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4" r:id="rId2"/>
    <p:sldId id="367" r:id="rId3"/>
    <p:sldId id="446" r:id="rId4"/>
    <p:sldId id="419" r:id="rId5"/>
    <p:sldId id="474" r:id="rId6"/>
    <p:sldId id="447" r:id="rId7"/>
    <p:sldId id="448" r:id="rId8"/>
    <p:sldId id="509" r:id="rId9"/>
    <p:sldId id="498" r:id="rId10"/>
    <p:sldId id="499" r:id="rId11"/>
    <p:sldId id="500" r:id="rId12"/>
    <p:sldId id="501" r:id="rId13"/>
    <p:sldId id="502" r:id="rId14"/>
    <p:sldId id="503" r:id="rId15"/>
    <p:sldId id="510" r:id="rId16"/>
    <p:sldId id="506" r:id="rId17"/>
    <p:sldId id="507" r:id="rId18"/>
    <p:sldId id="508" r:id="rId19"/>
    <p:sldId id="511" r:id="rId20"/>
    <p:sldId id="451" r:id="rId21"/>
    <p:sldId id="452" r:id="rId22"/>
    <p:sldId id="453" r:id="rId23"/>
    <p:sldId id="484" r:id="rId24"/>
    <p:sldId id="454" r:id="rId25"/>
    <p:sldId id="455" r:id="rId26"/>
    <p:sldId id="456" r:id="rId27"/>
    <p:sldId id="458" r:id="rId28"/>
    <p:sldId id="486" r:id="rId29"/>
    <p:sldId id="457" r:id="rId30"/>
    <p:sldId id="512" r:id="rId31"/>
    <p:sldId id="461" r:id="rId32"/>
    <p:sldId id="465" r:id="rId33"/>
    <p:sldId id="462" r:id="rId34"/>
    <p:sldId id="463" r:id="rId35"/>
    <p:sldId id="464" r:id="rId36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FF"/>
    <a:srgbClr val="FF0066"/>
    <a:srgbClr val="CC6600"/>
    <a:srgbClr val="33CC33"/>
    <a:srgbClr val="FF9900"/>
    <a:srgbClr val="008000"/>
    <a:srgbClr val="0066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5818" autoAdjust="0"/>
  </p:normalViewPr>
  <p:slideViewPr>
    <p:cSldViewPr>
      <p:cViewPr varScale="1">
        <p:scale>
          <a:sx n="121" d="100"/>
          <a:sy n="121" d="100"/>
        </p:scale>
        <p:origin x="1483" y="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0015-ABF7-45CF-B70F-162A62649CBA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3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Arithmetic Circuits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12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100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31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1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2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0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0.png"/><Relationship Id="rId16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0.png"/><Relationship Id="rId10" Type="http://schemas.openxmlformats.org/officeDocument/2006/relationships/image" Target="../media/image19.png"/><Relationship Id="rId19" Type="http://schemas.openxmlformats.org/officeDocument/2006/relationships/image" Target="../media/image281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Relationship Id="rId14" Type="http://schemas.openxmlformats.org/officeDocument/2006/relationships/image" Target="../media/image2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0.png"/><Relationship Id="rId9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Arithmetic Circuits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4-bit Magnitude Comparator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908720"/>
                <a:ext cx="9181474" cy="5535615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Inputs:</a:t>
                </a:r>
              </a:p>
              <a:p>
                <a:pPr lvl="1"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𝐴</m:t>
                    </m:r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400" b="0" dirty="0"/>
              </a:p>
              <a:p>
                <a:pPr lvl="1"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𝐵</m:t>
                    </m:r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dirty="0"/>
              </a:p>
              <a:p>
                <a:pPr lvl="1">
                  <a:spcBef>
                    <a:spcPts val="1500"/>
                  </a:spcBef>
                </a:pPr>
                <a:r>
                  <a:rPr lang="en-US" sz="2400" dirty="0"/>
                  <a:t>8 bits in total </a:t>
                </a:r>
                <a:r>
                  <a:rPr lang="en-US" sz="2400" dirty="0">
                    <a:sym typeface="Wingdings" panose="05000000000000000000" pitchFamily="2" charset="2"/>
                  </a:rPr>
                  <a:t> 256 possible combinations</a:t>
                </a:r>
              </a:p>
              <a:p>
                <a:pPr lvl="1">
                  <a:spcBef>
                    <a:spcPts val="1500"/>
                  </a:spcBef>
                </a:pPr>
                <a:r>
                  <a:rPr lang="en-US" sz="2400" dirty="0">
                    <a:sym typeface="Wingdings" panose="05000000000000000000" pitchFamily="2" charset="2"/>
                  </a:rPr>
                  <a:t>Not simple to design using conventional K-map techniques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>
                    <a:sym typeface="Wingdings" panose="05000000000000000000" pitchFamily="2" charset="2"/>
                  </a:rPr>
                  <a:t>The magnitude comparator can be designed at a higher level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>
                    <a:sym typeface="Wingdings" panose="05000000000000000000" pitchFamily="2" charset="2"/>
                  </a:rPr>
                  <a:t>Let us implement first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Wingdings" panose="05000000000000000000" pitchFamily="2" charset="2"/>
                      </a:rPr>
                      <m:t>𝐸𝑄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output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is equal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)</a:t>
                </a:r>
              </a:p>
              <a:p>
                <a:pPr lvl="1"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𝐸𝑄</m:t>
                    </m:r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3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3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sz="2400" i="1" dirty="0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 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 , </m:t>
                    </m:r>
                  </m:oMath>
                </a14:m>
                <a:r>
                  <a:rPr lang="en-US" sz="2400" b="0" i="0" dirty="0">
                    <a:sym typeface="Wingdings" panose="05000000000000000000" pitchFamily="2" charset="2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>
                  <a:sym typeface="Wingdings" panose="05000000000000000000" pitchFamily="2" charset="2"/>
                </a:endParaRPr>
              </a:p>
              <a:p>
                <a:pPr lvl="1">
                  <a:spcBef>
                    <a:spcPts val="1500"/>
                  </a:spcBef>
                </a:pPr>
                <a:r>
                  <a:rPr lang="en-US" sz="2400" dirty="0">
                    <a:sym typeface="Wingdings" panose="05000000000000000000" pitchFamily="2" charset="2"/>
                  </a:rPr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𝐸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==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𝑖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  <a:sym typeface="Wingdings" panose="05000000000000000000" pitchFamily="2" charset="2"/>
                      </a:rPr>
                      <m:t>+</m:t>
                    </m:r>
                    <m:sSubSup>
                      <m:sSub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𝑖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𝐵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𝑖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</a:p>
              <a:p>
                <a:pPr lvl="1">
                  <a:spcBef>
                    <a:spcPts val="1500"/>
                  </a:spcBef>
                </a:pPr>
                <a:r>
                  <a:rPr lang="en-US" sz="2400" dirty="0">
                    <a:sym typeface="Wingdings" panose="05000000000000000000" pitchFamily="2" charset="2"/>
                  </a:rPr>
                  <a:t>Therefore,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𝐸𝑄</m:t>
                    </m:r>
                    <m:r>
                      <a:rPr lang="en-US" sz="2400" i="1" dirty="0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𝐴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==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𝐵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𝐸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𝐸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𝐸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𝐸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908720"/>
                <a:ext cx="9181474" cy="5535615"/>
              </a:xfrm>
              <a:blipFill>
                <a:blip r:embed="rId2"/>
                <a:stretch>
                  <a:fillRect l="-863" t="-771" b="-1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34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Greater Than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953725"/>
                <a:ext cx="9296688" cy="5535615"/>
              </a:xfrm>
            </p:spPr>
            <p:txBody>
              <a:bodyPr/>
              <a:lstStyle/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Given the 4-bit input numbers: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𝐺𝑇</m:t>
                    </m:r>
                    <m:r>
                      <a:rPr lang="en-US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, irrespective of the lower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 startAt="2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), we compare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 startAt="3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we compare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 startAt="4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we compare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953725"/>
                <a:ext cx="9296688" cy="5535615"/>
              </a:xfrm>
              <a:blipFill>
                <a:blip r:embed="rId2"/>
                <a:stretch>
                  <a:fillRect l="-984" t="-77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514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Less Than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908721"/>
                <a:ext cx="9138220" cy="5580620"/>
              </a:xfrm>
            </p:spPr>
            <p:txBody>
              <a:bodyPr/>
              <a:lstStyle/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We can derive the expression for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𝐿𝑇</m:t>
                    </m:r>
                  </m:oMath>
                </a14:m>
                <a:r>
                  <a:rPr lang="en-US" dirty="0"/>
                  <a:t> output, similar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𝐺𝑇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Given the 4-bit input numbers: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𝐿</m:t>
                    </m:r>
                    <m:r>
                      <a:rPr lang="en-US" i="1" dirty="0" smtClean="0">
                        <a:latin typeface="Cambria Math"/>
                      </a:rPr>
                      <m:t>𝑇</m:t>
                    </m:r>
                    <m:r>
                      <a:rPr lang="en-US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, irrespective of the lower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357188" indent="0">
                  <a:spcBef>
                    <a:spcPts val="1500"/>
                  </a:spcBef>
                  <a:buNone/>
                  <a:tabLst>
                    <a:tab pos="3228975" algn="l"/>
                  </a:tabLst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 startAt="2"/>
                  <a:tabLst>
                    <a:tab pos="3228975" algn="l"/>
                  </a:tabLst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), we compare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spcBef>
                    <a:spcPts val="1500"/>
                  </a:spcBef>
                  <a:buNone/>
                  <a:tabLst>
                    <a:tab pos="3228975" algn="l"/>
                  </a:tabLst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 startAt="3"/>
                  <a:tabLst>
                    <a:tab pos="3228975" algn="l"/>
                  </a:tabLst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57188" indent="-357188">
                  <a:spcBef>
                    <a:spcPts val="1500"/>
                  </a:spcBef>
                  <a:buFont typeface="+mj-lt"/>
                  <a:buAutoNum type="arabicPeriod" startAt="3"/>
                  <a:tabLst>
                    <a:tab pos="3228975" algn="l"/>
                  </a:tabLst>
                </a:pPr>
                <a:r>
                  <a:rPr lang="en-US" dirty="0"/>
                  <a:t>Define: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Knowing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𝐺𝑇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𝐸𝑄</m:t>
                    </m:r>
                  </m:oMath>
                </a14:m>
                <a:r>
                  <a:rPr lang="en-US" dirty="0"/>
                  <a:t>, we can also derive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𝐿𝑇</m:t>
                    </m:r>
                    <m:r>
                      <a:rPr lang="en-US" i="1" dirty="0" smtClean="0">
                        <a:latin typeface="Cambria Math"/>
                      </a:rPr>
                      <m:t>=(</m:t>
                    </m:r>
                    <m:r>
                      <a:rPr lang="en-US" b="0" i="1" dirty="0" smtClean="0">
                        <a:latin typeface="Cambria Math"/>
                      </a:rPr>
                      <m:t>𝐺𝑇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𝐸𝑄</m:t>
                    </m:r>
                    <m:r>
                      <a:rPr lang="en-US" b="0" i="1" dirty="0" smtClean="0">
                        <a:latin typeface="Cambria Math"/>
                      </a:rPr>
                      <m:t>)′</m:t>
                    </m:r>
                  </m:oMath>
                </a14:m>
                <a:endParaRPr lang="en-US" dirty="0"/>
              </a:p>
              <a:p>
                <a:pPr marL="357188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908721"/>
                <a:ext cx="9138220" cy="5580620"/>
              </a:xfrm>
              <a:blipFill>
                <a:blip r:embed="rId2"/>
                <a:stretch>
                  <a:fillRect l="-1001" t="-764" b="-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22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Magnitude Comparator 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7484" y="863714"/>
                <a:ext cx="9406045" cy="3105346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The Magnitude comparator can also be designed iteratively</a:t>
                </a:r>
              </a:p>
              <a:p>
                <a:pPr marL="357188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4-bit magnitude comparator is implemented using 4 identical cells</a:t>
                </a:r>
              </a:p>
              <a:p>
                <a:pPr marL="357188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Design can be extended to any number of cells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Comparison starts at least-significant bit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Final comparator output: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,  </m:t>
                    </m:r>
                    <m:r>
                      <a:rPr lang="en-US" b="0" i="1" smtClean="0">
                        <a:latin typeface="Cambria Math"/>
                      </a:rPr>
                      <m:t>𝐸𝑄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,  </m:t>
                    </m:r>
                    <m:r>
                      <a:rPr lang="en-US" b="0" i="1" smtClean="0">
                        <a:latin typeface="Cambria Math"/>
                      </a:rPr>
                      <m:t>𝐿𝑇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7484" y="863714"/>
                <a:ext cx="9406045" cy="3105346"/>
              </a:xfrm>
              <a:blipFill rotWithShape="1">
                <a:blip r:embed="rId2"/>
                <a:stretch>
                  <a:fillRect l="-843" t="-393" r="-843" b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54385" y="4059070"/>
            <a:ext cx="9479996" cy="2160240"/>
            <a:chOff x="171619" y="4059070"/>
            <a:chExt cx="9479996" cy="2160240"/>
          </a:xfrm>
        </p:grpSpPr>
        <p:grpSp>
          <p:nvGrpSpPr>
            <p:cNvPr id="64" name="Group 63"/>
            <p:cNvGrpSpPr/>
            <p:nvPr/>
          </p:nvGrpSpPr>
          <p:grpSpPr>
            <a:xfrm flipH="1">
              <a:off x="2056426" y="5184195"/>
              <a:ext cx="1035115" cy="810090"/>
              <a:chOff x="2612740" y="3203975"/>
              <a:chExt cx="315035" cy="810090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2612740" y="320397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2612740" y="360902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2612740" y="401406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2353441" y="4959170"/>
              <a:ext cx="495055" cy="1260140"/>
              <a:chOff x="5088015" y="2843935"/>
              <a:chExt cx="495055" cy="1260140"/>
            </a:xfrm>
            <a:solidFill>
              <a:schemeClr val="bg1"/>
            </a:solidFill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1851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8519" r="-2469" b="-405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57" name="TextBox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851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Rectangle 35"/>
            <p:cNvSpPr/>
            <p:nvPr/>
          </p:nvSpPr>
          <p:spPr>
            <a:xfrm>
              <a:off x="1021312" y="4914165"/>
              <a:ext cx="1035114" cy="13051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Cell 3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 flipH="1">
              <a:off x="706276" y="5184195"/>
              <a:ext cx="315035" cy="810090"/>
              <a:chOff x="1082570" y="5184195"/>
              <a:chExt cx="315035" cy="810090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1082570" y="518419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1082570" y="558924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1082570" y="599428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171619" y="4959170"/>
              <a:ext cx="487811" cy="1260140"/>
              <a:chOff x="317485" y="4959170"/>
              <a:chExt cx="487811" cy="126014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17485" y="4959170"/>
                    <a:ext cx="487811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>
                      <a:tabLst>
                        <a:tab pos="541338" algn="l"/>
                      </a:tabLst>
                    </a:pPr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oMath>
                    </a14:m>
                    <a:r>
                      <a:rPr lang="en-US" sz="2000" b="1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7485" y="4959170"/>
                    <a:ext cx="487811" cy="45005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8750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317485" y="5364215"/>
                    <a:ext cx="487811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>
                      <a:tabLst>
                        <a:tab pos="541338" algn="l"/>
                      </a:tabLs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𝐸</m:t>
                          </m:r>
                          <m:sSub>
                            <m:sSub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7485" y="5364215"/>
                    <a:ext cx="487811" cy="45005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18750" r="-3750" b="-405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17485" y="5769260"/>
                    <a:ext cx="487811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>
                      <a:tabLst>
                        <a:tab pos="541338" algn="l"/>
                      </a:tabLst>
                    </a:pPr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oMath>
                    </a14:m>
                    <a:r>
                      <a:rPr lang="en-US" sz="2000" b="1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7485" y="5769260"/>
                    <a:ext cx="487811" cy="45005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8750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8" name="Group 37"/>
            <p:cNvGrpSpPr/>
            <p:nvPr/>
          </p:nvGrpSpPr>
          <p:grpSpPr>
            <a:xfrm>
              <a:off x="1111321" y="4059070"/>
              <a:ext cx="270030" cy="855095"/>
              <a:chOff x="3512840" y="1943835"/>
              <a:chExt cx="270030" cy="855095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360285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45455" r="-13636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9" name="Group 38"/>
            <p:cNvGrpSpPr/>
            <p:nvPr/>
          </p:nvGrpSpPr>
          <p:grpSpPr>
            <a:xfrm>
              <a:off x="1786396" y="4059070"/>
              <a:ext cx="270030" cy="855095"/>
              <a:chOff x="4322930" y="1943835"/>
              <a:chExt cx="270030" cy="85509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441294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47727" r="-9091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7" name="Group 66"/>
            <p:cNvGrpSpPr/>
            <p:nvPr/>
          </p:nvGrpSpPr>
          <p:grpSpPr>
            <a:xfrm flipH="1">
              <a:off x="4126655" y="5184195"/>
              <a:ext cx="1035115" cy="810090"/>
              <a:chOff x="2612740" y="3203975"/>
              <a:chExt cx="315035" cy="810090"/>
            </a:xfrm>
          </p:grpSpPr>
          <p:cxnSp>
            <p:nvCxnSpPr>
              <p:cNvPr id="87" name="Straight Arrow Connector 86"/>
              <p:cNvCxnSpPr/>
              <p:nvPr/>
            </p:nvCxnSpPr>
            <p:spPr>
              <a:xfrm>
                <a:off x="2612740" y="320397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2612740" y="360902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2612740" y="401406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427293" y="4959170"/>
              <a:ext cx="495055" cy="1260140"/>
              <a:chOff x="5088015" y="2843935"/>
              <a:chExt cx="495055" cy="1260140"/>
            </a:xfrm>
            <a:solidFill>
              <a:schemeClr val="bg1"/>
            </a:solidFill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1851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85" name="TextBox 8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18519" r="-2469" b="-405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1851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9" name="Rectangle 68"/>
            <p:cNvSpPr/>
            <p:nvPr/>
          </p:nvSpPr>
          <p:spPr>
            <a:xfrm>
              <a:off x="3091541" y="4914165"/>
              <a:ext cx="1035114" cy="13051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Cell 2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181550" y="4059070"/>
              <a:ext cx="270030" cy="855095"/>
              <a:chOff x="3512840" y="1943835"/>
              <a:chExt cx="270030" cy="855095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360285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47727" r="-1136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2" name="Group 71"/>
            <p:cNvGrpSpPr/>
            <p:nvPr/>
          </p:nvGrpSpPr>
          <p:grpSpPr>
            <a:xfrm>
              <a:off x="3856625" y="4059070"/>
              <a:ext cx="270030" cy="855095"/>
              <a:chOff x="4322930" y="1943835"/>
              <a:chExt cx="270030" cy="855095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441294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l="-44444" r="-888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1" name="Group 90"/>
            <p:cNvGrpSpPr/>
            <p:nvPr/>
          </p:nvGrpSpPr>
          <p:grpSpPr>
            <a:xfrm flipH="1">
              <a:off x="6196885" y="5184195"/>
              <a:ext cx="1035115" cy="810090"/>
              <a:chOff x="2612740" y="3203975"/>
              <a:chExt cx="315035" cy="810090"/>
            </a:xfrm>
          </p:grpSpPr>
          <p:cxnSp>
            <p:nvCxnSpPr>
              <p:cNvPr id="103" name="Straight Arrow Connector 102"/>
              <p:cNvCxnSpPr/>
              <p:nvPr/>
            </p:nvCxnSpPr>
            <p:spPr>
              <a:xfrm>
                <a:off x="2612740" y="320397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2612740" y="360902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2612740" y="401406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6501145" y="4959170"/>
              <a:ext cx="495055" cy="1260140"/>
              <a:chOff x="5088015" y="2843935"/>
              <a:chExt cx="495055" cy="1260140"/>
            </a:xfrm>
            <a:solidFill>
              <a:schemeClr val="bg1"/>
            </a:solidFill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00" name="TextBox 9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l="-1728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01" name="TextBox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l="-17284" r="-2469" b="-405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02" name="TextBox 10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l="-1728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3" name="Rectangle 92"/>
            <p:cNvSpPr/>
            <p:nvPr/>
          </p:nvSpPr>
          <p:spPr>
            <a:xfrm>
              <a:off x="5161771" y="4914165"/>
              <a:ext cx="1035114" cy="13051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Cell 1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251780" y="4059070"/>
              <a:ext cx="270030" cy="855095"/>
              <a:chOff x="3512840" y="1943835"/>
              <a:chExt cx="270030" cy="855095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>
                <a:off x="360285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99" name="TextBox 9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l="-44444" r="-888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5" name="Group 94"/>
            <p:cNvGrpSpPr/>
            <p:nvPr/>
          </p:nvGrpSpPr>
          <p:grpSpPr>
            <a:xfrm>
              <a:off x="5926855" y="4059070"/>
              <a:ext cx="270030" cy="855095"/>
              <a:chOff x="4322930" y="1943835"/>
              <a:chExt cx="270030" cy="855095"/>
            </a:xfrm>
          </p:grpSpPr>
          <p:cxnSp>
            <p:nvCxnSpPr>
              <p:cNvPr id="96" name="Straight Arrow Connector 95"/>
              <p:cNvCxnSpPr/>
              <p:nvPr/>
            </p:nvCxnSpPr>
            <p:spPr>
              <a:xfrm>
                <a:off x="441294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97" name="TextBox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l="-45455" r="-9091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7" name="Group 106"/>
            <p:cNvGrpSpPr/>
            <p:nvPr/>
          </p:nvGrpSpPr>
          <p:grpSpPr>
            <a:xfrm flipH="1">
              <a:off x="8267116" y="5184195"/>
              <a:ext cx="315125" cy="810090"/>
              <a:chOff x="2612740" y="3203975"/>
              <a:chExt cx="315035" cy="810090"/>
            </a:xfrm>
          </p:grpSpPr>
          <p:cxnSp>
            <p:nvCxnSpPr>
              <p:cNvPr id="119" name="Straight Arrow Connector 118"/>
              <p:cNvCxnSpPr/>
              <p:nvPr/>
            </p:nvCxnSpPr>
            <p:spPr>
              <a:xfrm>
                <a:off x="2612740" y="320397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2612740" y="360902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>
                <a:off x="2612740" y="401406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8697455" y="4959170"/>
              <a:ext cx="954160" cy="1260140"/>
              <a:chOff x="5088015" y="2843935"/>
              <a:chExt cx="495055" cy="1260140"/>
            </a:xfrm>
            <a:solidFill>
              <a:schemeClr val="bg1"/>
            </a:solidFill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0</a:t>
                    </a:r>
                  </a:p>
                </p:txBody>
              </p:sp>
            </mc:Choice>
            <mc:Fallback xmlns="">
              <p:sp>
                <p:nvSpPr>
                  <p:cNvPr id="116" name="TextBox 1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8917" t="-1370" r="-8917" b="-20548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𝐸</m:t>
                          </m:r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17" name="TextBox 1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7006" r="-7643" b="-540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grp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18" name="TextBox 1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l="-3822" r="-3822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9" name="Rectangle 108"/>
            <p:cNvSpPr/>
            <p:nvPr/>
          </p:nvSpPr>
          <p:spPr>
            <a:xfrm>
              <a:off x="7232001" y="4914165"/>
              <a:ext cx="1035114" cy="13051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Cell 0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7322010" y="4059070"/>
              <a:ext cx="270030" cy="855095"/>
              <a:chOff x="3512840" y="1943835"/>
              <a:chExt cx="270030" cy="855095"/>
            </a:xfrm>
          </p:grpSpPr>
          <p:cxnSp>
            <p:nvCxnSpPr>
              <p:cNvPr id="114" name="Straight Arrow Connector 113"/>
              <p:cNvCxnSpPr/>
              <p:nvPr/>
            </p:nvCxnSpPr>
            <p:spPr>
              <a:xfrm>
                <a:off x="360285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15" name="TextBox 1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l="-47727" r="-1136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1" name="Group 110"/>
            <p:cNvGrpSpPr/>
            <p:nvPr/>
          </p:nvGrpSpPr>
          <p:grpSpPr>
            <a:xfrm>
              <a:off x="7997085" y="4059070"/>
              <a:ext cx="270030" cy="855095"/>
              <a:chOff x="4322930" y="1943835"/>
              <a:chExt cx="270030" cy="855095"/>
            </a:xfrm>
          </p:grpSpPr>
          <p:cxnSp>
            <p:nvCxnSpPr>
              <p:cNvPr id="112" name="Straight Arrow Connector 111"/>
              <p:cNvCxnSpPr/>
              <p:nvPr/>
            </p:nvCxnSpPr>
            <p:spPr>
              <a:xfrm>
                <a:off x="441294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13" name="TextBox 1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 l="-47727" r="-9091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488109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Implementation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7485" y="863715"/>
                <a:ext cx="9226025" cy="5625625"/>
              </a:xfrm>
            </p:spPr>
            <p:txBody>
              <a:bodyPr/>
              <a:lstStyle/>
              <a:p>
                <a:pPr>
                  <a:spcBef>
                    <a:spcPts val="1200"/>
                  </a:spcBef>
                </a:pPr>
                <a:r>
                  <a:rPr lang="en-US" dirty="0"/>
                  <a:t>Each Cell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receives as inputs: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Bit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of inputs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𝐿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from cell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𝑖</m:t>
                    </m:r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1)</m:t>
                    </m:r>
                  </m:oMath>
                </a14:m>
                <a:endParaRPr lang="en-US" dirty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Each Cell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produces three outputs: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𝐺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𝐿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Outputs of cell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are inputs to cell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𝑖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1)</m:t>
                    </m:r>
                  </m:oMath>
                </a14:m>
                <a:endParaRPr lang="en-US" dirty="0"/>
              </a:p>
              <a:p>
                <a:pPr>
                  <a:spcBef>
                    <a:spcPts val="1200"/>
                  </a:spcBef>
                </a:pPr>
                <a:r>
                  <a:rPr lang="en-US" b="1" dirty="0">
                    <a:solidFill>
                      <a:srgbClr val="FF0000"/>
                    </a:solidFill>
                  </a:rPr>
                  <a:t>Output Expressions </a:t>
                </a:r>
                <a:r>
                  <a:rPr lang="en-US" dirty="0">
                    <a:solidFill>
                      <a:srgbClr val="FF0000"/>
                    </a:solidFill>
                  </a:rPr>
                  <a:t>of Cell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357188" indent="0">
                  <a:spcBef>
                    <a:spcPts val="1200"/>
                  </a:spcBef>
                  <a:buNone/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equals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357188" indent="0">
                  <a:spcBef>
                    <a:spcPts val="1200"/>
                  </a:spcBef>
                  <a:buNone/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</m:sSubSup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357188" indent="0">
                  <a:spcBef>
                    <a:spcPts val="1200"/>
                  </a:spcBef>
                  <a:buNone/>
                  <a:tabLst>
                    <a:tab pos="4306888" algn="l"/>
                  </a:tabLst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𝐿</m:t>
                    </m:r>
                    <m:sSub>
                      <m:sSub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𝐿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357188" indent="0">
                  <a:spcBef>
                    <a:spcPts val="1200"/>
                  </a:spcBef>
                  <a:buNone/>
                  <a:tabLst>
                    <a:tab pos="4306888" algn="l"/>
                  </a:tabLst>
                </a:pPr>
                <a:r>
                  <a:rPr lang="en-US" dirty="0"/>
                  <a:t>Third output can be produced for first two: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𝐿𝑇</m:t>
                    </m:r>
                    <m:r>
                      <a:rPr lang="en-US" b="0" i="1" dirty="0" smtClean="0">
                        <a:latin typeface="Cambria Math"/>
                      </a:rPr>
                      <m:t>=(</m:t>
                    </m:r>
                    <m:r>
                      <a:rPr lang="en-US" b="0" i="1" dirty="0" smtClean="0">
                        <a:latin typeface="Cambria Math"/>
                      </a:rPr>
                      <m:t>𝐸𝑄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𝐺𝑇</m:t>
                    </m:r>
                    <m:r>
                      <a:rPr lang="en-US" b="0" i="1" dirty="0" smtClean="0">
                        <a:latin typeface="Cambria Math"/>
                      </a:rPr>
                      <m:t>)′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7485" y="863715"/>
                <a:ext cx="9226025" cy="5625625"/>
              </a:xfrm>
              <a:blipFill rotWithShape="1">
                <a:blip r:embed="rId2"/>
                <a:stretch>
                  <a:fillRect l="-859" t="-758"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573180" y="1313765"/>
            <a:ext cx="2970330" cy="2160240"/>
            <a:chOff x="6573180" y="1313765"/>
            <a:chExt cx="2970330" cy="2160240"/>
          </a:xfrm>
        </p:grpSpPr>
        <p:grpSp>
          <p:nvGrpSpPr>
            <p:cNvPr id="28" name="Group 27"/>
            <p:cNvGrpSpPr/>
            <p:nvPr/>
          </p:nvGrpSpPr>
          <p:grpSpPr>
            <a:xfrm flipH="1">
              <a:off x="8643410" y="2438890"/>
              <a:ext cx="315035" cy="810090"/>
              <a:chOff x="8643410" y="2438890"/>
              <a:chExt cx="315035" cy="81009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8643410" y="243889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8643410" y="284393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8643410" y="324898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9048455" y="2213865"/>
              <a:ext cx="495055" cy="1260140"/>
              <a:chOff x="5088015" y="2843935"/>
              <a:chExt cx="495055" cy="126014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284393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1851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248980"/>
                    <a:ext cx="495055" cy="45005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8519" b="-547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8015" y="3654025"/>
                    <a:ext cx="495055" cy="45005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851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7608296" y="2168860"/>
                  <a:ext cx="1035114" cy="1305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Cell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</m:oMath>
                  </a14:m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8296" y="2168860"/>
                  <a:ext cx="1035114" cy="130514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/>
            <p:cNvGrpSpPr/>
            <p:nvPr/>
          </p:nvGrpSpPr>
          <p:grpSpPr>
            <a:xfrm flipH="1">
              <a:off x="7293260" y="2438890"/>
              <a:ext cx="315035" cy="810090"/>
              <a:chOff x="7293260" y="2438890"/>
              <a:chExt cx="315035" cy="81009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7293260" y="243889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293260" y="2843935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7293260" y="3248980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6573180" y="2213865"/>
              <a:ext cx="630070" cy="1260140"/>
              <a:chOff x="3962890" y="2843935"/>
              <a:chExt cx="630070" cy="126014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962890" y="2843935"/>
                    <a:ext cx="63007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62890" y="2843935"/>
                    <a:ext cx="630070" cy="45005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14563" r="-7767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962890" y="3248980"/>
                    <a:ext cx="63007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62890" y="3248980"/>
                    <a:ext cx="630070" cy="45005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4563" r="-13592" b="-547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962890" y="3654025"/>
                    <a:ext cx="63007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62890" y="3654025"/>
                    <a:ext cx="630070" cy="45005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14563" r="-2913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7698305" y="1313765"/>
              <a:ext cx="270030" cy="855095"/>
              <a:chOff x="3512840" y="1943835"/>
              <a:chExt cx="270030" cy="85509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360285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84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38636" r="-6818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Group 8"/>
            <p:cNvGrpSpPr/>
            <p:nvPr/>
          </p:nvGrpSpPr>
          <p:grpSpPr>
            <a:xfrm>
              <a:off x="8373380" y="1313765"/>
              <a:ext cx="270030" cy="855095"/>
              <a:chOff x="4322930" y="1943835"/>
              <a:chExt cx="270030" cy="85509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4412940" y="2393885"/>
                <a:ext cx="0" cy="40504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2930" y="1943835"/>
                    <a:ext cx="270030" cy="45005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40909" r="-2273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425482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09506"/>
            <a:ext cx="8180194" cy="547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Ripple-Carry Adder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Magnitude Comparator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Design by Contraction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Signed Numbers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Addition/Subtraction of Signed 2's Complement</a:t>
            </a:r>
          </a:p>
        </p:txBody>
      </p:sp>
    </p:spTree>
    <p:extLst>
      <p:ext uri="{BB962C8B-B14F-4D97-AF65-F5344CB8AC3E}">
        <p14:creationId xmlns:p14="http://schemas.microsoft.com/office/powerpoint/2010/main" val="3711561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by Contraction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1009506"/>
            <a:ext cx="9159513" cy="527699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Contraction is a technique for simplifying the logic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Applying 0s and 1s to some inputs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Equations are simplified after applying fixed 0 and 1 inputs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Converting a function block to a more simplified function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Examples of Design by Contraction</a:t>
            </a:r>
          </a:p>
          <a:p>
            <a:pPr lvl="1"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Incrementing a number by a fixed constant</a:t>
            </a:r>
          </a:p>
          <a:p>
            <a:pPr lvl="1"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Comparing a number to a fixed constant</a:t>
            </a:r>
          </a:p>
        </p:txBody>
      </p:sp>
    </p:spTree>
    <p:extLst>
      <p:ext uri="{BB962C8B-B14F-4D97-AF65-F5344CB8AC3E}">
        <p14:creationId xmlns:p14="http://schemas.microsoft.com/office/powerpoint/2010/main" val="4036814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an Incrementer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1"/>
            <a:ext cx="8915400" cy="176758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An incrementer is a special case of an adder</a:t>
            </a:r>
          </a:p>
          <a:p>
            <a:pPr marL="357188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i="1" dirty="0"/>
              <a:t>Sum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+ 1 (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-bit Adder can be simplified into an </a:t>
            </a:r>
            <a:r>
              <a:rPr lang="en-US" i="1" dirty="0"/>
              <a:t>n</a:t>
            </a:r>
            <a:r>
              <a:rPr lang="en-US" dirty="0"/>
              <a:t>-bit Incrementer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62903" y="2968144"/>
            <a:ext cx="8422513" cy="3359434"/>
            <a:chOff x="1266152" y="1527969"/>
            <a:chExt cx="8422513" cy="3359434"/>
          </a:xfrm>
        </p:grpSpPr>
        <p:grpSp>
          <p:nvGrpSpPr>
            <p:cNvPr id="5" name="Group 4"/>
            <p:cNvGrpSpPr/>
            <p:nvPr/>
          </p:nvGrpSpPr>
          <p:grpSpPr>
            <a:xfrm>
              <a:off x="7142066" y="1527969"/>
              <a:ext cx="2546599" cy="3359434"/>
              <a:chOff x="6393175" y="1527969"/>
              <a:chExt cx="2546599" cy="3359434"/>
            </a:xfrm>
          </p:grpSpPr>
          <p:sp>
            <p:nvSpPr>
              <p:cNvPr id="96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7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123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121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𝑎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0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04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3333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5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8639848" y="3110974"/>
                <a:ext cx="29992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 Box 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𝑠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0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06" name="Text 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7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Pentagon 109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Pentagon 110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entagon 111"/>
              <p:cNvSpPr/>
              <p:nvPr/>
            </p:nvSpPr>
            <p:spPr>
              <a:xfrm rot="10800000">
                <a:off x="8403365" y="325275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Pentagon 112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16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7925811" y="3317087"/>
                <a:ext cx="483609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47847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356249" y="1527969"/>
              <a:ext cx="1906197" cy="3359434"/>
              <a:chOff x="6393175" y="1527969"/>
              <a:chExt cx="1906197" cy="3359434"/>
            </a:xfrm>
          </p:grpSpPr>
          <p:sp>
            <p:nvSpPr>
              <p:cNvPr id="68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9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94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92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1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𝑎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1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76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3333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 Box 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𝑠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1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77" name="Text 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8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Pentagon 80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Pentagon 81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entagon 82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86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7925811" y="3317087"/>
                <a:ext cx="37356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47847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570432" y="1527969"/>
              <a:ext cx="1906197" cy="3359434"/>
              <a:chOff x="6393175" y="1527969"/>
              <a:chExt cx="1906197" cy="3359434"/>
            </a:xfrm>
          </p:grpSpPr>
          <p:sp>
            <p:nvSpPr>
              <p:cNvPr id="40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66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64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𝑎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2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48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333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 Box 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𝑠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2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49" name="Text 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0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Pentagon 52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Pentagon 53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entagon 54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58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7925811" y="3317087"/>
                <a:ext cx="37356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47847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784615" y="1527969"/>
              <a:ext cx="5484556" cy="3359434"/>
              <a:chOff x="6393175" y="1527969"/>
              <a:chExt cx="5484556" cy="3359434"/>
            </a:xfrm>
          </p:grpSpPr>
          <p:sp>
            <p:nvSpPr>
              <p:cNvPr id="12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38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36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𝑎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3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20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59243" y="1527969"/>
                    <a:ext cx="274107" cy="40011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33333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 Box 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𝑠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3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21" name="Text 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602922" y="4487293"/>
                    <a:ext cx="582464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2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Pentagon 24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Pentagon 25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entagon 26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30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7925811" y="3317087"/>
                <a:ext cx="37356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47847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 Box 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994280" y="2852930"/>
                    <a:ext cx="299926" cy="400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𝑐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3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35" name="Text 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994280" y="2852930"/>
                    <a:ext cx="299926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22449"/>
                    </a:stretch>
                  </a:blip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5" name="Text Box 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9780097" y="2852930"/>
                    <a:ext cx="299926" cy="400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𝑐</m:t>
                          </m:r>
                          <m:r>
                            <a:rPr lang="en-US" altLang="en-US" sz="2000" b="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2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315" name="Text 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780097" y="2852930"/>
                    <a:ext cx="299926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22449"/>
                    </a:stretch>
                  </a:blip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7" name="Text Box 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1577805" y="2852930"/>
                    <a:ext cx="299926" cy="4001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𝑐</m:t>
                          </m:r>
                          <m:r>
                            <a:rPr lang="en-US" altLang="en-US" sz="2000" b="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1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317" name="Text 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1577805" y="2852930"/>
                    <a:ext cx="299926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22449"/>
                    </a:stretch>
                  </a:blip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" name="Freeform 8"/>
            <p:cNvSpPr/>
            <p:nvPr/>
          </p:nvSpPr>
          <p:spPr>
            <a:xfrm>
              <a:off x="1421385" y="3324214"/>
              <a:ext cx="483609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9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66152" y="3903117"/>
                  <a:ext cx="467249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u="none" baseline="0" dirty="0" smtClean="0">
                            <a:latin typeface="Cambria Math"/>
                            <a:cs typeface="Consolas" panose="020B0609020204030204" pitchFamily="49" charset="0"/>
                          </a:rPr>
                          <m:t>𝑐</m:t>
                        </m:r>
                        <m:r>
                          <a:rPr lang="en-US" altLang="en-US" sz="2000" i="1" u="none" baseline="-25000" dirty="0" smtClean="0">
                            <a:latin typeface="Cambria Math"/>
                            <a:cs typeface="Consolas" panose="020B0609020204030204" pitchFamily="49" charset="0"/>
                          </a:rPr>
                          <m:t>4</m:t>
                        </m:r>
                      </m:oMath>
                    </m:oMathPara>
                  </a14:m>
                  <a:endPara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10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66152" y="3903117"/>
                  <a:ext cx="467249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5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Pentagon 10"/>
            <p:cNvSpPr/>
            <p:nvPr/>
          </p:nvSpPr>
          <p:spPr>
            <a:xfrm rot="5400000">
              <a:off x="1319665" y="3757874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1669401" y="3894832"/>
            <a:ext cx="6486513" cy="1772565"/>
            <a:chOff x="1669401" y="3588569"/>
            <a:chExt cx="6486513" cy="17725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 Box 8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565996" y="4008209"/>
                  <a:ext cx="293200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square" lIns="0" r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b="1" i="1" u="none" baseline="0" dirty="0" smtClean="0">
                            <a:solidFill>
                              <a:srgbClr val="FF0000"/>
                            </a:solidFill>
                            <a:latin typeface="Cambria Math"/>
                            <a:cs typeface="Consolas" panose="020B0609020204030204" pitchFamily="49" charset="0"/>
                          </a:rPr>
                          <m:t>𝒂</m:t>
                        </m:r>
                        <m:r>
                          <a:rPr lang="en-US" altLang="en-US" sz="2000" b="1" i="1" u="none" baseline="-25000" dirty="0" smtClean="0">
                            <a:solidFill>
                              <a:srgbClr val="FF0000"/>
                            </a:solidFill>
                            <a:latin typeface="Cambria Math"/>
                            <a:cs typeface="Consolas" panose="020B0609020204030204" pitchFamily="49" charset="0"/>
                          </a:rPr>
                          <m:t>𝟎</m:t>
                        </m:r>
                      </m:oMath>
                    </m:oMathPara>
                  </a14:m>
                  <a:endParaRPr lang="en-US" altLang="en-US" sz="2000" b="1" u="none" baseline="-2500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132" name="Text 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65996" y="4008209"/>
                  <a:ext cx="293200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0" r="-2083" b="-1538"/>
                  </a:stretch>
                </a:blip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 Box 8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740710" y="4961024"/>
                  <a:ext cx="289938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en-US" sz="2000" b="1" i="1" u="none" baseline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Consolas" panose="020B0609020204030204" pitchFamily="49" charset="0"/>
                              </a:rPr>
                            </m:ctrlPr>
                          </m:sSubSupPr>
                          <m:e>
                            <m:r>
                              <a:rPr lang="en-US" altLang="en-US" sz="2000" b="1" i="1" u="none" baseline="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onsolas" panose="020B0609020204030204" pitchFamily="49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en-US" sz="2000" b="1" i="1" u="none" baseline="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onsolas" panose="020B0609020204030204" pitchFamily="49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altLang="en-US" sz="2000" b="1" i="1" u="none" baseline="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onsolas" panose="020B0609020204030204" pitchFamily="49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altLang="en-US" sz="2000" b="1" u="none" baseline="-2500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133" name="Text 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740710" y="4961024"/>
                  <a:ext cx="289938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36170" r="-6383" b="-45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4" name="Group 143"/>
            <p:cNvGrpSpPr/>
            <p:nvPr/>
          </p:nvGrpSpPr>
          <p:grpSpPr>
            <a:xfrm>
              <a:off x="7026852" y="3588569"/>
              <a:ext cx="1129062" cy="1062164"/>
              <a:chOff x="7026852" y="3589835"/>
              <a:chExt cx="1129062" cy="1062164"/>
            </a:xfrm>
          </p:grpSpPr>
          <p:grpSp>
            <p:nvGrpSpPr>
              <p:cNvPr id="129" name="Group 128"/>
              <p:cNvGrpSpPr/>
              <p:nvPr/>
            </p:nvGrpSpPr>
            <p:grpSpPr>
              <a:xfrm>
                <a:off x="7610409" y="3589835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040780" y="3836734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b="1" i="1" u="none" baseline="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𝒂</m:t>
                          </m:r>
                          <m:r>
                            <a:rPr lang="en-US" altLang="en-US" sz="2000" b="1" i="1" u="none" baseline="-2500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𝟎</m:t>
                          </m:r>
                        </m:oMath>
                      </m:oMathPara>
                    </a14:m>
                    <a:endParaRPr lang="en-US" altLang="en-US" sz="2000" b="1" u="none" baseline="-25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34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l="-31250" r="-2083"/>
                    </a:stretch>
                  </a:blip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5" name="Group 134"/>
              <p:cNvGrpSpPr/>
              <p:nvPr/>
            </p:nvGrpSpPr>
            <p:grpSpPr>
              <a:xfrm>
                <a:off x="8006171" y="4029870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137"/>
              <p:cNvGrpSpPr/>
              <p:nvPr/>
            </p:nvGrpSpPr>
            <p:grpSpPr>
              <a:xfrm>
                <a:off x="7602922" y="4446371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7026852" y="4350712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5" name="Group 144"/>
            <p:cNvGrpSpPr/>
            <p:nvPr/>
          </p:nvGrpSpPr>
          <p:grpSpPr>
            <a:xfrm>
              <a:off x="5241035" y="3588569"/>
              <a:ext cx="1129062" cy="966505"/>
              <a:chOff x="7026852" y="3589835"/>
              <a:chExt cx="1129062" cy="966505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7610409" y="3589835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040780" y="3836734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b="1" i="1" u="none" baseline="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𝒂</m:t>
                          </m:r>
                          <m:r>
                            <a:rPr lang="en-US" altLang="en-US" sz="2000" b="1" i="1" u="none" baseline="-2500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𝟏</m:t>
                          </m:r>
                        </m:oMath>
                      </m:oMathPara>
                    </a14:m>
                    <a:endParaRPr lang="en-US" altLang="en-US" sz="2000" b="1" u="none" baseline="-25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48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l="-31250" r="-2083"/>
                    </a:stretch>
                  </a:blip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9" name="Group 148"/>
              <p:cNvGrpSpPr/>
              <p:nvPr/>
            </p:nvGrpSpPr>
            <p:grpSpPr>
              <a:xfrm>
                <a:off x="8006171" y="4029870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/>
              <p:cNvGrpSpPr/>
              <p:nvPr/>
            </p:nvGrpSpPr>
            <p:grpSpPr>
              <a:xfrm>
                <a:off x="7026852" y="4350712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1" name="Group 290"/>
            <p:cNvGrpSpPr/>
            <p:nvPr/>
          </p:nvGrpSpPr>
          <p:grpSpPr>
            <a:xfrm>
              <a:off x="3455218" y="3588569"/>
              <a:ext cx="1129062" cy="966505"/>
              <a:chOff x="7026852" y="3589835"/>
              <a:chExt cx="1129062" cy="966505"/>
            </a:xfrm>
          </p:grpSpPr>
          <p:grpSp>
            <p:nvGrpSpPr>
              <p:cNvPr id="292" name="Group 291"/>
              <p:cNvGrpSpPr/>
              <p:nvPr/>
            </p:nvGrpSpPr>
            <p:grpSpPr>
              <a:xfrm>
                <a:off x="7610409" y="3589835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3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040780" y="3836734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4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b="1" i="1" u="none" baseline="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𝒂</m:t>
                          </m:r>
                          <m:r>
                            <a:rPr lang="en-US" altLang="en-US" sz="2000" b="1" i="1" u="none" baseline="-2500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𝟐</m:t>
                          </m:r>
                        </m:oMath>
                      </m:oMathPara>
                    </a14:m>
                    <a:endParaRPr lang="en-US" altLang="en-US" sz="2000" b="1" u="none" baseline="-25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294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l="-30612"/>
                    </a:stretch>
                  </a:blip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95" name="Group 294"/>
              <p:cNvGrpSpPr/>
              <p:nvPr/>
            </p:nvGrpSpPr>
            <p:grpSpPr>
              <a:xfrm>
                <a:off x="8006171" y="4029870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299" name="Straight Connector 298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6" name="Group 295"/>
              <p:cNvGrpSpPr/>
              <p:nvPr/>
            </p:nvGrpSpPr>
            <p:grpSpPr>
              <a:xfrm>
                <a:off x="7026852" y="4350712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297" name="Straight Connector 296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3" name="Group 302"/>
            <p:cNvGrpSpPr/>
            <p:nvPr/>
          </p:nvGrpSpPr>
          <p:grpSpPr>
            <a:xfrm>
              <a:off x="1669401" y="3588569"/>
              <a:ext cx="1129062" cy="966505"/>
              <a:chOff x="7026852" y="3589835"/>
              <a:chExt cx="1129062" cy="966505"/>
            </a:xfrm>
          </p:grpSpPr>
          <p:grpSp>
            <p:nvGrpSpPr>
              <p:cNvPr id="304" name="Group 303"/>
              <p:cNvGrpSpPr/>
              <p:nvPr/>
            </p:nvGrpSpPr>
            <p:grpSpPr>
              <a:xfrm>
                <a:off x="7610409" y="3589835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5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040780" y="3836734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b="1" u="none" baseline="0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altLang="en-US" sz="2000" b="1" u="none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6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b="1" i="1" u="none" baseline="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𝒂</m:t>
                          </m:r>
                          <m:r>
                            <a:rPr lang="en-US" altLang="en-US" sz="2000" b="1" i="1" u="none" baseline="-25000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nsolas" panose="020B0609020204030204" pitchFamily="49" charset="0"/>
                            </a:rPr>
                            <m:t>𝟑</m:t>
                          </m:r>
                        </m:oMath>
                      </m:oMathPara>
                    </a14:m>
                    <a:endParaRPr lang="en-US" altLang="en-US" sz="2000" b="1" u="none" baseline="-25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306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597757" y="3950602"/>
                    <a:ext cx="293200" cy="400110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l="-33333"/>
                    </a:stretch>
                  </a:blip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07" name="Group 306"/>
              <p:cNvGrpSpPr/>
              <p:nvPr/>
            </p:nvGrpSpPr>
            <p:grpSpPr>
              <a:xfrm>
                <a:off x="8006171" y="4029870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oup 307"/>
              <p:cNvGrpSpPr/>
              <p:nvPr/>
            </p:nvGrpSpPr>
            <p:grpSpPr>
              <a:xfrm>
                <a:off x="7026852" y="4350712"/>
                <a:ext cx="149743" cy="205628"/>
                <a:chOff x="8935987" y="2752124"/>
                <a:chExt cx="245182" cy="205628"/>
              </a:xfrm>
            </p:grpSpPr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 flipH="1">
                  <a:off x="8935987" y="2752124"/>
                  <a:ext cx="245182" cy="20562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51164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the Incrementer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1009506"/>
            <a:ext cx="9332334" cy="190103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dirty="0"/>
              <a:t>Many gates were eliminated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dirty="0"/>
              <a:t>No longer needed when an input is a constant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dirty="0"/>
              <a:t>Last cell can be replicated to implemented an </a:t>
            </a:r>
            <a:r>
              <a:rPr lang="en-US" i="1" dirty="0"/>
              <a:t>n</a:t>
            </a:r>
            <a:r>
              <a:rPr lang="en-US" dirty="0"/>
              <a:t>-bit incrementer</a:t>
            </a:r>
          </a:p>
        </p:txBody>
      </p:sp>
      <p:grpSp>
        <p:nvGrpSpPr>
          <p:cNvPr id="237" name="Group 236"/>
          <p:cNvGrpSpPr/>
          <p:nvPr/>
        </p:nvGrpSpPr>
        <p:grpSpPr>
          <a:xfrm>
            <a:off x="4057652" y="3083358"/>
            <a:ext cx="5100659" cy="3011271"/>
            <a:chOff x="2329442" y="3423415"/>
            <a:chExt cx="5100659" cy="3011271"/>
          </a:xfrm>
        </p:grpSpPr>
        <p:sp>
          <p:nvSpPr>
            <p:cNvPr id="109" name="Rectangle 108"/>
            <p:cNvSpPr/>
            <p:nvPr/>
          </p:nvSpPr>
          <p:spPr>
            <a:xfrm>
              <a:off x="6738817" y="4235497"/>
              <a:ext cx="691284" cy="1430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485636" y="4856288"/>
              <a:ext cx="581307" cy="301122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5154282" y="3423415"/>
              <a:ext cx="1590929" cy="3011271"/>
              <a:chOff x="5154282" y="3423415"/>
              <a:chExt cx="1590929" cy="3011271"/>
            </a:xfrm>
          </p:grpSpPr>
          <p:sp>
            <p:nvSpPr>
              <p:cNvPr id="199" name="Freeform 198"/>
              <p:cNvSpPr/>
              <p:nvPr/>
            </p:nvSpPr>
            <p:spPr>
              <a:xfrm>
                <a:off x="5154282" y="4861337"/>
                <a:ext cx="502324" cy="296074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3" name="Group 182"/>
              <p:cNvGrpSpPr/>
              <p:nvPr/>
            </p:nvGrpSpPr>
            <p:grpSpPr>
              <a:xfrm>
                <a:off x="5413856" y="3423415"/>
                <a:ext cx="1331355" cy="3011271"/>
                <a:chOff x="5413856" y="3423415"/>
                <a:chExt cx="1331355" cy="3011271"/>
              </a:xfrm>
            </p:grpSpPr>
            <p:grpSp>
              <p:nvGrpSpPr>
                <p:cNvPr id="70" name="Group 60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6160356" y="5147970"/>
                  <a:ext cx="450778" cy="319226"/>
                  <a:chOff x="750" y="2323"/>
                  <a:chExt cx="774" cy="576"/>
                </a:xfrm>
              </p:grpSpPr>
              <p:sp>
                <p:nvSpPr>
                  <p:cNvPr id="94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816" y="2323"/>
                    <a:ext cx="708" cy="576"/>
                  </a:xfrm>
                  <a:custGeom>
                    <a:avLst/>
                    <a:gdLst>
                      <a:gd name="T0" fmla="*/ 0 w 708"/>
                      <a:gd name="T1" fmla="*/ 0 h 576"/>
                      <a:gd name="T2" fmla="*/ 17 w 708"/>
                      <a:gd name="T3" fmla="*/ 40 h 576"/>
                      <a:gd name="T4" fmla="*/ 39 w 708"/>
                      <a:gd name="T5" fmla="*/ 95 h 576"/>
                      <a:gd name="T6" fmla="*/ 54 w 708"/>
                      <a:gd name="T7" fmla="*/ 157 h 576"/>
                      <a:gd name="T8" fmla="*/ 66 w 708"/>
                      <a:gd name="T9" fmla="*/ 227 h 576"/>
                      <a:gd name="T10" fmla="*/ 74 w 708"/>
                      <a:gd name="T11" fmla="*/ 284 h 576"/>
                      <a:gd name="T12" fmla="*/ 69 w 708"/>
                      <a:gd name="T13" fmla="*/ 338 h 576"/>
                      <a:gd name="T14" fmla="*/ 58 w 708"/>
                      <a:gd name="T15" fmla="*/ 399 h 576"/>
                      <a:gd name="T16" fmla="*/ 45 w 708"/>
                      <a:gd name="T17" fmla="*/ 458 h 576"/>
                      <a:gd name="T18" fmla="*/ 28 w 708"/>
                      <a:gd name="T19" fmla="*/ 512 h 576"/>
                      <a:gd name="T20" fmla="*/ 0 w 708"/>
                      <a:gd name="T21" fmla="*/ 572 h 576"/>
                      <a:gd name="T22" fmla="*/ 210 w 708"/>
                      <a:gd name="T23" fmla="*/ 576 h 576"/>
                      <a:gd name="T24" fmla="*/ 297 w 708"/>
                      <a:gd name="T25" fmla="*/ 570 h 576"/>
                      <a:gd name="T26" fmla="*/ 342 w 708"/>
                      <a:gd name="T27" fmla="*/ 567 h 576"/>
                      <a:gd name="T28" fmla="*/ 375 w 708"/>
                      <a:gd name="T29" fmla="*/ 559 h 576"/>
                      <a:gd name="T30" fmla="*/ 409 w 708"/>
                      <a:gd name="T31" fmla="*/ 549 h 576"/>
                      <a:gd name="T32" fmla="*/ 445 w 708"/>
                      <a:gd name="T33" fmla="*/ 533 h 576"/>
                      <a:gd name="T34" fmla="*/ 486 w 708"/>
                      <a:gd name="T35" fmla="*/ 515 h 576"/>
                      <a:gd name="T36" fmla="*/ 526 w 708"/>
                      <a:gd name="T37" fmla="*/ 490 h 576"/>
                      <a:gd name="T38" fmla="*/ 552 w 708"/>
                      <a:gd name="T39" fmla="*/ 470 h 576"/>
                      <a:gd name="T40" fmla="*/ 577 w 708"/>
                      <a:gd name="T41" fmla="*/ 447 h 576"/>
                      <a:gd name="T42" fmla="*/ 604 w 708"/>
                      <a:gd name="T43" fmla="*/ 420 h 576"/>
                      <a:gd name="T44" fmla="*/ 628 w 708"/>
                      <a:gd name="T45" fmla="*/ 398 h 576"/>
                      <a:gd name="T46" fmla="*/ 651 w 708"/>
                      <a:gd name="T47" fmla="*/ 370 h 576"/>
                      <a:gd name="T48" fmla="*/ 680 w 708"/>
                      <a:gd name="T49" fmla="*/ 333 h 576"/>
                      <a:gd name="T50" fmla="*/ 708 w 708"/>
                      <a:gd name="T51" fmla="*/ 286 h 576"/>
                      <a:gd name="T52" fmla="*/ 682 w 708"/>
                      <a:gd name="T53" fmla="*/ 245 h 576"/>
                      <a:gd name="T54" fmla="*/ 658 w 708"/>
                      <a:gd name="T55" fmla="*/ 210 h 576"/>
                      <a:gd name="T56" fmla="*/ 638 w 708"/>
                      <a:gd name="T57" fmla="*/ 185 h 576"/>
                      <a:gd name="T58" fmla="*/ 616 w 708"/>
                      <a:gd name="T59" fmla="*/ 161 h 576"/>
                      <a:gd name="T60" fmla="*/ 592 w 708"/>
                      <a:gd name="T61" fmla="*/ 138 h 576"/>
                      <a:gd name="T62" fmla="*/ 572 w 708"/>
                      <a:gd name="T63" fmla="*/ 120 h 576"/>
                      <a:gd name="T64" fmla="*/ 552 w 708"/>
                      <a:gd name="T65" fmla="*/ 103 h 576"/>
                      <a:gd name="T66" fmla="*/ 528 w 708"/>
                      <a:gd name="T67" fmla="*/ 85 h 576"/>
                      <a:gd name="T68" fmla="*/ 506 w 708"/>
                      <a:gd name="T69" fmla="*/ 72 h 576"/>
                      <a:gd name="T70" fmla="*/ 480 w 708"/>
                      <a:gd name="T71" fmla="*/ 58 h 576"/>
                      <a:gd name="T72" fmla="*/ 451 w 708"/>
                      <a:gd name="T73" fmla="*/ 43 h 576"/>
                      <a:gd name="T74" fmla="*/ 415 w 708"/>
                      <a:gd name="T75" fmla="*/ 29 h 576"/>
                      <a:gd name="T76" fmla="*/ 385 w 708"/>
                      <a:gd name="T77" fmla="*/ 20 h 576"/>
                      <a:gd name="T78" fmla="*/ 350 w 708"/>
                      <a:gd name="T79" fmla="*/ 11 h 576"/>
                      <a:gd name="T80" fmla="*/ 313 w 708"/>
                      <a:gd name="T81" fmla="*/ 5 h 576"/>
                      <a:gd name="T82" fmla="*/ 278 w 708"/>
                      <a:gd name="T83" fmla="*/ 1 h 576"/>
                      <a:gd name="T84" fmla="*/ 253 w 708"/>
                      <a:gd name="T85" fmla="*/ 1 h 576"/>
                      <a:gd name="T86" fmla="*/ 227 w 708"/>
                      <a:gd name="T87" fmla="*/ 0 h 576"/>
                      <a:gd name="T88" fmla="*/ 0 w 708"/>
                      <a:gd name="T89" fmla="*/ 0 h 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6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10" y="576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5" name="Freeform 62"/>
                  <p:cNvSpPr>
                    <a:spLocks noChangeAspect="1"/>
                  </p:cNvSpPr>
                  <p:nvPr/>
                </p:nvSpPr>
                <p:spPr bwMode="auto">
                  <a:xfrm>
                    <a:off x="750" y="2326"/>
                    <a:ext cx="76" cy="573"/>
                  </a:xfrm>
                  <a:custGeom>
                    <a:avLst/>
                    <a:gdLst>
                      <a:gd name="T0" fmla="*/ 3 w 76"/>
                      <a:gd name="T1" fmla="*/ 0 h 573"/>
                      <a:gd name="T2" fmla="*/ 30 w 76"/>
                      <a:gd name="T3" fmla="*/ 71 h 573"/>
                      <a:gd name="T4" fmla="*/ 48 w 76"/>
                      <a:gd name="T5" fmla="*/ 135 h 573"/>
                      <a:gd name="T6" fmla="*/ 62 w 76"/>
                      <a:gd name="T7" fmla="*/ 194 h 573"/>
                      <a:gd name="T8" fmla="*/ 75 w 76"/>
                      <a:gd name="T9" fmla="*/ 279 h 573"/>
                      <a:gd name="T10" fmla="*/ 66 w 76"/>
                      <a:gd name="T11" fmla="*/ 354 h 573"/>
                      <a:gd name="T12" fmla="*/ 54 w 76"/>
                      <a:gd name="T13" fmla="*/ 411 h 573"/>
                      <a:gd name="T14" fmla="*/ 35 w 76"/>
                      <a:gd name="T15" fmla="*/ 488 h 573"/>
                      <a:gd name="T16" fmla="*/ 0 w 76"/>
                      <a:gd name="T17" fmla="*/ 573 h 5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6" h="573">
                        <a:moveTo>
                          <a:pt x="3" y="0"/>
                        </a:moveTo>
                        <a:cubicBezTo>
                          <a:pt x="7" y="12"/>
                          <a:pt x="23" y="49"/>
                          <a:pt x="30" y="71"/>
                        </a:cubicBezTo>
                        <a:cubicBezTo>
                          <a:pt x="37" y="93"/>
                          <a:pt x="43" y="115"/>
                          <a:pt x="48" y="135"/>
                        </a:cubicBezTo>
                        <a:cubicBezTo>
                          <a:pt x="53" y="155"/>
                          <a:pt x="58" y="170"/>
                          <a:pt x="62" y="194"/>
                        </a:cubicBezTo>
                        <a:cubicBezTo>
                          <a:pt x="66" y="218"/>
                          <a:pt x="74" y="252"/>
                          <a:pt x="75" y="279"/>
                        </a:cubicBezTo>
                        <a:cubicBezTo>
                          <a:pt x="76" y="306"/>
                          <a:pt x="69" y="332"/>
                          <a:pt x="66" y="354"/>
                        </a:cubicBezTo>
                        <a:cubicBezTo>
                          <a:pt x="63" y="376"/>
                          <a:pt x="59" y="389"/>
                          <a:pt x="54" y="411"/>
                        </a:cubicBezTo>
                        <a:cubicBezTo>
                          <a:pt x="49" y="433"/>
                          <a:pt x="44" y="461"/>
                          <a:pt x="35" y="488"/>
                        </a:cubicBezTo>
                        <a:cubicBezTo>
                          <a:pt x="26" y="515"/>
                          <a:pt x="7" y="555"/>
                          <a:pt x="0" y="573"/>
                        </a:cubicBezTo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6387963" y="5531940"/>
                  <a:ext cx="0" cy="31655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6293668" y="3947463"/>
                  <a:ext cx="0" cy="11945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5919335" y="4942937"/>
                  <a:ext cx="56630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oval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5919335" y="4757262"/>
                  <a:ext cx="3743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oval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Text Box 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224342" y="3423415"/>
                      <a:ext cx="274107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rIns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sz="2000" i="1" u="none" baseline="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𝑎</m:t>
                            </m:r>
                            <m:r>
                              <a:rPr lang="en-US" altLang="en-US" sz="2000" i="1" u="none" baseline="-2500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1</m:t>
                            </m:r>
                          </m:oMath>
                        </m:oMathPara>
                      </a14:m>
                      <a:endParaRPr lang="en-US" altLang="en-US" sz="2000" u="none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77" name="Text Box 8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224342" y="3423415"/>
                      <a:ext cx="274107" cy="40011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l="-33333" b="-1538"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Text Box 9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162747" y="6034576"/>
                      <a:ext cx="582464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sz="2000" i="1" u="none" baseline="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𝑠</m:t>
                            </m:r>
                            <m:r>
                              <a:rPr lang="en-US" altLang="en-US" sz="2000" i="1" u="none" baseline="-2500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1</m:t>
                            </m:r>
                          </m:oMath>
                        </m:oMathPara>
                      </a14:m>
                      <a:endParaRPr lang="en-US" altLang="en-US" sz="2000" u="none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78" name="Text Box 9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162747" y="6034576"/>
                      <a:ext cx="582464" cy="400110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1" name="Rectangle 80"/>
                <p:cNvSpPr/>
                <p:nvPr/>
              </p:nvSpPr>
              <p:spPr>
                <a:xfrm>
                  <a:off x="5413856" y="4235497"/>
                  <a:ext cx="1275652" cy="143066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Pentagon 81"/>
                <p:cNvSpPr/>
                <p:nvPr/>
              </p:nvSpPr>
              <p:spPr>
                <a:xfrm rot="5400000">
                  <a:off x="6183639" y="3878923"/>
                  <a:ext cx="224592" cy="142915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Pentagon 83"/>
                <p:cNvSpPr/>
                <p:nvPr/>
              </p:nvSpPr>
              <p:spPr>
                <a:xfrm rot="5400000">
                  <a:off x="6275771" y="5889333"/>
                  <a:ext cx="224592" cy="142915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utoShape 6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5656605" y="4689181"/>
                  <a:ext cx="390928" cy="334215"/>
                </a:xfrm>
                <a:prstGeom prst="flowChartDelay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</p:grpSp>
        </p:grpSp>
        <p:grpSp>
          <p:nvGrpSpPr>
            <p:cNvPr id="218" name="Group 217"/>
            <p:cNvGrpSpPr/>
            <p:nvPr/>
          </p:nvGrpSpPr>
          <p:grpSpPr>
            <a:xfrm>
              <a:off x="2329442" y="5157211"/>
              <a:ext cx="467249" cy="586191"/>
              <a:chOff x="862903" y="5157211"/>
              <a:chExt cx="467249" cy="58619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 Box 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862903" y="5343292"/>
                    <a:ext cx="467249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𝑐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4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0" name="Text 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62903" y="5343292"/>
                    <a:ext cx="467249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53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" name="Pentagon 10"/>
              <p:cNvSpPr/>
              <p:nvPr/>
            </p:nvSpPr>
            <p:spPr>
              <a:xfrm rot="5400000">
                <a:off x="916416" y="5198049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6911638" y="3423415"/>
              <a:ext cx="366912" cy="3011271"/>
              <a:chOff x="7812080" y="3423415"/>
              <a:chExt cx="366912" cy="3011271"/>
            </a:xfrm>
          </p:grpSpPr>
          <p:sp>
            <p:nvSpPr>
              <p:cNvPr id="103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965197" y="3947462"/>
                <a:ext cx="0" cy="19010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 Box 8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904885" y="3423415"/>
                    <a:ext cx="27410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𝑎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0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04" name="Text 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904885" y="3423415"/>
                    <a:ext cx="274107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33333" b="-1538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 Box 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892990" y="6034576"/>
                    <a:ext cx="269460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en-US" sz="2000" i="1" u="none" baseline="0" dirty="0" smtClean="0">
                              <a:latin typeface="Cambria Math"/>
                              <a:cs typeface="Consolas" panose="020B0609020204030204" pitchFamily="49" charset="0"/>
                            </a:rPr>
                            <m:t>𝑠</m:t>
                          </m:r>
                          <m:r>
                            <a:rPr lang="en-US" altLang="en-US" sz="2000" i="1" u="none" baseline="-25000" dirty="0" smtClean="0">
                              <a:latin typeface="Cambria Math"/>
                              <a:cs typeface="Consolas" panose="020B0609020204030204" pitchFamily="49" charset="0"/>
                            </a:rPr>
                            <m:t>0</m:t>
                          </m:r>
                        </m:oMath>
                      </m:oMathPara>
                    </a14:m>
                    <a:endParaRPr lang="en-US" altLang="en-US" sz="2000" u="none" baseline="-25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06" name="Text 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892990" y="6034576"/>
                    <a:ext cx="269460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2954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0" name="Pentagon 109"/>
              <p:cNvSpPr/>
              <p:nvPr/>
            </p:nvSpPr>
            <p:spPr>
              <a:xfrm rot="5400000">
                <a:off x="7850119" y="3878923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Pentagon 112"/>
              <p:cNvSpPr/>
              <p:nvPr/>
            </p:nvSpPr>
            <p:spPr>
              <a:xfrm rot="5400000">
                <a:off x="7850119" y="5889333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1" name="Group 180"/>
              <p:cNvGrpSpPr/>
              <p:nvPr/>
            </p:nvGrpSpPr>
            <p:grpSpPr>
              <a:xfrm>
                <a:off x="7812080" y="5135759"/>
                <a:ext cx="310610" cy="367093"/>
                <a:chOff x="7430100" y="4447227"/>
                <a:chExt cx="310610" cy="367093"/>
              </a:xfrm>
            </p:grpSpPr>
            <p:sp>
              <p:nvSpPr>
                <p:cNvPr id="179" name="Isosceles Triangle 178"/>
                <p:cNvSpPr/>
                <p:nvPr/>
              </p:nvSpPr>
              <p:spPr>
                <a:xfrm flipV="1">
                  <a:off x="7430100" y="4447227"/>
                  <a:ext cx="310610" cy="26615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>
                  <a:off x="7531405" y="4706145"/>
                  <a:ext cx="108000" cy="1081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2" name="Group 201"/>
            <p:cNvGrpSpPr/>
            <p:nvPr/>
          </p:nvGrpSpPr>
          <p:grpSpPr>
            <a:xfrm>
              <a:off x="3822927" y="3423415"/>
              <a:ext cx="1590929" cy="3011271"/>
              <a:chOff x="5154282" y="3423415"/>
              <a:chExt cx="1590929" cy="3011271"/>
            </a:xfrm>
          </p:grpSpPr>
          <p:sp>
            <p:nvSpPr>
              <p:cNvPr id="203" name="Freeform 202"/>
              <p:cNvSpPr/>
              <p:nvPr/>
            </p:nvSpPr>
            <p:spPr>
              <a:xfrm>
                <a:off x="5154282" y="4861337"/>
                <a:ext cx="502324" cy="296074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4" name="Group 203"/>
              <p:cNvGrpSpPr/>
              <p:nvPr/>
            </p:nvGrpSpPr>
            <p:grpSpPr>
              <a:xfrm>
                <a:off x="5413856" y="3423415"/>
                <a:ext cx="1331355" cy="3011271"/>
                <a:chOff x="5413856" y="3423415"/>
                <a:chExt cx="1331355" cy="3011271"/>
              </a:xfrm>
            </p:grpSpPr>
            <p:grpSp>
              <p:nvGrpSpPr>
                <p:cNvPr id="205" name="Group 60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6160356" y="5147970"/>
                  <a:ext cx="450778" cy="319226"/>
                  <a:chOff x="750" y="2323"/>
                  <a:chExt cx="774" cy="576"/>
                </a:xfrm>
              </p:grpSpPr>
              <p:sp>
                <p:nvSpPr>
                  <p:cNvPr id="216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816" y="2323"/>
                    <a:ext cx="708" cy="576"/>
                  </a:xfrm>
                  <a:custGeom>
                    <a:avLst/>
                    <a:gdLst>
                      <a:gd name="T0" fmla="*/ 0 w 708"/>
                      <a:gd name="T1" fmla="*/ 0 h 576"/>
                      <a:gd name="T2" fmla="*/ 17 w 708"/>
                      <a:gd name="T3" fmla="*/ 40 h 576"/>
                      <a:gd name="T4" fmla="*/ 39 w 708"/>
                      <a:gd name="T5" fmla="*/ 95 h 576"/>
                      <a:gd name="T6" fmla="*/ 54 w 708"/>
                      <a:gd name="T7" fmla="*/ 157 h 576"/>
                      <a:gd name="T8" fmla="*/ 66 w 708"/>
                      <a:gd name="T9" fmla="*/ 227 h 576"/>
                      <a:gd name="T10" fmla="*/ 74 w 708"/>
                      <a:gd name="T11" fmla="*/ 284 h 576"/>
                      <a:gd name="T12" fmla="*/ 69 w 708"/>
                      <a:gd name="T13" fmla="*/ 338 h 576"/>
                      <a:gd name="T14" fmla="*/ 58 w 708"/>
                      <a:gd name="T15" fmla="*/ 399 h 576"/>
                      <a:gd name="T16" fmla="*/ 45 w 708"/>
                      <a:gd name="T17" fmla="*/ 458 h 576"/>
                      <a:gd name="T18" fmla="*/ 28 w 708"/>
                      <a:gd name="T19" fmla="*/ 512 h 576"/>
                      <a:gd name="T20" fmla="*/ 0 w 708"/>
                      <a:gd name="T21" fmla="*/ 572 h 576"/>
                      <a:gd name="T22" fmla="*/ 210 w 708"/>
                      <a:gd name="T23" fmla="*/ 576 h 576"/>
                      <a:gd name="T24" fmla="*/ 297 w 708"/>
                      <a:gd name="T25" fmla="*/ 570 h 576"/>
                      <a:gd name="T26" fmla="*/ 342 w 708"/>
                      <a:gd name="T27" fmla="*/ 567 h 576"/>
                      <a:gd name="T28" fmla="*/ 375 w 708"/>
                      <a:gd name="T29" fmla="*/ 559 h 576"/>
                      <a:gd name="T30" fmla="*/ 409 w 708"/>
                      <a:gd name="T31" fmla="*/ 549 h 576"/>
                      <a:gd name="T32" fmla="*/ 445 w 708"/>
                      <a:gd name="T33" fmla="*/ 533 h 576"/>
                      <a:gd name="T34" fmla="*/ 486 w 708"/>
                      <a:gd name="T35" fmla="*/ 515 h 576"/>
                      <a:gd name="T36" fmla="*/ 526 w 708"/>
                      <a:gd name="T37" fmla="*/ 490 h 576"/>
                      <a:gd name="T38" fmla="*/ 552 w 708"/>
                      <a:gd name="T39" fmla="*/ 470 h 576"/>
                      <a:gd name="T40" fmla="*/ 577 w 708"/>
                      <a:gd name="T41" fmla="*/ 447 h 576"/>
                      <a:gd name="T42" fmla="*/ 604 w 708"/>
                      <a:gd name="T43" fmla="*/ 420 h 576"/>
                      <a:gd name="T44" fmla="*/ 628 w 708"/>
                      <a:gd name="T45" fmla="*/ 398 h 576"/>
                      <a:gd name="T46" fmla="*/ 651 w 708"/>
                      <a:gd name="T47" fmla="*/ 370 h 576"/>
                      <a:gd name="T48" fmla="*/ 680 w 708"/>
                      <a:gd name="T49" fmla="*/ 333 h 576"/>
                      <a:gd name="T50" fmla="*/ 708 w 708"/>
                      <a:gd name="T51" fmla="*/ 286 h 576"/>
                      <a:gd name="T52" fmla="*/ 682 w 708"/>
                      <a:gd name="T53" fmla="*/ 245 h 576"/>
                      <a:gd name="T54" fmla="*/ 658 w 708"/>
                      <a:gd name="T55" fmla="*/ 210 h 576"/>
                      <a:gd name="T56" fmla="*/ 638 w 708"/>
                      <a:gd name="T57" fmla="*/ 185 h 576"/>
                      <a:gd name="T58" fmla="*/ 616 w 708"/>
                      <a:gd name="T59" fmla="*/ 161 h 576"/>
                      <a:gd name="T60" fmla="*/ 592 w 708"/>
                      <a:gd name="T61" fmla="*/ 138 h 576"/>
                      <a:gd name="T62" fmla="*/ 572 w 708"/>
                      <a:gd name="T63" fmla="*/ 120 h 576"/>
                      <a:gd name="T64" fmla="*/ 552 w 708"/>
                      <a:gd name="T65" fmla="*/ 103 h 576"/>
                      <a:gd name="T66" fmla="*/ 528 w 708"/>
                      <a:gd name="T67" fmla="*/ 85 h 576"/>
                      <a:gd name="T68" fmla="*/ 506 w 708"/>
                      <a:gd name="T69" fmla="*/ 72 h 576"/>
                      <a:gd name="T70" fmla="*/ 480 w 708"/>
                      <a:gd name="T71" fmla="*/ 58 h 576"/>
                      <a:gd name="T72" fmla="*/ 451 w 708"/>
                      <a:gd name="T73" fmla="*/ 43 h 576"/>
                      <a:gd name="T74" fmla="*/ 415 w 708"/>
                      <a:gd name="T75" fmla="*/ 29 h 576"/>
                      <a:gd name="T76" fmla="*/ 385 w 708"/>
                      <a:gd name="T77" fmla="*/ 20 h 576"/>
                      <a:gd name="T78" fmla="*/ 350 w 708"/>
                      <a:gd name="T79" fmla="*/ 11 h 576"/>
                      <a:gd name="T80" fmla="*/ 313 w 708"/>
                      <a:gd name="T81" fmla="*/ 5 h 576"/>
                      <a:gd name="T82" fmla="*/ 278 w 708"/>
                      <a:gd name="T83" fmla="*/ 1 h 576"/>
                      <a:gd name="T84" fmla="*/ 253 w 708"/>
                      <a:gd name="T85" fmla="*/ 1 h 576"/>
                      <a:gd name="T86" fmla="*/ 227 w 708"/>
                      <a:gd name="T87" fmla="*/ 0 h 576"/>
                      <a:gd name="T88" fmla="*/ 0 w 708"/>
                      <a:gd name="T89" fmla="*/ 0 h 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6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10" y="576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" name="Freeform 62"/>
                  <p:cNvSpPr>
                    <a:spLocks noChangeAspect="1"/>
                  </p:cNvSpPr>
                  <p:nvPr/>
                </p:nvSpPr>
                <p:spPr bwMode="auto">
                  <a:xfrm>
                    <a:off x="750" y="2326"/>
                    <a:ext cx="76" cy="573"/>
                  </a:xfrm>
                  <a:custGeom>
                    <a:avLst/>
                    <a:gdLst>
                      <a:gd name="T0" fmla="*/ 3 w 76"/>
                      <a:gd name="T1" fmla="*/ 0 h 573"/>
                      <a:gd name="T2" fmla="*/ 30 w 76"/>
                      <a:gd name="T3" fmla="*/ 71 h 573"/>
                      <a:gd name="T4" fmla="*/ 48 w 76"/>
                      <a:gd name="T5" fmla="*/ 135 h 573"/>
                      <a:gd name="T6" fmla="*/ 62 w 76"/>
                      <a:gd name="T7" fmla="*/ 194 h 573"/>
                      <a:gd name="T8" fmla="*/ 75 w 76"/>
                      <a:gd name="T9" fmla="*/ 279 h 573"/>
                      <a:gd name="T10" fmla="*/ 66 w 76"/>
                      <a:gd name="T11" fmla="*/ 354 h 573"/>
                      <a:gd name="T12" fmla="*/ 54 w 76"/>
                      <a:gd name="T13" fmla="*/ 411 h 573"/>
                      <a:gd name="T14" fmla="*/ 35 w 76"/>
                      <a:gd name="T15" fmla="*/ 488 h 573"/>
                      <a:gd name="T16" fmla="*/ 0 w 76"/>
                      <a:gd name="T17" fmla="*/ 573 h 5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6" h="573">
                        <a:moveTo>
                          <a:pt x="3" y="0"/>
                        </a:moveTo>
                        <a:cubicBezTo>
                          <a:pt x="7" y="12"/>
                          <a:pt x="23" y="49"/>
                          <a:pt x="30" y="71"/>
                        </a:cubicBezTo>
                        <a:cubicBezTo>
                          <a:pt x="37" y="93"/>
                          <a:pt x="43" y="115"/>
                          <a:pt x="48" y="135"/>
                        </a:cubicBezTo>
                        <a:cubicBezTo>
                          <a:pt x="53" y="155"/>
                          <a:pt x="58" y="170"/>
                          <a:pt x="62" y="194"/>
                        </a:cubicBezTo>
                        <a:cubicBezTo>
                          <a:pt x="66" y="218"/>
                          <a:pt x="74" y="252"/>
                          <a:pt x="75" y="279"/>
                        </a:cubicBezTo>
                        <a:cubicBezTo>
                          <a:pt x="76" y="306"/>
                          <a:pt x="69" y="332"/>
                          <a:pt x="66" y="354"/>
                        </a:cubicBezTo>
                        <a:cubicBezTo>
                          <a:pt x="63" y="376"/>
                          <a:pt x="59" y="389"/>
                          <a:pt x="54" y="411"/>
                        </a:cubicBezTo>
                        <a:cubicBezTo>
                          <a:pt x="49" y="433"/>
                          <a:pt x="44" y="461"/>
                          <a:pt x="35" y="488"/>
                        </a:cubicBezTo>
                        <a:cubicBezTo>
                          <a:pt x="26" y="515"/>
                          <a:pt x="7" y="555"/>
                          <a:pt x="0" y="573"/>
                        </a:cubicBezTo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6387963" y="5531940"/>
                  <a:ext cx="0" cy="31655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6293668" y="3947464"/>
                  <a:ext cx="0" cy="11945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5919335" y="4942937"/>
                  <a:ext cx="56630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oval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5919335" y="4757262"/>
                  <a:ext cx="3743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oval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0" name="Text Box 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224342" y="3423415"/>
                      <a:ext cx="274107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rIns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sz="2000" i="1" u="none" baseline="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𝑎</m:t>
                            </m:r>
                            <m:r>
                              <a:rPr lang="en-US" altLang="en-US" sz="2000" b="0" i="1" u="none" baseline="-2500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en-US" altLang="en-US" sz="2000" u="none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10" name="Text Box 8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224342" y="3423415"/>
                      <a:ext cx="274107" cy="400110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l="-33333" b="-1538"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1" name="Text Box 9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162747" y="6034576"/>
                      <a:ext cx="582464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sz="2000" i="1" u="none" baseline="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𝑠</m:t>
                            </m:r>
                            <m:r>
                              <a:rPr lang="en-US" altLang="en-US" sz="2000" b="0" i="1" u="none" baseline="-2500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2</m:t>
                            </m:r>
                          </m:oMath>
                        </m:oMathPara>
                      </a14:m>
                      <a:endParaRPr lang="en-US" altLang="en-US" sz="2000" u="none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11" name="Text Box 9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162747" y="6034576"/>
                      <a:ext cx="582464" cy="400110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2" name="Rectangle 211"/>
                <p:cNvSpPr/>
                <p:nvPr/>
              </p:nvSpPr>
              <p:spPr>
                <a:xfrm>
                  <a:off x="5413856" y="4235497"/>
                  <a:ext cx="1275652" cy="143066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Pentagon 212"/>
                <p:cNvSpPr/>
                <p:nvPr/>
              </p:nvSpPr>
              <p:spPr>
                <a:xfrm rot="5400000">
                  <a:off x="6183639" y="3878923"/>
                  <a:ext cx="224592" cy="142915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Pentagon 213"/>
                <p:cNvSpPr/>
                <p:nvPr/>
              </p:nvSpPr>
              <p:spPr>
                <a:xfrm rot="5400000">
                  <a:off x="6275771" y="5889333"/>
                  <a:ext cx="224592" cy="142915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AutoShape 6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5656605" y="4689181"/>
                  <a:ext cx="390928" cy="334215"/>
                </a:xfrm>
                <a:prstGeom prst="flowChartDelay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241035" y="4408319"/>
                  <a:ext cx="299926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u="none" baseline="0" dirty="0" smtClean="0">
                            <a:latin typeface="Cambria Math"/>
                            <a:cs typeface="Consolas" panose="020B0609020204030204" pitchFamily="49" charset="0"/>
                          </a:rPr>
                          <m:t>𝑐</m:t>
                        </m:r>
                        <m:r>
                          <a:rPr lang="en-US" altLang="en-US" sz="2000" b="0" i="1" u="none" baseline="-25000" dirty="0" smtClean="0">
                            <a:latin typeface="Cambria Math"/>
                            <a:cs typeface="Consolas" panose="020B0609020204030204" pitchFamily="49" charset="0"/>
                          </a:rPr>
                          <m:t>2</m:t>
                        </m:r>
                      </m:oMath>
                    </m:oMathPara>
                  </a14:m>
                  <a:endPara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35" name="Text 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41035" y="4408319"/>
                  <a:ext cx="299926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244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9" name="Group 218"/>
            <p:cNvGrpSpPr/>
            <p:nvPr/>
          </p:nvGrpSpPr>
          <p:grpSpPr>
            <a:xfrm>
              <a:off x="2492996" y="3423415"/>
              <a:ext cx="1590929" cy="3011271"/>
              <a:chOff x="5154282" y="3423415"/>
              <a:chExt cx="1590929" cy="3011271"/>
            </a:xfrm>
          </p:grpSpPr>
          <p:sp>
            <p:nvSpPr>
              <p:cNvPr id="220" name="Freeform 219"/>
              <p:cNvSpPr/>
              <p:nvPr/>
            </p:nvSpPr>
            <p:spPr>
              <a:xfrm>
                <a:off x="5154282" y="4861337"/>
                <a:ext cx="502324" cy="296074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1" name="Group 220"/>
              <p:cNvGrpSpPr/>
              <p:nvPr/>
            </p:nvGrpSpPr>
            <p:grpSpPr>
              <a:xfrm>
                <a:off x="5413856" y="3423415"/>
                <a:ext cx="1331355" cy="3011271"/>
                <a:chOff x="5413856" y="3423415"/>
                <a:chExt cx="1331355" cy="3011271"/>
              </a:xfrm>
            </p:grpSpPr>
            <p:grpSp>
              <p:nvGrpSpPr>
                <p:cNvPr id="222" name="Group 60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6160356" y="5147970"/>
                  <a:ext cx="450778" cy="319226"/>
                  <a:chOff x="750" y="2323"/>
                  <a:chExt cx="774" cy="576"/>
                </a:xfrm>
              </p:grpSpPr>
              <p:sp>
                <p:nvSpPr>
                  <p:cNvPr id="233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816" y="2323"/>
                    <a:ext cx="708" cy="576"/>
                  </a:xfrm>
                  <a:custGeom>
                    <a:avLst/>
                    <a:gdLst>
                      <a:gd name="T0" fmla="*/ 0 w 708"/>
                      <a:gd name="T1" fmla="*/ 0 h 576"/>
                      <a:gd name="T2" fmla="*/ 17 w 708"/>
                      <a:gd name="T3" fmla="*/ 40 h 576"/>
                      <a:gd name="T4" fmla="*/ 39 w 708"/>
                      <a:gd name="T5" fmla="*/ 95 h 576"/>
                      <a:gd name="T6" fmla="*/ 54 w 708"/>
                      <a:gd name="T7" fmla="*/ 157 h 576"/>
                      <a:gd name="T8" fmla="*/ 66 w 708"/>
                      <a:gd name="T9" fmla="*/ 227 h 576"/>
                      <a:gd name="T10" fmla="*/ 74 w 708"/>
                      <a:gd name="T11" fmla="*/ 284 h 576"/>
                      <a:gd name="T12" fmla="*/ 69 w 708"/>
                      <a:gd name="T13" fmla="*/ 338 h 576"/>
                      <a:gd name="T14" fmla="*/ 58 w 708"/>
                      <a:gd name="T15" fmla="*/ 399 h 576"/>
                      <a:gd name="T16" fmla="*/ 45 w 708"/>
                      <a:gd name="T17" fmla="*/ 458 h 576"/>
                      <a:gd name="T18" fmla="*/ 28 w 708"/>
                      <a:gd name="T19" fmla="*/ 512 h 576"/>
                      <a:gd name="T20" fmla="*/ 0 w 708"/>
                      <a:gd name="T21" fmla="*/ 572 h 576"/>
                      <a:gd name="T22" fmla="*/ 210 w 708"/>
                      <a:gd name="T23" fmla="*/ 576 h 576"/>
                      <a:gd name="T24" fmla="*/ 297 w 708"/>
                      <a:gd name="T25" fmla="*/ 570 h 576"/>
                      <a:gd name="T26" fmla="*/ 342 w 708"/>
                      <a:gd name="T27" fmla="*/ 567 h 576"/>
                      <a:gd name="T28" fmla="*/ 375 w 708"/>
                      <a:gd name="T29" fmla="*/ 559 h 576"/>
                      <a:gd name="T30" fmla="*/ 409 w 708"/>
                      <a:gd name="T31" fmla="*/ 549 h 576"/>
                      <a:gd name="T32" fmla="*/ 445 w 708"/>
                      <a:gd name="T33" fmla="*/ 533 h 576"/>
                      <a:gd name="T34" fmla="*/ 486 w 708"/>
                      <a:gd name="T35" fmla="*/ 515 h 576"/>
                      <a:gd name="T36" fmla="*/ 526 w 708"/>
                      <a:gd name="T37" fmla="*/ 490 h 576"/>
                      <a:gd name="T38" fmla="*/ 552 w 708"/>
                      <a:gd name="T39" fmla="*/ 470 h 576"/>
                      <a:gd name="T40" fmla="*/ 577 w 708"/>
                      <a:gd name="T41" fmla="*/ 447 h 576"/>
                      <a:gd name="T42" fmla="*/ 604 w 708"/>
                      <a:gd name="T43" fmla="*/ 420 h 576"/>
                      <a:gd name="T44" fmla="*/ 628 w 708"/>
                      <a:gd name="T45" fmla="*/ 398 h 576"/>
                      <a:gd name="T46" fmla="*/ 651 w 708"/>
                      <a:gd name="T47" fmla="*/ 370 h 576"/>
                      <a:gd name="T48" fmla="*/ 680 w 708"/>
                      <a:gd name="T49" fmla="*/ 333 h 576"/>
                      <a:gd name="T50" fmla="*/ 708 w 708"/>
                      <a:gd name="T51" fmla="*/ 286 h 576"/>
                      <a:gd name="T52" fmla="*/ 682 w 708"/>
                      <a:gd name="T53" fmla="*/ 245 h 576"/>
                      <a:gd name="T54" fmla="*/ 658 w 708"/>
                      <a:gd name="T55" fmla="*/ 210 h 576"/>
                      <a:gd name="T56" fmla="*/ 638 w 708"/>
                      <a:gd name="T57" fmla="*/ 185 h 576"/>
                      <a:gd name="T58" fmla="*/ 616 w 708"/>
                      <a:gd name="T59" fmla="*/ 161 h 576"/>
                      <a:gd name="T60" fmla="*/ 592 w 708"/>
                      <a:gd name="T61" fmla="*/ 138 h 576"/>
                      <a:gd name="T62" fmla="*/ 572 w 708"/>
                      <a:gd name="T63" fmla="*/ 120 h 576"/>
                      <a:gd name="T64" fmla="*/ 552 w 708"/>
                      <a:gd name="T65" fmla="*/ 103 h 576"/>
                      <a:gd name="T66" fmla="*/ 528 w 708"/>
                      <a:gd name="T67" fmla="*/ 85 h 576"/>
                      <a:gd name="T68" fmla="*/ 506 w 708"/>
                      <a:gd name="T69" fmla="*/ 72 h 576"/>
                      <a:gd name="T70" fmla="*/ 480 w 708"/>
                      <a:gd name="T71" fmla="*/ 58 h 576"/>
                      <a:gd name="T72" fmla="*/ 451 w 708"/>
                      <a:gd name="T73" fmla="*/ 43 h 576"/>
                      <a:gd name="T74" fmla="*/ 415 w 708"/>
                      <a:gd name="T75" fmla="*/ 29 h 576"/>
                      <a:gd name="T76" fmla="*/ 385 w 708"/>
                      <a:gd name="T77" fmla="*/ 20 h 576"/>
                      <a:gd name="T78" fmla="*/ 350 w 708"/>
                      <a:gd name="T79" fmla="*/ 11 h 576"/>
                      <a:gd name="T80" fmla="*/ 313 w 708"/>
                      <a:gd name="T81" fmla="*/ 5 h 576"/>
                      <a:gd name="T82" fmla="*/ 278 w 708"/>
                      <a:gd name="T83" fmla="*/ 1 h 576"/>
                      <a:gd name="T84" fmla="*/ 253 w 708"/>
                      <a:gd name="T85" fmla="*/ 1 h 576"/>
                      <a:gd name="T86" fmla="*/ 227 w 708"/>
                      <a:gd name="T87" fmla="*/ 0 h 576"/>
                      <a:gd name="T88" fmla="*/ 0 w 708"/>
                      <a:gd name="T89" fmla="*/ 0 h 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708" h="576">
                        <a:moveTo>
                          <a:pt x="0" y="0"/>
                        </a:moveTo>
                        <a:lnTo>
                          <a:pt x="17" y="40"/>
                        </a:lnTo>
                        <a:lnTo>
                          <a:pt x="39" y="95"/>
                        </a:lnTo>
                        <a:lnTo>
                          <a:pt x="54" y="157"/>
                        </a:lnTo>
                        <a:lnTo>
                          <a:pt x="66" y="227"/>
                        </a:lnTo>
                        <a:lnTo>
                          <a:pt x="74" y="284"/>
                        </a:lnTo>
                        <a:lnTo>
                          <a:pt x="69" y="338"/>
                        </a:lnTo>
                        <a:lnTo>
                          <a:pt x="58" y="399"/>
                        </a:lnTo>
                        <a:lnTo>
                          <a:pt x="45" y="458"/>
                        </a:lnTo>
                        <a:lnTo>
                          <a:pt x="28" y="512"/>
                        </a:lnTo>
                        <a:lnTo>
                          <a:pt x="0" y="572"/>
                        </a:lnTo>
                        <a:lnTo>
                          <a:pt x="210" y="576"/>
                        </a:lnTo>
                        <a:lnTo>
                          <a:pt x="297" y="570"/>
                        </a:lnTo>
                        <a:lnTo>
                          <a:pt x="342" y="567"/>
                        </a:lnTo>
                        <a:lnTo>
                          <a:pt x="375" y="559"/>
                        </a:lnTo>
                        <a:lnTo>
                          <a:pt x="409" y="549"/>
                        </a:lnTo>
                        <a:lnTo>
                          <a:pt x="445" y="533"/>
                        </a:lnTo>
                        <a:lnTo>
                          <a:pt x="486" y="515"/>
                        </a:lnTo>
                        <a:lnTo>
                          <a:pt x="526" y="490"/>
                        </a:lnTo>
                        <a:lnTo>
                          <a:pt x="552" y="470"/>
                        </a:lnTo>
                        <a:lnTo>
                          <a:pt x="577" y="447"/>
                        </a:lnTo>
                        <a:lnTo>
                          <a:pt x="604" y="420"/>
                        </a:lnTo>
                        <a:lnTo>
                          <a:pt x="628" y="398"/>
                        </a:lnTo>
                        <a:lnTo>
                          <a:pt x="651" y="370"/>
                        </a:lnTo>
                        <a:lnTo>
                          <a:pt x="680" y="333"/>
                        </a:lnTo>
                        <a:lnTo>
                          <a:pt x="708" y="286"/>
                        </a:lnTo>
                        <a:lnTo>
                          <a:pt x="682" y="245"/>
                        </a:lnTo>
                        <a:lnTo>
                          <a:pt x="658" y="210"/>
                        </a:lnTo>
                        <a:lnTo>
                          <a:pt x="638" y="185"/>
                        </a:lnTo>
                        <a:lnTo>
                          <a:pt x="616" y="161"/>
                        </a:lnTo>
                        <a:lnTo>
                          <a:pt x="592" y="138"/>
                        </a:lnTo>
                        <a:lnTo>
                          <a:pt x="572" y="120"/>
                        </a:lnTo>
                        <a:lnTo>
                          <a:pt x="552" y="103"/>
                        </a:lnTo>
                        <a:lnTo>
                          <a:pt x="528" y="85"/>
                        </a:lnTo>
                        <a:lnTo>
                          <a:pt x="506" y="72"/>
                        </a:lnTo>
                        <a:lnTo>
                          <a:pt x="480" y="58"/>
                        </a:lnTo>
                        <a:lnTo>
                          <a:pt x="451" y="43"/>
                        </a:lnTo>
                        <a:lnTo>
                          <a:pt x="415" y="29"/>
                        </a:lnTo>
                        <a:lnTo>
                          <a:pt x="385" y="20"/>
                        </a:lnTo>
                        <a:lnTo>
                          <a:pt x="350" y="11"/>
                        </a:lnTo>
                        <a:lnTo>
                          <a:pt x="313" y="5"/>
                        </a:lnTo>
                        <a:lnTo>
                          <a:pt x="278" y="1"/>
                        </a:lnTo>
                        <a:lnTo>
                          <a:pt x="253" y="1"/>
                        </a:lnTo>
                        <a:lnTo>
                          <a:pt x="22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" name="Freeform 62"/>
                  <p:cNvSpPr>
                    <a:spLocks noChangeAspect="1"/>
                  </p:cNvSpPr>
                  <p:nvPr/>
                </p:nvSpPr>
                <p:spPr bwMode="auto">
                  <a:xfrm>
                    <a:off x="750" y="2326"/>
                    <a:ext cx="76" cy="573"/>
                  </a:xfrm>
                  <a:custGeom>
                    <a:avLst/>
                    <a:gdLst>
                      <a:gd name="T0" fmla="*/ 3 w 76"/>
                      <a:gd name="T1" fmla="*/ 0 h 573"/>
                      <a:gd name="T2" fmla="*/ 30 w 76"/>
                      <a:gd name="T3" fmla="*/ 71 h 573"/>
                      <a:gd name="T4" fmla="*/ 48 w 76"/>
                      <a:gd name="T5" fmla="*/ 135 h 573"/>
                      <a:gd name="T6" fmla="*/ 62 w 76"/>
                      <a:gd name="T7" fmla="*/ 194 h 573"/>
                      <a:gd name="T8" fmla="*/ 75 w 76"/>
                      <a:gd name="T9" fmla="*/ 279 h 573"/>
                      <a:gd name="T10" fmla="*/ 66 w 76"/>
                      <a:gd name="T11" fmla="*/ 354 h 573"/>
                      <a:gd name="T12" fmla="*/ 54 w 76"/>
                      <a:gd name="T13" fmla="*/ 411 h 573"/>
                      <a:gd name="T14" fmla="*/ 35 w 76"/>
                      <a:gd name="T15" fmla="*/ 488 h 573"/>
                      <a:gd name="T16" fmla="*/ 0 w 76"/>
                      <a:gd name="T17" fmla="*/ 573 h 5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6" h="573">
                        <a:moveTo>
                          <a:pt x="3" y="0"/>
                        </a:moveTo>
                        <a:cubicBezTo>
                          <a:pt x="7" y="12"/>
                          <a:pt x="23" y="49"/>
                          <a:pt x="30" y="71"/>
                        </a:cubicBezTo>
                        <a:cubicBezTo>
                          <a:pt x="37" y="93"/>
                          <a:pt x="43" y="115"/>
                          <a:pt x="48" y="135"/>
                        </a:cubicBezTo>
                        <a:cubicBezTo>
                          <a:pt x="53" y="155"/>
                          <a:pt x="58" y="170"/>
                          <a:pt x="62" y="194"/>
                        </a:cubicBezTo>
                        <a:cubicBezTo>
                          <a:pt x="66" y="218"/>
                          <a:pt x="74" y="252"/>
                          <a:pt x="75" y="279"/>
                        </a:cubicBezTo>
                        <a:cubicBezTo>
                          <a:pt x="76" y="306"/>
                          <a:pt x="69" y="332"/>
                          <a:pt x="66" y="354"/>
                        </a:cubicBezTo>
                        <a:cubicBezTo>
                          <a:pt x="63" y="376"/>
                          <a:pt x="59" y="389"/>
                          <a:pt x="54" y="411"/>
                        </a:cubicBezTo>
                        <a:cubicBezTo>
                          <a:pt x="49" y="433"/>
                          <a:pt x="44" y="461"/>
                          <a:pt x="35" y="488"/>
                        </a:cubicBezTo>
                        <a:cubicBezTo>
                          <a:pt x="26" y="515"/>
                          <a:pt x="7" y="555"/>
                          <a:pt x="0" y="573"/>
                        </a:cubicBezTo>
                      </a:path>
                    </a:pathLst>
                  </a:custGeom>
                  <a:noFill/>
                  <a:ln w="254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6387963" y="5531940"/>
                  <a:ext cx="0" cy="31655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6293668" y="3947463"/>
                  <a:ext cx="0" cy="11945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5919335" y="4942937"/>
                  <a:ext cx="56630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oval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5919335" y="4757262"/>
                  <a:ext cx="3743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oval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7" name="Text Box 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224342" y="3423415"/>
                      <a:ext cx="274107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0" rIns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sz="2000" i="1" u="none" baseline="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𝑎</m:t>
                            </m:r>
                            <m:r>
                              <a:rPr lang="en-US" altLang="en-US" sz="2000" b="0" i="1" u="none" baseline="-2500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3</m:t>
                            </m:r>
                          </m:oMath>
                        </m:oMathPara>
                      </a14:m>
                      <a:endParaRPr lang="en-US" altLang="en-US" sz="2000" u="none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27" name="Text Box 8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224342" y="3423415"/>
                      <a:ext cx="274107" cy="400110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 l="-33333" b="-1538"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8" name="Text Box 9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162747" y="6034576"/>
                      <a:ext cx="582464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sz="2000" i="1" u="none" baseline="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𝑠</m:t>
                            </m:r>
                            <m:r>
                              <a:rPr lang="en-US" altLang="en-US" sz="2000" b="0" i="1" u="none" baseline="-25000" dirty="0" smtClean="0">
                                <a:latin typeface="Cambria Math"/>
                                <a:cs typeface="Consolas" panose="020B0609020204030204" pitchFamily="49" charset="0"/>
                              </a:rPr>
                              <m:t>3</m:t>
                            </m:r>
                          </m:oMath>
                        </m:oMathPara>
                      </a14:m>
                      <a:endParaRPr lang="en-US" altLang="en-US" sz="2000" u="none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28" name="Text Box 9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162747" y="6034576"/>
                      <a:ext cx="582464" cy="400110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29" name="Rectangle 228"/>
                <p:cNvSpPr/>
                <p:nvPr/>
              </p:nvSpPr>
              <p:spPr>
                <a:xfrm>
                  <a:off x="5413856" y="4235497"/>
                  <a:ext cx="1275652" cy="143066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Pentagon 229"/>
                <p:cNvSpPr/>
                <p:nvPr/>
              </p:nvSpPr>
              <p:spPr>
                <a:xfrm rot="5400000">
                  <a:off x="6183639" y="3878923"/>
                  <a:ext cx="224592" cy="142915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Pentagon 230"/>
                <p:cNvSpPr/>
                <p:nvPr/>
              </p:nvSpPr>
              <p:spPr>
                <a:xfrm rot="5400000">
                  <a:off x="6275771" y="5889333"/>
                  <a:ext cx="224592" cy="142915"/>
                </a:xfrm>
                <a:prstGeom prst="homeP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AutoShape 6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5656605" y="4689181"/>
                  <a:ext cx="390928" cy="334215"/>
                </a:xfrm>
                <a:prstGeom prst="flowChartDelay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5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16074" y="4408319"/>
                  <a:ext cx="299926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u="none" baseline="0" dirty="0" smtClean="0">
                            <a:latin typeface="Cambria Math"/>
                            <a:cs typeface="Consolas" panose="020B0609020204030204" pitchFamily="49" charset="0"/>
                          </a:rPr>
                          <m:t>𝑐</m:t>
                        </m:r>
                        <m:r>
                          <a:rPr lang="en-US" altLang="en-US" sz="2000" b="0" i="1" u="none" baseline="-25000" dirty="0" smtClean="0">
                            <a:latin typeface="Cambria Math"/>
                            <a:cs typeface="Consolas" panose="020B0609020204030204" pitchFamily="49" charset="0"/>
                          </a:rPr>
                          <m:t>3</m:t>
                        </m:r>
                      </m:oMath>
                    </m:oMathPara>
                  </a14:m>
                  <a:endPara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235" name="Text 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16074" y="4408319"/>
                  <a:ext cx="299926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244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6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611712" y="4408319"/>
                  <a:ext cx="299926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u="none" baseline="0" dirty="0" smtClean="0">
                            <a:latin typeface="Cambria Math"/>
                            <a:cs typeface="Consolas" panose="020B0609020204030204" pitchFamily="49" charset="0"/>
                          </a:rPr>
                          <m:t>𝑐</m:t>
                        </m:r>
                        <m:r>
                          <a:rPr lang="en-US" altLang="en-US" sz="2000" b="0" i="1" u="none" baseline="-25000" dirty="0" smtClean="0">
                            <a:latin typeface="Cambria Math"/>
                            <a:cs typeface="Consolas" panose="020B0609020204030204" pitchFamily="49" charset="0"/>
                          </a:rPr>
                          <m:t>1</m:t>
                        </m:r>
                      </m:oMath>
                    </m:oMathPara>
                  </a14:m>
                  <a:endPara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236" name="Text 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11712" y="4408319"/>
                  <a:ext cx="299926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2244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920510" y="3313785"/>
            <a:ext cx="2534708" cy="2765137"/>
            <a:chOff x="920510" y="3313785"/>
            <a:chExt cx="2534708" cy="2765137"/>
          </a:xfrm>
        </p:grpSpPr>
        <p:sp>
          <p:nvSpPr>
            <p:cNvPr id="4" name="TextBox 3"/>
            <p:cNvSpPr txBox="1"/>
            <p:nvPr/>
          </p:nvSpPr>
          <p:spPr>
            <a:xfrm>
              <a:off x="1381366" y="4293105"/>
              <a:ext cx="2073852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Incrementer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418292" y="3722619"/>
              <a:ext cx="0" cy="5704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2418292" y="5207505"/>
              <a:ext cx="0" cy="5284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326405" y="3941879"/>
              <a:ext cx="172821" cy="6319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326405" y="5382054"/>
              <a:ext cx="172821" cy="6319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93"/>
            <p:cNvSpPr txBox="1">
              <a:spLocks noChangeAspect="1" noChangeArrowheads="1"/>
            </p:cNvSpPr>
            <p:nvPr/>
          </p:nvSpPr>
          <p:spPr bwMode="auto">
            <a:xfrm>
              <a:off x="2072649" y="3805015"/>
              <a:ext cx="28803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0" i="0" u="none" baseline="0" dirty="0">
                  <a:latin typeface="+mn-lt"/>
                  <a:cs typeface="Consolas" panose="020B0609020204030204" pitchFamily="49" charset="0"/>
                </a:rPr>
                <a:t>4</a:t>
              </a:r>
              <a:endParaRPr lang="en-US" altLang="en-US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85" name="Text Box 93"/>
            <p:cNvSpPr txBox="1">
              <a:spLocks noChangeAspect="1" noChangeArrowheads="1"/>
            </p:cNvSpPr>
            <p:nvPr/>
          </p:nvSpPr>
          <p:spPr bwMode="auto">
            <a:xfrm>
              <a:off x="2072649" y="5248734"/>
              <a:ext cx="28803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0" i="0" u="none" baseline="0" dirty="0">
                  <a:latin typeface="+mn-lt"/>
                  <a:cs typeface="Consolas" panose="020B0609020204030204" pitchFamily="49" charset="0"/>
                </a:rPr>
                <a:t>4</a:t>
              </a:r>
              <a:endParaRPr lang="en-US" altLang="en-US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87" name="Text Box 93"/>
            <p:cNvSpPr txBox="1">
              <a:spLocks noChangeAspect="1" noChangeArrowheads="1"/>
            </p:cNvSpPr>
            <p:nvPr/>
          </p:nvSpPr>
          <p:spPr bwMode="auto">
            <a:xfrm>
              <a:off x="1953099" y="3313785"/>
              <a:ext cx="93038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400" i="1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en-US" sz="1600" i="0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[3:0]</a:t>
              </a:r>
              <a:endParaRPr lang="en-US" altLang="en-US" sz="1600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 Box 93"/>
            <p:cNvSpPr txBox="1">
              <a:spLocks noChangeAspect="1" noChangeArrowheads="1"/>
            </p:cNvSpPr>
            <p:nvPr/>
          </p:nvSpPr>
          <p:spPr bwMode="auto">
            <a:xfrm>
              <a:off x="1957436" y="5724969"/>
              <a:ext cx="93038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400" i="1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altLang="en-US" sz="1600" i="0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[3:0]</a:t>
              </a:r>
              <a:endParaRPr lang="en-US" altLang="en-US" sz="1600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 Box 93"/>
            <p:cNvSpPr txBox="1">
              <a:spLocks noChangeAspect="1" noChangeArrowheads="1"/>
            </p:cNvSpPr>
            <p:nvPr/>
          </p:nvSpPr>
          <p:spPr bwMode="auto">
            <a:xfrm>
              <a:off x="920510" y="5321720"/>
              <a:ext cx="332318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400" i="1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en-US" sz="2400" u="none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1600" u="none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73426" y="4764267"/>
              <a:ext cx="318052" cy="579009"/>
            </a:xfrm>
            <a:custGeom>
              <a:avLst/>
              <a:gdLst>
                <a:gd name="connsiteX0" fmla="*/ 318052 w 318052"/>
                <a:gd name="connsiteY0" fmla="*/ 0 h 604300"/>
                <a:gd name="connsiteX1" fmla="*/ 0 w 318052"/>
                <a:gd name="connsiteY1" fmla="*/ 0 h 604300"/>
                <a:gd name="connsiteX2" fmla="*/ 0 w 318052"/>
                <a:gd name="connsiteY2" fmla="*/ 604300 h 60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604300">
                  <a:moveTo>
                    <a:pt x="318052" y="0"/>
                  </a:moveTo>
                  <a:lnTo>
                    <a:pt x="0" y="0"/>
                  </a:lnTo>
                  <a:lnTo>
                    <a:pt x="0" y="6043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5381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09506"/>
            <a:ext cx="8180194" cy="547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Ripple-Carry Adder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Magnitude Comparator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Design by Contraction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Signed Numbers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Addition/Subtraction of Signed 2's Complement</a:t>
            </a:r>
          </a:p>
        </p:txBody>
      </p:sp>
    </p:spTree>
    <p:extLst>
      <p:ext uri="{BB962C8B-B14F-4D97-AF65-F5344CB8AC3E}">
        <p14:creationId xmlns:p14="http://schemas.microsoft.com/office/powerpoint/2010/main" val="89671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09506"/>
            <a:ext cx="8180194" cy="547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Ripple-Carry Adder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Magnitude Comparator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Design by Contraction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Signed Numbers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Addition/Subtraction of Signed 2's Complement</a:t>
            </a:r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Signed Numbers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27786"/>
            <a:ext cx="8915400" cy="528156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Several ways to represent a signed number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Sign-Magnitude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1's complement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2's complement</a:t>
            </a:r>
          </a:p>
          <a:p>
            <a:pPr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Divide the range of values into two parts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First part corresponds to the positive numbers (≥ 0)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Second part correspond to the negative numbers (&lt; 0)</a:t>
            </a:r>
          </a:p>
          <a:p>
            <a:pPr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The 2's complement representation is widely used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Has many advantages over other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643889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Sign-Magnitude Representation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3025775"/>
            <a:ext cx="8915400" cy="1612900"/>
          </a:xfrm>
        </p:spPr>
        <p:txBody>
          <a:bodyPr/>
          <a:lstStyle/>
          <a:p>
            <a:r>
              <a:rPr lang="en-US" altLang="en-US"/>
              <a:t>Independent representation of the sign and magnitude</a:t>
            </a:r>
          </a:p>
          <a:p>
            <a:r>
              <a:rPr lang="en-US" altLang="en-US"/>
              <a:t>Leftmost bit is the sign bit: 0 is positive and 1 is negative</a:t>
            </a:r>
          </a:p>
          <a:p>
            <a:r>
              <a:rPr lang="en-US" altLang="en-US"/>
              <a:t>Using </a:t>
            </a:r>
            <a:r>
              <a:rPr lang="en-US" altLang="en-US" i="1"/>
              <a:t>n</a:t>
            </a:r>
            <a:r>
              <a:rPr lang="en-US" altLang="en-US"/>
              <a:t> bits, largest represented magnitude = 2</a:t>
            </a:r>
            <a:r>
              <a:rPr lang="en-US" altLang="en-US" i="1" baseline="30000"/>
              <a:t>n</a:t>
            </a:r>
            <a:r>
              <a:rPr lang="en-US" altLang="en-US" baseline="30000"/>
              <a:t>-1</a:t>
            </a:r>
            <a:r>
              <a:rPr lang="en-US" altLang="en-US"/>
              <a:t> – 1</a:t>
            </a:r>
            <a:endParaRPr lang="en-US" altLang="en-US" baseline="3000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1833298" y="1587357"/>
            <a:ext cx="811742" cy="69056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Sign</a:t>
            </a:r>
          </a:p>
          <a:p>
            <a:pPr algn="ctr"/>
            <a:r>
              <a:rPr lang="en-US" altLang="en-US"/>
              <a:t>Bit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2643320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 i="1"/>
              <a:t>n</a:t>
            </a:r>
            <a:r>
              <a:rPr lang="en-US" altLang="en-US"/>
              <a:t>-2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63823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/>
              <a:t>2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5575564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/>
              <a:t>1</a:t>
            </a:r>
          </a:p>
        </p:txBody>
      </p:sp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6387306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/>
              <a:t>0</a:t>
            </a:r>
          </a:p>
        </p:txBody>
      </p:sp>
      <p:sp>
        <p:nvSpPr>
          <p:cNvPr id="277516" name="Text Box 12"/>
          <p:cNvSpPr txBox="1">
            <a:spLocks noChangeArrowheads="1"/>
          </p:cNvSpPr>
          <p:nvPr/>
        </p:nvSpPr>
        <p:spPr bwMode="auto">
          <a:xfrm>
            <a:off x="3455063" y="1587357"/>
            <a:ext cx="1310481" cy="6905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b="1"/>
              <a:t>. . .</a:t>
            </a:r>
          </a:p>
        </p:txBody>
      </p:sp>
      <p:sp>
        <p:nvSpPr>
          <p:cNvPr id="277517" name="AutoShape 13"/>
          <p:cNvSpPr>
            <a:spLocks/>
          </p:cNvSpPr>
          <p:nvPr/>
        </p:nvSpPr>
        <p:spPr bwMode="auto">
          <a:xfrm rot="-5400000">
            <a:off x="4834666" y="145311"/>
            <a:ext cx="173038" cy="4555728"/>
          </a:xfrm>
          <a:prstGeom prst="leftBrace">
            <a:avLst>
              <a:gd name="adj1" fmla="val 4309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8" name="Text Box 14"/>
          <p:cNvSpPr txBox="1">
            <a:spLocks noChangeArrowheads="1"/>
          </p:cNvSpPr>
          <p:nvPr/>
        </p:nvSpPr>
        <p:spPr bwMode="auto">
          <a:xfrm>
            <a:off x="2643321" y="2566845"/>
            <a:ext cx="4555728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Magnitude = </a:t>
            </a:r>
            <a:r>
              <a:rPr lang="en-US" altLang="en-US" i="1"/>
              <a:t>n</a:t>
            </a:r>
            <a:r>
              <a:rPr lang="en-US" altLang="en-US"/>
              <a:t> – 1 bits</a:t>
            </a:r>
          </a:p>
        </p:txBody>
      </p:sp>
      <p:sp>
        <p:nvSpPr>
          <p:cNvPr id="277519" name="AutoShape 15"/>
          <p:cNvSpPr>
            <a:spLocks/>
          </p:cNvSpPr>
          <p:nvPr/>
        </p:nvSpPr>
        <p:spPr bwMode="auto">
          <a:xfrm rot="5400000" flipV="1">
            <a:off x="4429654" y="-1239187"/>
            <a:ext cx="173037" cy="5365750"/>
          </a:xfrm>
          <a:prstGeom prst="leftBrace">
            <a:avLst>
              <a:gd name="adj1" fmla="val 5075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3391430" y="1009507"/>
            <a:ext cx="224776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sz="2000" i="1" dirty="0"/>
              <a:t>n</a:t>
            </a:r>
            <a:r>
              <a:rPr lang="en-US" altLang="en-US" sz="2000" dirty="0"/>
              <a:t>-bit number</a:t>
            </a:r>
          </a:p>
        </p:txBody>
      </p:sp>
      <p:grpSp>
        <p:nvGrpSpPr>
          <p:cNvPr id="277530" name="Group 26"/>
          <p:cNvGrpSpPr>
            <a:grpSpLocks/>
          </p:cNvGrpSpPr>
          <p:nvPr/>
        </p:nvGrpSpPr>
        <p:grpSpPr bwMode="auto">
          <a:xfrm>
            <a:off x="1021556" y="5791201"/>
            <a:ext cx="3494617" cy="403225"/>
            <a:chOff x="594" y="3539"/>
            <a:chExt cx="2032" cy="254"/>
          </a:xfrm>
        </p:grpSpPr>
        <p:sp>
          <p:nvSpPr>
            <p:cNvPr id="277522" name="Text Box 18"/>
            <p:cNvSpPr txBox="1">
              <a:spLocks noChangeArrowheads="1"/>
            </p:cNvSpPr>
            <p:nvPr/>
          </p:nvSpPr>
          <p:spPr bwMode="auto">
            <a:xfrm>
              <a:off x="2372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3" name="Text Box 19"/>
            <p:cNvSpPr txBox="1">
              <a:spLocks noChangeArrowheads="1"/>
            </p:cNvSpPr>
            <p:nvPr/>
          </p:nvSpPr>
          <p:spPr bwMode="auto">
            <a:xfrm>
              <a:off x="2118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24" name="Text Box 20"/>
            <p:cNvSpPr txBox="1">
              <a:spLocks noChangeArrowheads="1"/>
            </p:cNvSpPr>
            <p:nvPr/>
          </p:nvSpPr>
          <p:spPr bwMode="auto">
            <a:xfrm>
              <a:off x="1864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5" name="Text Box 21"/>
            <p:cNvSpPr txBox="1">
              <a:spLocks noChangeArrowheads="1"/>
            </p:cNvSpPr>
            <p:nvPr/>
          </p:nvSpPr>
          <p:spPr bwMode="auto">
            <a:xfrm>
              <a:off x="1610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6" name="Text Box 22"/>
            <p:cNvSpPr txBox="1">
              <a:spLocks noChangeArrowheads="1"/>
            </p:cNvSpPr>
            <p:nvPr/>
          </p:nvSpPr>
          <p:spPr bwMode="auto">
            <a:xfrm>
              <a:off x="1356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27" name="Text Box 23"/>
            <p:cNvSpPr txBox="1">
              <a:spLocks noChangeArrowheads="1"/>
            </p:cNvSpPr>
            <p:nvPr/>
          </p:nvSpPr>
          <p:spPr bwMode="auto">
            <a:xfrm>
              <a:off x="1102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8" name="Text Box 24"/>
            <p:cNvSpPr txBox="1">
              <a:spLocks noChangeArrowheads="1"/>
            </p:cNvSpPr>
            <p:nvPr/>
          </p:nvSpPr>
          <p:spPr bwMode="auto">
            <a:xfrm>
              <a:off x="848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29" name="Text Box 25"/>
            <p:cNvSpPr txBox="1">
              <a:spLocks noChangeArrowheads="1"/>
            </p:cNvSpPr>
            <p:nvPr/>
          </p:nvSpPr>
          <p:spPr bwMode="auto">
            <a:xfrm>
              <a:off x="594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b="1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77542" name="Group 38"/>
          <p:cNvGrpSpPr>
            <a:grpSpLocks/>
          </p:cNvGrpSpPr>
          <p:nvPr/>
        </p:nvGrpSpPr>
        <p:grpSpPr bwMode="auto">
          <a:xfrm>
            <a:off x="5451739" y="5791201"/>
            <a:ext cx="3494617" cy="403225"/>
            <a:chOff x="3170" y="3466"/>
            <a:chExt cx="2032" cy="254"/>
          </a:xfrm>
        </p:grpSpPr>
        <p:sp>
          <p:nvSpPr>
            <p:cNvPr id="277532" name="Text Box 28"/>
            <p:cNvSpPr txBox="1">
              <a:spLocks noChangeArrowheads="1"/>
            </p:cNvSpPr>
            <p:nvPr/>
          </p:nvSpPr>
          <p:spPr bwMode="auto">
            <a:xfrm>
              <a:off x="4948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3" name="Text Box 29"/>
            <p:cNvSpPr txBox="1">
              <a:spLocks noChangeArrowheads="1"/>
            </p:cNvSpPr>
            <p:nvPr/>
          </p:nvSpPr>
          <p:spPr bwMode="auto">
            <a:xfrm>
              <a:off x="4694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34" name="Text Box 30"/>
            <p:cNvSpPr txBox="1">
              <a:spLocks noChangeArrowheads="1"/>
            </p:cNvSpPr>
            <p:nvPr/>
          </p:nvSpPr>
          <p:spPr bwMode="auto">
            <a:xfrm>
              <a:off x="4440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5" name="Text Box 31"/>
            <p:cNvSpPr txBox="1">
              <a:spLocks noChangeArrowheads="1"/>
            </p:cNvSpPr>
            <p:nvPr/>
          </p:nvSpPr>
          <p:spPr bwMode="auto">
            <a:xfrm>
              <a:off x="4186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6" name="Text Box 32"/>
            <p:cNvSpPr txBox="1">
              <a:spLocks noChangeArrowheads="1"/>
            </p:cNvSpPr>
            <p:nvPr/>
          </p:nvSpPr>
          <p:spPr bwMode="auto">
            <a:xfrm>
              <a:off x="3932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37" name="Text Box 33"/>
            <p:cNvSpPr txBox="1">
              <a:spLocks noChangeArrowheads="1"/>
            </p:cNvSpPr>
            <p:nvPr/>
          </p:nvSpPr>
          <p:spPr bwMode="auto">
            <a:xfrm>
              <a:off x="3678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8" name="Text Box 34"/>
            <p:cNvSpPr txBox="1">
              <a:spLocks noChangeArrowheads="1"/>
            </p:cNvSpPr>
            <p:nvPr/>
          </p:nvSpPr>
          <p:spPr bwMode="auto">
            <a:xfrm>
              <a:off x="3424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39" name="Text Box 35"/>
            <p:cNvSpPr txBox="1">
              <a:spLocks noChangeArrowheads="1"/>
            </p:cNvSpPr>
            <p:nvPr/>
          </p:nvSpPr>
          <p:spPr bwMode="auto">
            <a:xfrm>
              <a:off x="3170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77540" name="Text Box 36"/>
          <p:cNvSpPr txBox="1">
            <a:spLocks noChangeArrowheads="1"/>
          </p:cNvSpPr>
          <p:nvPr/>
        </p:nvSpPr>
        <p:spPr bwMode="auto">
          <a:xfrm>
            <a:off x="1021556" y="4754563"/>
            <a:ext cx="3494617" cy="919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sz="2000" dirty="0"/>
              <a:t>Sign-magnitude</a:t>
            </a:r>
          </a:p>
          <a:p>
            <a:pPr algn="ctr"/>
            <a:r>
              <a:rPr lang="en-US" altLang="en-US" sz="2000" dirty="0"/>
              <a:t>8-bit representation of +45</a:t>
            </a:r>
          </a:p>
        </p:txBody>
      </p:sp>
      <p:sp>
        <p:nvSpPr>
          <p:cNvPr id="277545" name="Text Box 41"/>
          <p:cNvSpPr txBox="1">
            <a:spLocks noChangeArrowheads="1"/>
          </p:cNvSpPr>
          <p:nvPr/>
        </p:nvSpPr>
        <p:spPr bwMode="auto">
          <a:xfrm>
            <a:off x="5451739" y="4754563"/>
            <a:ext cx="3494617" cy="919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sz="2000" dirty="0"/>
              <a:t>Sign-magnitude</a:t>
            </a:r>
          </a:p>
          <a:p>
            <a:pPr algn="ctr"/>
            <a:r>
              <a:rPr lang="en-US" altLang="en-US" sz="2000" dirty="0"/>
              <a:t>8-bit representation of -45</a:t>
            </a:r>
          </a:p>
        </p:txBody>
      </p:sp>
    </p:spTree>
    <p:extLst>
      <p:ext uri="{BB962C8B-B14F-4D97-AF65-F5344CB8AC3E}">
        <p14:creationId xmlns:p14="http://schemas.microsoft.com/office/powerpoint/2010/main" val="2848248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Sign-Magnitude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6" y="894292"/>
            <a:ext cx="9279527" cy="564548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Symmetric range of represented values:</a:t>
            </a:r>
          </a:p>
          <a:p>
            <a:pPr>
              <a:lnSpc>
                <a:spcPct val="120000"/>
              </a:lnSpc>
              <a:spcBef>
                <a:spcPts val="1300"/>
              </a:spcBef>
              <a:buNone/>
            </a:pPr>
            <a:r>
              <a:rPr lang="en-US" altLang="en-US" dirty="0"/>
              <a:t>	For </a:t>
            </a:r>
            <a:r>
              <a:rPr lang="en-US" altLang="en-US" i="1" dirty="0"/>
              <a:t>n</a:t>
            </a:r>
            <a:r>
              <a:rPr lang="en-US" altLang="en-US" dirty="0"/>
              <a:t>-bit register, range is from -(2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 to +(2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</a:t>
            </a:r>
          </a:p>
          <a:p>
            <a:pPr>
              <a:lnSpc>
                <a:spcPct val="120000"/>
              </a:lnSpc>
              <a:spcBef>
                <a:spcPts val="1300"/>
              </a:spcBef>
              <a:buNone/>
            </a:pPr>
            <a:r>
              <a:rPr lang="en-US" altLang="en-US" dirty="0"/>
              <a:t>	For example, if </a:t>
            </a:r>
            <a:r>
              <a:rPr lang="en-US" altLang="en-US" i="1" dirty="0"/>
              <a:t>n</a:t>
            </a:r>
            <a:r>
              <a:rPr lang="en-US" altLang="en-US" dirty="0"/>
              <a:t> = 8 </a:t>
            </a:r>
            <a:r>
              <a:rPr lang="en-US" altLang="en-US"/>
              <a:t>bits then range </a:t>
            </a:r>
            <a:r>
              <a:rPr lang="en-US" altLang="en-US" dirty="0"/>
              <a:t>is -127 to +127</a:t>
            </a:r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Two representations for zero: +0 and -0	</a:t>
            </a:r>
            <a:r>
              <a:rPr lang="en-US" altLang="en-US" b="1" dirty="0">
                <a:solidFill>
                  <a:srgbClr val="FF0000"/>
                </a:solidFill>
              </a:rPr>
              <a:t>NOT Good!</a:t>
            </a:r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Two circuits are needed for addition &amp; subtraction	</a:t>
            </a:r>
            <a:r>
              <a:rPr lang="en-US" altLang="en-US" b="1" dirty="0">
                <a:solidFill>
                  <a:srgbClr val="FF0000"/>
                </a:solidFill>
              </a:rPr>
              <a:t>NOT Good!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In addition to an adder, a second circuit is needed for subtraction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Sign and magnitude parts should be processed independently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Sign bit should be examined to determine addition or subtraction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Addition of numbers of different signs is converted into subtraction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Increases the cost of the add/subtract circuit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7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Sign-Magnitude Addition /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951899"/>
            <a:ext cx="8698658" cy="57607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Eight cases for Sign-Magnitude Addition / Subtraction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1149"/>
              </p:ext>
            </p:extLst>
          </p:nvPr>
        </p:nvGraphicFramePr>
        <p:xfrm>
          <a:off x="459655" y="1700790"/>
          <a:ext cx="8583442" cy="469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7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ADD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Magnitudes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Subtract Magnitudes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/>
                        </a:rPr>
                        <a:t>&gt;=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&lt; 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+(A+B)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019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1’s Complement Representation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39" y="894292"/>
            <a:ext cx="9389941" cy="564548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Given a binary number </a:t>
            </a:r>
            <a:r>
              <a:rPr lang="en-US" altLang="en-US" i="1" dirty="0"/>
              <a:t>A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The 1’s complement of </a:t>
            </a:r>
            <a:r>
              <a:rPr lang="en-US" altLang="en-US" i="1" dirty="0"/>
              <a:t>A</a:t>
            </a:r>
            <a:r>
              <a:rPr lang="en-US" altLang="en-US" dirty="0"/>
              <a:t> is obtained by inverting each bit in </a:t>
            </a:r>
            <a:r>
              <a:rPr lang="en-US" altLang="en-US" i="1" dirty="0"/>
              <a:t>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Example: 1’s complement of (01101001)</a:t>
            </a:r>
            <a:r>
              <a:rPr lang="en-US" altLang="en-US" baseline="-25000" dirty="0"/>
              <a:t>2</a:t>
            </a:r>
            <a:r>
              <a:rPr lang="en-US" altLang="en-US" dirty="0"/>
              <a:t> = (10010110)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If </a:t>
            </a:r>
            <a:r>
              <a:rPr lang="en-US" altLang="en-US" i="1" dirty="0"/>
              <a:t>A </a:t>
            </a:r>
            <a:r>
              <a:rPr lang="en-US" altLang="en-US" dirty="0"/>
              <a:t>consists of </a:t>
            </a:r>
            <a:r>
              <a:rPr lang="en-US" altLang="en-US" i="1" dirty="0"/>
              <a:t>n</a:t>
            </a:r>
            <a:r>
              <a:rPr lang="en-US" altLang="en-US" dirty="0"/>
              <a:t> bits then:</a:t>
            </a:r>
            <a:endParaRPr lang="en-US" altLang="en-US" baseline="-25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A</a:t>
            </a:r>
            <a:r>
              <a:rPr lang="en-US" altLang="en-US" dirty="0"/>
              <a:t> + (1’s complement of </a:t>
            </a:r>
            <a:r>
              <a:rPr lang="en-US" altLang="en-US" i="1" dirty="0"/>
              <a:t>A</a:t>
            </a:r>
            <a:r>
              <a:rPr lang="en-US" altLang="en-US" dirty="0"/>
              <a:t>) = (2</a:t>
            </a:r>
            <a:r>
              <a:rPr lang="en-US" altLang="en-US" i="1" baseline="30000" dirty="0"/>
              <a:t>n</a:t>
            </a:r>
            <a:r>
              <a:rPr lang="en-US" altLang="en-US" dirty="0"/>
              <a:t> – 1) = (1…111)</a:t>
            </a:r>
            <a:r>
              <a:rPr lang="en-US" altLang="en-US" baseline="-25000" dirty="0"/>
              <a:t>2</a:t>
            </a:r>
            <a:r>
              <a:rPr lang="en-US" altLang="en-US" dirty="0"/>
              <a:t>  (all bits are 1's)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Range of values is -(2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 to +(2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altLang="en-US" dirty="0"/>
              <a:t>	For example, if </a:t>
            </a:r>
            <a:r>
              <a:rPr lang="en-US" altLang="en-US" i="1" dirty="0"/>
              <a:t>n</a:t>
            </a:r>
            <a:r>
              <a:rPr lang="en-US" altLang="en-US" dirty="0"/>
              <a:t> = 8 bits, range is -127 to +127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Two representations for zero: +0 and -0	</a:t>
            </a:r>
            <a:r>
              <a:rPr lang="en-US" altLang="en-US" b="1" dirty="0">
                <a:solidFill>
                  <a:srgbClr val="FF0000"/>
                </a:solidFill>
              </a:rPr>
              <a:t>NOT Good!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	1's complement of (0…000)</a:t>
            </a:r>
            <a:r>
              <a:rPr lang="en-US" baseline="-25000" dirty="0"/>
              <a:t>2</a:t>
            </a:r>
            <a:r>
              <a:rPr lang="en-US" dirty="0"/>
              <a:t> = (1…111)</a:t>
            </a:r>
            <a:r>
              <a:rPr lang="en-US" baseline="-25000" dirty="0"/>
              <a:t>2</a:t>
            </a:r>
            <a:r>
              <a:rPr lang="en-US" dirty="0"/>
              <a:t> = 2</a:t>
            </a:r>
            <a:r>
              <a:rPr lang="en-US" i="1" baseline="30000" dirty="0"/>
              <a:t>n</a:t>
            </a:r>
            <a:r>
              <a:rPr lang="en-US" dirty="0"/>
              <a:t> – 1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	-0 = (1…111)</a:t>
            </a:r>
            <a:r>
              <a:rPr lang="en-US" baseline="-25000" dirty="0"/>
              <a:t>2</a:t>
            </a: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NOT Good!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51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2’s Complement Representation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261" y="894292"/>
            <a:ext cx="9101905" cy="5645486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Standard way to represent signed integers in computers</a:t>
            </a:r>
          </a:p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A simple definition for 2’s complement:</a:t>
            </a:r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dirty="0"/>
              <a:t>	Given a binary number </a:t>
            </a:r>
            <a:r>
              <a:rPr lang="en-US" altLang="en-US" i="1" dirty="0"/>
              <a:t>A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dirty="0"/>
              <a:t>	The 2’s complement of </a:t>
            </a:r>
            <a:r>
              <a:rPr lang="en-US" altLang="en-US" i="1" dirty="0"/>
              <a:t>A </a:t>
            </a:r>
            <a:r>
              <a:rPr lang="en-US" altLang="en-US" dirty="0"/>
              <a:t>= (1’s complement of </a:t>
            </a:r>
            <a:r>
              <a:rPr lang="en-US" altLang="en-US" i="1" dirty="0"/>
              <a:t>A</a:t>
            </a:r>
            <a:r>
              <a:rPr lang="en-US" altLang="en-US" dirty="0"/>
              <a:t>) + 1</a:t>
            </a:r>
          </a:p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Example: 2’s complement of (01101001)</a:t>
            </a:r>
            <a:r>
              <a:rPr lang="en-US" altLang="en-US" baseline="-25000" dirty="0"/>
              <a:t>2</a:t>
            </a:r>
            <a:r>
              <a:rPr lang="en-US" altLang="en-US" dirty="0"/>
              <a:t> =</a:t>
            </a:r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dirty="0"/>
              <a:t>	(10010110)</a:t>
            </a:r>
            <a:r>
              <a:rPr lang="en-US" altLang="en-US" baseline="-25000" dirty="0"/>
              <a:t>2</a:t>
            </a:r>
            <a:r>
              <a:rPr lang="en-US" altLang="en-US" dirty="0"/>
              <a:t> + 1 = (10010111)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If </a:t>
            </a:r>
            <a:r>
              <a:rPr lang="en-US" altLang="en-US" i="1" dirty="0"/>
              <a:t>A </a:t>
            </a:r>
            <a:r>
              <a:rPr lang="en-US" altLang="en-US" dirty="0"/>
              <a:t>consists of </a:t>
            </a:r>
            <a:r>
              <a:rPr lang="en-US" altLang="en-US" i="1" dirty="0"/>
              <a:t>n</a:t>
            </a:r>
            <a:r>
              <a:rPr lang="en-US" altLang="en-US" dirty="0"/>
              <a:t> bits then</a:t>
            </a:r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i="1" dirty="0"/>
              <a:t>	A</a:t>
            </a:r>
            <a:r>
              <a:rPr lang="en-US" altLang="en-US" dirty="0"/>
              <a:t> + (2’s complement of </a:t>
            </a:r>
            <a:r>
              <a:rPr lang="en-US" altLang="en-US" i="1" dirty="0"/>
              <a:t>A</a:t>
            </a:r>
            <a:r>
              <a:rPr lang="en-US" altLang="en-US" dirty="0"/>
              <a:t>) = 2</a:t>
            </a:r>
            <a:r>
              <a:rPr lang="en-US" altLang="en-US" i="1" baseline="30000" dirty="0"/>
              <a:t>n</a:t>
            </a:r>
            <a:endParaRPr lang="en-US" altLang="en-US" i="1" dirty="0"/>
          </a:p>
          <a:p>
            <a:pPr>
              <a:lnSpc>
                <a:spcPct val="110000"/>
              </a:lnSpc>
              <a:spcBef>
                <a:spcPts val="1900"/>
              </a:spcBef>
              <a:buNone/>
            </a:pPr>
            <a:r>
              <a:rPr lang="en-US" altLang="en-US" i="1" dirty="0"/>
              <a:t>	</a:t>
            </a:r>
            <a:r>
              <a:rPr lang="en-US" altLang="en-US" dirty="0"/>
              <a:t>2’s complement of </a:t>
            </a:r>
            <a:r>
              <a:rPr lang="en-US" altLang="en-US" i="1" dirty="0"/>
              <a:t>A</a:t>
            </a:r>
            <a:r>
              <a:rPr lang="en-US" altLang="en-US" dirty="0"/>
              <a:t> = 2</a:t>
            </a:r>
            <a:r>
              <a:rPr lang="en-US" altLang="en-US" i="1" baseline="30000" dirty="0"/>
              <a:t>n</a:t>
            </a:r>
            <a:r>
              <a:rPr lang="en-US" altLang="en-US" dirty="0"/>
              <a:t> – </a:t>
            </a:r>
            <a:r>
              <a:rPr lang="en-US" altLang="en-US" i="1" dirty="0"/>
              <a:t>A</a:t>
            </a:r>
          </a:p>
          <a:p>
            <a:pPr>
              <a:lnSpc>
                <a:spcPct val="110000"/>
              </a:lnSpc>
              <a:spcBef>
                <a:spcPts val="2000"/>
              </a:spcBef>
              <a:buFont typeface="Wingdings" pitchFamily="2" charset="2"/>
              <a:buNone/>
            </a:pP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547923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Computing the 2's Complement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22817" y="4521826"/>
            <a:ext cx="5491295" cy="1785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Another way to obtain the 2's complement: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Start at the least significant 1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Leave all the 0s to its right unchanged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Complement all the bits to its left</a:t>
            </a:r>
          </a:p>
        </p:txBody>
      </p:sp>
      <p:graphicFrame>
        <p:nvGraphicFramePr>
          <p:cNvPr id="5" name="Group 4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40200709"/>
              </p:ext>
            </p:extLst>
          </p:nvPr>
        </p:nvGraphicFramePr>
        <p:xfrm>
          <a:off x="522817" y="1124839"/>
          <a:ext cx="8860367" cy="2016126"/>
        </p:xfrm>
        <a:graphic>
          <a:graphicData uri="http://schemas.openxmlformats.org/drawingml/2006/table">
            <a:tbl>
              <a:tblPr/>
              <a:tblGrid>
                <a:gridCol w="5867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starting value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00100100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+36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step1: Invert the bits (1's complement)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11011011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 2: Add 1 to the value from step 1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     1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 = 2's complement representation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11011100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-36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6263482" y="4521826"/>
            <a:ext cx="3119702" cy="1787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Binary Value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= 00100</a:t>
            </a: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2's Complement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11011</a:t>
            </a: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</a:t>
            </a:r>
          </a:p>
        </p:txBody>
      </p:sp>
      <p:sp>
        <p:nvSpPr>
          <p:cNvPr id="7" name="AutoShape 50"/>
          <p:cNvSpPr>
            <a:spLocks noChangeArrowheads="1"/>
          </p:cNvSpPr>
          <p:nvPr/>
        </p:nvSpPr>
        <p:spPr bwMode="auto">
          <a:xfrm>
            <a:off x="7430101" y="5955338"/>
            <a:ext cx="270007" cy="2889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7430101" y="4867901"/>
            <a:ext cx="1767946" cy="460375"/>
            <a:chOff x="4392" y="2995"/>
            <a:chExt cx="1028" cy="290"/>
          </a:xfrm>
        </p:grpSpPr>
        <p:sp>
          <p:nvSpPr>
            <p:cNvPr id="9" name="AutoShape 49"/>
            <p:cNvSpPr>
              <a:spLocks noChangeArrowheads="1"/>
            </p:cNvSpPr>
            <p:nvPr/>
          </p:nvSpPr>
          <p:spPr bwMode="auto">
            <a:xfrm>
              <a:off x="4392" y="3103"/>
              <a:ext cx="157" cy="18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52"/>
            <p:cNvSpPr txBox="1">
              <a:spLocks noChangeArrowheads="1"/>
            </p:cNvSpPr>
            <p:nvPr/>
          </p:nvSpPr>
          <p:spPr bwMode="auto">
            <a:xfrm>
              <a:off x="4803" y="2995"/>
              <a:ext cx="61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least</a:t>
              </a:r>
            </a:p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significant 1</a:t>
              </a:r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4541" y="3075"/>
              <a:ext cx="363" cy="36"/>
            </a:xfrm>
            <a:custGeom>
              <a:avLst/>
              <a:gdLst>
                <a:gd name="T0" fmla="*/ 363 w 363"/>
                <a:gd name="T1" fmla="*/ 0 h 36"/>
                <a:gd name="T2" fmla="*/ 37 w 363"/>
                <a:gd name="T3" fmla="*/ 0 h 36"/>
                <a:gd name="T4" fmla="*/ 0 w 363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6">
                  <a:moveTo>
                    <a:pt x="363" y="0"/>
                  </a:moveTo>
                  <a:lnTo>
                    <a:pt x="37" y="0"/>
                  </a:lnTo>
                  <a:lnTo>
                    <a:pt x="0" y="36"/>
                  </a:lnTo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522817" y="3255963"/>
            <a:ext cx="8860367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2’s complement of 11011100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(-36) = 00100011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+ 1 = 00100100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= +36</a:t>
            </a:r>
            <a:endParaRPr lang="en-US" altLang="en-US" sz="2000" baseline="-25000" dirty="0"/>
          </a:p>
          <a:p>
            <a:pPr>
              <a:spcBef>
                <a:spcPct val="50000"/>
              </a:spcBef>
            </a:pPr>
            <a:r>
              <a:rPr lang="en-US" altLang="en-US" sz="2000" dirty="0">
                <a:sym typeface="Symbol" pitchFamily="18" charset="2"/>
              </a:rPr>
              <a:t>The 2’s complement of the 2’s complement of </a:t>
            </a:r>
            <a:r>
              <a:rPr lang="en-US" altLang="en-US" sz="2000" i="1" dirty="0">
                <a:sym typeface="Symbol" pitchFamily="18" charset="2"/>
              </a:rPr>
              <a:t>A</a:t>
            </a:r>
            <a:r>
              <a:rPr lang="en-US" altLang="en-US" sz="2000" dirty="0">
                <a:sym typeface="Symbol" pitchFamily="18" charset="2"/>
              </a:rPr>
              <a:t> is equal to </a:t>
            </a:r>
            <a:r>
              <a:rPr lang="en-US" altLang="en-US" sz="2000" i="1" dirty="0">
                <a:sym typeface="Symbol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374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allAtOnce" animBg="1"/>
      <p:bldP spid="7" grpId="0" animBg="1"/>
      <p:bldP spid="12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the 2’s Complement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27615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Range of represented values: -2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to +(2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dirty="0"/>
              <a:t>	For example, if </a:t>
            </a:r>
            <a:r>
              <a:rPr lang="en-US" altLang="en-US" i="1" dirty="0"/>
              <a:t>n</a:t>
            </a:r>
            <a:r>
              <a:rPr lang="en-US" altLang="en-US" dirty="0"/>
              <a:t> = </a:t>
            </a:r>
            <a:r>
              <a:rPr lang="en-US" altLang="en-US"/>
              <a:t>8 bits then </a:t>
            </a:r>
            <a:r>
              <a:rPr lang="en-US" altLang="en-US" dirty="0"/>
              <a:t>range is -128 to +127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There is only </a:t>
            </a:r>
            <a:r>
              <a:rPr lang="en-US" altLang="en-US" b="1" dirty="0">
                <a:solidFill>
                  <a:srgbClr val="FF0000"/>
                </a:solidFill>
              </a:rPr>
              <a:t>one zero</a:t>
            </a:r>
            <a:r>
              <a:rPr lang="en-US" altLang="en-US" dirty="0"/>
              <a:t> = (0…000)</a:t>
            </a:r>
            <a:r>
              <a:rPr lang="en-US" altLang="en-US" baseline="-25000" dirty="0"/>
              <a:t>2</a:t>
            </a:r>
            <a:r>
              <a:rPr lang="en-US" altLang="en-US" dirty="0"/>
              <a:t>	(all bits are zeros)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2’s complement of </a:t>
            </a:r>
            <a:r>
              <a:rPr lang="en-US" altLang="en-US" i="1" dirty="0"/>
              <a:t>A</a:t>
            </a:r>
            <a:r>
              <a:rPr lang="en-US" altLang="en-US" dirty="0"/>
              <a:t> is the </a:t>
            </a:r>
            <a:r>
              <a:rPr lang="en-US" altLang="en-US" b="1" dirty="0">
                <a:solidFill>
                  <a:srgbClr val="FF0000"/>
                </a:solidFill>
              </a:rPr>
              <a:t>negative of </a:t>
            </a:r>
            <a:r>
              <a:rPr lang="en-US" altLang="en-US" b="1" i="1" dirty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sum of </a:t>
            </a:r>
            <a:r>
              <a:rPr lang="en-US" altLang="en-US" i="1" dirty="0"/>
              <a:t>A </a:t>
            </a:r>
            <a:r>
              <a:rPr lang="en-US" altLang="en-US" dirty="0"/>
              <a:t>+ (2’s complement of 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must be zero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The final carry is ignored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Consider the 8-bit number </a:t>
            </a:r>
            <a:r>
              <a:rPr lang="en-US" altLang="en-US" i="1" dirty="0"/>
              <a:t>A </a:t>
            </a:r>
            <a:r>
              <a:rPr lang="en-US" altLang="en-US" dirty="0"/>
              <a:t>= 00101100</a:t>
            </a:r>
            <a:r>
              <a:rPr lang="en-US" altLang="en-US" baseline="-25000" dirty="0"/>
              <a:t>2</a:t>
            </a:r>
            <a:r>
              <a:rPr lang="en-US" altLang="en-US" dirty="0"/>
              <a:t> = +44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dirty="0"/>
              <a:t>	2’s complement of </a:t>
            </a:r>
            <a:r>
              <a:rPr lang="en-US" altLang="en-US" i="1" dirty="0"/>
              <a:t>A </a:t>
            </a:r>
            <a:r>
              <a:rPr lang="en-US" altLang="en-US" dirty="0"/>
              <a:t>= 11010100</a:t>
            </a:r>
            <a:r>
              <a:rPr lang="en-US" altLang="en-US" baseline="-25000" dirty="0"/>
              <a:t>2</a:t>
            </a:r>
            <a:r>
              <a:rPr lang="en-US" altLang="en-US" dirty="0"/>
              <a:t> = -44 </a:t>
            </a:r>
            <a:endParaRPr lang="en-US" altLang="en-US" baseline="-25000" dirty="0"/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00101100</a:t>
            </a:r>
            <a:r>
              <a:rPr lang="en-US" altLang="en-US" baseline="-25000" dirty="0"/>
              <a:t>2</a:t>
            </a:r>
            <a:r>
              <a:rPr lang="en-US" altLang="en-US" dirty="0"/>
              <a:t> + 11010100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00000000</a:t>
            </a:r>
            <a:r>
              <a:rPr lang="en-US" altLang="en-US" baseline="-25000" dirty="0"/>
              <a:t>2</a:t>
            </a:r>
            <a:r>
              <a:rPr lang="en-US" altLang="en-US" dirty="0"/>
              <a:t> (8-bit sum is 0)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664965" y="6076326"/>
            <a:ext cx="624285" cy="230188"/>
          </a:xfrm>
          <a:custGeom>
            <a:avLst/>
            <a:gdLst>
              <a:gd name="T0" fmla="*/ 0 w 835"/>
              <a:gd name="T1" fmla="*/ 0 h 145"/>
              <a:gd name="T2" fmla="*/ 0 w 835"/>
              <a:gd name="T3" fmla="*/ 145 h 145"/>
              <a:gd name="T4" fmla="*/ 835 w 835"/>
              <a:gd name="T5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5" h="145">
                <a:moveTo>
                  <a:pt x="0" y="0"/>
                </a:moveTo>
                <a:lnTo>
                  <a:pt x="0" y="145"/>
                </a:lnTo>
                <a:lnTo>
                  <a:pt x="835" y="145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289249" y="6112839"/>
            <a:ext cx="2576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sym typeface="Symbol" pitchFamily="18" charset="2"/>
              </a:rPr>
              <a:t>Ignore final carry = 2</a:t>
            </a:r>
            <a:r>
              <a:rPr lang="en-US" altLang="en-US" b="1" baseline="30000" dirty="0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39016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of Different Representations</a:t>
            </a:r>
          </a:p>
        </p:txBody>
      </p:sp>
      <p:graphicFrame>
        <p:nvGraphicFramePr>
          <p:cNvPr id="4" name="Group 1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791578"/>
              </p:ext>
            </p:extLst>
          </p:nvPr>
        </p:nvGraphicFramePr>
        <p:xfrm>
          <a:off x="517261" y="951899"/>
          <a:ext cx="8813871" cy="5500418"/>
        </p:xfrm>
        <a:graphic>
          <a:graphicData uri="http://schemas.openxmlformats.org/drawingml/2006/table">
            <a:tbl>
              <a:tblPr/>
              <a:tblGrid>
                <a:gridCol w="178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8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3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49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8-bit 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Representation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Sign Magnitude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1's Complement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2's Complement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254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912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2's Complement Signed Value</a:t>
            </a:r>
            <a:endParaRPr lang="en-US" dirty="0"/>
          </a:p>
        </p:txBody>
      </p:sp>
      <p:sp>
        <p:nvSpPr>
          <p:cNvPr id="5" name="Rectangle 114"/>
          <p:cNvSpPr>
            <a:spLocks noChangeArrowheads="1"/>
          </p:cNvSpPr>
          <p:nvPr/>
        </p:nvSpPr>
        <p:spPr bwMode="auto">
          <a:xfrm>
            <a:off x="397247" y="894293"/>
            <a:ext cx="5189430" cy="564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Positive numbers (sign-bit = 0)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Signed value = Unsigned value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Negative numbers (sign-bit = 1)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Signed value = Unsigned value – 2</a:t>
            </a:r>
            <a:r>
              <a:rPr lang="en-US" altLang="en-US" i="1" baseline="30000" dirty="0"/>
              <a:t>n</a:t>
            </a:r>
            <a:endParaRPr lang="en-US" altLang="en-US" dirty="0"/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i="1" dirty="0"/>
              <a:t>n</a:t>
            </a:r>
            <a:r>
              <a:rPr lang="en-US" altLang="en-US" dirty="0"/>
              <a:t> = number of bits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Negative weight for sign bit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The 2's complement representation assigns a negative weight to the sign bit (most-significant bit)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endParaRPr lang="en-US" altLang="en-US" dirty="0"/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endParaRPr lang="en-US" altLang="en-US" dirty="0"/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     -128 + 32 + 16 + 4 = -76</a:t>
            </a:r>
          </a:p>
        </p:txBody>
      </p:sp>
      <p:grpSp>
        <p:nvGrpSpPr>
          <p:cNvPr id="6" name="Group 253"/>
          <p:cNvGrpSpPr>
            <a:grpSpLocks/>
          </p:cNvGrpSpPr>
          <p:nvPr/>
        </p:nvGrpSpPr>
        <p:grpSpPr bwMode="auto">
          <a:xfrm>
            <a:off x="1219307" y="5272424"/>
            <a:ext cx="3136900" cy="766762"/>
            <a:chOff x="812" y="2704"/>
            <a:chExt cx="1824" cy="483"/>
          </a:xfrm>
        </p:grpSpPr>
        <p:sp>
          <p:nvSpPr>
            <p:cNvPr id="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812" y="2704"/>
              <a:ext cx="1824" cy="4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05"/>
            <p:cNvSpPr>
              <a:spLocks/>
            </p:cNvSpPr>
            <p:nvPr/>
          </p:nvSpPr>
          <p:spPr bwMode="auto">
            <a:xfrm>
              <a:off x="876" y="292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06"/>
            <p:cNvSpPr>
              <a:spLocks/>
            </p:cNvSpPr>
            <p:nvPr/>
          </p:nvSpPr>
          <p:spPr bwMode="auto">
            <a:xfrm>
              <a:off x="109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207"/>
            <p:cNvSpPr>
              <a:spLocks noChangeArrowheads="1"/>
            </p:cNvSpPr>
            <p:nvPr/>
          </p:nvSpPr>
          <p:spPr bwMode="auto">
            <a:xfrm>
              <a:off x="876" y="277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08"/>
            <p:cNvSpPr>
              <a:spLocks noChangeArrowheads="1"/>
            </p:cNvSpPr>
            <p:nvPr/>
          </p:nvSpPr>
          <p:spPr bwMode="auto">
            <a:xfrm>
              <a:off x="950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" name="Freeform 209"/>
            <p:cNvSpPr>
              <a:spLocks/>
            </p:cNvSpPr>
            <p:nvPr/>
          </p:nvSpPr>
          <p:spPr bwMode="auto">
            <a:xfrm>
              <a:off x="1083" y="292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10"/>
            <p:cNvSpPr>
              <a:spLocks/>
            </p:cNvSpPr>
            <p:nvPr/>
          </p:nvSpPr>
          <p:spPr bwMode="auto">
            <a:xfrm>
              <a:off x="1291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11"/>
            <p:cNvSpPr>
              <a:spLocks noChangeArrowheads="1"/>
            </p:cNvSpPr>
            <p:nvPr/>
          </p:nvSpPr>
          <p:spPr bwMode="auto">
            <a:xfrm>
              <a:off x="108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212"/>
            <p:cNvSpPr>
              <a:spLocks noChangeArrowheads="1"/>
            </p:cNvSpPr>
            <p:nvPr/>
          </p:nvSpPr>
          <p:spPr bwMode="auto">
            <a:xfrm>
              <a:off x="1152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6" name="Freeform 213"/>
            <p:cNvSpPr>
              <a:spLocks/>
            </p:cNvSpPr>
            <p:nvPr/>
          </p:nvSpPr>
          <p:spPr bwMode="auto">
            <a:xfrm>
              <a:off x="129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4"/>
            <p:cNvSpPr>
              <a:spLocks/>
            </p:cNvSpPr>
            <p:nvPr/>
          </p:nvSpPr>
          <p:spPr bwMode="auto">
            <a:xfrm>
              <a:off x="149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5"/>
            <p:cNvSpPr>
              <a:spLocks noChangeArrowheads="1"/>
            </p:cNvSpPr>
            <p:nvPr/>
          </p:nvSpPr>
          <p:spPr bwMode="auto">
            <a:xfrm>
              <a:off x="129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216"/>
            <p:cNvSpPr>
              <a:spLocks noChangeArrowheads="1"/>
            </p:cNvSpPr>
            <p:nvPr/>
          </p:nvSpPr>
          <p:spPr bwMode="auto">
            <a:xfrm>
              <a:off x="1360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0" name="Freeform 217"/>
            <p:cNvSpPr>
              <a:spLocks/>
            </p:cNvSpPr>
            <p:nvPr/>
          </p:nvSpPr>
          <p:spPr bwMode="auto">
            <a:xfrm>
              <a:off x="1498" y="292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8"/>
            <p:cNvSpPr>
              <a:spLocks/>
            </p:cNvSpPr>
            <p:nvPr/>
          </p:nvSpPr>
          <p:spPr bwMode="auto">
            <a:xfrm>
              <a:off x="1703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9"/>
            <p:cNvSpPr>
              <a:spLocks noChangeArrowheads="1"/>
            </p:cNvSpPr>
            <p:nvPr/>
          </p:nvSpPr>
          <p:spPr bwMode="auto">
            <a:xfrm>
              <a:off x="1498" y="277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20"/>
            <p:cNvSpPr>
              <a:spLocks noChangeArrowheads="1"/>
            </p:cNvSpPr>
            <p:nvPr/>
          </p:nvSpPr>
          <p:spPr bwMode="auto">
            <a:xfrm>
              <a:off x="1567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4" name="Freeform 221"/>
            <p:cNvSpPr>
              <a:spLocks/>
            </p:cNvSpPr>
            <p:nvPr/>
          </p:nvSpPr>
          <p:spPr bwMode="auto">
            <a:xfrm>
              <a:off x="1703" y="292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2"/>
            <p:cNvSpPr>
              <a:spLocks/>
            </p:cNvSpPr>
            <p:nvPr/>
          </p:nvSpPr>
          <p:spPr bwMode="auto">
            <a:xfrm>
              <a:off x="191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23"/>
            <p:cNvSpPr>
              <a:spLocks noChangeArrowheads="1"/>
            </p:cNvSpPr>
            <p:nvPr/>
          </p:nvSpPr>
          <p:spPr bwMode="auto">
            <a:xfrm>
              <a:off x="170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24"/>
            <p:cNvSpPr>
              <a:spLocks noChangeArrowheads="1"/>
            </p:cNvSpPr>
            <p:nvPr/>
          </p:nvSpPr>
          <p:spPr bwMode="auto">
            <a:xfrm>
              <a:off x="1772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8" name="Freeform 225"/>
            <p:cNvSpPr>
              <a:spLocks/>
            </p:cNvSpPr>
            <p:nvPr/>
          </p:nvSpPr>
          <p:spPr bwMode="auto">
            <a:xfrm>
              <a:off x="191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26"/>
            <p:cNvSpPr>
              <a:spLocks/>
            </p:cNvSpPr>
            <p:nvPr/>
          </p:nvSpPr>
          <p:spPr bwMode="auto">
            <a:xfrm>
              <a:off x="211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27"/>
            <p:cNvSpPr>
              <a:spLocks noChangeArrowheads="1"/>
            </p:cNvSpPr>
            <p:nvPr/>
          </p:nvSpPr>
          <p:spPr bwMode="auto">
            <a:xfrm>
              <a:off x="191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228"/>
            <p:cNvSpPr>
              <a:spLocks noChangeArrowheads="1"/>
            </p:cNvSpPr>
            <p:nvPr/>
          </p:nvSpPr>
          <p:spPr bwMode="auto">
            <a:xfrm>
              <a:off x="1980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32" name="Freeform 229"/>
            <p:cNvSpPr>
              <a:spLocks/>
            </p:cNvSpPr>
            <p:nvPr/>
          </p:nvSpPr>
          <p:spPr bwMode="auto">
            <a:xfrm>
              <a:off x="2118" y="292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30"/>
            <p:cNvSpPr>
              <a:spLocks/>
            </p:cNvSpPr>
            <p:nvPr/>
          </p:nvSpPr>
          <p:spPr bwMode="auto">
            <a:xfrm>
              <a:off x="2324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31"/>
            <p:cNvSpPr>
              <a:spLocks noChangeArrowheads="1"/>
            </p:cNvSpPr>
            <p:nvPr/>
          </p:nvSpPr>
          <p:spPr bwMode="auto">
            <a:xfrm>
              <a:off x="2118" y="277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232"/>
            <p:cNvSpPr>
              <a:spLocks noChangeArrowheads="1"/>
            </p:cNvSpPr>
            <p:nvPr/>
          </p:nvSpPr>
          <p:spPr bwMode="auto">
            <a:xfrm>
              <a:off x="2187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36" name="Freeform 233"/>
            <p:cNvSpPr>
              <a:spLocks/>
            </p:cNvSpPr>
            <p:nvPr/>
          </p:nvSpPr>
          <p:spPr bwMode="auto">
            <a:xfrm>
              <a:off x="2324" y="292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234"/>
            <p:cNvSpPr>
              <a:spLocks/>
            </p:cNvSpPr>
            <p:nvPr/>
          </p:nvSpPr>
          <p:spPr bwMode="auto">
            <a:xfrm>
              <a:off x="253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235"/>
            <p:cNvSpPr>
              <a:spLocks noChangeArrowheads="1"/>
            </p:cNvSpPr>
            <p:nvPr/>
          </p:nvSpPr>
          <p:spPr bwMode="auto">
            <a:xfrm>
              <a:off x="2324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236"/>
            <p:cNvSpPr>
              <a:spLocks noChangeArrowheads="1"/>
            </p:cNvSpPr>
            <p:nvPr/>
          </p:nvSpPr>
          <p:spPr bwMode="auto">
            <a:xfrm>
              <a:off x="2394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40" name="Rectangle 237"/>
            <p:cNvSpPr>
              <a:spLocks noChangeArrowheads="1"/>
            </p:cNvSpPr>
            <p:nvPr/>
          </p:nvSpPr>
          <p:spPr bwMode="auto">
            <a:xfrm>
              <a:off x="875" y="3024"/>
              <a:ext cx="17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-128</a:t>
              </a:r>
              <a:endParaRPr lang="en-US" altLang="en-US"/>
            </a:p>
          </p:txBody>
        </p:sp>
        <p:sp>
          <p:nvSpPr>
            <p:cNvPr id="41" name="Rectangle 239"/>
            <p:cNvSpPr>
              <a:spLocks noChangeArrowheads="1"/>
            </p:cNvSpPr>
            <p:nvPr/>
          </p:nvSpPr>
          <p:spPr bwMode="auto">
            <a:xfrm>
              <a:off x="1149" y="30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42" name="Rectangle 241"/>
            <p:cNvSpPr>
              <a:spLocks noChangeArrowheads="1"/>
            </p:cNvSpPr>
            <p:nvPr/>
          </p:nvSpPr>
          <p:spPr bwMode="auto">
            <a:xfrm>
              <a:off x="1355" y="30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32</a:t>
              </a:r>
              <a:endParaRPr lang="en-US" altLang="en-US"/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1561" y="30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16</a:t>
              </a:r>
              <a:endParaRPr lang="en-US" altLang="en-US"/>
            </a:p>
          </p:txBody>
        </p:sp>
        <p:sp>
          <p:nvSpPr>
            <p:cNvPr id="44" name="Rectangle 245"/>
            <p:cNvSpPr>
              <a:spLocks noChangeArrowheads="1"/>
            </p:cNvSpPr>
            <p:nvPr/>
          </p:nvSpPr>
          <p:spPr bwMode="auto">
            <a:xfrm>
              <a:off x="1775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45" name="Rectangle 247"/>
            <p:cNvSpPr>
              <a:spLocks noChangeArrowheads="1"/>
            </p:cNvSpPr>
            <p:nvPr/>
          </p:nvSpPr>
          <p:spPr bwMode="auto">
            <a:xfrm>
              <a:off x="1996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46" name="Rectangle 249"/>
            <p:cNvSpPr>
              <a:spLocks noChangeArrowheads="1"/>
            </p:cNvSpPr>
            <p:nvPr/>
          </p:nvSpPr>
          <p:spPr bwMode="auto">
            <a:xfrm>
              <a:off x="2203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47" name="Rectangle 251"/>
            <p:cNvSpPr>
              <a:spLocks noChangeArrowheads="1"/>
            </p:cNvSpPr>
            <p:nvPr/>
          </p:nvSpPr>
          <p:spPr bwMode="auto">
            <a:xfrm>
              <a:off x="2410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</p:grpSp>
      <p:graphicFrame>
        <p:nvGraphicFramePr>
          <p:cNvPr id="48" name="Group 1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325608"/>
              </p:ext>
            </p:extLst>
          </p:nvPr>
        </p:nvGraphicFramePr>
        <p:xfrm>
          <a:off x="6105140" y="951899"/>
          <a:ext cx="3514028" cy="5500418"/>
        </p:xfrm>
        <a:graphic>
          <a:graphicData uri="http://schemas.openxmlformats.org/drawingml/2006/table">
            <a:tbl>
              <a:tblPr/>
              <a:tblGrid>
                <a:gridCol w="126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49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8-bit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Binary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254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8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4721"/>
            <a:ext cx="8915400" cy="195820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Start with the least significant bit (rightmost bit)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Add each pair of bits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Include the carry in the addition</a:t>
            </a:r>
          </a:p>
        </p:txBody>
      </p:sp>
      <p:sp>
        <p:nvSpPr>
          <p:cNvPr id="125957" name="AutoShape 5"/>
          <p:cNvSpPr>
            <a:spLocks noChangeAspect="1" noChangeArrowheads="1" noTextEdit="1"/>
          </p:cNvSpPr>
          <p:nvPr/>
        </p:nvSpPr>
        <p:spPr bwMode="auto">
          <a:xfrm>
            <a:off x="2456697" y="3449782"/>
            <a:ext cx="503555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3050026" y="3832369"/>
            <a:ext cx="3546210" cy="1036638"/>
            <a:chOff x="1785" y="2342"/>
            <a:chExt cx="2062" cy="653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929875" y="3875232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936754" y="439275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929875" y="508490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126031" name="Group 79"/>
          <p:cNvGrpSpPr>
            <a:grpSpLocks/>
          </p:cNvGrpSpPr>
          <p:nvPr/>
        </p:nvGrpSpPr>
        <p:grpSpPr bwMode="auto">
          <a:xfrm>
            <a:off x="3060344" y="3591078"/>
            <a:ext cx="2268405" cy="193676"/>
            <a:chOff x="1791" y="2190"/>
            <a:chExt cx="1319" cy="122"/>
          </a:xfrm>
        </p:grpSpPr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26030" name="Group 78"/>
          <p:cNvGrpSpPr>
            <a:grpSpLocks/>
          </p:cNvGrpSpPr>
          <p:nvPr/>
        </p:nvGrpSpPr>
        <p:grpSpPr bwMode="auto">
          <a:xfrm>
            <a:off x="2633836" y="5040454"/>
            <a:ext cx="3962400" cy="695324"/>
            <a:chOff x="1543" y="3103"/>
            <a:chExt cx="2304" cy="438"/>
          </a:xfrm>
        </p:grpSpPr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496369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4121455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871284" y="360059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739662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411285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48605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85924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523244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60563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978830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6352025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28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09506"/>
            <a:ext cx="8180194" cy="547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Ripple-Carry Adder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Magnitude Comparator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Design by Contraction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Signed Numbers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Addition/Subtraction of Signed 2's Complement</a:t>
            </a:r>
          </a:p>
        </p:txBody>
      </p:sp>
    </p:spTree>
    <p:extLst>
      <p:ext uri="{BB962C8B-B14F-4D97-AF65-F5344CB8AC3E}">
        <p14:creationId xmlns:p14="http://schemas.microsoft.com/office/powerpoint/2010/main" val="593297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Converting Subtraction into Addition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877" y="816807"/>
            <a:ext cx="9030614" cy="57607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r>
              <a:rPr lang="en-US" altLang="en-US" dirty="0"/>
              <a:t>When computing </a:t>
            </a:r>
            <a:r>
              <a:rPr lang="en-US" altLang="en-US" b="1" dirty="0"/>
              <a:t>A – B</a:t>
            </a:r>
            <a:r>
              <a:rPr lang="en-US" altLang="en-US" dirty="0"/>
              <a:t>, convert </a:t>
            </a:r>
            <a:r>
              <a:rPr lang="en-US" altLang="en-US" b="1" dirty="0"/>
              <a:t>B</a:t>
            </a:r>
            <a:r>
              <a:rPr lang="en-US" altLang="en-US" dirty="0"/>
              <a:t> to its 2's complement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b="1" dirty="0"/>
              <a:t>A – B = A + </a:t>
            </a:r>
            <a:r>
              <a:rPr lang="en-US" altLang="en-US" b="1" dirty="0">
                <a:solidFill>
                  <a:srgbClr val="FF0000"/>
                </a:solidFill>
              </a:rPr>
              <a:t>(2’s complement of B)</a:t>
            </a:r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r>
              <a:rPr lang="en-US" altLang="en-US" b="1" dirty="0">
                <a:solidFill>
                  <a:srgbClr val="FF0000"/>
                </a:solidFill>
              </a:rPr>
              <a:t>Same adder</a:t>
            </a:r>
            <a:r>
              <a:rPr lang="en-US" altLang="en-US" dirty="0"/>
              <a:t> is used for </a:t>
            </a:r>
            <a:r>
              <a:rPr lang="en-US" altLang="en-US" b="1" dirty="0">
                <a:solidFill>
                  <a:srgbClr val="FF0000"/>
                </a:solidFill>
              </a:rPr>
              <a:t>both addition and subtraction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dirty="0"/>
              <a:t>This is the biggest advantage of 2's complement</a:t>
            </a:r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r>
              <a:rPr lang="en-US" altLang="en-US" dirty="0"/>
              <a:t>Final carry is </a:t>
            </a:r>
            <a:r>
              <a:rPr lang="en-US" altLang="en-US" b="1" dirty="0">
                <a:solidFill>
                  <a:srgbClr val="FF0000"/>
                </a:solidFill>
              </a:rPr>
              <a:t>ignored</a:t>
            </a:r>
            <a:r>
              <a:rPr lang="en-US" altLang="en-US" dirty="0"/>
              <a:t>, because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dirty="0"/>
              <a:t>A + (2's complement of B) = A + (2</a:t>
            </a:r>
            <a:r>
              <a:rPr lang="en-US" altLang="en-US" i="1" baseline="30000" dirty="0"/>
              <a:t>n</a:t>
            </a:r>
            <a:r>
              <a:rPr lang="en-US" altLang="en-US" dirty="0"/>
              <a:t> – B) = (A – B) + 2</a:t>
            </a:r>
            <a:r>
              <a:rPr lang="en-US" altLang="en-US" i="1" baseline="30000" dirty="0"/>
              <a:t>n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dirty="0"/>
              <a:t>Final carry = 2</a:t>
            </a:r>
            <a:r>
              <a:rPr lang="en-US" altLang="en-US" i="1" baseline="30000" dirty="0"/>
              <a:t>n</a:t>
            </a:r>
            <a:r>
              <a:rPr lang="en-US" altLang="en-US" dirty="0"/>
              <a:t>, for </a:t>
            </a:r>
            <a:r>
              <a:rPr lang="en-US" altLang="en-US" i="1" dirty="0"/>
              <a:t>n</a:t>
            </a:r>
            <a:r>
              <a:rPr lang="en-US" altLang="en-US" dirty="0"/>
              <a:t>-bit numbers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33834" y="3092450"/>
            <a:ext cx="8712512" cy="1719118"/>
            <a:chOff x="632475" y="2919629"/>
            <a:chExt cx="8712512" cy="1719118"/>
          </a:xfrm>
        </p:grpSpPr>
        <p:grpSp>
          <p:nvGrpSpPr>
            <p:cNvPr id="21" name="Group 20"/>
            <p:cNvGrpSpPr/>
            <p:nvPr/>
          </p:nvGrpSpPr>
          <p:grpSpPr>
            <a:xfrm>
              <a:off x="632475" y="2919629"/>
              <a:ext cx="8712512" cy="1719118"/>
              <a:chOff x="632475" y="2919629"/>
              <a:chExt cx="8712512" cy="171911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164793" y="3199379"/>
                <a:ext cx="8180194" cy="1439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buFont typeface="Wingdings" pitchFamily="2" charset="2"/>
                  <a:buNone/>
                  <a:tabLst>
                    <a:tab pos="357188" algn="l"/>
                    <a:tab pos="3227388" algn="l"/>
                    <a:tab pos="3584575" algn="l"/>
                    <a:tab pos="5738813" algn="l"/>
                  </a:tabLst>
                </a:pPr>
                <a:r>
                  <a:rPr lang="en-US" altLang="en-US" sz="2400" dirty="0">
                    <a:latin typeface="Calibri" panose="020F0502020204030204" pitchFamily="34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0 1 0 0 1 1 0 1	  	0 1 0 0 1 1 0 1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None/>
                  <a:tabLst>
                    <a:tab pos="357188" algn="l"/>
                    <a:tab pos="3227388" algn="l"/>
                    <a:tab pos="3584575" algn="l"/>
                    <a:tab pos="5738813" algn="l"/>
                  </a:tabLst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onsolas" panose="020B0609020204030204" pitchFamily="49" charset="0"/>
                  </a:rPr>
                  <a:t>–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	0 0 1 1 1 0 1 0	</a:t>
                </a:r>
                <a:r>
                  <a:rPr lang="en-US" altLang="en-US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onsolas" panose="020B0609020204030204" pitchFamily="49" charset="0"/>
                  </a:rPr>
                  <a:t>+	1 1 0 0 0 1 1 0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dirty="0">
                    <a:latin typeface="Calibri" panose="020F0502020204030204" pitchFamily="34" charset="0"/>
                  </a:rPr>
                  <a:t>(2's complement)</a:t>
                </a:r>
              </a:p>
              <a:p>
                <a:pPr>
                  <a:lnSpc>
                    <a:spcPct val="110000"/>
                  </a:lnSpc>
                  <a:spcBef>
                    <a:spcPts val="1000"/>
                  </a:spcBef>
                  <a:buFont typeface="Wingdings" pitchFamily="2" charset="2"/>
                  <a:buNone/>
                  <a:tabLst>
                    <a:tab pos="357188" algn="l"/>
                    <a:tab pos="3227388" algn="l"/>
                    <a:tab pos="3584575" algn="l"/>
                    <a:tab pos="5738813" algn="l"/>
                  </a:tabLst>
                </a:pPr>
                <a:r>
                  <a:rPr lang="en-US" altLang="en-US" sz="2400" dirty="0">
                    <a:latin typeface="Calibri" panose="020F0502020204030204" pitchFamily="34" charset="0"/>
                  </a:rPr>
                  <a:t>	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0 0 0 1 0 0 1 1	  	0 0 0 1 0 0 1 1	</a:t>
                </a:r>
                <a:r>
                  <a:rPr lang="en-US" altLang="en-US" sz="2400" dirty="0">
                    <a:latin typeface="Calibri" panose="020F0502020204030204" pitchFamily="34" charset="0"/>
                  </a:rPr>
                  <a:t>(same result)</a:t>
                </a:r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1611794" y="4106973"/>
                <a:ext cx="167060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4837785" y="4106973"/>
                <a:ext cx="1728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tIns="137160" bIns="13716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632475" y="2919629"/>
                <a:ext cx="5299534" cy="336550"/>
                <a:chOff x="676227" y="2382424"/>
                <a:chExt cx="5299534" cy="336550"/>
              </a:xfrm>
            </p:grpSpPr>
            <p:sp>
              <p:nvSpPr>
                <p:cNvPr id="27" name="Rectangle 11"/>
                <p:cNvSpPr>
                  <a:spLocks noChangeArrowheads="1"/>
                </p:cNvSpPr>
                <p:nvPr/>
              </p:nvSpPr>
              <p:spPr bwMode="auto">
                <a:xfrm>
                  <a:off x="676227" y="2382424"/>
                  <a:ext cx="935567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 sz="1600" b="1" dirty="0">
                      <a:latin typeface="Calibri" panose="020F0502020204030204" pitchFamily="34" charset="0"/>
                    </a:rPr>
                    <a:t>borrow:</a:t>
                  </a:r>
                </a:p>
              </p:txBody>
            </p:sp>
            <p:sp>
              <p:nvSpPr>
                <p:cNvPr id="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960117" y="2382424"/>
                  <a:ext cx="811742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 sz="1600" b="1" dirty="0">
                      <a:latin typeface="Calibri" panose="020F0502020204030204" pitchFamily="34" charset="0"/>
                    </a:rPr>
                    <a:t>carry:</a:t>
                  </a:r>
                </a:p>
              </p:txBody>
            </p:sp>
            <p:sp>
              <p:nvSpPr>
                <p:cNvPr id="29" name="Rectangle 13"/>
                <p:cNvSpPr>
                  <a:spLocks noChangeArrowheads="1"/>
                </p:cNvSpPr>
                <p:nvPr/>
              </p:nvSpPr>
              <p:spPr bwMode="auto">
                <a:xfrm>
                  <a:off x="2689263" y="2382424"/>
                  <a:ext cx="247650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-1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2033562" y="2382424"/>
                  <a:ext cx="247650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-1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1797867" y="2382424"/>
                  <a:ext cx="249369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-1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5728111" y="2382424"/>
                  <a:ext cx="247650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33" name="Rectangle 17"/>
                <p:cNvSpPr>
                  <a:spLocks noChangeArrowheads="1"/>
                </p:cNvSpPr>
                <p:nvPr/>
              </p:nvSpPr>
              <p:spPr bwMode="auto">
                <a:xfrm>
                  <a:off x="5529070" y="2382424"/>
                  <a:ext cx="187458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34" name="Rectangle 18"/>
                <p:cNvSpPr>
                  <a:spLocks noChangeArrowheads="1"/>
                </p:cNvSpPr>
                <p:nvPr/>
              </p:nvSpPr>
              <p:spPr bwMode="auto">
                <a:xfrm>
                  <a:off x="4867504" y="2382424"/>
                  <a:ext cx="187458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35" name="Rectangle 19"/>
                <p:cNvSpPr>
                  <a:spLocks noChangeArrowheads="1"/>
                </p:cNvSpPr>
                <p:nvPr/>
              </p:nvSpPr>
              <p:spPr bwMode="auto">
                <a:xfrm>
                  <a:off x="4631387" y="2382424"/>
                  <a:ext cx="187457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b="1" dirty="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</p:grpSp>
        </p:grp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3743253" y="3602518"/>
              <a:ext cx="436827" cy="287338"/>
            </a:xfrm>
            <a:prstGeom prst="rightArrow">
              <a:avLst>
                <a:gd name="adj1" fmla="val 50278"/>
                <a:gd name="adj2" fmla="val 646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2798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Adder/Subtractor for 2's Complement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5"/>
            <a:ext cx="9217120" cy="230428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Same adder is used to compute: (A + B) or (A – B)</a:t>
            </a:r>
          </a:p>
          <a:p>
            <a:pPr>
              <a:spcBef>
                <a:spcPts val="1500"/>
              </a:spcBef>
            </a:pPr>
            <a:r>
              <a:rPr lang="en-US" dirty="0"/>
              <a:t>Subtraction (A – B) is computed as: A + (2's complement of B)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2's complement of B = (1's complement of B) + 1</a:t>
            </a:r>
          </a:p>
          <a:p>
            <a:pPr>
              <a:spcBef>
                <a:spcPts val="1500"/>
              </a:spcBef>
            </a:pPr>
            <a:r>
              <a:rPr lang="en-US" dirty="0"/>
              <a:t>Two operations: </a:t>
            </a:r>
            <a:r>
              <a:rPr lang="en-US" b="1" dirty="0">
                <a:solidFill>
                  <a:srgbClr val="FF0000"/>
                </a:solidFill>
              </a:rPr>
              <a:t>OP = 0 </a:t>
            </a:r>
            <a:r>
              <a:rPr lang="en-US" b="1" dirty="0"/>
              <a:t>(ADD)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OP = 1 </a:t>
            </a:r>
            <a:r>
              <a:rPr lang="en-US" b="1" dirty="0"/>
              <a:t>(SUBTRACT)</a:t>
            </a:r>
          </a:p>
          <a:p>
            <a:pPr>
              <a:spcBef>
                <a:spcPts val="1500"/>
              </a:spcBef>
            </a:pP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44440" y="3190583"/>
            <a:ext cx="5127023" cy="3291588"/>
            <a:chOff x="2533506" y="3190583"/>
            <a:chExt cx="5127023" cy="3291588"/>
          </a:xfrm>
        </p:grpSpPr>
        <p:sp>
          <p:nvSpPr>
            <p:cNvPr id="38" name="Freeform 37"/>
            <p:cNvSpPr/>
            <p:nvPr/>
          </p:nvSpPr>
          <p:spPr>
            <a:xfrm>
              <a:off x="6182139" y="3770243"/>
              <a:ext cx="1247961" cy="245166"/>
            </a:xfrm>
            <a:custGeom>
              <a:avLst/>
              <a:gdLst>
                <a:gd name="connsiteX0" fmla="*/ 0 w 1258957"/>
                <a:gd name="connsiteY0" fmla="*/ 245166 h 245166"/>
                <a:gd name="connsiteX1" fmla="*/ 0 w 1258957"/>
                <a:gd name="connsiteY1" fmla="*/ 0 h 245166"/>
                <a:gd name="connsiteX2" fmla="*/ 1258957 w 1258957"/>
                <a:gd name="connsiteY2" fmla="*/ 0 h 24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957" h="245166">
                  <a:moveTo>
                    <a:pt x="0" y="245166"/>
                  </a:moveTo>
                  <a:lnTo>
                    <a:pt x="0" y="0"/>
                  </a:lnTo>
                  <a:lnTo>
                    <a:pt x="1258957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982340" y="3601821"/>
              <a:ext cx="0" cy="4250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224791" y="4811568"/>
              <a:ext cx="362924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28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-bit Adder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916074" y="3947755"/>
              <a:ext cx="0" cy="8638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3570432" y="4177891"/>
              <a:ext cx="432052" cy="316839"/>
              <a:chOff x="3570432" y="4379515"/>
              <a:chExt cx="432052" cy="316839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397611" y="3536225"/>
              <a:ext cx="979320" cy="41123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Consolas" panose="020B0609020204030204" pitchFamily="49" charset="0"/>
                </a:rPr>
                <a:t>A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 [</a:t>
              </a:r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-1:0]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990114" y="5733280"/>
              <a:ext cx="0" cy="4608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19323" y="6165332"/>
              <a:ext cx="1324961" cy="31683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 [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-1:0]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090928" y="4379515"/>
              <a:ext cx="0" cy="4250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5752872" y="4379515"/>
              <a:ext cx="432052" cy="316839"/>
              <a:chOff x="3570432" y="4379515"/>
              <a:chExt cx="432052" cy="316839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>
              <a:off x="5916950" y="3924420"/>
              <a:ext cx="347759" cy="483899"/>
              <a:chOff x="8723974" y="4751231"/>
              <a:chExt cx="259942" cy="361704"/>
            </a:xfrm>
          </p:grpSpPr>
          <p:sp>
            <p:nvSpPr>
              <p:cNvPr id="13" name="Freeform 67"/>
              <p:cNvSpPr>
                <a:spLocks noChangeAspect="1"/>
              </p:cNvSpPr>
              <p:nvPr/>
            </p:nvSpPr>
            <p:spPr bwMode="auto">
              <a:xfrm rot="5400000">
                <a:off x="8691454" y="4820473"/>
                <a:ext cx="324983" cy="259941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68"/>
              <p:cNvSpPr>
                <a:spLocks noChangeAspect="1"/>
              </p:cNvSpPr>
              <p:nvPr/>
            </p:nvSpPr>
            <p:spPr bwMode="auto">
              <a:xfrm rot="5400000">
                <a:off x="8835825" y="4639380"/>
                <a:ext cx="34885" cy="258587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636162" y="5762083"/>
              <a:ext cx="432052" cy="316839"/>
              <a:chOff x="3570432" y="4379515"/>
              <a:chExt cx="432052" cy="316839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644284" y="3601821"/>
              <a:ext cx="432052" cy="316839"/>
              <a:chOff x="3570432" y="4379515"/>
              <a:chExt cx="432052" cy="316839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471462" y="3190583"/>
              <a:ext cx="979320" cy="41123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Consolas" panose="020B0609020204030204" pitchFamily="49" charset="0"/>
                </a:rPr>
                <a:t>B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 [</a:t>
              </a:r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-1:0]</a:t>
              </a:r>
            </a:p>
          </p:txBody>
        </p:sp>
        <p:sp>
          <p:nvSpPr>
            <p:cNvPr id="39" name="Freeform 38"/>
            <p:cNvSpPr/>
            <p:nvPr/>
          </p:nvSpPr>
          <p:spPr>
            <a:xfrm rot="16200000" flipV="1">
              <a:off x="6308590" y="4147260"/>
              <a:ext cx="1666949" cy="576070"/>
            </a:xfrm>
            <a:custGeom>
              <a:avLst/>
              <a:gdLst>
                <a:gd name="connsiteX0" fmla="*/ 0 w 1258957"/>
                <a:gd name="connsiteY0" fmla="*/ 245166 h 245166"/>
                <a:gd name="connsiteX1" fmla="*/ 0 w 1258957"/>
                <a:gd name="connsiteY1" fmla="*/ 0 h 245166"/>
                <a:gd name="connsiteX2" fmla="*/ 1258957 w 1258957"/>
                <a:gd name="connsiteY2" fmla="*/ 0 h 24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957" h="245166">
                  <a:moveTo>
                    <a:pt x="0" y="245166"/>
                  </a:moveTo>
                  <a:lnTo>
                    <a:pt x="0" y="0"/>
                  </a:lnTo>
                  <a:lnTo>
                    <a:pt x="1258957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69245" y="4869175"/>
              <a:ext cx="403249" cy="3536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400" baseline="-25000" dirty="0">
                  <a:latin typeface="Calibri" panose="020F0502020204030204" pitchFamily="34" charset="0"/>
                  <a:cs typeface="Consolas" panose="020B0609020204030204" pitchFamily="49" charset="0"/>
                </a:rPr>
                <a:t>0</a:t>
              </a:r>
              <a:endParaRPr lang="en-US" sz="2000" baseline="-25000" dirty="0"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99672" y="3190583"/>
              <a:ext cx="460857" cy="3536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OP</a:t>
              </a:r>
              <a:endParaRPr lang="en-US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2879149" y="5277508"/>
              <a:ext cx="3456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33506" y="5034007"/>
              <a:ext cx="345642" cy="3536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 err="1">
                  <a:latin typeface="Calibri" panose="020F0502020204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400" i="1" baseline="-25000" dirty="0" err="1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endParaRPr lang="en-US" sz="2000" i="1" baseline="-25000" dirty="0"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19323" y="4054688"/>
              <a:ext cx="1267354" cy="69927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-bit input vectors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13856" y="5796923"/>
              <a:ext cx="1324961" cy="6276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-bit output vector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35568" y="3889856"/>
              <a:ext cx="691284" cy="69927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XOR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759498" y="3140965"/>
            <a:ext cx="3859669" cy="3398813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 = 0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(ADD)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 XOR 0 = B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+ B + 0 = A + B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 = 1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(SUBTRACT)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 XOR 1 = 1's complement of B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+ (1's complement of B) + 1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+ (2's complement of B)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– B</a:t>
            </a:r>
          </a:p>
        </p:txBody>
      </p:sp>
    </p:spTree>
    <p:extLst>
      <p:ext uri="{BB962C8B-B14F-4D97-AF65-F5344CB8AC3E}">
        <p14:creationId xmlns:p14="http://schemas.microsoft.com/office/powerpoint/2010/main" val="3652566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Carry versus Overflow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7030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/>
              <a:t>Carry is important when …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</a:t>
            </a:r>
            <a:r>
              <a:rPr lang="en-US" altLang="en-US" b="1" dirty="0">
                <a:solidFill>
                  <a:srgbClr val="FF0000"/>
                </a:solidFill>
              </a:rPr>
              <a:t>unsigned integers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Indicates that the </a:t>
            </a:r>
            <a:r>
              <a:rPr lang="en-US" altLang="en-US" b="1" dirty="0">
                <a:solidFill>
                  <a:srgbClr val="FF0000"/>
                </a:solidFill>
              </a:rPr>
              <a:t>unsigned sum</a:t>
            </a:r>
            <a:r>
              <a:rPr lang="en-US" altLang="en-US" b="1" dirty="0"/>
              <a:t> </a:t>
            </a:r>
            <a:r>
              <a:rPr lang="en-US" altLang="en-US" dirty="0"/>
              <a:t>is out of range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Sum &gt; maximum unsigned </a:t>
            </a:r>
            <a:r>
              <a:rPr lang="en-US" altLang="en-US" i="1" dirty="0"/>
              <a:t>n</a:t>
            </a:r>
            <a:r>
              <a:rPr lang="en-US" altLang="en-US" dirty="0"/>
              <a:t>-bit value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Overflow is important when …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or subtracting </a:t>
            </a:r>
            <a:r>
              <a:rPr lang="en-US" altLang="en-US" b="1" dirty="0">
                <a:solidFill>
                  <a:srgbClr val="FF0000"/>
                </a:solidFill>
              </a:rPr>
              <a:t>signed integers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Indicates that the </a:t>
            </a:r>
            <a:r>
              <a:rPr lang="en-US" altLang="en-US" b="1" dirty="0">
                <a:solidFill>
                  <a:srgbClr val="FF0000"/>
                </a:solidFill>
              </a:rPr>
              <a:t>signed sum</a:t>
            </a:r>
            <a:r>
              <a:rPr lang="en-US" altLang="en-US" b="1" dirty="0"/>
              <a:t> </a:t>
            </a:r>
            <a:r>
              <a:rPr lang="en-US" altLang="en-US" dirty="0"/>
              <a:t>is out of range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Overflow occurs when …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two positive numbers and the sum is negative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two negative numbers and the sum is positive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Simplest way to detect Overflow: </a:t>
            </a:r>
            <a:r>
              <a:rPr lang="en-US" altLang="en-US" b="1" i="1" dirty="0"/>
              <a:t>V</a:t>
            </a:r>
            <a:r>
              <a:rPr lang="en-US" altLang="en-US" b="1" dirty="0"/>
              <a:t> =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n</a:t>
            </a:r>
            <a:r>
              <a:rPr lang="en-US" altLang="en-US" b="1" baseline="-25000" dirty="0"/>
              <a:t>–1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/>
              </a:rPr>
              <a:t></a:t>
            </a:r>
            <a:r>
              <a:rPr lang="en-US" altLang="en-US" b="1" dirty="0"/>
              <a:t> </a:t>
            </a:r>
            <a:r>
              <a:rPr lang="en-US" altLang="en-US" b="1" i="1" dirty="0"/>
              <a:t>C</a:t>
            </a:r>
            <a:r>
              <a:rPr lang="en-US" altLang="en-US" b="1" baseline="-25000" dirty="0"/>
              <a:t>n</a:t>
            </a:r>
            <a:endParaRPr lang="en-US" altLang="en-US" dirty="0"/>
          </a:p>
          <a:p>
            <a:pPr lvl="1">
              <a:spcBef>
                <a:spcPts val="1200"/>
              </a:spcBef>
            </a:pPr>
            <a:r>
              <a:rPr lang="en-US" altLang="en-US" b="1" i="1" dirty="0"/>
              <a:t>C</a:t>
            </a:r>
            <a:r>
              <a:rPr lang="en-US" altLang="en-US" b="1" i="1" baseline="-25000" dirty="0"/>
              <a:t>n</a:t>
            </a:r>
            <a:r>
              <a:rPr lang="en-US" altLang="en-US" b="1" baseline="-25000" dirty="0"/>
              <a:t>-1</a:t>
            </a:r>
            <a:r>
              <a:rPr lang="en-US" altLang="en-US" dirty="0"/>
              <a:t> and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n</a:t>
            </a:r>
            <a:r>
              <a:rPr lang="en-US" altLang="en-US" dirty="0"/>
              <a:t> are the carry-in and carry-out of the most-significant bit</a:t>
            </a:r>
          </a:p>
        </p:txBody>
      </p:sp>
    </p:spTree>
    <p:extLst>
      <p:ext uri="{BB962C8B-B14F-4D97-AF65-F5344CB8AC3E}">
        <p14:creationId xmlns:p14="http://schemas.microsoft.com/office/powerpoint/2010/main" val="3004230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948" name="Group 340"/>
          <p:cNvGrpSpPr>
            <a:grpSpLocks/>
          </p:cNvGrpSpPr>
          <p:nvPr/>
        </p:nvGrpSpPr>
        <p:grpSpPr bwMode="auto">
          <a:xfrm>
            <a:off x="522817" y="4408873"/>
            <a:ext cx="4368271" cy="2016125"/>
            <a:chOff x="2953" y="1398"/>
            <a:chExt cx="2540" cy="1270"/>
          </a:xfrm>
        </p:grpSpPr>
        <p:sp>
          <p:nvSpPr>
            <p:cNvPr id="196949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50" name="Rectangle 342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1" name="Rectangle 343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2" name="Rectangle 344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3" name="Rectangle 345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54" name="Rectangle 346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5" name="Rectangle 347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6" name="Rectangle 348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7" name="Rectangle 349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8" name="Rectangle 350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9" name="Rectangle 351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0" name="Rectangle 352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1" name="Rectangle 353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2" name="Rectangle 354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3" name="Rectangle 355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4" name="Rectangle 356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5" name="Rectangle 357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6" name="Rectangle 358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7" name="Rectangle 359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8" name="Rectangle 360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9" name="Rectangle 361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0" name="Rectangle 362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1" name="Rectangle 363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2" name="Rectangle 364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3" name="Rectangle 365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4" name="Rectangle 366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5" name="Rectangle 367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6" name="Rectangle 368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7" name="Rectangle 369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8" name="Rectangle 370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9" name="Rectangle 371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0" name="Rectangle 372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1" name="Rectangle 373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2" name="Line 374"/>
            <p:cNvSpPr>
              <a:spLocks noChangeShapeType="1"/>
            </p:cNvSpPr>
            <p:nvPr/>
          </p:nvSpPr>
          <p:spPr bwMode="auto">
            <a:xfrm>
              <a:off x="3098" y="2123"/>
              <a:ext cx="236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83" name="Rectangle 375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84" name="Rectangle 376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5" name="Rectangle 377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6" name="Rectangle 378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7" name="Rectangle 379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88" name="Rectangle 380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9" name="Rectangle 381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0" name="Rectangle 382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1" name="Rectangle 383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2" name="Rectangle 384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3" name="Rectangle 385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4" name="Rectangle 386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5" name="Rectangle 387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6" name="Rectangle 388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7" name="Rectangle 389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8" name="Rectangle 390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9" name="Rectangle 391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00" name="Rectangle 392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1" name="Rectangle 393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79</a:t>
              </a:r>
              <a:endParaRPr lang="en-US" altLang="en-US"/>
            </a:p>
          </p:txBody>
        </p:sp>
        <p:sp>
          <p:nvSpPr>
            <p:cNvPr id="197002" name="Rectangle 394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197003" name="Rectangle 395"/>
            <p:cNvSpPr>
              <a:spLocks noChangeArrowheads="1"/>
            </p:cNvSpPr>
            <p:nvPr/>
          </p:nvSpPr>
          <p:spPr bwMode="auto">
            <a:xfrm>
              <a:off x="4897" y="2198"/>
              <a:ext cx="58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1500" dirty="0">
                  <a:solidFill>
                    <a:srgbClr val="000000"/>
                  </a:solidFill>
                  <a:latin typeface="Helvetica" pitchFamily="34" charset="0"/>
                </a:rPr>
                <a:t>143 (-113)</a:t>
              </a:r>
              <a:endParaRPr lang="en-US" altLang="en-US" dirty="0"/>
            </a:p>
          </p:txBody>
        </p:sp>
        <p:sp>
          <p:nvSpPr>
            <p:cNvPr id="197004" name="Rectangle 396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0    Overflow = 1</a:t>
              </a:r>
              <a:endParaRPr lang="en-US" altLang="en-US" sz="1600"/>
            </a:p>
          </p:txBody>
        </p:sp>
        <p:sp>
          <p:nvSpPr>
            <p:cNvPr id="197005" name="Rectangle 397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6" name="Rectangle 398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7" name="Rectangle 399"/>
            <p:cNvSpPr>
              <a:spLocks noChangeArrowheads="1"/>
            </p:cNvSpPr>
            <p:nvPr/>
          </p:nvSpPr>
          <p:spPr bwMode="auto">
            <a:xfrm>
              <a:off x="3880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8" name="Rectangle 400"/>
            <p:cNvSpPr>
              <a:spLocks noChangeArrowheads="1"/>
            </p:cNvSpPr>
            <p:nvPr/>
          </p:nvSpPr>
          <p:spPr bwMode="auto">
            <a:xfrm>
              <a:off x="3662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09" name="Rectangle 401"/>
            <p:cNvSpPr>
              <a:spLocks noChangeArrowheads="1"/>
            </p:cNvSpPr>
            <p:nvPr/>
          </p:nvSpPr>
          <p:spPr bwMode="auto">
            <a:xfrm>
              <a:off x="3444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10" name="Rectangle 402"/>
            <p:cNvSpPr>
              <a:spLocks noChangeArrowheads="1"/>
            </p:cNvSpPr>
            <p:nvPr/>
          </p:nvSpPr>
          <p:spPr bwMode="auto">
            <a:xfrm>
              <a:off x="32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7011" name="Rectangle 403"/>
            <p:cNvSpPr>
              <a:spLocks noChangeArrowheads="1"/>
            </p:cNvSpPr>
            <p:nvPr/>
          </p:nvSpPr>
          <p:spPr bwMode="auto">
            <a:xfrm>
              <a:off x="30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  <p:grpSp>
        <p:nvGrpSpPr>
          <p:cNvPr id="196884" name="Group 276"/>
          <p:cNvGrpSpPr>
            <a:grpSpLocks/>
          </p:cNvGrpSpPr>
          <p:nvPr/>
        </p:nvGrpSpPr>
        <p:grpSpPr bwMode="auto">
          <a:xfrm>
            <a:off x="5014912" y="4408873"/>
            <a:ext cx="4368271" cy="2016125"/>
            <a:chOff x="2953" y="1398"/>
            <a:chExt cx="2540" cy="1270"/>
          </a:xfrm>
        </p:grpSpPr>
        <p:sp>
          <p:nvSpPr>
            <p:cNvPr id="196885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886" name="Rectangle 27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7" name="Rectangle 279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88" name="Rectangle 28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9" name="Rectangle 281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0" name="Rectangle 28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1" name="Rectangle 283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2" name="Rectangle 28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3" name="Rectangle 285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4" name="Rectangle 28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5" name="Rectangle 287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6" name="Rectangle 28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7" name="Rectangle 289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8" name="Rectangle 29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9" name="Rectangle 291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0" name="Rectangle 29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1" name="Rectangle 293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2" name="Rectangle 29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3" name="Rectangle 295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4" name="Rectangle 29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5" name="Rectangle 297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6" name="Rectangle 29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7" name="Rectangle 299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8" name="Rectangle 30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9" name="Rectangle 301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0" name="Rectangle 30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1" name="Rectangle 303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2" name="Rectangle 30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3" name="Rectangle 305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4" name="Rectangle 30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5" name="Rectangle 307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6" name="Rectangle 30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7" name="Rectangle 309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8" name="Line 310"/>
            <p:cNvSpPr>
              <a:spLocks noChangeShapeType="1"/>
            </p:cNvSpPr>
            <p:nvPr/>
          </p:nvSpPr>
          <p:spPr bwMode="auto">
            <a:xfrm>
              <a:off x="3098" y="2123"/>
              <a:ext cx="2322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19" name="Rectangle 311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20" name="Rectangle 31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1" name="Rectangle 313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22" name="Rectangle 31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3" name="Rectangle 315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4" name="Rectangle 31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5" name="Rectangle 317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6" name="Rectangle 31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7" name="Rectangle 319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8" name="Rectangle 32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9" name="Rectangle 321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30" name="Rectangle 32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1" name="Rectangle 323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2" name="Rectangle 32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3" name="Rectangle 325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4" name="Rectangle 32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5" name="Rectangle 327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6" name="Rectangle 328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37" name="Rectangle 32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218 (-38)</a:t>
              </a:r>
              <a:endParaRPr lang="en-US" altLang="en-US"/>
            </a:p>
          </p:txBody>
        </p:sp>
        <p:sp>
          <p:nvSpPr>
            <p:cNvPr id="196938" name="Rectangle 33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157 (-99)</a:t>
              </a:r>
              <a:endParaRPr lang="en-US" altLang="en-US"/>
            </a:p>
          </p:txBody>
        </p:sp>
        <p:sp>
          <p:nvSpPr>
            <p:cNvPr id="196939" name="Rectangle 33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119</a:t>
              </a:r>
              <a:endParaRPr lang="en-US" altLang="en-US"/>
            </a:p>
          </p:txBody>
        </p:sp>
        <p:sp>
          <p:nvSpPr>
            <p:cNvPr id="196940" name="Rectangle 33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1    Overflow = 1</a:t>
              </a:r>
              <a:endParaRPr lang="en-US" altLang="en-US" sz="1600"/>
            </a:p>
          </p:txBody>
        </p:sp>
        <p:sp>
          <p:nvSpPr>
            <p:cNvPr id="196941" name="Rectangle 333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2" name="Rectangle 334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3" name="Rectangle 335"/>
            <p:cNvSpPr>
              <a:spLocks noChangeArrowheads="1"/>
            </p:cNvSpPr>
            <p:nvPr/>
          </p:nvSpPr>
          <p:spPr bwMode="auto">
            <a:xfrm>
              <a:off x="3880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944" name="Rectangle 336"/>
            <p:cNvSpPr>
              <a:spLocks noChangeArrowheads="1"/>
            </p:cNvSpPr>
            <p:nvPr/>
          </p:nvSpPr>
          <p:spPr bwMode="auto">
            <a:xfrm>
              <a:off x="3662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945" name="Rectangle 337"/>
            <p:cNvSpPr>
              <a:spLocks noChangeArrowheads="1"/>
            </p:cNvSpPr>
            <p:nvPr/>
          </p:nvSpPr>
          <p:spPr bwMode="auto">
            <a:xfrm>
              <a:off x="3444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6" name="Rectangle 338"/>
            <p:cNvSpPr>
              <a:spLocks noChangeArrowheads="1"/>
            </p:cNvSpPr>
            <p:nvPr/>
          </p:nvSpPr>
          <p:spPr bwMode="auto">
            <a:xfrm>
              <a:off x="32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7" name="Rectangle 339"/>
            <p:cNvSpPr>
              <a:spLocks noChangeArrowheads="1"/>
            </p:cNvSpPr>
            <p:nvPr/>
          </p:nvSpPr>
          <p:spPr bwMode="auto">
            <a:xfrm>
              <a:off x="30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and Overflow Examples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70323"/>
            <a:ext cx="8915400" cy="1133115"/>
          </a:xfrm>
          <a:noFill/>
          <a:ln/>
        </p:spPr>
        <p:txBody>
          <a:bodyPr lIns="0" rIns="0"/>
          <a:lstStyle/>
          <a:p>
            <a:pPr>
              <a:lnSpc>
                <a:spcPct val="120000"/>
              </a:lnSpc>
            </a:pPr>
            <a:r>
              <a:rPr lang="en-US" altLang="en-US" dirty="0"/>
              <a:t>We can have carry without overflow and vice-versa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Four cases are possible (Examples on 8-bit numbers)</a:t>
            </a:r>
          </a:p>
        </p:txBody>
      </p:sp>
      <p:grpSp>
        <p:nvGrpSpPr>
          <p:cNvPr id="196819" name="Group 211"/>
          <p:cNvGrpSpPr>
            <a:grpSpLocks/>
          </p:cNvGrpSpPr>
          <p:nvPr/>
        </p:nvGrpSpPr>
        <p:grpSpPr bwMode="auto">
          <a:xfrm>
            <a:off x="5014912" y="2276861"/>
            <a:ext cx="4368271" cy="2016125"/>
            <a:chOff x="2953" y="1398"/>
            <a:chExt cx="2540" cy="1270"/>
          </a:xfrm>
        </p:grpSpPr>
        <p:sp>
          <p:nvSpPr>
            <p:cNvPr id="196755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6" name="Rectangle 14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7" name="Rectangle 149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58" name="Rectangle 15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9" name="Rectangle 151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0" name="Rectangle 15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1" name="Rectangle 153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2" name="Rectangle 15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3" name="Rectangle 155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4" name="Rectangle 15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5" name="Rectangle 157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6" name="Rectangle 15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7" name="Rectangle 159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68" name="Rectangle 16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9" name="Rectangle 161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0" name="Rectangle 16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1" name="Rectangle 163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2" name="Rectangle 16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3" name="Rectangle 165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4" name="Rectangle 16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5" name="Rectangle 167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6" name="Rectangle 16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7" name="Rectangle 169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8" name="Rectangle 17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9" name="Rectangle 171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80" name="Rectangle 17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1" name="Rectangle 173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2" name="Rectangle 17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3" name="Rectangle 175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4" name="Rectangle 17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5" name="Rectangle 177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6" name="Rectangle 17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7" name="Rectangle 179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8" name="Line 180"/>
            <p:cNvSpPr>
              <a:spLocks noChangeShapeType="1"/>
            </p:cNvSpPr>
            <p:nvPr/>
          </p:nvSpPr>
          <p:spPr bwMode="auto">
            <a:xfrm>
              <a:off x="3098" y="2123"/>
              <a:ext cx="2322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9" name="Rectangle 181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790" name="Rectangle 18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1" name="Rectangle 183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2" name="Rectangle 18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3" name="Rectangle 185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4" name="Rectangle 18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5" name="Rectangle 187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6" name="Rectangle 18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7" name="Rectangle 189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8" name="Rectangle 19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9" name="Rectangle 191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00" name="Rectangle 19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1" name="Rectangle 193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2" name="Rectangle 19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3" name="Rectangle 195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4" name="Rectangle 19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5" name="Rectangle 197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6" name="Rectangle 198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07" name="Rectangle 19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6808" name="Rectangle 20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248 (-8)</a:t>
              </a:r>
              <a:endParaRPr lang="en-US" altLang="en-US"/>
            </a:p>
          </p:txBody>
        </p:sp>
        <p:sp>
          <p:nvSpPr>
            <p:cNvPr id="196809" name="Rectangle 20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96810" name="Rectangle 20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1    Overflow = 0</a:t>
              </a:r>
              <a:endParaRPr lang="en-US" altLang="en-US" sz="1600"/>
            </a:p>
          </p:txBody>
        </p:sp>
        <p:sp>
          <p:nvSpPr>
            <p:cNvPr id="196811" name="Rectangle 203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2" name="Rectangle 204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3" name="Rectangle 205"/>
            <p:cNvSpPr>
              <a:spLocks noChangeArrowheads="1"/>
            </p:cNvSpPr>
            <p:nvPr/>
          </p:nvSpPr>
          <p:spPr bwMode="auto">
            <a:xfrm>
              <a:off x="3880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814" name="Rectangle 206"/>
            <p:cNvSpPr>
              <a:spLocks noChangeArrowheads="1"/>
            </p:cNvSpPr>
            <p:nvPr/>
          </p:nvSpPr>
          <p:spPr bwMode="auto">
            <a:xfrm>
              <a:off x="3662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5" name="Rectangle 207"/>
            <p:cNvSpPr>
              <a:spLocks noChangeArrowheads="1"/>
            </p:cNvSpPr>
            <p:nvPr/>
          </p:nvSpPr>
          <p:spPr bwMode="auto">
            <a:xfrm>
              <a:off x="3444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6" name="Rectangle 208"/>
            <p:cNvSpPr>
              <a:spLocks noChangeArrowheads="1"/>
            </p:cNvSpPr>
            <p:nvPr/>
          </p:nvSpPr>
          <p:spPr bwMode="auto">
            <a:xfrm>
              <a:off x="32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7" name="Rectangle 209"/>
            <p:cNvSpPr>
              <a:spLocks noChangeArrowheads="1"/>
            </p:cNvSpPr>
            <p:nvPr/>
          </p:nvSpPr>
          <p:spPr bwMode="auto">
            <a:xfrm>
              <a:off x="30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grpSp>
        <p:nvGrpSpPr>
          <p:cNvPr id="197012" name="Group 404"/>
          <p:cNvGrpSpPr>
            <a:grpSpLocks/>
          </p:cNvGrpSpPr>
          <p:nvPr/>
        </p:nvGrpSpPr>
        <p:grpSpPr bwMode="auto">
          <a:xfrm>
            <a:off x="522817" y="2276861"/>
            <a:ext cx="4368271" cy="2016125"/>
            <a:chOff x="2953" y="1398"/>
            <a:chExt cx="2540" cy="1270"/>
          </a:xfrm>
        </p:grpSpPr>
        <p:sp>
          <p:nvSpPr>
            <p:cNvPr id="197013" name="AutoShape 405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14" name="Rectangle 406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5" name="Rectangle 407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6" name="Rectangle 408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7" name="Rectangle 409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8" name="Rectangle 410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9" name="Rectangle 411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0" name="Rectangle 412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1" name="Rectangle 413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2" name="Rectangle 414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3" name="Rectangle 415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24" name="Rectangle 416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5" name="Rectangle 417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6" name="Rectangle 418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7" name="Rectangle 419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8" name="Rectangle 420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9" name="Rectangle 421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0" name="Rectangle 422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1" name="Rectangle 423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2" name="Rectangle 424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3" name="Rectangle 425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4" name="Rectangle 426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5" name="Rectangle 427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6" name="Rectangle 428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7" name="Rectangle 429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8" name="Rectangle 430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9" name="Rectangle 431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0" name="Rectangle 432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1" name="Rectangle 433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2" name="Rectangle 434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3" name="Rectangle 435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4" name="Rectangle 436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5" name="Rectangle 437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6" name="Line 438"/>
            <p:cNvSpPr>
              <a:spLocks noChangeShapeType="1"/>
            </p:cNvSpPr>
            <p:nvPr/>
          </p:nvSpPr>
          <p:spPr bwMode="auto">
            <a:xfrm>
              <a:off x="3098" y="2123"/>
              <a:ext cx="236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47" name="Rectangle 439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7048" name="Rectangle 440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9" name="Rectangle 441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0" name="Rectangle 442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1" name="Rectangle 443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2" name="Rectangle 444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3" name="Rectangle 445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4" name="Rectangle 446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5" name="Rectangle 447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56" name="Rectangle 448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7" name="Rectangle 449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8" name="Rectangle 450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9" name="Rectangle 451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0" name="Rectangle 452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1" name="Rectangle 453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2" name="Rectangle 454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3" name="Rectangle 455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4" name="Rectangle 456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65" name="Rectangle 457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7066" name="Rectangle 458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97067" name="Rectangle 459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23</a:t>
              </a:r>
              <a:endParaRPr lang="en-US" altLang="en-US"/>
            </a:p>
          </p:txBody>
        </p:sp>
        <p:sp>
          <p:nvSpPr>
            <p:cNvPr id="197068" name="Rectangle 460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0    Overflow = 0</a:t>
              </a:r>
              <a:endParaRPr lang="en-US" altLang="en-US" sz="1600"/>
            </a:p>
          </p:txBody>
        </p:sp>
        <p:sp>
          <p:nvSpPr>
            <p:cNvPr id="197069" name="Rectangle 461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0" name="Rectangle 462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1" name="Rectangle 463"/>
            <p:cNvSpPr>
              <a:spLocks noChangeArrowheads="1"/>
            </p:cNvSpPr>
            <p:nvPr/>
          </p:nvSpPr>
          <p:spPr bwMode="auto">
            <a:xfrm>
              <a:off x="3880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7072" name="Rectangle 464"/>
            <p:cNvSpPr>
              <a:spLocks noChangeArrowheads="1"/>
            </p:cNvSpPr>
            <p:nvPr/>
          </p:nvSpPr>
          <p:spPr bwMode="auto">
            <a:xfrm>
              <a:off x="3662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3" name="Rectangle 465"/>
            <p:cNvSpPr>
              <a:spLocks noChangeArrowheads="1"/>
            </p:cNvSpPr>
            <p:nvPr/>
          </p:nvSpPr>
          <p:spPr bwMode="auto">
            <a:xfrm>
              <a:off x="3444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4" name="Rectangle 466"/>
            <p:cNvSpPr>
              <a:spLocks noChangeArrowheads="1"/>
            </p:cNvSpPr>
            <p:nvPr/>
          </p:nvSpPr>
          <p:spPr bwMode="auto">
            <a:xfrm>
              <a:off x="32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5" name="Rectangle 467"/>
            <p:cNvSpPr>
              <a:spLocks noChangeArrowheads="1"/>
            </p:cNvSpPr>
            <p:nvPr/>
          </p:nvSpPr>
          <p:spPr bwMode="auto">
            <a:xfrm>
              <a:off x="30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9135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5143500"/>
          </a:xfrm>
          <a:noFill/>
          <a:ln/>
        </p:spPr>
        <p:txBody>
          <a:bodyPr/>
          <a:lstStyle/>
          <a:p>
            <a:r>
              <a:rPr lang="en-US" altLang="en-US" sz="2800" dirty="0"/>
              <a:t>Unsigned Integers: </a:t>
            </a:r>
            <a:r>
              <a:rPr lang="en-US" altLang="en-US" sz="2800" i="1" dirty="0"/>
              <a:t>n</a:t>
            </a:r>
            <a:r>
              <a:rPr lang="en-US" altLang="en-US" sz="2800" dirty="0"/>
              <a:t>-bit representation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sz="2800" dirty="0"/>
              <a:t>Signed Integers: 2's complement representation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700309" y="3083504"/>
            <a:ext cx="1374114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707754" y="3140654"/>
            <a:ext cx="1374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0</a:t>
            </a:r>
          </a:p>
        </p:txBody>
      </p:sp>
      <p:grpSp>
        <p:nvGrpSpPr>
          <p:cNvPr id="212187" name="Group 219"/>
          <p:cNvGrpSpPr>
            <a:grpSpLocks/>
          </p:cNvGrpSpPr>
          <p:nvPr/>
        </p:nvGrpSpPr>
        <p:grpSpPr bwMode="auto">
          <a:xfrm>
            <a:off x="7262681" y="1700791"/>
            <a:ext cx="1871133" cy="1209675"/>
            <a:chOff x="4223" y="1144"/>
            <a:chExt cx="1088" cy="762"/>
          </a:xfrm>
        </p:grpSpPr>
        <p:sp>
          <p:nvSpPr>
            <p:cNvPr id="212055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 dirty="0"/>
                <a:t>Carry = 1 for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 dirty="0"/>
                <a:t>Addition</a:t>
              </a:r>
            </a:p>
          </p:txBody>
        </p:sp>
        <p:grpSp>
          <p:nvGrpSpPr>
            <p:cNvPr id="212079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12077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&gt; max</a:t>
                </a:r>
              </a:p>
            </p:txBody>
          </p:sp>
          <p:sp>
            <p:nvSpPr>
              <p:cNvPr id="212078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88" name="Group 220"/>
          <p:cNvGrpSpPr>
            <a:grpSpLocks/>
          </p:cNvGrpSpPr>
          <p:nvPr/>
        </p:nvGrpSpPr>
        <p:grpSpPr bwMode="auto">
          <a:xfrm>
            <a:off x="646642" y="1700791"/>
            <a:ext cx="1871133" cy="1209675"/>
            <a:chOff x="376" y="1144"/>
            <a:chExt cx="1088" cy="762"/>
          </a:xfrm>
        </p:grpSpPr>
        <p:sp>
          <p:nvSpPr>
            <p:cNvPr id="212056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 dirty="0"/>
                <a:t>Borrow for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 dirty="0"/>
                <a:t>Subtraction</a:t>
              </a:r>
            </a:p>
          </p:txBody>
        </p:sp>
        <p:grpSp>
          <p:nvGrpSpPr>
            <p:cNvPr id="212080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12081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&lt; 0</a:t>
                </a:r>
              </a:p>
            </p:txBody>
          </p:sp>
          <p:sp>
            <p:nvSpPr>
              <p:cNvPr id="212082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0" name="Group 222"/>
          <p:cNvGrpSpPr>
            <a:grpSpLocks/>
          </p:cNvGrpSpPr>
          <p:nvPr/>
        </p:nvGrpSpPr>
        <p:grpSpPr bwMode="auto">
          <a:xfrm>
            <a:off x="7262681" y="4465807"/>
            <a:ext cx="1871133" cy="1209675"/>
            <a:chOff x="4223" y="2741"/>
            <a:chExt cx="1088" cy="762"/>
          </a:xfrm>
        </p:grpSpPr>
        <p:sp>
          <p:nvSpPr>
            <p:cNvPr id="21208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3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12174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&gt; max</a:t>
                </a:r>
              </a:p>
            </p:txBody>
          </p:sp>
          <p:sp>
            <p:nvSpPr>
              <p:cNvPr id="212175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1" name="Group 223"/>
          <p:cNvGrpSpPr>
            <a:grpSpLocks/>
          </p:cNvGrpSpPr>
          <p:nvPr/>
        </p:nvGrpSpPr>
        <p:grpSpPr bwMode="auto">
          <a:xfrm>
            <a:off x="646642" y="4465807"/>
            <a:ext cx="1871133" cy="1209675"/>
            <a:chOff x="376" y="2741"/>
            <a:chExt cx="1088" cy="762"/>
          </a:xfrm>
        </p:grpSpPr>
        <p:sp>
          <p:nvSpPr>
            <p:cNvPr id="212085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6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12177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&lt; min</a:t>
                </a:r>
              </a:p>
            </p:txBody>
          </p:sp>
          <p:sp>
            <p:nvSpPr>
              <p:cNvPr id="212178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574764" y="5848519"/>
            <a:ext cx="162348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212193" name="Group 225"/>
          <p:cNvGrpSpPr>
            <a:grpSpLocks/>
          </p:cNvGrpSpPr>
          <p:nvPr/>
        </p:nvGrpSpPr>
        <p:grpSpPr bwMode="auto">
          <a:xfrm>
            <a:off x="522817" y="4984919"/>
            <a:ext cx="8798454" cy="1266825"/>
            <a:chOff x="304" y="3068"/>
            <a:chExt cx="5116" cy="798"/>
          </a:xfrm>
        </p:grpSpPr>
        <p:sp>
          <p:nvSpPr>
            <p:cNvPr id="212087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12192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12189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12089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9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0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1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2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3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4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5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6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7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8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9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0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1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2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3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4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5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6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7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8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9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0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1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2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3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4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5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6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7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8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9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0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1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2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3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4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5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6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7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8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9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0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1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2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3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4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5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6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7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8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9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0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1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9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2180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769666" y="5905669"/>
            <a:ext cx="12502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12186" name="Group 218"/>
          <p:cNvGrpSpPr>
            <a:grpSpLocks/>
          </p:cNvGrpSpPr>
          <p:nvPr/>
        </p:nvGrpSpPr>
        <p:grpSpPr bwMode="auto">
          <a:xfrm>
            <a:off x="522817" y="2219903"/>
            <a:ext cx="8798454" cy="863600"/>
            <a:chOff x="304" y="1471"/>
            <a:chExt cx="5116" cy="544"/>
          </a:xfrm>
        </p:grpSpPr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12185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11976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7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8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9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0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1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2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3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4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5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6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7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8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9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0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1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2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3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4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5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6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7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8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9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0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1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2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3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4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5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6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7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8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9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0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1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2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3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4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5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6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7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8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9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0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1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2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3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4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5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6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7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8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9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0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1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2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3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4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5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6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7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8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9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0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1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2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3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4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2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3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4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5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95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Design: Ripple Carry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1009506"/>
            <a:ext cx="9389940" cy="288034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Uses </a:t>
            </a:r>
            <a:r>
              <a:rPr lang="en-US" b="1" dirty="0">
                <a:solidFill>
                  <a:srgbClr val="FF0000"/>
                </a:solidFill>
              </a:rPr>
              <a:t>identical copies </a:t>
            </a:r>
            <a:r>
              <a:rPr lang="en-US" dirty="0"/>
              <a:t>of a full adder to build a large adder</a:t>
            </a:r>
          </a:p>
          <a:p>
            <a:pPr>
              <a:spcBef>
                <a:spcPts val="1500"/>
              </a:spcBef>
            </a:pPr>
            <a:r>
              <a:rPr lang="en-US" dirty="0"/>
              <a:t>Simple to implement: can be extended to add any number of bits</a:t>
            </a:r>
          </a:p>
          <a:p>
            <a:pPr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 (iterative block) is a </a:t>
            </a:r>
            <a:r>
              <a:rPr lang="en-US" b="1" dirty="0">
                <a:solidFill>
                  <a:srgbClr val="FF0000"/>
                </a:solidFill>
              </a:rPr>
              <a:t>full adder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Adds 3 bits: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r>
              <a:rPr lang="en-US" dirty="0"/>
              <a:t>, Computes: Sum </a:t>
            </a:r>
            <a:r>
              <a:rPr lang="en-US" i="1" dirty="0" err="1"/>
              <a:t>s</a:t>
            </a:r>
            <a:r>
              <a:rPr lang="en-US" i="1" baseline="-25000" dirty="0" err="1"/>
              <a:t>i</a:t>
            </a:r>
            <a:r>
              <a:rPr lang="en-US" dirty="0"/>
              <a:t> and Carry-out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</a:p>
          <a:p>
            <a:pPr marL="360363" indent="-342900">
              <a:spcBef>
                <a:spcPts val="1500"/>
              </a:spcBef>
            </a:pPr>
            <a:r>
              <a:rPr lang="en-US" dirty="0"/>
              <a:t>Carry-out of cell </a:t>
            </a:r>
            <a:r>
              <a:rPr lang="en-US" i="1" dirty="0"/>
              <a:t>i</a:t>
            </a:r>
            <a:r>
              <a:rPr lang="en-US" dirty="0"/>
              <a:t> becomes carry-in to cell (</a:t>
            </a:r>
            <a:r>
              <a:rPr lang="en-US" i="1" dirty="0"/>
              <a:t>i</a:t>
            </a:r>
            <a:r>
              <a:rPr lang="en-US" sz="1200" i="1" dirty="0"/>
              <a:t> </a:t>
            </a:r>
            <a:r>
              <a:rPr lang="en-US" dirty="0"/>
              <a:t>+1)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2940411" y="4012382"/>
            <a:ext cx="6390721" cy="2469789"/>
            <a:chOff x="747689" y="3486607"/>
            <a:chExt cx="6390721" cy="2469789"/>
          </a:xfrm>
        </p:grpSpPr>
        <p:sp>
          <p:nvSpPr>
            <p:cNvPr id="18" name="TextBox 17"/>
            <p:cNvSpPr txBox="1"/>
            <p:nvPr/>
          </p:nvSpPr>
          <p:spPr>
            <a:xfrm>
              <a:off x="6681210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680530" y="4735293"/>
              <a:ext cx="4578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204459" y="3486607"/>
              <a:ext cx="1497782" cy="2469789"/>
              <a:chOff x="5701891" y="3313786"/>
              <a:chExt cx="1497782" cy="246978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718869" y="3486607"/>
              <a:ext cx="1497782" cy="2469789"/>
              <a:chOff x="5701891" y="3313786"/>
              <a:chExt cx="1497782" cy="246978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Arrow Connector 25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33279" y="3486607"/>
              <a:ext cx="1497782" cy="2469789"/>
              <a:chOff x="5701891" y="3313786"/>
              <a:chExt cx="1497782" cy="2469789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Arrow Connector 36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47689" y="3486607"/>
              <a:ext cx="1497782" cy="2469789"/>
              <a:chOff x="5701891" y="3313786"/>
              <a:chExt cx="1497782" cy="2469789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3175" y="5330031"/>
                <a:ext cx="691284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517261" y="4012382"/>
            <a:ext cx="1954982" cy="2469789"/>
            <a:chOff x="7602922" y="3486607"/>
            <a:chExt cx="1954982" cy="2469789"/>
          </a:xfrm>
        </p:grpSpPr>
        <p:sp>
          <p:nvSpPr>
            <p:cNvPr id="59" name="TextBox 58"/>
            <p:cNvSpPr txBox="1"/>
            <p:nvPr/>
          </p:nvSpPr>
          <p:spPr>
            <a:xfrm>
              <a:off x="9100704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+mn-lt"/>
                  <a:cs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H="1">
              <a:off x="9078993" y="4735293"/>
              <a:ext cx="4789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7602922" y="3486607"/>
              <a:ext cx="1497782" cy="2469789"/>
              <a:chOff x="5701891" y="3313786"/>
              <a:chExt cx="1497782" cy="246978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3" name="Straight Arrow Connector 62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+1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123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Full-Adder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009506"/>
                <a:ext cx="5897875" cy="3456420"/>
              </a:xfrm>
            </p:spPr>
            <p:txBody>
              <a:bodyPr/>
              <a:lstStyle/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odd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function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=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i="1" dirty="0" err="1">
                            <a:latin typeface="Cambria Math"/>
                            <a:sym typeface="Symbol"/>
                          </a:rPr>
                          <m:t></m:t>
                        </m:r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sym typeface="Symbol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</m:t>
                    </m:r>
                    <m:r>
                      <a:rPr lang="en-US" b="0" i="1" dirty="0" smtClean="0">
                        <a:latin typeface="Cambria Math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/>
                  </a:rPr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 dirty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 dirty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(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>
                    <a:latin typeface="Cambria Math"/>
                  </a:rPr>
                  <a:t> 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i="1" dirty="0" smtClean="0">
                            <a:latin typeface="Cambria Math"/>
                            <a:sym typeface="Symbol"/>
                          </a:rPr>
                          <m:t></m:t>
                        </m:r>
                        <m:r>
                          <a:rPr lang="en-US" b="0" i="1" dirty="0" smtClean="0">
                            <a:latin typeface="Cambria Math"/>
                            <a:sym typeface="Symbol"/>
                          </a:rPr>
                          <m:t> 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/>
                  </a:rPr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K-map: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009506"/>
                <a:ext cx="5897875" cy="3456420"/>
              </a:xfrm>
              <a:blipFill rotWithShape="1">
                <a:blip r:embed="rId2"/>
                <a:stretch>
                  <a:fillRect l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40410"/>
              </p:ext>
            </p:extLst>
          </p:nvPr>
        </p:nvGraphicFramePr>
        <p:xfrm>
          <a:off x="6911638" y="3159851"/>
          <a:ext cx="2649922" cy="336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9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r>
                        <a:rPr lang="en-US" sz="2000" b="1" baseline="-250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r>
                        <a:rPr lang="en-US" sz="2000" b="1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r>
                        <a:rPr lang="en-US" sz="2000" b="1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r>
                        <a:rPr lang="en-US" sz="2000" b="1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lang="en-US" sz="2000" b="1" baseline="-250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lang="en-US" sz="2000" b="1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2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566128" y="4581140"/>
            <a:ext cx="5720573" cy="1843424"/>
            <a:chOff x="566128" y="4581140"/>
            <a:chExt cx="5720573" cy="1843424"/>
          </a:xfrm>
        </p:grpSpPr>
        <p:grpSp>
          <p:nvGrpSpPr>
            <p:cNvPr id="6" name="Group 5"/>
            <p:cNvGrpSpPr/>
            <p:nvPr/>
          </p:nvGrpSpPr>
          <p:grpSpPr>
            <a:xfrm>
              <a:off x="566128" y="4581145"/>
              <a:ext cx="2773876" cy="1843419"/>
              <a:chOff x="4549751" y="3536271"/>
              <a:chExt cx="4030473" cy="254264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93063" y="4544327"/>
                <a:ext cx="3387161" cy="153459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5427976" y="4119819"/>
                <a:ext cx="414595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6275381" y="4119819"/>
                <a:ext cx="414595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7124015" y="4119819"/>
                <a:ext cx="386924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7972650" y="4119819"/>
                <a:ext cx="414595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>
                <a:off x="6045387" y="4546598"/>
                <a:ext cx="0" cy="153232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 flipH="1">
                <a:off x="6894023" y="4544327"/>
                <a:ext cx="0" cy="152324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9"/>
              <p:cNvSpPr>
                <a:spLocks noChangeShapeType="1"/>
              </p:cNvSpPr>
              <p:nvPr/>
            </p:nvSpPr>
            <p:spPr bwMode="auto">
              <a:xfrm>
                <a:off x="7729129" y="4544328"/>
                <a:ext cx="0" cy="153459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21"/>
              <p:cNvSpPr>
                <a:spLocks noChangeArrowheads="1"/>
              </p:cNvSpPr>
              <p:nvPr/>
            </p:nvSpPr>
            <p:spPr bwMode="auto">
              <a:xfrm>
                <a:off x="4913873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31"/>
              <p:cNvSpPr>
                <a:spLocks noChangeArrowheads="1"/>
              </p:cNvSpPr>
              <p:nvPr/>
            </p:nvSpPr>
            <p:spPr bwMode="auto">
              <a:xfrm>
                <a:off x="4913873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 flipV="1">
                <a:off x="5196753" y="5304814"/>
                <a:ext cx="338101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08"/>
              <p:cNvSpPr>
                <a:spLocks noChangeShapeType="1"/>
              </p:cNvSpPr>
              <p:nvPr/>
            </p:nvSpPr>
            <p:spPr bwMode="auto">
              <a:xfrm>
                <a:off x="4690793" y="4168313"/>
                <a:ext cx="505960" cy="3782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49751" y="4072946"/>
                    <a:ext cx="364122" cy="5518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dirty="0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en-US" sz="2000" b="0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20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9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549751" y="4072946"/>
                    <a:ext cx="364122" cy="551876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4146" r="-2439" b="-454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3561" y="3695180"/>
                    <a:ext cx="696901" cy="5518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813561" y="3695180"/>
                    <a:ext cx="696901" cy="551876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9231" b="-303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5533395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1"/>
              <p:cNvSpPr>
                <a:spLocks noChangeArrowheads="1"/>
              </p:cNvSpPr>
              <p:nvPr/>
            </p:nvSpPr>
            <p:spPr bwMode="auto">
              <a:xfrm>
                <a:off x="6377622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7226177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21"/>
              <p:cNvSpPr>
                <a:spLocks noChangeArrowheads="1"/>
              </p:cNvSpPr>
              <p:nvPr/>
            </p:nvSpPr>
            <p:spPr bwMode="auto">
              <a:xfrm>
                <a:off x="8068101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21"/>
              <p:cNvSpPr>
                <a:spLocks noChangeArrowheads="1"/>
              </p:cNvSpPr>
              <p:nvPr/>
            </p:nvSpPr>
            <p:spPr bwMode="auto">
              <a:xfrm>
                <a:off x="5529070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6373298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7221853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21"/>
              <p:cNvSpPr>
                <a:spLocks noChangeArrowheads="1"/>
              </p:cNvSpPr>
              <p:nvPr/>
            </p:nvSpPr>
            <p:spPr bwMode="auto">
              <a:xfrm>
                <a:off x="8063777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737232" y="3536271"/>
                    <a:ext cx="1895302" cy="4245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>
                      <a:buClrTx/>
                    </a:pPr>
                    <a:r>
                      <a:rPr lang="en-US" altLang="en-US" sz="2000" dirty="0">
                        <a:solidFill>
                          <a:srgbClr val="000000"/>
                        </a:solidFill>
                      </a:rPr>
                      <a:t>K-Map of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a14:m>
                    <a:endParaRPr lang="en-US" altLang="en-US" sz="2000" b="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737232" y="3536271"/>
                    <a:ext cx="1895302" cy="42452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2150" t="-24000" r="-2804" b="-52000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Rounded Rectangle 35"/>
            <p:cNvSpPr/>
            <p:nvPr/>
          </p:nvSpPr>
          <p:spPr>
            <a:xfrm>
              <a:off x="2305095" y="5937911"/>
              <a:ext cx="349315" cy="4035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133380" y="5939861"/>
              <a:ext cx="349315" cy="4035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893394" y="5387644"/>
              <a:ext cx="349315" cy="4035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721679" y="5389594"/>
              <a:ext cx="349315" cy="4035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512825" y="4581140"/>
              <a:ext cx="2773876" cy="1843419"/>
              <a:chOff x="4549751" y="3536271"/>
              <a:chExt cx="4030473" cy="2542649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193063" y="4544327"/>
                <a:ext cx="3387161" cy="153459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>
                <a:spLocks noChangeArrowheads="1"/>
              </p:cNvSpPr>
              <p:nvPr/>
            </p:nvSpPr>
            <p:spPr bwMode="auto">
              <a:xfrm>
                <a:off x="5427976" y="4119819"/>
                <a:ext cx="414595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6275381" y="4119819"/>
                <a:ext cx="414595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7124015" y="4119819"/>
                <a:ext cx="386924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7972650" y="4119819"/>
                <a:ext cx="414595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Line 17"/>
              <p:cNvSpPr>
                <a:spLocks noChangeShapeType="1"/>
              </p:cNvSpPr>
              <p:nvPr/>
            </p:nvSpPr>
            <p:spPr bwMode="auto">
              <a:xfrm>
                <a:off x="6045387" y="4546598"/>
                <a:ext cx="0" cy="153232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8"/>
              <p:cNvSpPr>
                <a:spLocks noChangeShapeType="1"/>
              </p:cNvSpPr>
              <p:nvPr/>
            </p:nvSpPr>
            <p:spPr bwMode="auto">
              <a:xfrm flipH="1">
                <a:off x="6894023" y="4544327"/>
                <a:ext cx="0" cy="152324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>
                <a:off x="7729129" y="4544328"/>
                <a:ext cx="0" cy="153459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21"/>
              <p:cNvSpPr>
                <a:spLocks noChangeArrowheads="1"/>
              </p:cNvSpPr>
              <p:nvPr/>
            </p:nvSpPr>
            <p:spPr bwMode="auto">
              <a:xfrm>
                <a:off x="4913873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>
                <a:off x="4913873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 flipV="1">
                <a:off x="5196753" y="5304814"/>
                <a:ext cx="338101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08"/>
              <p:cNvSpPr>
                <a:spLocks noChangeShapeType="1"/>
              </p:cNvSpPr>
              <p:nvPr/>
            </p:nvSpPr>
            <p:spPr bwMode="auto">
              <a:xfrm>
                <a:off x="4690793" y="4168313"/>
                <a:ext cx="505960" cy="3782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Ctr="1">
                <a:spAutoFit/>
              </a:bodyPr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49751" y="4072946"/>
                    <a:ext cx="364122" cy="5518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rIns="0" anchor="ctr" anchorCtr="0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dirty="0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en-US" sz="2000" b="0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2000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58" name="Text Box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549751" y="4072946"/>
                    <a:ext cx="364122" cy="551876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4146" r="-2439" b="-454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2932" y="3695187"/>
                    <a:ext cx="492940" cy="55187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 anchorCtr="1">
                    <a:spAutoFit/>
                  </a:bodyPr>
                  <a:lstStyle>
                    <a:lvl1pPr marL="285750" indent="-285750"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spcBef>
                        <a:spcPct val="0"/>
                      </a:spcBef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indent="0" algn="ctr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alt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9" name="Text 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852932" y="3695187"/>
                    <a:ext cx="492940" cy="551876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44643" r="-16071" b="-303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0" name="Rectangle 21"/>
              <p:cNvSpPr>
                <a:spLocks noChangeArrowheads="1"/>
              </p:cNvSpPr>
              <p:nvPr/>
            </p:nvSpPr>
            <p:spPr bwMode="auto">
              <a:xfrm>
                <a:off x="5533395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21"/>
              <p:cNvSpPr>
                <a:spLocks noChangeArrowheads="1"/>
              </p:cNvSpPr>
              <p:nvPr/>
            </p:nvSpPr>
            <p:spPr bwMode="auto">
              <a:xfrm>
                <a:off x="6377622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21"/>
              <p:cNvSpPr>
                <a:spLocks noChangeArrowheads="1"/>
              </p:cNvSpPr>
              <p:nvPr/>
            </p:nvSpPr>
            <p:spPr bwMode="auto">
              <a:xfrm>
                <a:off x="7226177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21"/>
              <p:cNvSpPr>
                <a:spLocks noChangeArrowheads="1"/>
              </p:cNvSpPr>
              <p:nvPr/>
            </p:nvSpPr>
            <p:spPr bwMode="auto">
              <a:xfrm>
                <a:off x="8068101" y="4710046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21"/>
              <p:cNvSpPr>
                <a:spLocks noChangeArrowheads="1"/>
              </p:cNvSpPr>
              <p:nvPr/>
            </p:nvSpPr>
            <p:spPr bwMode="auto">
              <a:xfrm>
                <a:off x="5533395" y="5502950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0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21"/>
              <p:cNvSpPr>
                <a:spLocks noChangeArrowheads="1"/>
              </p:cNvSpPr>
              <p:nvPr/>
            </p:nvSpPr>
            <p:spPr bwMode="auto">
              <a:xfrm>
                <a:off x="6373298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21"/>
              <p:cNvSpPr>
                <a:spLocks noChangeArrowheads="1"/>
              </p:cNvSpPr>
              <p:nvPr/>
            </p:nvSpPr>
            <p:spPr bwMode="auto">
              <a:xfrm>
                <a:off x="7221853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21"/>
              <p:cNvSpPr>
                <a:spLocks noChangeArrowheads="1"/>
              </p:cNvSpPr>
              <p:nvPr/>
            </p:nvSpPr>
            <p:spPr bwMode="auto">
              <a:xfrm>
                <a:off x="8063777" y="5502943"/>
                <a:ext cx="207298" cy="42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Tx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1</a:t>
                </a:r>
                <a:endParaRPr lang="en-US" altLang="en-US" sz="2000" b="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5737232" y="3536271"/>
                    <a:ext cx="2251666" cy="4245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>
                      <a:buClrTx/>
                    </a:pPr>
                    <a:r>
                      <a:rPr lang="en-US" altLang="en-US" sz="2000" dirty="0">
                        <a:solidFill>
                          <a:srgbClr val="000000"/>
                        </a:solidFill>
                      </a:rPr>
                      <a:t>K-Map of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20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oMath>
                    </a14:m>
                    <a:endParaRPr lang="en-US" altLang="en-US" sz="2000" b="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Rectangle 6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737232" y="3536271"/>
                    <a:ext cx="2251666" cy="42452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9804" t="-21569" r="-2745" b="-50980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9" name="Rounded Rectangle 68"/>
            <p:cNvSpPr/>
            <p:nvPr/>
          </p:nvSpPr>
          <p:spPr>
            <a:xfrm>
              <a:off x="5251792" y="5389593"/>
              <a:ext cx="349315" cy="953862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680867" y="5939510"/>
              <a:ext cx="920240" cy="403594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251793" y="5939510"/>
              <a:ext cx="937614" cy="4035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257280" y="894292"/>
            <a:ext cx="1954982" cy="2131459"/>
            <a:chOff x="7602922" y="3616221"/>
            <a:chExt cx="1954982" cy="2131459"/>
          </a:xfrm>
        </p:grpSpPr>
        <p:sp>
          <p:nvSpPr>
            <p:cNvPr id="76" name="TextBox 75"/>
            <p:cNvSpPr txBox="1"/>
            <p:nvPr/>
          </p:nvSpPr>
          <p:spPr>
            <a:xfrm>
              <a:off x="9100704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+mn-lt"/>
                  <a:cs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flipH="1">
              <a:off x="9078993" y="4735293"/>
              <a:ext cx="4789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7602922" y="3616221"/>
              <a:ext cx="1497782" cy="2131459"/>
              <a:chOff x="5701891" y="3443400"/>
              <a:chExt cx="1497782" cy="2131459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6450782" y="3839337"/>
                <a:ext cx="518463" cy="283237"/>
                <a:chOff x="6450782" y="3700507"/>
                <a:chExt cx="518463" cy="422066"/>
              </a:xfrm>
            </p:grpSpPr>
            <p:cxnSp>
              <p:nvCxnSpPr>
                <p:cNvPr id="87" name="Straight Arrow Connector 86"/>
                <p:cNvCxnSpPr/>
                <p:nvPr/>
              </p:nvCxnSpPr>
              <p:spPr>
                <a:xfrm>
                  <a:off x="6969245" y="3700507"/>
                  <a:ext cx="0" cy="42206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6450782" y="3700510"/>
                  <a:ext cx="0" cy="4220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Arrow Connector 80"/>
              <p:cNvCxnSpPr/>
              <p:nvPr/>
            </p:nvCxnSpPr>
            <p:spPr>
              <a:xfrm>
                <a:off x="6727961" y="5020284"/>
                <a:ext cx="0" cy="2665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6220354" y="3443400"/>
                <a:ext cx="457200" cy="288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742473" y="3443400"/>
                <a:ext cx="457200" cy="288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508389" y="5272424"/>
                <a:ext cx="457200" cy="3024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+1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662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350712"/>
            <a:ext cx="9066260" cy="2131459"/>
          </a:xfrm>
        </p:spPr>
        <p:txBody>
          <a:bodyPr/>
          <a:lstStyle/>
          <a:p>
            <a:r>
              <a:rPr lang="en-US" dirty="0"/>
              <a:t>Major drawback of ripple-carry adder is the </a:t>
            </a:r>
            <a:r>
              <a:rPr lang="en-US" b="1" dirty="0">
                <a:solidFill>
                  <a:srgbClr val="FF0000"/>
                </a:solidFill>
              </a:rPr>
              <a:t>carry propagation</a:t>
            </a:r>
          </a:p>
          <a:p>
            <a:r>
              <a:rPr lang="en-US" dirty="0"/>
              <a:t>The carries are connected in a chain through the full adders</a:t>
            </a:r>
          </a:p>
          <a:p>
            <a:r>
              <a:rPr lang="en-US" dirty="0"/>
              <a:t>This is why it is called a </a:t>
            </a:r>
            <a:r>
              <a:rPr lang="en-US" b="1" dirty="0">
                <a:solidFill>
                  <a:srgbClr val="FF0000"/>
                </a:solidFill>
              </a:rPr>
              <a:t>ripple-carry adder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carry ripples</a:t>
            </a:r>
            <a:r>
              <a:rPr lang="en-US" dirty="0"/>
              <a:t> (propagates) through all the full adders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747689" y="876064"/>
            <a:ext cx="8583443" cy="3359434"/>
            <a:chOff x="1150938" y="1527969"/>
            <a:chExt cx="8583443" cy="3359434"/>
          </a:xfrm>
        </p:grpSpPr>
        <p:grpSp>
          <p:nvGrpSpPr>
            <p:cNvPr id="49" name="Group 48"/>
            <p:cNvGrpSpPr/>
            <p:nvPr/>
          </p:nvGrpSpPr>
          <p:grpSpPr>
            <a:xfrm>
              <a:off x="7142066" y="1527969"/>
              <a:ext cx="2592315" cy="3359434"/>
              <a:chOff x="6393175" y="1527969"/>
              <a:chExt cx="2592315" cy="3359434"/>
            </a:xfrm>
          </p:grpSpPr>
          <p:sp>
            <p:nvSpPr>
              <p:cNvPr id="5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39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37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444029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8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8685564" y="3083358"/>
                <a:ext cx="29992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c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7547219" y="4487293"/>
                <a:ext cx="58246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1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entagon 30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Pentagon 31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Pentagon 32"/>
              <p:cNvSpPr/>
              <p:nvPr/>
            </p:nvSpPr>
            <p:spPr>
              <a:xfrm rot="10800000">
                <a:off x="8403365" y="325275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entagon 33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9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7925811" y="3317087"/>
                <a:ext cx="483609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356249" y="1527969"/>
              <a:ext cx="1906197" cy="3359434"/>
              <a:chOff x="6393175" y="1527969"/>
              <a:chExt cx="1906197" cy="3359434"/>
            </a:xfrm>
          </p:grpSpPr>
          <p:sp>
            <p:nvSpPr>
              <p:cNvPr id="51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78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76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444029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1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7547219" y="4487293"/>
                <a:ext cx="58246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2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Pentagon 64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entagon 65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Pentagon 67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71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7925811" y="3317087"/>
                <a:ext cx="37356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0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7948564" y="2852930"/>
                <a:ext cx="299926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c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570432" y="1527969"/>
              <a:ext cx="1906197" cy="3359434"/>
              <a:chOff x="6393175" y="1527969"/>
              <a:chExt cx="1906197" cy="3359434"/>
            </a:xfrm>
          </p:grpSpPr>
          <p:sp>
            <p:nvSpPr>
              <p:cNvPr id="81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107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105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444029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90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7547219" y="4487293"/>
                <a:ext cx="58246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91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Pentagon 93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Pentagon 94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Pentagon 95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99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7925811" y="3317087"/>
                <a:ext cx="37356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104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7948564" y="2852930"/>
                <a:ext cx="299926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c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1784615" y="1527969"/>
              <a:ext cx="1906197" cy="3359434"/>
              <a:chOff x="6393175" y="1527969"/>
              <a:chExt cx="1906197" cy="3359434"/>
            </a:xfrm>
          </p:grpSpPr>
          <p:sp>
            <p:nvSpPr>
              <p:cNvPr id="110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7842786" y="2130518"/>
                <a:ext cx="0" cy="7100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" name="Group 60"/>
              <p:cNvGrpSpPr>
                <a:grpSpLocks noChangeAspect="1"/>
              </p:cNvGrpSpPr>
              <p:nvPr/>
            </p:nvGrpSpPr>
            <p:grpSpPr bwMode="auto">
              <a:xfrm rot="5400000">
                <a:off x="7600531" y="3707795"/>
                <a:ext cx="450778" cy="319226"/>
                <a:chOff x="750" y="2323"/>
                <a:chExt cx="774" cy="576"/>
              </a:xfrm>
            </p:grpSpPr>
            <p:sp>
              <p:nvSpPr>
                <p:cNvPr id="136" name="Freeform 61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62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no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66"/>
              <p:cNvGrpSpPr>
                <a:grpSpLocks noChangeAspect="1"/>
              </p:cNvGrpSpPr>
              <p:nvPr/>
            </p:nvGrpSpPr>
            <p:grpSpPr bwMode="auto">
              <a:xfrm rot="5400000">
                <a:off x="7508946" y="2838217"/>
                <a:ext cx="450778" cy="319226"/>
                <a:chOff x="750" y="2323"/>
                <a:chExt cx="774" cy="576"/>
              </a:xfrm>
              <a:noFill/>
            </p:grpSpPr>
            <p:sp>
              <p:nvSpPr>
                <p:cNvPr id="134" name="Freeform 67"/>
                <p:cNvSpPr>
                  <a:spLocks noChangeAspect="1"/>
                </p:cNvSpPr>
                <p:nvPr/>
              </p:nvSpPr>
              <p:spPr bwMode="auto">
                <a:xfrm>
                  <a:off x="816" y="2323"/>
                  <a:ext cx="708" cy="576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68"/>
                <p:cNvSpPr>
                  <a:spLocks noChangeAspect="1"/>
                </p:cNvSpPr>
                <p:nvPr/>
              </p:nvSpPr>
              <p:spPr bwMode="auto">
                <a:xfrm>
                  <a:off x="750" y="2326"/>
                  <a:ext cx="76" cy="573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grpFill/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" name="Line 70"/>
              <p:cNvSpPr>
                <a:spLocks noChangeAspect="1" noChangeShapeType="1"/>
              </p:cNvSpPr>
              <p:nvPr/>
            </p:nvSpPr>
            <p:spPr bwMode="auto">
              <a:xfrm>
                <a:off x="7828138" y="4091765"/>
                <a:ext cx="0" cy="2166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71"/>
              <p:cNvSpPr>
                <a:spLocks noChangeAspect="1" noChangeShapeType="1"/>
              </p:cNvSpPr>
              <p:nvPr/>
            </p:nvSpPr>
            <p:spPr bwMode="auto">
              <a:xfrm>
                <a:off x="7733843" y="3224250"/>
                <a:ext cx="0" cy="4775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73"/>
              <p:cNvSpPr>
                <a:spLocks noChangeAspect="1" noChangeShapeType="1"/>
              </p:cNvSpPr>
              <p:nvPr/>
            </p:nvSpPr>
            <p:spPr bwMode="auto">
              <a:xfrm>
                <a:off x="7359510" y="3502762"/>
                <a:ext cx="5663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3317087"/>
                <a:ext cx="3743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7633618" y="2130518"/>
                <a:ext cx="0" cy="7100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444029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119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7547219" y="4487293"/>
                <a:ext cx="58246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120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471125"/>
                <a:ext cx="271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74"/>
              <p:cNvSpPr>
                <a:spLocks noChangeAspect="1" noChangeShapeType="1"/>
              </p:cNvSpPr>
              <p:nvPr/>
            </p:nvSpPr>
            <p:spPr bwMode="auto">
              <a:xfrm>
                <a:off x="7359510" y="2658285"/>
                <a:ext cx="4848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oval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393175" y="2279526"/>
                <a:ext cx="1736508" cy="19464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Pentagon 122"/>
              <p:cNvSpPr/>
              <p:nvPr/>
            </p:nvSpPr>
            <p:spPr>
              <a:xfrm rot="5400000">
                <a:off x="7518540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7732056" y="1983477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400000">
                <a:off x="7715946" y="4342050"/>
                <a:ext cx="224592" cy="142915"/>
              </a:xfrm>
              <a:prstGeom prst="homeP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6891372" y="2582537"/>
                <a:ext cx="205408" cy="640681"/>
              </a:xfrm>
              <a:custGeom>
                <a:avLst/>
                <a:gdLst>
                  <a:gd name="connsiteX0" fmla="*/ 205408 w 205408"/>
                  <a:gd name="connsiteY0" fmla="*/ 0 h 424069"/>
                  <a:gd name="connsiteX1" fmla="*/ 112643 w 205408"/>
                  <a:gd name="connsiteY1" fmla="*/ 0 h 424069"/>
                  <a:gd name="connsiteX2" fmla="*/ 112643 w 205408"/>
                  <a:gd name="connsiteY2" fmla="*/ 424069 h 424069"/>
                  <a:gd name="connsiteX3" fmla="*/ 0 w 205408"/>
                  <a:gd name="connsiteY3" fmla="*/ 424069 h 424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408" h="424069">
                    <a:moveTo>
                      <a:pt x="205408" y="0"/>
                    </a:moveTo>
                    <a:lnTo>
                      <a:pt x="112643" y="0"/>
                    </a:lnTo>
                    <a:lnTo>
                      <a:pt x="112643" y="424069"/>
                    </a:lnTo>
                    <a:lnTo>
                      <a:pt x="0" y="42406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3249006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28" name="AutoShape 65"/>
              <p:cNvSpPr>
                <a:spLocks noChangeAspect="1" noChangeArrowheads="1"/>
              </p:cNvSpPr>
              <p:nvPr/>
            </p:nvSpPr>
            <p:spPr bwMode="auto">
              <a:xfrm flipH="1">
                <a:off x="7096780" y="2391822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129" name="Freeform 128"/>
              <p:cNvSpPr/>
              <p:nvPr/>
            </p:nvSpPr>
            <p:spPr>
              <a:xfrm>
                <a:off x="7925811" y="3317087"/>
                <a:ext cx="373561" cy="400148"/>
              </a:xfrm>
              <a:custGeom>
                <a:avLst/>
                <a:gdLst>
                  <a:gd name="connsiteX0" fmla="*/ 0 w 655983"/>
                  <a:gd name="connsiteY0" fmla="*/ 424070 h 424070"/>
                  <a:gd name="connsiteX1" fmla="*/ 0 w 655983"/>
                  <a:gd name="connsiteY1" fmla="*/ 0 h 424070"/>
                  <a:gd name="connsiteX2" fmla="*/ 655983 w 655983"/>
                  <a:gd name="connsiteY2" fmla="*/ 0 h 424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983" h="424070">
                    <a:moveTo>
                      <a:pt x="0" y="424070"/>
                    </a:moveTo>
                    <a:lnTo>
                      <a:pt x="0" y="0"/>
                    </a:lnTo>
                    <a:lnTo>
                      <a:pt x="65598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>
                <a:off x="6794472" y="3416113"/>
                <a:ext cx="3023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Freeform 64"/>
              <p:cNvSpPr>
                <a:spLocks noChangeAspect="1"/>
              </p:cNvSpPr>
              <p:nvPr/>
            </p:nvSpPr>
            <p:spPr bwMode="auto">
              <a:xfrm rot="10800000">
                <a:off x="6513555" y="3160843"/>
                <a:ext cx="410548" cy="31824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7732064" y="1527969"/>
                <a:ext cx="27410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b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133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7948564" y="2852930"/>
                <a:ext cx="299926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altLang="en-US" sz="2000" u="none" baseline="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c</a:t>
                </a:r>
                <a:r>
                  <a:rPr lang="en-US" altLang="en-US" sz="2000" u="none" baseline="-25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3</a:t>
                </a:r>
              </a:p>
            </p:txBody>
          </p:sp>
        </p:grpSp>
        <p:sp>
          <p:nvSpPr>
            <p:cNvPr id="138" name="Freeform 137"/>
            <p:cNvSpPr/>
            <p:nvPr/>
          </p:nvSpPr>
          <p:spPr>
            <a:xfrm>
              <a:off x="1421385" y="3324214"/>
              <a:ext cx="483609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 Box 93"/>
            <p:cNvSpPr txBox="1">
              <a:spLocks noChangeAspect="1" noChangeArrowheads="1"/>
            </p:cNvSpPr>
            <p:nvPr/>
          </p:nvSpPr>
          <p:spPr bwMode="auto">
            <a:xfrm>
              <a:off x="1150938" y="3903117"/>
              <a:ext cx="58246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  <p:sp>
          <p:nvSpPr>
            <p:cNvPr id="140" name="Pentagon 139"/>
            <p:cNvSpPr/>
            <p:nvPr/>
          </p:nvSpPr>
          <p:spPr>
            <a:xfrm rot="5400000">
              <a:off x="1319665" y="3757874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100170" y="1530625"/>
            <a:ext cx="6977911" cy="2017546"/>
            <a:chOff x="1100170" y="1530625"/>
            <a:chExt cx="6977911" cy="2017546"/>
          </a:xfrm>
        </p:grpSpPr>
        <p:sp>
          <p:nvSpPr>
            <p:cNvPr id="146" name="Freeform 145"/>
            <p:cNvSpPr/>
            <p:nvPr/>
          </p:nvSpPr>
          <p:spPr>
            <a:xfrm>
              <a:off x="1100170" y="1530625"/>
              <a:ext cx="6977911" cy="1141684"/>
            </a:xfrm>
            <a:custGeom>
              <a:avLst/>
              <a:gdLst>
                <a:gd name="connsiteX0" fmla="*/ 7050157 w 7050157"/>
                <a:gd name="connsiteY0" fmla="*/ 0 h 1663148"/>
                <a:gd name="connsiteX1" fmla="*/ 7050157 w 7050157"/>
                <a:gd name="connsiteY1" fmla="*/ 914400 h 1663148"/>
                <a:gd name="connsiteX2" fmla="*/ 6944140 w 7050157"/>
                <a:gd name="connsiteY2" fmla="*/ 1179444 h 1663148"/>
                <a:gd name="connsiteX3" fmla="*/ 258418 w 7050157"/>
                <a:gd name="connsiteY3" fmla="*/ 1179444 h 1663148"/>
                <a:gd name="connsiteX4" fmla="*/ 13253 w 7050157"/>
                <a:gd name="connsiteY4" fmla="*/ 1444487 h 1663148"/>
                <a:gd name="connsiteX5" fmla="*/ 0 w 7050157"/>
                <a:gd name="connsiteY5" fmla="*/ 1663148 h 1663148"/>
                <a:gd name="connsiteX0" fmla="*/ 7036904 w 7036904"/>
                <a:gd name="connsiteY0" fmla="*/ 0 h 1444487"/>
                <a:gd name="connsiteX1" fmla="*/ 7036904 w 7036904"/>
                <a:gd name="connsiteY1" fmla="*/ 914400 h 1444487"/>
                <a:gd name="connsiteX2" fmla="*/ 6930887 w 7036904"/>
                <a:gd name="connsiteY2" fmla="*/ 1179444 h 1444487"/>
                <a:gd name="connsiteX3" fmla="*/ 245165 w 7036904"/>
                <a:gd name="connsiteY3" fmla="*/ 1179444 h 1444487"/>
                <a:gd name="connsiteX4" fmla="*/ 0 w 7036904"/>
                <a:gd name="connsiteY4" fmla="*/ 1444487 h 1444487"/>
                <a:gd name="connsiteX0" fmla="*/ 6791739 w 6791739"/>
                <a:gd name="connsiteY0" fmla="*/ 0 h 1179444"/>
                <a:gd name="connsiteX1" fmla="*/ 6791739 w 6791739"/>
                <a:gd name="connsiteY1" fmla="*/ 914400 h 1179444"/>
                <a:gd name="connsiteX2" fmla="*/ 6685722 w 6791739"/>
                <a:gd name="connsiteY2" fmla="*/ 1179444 h 1179444"/>
                <a:gd name="connsiteX3" fmla="*/ 0 w 6791739"/>
                <a:gd name="connsiteY3" fmla="*/ 1179444 h 1179444"/>
                <a:gd name="connsiteX0" fmla="*/ 6791739 w 6791925"/>
                <a:gd name="connsiteY0" fmla="*/ 0 h 1179444"/>
                <a:gd name="connsiteX1" fmla="*/ 6791739 w 6791925"/>
                <a:gd name="connsiteY1" fmla="*/ 914400 h 1179444"/>
                <a:gd name="connsiteX2" fmla="*/ 6685722 w 6791925"/>
                <a:gd name="connsiteY2" fmla="*/ 1179444 h 1179444"/>
                <a:gd name="connsiteX3" fmla="*/ 0 w 6791925"/>
                <a:gd name="connsiteY3" fmla="*/ 1179444 h 1179444"/>
                <a:gd name="connsiteX0" fmla="*/ 6791739 w 6792619"/>
                <a:gd name="connsiteY0" fmla="*/ 0 h 1179444"/>
                <a:gd name="connsiteX1" fmla="*/ 6791739 w 6792619"/>
                <a:gd name="connsiteY1" fmla="*/ 914400 h 1179444"/>
                <a:gd name="connsiteX2" fmla="*/ 6685722 w 6792619"/>
                <a:gd name="connsiteY2" fmla="*/ 1179444 h 1179444"/>
                <a:gd name="connsiteX3" fmla="*/ 0 w 6792619"/>
                <a:gd name="connsiteY3" fmla="*/ 1179444 h 117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92619" h="1179444">
                  <a:moveTo>
                    <a:pt x="6791739" y="0"/>
                  </a:moveTo>
                  <a:lnTo>
                    <a:pt x="6791739" y="914400"/>
                  </a:lnTo>
                  <a:cubicBezTo>
                    <a:pt x="6796156" y="1049131"/>
                    <a:pt x="6787322" y="1144105"/>
                    <a:pt x="6685722" y="1179444"/>
                  </a:cubicBezTo>
                  <a:lnTo>
                    <a:pt x="0" y="1179444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prstDash val="sysDash"/>
              <a:tailEnd type="arrow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806802" y="2672309"/>
              <a:ext cx="429879" cy="875862"/>
            </a:xfrm>
            <a:custGeom>
              <a:avLst/>
              <a:gdLst>
                <a:gd name="connsiteX0" fmla="*/ 245166 w 245166"/>
                <a:gd name="connsiteY0" fmla="*/ 0 h 682487"/>
                <a:gd name="connsiteX1" fmla="*/ 0 w 245166"/>
                <a:gd name="connsiteY1" fmla="*/ 251792 h 682487"/>
                <a:gd name="connsiteX2" fmla="*/ 0 w 245166"/>
                <a:gd name="connsiteY2" fmla="*/ 682487 h 682487"/>
                <a:gd name="connsiteX0" fmla="*/ 245166 w 245166"/>
                <a:gd name="connsiteY0" fmla="*/ 0 h 682487"/>
                <a:gd name="connsiteX1" fmla="*/ 0 w 245166"/>
                <a:gd name="connsiteY1" fmla="*/ 251792 h 682487"/>
                <a:gd name="connsiteX2" fmla="*/ 0 w 245166"/>
                <a:gd name="connsiteY2" fmla="*/ 682487 h 682487"/>
                <a:gd name="connsiteX0" fmla="*/ 245166 w 245166"/>
                <a:gd name="connsiteY0" fmla="*/ 0 h 682487"/>
                <a:gd name="connsiteX1" fmla="*/ 0 w 245166"/>
                <a:gd name="connsiteY1" fmla="*/ 251792 h 682487"/>
                <a:gd name="connsiteX2" fmla="*/ 0 w 245166"/>
                <a:gd name="connsiteY2" fmla="*/ 682487 h 682487"/>
                <a:gd name="connsiteX0" fmla="*/ 245166 w 245166"/>
                <a:gd name="connsiteY0" fmla="*/ 0 h 682487"/>
                <a:gd name="connsiteX1" fmla="*/ 0 w 245166"/>
                <a:gd name="connsiteY1" fmla="*/ 251792 h 682487"/>
                <a:gd name="connsiteX2" fmla="*/ 0 w 245166"/>
                <a:gd name="connsiteY2" fmla="*/ 682487 h 682487"/>
                <a:gd name="connsiteX0" fmla="*/ 245166 w 245166"/>
                <a:gd name="connsiteY0" fmla="*/ 0 h 682487"/>
                <a:gd name="connsiteX1" fmla="*/ 0 w 245166"/>
                <a:gd name="connsiteY1" fmla="*/ 251792 h 682487"/>
                <a:gd name="connsiteX2" fmla="*/ 0 w 245166"/>
                <a:gd name="connsiteY2" fmla="*/ 682487 h 68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166" h="682487">
                  <a:moveTo>
                    <a:pt x="245166" y="0"/>
                  </a:moveTo>
                  <a:cubicBezTo>
                    <a:pt x="57426" y="48080"/>
                    <a:pt x="8835" y="106403"/>
                    <a:pt x="0" y="251792"/>
                  </a:cubicBezTo>
                  <a:lnTo>
                    <a:pt x="0" y="682487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prstDash val="sysDash"/>
              <a:headEnd type="none"/>
              <a:tailEnd type="arrow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914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Delay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350712"/>
            <a:ext cx="9066260" cy="21314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the XOR delay is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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dirty="0"/>
              <a:t> and AND-OR delay is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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aseline="-25000" dirty="0"/>
              <a:t> </a:t>
            </a:r>
          </a:p>
          <a:p>
            <a:pPr marL="0" indent="0">
              <a:buNone/>
            </a:pPr>
            <a:r>
              <a:rPr lang="en-US" dirty="0"/>
              <a:t>For an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r>
              <a:rPr lang="en-US" dirty="0"/>
              <a:t>-bit ripple-carry adder, if all inputs are present at once:</a:t>
            </a:r>
            <a:endParaRPr lang="en-US" b="1" dirty="0">
              <a:solidFill>
                <a:srgbClr val="FF0000"/>
              </a:solidFill>
            </a:endParaRPr>
          </a:p>
          <a:p>
            <a:pPr marL="357188" indent="-357188">
              <a:buFont typeface="+mj-lt"/>
              <a:buAutoNum type="arabicPeriod"/>
            </a:pPr>
            <a:r>
              <a:rPr lang="en-US" dirty="0"/>
              <a:t>Most-significant sum-bit delay = 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</a:t>
            </a:r>
            <a:r>
              <a:rPr lang="en-US" b="1" baseline="-25000" dirty="0">
                <a:solidFill>
                  <a:srgbClr val="008000"/>
                </a:solidFill>
              </a:rPr>
              <a:t>1 </a:t>
            </a:r>
            <a:r>
              <a:rPr lang="en-US" dirty="0"/>
              <a:t>+(</a:t>
            </a:r>
            <a:r>
              <a:rPr lang="en-US" i="1" dirty="0"/>
              <a:t>N </a:t>
            </a:r>
            <a:r>
              <a:rPr lang="en-US" dirty="0"/>
              <a:t>– 1)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 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endParaRPr lang="en-US" dirty="0"/>
          </a:p>
          <a:p>
            <a:pPr marL="357188" indent="-357188">
              <a:buFont typeface="+mj-lt"/>
              <a:buAutoNum type="arabicPeriod"/>
            </a:pPr>
            <a:r>
              <a:rPr lang="en-US" dirty="0"/>
              <a:t>Final Carry-out delay =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</a:t>
            </a:r>
            <a:r>
              <a:rPr lang="en-US" b="1" baseline="-25000" dirty="0">
                <a:solidFill>
                  <a:srgbClr val="008000"/>
                </a:solidFill>
              </a:rPr>
              <a:t>1 </a:t>
            </a:r>
            <a:r>
              <a:rPr lang="en-US" dirty="0"/>
              <a:t>+ </a:t>
            </a:r>
            <a:r>
              <a:rPr lang="en-US" i="1" dirty="0"/>
              <a:t>N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 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6738817" y="876064"/>
            <a:ext cx="2592315" cy="3359434"/>
            <a:chOff x="6393175" y="1527969"/>
            <a:chExt cx="2592315" cy="3359434"/>
          </a:xfrm>
        </p:grpSpPr>
        <p:sp>
          <p:nvSpPr>
            <p:cNvPr id="5" name="Line 80"/>
            <p:cNvSpPr>
              <a:spLocks noChangeAspect="1" noChangeShapeType="1"/>
            </p:cNvSpPr>
            <p:nvPr/>
          </p:nvSpPr>
          <p:spPr bwMode="auto">
            <a:xfrm flipV="1">
              <a:off x="7842786" y="2130518"/>
              <a:ext cx="0" cy="7100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60"/>
            <p:cNvGrpSpPr>
              <a:grpSpLocks noChangeAspect="1"/>
            </p:cNvGrpSpPr>
            <p:nvPr/>
          </p:nvGrpSpPr>
          <p:grpSpPr bwMode="auto">
            <a:xfrm rot="5400000">
              <a:off x="7600531" y="3707795"/>
              <a:ext cx="450778" cy="319226"/>
              <a:chOff x="750" y="2323"/>
              <a:chExt cx="774" cy="576"/>
            </a:xfrm>
          </p:grpSpPr>
          <p:sp>
            <p:nvSpPr>
              <p:cNvPr id="39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66"/>
            <p:cNvGrpSpPr>
              <a:grpSpLocks noChangeAspect="1"/>
            </p:cNvGrpSpPr>
            <p:nvPr/>
          </p:nvGrpSpPr>
          <p:grpSpPr bwMode="auto">
            <a:xfrm rot="5400000">
              <a:off x="7508946" y="2838217"/>
              <a:ext cx="450778" cy="319226"/>
              <a:chOff x="750" y="2323"/>
              <a:chExt cx="774" cy="576"/>
            </a:xfrm>
            <a:noFill/>
          </p:grpSpPr>
          <p:sp>
            <p:nvSpPr>
              <p:cNvPr id="37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Line 70"/>
            <p:cNvSpPr>
              <a:spLocks noChangeAspect="1" noChangeShapeType="1"/>
            </p:cNvSpPr>
            <p:nvPr/>
          </p:nvSpPr>
          <p:spPr bwMode="auto">
            <a:xfrm>
              <a:off x="7828138" y="4091765"/>
              <a:ext cx="0" cy="2166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Aspect="1" noChangeShapeType="1"/>
            </p:cNvSpPr>
            <p:nvPr/>
          </p:nvSpPr>
          <p:spPr bwMode="auto">
            <a:xfrm>
              <a:off x="7733843" y="3224250"/>
              <a:ext cx="0" cy="4775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73"/>
            <p:cNvSpPr>
              <a:spLocks noChangeAspect="1" noChangeShapeType="1"/>
            </p:cNvSpPr>
            <p:nvPr/>
          </p:nvSpPr>
          <p:spPr bwMode="auto">
            <a:xfrm>
              <a:off x="7359510" y="3502762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4"/>
            <p:cNvSpPr>
              <a:spLocks noChangeAspect="1" noChangeShapeType="1"/>
            </p:cNvSpPr>
            <p:nvPr/>
          </p:nvSpPr>
          <p:spPr bwMode="auto">
            <a:xfrm>
              <a:off x="7359510" y="3317087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9"/>
            <p:cNvSpPr>
              <a:spLocks noChangeAspect="1" noChangeShapeType="1"/>
            </p:cNvSpPr>
            <p:nvPr/>
          </p:nvSpPr>
          <p:spPr bwMode="auto">
            <a:xfrm flipV="1">
              <a:off x="7633618" y="2130518"/>
              <a:ext cx="0" cy="710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83"/>
            <p:cNvSpPr txBox="1">
              <a:spLocks noChangeAspect="1" noChangeArrowheads="1"/>
            </p:cNvSpPr>
            <p:nvPr/>
          </p:nvSpPr>
          <p:spPr bwMode="auto">
            <a:xfrm>
              <a:off x="7444029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8" name="Text Box 85"/>
            <p:cNvSpPr txBox="1">
              <a:spLocks noChangeAspect="1" noChangeArrowheads="1"/>
            </p:cNvSpPr>
            <p:nvPr/>
          </p:nvSpPr>
          <p:spPr bwMode="auto">
            <a:xfrm>
              <a:off x="8685564" y="3083358"/>
              <a:ext cx="29992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9" name="Text Box 93"/>
            <p:cNvSpPr txBox="1">
              <a:spLocks noChangeAspect="1" noChangeArrowheads="1"/>
            </p:cNvSpPr>
            <p:nvPr/>
          </p:nvSpPr>
          <p:spPr bwMode="auto">
            <a:xfrm>
              <a:off x="7547219" y="4487293"/>
              <a:ext cx="58246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1" name="Line 74"/>
            <p:cNvSpPr>
              <a:spLocks noChangeAspect="1" noChangeShapeType="1"/>
            </p:cNvSpPr>
            <p:nvPr/>
          </p:nvSpPr>
          <p:spPr bwMode="auto">
            <a:xfrm>
              <a:off x="7359510" y="2471125"/>
              <a:ext cx="271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4"/>
            <p:cNvSpPr>
              <a:spLocks noChangeAspect="1" noChangeShapeType="1"/>
            </p:cNvSpPr>
            <p:nvPr/>
          </p:nvSpPr>
          <p:spPr bwMode="auto">
            <a:xfrm>
              <a:off x="7359510" y="2658285"/>
              <a:ext cx="4848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393175" y="2279526"/>
              <a:ext cx="1736508" cy="19464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7518540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entagon 31"/>
            <p:cNvSpPr/>
            <p:nvPr/>
          </p:nvSpPr>
          <p:spPr>
            <a:xfrm rot="5400000">
              <a:off x="7732056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entagon 32"/>
            <p:cNvSpPr/>
            <p:nvPr/>
          </p:nvSpPr>
          <p:spPr>
            <a:xfrm rot="10800000">
              <a:off x="8403365" y="325275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entagon 33"/>
            <p:cNvSpPr/>
            <p:nvPr/>
          </p:nvSpPr>
          <p:spPr>
            <a:xfrm rot="5400000">
              <a:off x="7715946" y="4342050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891372" y="2582537"/>
              <a:ext cx="205408" cy="640681"/>
            </a:xfrm>
            <a:custGeom>
              <a:avLst/>
              <a:gdLst>
                <a:gd name="connsiteX0" fmla="*/ 205408 w 205408"/>
                <a:gd name="connsiteY0" fmla="*/ 0 h 424069"/>
                <a:gd name="connsiteX1" fmla="*/ 112643 w 205408"/>
                <a:gd name="connsiteY1" fmla="*/ 0 h 424069"/>
                <a:gd name="connsiteX2" fmla="*/ 112643 w 205408"/>
                <a:gd name="connsiteY2" fmla="*/ 424069 h 424069"/>
                <a:gd name="connsiteX3" fmla="*/ 0 w 205408"/>
                <a:gd name="connsiteY3" fmla="*/ 424069 h 42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408" h="424069">
                  <a:moveTo>
                    <a:pt x="205408" y="0"/>
                  </a:moveTo>
                  <a:lnTo>
                    <a:pt x="112643" y="0"/>
                  </a:lnTo>
                  <a:lnTo>
                    <a:pt x="112643" y="424069"/>
                  </a:lnTo>
                  <a:lnTo>
                    <a:pt x="0" y="42406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utoShape 63"/>
            <p:cNvSpPr>
              <a:spLocks noChangeAspect="1" noChangeArrowheads="1"/>
            </p:cNvSpPr>
            <p:nvPr/>
          </p:nvSpPr>
          <p:spPr bwMode="auto">
            <a:xfrm flipH="1">
              <a:off x="7096780" y="3249006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9" name="AutoShape 65"/>
            <p:cNvSpPr>
              <a:spLocks noChangeAspect="1" noChangeArrowheads="1"/>
            </p:cNvSpPr>
            <p:nvPr/>
          </p:nvSpPr>
          <p:spPr bwMode="auto">
            <a:xfrm flipH="1">
              <a:off x="7096780" y="239182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925811" y="3317087"/>
              <a:ext cx="483609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6794472" y="3416113"/>
              <a:ext cx="3023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64"/>
            <p:cNvSpPr>
              <a:spLocks noChangeAspect="1"/>
            </p:cNvSpPr>
            <p:nvPr/>
          </p:nvSpPr>
          <p:spPr bwMode="auto">
            <a:xfrm rot="10800000">
              <a:off x="6513555" y="3160843"/>
              <a:ext cx="410548" cy="31824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83"/>
            <p:cNvSpPr txBox="1">
              <a:spLocks noChangeAspect="1" noChangeArrowheads="1"/>
            </p:cNvSpPr>
            <p:nvPr/>
          </p:nvSpPr>
          <p:spPr bwMode="auto">
            <a:xfrm>
              <a:off x="7732064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876064"/>
            <a:ext cx="1906197" cy="3359434"/>
            <a:chOff x="6393175" y="1527969"/>
            <a:chExt cx="1906197" cy="3359434"/>
          </a:xfrm>
        </p:grpSpPr>
        <p:sp>
          <p:nvSpPr>
            <p:cNvPr id="51" name="Line 80"/>
            <p:cNvSpPr>
              <a:spLocks noChangeAspect="1" noChangeShapeType="1"/>
            </p:cNvSpPr>
            <p:nvPr/>
          </p:nvSpPr>
          <p:spPr bwMode="auto">
            <a:xfrm flipV="1">
              <a:off x="7842786" y="2130518"/>
              <a:ext cx="0" cy="7100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60"/>
            <p:cNvGrpSpPr>
              <a:grpSpLocks noChangeAspect="1"/>
            </p:cNvGrpSpPr>
            <p:nvPr/>
          </p:nvGrpSpPr>
          <p:grpSpPr bwMode="auto">
            <a:xfrm rot="5400000">
              <a:off x="7600531" y="3707795"/>
              <a:ext cx="450778" cy="319226"/>
              <a:chOff x="750" y="2323"/>
              <a:chExt cx="774" cy="576"/>
            </a:xfrm>
          </p:grpSpPr>
          <p:sp>
            <p:nvSpPr>
              <p:cNvPr id="78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" name="Group 66"/>
            <p:cNvGrpSpPr>
              <a:grpSpLocks noChangeAspect="1"/>
            </p:cNvGrpSpPr>
            <p:nvPr/>
          </p:nvGrpSpPr>
          <p:grpSpPr bwMode="auto">
            <a:xfrm rot="5400000">
              <a:off x="7508946" y="2838217"/>
              <a:ext cx="450778" cy="319226"/>
              <a:chOff x="750" y="2323"/>
              <a:chExt cx="774" cy="576"/>
            </a:xfrm>
            <a:noFill/>
          </p:grpSpPr>
          <p:sp>
            <p:nvSpPr>
              <p:cNvPr id="76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" name="Line 70"/>
            <p:cNvSpPr>
              <a:spLocks noChangeAspect="1" noChangeShapeType="1"/>
            </p:cNvSpPr>
            <p:nvPr/>
          </p:nvSpPr>
          <p:spPr bwMode="auto">
            <a:xfrm>
              <a:off x="7828138" y="4091765"/>
              <a:ext cx="0" cy="2166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71"/>
            <p:cNvSpPr>
              <a:spLocks noChangeAspect="1" noChangeShapeType="1"/>
            </p:cNvSpPr>
            <p:nvPr/>
          </p:nvSpPr>
          <p:spPr bwMode="auto">
            <a:xfrm>
              <a:off x="7733843" y="3224250"/>
              <a:ext cx="0" cy="4775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73"/>
            <p:cNvSpPr>
              <a:spLocks noChangeAspect="1" noChangeShapeType="1"/>
            </p:cNvSpPr>
            <p:nvPr/>
          </p:nvSpPr>
          <p:spPr bwMode="auto">
            <a:xfrm>
              <a:off x="7359510" y="3502762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74"/>
            <p:cNvSpPr>
              <a:spLocks noChangeAspect="1" noChangeShapeType="1"/>
            </p:cNvSpPr>
            <p:nvPr/>
          </p:nvSpPr>
          <p:spPr bwMode="auto">
            <a:xfrm>
              <a:off x="7359510" y="3317087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79"/>
            <p:cNvSpPr>
              <a:spLocks noChangeAspect="1" noChangeShapeType="1"/>
            </p:cNvSpPr>
            <p:nvPr/>
          </p:nvSpPr>
          <p:spPr bwMode="auto">
            <a:xfrm flipV="1">
              <a:off x="7633618" y="2130518"/>
              <a:ext cx="0" cy="710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83"/>
            <p:cNvSpPr txBox="1">
              <a:spLocks noChangeAspect="1" noChangeArrowheads="1"/>
            </p:cNvSpPr>
            <p:nvPr/>
          </p:nvSpPr>
          <p:spPr bwMode="auto">
            <a:xfrm>
              <a:off x="7444029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1" name="Text Box 93"/>
            <p:cNvSpPr txBox="1">
              <a:spLocks noChangeAspect="1" noChangeArrowheads="1"/>
            </p:cNvSpPr>
            <p:nvPr/>
          </p:nvSpPr>
          <p:spPr bwMode="auto">
            <a:xfrm>
              <a:off x="7547219" y="4487293"/>
              <a:ext cx="58246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2" name="Line 74"/>
            <p:cNvSpPr>
              <a:spLocks noChangeAspect="1" noChangeShapeType="1"/>
            </p:cNvSpPr>
            <p:nvPr/>
          </p:nvSpPr>
          <p:spPr bwMode="auto">
            <a:xfrm>
              <a:off x="7359510" y="2471125"/>
              <a:ext cx="271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74"/>
            <p:cNvSpPr>
              <a:spLocks noChangeAspect="1" noChangeShapeType="1"/>
            </p:cNvSpPr>
            <p:nvPr/>
          </p:nvSpPr>
          <p:spPr bwMode="auto">
            <a:xfrm>
              <a:off x="7359510" y="2658285"/>
              <a:ext cx="4848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93175" y="2279526"/>
              <a:ext cx="1736508" cy="19464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entagon 64"/>
            <p:cNvSpPr/>
            <p:nvPr/>
          </p:nvSpPr>
          <p:spPr>
            <a:xfrm rot="5400000">
              <a:off x="7518540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entagon 65"/>
            <p:cNvSpPr/>
            <p:nvPr/>
          </p:nvSpPr>
          <p:spPr>
            <a:xfrm rot="5400000">
              <a:off x="7732056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Pentagon 67"/>
            <p:cNvSpPr/>
            <p:nvPr/>
          </p:nvSpPr>
          <p:spPr>
            <a:xfrm rot="5400000">
              <a:off x="7715946" y="4342050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891372" y="2582537"/>
              <a:ext cx="205408" cy="640681"/>
            </a:xfrm>
            <a:custGeom>
              <a:avLst/>
              <a:gdLst>
                <a:gd name="connsiteX0" fmla="*/ 205408 w 205408"/>
                <a:gd name="connsiteY0" fmla="*/ 0 h 424069"/>
                <a:gd name="connsiteX1" fmla="*/ 112643 w 205408"/>
                <a:gd name="connsiteY1" fmla="*/ 0 h 424069"/>
                <a:gd name="connsiteX2" fmla="*/ 112643 w 205408"/>
                <a:gd name="connsiteY2" fmla="*/ 424069 h 424069"/>
                <a:gd name="connsiteX3" fmla="*/ 0 w 205408"/>
                <a:gd name="connsiteY3" fmla="*/ 424069 h 42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408" h="424069">
                  <a:moveTo>
                    <a:pt x="205408" y="0"/>
                  </a:moveTo>
                  <a:lnTo>
                    <a:pt x="112643" y="0"/>
                  </a:lnTo>
                  <a:lnTo>
                    <a:pt x="112643" y="424069"/>
                  </a:lnTo>
                  <a:lnTo>
                    <a:pt x="0" y="42406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AutoShape 63"/>
            <p:cNvSpPr>
              <a:spLocks noChangeAspect="1" noChangeArrowheads="1"/>
            </p:cNvSpPr>
            <p:nvPr/>
          </p:nvSpPr>
          <p:spPr bwMode="auto">
            <a:xfrm flipH="1">
              <a:off x="7096780" y="3249006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1" name="AutoShape 65"/>
            <p:cNvSpPr>
              <a:spLocks noChangeAspect="1" noChangeArrowheads="1"/>
            </p:cNvSpPr>
            <p:nvPr/>
          </p:nvSpPr>
          <p:spPr bwMode="auto">
            <a:xfrm flipH="1">
              <a:off x="7096780" y="239182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925811" y="3317087"/>
              <a:ext cx="373561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6794472" y="3416113"/>
              <a:ext cx="3023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reeform 64"/>
            <p:cNvSpPr>
              <a:spLocks noChangeAspect="1"/>
            </p:cNvSpPr>
            <p:nvPr/>
          </p:nvSpPr>
          <p:spPr bwMode="auto">
            <a:xfrm rot="10800000">
              <a:off x="6513555" y="3160843"/>
              <a:ext cx="410548" cy="31824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83"/>
            <p:cNvSpPr txBox="1">
              <a:spLocks noChangeAspect="1" noChangeArrowheads="1"/>
            </p:cNvSpPr>
            <p:nvPr/>
          </p:nvSpPr>
          <p:spPr bwMode="auto">
            <a:xfrm>
              <a:off x="7732064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0" name="Text Box 85"/>
            <p:cNvSpPr txBox="1">
              <a:spLocks noChangeAspect="1" noChangeArrowheads="1"/>
            </p:cNvSpPr>
            <p:nvPr/>
          </p:nvSpPr>
          <p:spPr bwMode="auto">
            <a:xfrm>
              <a:off x="7948564" y="2852930"/>
              <a:ext cx="299926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167183" y="876064"/>
            <a:ext cx="1906197" cy="3359434"/>
            <a:chOff x="6393175" y="1527969"/>
            <a:chExt cx="1906197" cy="3359434"/>
          </a:xfrm>
        </p:grpSpPr>
        <p:sp>
          <p:nvSpPr>
            <p:cNvPr id="81" name="Line 80"/>
            <p:cNvSpPr>
              <a:spLocks noChangeAspect="1" noChangeShapeType="1"/>
            </p:cNvSpPr>
            <p:nvPr/>
          </p:nvSpPr>
          <p:spPr bwMode="auto">
            <a:xfrm flipV="1">
              <a:off x="7842786" y="2130518"/>
              <a:ext cx="0" cy="7100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" name="Group 60"/>
            <p:cNvGrpSpPr>
              <a:grpSpLocks noChangeAspect="1"/>
            </p:cNvGrpSpPr>
            <p:nvPr/>
          </p:nvGrpSpPr>
          <p:grpSpPr bwMode="auto">
            <a:xfrm rot="5400000">
              <a:off x="7600531" y="3707795"/>
              <a:ext cx="450778" cy="319226"/>
              <a:chOff x="750" y="2323"/>
              <a:chExt cx="774" cy="576"/>
            </a:xfrm>
          </p:grpSpPr>
          <p:sp>
            <p:nvSpPr>
              <p:cNvPr id="107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" name="Group 66"/>
            <p:cNvGrpSpPr>
              <a:grpSpLocks noChangeAspect="1"/>
            </p:cNvGrpSpPr>
            <p:nvPr/>
          </p:nvGrpSpPr>
          <p:grpSpPr bwMode="auto">
            <a:xfrm rot="5400000">
              <a:off x="7508946" y="2838217"/>
              <a:ext cx="450778" cy="319226"/>
              <a:chOff x="750" y="2323"/>
              <a:chExt cx="774" cy="576"/>
            </a:xfrm>
            <a:noFill/>
          </p:grpSpPr>
          <p:sp>
            <p:nvSpPr>
              <p:cNvPr id="105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" name="Line 70"/>
            <p:cNvSpPr>
              <a:spLocks noChangeAspect="1" noChangeShapeType="1"/>
            </p:cNvSpPr>
            <p:nvPr/>
          </p:nvSpPr>
          <p:spPr bwMode="auto">
            <a:xfrm>
              <a:off x="7828138" y="4091765"/>
              <a:ext cx="0" cy="2166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71"/>
            <p:cNvSpPr>
              <a:spLocks noChangeAspect="1" noChangeShapeType="1"/>
            </p:cNvSpPr>
            <p:nvPr/>
          </p:nvSpPr>
          <p:spPr bwMode="auto">
            <a:xfrm>
              <a:off x="7733843" y="3224250"/>
              <a:ext cx="0" cy="4775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3"/>
            <p:cNvSpPr>
              <a:spLocks noChangeAspect="1" noChangeShapeType="1"/>
            </p:cNvSpPr>
            <p:nvPr/>
          </p:nvSpPr>
          <p:spPr bwMode="auto">
            <a:xfrm>
              <a:off x="7359510" y="3502762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74"/>
            <p:cNvSpPr>
              <a:spLocks noChangeAspect="1" noChangeShapeType="1"/>
            </p:cNvSpPr>
            <p:nvPr/>
          </p:nvSpPr>
          <p:spPr bwMode="auto">
            <a:xfrm>
              <a:off x="7359510" y="3317087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79"/>
            <p:cNvSpPr>
              <a:spLocks noChangeAspect="1" noChangeShapeType="1"/>
            </p:cNvSpPr>
            <p:nvPr/>
          </p:nvSpPr>
          <p:spPr bwMode="auto">
            <a:xfrm flipV="1">
              <a:off x="7633618" y="2130518"/>
              <a:ext cx="0" cy="710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83"/>
            <p:cNvSpPr txBox="1">
              <a:spLocks noChangeAspect="1" noChangeArrowheads="1"/>
            </p:cNvSpPr>
            <p:nvPr/>
          </p:nvSpPr>
          <p:spPr bwMode="auto">
            <a:xfrm>
              <a:off x="7444029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  <p:sp>
          <p:nvSpPr>
            <p:cNvPr id="90" name="Text Box 93"/>
            <p:cNvSpPr txBox="1">
              <a:spLocks noChangeAspect="1" noChangeArrowheads="1"/>
            </p:cNvSpPr>
            <p:nvPr/>
          </p:nvSpPr>
          <p:spPr bwMode="auto">
            <a:xfrm>
              <a:off x="7547219" y="4487293"/>
              <a:ext cx="58246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  <p:sp>
          <p:nvSpPr>
            <p:cNvPr id="91" name="Line 74"/>
            <p:cNvSpPr>
              <a:spLocks noChangeAspect="1" noChangeShapeType="1"/>
            </p:cNvSpPr>
            <p:nvPr/>
          </p:nvSpPr>
          <p:spPr bwMode="auto">
            <a:xfrm>
              <a:off x="7359510" y="2471125"/>
              <a:ext cx="271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74"/>
            <p:cNvSpPr>
              <a:spLocks noChangeAspect="1" noChangeShapeType="1"/>
            </p:cNvSpPr>
            <p:nvPr/>
          </p:nvSpPr>
          <p:spPr bwMode="auto">
            <a:xfrm>
              <a:off x="7359510" y="2658285"/>
              <a:ext cx="4848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93175" y="2279526"/>
              <a:ext cx="1736508" cy="19464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Pentagon 93"/>
            <p:cNvSpPr/>
            <p:nvPr/>
          </p:nvSpPr>
          <p:spPr>
            <a:xfrm rot="5400000">
              <a:off x="7518540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Pentagon 94"/>
            <p:cNvSpPr/>
            <p:nvPr/>
          </p:nvSpPr>
          <p:spPr>
            <a:xfrm rot="5400000">
              <a:off x="7732056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Pentagon 95"/>
            <p:cNvSpPr/>
            <p:nvPr/>
          </p:nvSpPr>
          <p:spPr>
            <a:xfrm rot="5400000">
              <a:off x="7715946" y="4342050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891372" y="2582537"/>
              <a:ext cx="205408" cy="640681"/>
            </a:xfrm>
            <a:custGeom>
              <a:avLst/>
              <a:gdLst>
                <a:gd name="connsiteX0" fmla="*/ 205408 w 205408"/>
                <a:gd name="connsiteY0" fmla="*/ 0 h 424069"/>
                <a:gd name="connsiteX1" fmla="*/ 112643 w 205408"/>
                <a:gd name="connsiteY1" fmla="*/ 0 h 424069"/>
                <a:gd name="connsiteX2" fmla="*/ 112643 w 205408"/>
                <a:gd name="connsiteY2" fmla="*/ 424069 h 424069"/>
                <a:gd name="connsiteX3" fmla="*/ 0 w 205408"/>
                <a:gd name="connsiteY3" fmla="*/ 424069 h 42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408" h="424069">
                  <a:moveTo>
                    <a:pt x="205408" y="0"/>
                  </a:moveTo>
                  <a:lnTo>
                    <a:pt x="112643" y="0"/>
                  </a:lnTo>
                  <a:lnTo>
                    <a:pt x="112643" y="424069"/>
                  </a:lnTo>
                  <a:lnTo>
                    <a:pt x="0" y="42406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utoShape 63"/>
            <p:cNvSpPr>
              <a:spLocks noChangeAspect="1" noChangeArrowheads="1"/>
            </p:cNvSpPr>
            <p:nvPr/>
          </p:nvSpPr>
          <p:spPr bwMode="auto">
            <a:xfrm flipH="1">
              <a:off x="7096780" y="3249006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99" name="AutoShape 65"/>
            <p:cNvSpPr>
              <a:spLocks noChangeAspect="1" noChangeArrowheads="1"/>
            </p:cNvSpPr>
            <p:nvPr/>
          </p:nvSpPr>
          <p:spPr bwMode="auto">
            <a:xfrm flipH="1">
              <a:off x="7096780" y="239182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925811" y="3317087"/>
              <a:ext cx="373561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6794472" y="3416113"/>
              <a:ext cx="3023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Freeform 64"/>
            <p:cNvSpPr>
              <a:spLocks noChangeAspect="1"/>
            </p:cNvSpPr>
            <p:nvPr/>
          </p:nvSpPr>
          <p:spPr bwMode="auto">
            <a:xfrm rot="10800000">
              <a:off x="6513555" y="3160843"/>
              <a:ext cx="410548" cy="31824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83"/>
            <p:cNvSpPr txBox="1">
              <a:spLocks noChangeAspect="1" noChangeArrowheads="1"/>
            </p:cNvSpPr>
            <p:nvPr/>
          </p:nvSpPr>
          <p:spPr bwMode="auto">
            <a:xfrm>
              <a:off x="7732064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  <p:sp>
          <p:nvSpPr>
            <p:cNvPr id="104" name="Text Box 85"/>
            <p:cNvSpPr txBox="1">
              <a:spLocks noChangeAspect="1" noChangeArrowheads="1"/>
            </p:cNvSpPr>
            <p:nvPr/>
          </p:nvSpPr>
          <p:spPr bwMode="auto">
            <a:xfrm>
              <a:off x="7948564" y="2852930"/>
              <a:ext cx="299926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381366" y="876064"/>
            <a:ext cx="1906197" cy="3359434"/>
            <a:chOff x="6393175" y="1527969"/>
            <a:chExt cx="1906197" cy="3359434"/>
          </a:xfrm>
        </p:grpSpPr>
        <p:sp>
          <p:nvSpPr>
            <p:cNvPr id="110" name="Line 80"/>
            <p:cNvSpPr>
              <a:spLocks noChangeAspect="1" noChangeShapeType="1"/>
            </p:cNvSpPr>
            <p:nvPr/>
          </p:nvSpPr>
          <p:spPr bwMode="auto">
            <a:xfrm flipV="1">
              <a:off x="7842786" y="2130518"/>
              <a:ext cx="0" cy="7100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" name="Group 60"/>
            <p:cNvGrpSpPr>
              <a:grpSpLocks noChangeAspect="1"/>
            </p:cNvGrpSpPr>
            <p:nvPr/>
          </p:nvGrpSpPr>
          <p:grpSpPr bwMode="auto">
            <a:xfrm rot="5400000">
              <a:off x="7600531" y="3707795"/>
              <a:ext cx="450778" cy="319226"/>
              <a:chOff x="750" y="2323"/>
              <a:chExt cx="774" cy="576"/>
            </a:xfrm>
          </p:grpSpPr>
          <p:sp>
            <p:nvSpPr>
              <p:cNvPr id="136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" name="Group 66"/>
            <p:cNvGrpSpPr>
              <a:grpSpLocks noChangeAspect="1"/>
            </p:cNvGrpSpPr>
            <p:nvPr/>
          </p:nvGrpSpPr>
          <p:grpSpPr bwMode="auto">
            <a:xfrm rot="5400000">
              <a:off x="7508946" y="2838217"/>
              <a:ext cx="450778" cy="319226"/>
              <a:chOff x="750" y="2323"/>
              <a:chExt cx="774" cy="576"/>
            </a:xfrm>
            <a:noFill/>
          </p:grpSpPr>
          <p:sp>
            <p:nvSpPr>
              <p:cNvPr id="134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" name="Line 70"/>
            <p:cNvSpPr>
              <a:spLocks noChangeAspect="1" noChangeShapeType="1"/>
            </p:cNvSpPr>
            <p:nvPr/>
          </p:nvSpPr>
          <p:spPr bwMode="auto">
            <a:xfrm>
              <a:off x="7828138" y="4091765"/>
              <a:ext cx="0" cy="2166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71"/>
            <p:cNvSpPr>
              <a:spLocks noChangeAspect="1" noChangeShapeType="1"/>
            </p:cNvSpPr>
            <p:nvPr/>
          </p:nvSpPr>
          <p:spPr bwMode="auto">
            <a:xfrm>
              <a:off x="7733843" y="3224250"/>
              <a:ext cx="0" cy="4775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73"/>
            <p:cNvSpPr>
              <a:spLocks noChangeAspect="1" noChangeShapeType="1"/>
            </p:cNvSpPr>
            <p:nvPr/>
          </p:nvSpPr>
          <p:spPr bwMode="auto">
            <a:xfrm>
              <a:off x="7359510" y="3502762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74"/>
            <p:cNvSpPr>
              <a:spLocks noChangeAspect="1" noChangeShapeType="1"/>
            </p:cNvSpPr>
            <p:nvPr/>
          </p:nvSpPr>
          <p:spPr bwMode="auto">
            <a:xfrm>
              <a:off x="7359510" y="3317087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79"/>
            <p:cNvSpPr>
              <a:spLocks noChangeAspect="1" noChangeShapeType="1"/>
            </p:cNvSpPr>
            <p:nvPr/>
          </p:nvSpPr>
          <p:spPr bwMode="auto">
            <a:xfrm flipV="1">
              <a:off x="7633618" y="2130518"/>
              <a:ext cx="0" cy="710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Text Box 83"/>
            <p:cNvSpPr txBox="1">
              <a:spLocks noChangeAspect="1" noChangeArrowheads="1"/>
            </p:cNvSpPr>
            <p:nvPr/>
          </p:nvSpPr>
          <p:spPr bwMode="auto">
            <a:xfrm>
              <a:off x="7444029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  <p:sp>
          <p:nvSpPr>
            <p:cNvPr id="119" name="Text Box 93"/>
            <p:cNvSpPr txBox="1">
              <a:spLocks noChangeAspect="1" noChangeArrowheads="1"/>
            </p:cNvSpPr>
            <p:nvPr/>
          </p:nvSpPr>
          <p:spPr bwMode="auto">
            <a:xfrm>
              <a:off x="7547219" y="4487293"/>
              <a:ext cx="58246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  <p:sp>
          <p:nvSpPr>
            <p:cNvPr id="120" name="Line 74"/>
            <p:cNvSpPr>
              <a:spLocks noChangeAspect="1" noChangeShapeType="1"/>
            </p:cNvSpPr>
            <p:nvPr/>
          </p:nvSpPr>
          <p:spPr bwMode="auto">
            <a:xfrm>
              <a:off x="7359510" y="2471125"/>
              <a:ext cx="271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74"/>
            <p:cNvSpPr>
              <a:spLocks noChangeAspect="1" noChangeShapeType="1"/>
            </p:cNvSpPr>
            <p:nvPr/>
          </p:nvSpPr>
          <p:spPr bwMode="auto">
            <a:xfrm>
              <a:off x="7359510" y="2658285"/>
              <a:ext cx="4848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393175" y="2279526"/>
              <a:ext cx="1736508" cy="19464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entagon 122"/>
            <p:cNvSpPr/>
            <p:nvPr/>
          </p:nvSpPr>
          <p:spPr>
            <a:xfrm rot="5400000">
              <a:off x="7518540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entagon 123"/>
            <p:cNvSpPr/>
            <p:nvPr/>
          </p:nvSpPr>
          <p:spPr>
            <a:xfrm rot="5400000">
              <a:off x="7732056" y="198347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Pentagon 124"/>
            <p:cNvSpPr/>
            <p:nvPr/>
          </p:nvSpPr>
          <p:spPr>
            <a:xfrm rot="5400000">
              <a:off x="7715946" y="4342050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891372" y="2582537"/>
              <a:ext cx="205408" cy="640681"/>
            </a:xfrm>
            <a:custGeom>
              <a:avLst/>
              <a:gdLst>
                <a:gd name="connsiteX0" fmla="*/ 205408 w 205408"/>
                <a:gd name="connsiteY0" fmla="*/ 0 h 424069"/>
                <a:gd name="connsiteX1" fmla="*/ 112643 w 205408"/>
                <a:gd name="connsiteY1" fmla="*/ 0 h 424069"/>
                <a:gd name="connsiteX2" fmla="*/ 112643 w 205408"/>
                <a:gd name="connsiteY2" fmla="*/ 424069 h 424069"/>
                <a:gd name="connsiteX3" fmla="*/ 0 w 205408"/>
                <a:gd name="connsiteY3" fmla="*/ 424069 h 42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408" h="424069">
                  <a:moveTo>
                    <a:pt x="205408" y="0"/>
                  </a:moveTo>
                  <a:lnTo>
                    <a:pt x="112643" y="0"/>
                  </a:lnTo>
                  <a:lnTo>
                    <a:pt x="112643" y="424069"/>
                  </a:lnTo>
                  <a:lnTo>
                    <a:pt x="0" y="42406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AutoShape 63"/>
            <p:cNvSpPr>
              <a:spLocks noChangeAspect="1" noChangeArrowheads="1"/>
            </p:cNvSpPr>
            <p:nvPr/>
          </p:nvSpPr>
          <p:spPr bwMode="auto">
            <a:xfrm flipH="1">
              <a:off x="7096780" y="3249006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28" name="AutoShape 65"/>
            <p:cNvSpPr>
              <a:spLocks noChangeAspect="1" noChangeArrowheads="1"/>
            </p:cNvSpPr>
            <p:nvPr/>
          </p:nvSpPr>
          <p:spPr bwMode="auto">
            <a:xfrm flipH="1">
              <a:off x="7096780" y="2391822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925811" y="3317087"/>
              <a:ext cx="373561" cy="400148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6794472" y="3416113"/>
              <a:ext cx="3023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Freeform 64"/>
            <p:cNvSpPr>
              <a:spLocks noChangeAspect="1"/>
            </p:cNvSpPr>
            <p:nvPr/>
          </p:nvSpPr>
          <p:spPr bwMode="auto">
            <a:xfrm rot="10800000">
              <a:off x="6513555" y="3160843"/>
              <a:ext cx="410548" cy="318243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83"/>
            <p:cNvSpPr txBox="1">
              <a:spLocks noChangeAspect="1" noChangeArrowheads="1"/>
            </p:cNvSpPr>
            <p:nvPr/>
          </p:nvSpPr>
          <p:spPr bwMode="auto">
            <a:xfrm>
              <a:off x="7732064" y="1527969"/>
              <a:ext cx="27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  <p:sp>
          <p:nvSpPr>
            <p:cNvPr id="133" name="Text Box 85"/>
            <p:cNvSpPr txBox="1">
              <a:spLocks noChangeAspect="1" noChangeArrowheads="1"/>
            </p:cNvSpPr>
            <p:nvPr/>
          </p:nvSpPr>
          <p:spPr bwMode="auto">
            <a:xfrm>
              <a:off x="7948564" y="2852930"/>
              <a:ext cx="299926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altLang="en-US" sz="20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r>
                <a:rPr lang="en-US" altLang="en-US" sz="2000" u="none" baseline="-25000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</p:grpSp>
      <p:sp>
        <p:nvSpPr>
          <p:cNvPr id="138" name="Freeform 137"/>
          <p:cNvSpPr/>
          <p:nvPr/>
        </p:nvSpPr>
        <p:spPr>
          <a:xfrm>
            <a:off x="1018136" y="2672309"/>
            <a:ext cx="483609" cy="400148"/>
          </a:xfrm>
          <a:custGeom>
            <a:avLst/>
            <a:gdLst>
              <a:gd name="connsiteX0" fmla="*/ 0 w 655983"/>
              <a:gd name="connsiteY0" fmla="*/ 424070 h 424070"/>
              <a:gd name="connsiteX1" fmla="*/ 0 w 655983"/>
              <a:gd name="connsiteY1" fmla="*/ 0 h 424070"/>
              <a:gd name="connsiteX2" fmla="*/ 655983 w 655983"/>
              <a:gd name="connsiteY2" fmla="*/ 0 h 42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983" h="424070">
                <a:moveTo>
                  <a:pt x="0" y="424070"/>
                </a:moveTo>
                <a:lnTo>
                  <a:pt x="0" y="0"/>
                </a:lnTo>
                <a:lnTo>
                  <a:pt x="65598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 Box 93"/>
          <p:cNvSpPr txBox="1">
            <a:spLocks noChangeAspect="1" noChangeArrowheads="1"/>
          </p:cNvSpPr>
          <p:nvPr/>
        </p:nvSpPr>
        <p:spPr bwMode="auto">
          <a:xfrm>
            <a:off x="747689" y="3251212"/>
            <a:ext cx="582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u="none" baseline="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altLang="en-US" sz="2000" u="none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140" name="Pentagon 139"/>
          <p:cNvSpPr/>
          <p:nvPr/>
        </p:nvSpPr>
        <p:spPr>
          <a:xfrm rot="5400000">
            <a:off x="916416" y="3105969"/>
            <a:ext cx="224592" cy="142915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808314" y="2431452"/>
            <a:ext cx="1139259" cy="997548"/>
            <a:chOff x="6808314" y="2431452"/>
            <a:chExt cx="1139259" cy="997548"/>
          </a:xfrm>
        </p:grpSpPr>
        <p:sp>
          <p:nvSpPr>
            <p:cNvPr id="17" name="Rounded Rectangle 16"/>
            <p:cNvSpPr/>
            <p:nvPr/>
          </p:nvSpPr>
          <p:spPr>
            <a:xfrm>
              <a:off x="6808314" y="2431452"/>
              <a:ext cx="1139259" cy="597099"/>
            </a:xfrm>
            <a:prstGeom prst="roundRect">
              <a:avLst>
                <a:gd name="adj" fmla="val 33148"/>
              </a:avLst>
            </a:prstGeom>
            <a:noFill/>
            <a:ln w="127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42066" y="3054270"/>
              <a:ext cx="449953" cy="37473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2</a:t>
              </a:r>
              <a:endParaRPr lang="en-US" sz="2000" b="1" baseline="-25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5010607" y="2431452"/>
            <a:ext cx="1139259" cy="997548"/>
            <a:chOff x="6808314" y="2431452"/>
            <a:chExt cx="1139259" cy="997548"/>
          </a:xfrm>
        </p:grpSpPr>
        <p:sp>
          <p:nvSpPr>
            <p:cNvPr id="146" name="Rounded Rectangle 145"/>
            <p:cNvSpPr/>
            <p:nvPr/>
          </p:nvSpPr>
          <p:spPr>
            <a:xfrm>
              <a:off x="6808314" y="2431452"/>
              <a:ext cx="1139259" cy="597099"/>
            </a:xfrm>
            <a:prstGeom prst="roundRect">
              <a:avLst>
                <a:gd name="adj" fmla="val 33148"/>
              </a:avLst>
            </a:prstGeom>
            <a:noFill/>
            <a:ln w="127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142066" y="3054270"/>
              <a:ext cx="449953" cy="37473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2</a:t>
              </a:r>
              <a:endParaRPr lang="en-US" sz="2000" b="1" baseline="-25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212900" y="2431452"/>
            <a:ext cx="1139259" cy="997548"/>
            <a:chOff x="6808314" y="2431452"/>
            <a:chExt cx="1139259" cy="997548"/>
          </a:xfrm>
        </p:grpSpPr>
        <p:sp>
          <p:nvSpPr>
            <p:cNvPr id="149" name="Rounded Rectangle 148"/>
            <p:cNvSpPr/>
            <p:nvPr/>
          </p:nvSpPr>
          <p:spPr>
            <a:xfrm>
              <a:off x="6808314" y="2431452"/>
              <a:ext cx="1139259" cy="597099"/>
            </a:xfrm>
            <a:prstGeom prst="roundRect">
              <a:avLst>
                <a:gd name="adj" fmla="val 33148"/>
              </a:avLst>
            </a:prstGeom>
            <a:noFill/>
            <a:ln w="127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2066" y="3054270"/>
              <a:ext cx="449953" cy="37473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2</a:t>
              </a:r>
              <a:endParaRPr lang="en-US" sz="2000" b="1" baseline="-25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415193" y="2431452"/>
            <a:ext cx="1139259" cy="997548"/>
            <a:chOff x="6808314" y="2431452"/>
            <a:chExt cx="1139259" cy="997548"/>
          </a:xfrm>
        </p:grpSpPr>
        <p:sp>
          <p:nvSpPr>
            <p:cNvPr id="152" name="Rounded Rectangle 151"/>
            <p:cNvSpPr/>
            <p:nvPr/>
          </p:nvSpPr>
          <p:spPr>
            <a:xfrm>
              <a:off x="6808314" y="2431452"/>
              <a:ext cx="1139259" cy="597099"/>
            </a:xfrm>
            <a:prstGeom prst="roundRect">
              <a:avLst>
                <a:gd name="adj" fmla="val 33148"/>
              </a:avLst>
            </a:prstGeom>
            <a:noFill/>
            <a:ln w="127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142066" y="3054270"/>
              <a:ext cx="449953" cy="37473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2</a:t>
              </a:r>
              <a:endParaRPr lang="en-US" sz="2000" b="1" baseline="-25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833350" y="2061386"/>
            <a:ext cx="806498" cy="535716"/>
            <a:chOff x="6889304" y="2431453"/>
            <a:chExt cx="806498" cy="535716"/>
          </a:xfrm>
        </p:grpSpPr>
        <p:sp>
          <p:nvSpPr>
            <p:cNvPr id="155" name="Rounded Rectangle 154"/>
            <p:cNvSpPr/>
            <p:nvPr/>
          </p:nvSpPr>
          <p:spPr>
            <a:xfrm>
              <a:off x="6889304" y="2431453"/>
              <a:ext cx="518463" cy="535716"/>
            </a:xfrm>
            <a:prstGeom prst="roundRect">
              <a:avLst>
                <a:gd name="adj" fmla="val 33148"/>
              </a:avLst>
            </a:prstGeom>
            <a:noFill/>
            <a:ln w="12700">
              <a:solidFill>
                <a:srgbClr val="008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427645" y="2502625"/>
              <a:ext cx="268157" cy="37473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1</a:t>
              </a:r>
              <a:endParaRPr lang="en-US" sz="2000" b="1" baseline="-25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557983" y="2937639"/>
            <a:ext cx="806498" cy="535716"/>
            <a:chOff x="6889304" y="2431453"/>
            <a:chExt cx="806498" cy="535716"/>
          </a:xfrm>
        </p:grpSpPr>
        <p:sp>
          <p:nvSpPr>
            <p:cNvPr id="158" name="Rounded Rectangle 157"/>
            <p:cNvSpPr/>
            <p:nvPr/>
          </p:nvSpPr>
          <p:spPr>
            <a:xfrm>
              <a:off x="6889304" y="2431453"/>
              <a:ext cx="518463" cy="535716"/>
            </a:xfrm>
            <a:prstGeom prst="roundRect">
              <a:avLst>
                <a:gd name="adj" fmla="val 33148"/>
              </a:avLst>
            </a:prstGeom>
            <a:noFill/>
            <a:ln w="12700">
              <a:solidFill>
                <a:srgbClr val="008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427645" y="2548084"/>
              <a:ext cx="268157" cy="37473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</a:t>
              </a:r>
              <a:r>
                <a:rPr lang="en-US" sz="2000" b="1" baseline="-25000" dirty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  <a:sym typeface="Symbol"/>
                </a:rPr>
                <a:t>1</a:t>
              </a:r>
              <a:endParaRPr lang="en-US" sz="2000" b="1" baseline="-25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15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009506"/>
            <a:ext cx="8180194" cy="547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Ripple-Carry Adder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Magnitude Comparator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Design by Contraction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Signed Numbers</a:t>
            </a:r>
          </a:p>
          <a:p>
            <a:pPr marL="444500" indent="-444500">
              <a:lnSpc>
                <a:spcPct val="200000"/>
              </a:lnSpc>
              <a:spcBef>
                <a:spcPts val="2000"/>
              </a:spcBef>
            </a:pPr>
            <a:r>
              <a:rPr lang="en-US" altLang="en-US" sz="2800" kern="0" dirty="0"/>
              <a:t>Addition/Subtraction of Signed 2's Complement</a:t>
            </a:r>
          </a:p>
        </p:txBody>
      </p:sp>
    </p:spTree>
    <p:extLst>
      <p:ext uri="{BB962C8B-B14F-4D97-AF65-F5344CB8AC3E}">
        <p14:creationId xmlns:p14="http://schemas.microsoft.com/office/powerpoint/2010/main" val="234324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Comparator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00" y="863714"/>
            <a:ext cx="9091009" cy="5580621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A combinational circuit that compares two unsigned integers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Two Inputs:</a:t>
            </a:r>
          </a:p>
          <a:p>
            <a:pPr lvl="1"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Unsigned integer </a:t>
            </a:r>
            <a:r>
              <a:rPr lang="en-US" i="1" dirty="0"/>
              <a:t>A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-bit number)</a:t>
            </a:r>
          </a:p>
          <a:p>
            <a:pPr lvl="1"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Unsigned integer </a:t>
            </a:r>
            <a:r>
              <a:rPr lang="en-US" i="1" dirty="0"/>
              <a:t>B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-bit number)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Three outputs:</a:t>
            </a:r>
          </a:p>
          <a:p>
            <a:pPr lvl="1"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A &gt; B (GT output)</a:t>
            </a:r>
          </a:p>
          <a:p>
            <a:pPr lvl="1"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A == B (EQ output)</a:t>
            </a:r>
          </a:p>
          <a:p>
            <a:pPr lvl="1"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A &lt; B (LT output)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Exactly one of the three outputs must be equal to 1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/>
              <a:t>While the remaining two outputs must be equal to 0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862990" y="3020472"/>
            <a:ext cx="4545506" cy="2163723"/>
            <a:chOff x="4953000" y="2483895"/>
            <a:chExt cx="4545506" cy="2163723"/>
          </a:xfrm>
        </p:grpSpPr>
        <p:sp>
          <p:nvSpPr>
            <p:cNvPr id="38" name="TextBox 37"/>
            <p:cNvSpPr txBox="1"/>
            <p:nvPr/>
          </p:nvSpPr>
          <p:spPr>
            <a:xfrm>
              <a:off x="6303151" y="2483895"/>
              <a:ext cx="1665184" cy="216372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m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-bit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Magnitude Comparator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53000" y="2978950"/>
              <a:ext cx="9001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808095" y="3125987"/>
              <a:ext cx="352890" cy="368786"/>
              <a:chOff x="1076506" y="2507233"/>
              <a:chExt cx="352890" cy="368786"/>
            </a:xfrm>
          </p:grpSpPr>
          <p:cxnSp>
            <p:nvCxnSpPr>
              <p:cNvPr id="44" name="Straight Connector 43"/>
              <p:cNvCxnSpPr>
                <a:endCxn id="45" idx="0"/>
              </p:cNvCxnSpPr>
              <p:nvPr/>
            </p:nvCxnSpPr>
            <p:spPr>
              <a:xfrm flipH="1">
                <a:off x="1252951" y="2507233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>
              <a:off x="5860250" y="3195371"/>
              <a:ext cx="44290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860250" y="3960456"/>
              <a:ext cx="44290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953000" y="3744035"/>
              <a:ext cx="9001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Straight Connector 50"/>
            <p:cNvCxnSpPr>
              <a:endCxn id="52" idx="0"/>
            </p:cNvCxnSpPr>
            <p:nvPr/>
          </p:nvCxnSpPr>
          <p:spPr>
            <a:xfrm flipH="1">
              <a:off x="5984540" y="3891072"/>
              <a:ext cx="45006" cy="1322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808095" y="4023298"/>
              <a:ext cx="352890" cy="2365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m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7968335" y="2843935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7968335" y="3564015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8307393" y="2708920"/>
              <a:ext cx="1191112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GT: A 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&gt;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307393" y="3435625"/>
              <a:ext cx="1113749" cy="2886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EQ: A 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==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07394" y="4149080"/>
              <a:ext cx="1191112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LT: A 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&lt;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7968335" y="4284095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46992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29778</TotalTime>
  <Words>2755</Words>
  <Application>Microsoft Office PowerPoint</Application>
  <PresentationFormat>A4 Paper (210x297 mm)</PresentationFormat>
  <Paragraphs>928</Paragraphs>
  <Slides>35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6" baseType="lpstr">
      <vt:lpstr>Arial</vt:lpstr>
      <vt:lpstr>Calibri</vt:lpstr>
      <vt:lpstr>Cambria Math</vt:lpstr>
      <vt:lpstr>Comic Sans MS</vt:lpstr>
      <vt:lpstr>Consolas</vt:lpstr>
      <vt:lpstr>Courier New</vt:lpstr>
      <vt:lpstr>Helvetica</vt:lpstr>
      <vt:lpstr>Times New Roman</vt:lpstr>
      <vt:lpstr>Wingdings</vt:lpstr>
      <vt:lpstr>Default Design</vt:lpstr>
      <vt:lpstr>Arithmetic Circuits</vt:lpstr>
      <vt:lpstr>Presentation Outline</vt:lpstr>
      <vt:lpstr>Binary Addition</vt:lpstr>
      <vt:lpstr>Iterative Design: Ripple Carry Adder</vt:lpstr>
      <vt:lpstr>Full-Adder Equations</vt:lpstr>
      <vt:lpstr>Carry Propagation</vt:lpstr>
      <vt:lpstr>Longest Delay Analysis</vt:lpstr>
      <vt:lpstr>Next . . .</vt:lpstr>
      <vt:lpstr>Magnitude Comparator</vt:lpstr>
      <vt:lpstr>Example: 4-bit Magnitude Comparator</vt:lpstr>
      <vt:lpstr>The Greater Than Output</vt:lpstr>
      <vt:lpstr>The Less Than Output</vt:lpstr>
      <vt:lpstr>Iterative Magnitude Comparator Design</vt:lpstr>
      <vt:lpstr>Cell Implementation</vt:lpstr>
      <vt:lpstr>Next . . .</vt:lpstr>
      <vt:lpstr>Design by Contraction</vt:lpstr>
      <vt:lpstr>Designing an Incrementer</vt:lpstr>
      <vt:lpstr>Simplifying the Incrementer Circuit</vt:lpstr>
      <vt:lpstr>Next . . .</vt:lpstr>
      <vt:lpstr>Signed Numbers</vt:lpstr>
      <vt:lpstr>Sign-Magnitude Representation</vt:lpstr>
      <vt:lpstr>Properties of Sign-Magnitude</vt:lpstr>
      <vt:lpstr>Sign-Magnitude Addition / Subtraction</vt:lpstr>
      <vt:lpstr>1’s Complement Representation</vt:lpstr>
      <vt:lpstr>2’s Complement Representation</vt:lpstr>
      <vt:lpstr>Computing the 2's Complement</vt:lpstr>
      <vt:lpstr>Properties of the 2’s Complement</vt:lpstr>
      <vt:lpstr>Values of Different Representations</vt:lpstr>
      <vt:lpstr>2's Complement Signed Value</vt:lpstr>
      <vt:lpstr>Next . . .</vt:lpstr>
      <vt:lpstr>Converting Subtraction into Addition</vt:lpstr>
      <vt:lpstr>Adder/Subtractor for 2's Complement</vt:lpstr>
      <vt:lpstr>Carry versus Overflow</vt:lpstr>
      <vt:lpstr>Carry and Overflow Examples</vt:lpstr>
      <vt:lpstr>Range, Carry, Borrow, and Overflow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Circuits</dc:title>
  <dc:creator>Dr. Muhamed Mudawar</dc:creator>
  <cp:lastModifiedBy>mudawar</cp:lastModifiedBy>
  <cp:revision>1445</cp:revision>
  <cp:lastPrinted>2016-10-29T11:24:35Z</cp:lastPrinted>
  <dcterms:created xsi:type="dcterms:W3CDTF">2004-09-12T13:54:39Z</dcterms:created>
  <dcterms:modified xsi:type="dcterms:W3CDTF">2019-10-26T20:29:54Z</dcterms:modified>
</cp:coreProperties>
</file>