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44" r:id="rId2"/>
    <p:sldId id="367" r:id="rId3"/>
    <p:sldId id="409" r:id="rId4"/>
    <p:sldId id="410" r:id="rId5"/>
    <p:sldId id="411" r:id="rId6"/>
    <p:sldId id="412" r:id="rId7"/>
    <p:sldId id="413" r:id="rId8"/>
    <p:sldId id="414" r:id="rId9"/>
    <p:sldId id="422" r:id="rId10"/>
    <p:sldId id="415" r:id="rId11"/>
    <p:sldId id="417" r:id="rId12"/>
    <p:sldId id="418" r:id="rId13"/>
    <p:sldId id="419" r:id="rId14"/>
    <p:sldId id="420" r:id="rId15"/>
    <p:sldId id="438" r:id="rId16"/>
    <p:sldId id="424" r:id="rId17"/>
    <p:sldId id="432" r:id="rId18"/>
    <p:sldId id="426" r:id="rId19"/>
    <p:sldId id="433" r:id="rId20"/>
    <p:sldId id="434" r:id="rId21"/>
    <p:sldId id="430" r:id="rId22"/>
    <p:sldId id="437" r:id="rId23"/>
    <p:sldId id="439" r:id="rId24"/>
    <p:sldId id="440" r:id="rId25"/>
    <p:sldId id="427" r:id="rId26"/>
    <p:sldId id="441" r:id="rId27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000099"/>
    <a:srgbClr val="FF0000"/>
    <a:srgbClr val="FFAE5D"/>
    <a:srgbClr val="FFBA75"/>
    <a:srgbClr val="FFCCFF"/>
    <a:srgbClr val="FFFF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1" autoAdjust="0"/>
    <p:restoredTop sz="95818" autoAdjust="0"/>
  </p:normalViewPr>
  <p:slideViewPr>
    <p:cSldViewPr>
      <p:cViewPr>
        <p:scale>
          <a:sx n="110" d="100"/>
          <a:sy n="110" d="100"/>
        </p:scale>
        <p:origin x="1819" y="20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5050" algn="ctr"/>
                <a:tab pos="9688513" algn="r"/>
              </a:tabLst>
            </a:pP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Introduction to Verilog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COE 202 –</a:t>
            </a: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 Digital Logic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©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5050" algn="ctr"/>
                  <a:tab pos="9688513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/>
              <a:t>Introduction to Verilog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3"/>
            <a:ext cx="8893440" cy="506941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Basic gates: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dirty="0">
                <a:cs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nand</a:t>
            </a:r>
            <a:r>
              <a:rPr lang="en-US" dirty="0">
                <a:cs typeface="Consolas" panose="020B0609020204030204" pitchFamily="49" charset="0"/>
              </a:rPr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dirty="0">
                <a:cs typeface="Consolas" panose="020B0609020204030204" pitchFamily="49" charset="0"/>
              </a:rPr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nor</a:t>
            </a:r>
            <a:r>
              <a:rPr lang="en-US" dirty="0">
                <a:cs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>
                <a:cs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xnor</a:t>
            </a:r>
            <a:r>
              <a:rPr lang="en-US" dirty="0">
                <a:cs typeface="Consolas" panose="020B0609020204030204" pitchFamily="49" charset="0"/>
              </a:rPr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not</a:t>
            </a:r>
            <a:r>
              <a:rPr lang="en-US" dirty="0">
                <a:cs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Verilog define these gates as </a:t>
            </a:r>
            <a:r>
              <a:rPr lang="en-US" b="1" dirty="0">
                <a:cs typeface="Consolas" panose="020B0609020204030204" pitchFamily="49" charset="0"/>
              </a:rPr>
              <a:t>keywords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Each gate has an optional name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Each gate has an output (listed first) and one or more inputs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not</a:t>
            </a:r>
            <a:r>
              <a:rPr lang="en-US" dirty="0"/>
              <a:t> and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dirty="0"/>
              <a:t> gates can have only one input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Examples:</a:t>
            </a:r>
          </a:p>
          <a:p>
            <a:pPr marL="357188" indent="0">
              <a:lnSpc>
                <a:spcPct val="120000"/>
              </a:lnSpc>
              <a:spcBef>
                <a:spcPts val="1000"/>
              </a:spcBef>
              <a:buNone/>
              <a:tabLst>
                <a:tab pos="3586163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g1(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x,a,b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2-input and gate named g1</a:t>
            </a:r>
          </a:p>
          <a:p>
            <a:pPr marL="357188" indent="0">
              <a:lnSpc>
                <a:spcPct val="120000"/>
              </a:lnSpc>
              <a:spcBef>
                <a:spcPts val="1000"/>
              </a:spcBef>
              <a:buNone/>
              <a:tabLst>
                <a:tab pos="3586163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or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g2(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y,a,b,c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3-input or  gate named g2</a:t>
            </a:r>
          </a:p>
          <a:p>
            <a:pPr marL="357188" indent="0">
              <a:lnSpc>
                <a:spcPct val="120000"/>
              </a:lnSpc>
              <a:spcBef>
                <a:spcPts val="1000"/>
              </a:spcBef>
              <a:buNone/>
              <a:tabLst>
                <a:tab pos="3586163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g3(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z,a,b,c,d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4-input nor gate named g3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78117" y="5907671"/>
            <a:ext cx="2649922" cy="632107"/>
            <a:chOff x="978118" y="5790887"/>
            <a:chExt cx="2649922" cy="632107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187864" y="5790889"/>
              <a:ext cx="0" cy="23356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Left Brace 6"/>
            <p:cNvSpPr/>
            <p:nvPr/>
          </p:nvSpPr>
          <p:spPr>
            <a:xfrm rot="16200000">
              <a:off x="2971002" y="5295784"/>
              <a:ext cx="161935" cy="1152141"/>
            </a:xfrm>
            <a:prstGeom prst="leftBrace">
              <a:avLst>
                <a:gd name="adj1" fmla="val 48207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43676" y="6022884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inputs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27009" y="6022884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output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1611795" y="5790889"/>
              <a:ext cx="115214" cy="2319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78118" y="6022884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025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 Half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09505"/>
            <a:ext cx="6301123" cy="5472665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r>
              <a:rPr lang="en-US" dirty="0"/>
              <a:t>A half adder adds two bits: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dirty="0"/>
              <a:t>Two output bits: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-357188">
              <a:spcBef>
                <a:spcPts val="1500"/>
              </a:spcBef>
              <a:buFont typeface="+mj-lt"/>
              <a:buAutoNum type="arabicPeriod"/>
            </a:pPr>
            <a:r>
              <a:rPr lang="en-US" dirty="0"/>
              <a:t>Carry bit: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= a · b</a:t>
            </a:r>
          </a:p>
          <a:p>
            <a:pPr marL="357188" indent="-357188">
              <a:spcBef>
                <a:spcPts val="1500"/>
              </a:spcBef>
              <a:buFont typeface="+mj-lt"/>
              <a:buAutoNum type="arabicPeriod"/>
            </a:pPr>
            <a:r>
              <a:rPr lang="en-US" dirty="0"/>
              <a:t>Sum bit: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sum = a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 b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module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Half_Adder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(a, b,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, sum);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input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a, b;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output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sum,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and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, a, b);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xor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(sum, a, b);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endmodule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795941"/>
              </p:ext>
            </p:extLst>
          </p:nvPr>
        </p:nvGraphicFramePr>
        <p:xfrm>
          <a:off x="6854031" y="1431035"/>
          <a:ext cx="264992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0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cout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0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0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0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0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339928" y="951899"/>
            <a:ext cx="1818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Truth Table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957954" y="3947020"/>
            <a:ext cx="1513509" cy="864548"/>
            <a:chOff x="3858467" y="3889856"/>
            <a:chExt cx="1513509" cy="864548"/>
          </a:xfrm>
        </p:grpSpPr>
        <p:sp>
          <p:nvSpPr>
            <p:cNvPr id="5" name="Right Brace 4"/>
            <p:cNvSpPr/>
            <p:nvPr/>
          </p:nvSpPr>
          <p:spPr>
            <a:xfrm>
              <a:off x="3858467" y="3889856"/>
              <a:ext cx="230428" cy="864548"/>
            </a:xfrm>
            <a:prstGeom prst="rightBrace">
              <a:avLst>
                <a:gd name="adj1" fmla="val 35938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31288" y="3923591"/>
              <a:ext cx="1340688" cy="7970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/>
                <a:t>Verilog-95</a:t>
              </a:r>
            </a:p>
            <a:p>
              <a:pPr algn="ctr">
                <a:lnSpc>
                  <a:spcPct val="120000"/>
                </a:lnSpc>
              </a:pPr>
              <a:r>
                <a:rPr lang="en-US" sz="2000" dirty="0"/>
                <a:t>Syntax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87335" y="3831142"/>
            <a:ext cx="3555762" cy="2708636"/>
            <a:chOff x="5430522" y="3888749"/>
            <a:chExt cx="3555762" cy="2708636"/>
          </a:xfrm>
        </p:grpSpPr>
        <p:sp>
          <p:nvSpPr>
            <p:cNvPr id="19" name="Text Box 250"/>
            <p:cNvSpPr txBox="1">
              <a:spLocks noChangeArrowheads="1"/>
            </p:cNvSpPr>
            <p:nvPr/>
          </p:nvSpPr>
          <p:spPr bwMode="auto">
            <a:xfrm>
              <a:off x="8467171" y="3888749"/>
              <a:ext cx="3556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b</a:t>
              </a:r>
            </a:p>
          </p:txBody>
        </p:sp>
        <p:sp>
          <p:nvSpPr>
            <p:cNvPr id="20" name="Text Box 251"/>
            <p:cNvSpPr txBox="1">
              <a:spLocks noChangeArrowheads="1"/>
            </p:cNvSpPr>
            <p:nvPr/>
          </p:nvSpPr>
          <p:spPr bwMode="auto">
            <a:xfrm>
              <a:off x="8152701" y="3888749"/>
              <a:ext cx="314326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</a:p>
          </p:txBody>
        </p:sp>
        <p:sp>
          <p:nvSpPr>
            <p:cNvPr id="11" name="Line 180"/>
            <p:cNvSpPr>
              <a:spLocks noChangeShapeType="1"/>
            </p:cNvSpPr>
            <p:nvPr/>
          </p:nvSpPr>
          <p:spPr bwMode="auto">
            <a:xfrm rot="5400000">
              <a:off x="7576582" y="5838754"/>
              <a:ext cx="2524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38"/>
            <p:cNvSpPr>
              <a:spLocks noChangeAspect="1" noChangeArrowheads="1"/>
            </p:cNvSpPr>
            <p:nvPr/>
          </p:nvSpPr>
          <p:spPr bwMode="auto">
            <a:xfrm rot="5400000">
              <a:off x="7416244" y="5213278"/>
              <a:ext cx="566738" cy="460376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39"/>
            <p:cNvGrpSpPr>
              <a:grpSpLocks noChangeAspect="1"/>
            </p:cNvGrpSpPr>
            <p:nvPr/>
          </p:nvGrpSpPr>
          <p:grpSpPr bwMode="auto">
            <a:xfrm rot="5400000">
              <a:off x="8165545" y="5178353"/>
              <a:ext cx="612775" cy="455613"/>
              <a:chOff x="750" y="2323"/>
              <a:chExt cx="774" cy="576"/>
            </a:xfrm>
          </p:grpSpPr>
          <p:sp>
            <p:nvSpPr>
              <p:cNvPr id="23" name="Freeform 40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41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Line 179"/>
            <p:cNvSpPr>
              <a:spLocks noChangeShapeType="1"/>
            </p:cNvSpPr>
            <p:nvPr/>
          </p:nvSpPr>
          <p:spPr bwMode="auto">
            <a:xfrm rot="5400000">
              <a:off x="8343345" y="5829229"/>
              <a:ext cx="265113" cy="6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81"/>
            <p:cNvSpPr>
              <a:spLocks noChangeShapeType="1"/>
            </p:cNvSpPr>
            <p:nvPr/>
          </p:nvSpPr>
          <p:spPr bwMode="auto">
            <a:xfrm rot="5400000">
              <a:off x="8290164" y="4858472"/>
              <a:ext cx="666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82"/>
            <p:cNvSpPr>
              <a:spLocks noChangeShapeType="1"/>
            </p:cNvSpPr>
            <p:nvPr/>
          </p:nvSpPr>
          <p:spPr bwMode="auto">
            <a:xfrm rot="5400000">
              <a:off x="7995683" y="4857678"/>
              <a:ext cx="666750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252"/>
            <p:cNvSpPr txBox="1">
              <a:spLocks noChangeArrowheads="1"/>
            </p:cNvSpPr>
            <p:nvPr/>
          </p:nvSpPr>
          <p:spPr bwMode="auto">
            <a:xfrm>
              <a:off x="7200344" y="6135422"/>
              <a:ext cx="863601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u="none" baseline="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cout</a:t>
              </a:r>
              <a:endParaRPr lang="en-US" altLang="en-US" sz="2400" u="none" baseline="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2" name="Text Box 253"/>
            <p:cNvSpPr txBox="1">
              <a:spLocks noChangeArrowheads="1"/>
            </p:cNvSpPr>
            <p:nvPr/>
          </p:nvSpPr>
          <p:spPr bwMode="auto">
            <a:xfrm>
              <a:off x="8170308" y="6135422"/>
              <a:ext cx="815976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sum</a:t>
              </a:r>
            </a:p>
          </p:txBody>
        </p:sp>
        <p:sp>
          <p:nvSpPr>
            <p:cNvPr id="30" name="Text Box 251"/>
            <p:cNvSpPr txBox="1">
              <a:spLocks noChangeArrowheads="1"/>
            </p:cNvSpPr>
            <p:nvPr/>
          </p:nvSpPr>
          <p:spPr bwMode="auto">
            <a:xfrm>
              <a:off x="5430522" y="5040889"/>
              <a:ext cx="188384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Half_Adder</a:t>
              </a:r>
              <a:endParaRPr lang="en-US" altLang="en-US" sz="2400" u="none" baseline="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 rot="5400000">
              <a:off x="7921908" y="4459529"/>
              <a:ext cx="343610" cy="1059654"/>
            </a:xfrm>
            <a:custGeom>
              <a:avLst/>
              <a:gdLst>
                <a:gd name="connsiteX0" fmla="*/ 0 w 687220"/>
                <a:gd name="connsiteY0" fmla="*/ 0 h 1045028"/>
                <a:gd name="connsiteX1" fmla="*/ 0 w 687220"/>
                <a:gd name="connsiteY1" fmla="*/ 1045028 h 1045028"/>
                <a:gd name="connsiteX2" fmla="*/ 687220 w 687220"/>
                <a:gd name="connsiteY2" fmla="*/ 1045028 h 1045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7220" h="1045028">
                  <a:moveTo>
                    <a:pt x="0" y="0"/>
                  </a:moveTo>
                  <a:lnTo>
                    <a:pt x="0" y="1045028"/>
                  </a:lnTo>
                  <a:lnTo>
                    <a:pt x="687220" y="1045028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5400000">
              <a:off x="7993290" y="4822579"/>
              <a:ext cx="166552" cy="508165"/>
            </a:xfrm>
            <a:custGeom>
              <a:avLst/>
              <a:gdLst>
                <a:gd name="connsiteX0" fmla="*/ 0 w 687220"/>
                <a:gd name="connsiteY0" fmla="*/ 0 h 1045028"/>
                <a:gd name="connsiteX1" fmla="*/ 0 w 687220"/>
                <a:gd name="connsiteY1" fmla="*/ 1045028 h 1045028"/>
                <a:gd name="connsiteX2" fmla="*/ 687220 w 687220"/>
                <a:gd name="connsiteY2" fmla="*/ 1045028 h 1045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7220" h="1045028">
                  <a:moveTo>
                    <a:pt x="0" y="0"/>
                  </a:moveTo>
                  <a:lnTo>
                    <a:pt x="0" y="1045028"/>
                  </a:lnTo>
                  <a:lnTo>
                    <a:pt x="687220" y="1045028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314886" y="4701363"/>
              <a:ext cx="1555390" cy="11310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entagon 14"/>
            <p:cNvSpPr/>
            <p:nvPr/>
          </p:nvSpPr>
          <p:spPr>
            <a:xfrm rot="5400000">
              <a:off x="8200135" y="4372938"/>
              <a:ext cx="246289" cy="158309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entagon 30"/>
            <p:cNvSpPr/>
            <p:nvPr/>
          </p:nvSpPr>
          <p:spPr>
            <a:xfrm rot="5400000">
              <a:off x="8495156" y="4378841"/>
              <a:ext cx="246289" cy="158309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Pentagon 31"/>
            <p:cNvSpPr/>
            <p:nvPr/>
          </p:nvSpPr>
          <p:spPr>
            <a:xfrm rot="5400000">
              <a:off x="8353238" y="5991837"/>
              <a:ext cx="246289" cy="158309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Pentagon 32"/>
            <p:cNvSpPr/>
            <p:nvPr/>
          </p:nvSpPr>
          <p:spPr>
            <a:xfrm rot="5400000">
              <a:off x="7585635" y="5991837"/>
              <a:ext cx="246289" cy="158309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1619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951899"/>
            <a:ext cx="5264198" cy="5530272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700"/>
              </a:spcBef>
            </a:pPr>
            <a:r>
              <a:rPr lang="en-US" dirty="0"/>
              <a:t>Full adder adds 3 bits: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</a:p>
          <a:p>
            <a:pPr>
              <a:lnSpc>
                <a:spcPct val="130000"/>
              </a:lnSpc>
              <a:spcBef>
                <a:spcPts val="700"/>
              </a:spcBef>
            </a:pPr>
            <a:r>
              <a:rPr lang="en-US" dirty="0"/>
              <a:t>Two output bits: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700"/>
              </a:spcBef>
              <a:buFont typeface="+mj-lt"/>
              <a:buAutoNum type="arabicPeriod"/>
            </a:pPr>
            <a:r>
              <a:rPr lang="en-US" dirty="0"/>
              <a:t> Carry bit: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700"/>
              </a:spcBef>
              <a:buFont typeface="+mj-lt"/>
              <a:buAutoNum type="arabicPeriod"/>
            </a:pPr>
            <a:r>
              <a:rPr lang="en-US" dirty="0"/>
              <a:t> Sum bit: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>
              <a:lnSpc>
                <a:spcPct val="130000"/>
              </a:lnSpc>
              <a:spcBef>
                <a:spcPts val="700"/>
              </a:spcBef>
            </a:pPr>
            <a:r>
              <a:rPr lang="en-US" dirty="0"/>
              <a:t>Sum bit is 1 if the number of 1's in the input is odd (odd function)</a:t>
            </a:r>
          </a:p>
          <a:p>
            <a:pPr marL="357188" indent="0">
              <a:lnSpc>
                <a:spcPct val="130000"/>
              </a:lnSpc>
              <a:spcBef>
                <a:spcPts val="7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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b)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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</a:t>
            </a:r>
            <a:endParaRPr lang="en-US" dirty="0"/>
          </a:p>
          <a:p>
            <a:pPr>
              <a:lnSpc>
                <a:spcPct val="130000"/>
              </a:lnSpc>
              <a:spcBef>
                <a:spcPts val="700"/>
              </a:spcBef>
            </a:pPr>
            <a:r>
              <a:rPr lang="en-US" dirty="0"/>
              <a:t>Carry bit is 1 if the number of 1's in the input is 2 or 3</a:t>
            </a:r>
          </a:p>
          <a:p>
            <a:pPr marL="357188" indent="0">
              <a:lnSpc>
                <a:spcPct val="130000"/>
              </a:lnSpc>
              <a:spcBef>
                <a:spcPts val="700"/>
              </a:spcBef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=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a·b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+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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b)·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264900"/>
              </p:ext>
            </p:extLst>
          </p:nvPr>
        </p:nvGraphicFramePr>
        <p:xfrm>
          <a:off x="6508389" y="1733698"/>
          <a:ext cx="2880350" cy="4518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cout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51893" y="1124720"/>
            <a:ext cx="1818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Truth Table</a:t>
            </a:r>
          </a:p>
        </p:txBody>
      </p:sp>
    </p:spTree>
    <p:extLst>
      <p:ext uri="{BB962C8B-B14F-4D97-AF65-F5344CB8AC3E}">
        <p14:creationId xmlns:p14="http://schemas.microsoft.com/office/powerpoint/2010/main" val="3546523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67113"/>
            <a:ext cx="8893439" cy="5415058"/>
          </a:xfrm>
        </p:spPr>
        <p:txBody>
          <a:bodyPr/>
          <a:lstStyle/>
          <a:p>
            <a:pPr marL="0" indent="0">
              <a:spcBef>
                <a:spcPts val="2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module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Full_Adder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input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a, b, c,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output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, sum);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wire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w1, w2, w3;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and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(w1, a, b);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xor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(w2, a, b);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and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(w3, w2, c);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xor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(sum, w2, c);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, w1, w3)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endmodule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5027789" y="1643183"/>
            <a:ext cx="3208810" cy="4838988"/>
            <a:chOff x="5027789" y="1585576"/>
            <a:chExt cx="3208810" cy="4838988"/>
          </a:xfrm>
        </p:grpSpPr>
        <p:sp>
          <p:nvSpPr>
            <p:cNvPr id="21" name="Line 80"/>
            <p:cNvSpPr>
              <a:spLocks noChangeAspect="1" noChangeShapeType="1"/>
            </p:cNvSpPr>
            <p:nvPr/>
          </p:nvSpPr>
          <p:spPr bwMode="auto">
            <a:xfrm flipV="1">
              <a:off x="7600115" y="2335574"/>
              <a:ext cx="0" cy="10926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60"/>
            <p:cNvGrpSpPr>
              <a:grpSpLocks noChangeAspect="1"/>
            </p:cNvGrpSpPr>
            <p:nvPr/>
          </p:nvGrpSpPr>
          <p:grpSpPr bwMode="auto">
            <a:xfrm rot="5400000">
              <a:off x="7225987" y="4750642"/>
              <a:ext cx="693738" cy="515938"/>
              <a:chOff x="750" y="2323"/>
              <a:chExt cx="774" cy="576"/>
            </a:xfrm>
          </p:grpSpPr>
          <p:sp>
            <p:nvSpPr>
              <p:cNvPr id="38" name="Freeform 61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62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AutoShape 63"/>
            <p:cNvSpPr>
              <a:spLocks noChangeAspect="1" noChangeArrowheads="1"/>
            </p:cNvSpPr>
            <p:nvPr/>
          </p:nvSpPr>
          <p:spPr bwMode="auto">
            <a:xfrm flipH="1">
              <a:off x="6187210" y="4056904"/>
              <a:ext cx="631825" cy="514350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" name="Freeform 64"/>
            <p:cNvSpPr>
              <a:spLocks noChangeAspect="1"/>
            </p:cNvSpPr>
            <p:nvPr/>
          </p:nvSpPr>
          <p:spPr bwMode="auto">
            <a:xfrm rot="5400000">
              <a:off x="5585547" y="4782392"/>
              <a:ext cx="631825" cy="514350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65"/>
            <p:cNvSpPr>
              <a:spLocks noChangeAspect="1" noChangeArrowheads="1"/>
            </p:cNvSpPr>
            <p:nvPr/>
          </p:nvSpPr>
          <p:spPr bwMode="auto">
            <a:xfrm flipH="1">
              <a:off x="6187210" y="2737716"/>
              <a:ext cx="631825" cy="514350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grpSp>
          <p:nvGrpSpPr>
            <p:cNvPr id="9" name="Group 66"/>
            <p:cNvGrpSpPr>
              <a:grpSpLocks noChangeAspect="1"/>
            </p:cNvGrpSpPr>
            <p:nvPr/>
          </p:nvGrpSpPr>
          <p:grpSpPr bwMode="auto">
            <a:xfrm rot="5400000">
              <a:off x="7077965" y="3412379"/>
              <a:ext cx="693738" cy="515938"/>
              <a:chOff x="750" y="2323"/>
              <a:chExt cx="774" cy="576"/>
            </a:xfrm>
            <a:noFill/>
          </p:grpSpPr>
          <p:sp>
            <p:nvSpPr>
              <p:cNvPr id="36" name="Freeform 67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68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Line 70"/>
            <p:cNvSpPr>
              <a:spLocks noChangeAspect="1" noChangeShapeType="1"/>
            </p:cNvSpPr>
            <p:nvPr/>
          </p:nvSpPr>
          <p:spPr bwMode="auto">
            <a:xfrm>
              <a:off x="7576440" y="5353892"/>
              <a:ext cx="0" cy="3333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71"/>
            <p:cNvSpPr>
              <a:spLocks noChangeAspect="1" noChangeShapeType="1"/>
            </p:cNvSpPr>
            <p:nvPr/>
          </p:nvSpPr>
          <p:spPr bwMode="auto">
            <a:xfrm>
              <a:off x="7424040" y="4018804"/>
              <a:ext cx="0" cy="7350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73"/>
            <p:cNvSpPr>
              <a:spLocks noChangeAspect="1" noChangeShapeType="1"/>
            </p:cNvSpPr>
            <p:nvPr/>
          </p:nvSpPr>
          <p:spPr bwMode="auto">
            <a:xfrm>
              <a:off x="6819035" y="4447429"/>
              <a:ext cx="91526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4"/>
            <p:cNvSpPr>
              <a:spLocks noChangeAspect="1" noChangeShapeType="1"/>
            </p:cNvSpPr>
            <p:nvPr/>
          </p:nvSpPr>
          <p:spPr bwMode="auto">
            <a:xfrm>
              <a:off x="6819035" y="4161679"/>
              <a:ext cx="6050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79"/>
            <p:cNvSpPr>
              <a:spLocks noChangeAspect="1" noChangeShapeType="1"/>
            </p:cNvSpPr>
            <p:nvPr/>
          </p:nvSpPr>
          <p:spPr bwMode="auto">
            <a:xfrm flipV="1">
              <a:off x="7262054" y="2335574"/>
              <a:ext cx="0" cy="1092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83"/>
            <p:cNvSpPr txBox="1">
              <a:spLocks noChangeAspect="1" noChangeArrowheads="1"/>
            </p:cNvSpPr>
            <p:nvPr/>
          </p:nvSpPr>
          <p:spPr bwMode="auto">
            <a:xfrm>
              <a:off x="7056059" y="1585576"/>
              <a:ext cx="388938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5" name="Text Box 84"/>
            <p:cNvSpPr txBox="1">
              <a:spLocks noChangeAspect="1" noChangeArrowheads="1"/>
            </p:cNvSpPr>
            <p:nvPr/>
          </p:nvSpPr>
          <p:spPr bwMode="auto">
            <a:xfrm>
              <a:off x="7382518" y="1585576"/>
              <a:ext cx="4286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b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Text Box 85"/>
            <p:cNvSpPr txBox="1">
              <a:spLocks noChangeAspect="1" noChangeArrowheads="1"/>
            </p:cNvSpPr>
            <p:nvPr/>
          </p:nvSpPr>
          <p:spPr bwMode="auto">
            <a:xfrm>
              <a:off x="7747343" y="1585576"/>
              <a:ext cx="390742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c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4" name="Text Box 93"/>
            <p:cNvSpPr txBox="1">
              <a:spLocks noChangeAspect="1" noChangeArrowheads="1"/>
            </p:cNvSpPr>
            <p:nvPr/>
          </p:nvSpPr>
          <p:spPr bwMode="auto">
            <a:xfrm>
              <a:off x="7122415" y="5962601"/>
              <a:ext cx="941388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sum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7734301" y="2335574"/>
              <a:ext cx="213986" cy="2421440"/>
            </a:xfrm>
            <a:custGeom>
              <a:avLst/>
              <a:gdLst>
                <a:gd name="connsiteX0" fmla="*/ 0 w 170688"/>
                <a:gd name="connsiteY0" fmla="*/ 2170176 h 2170176"/>
                <a:gd name="connsiteX1" fmla="*/ 0 w 170688"/>
                <a:gd name="connsiteY1" fmla="*/ 1469136 h 2170176"/>
                <a:gd name="connsiteX2" fmla="*/ 170688 w 170688"/>
                <a:gd name="connsiteY2" fmla="*/ 1469136 h 2170176"/>
                <a:gd name="connsiteX3" fmla="*/ 170688 w 170688"/>
                <a:gd name="connsiteY3" fmla="*/ 0 h 2170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688" h="2170176">
                  <a:moveTo>
                    <a:pt x="0" y="2170176"/>
                  </a:moveTo>
                  <a:lnTo>
                    <a:pt x="0" y="1469136"/>
                  </a:lnTo>
                  <a:lnTo>
                    <a:pt x="170688" y="1469136"/>
                  </a:lnTo>
                  <a:lnTo>
                    <a:pt x="170688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Line 74"/>
            <p:cNvSpPr>
              <a:spLocks noChangeAspect="1" noChangeShapeType="1"/>
            </p:cNvSpPr>
            <p:nvPr/>
          </p:nvSpPr>
          <p:spPr bwMode="auto">
            <a:xfrm>
              <a:off x="6819035" y="2859761"/>
              <a:ext cx="4385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74"/>
            <p:cNvSpPr>
              <a:spLocks noChangeAspect="1" noChangeShapeType="1"/>
            </p:cNvSpPr>
            <p:nvPr/>
          </p:nvSpPr>
          <p:spPr bwMode="auto">
            <a:xfrm>
              <a:off x="6819035" y="3147796"/>
              <a:ext cx="783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731089" y="3001365"/>
              <a:ext cx="457200" cy="1761744"/>
            </a:xfrm>
            <a:custGeom>
              <a:avLst/>
              <a:gdLst>
                <a:gd name="connsiteX0" fmla="*/ 457200 w 457200"/>
                <a:gd name="connsiteY0" fmla="*/ 0 h 1761744"/>
                <a:gd name="connsiteX1" fmla="*/ 0 w 457200"/>
                <a:gd name="connsiteY1" fmla="*/ 0 h 1761744"/>
                <a:gd name="connsiteX2" fmla="*/ 0 w 457200"/>
                <a:gd name="connsiteY2" fmla="*/ 1761744 h 1761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1761744">
                  <a:moveTo>
                    <a:pt x="457200" y="0"/>
                  </a:moveTo>
                  <a:lnTo>
                    <a:pt x="0" y="0"/>
                  </a:lnTo>
                  <a:lnTo>
                    <a:pt x="0" y="176174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045922" y="4314078"/>
              <a:ext cx="142367" cy="453091"/>
            </a:xfrm>
            <a:custGeom>
              <a:avLst/>
              <a:gdLst>
                <a:gd name="connsiteX0" fmla="*/ 457200 w 457200"/>
                <a:gd name="connsiteY0" fmla="*/ 0 h 1761744"/>
                <a:gd name="connsiteX1" fmla="*/ 0 w 457200"/>
                <a:gd name="connsiteY1" fmla="*/ 0 h 1761744"/>
                <a:gd name="connsiteX2" fmla="*/ 0 w 457200"/>
                <a:gd name="connsiteY2" fmla="*/ 1761744 h 1761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1761744">
                  <a:moveTo>
                    <a:pt x="457200" y="0"/>
                  </a:moveTo>
                  <a:lnTo>
                    <a:pt x="0" y="0"/>
                  </a:lnTo>
                  <a:lnTo>
                    <a:pt x="0" y="176174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Line 70"/>
            <p:cNvSpPr>
              <a:spLocks noChangeAspect="1" noChangeShapeType="1"/>
            </p:cNvSpPr>
            <p:nvPr/>
          </p:nvSpPr>
          <p:spPr bwMode="auto">
            <a:xfrm>
              <a:off x="5905812" y="5353434"/>
              <a:ext cx="0" cy="3333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93"/>
            <p:cNvSpPr txBox="1">
              <a:spLocks noChangeAspect="1" noChangeArrowheads="1"/>
            </p:cNvSpPr>
            <p:nvPr/>
          </p:nvSpPr>
          <p:spPr bwMode="auto">
            <a:xfrm>
              <a:off x="5451787" y="5962143"/>
              <a:ext cx="941388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cout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356249" y="2564895"/>
              <a:ext cx="2880350" cy="29955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 Box 83"/>
            <p:cNvSpPr txBox="1">
              <a:spLocks noChangeAspect="1" noChangeArrowheads="1"/>
            </p:cNvSpPr>
            <p:nvPr/>
          </p:nvSpPr>
          <p:spPr bwMode="auto">
            <a:xfrm>
              <a:off x="5759498" y="2622502"/>
              <a:ext cx="38052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w1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2" name="Text Box 83"/>
            <p:cNvSpPr txBox="1">
              <a:spLocks noChangeAspect="1" noChangeArrowheads="1"/>
            </p:cNvSpPr>
            <p:nvPr/>
          </p:nvSpPr>
          <p:spPr bwMode="auto">
            <a:xfrm>
              <a:off x="6868342" y="3774642"/>
              <a:ext cx="38893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w2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3" name="Text Box 83"/>
            <p:cNvSpPr txBox="1">
              <a:spLocks noChangeAspect="1" noChangeArrowheads="1"/>
            </p:cNvSpPr>
            <p:nvPr/>
          </p:nvSpPr>
          <p:spPr bwMode="auto">
            <a:xfrm>
              <a:off x="5817105" y="3923773"/>
              <a:ext cx="38893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w3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4" name="Pentagon 53"/>
            <p:cNvSpPr/>
            <p:nvPr/>
          </p:nvSpPr>
          <p:spPr>
            <a:xfrm rot="5400000">
              <a:off x="7084736" y="2103762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Pentagon 54"/>
            <p:cNvSpPr/>
            <p:nvPr/>
          </p:nvSpPr>
          <p:spPr>
            <a:xfrm rot="5400000">
              <a:off x="7429824" y="2103762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Pentagon 55"/>
            <p:cNvSpPr/>
            <p:nvPr/>
          </p:nvSpPr>
          <p:spPr>
            <a:xfrm rot="5400000">
              <a:off x="7775466" y="2103762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Pentagon 56"/>
            <p:cNvSpPr/>
            <p:nvPr/>
          </p:nvSpPr>
          <p:spPr>
            <a:xfrm rot="5400000">
              <a:off x="7403787" y="5733556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Pentagon 57"/>
            <p:cNvSpPr/>
            <p:nvPr/>
          </p:nvSpPr>
          <p:spPr>
            <a:xfrm rot="5400000">
              <a:off x="5736501" y="5733003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027789" y="2045623"/>
              <a:ext cx="18838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Full_Adder</a:t>
              </a:r>
              <a:endParaRPr lang="en-US" sz="24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3095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 Delays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951898"/>
            <a:ext cx="9239081" cy="5587879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ts val="1000"/>
              </a:spcBef>
            </a:pPr>
            <a:r>
              <a:rPr lang="en-US" dirty="0"/>
              <a:t>When simulating Verilog modules, it is sometime necessary to specify the delay of gates using the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dirty="0"/>
              <a:t> symbol</a:t>
            </a:r>
          </a:p>
          <a:p>
            <a:pPr>
              <a:lnSpc>
                <a:spcPct val="140000"/>
              </a:lnSpc>
              <a:spcBef>
                <a:spcPts val="1000"/>
              </a:spcBef>
            </a:pPr>
            <a:r>
              <a:rPr lang="en-US" dirty="0"/>
              <a:t>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`timescale</a:t>
            </a:r>
            <a:r>
              <a:rPr lang="en-US" dirty="0"/>
              <a:t> directive specifies the time unit and precision</a:t>
            </a:r>
          </a:p>
          <a:p>
            <a:pPr marL="357188" indent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timescale</a:t>
            </a:r>
            <a:r>
              <a:rPr lang="en-US" dirty="0"/>
              <a:t> is also used as a simulator option</a:t>
            </a:r>
          </a:p>
          <a:p>
            <a:pPr marL="0" indent="0">
              <a:spcBef>
                <a:spcPts val="3500"/>
              </a:spcBef>
              <a:spcAft>
                <a:spcPts val="3500"/>
              </a:spcAft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`timescale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1ns/100ps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module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Half_Adder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input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a, </a:t>
            </a:r>
            <a:r>
              <a:rPr lang="en-US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b,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output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, sum);</a:t>
            </a:r>
          </a:p>
          <a:p>
            <a:pPr marL="0" indent="0">
              <a:spcBef>
                <a:spcPts val="1000"/>
              </a:spcBef>
              <a:buNone/>
              <a:tabLst>
                <a:tab pos="4667250" algn="l"/>
              </a:tabLst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and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#2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, a, b);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gate delay = 2ns</a:t>
            </a:r>
          </a:p>
          <a:p>
            <a:pPr marL="0" indent="0">
              <a:spcBef>
                <a:spcPts val="1000"/>
              </a:spcBef>
              <a:buNone/>
              <a:tabLst>
                <a:tab pos="4667250" algn="l"/>
              </a:tabLst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xor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#3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(sum, a, b);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gate delay = 3ns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endmodule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08028" y="3280032"/>
            <a:ext cx="5276381" cy="1092607"/>
            <a:chOff x="2608028" y="3360293"/>
            <a:chExt cx="5276381" cy="1092607"/>
          </a:xfrm>
        </p:grpSpPr>
        <p:sp>
          <p:nvSpPr>
            <p:cNvPr id="4" name="TextBox 3"/>
            <p:cNvSpPr txBox="1"/>
            <p:nvPr/>
          </p:nvSpPr>
          <p:spPr>
            <a:xfrm>
              <a:off x="4607358" y="3360293"/>
              <a:ext cx="3277051" cy="1092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Time unit = 1ns = 10</a:t>
              </a:r>
              <a:r>
                <a:rPr lang="en-US" sz="2000" b="1" baseline="30000" dirty="0">
                  <a:solidFill>
                    <a:srgbClr val="FF0000"/>
                  </a:solidFill>
                </a:rPr>
                <a:t>-9</a:t>
              </a:r>
              <a:r>
                <a:rPr lang="en-US" sz="2000" b="1" dirty="0">
                  <a:solidFill>
                    <a:srgbClr val="FF0000"/>
                  </a:solidFill>
                </a:rPr>
                <a:t> sec</a:t>
              </a:r>
            </a:p>
            <a:p>
              <a:pPr>
                <a:spcBef>
                  <a:spcPts val="3000"/>
                </a:spcBef>
              </a:pPr>
              <a:r>
                <a:rPr lang="en-US" sz="2000" b="1" dirty="0">
                  <a:solidFill>
                    <a:srgbClr val="FF0000"/>
                  </a:solidFill>
                </a:rPr>
                <a:t>Precision = 100ps = 0.1ns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608028" y="3562184"/>
              <a:ext cx="1948069" cy="151075"/>
            </a:xfrm>
            <a:custGeom>
              <a:avLst/>
              <a:gdLst>
                <a:gd name="connsiteX0" fmla="*/ 0 w 1948069"/>
                <a:gd name="connsiteY0" fmla="*/ 151075 h 151075"/>
                <a:gd name="connsiteX1" fmla="*/ 0 w 1948069"/>
                <a:gd name="connsiteY1" fmla="*/ 0 h 151075"/>
                <a:gd name="connsiteX2" fmla="*/ 1948069 w 1948069"/>
                <a:gd name="connsiteY2" fmla="*/ 0 h 15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48069" h="151075">
                  <a:moveTo>
                    <a:pt x="0" y="151075"/>
                  </a:moveTo>
                  <a:lnTo>
                    <a:pt x="0" y="0"/>
                  </a:lnTo>
                  <a:lnTo>
                    <a:pt x="19480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flipV="1">
              <a:off x="3282398" y="4120283"/>
              <a:ext cx="1273700" cy="151075"/>
            </a:xfrm>
            <a:custGeom>
              <a:avLst/>
              <a:gdLst>
                <a:gd name="connsiteX0" fmla="*/ 0 w 1948069"/>
                <a:gd name="connsiteY0" fmla="*/ 151075 h 151075"/>
                <a:gd name="connsiteX1" fmla="*/ 0 w 1948069"/>
                <a:gd name="connsiteY1" fmla="*/ 0 h 151075"/>
                <a:gd name="connsiteX2" fmla="*/ 1948069 w 1948069"/>
                <a:gd name="connsiteY2" fmla="*/ 0 h 15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48069" h="151075">
                  <a:moveTo>
                    <a:pt x="0" y="151075"/>
                  </a:moveTo>
                  <a:lnTo>
                    <a:pt x="0" y="0"/>
                  </a:lnTo>
                  <a:lnTo>
                    <a:pt x="19480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175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 Module with Gate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67113"/>
            <a:ext cx="8893439" cy="5415058"/>
          </a:xfrm>
        </p:spPr>
        <p:txBody>
          <a:bodyPr/>
          <a:lstStyle/>
          <a:p>
            <a:pPr marL="0" indent="0">
              <a:spcBef>
                <a:spcPts val="2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module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Full_Adder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input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a, b, c,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output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, sum);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wire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w1, w2, w3;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and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#2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(w1, a, b);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xor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#3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(w2, a, b);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and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#2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(w3, w2, c);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xor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#3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(sum, w2, c);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#2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, w1, w3)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endmodule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5027789" y="1643183"/>
            <a:ext cx="3208810" cy="4838988"/>
            <a:chOff x="5027789" y="1585576"/>
            <a:chExt cx="3208810" cy="4838988"/>
          </a:xfrm>
        </p:grpSpPr>
        <p:sp>
          <p:nvSpPr>
            <p:cNvPr id="21" name="Line 80"/>
            <p:cNvSpPr>
              <a:spLocks noChangeAspect="1" noChangeShapeType="1"/>
            </p:cNvSpPr>
            <p:nvPr/>
          </p:nvSpPr>
          <p:spPr bwMode="auto">
            <a:xfrm flipV="1">
              <a:off x="7600115" y="2335574"/>
              <a:ext cx="0" cy="10926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60"/>
            <p:cNvGrpSpPr>
              <a:grpSpLocks noChangeAspect="1"/>
            </p:cNvGrpSpPr>
            <p:nvPr/>
          </p:nvGrpSpPr>
          <p:grpSpPr bwMode="auto">
            <a:xfrm rot="5400000">
              <a:off x="7225987" y="4750642"/>
              <a:ext cx="693738" cy="515938"/>
              <a:chOff x="750" y="2323"/>
              <a:chExt cx="774" cy="576"/>
            </a:xfrm>
          </p:grpSpPr>
          <p:sp>
            <p:nvSpPr>
              <p:cNvPr id="38" name="Freeform 61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62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AutoShape 63"/>
            <p:cNvSpPr>
              <a:spLocks noChangeAspect="1" noChangeArrowheads="1"/>
            </p:cNvSpPr>
            <p:nvPr/>
          </p:nvSpPr>
          <p:spPr bwMode="auto">
            <a:xfrm flipH="1">
              <a:off x="6187210" y="4056904"/>
              <a:ext cx="631825" cy="514350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" name="Freeform 64"/>
            <p:cNvSpPr>
              <a:spLocks noChangeAspect="1"/>
            </p:cNvSpPr>
            <p:nvPr/>
          </p:nvSpPr>
          <p:spPr bwMode="auto">
            <a:xfrm rot="5400000">
              <a:off x="5585547" y="4782392"/>
              <a:ext cx="631825" cy="514350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65"/>
            <p:cNvSpPr>
              <a:spLocks noChangeAspect="1" noChangeArrowheads="1"/>
            </p:cNvSpPr>
            <p:nvPr/>
          </p:nvSpPr>
          <p:spPr bwMode="auto">
            <a:xfrm flipH="1">
              <a:off x="6187210" y="2737716"/>
              <a:ext cx="631825" cy="514350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grpSp>
          <p:nvGrpSpPr>
            <p:cNvPr id="9" name="Group 66"/>
            <p:cNvGrpSpPr>
              <a:grpSpLocks noChangeAspect="1"/>
            </p:cNvGrpSpPr>
            <p:nvPr/>
          </p:nvGrpSpPr>
          <p:grpSpPr bwMode="auto">
            <a:xfrm rot="5400000">
              <a:off x="7077965" y="3412379"/>
              <a:ext cx="693738" cy="515938"/>
              <a:chOff x="750" y="2323"/>
              <a:chExt cx="774" cy="576"/>
            </a:xfrm>
            <a:noFill/>
          </p:grpSpPr>
          <p:sp>
            <p:nvSpPr>
              <p:cNvPr id="36" name="Freeform 67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68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Line 70"/>
            <p:cNvSpPr>
              <a:spLocks noChangeAspect="1" noChangeShapeType="1"/>
            </p:cNvSpPr>
            <p:nvPr/>
          </p:nvSpPr>
          <p:spPr bwMode="auto">
            <a:xfrm>
              <a:off x="7576440" y="5353892"/>
              <a:ext cx="0" cy="3333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71"/>
            <p:cNvSpPr>
              <a:spLocks noChangeAspect="1" noChangeShapeType="1"/>
            </p:cNvSpPr>
            <p:nvPr/>
          </p:nvSpPr>
          <p:spPr bwMode="auto">
            <a:xfrm>
              <a:off x="7424040" y="4018804"/>
              <a:ext cx="0" cy="7350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73"/>
            <p:cNvSpPr>
              <a:spLocks noChangeAspect="1" noChangeShapeType="1"/>
            </p:cNvSpPr>
            <p:nvPr/>
          </p:nvSpPr>
          <p:spPr bwMode="auto">
            <a:xfrm>
              <a:off x="6819035" y="4447429"/>
              <a:ext cx="91526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4"/>
            <p:cNvSpPr>
              <a:spLocks noChangeAspect="1" noChangeShapeType="1"/>
            </p:cNvSpPr>
            <p:nvPr/>
          </p:nvSpPr>
          <p:spPr bwMode="auto">
            <a:xfrm>
              <a:off x="6819035" y="4161679"/>
              <a:ext cx="6050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79"/>
            <p:cNvSpPr>
              <a:spLocks noChangeAspect="1" noChangeShapeType="1"/>
            </p:cNvSpPr>
            <p:nvPr/>
          </p:nvSpPr>
          <p:spPr bwMode="auto">
            <a:xfrm flipV="1">
              <a:off x="7262054" y="2335574"/>
              <a:ext cx="0" cy="1092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83"/>
            <p:cNvSpPr txBox="1">
              <a:spLocks noChangeAspect="1" noChangeArrowheads="1"/>
            </p:cNvSpPr>
            <p:nvPr/>
          </p:nvSpPr>
          <p:spPr bwMode="auto">
            <a:xfrm>
              <a:off x="7056059" y="1585576"/>
              <a:ext cx="388938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5" name="Text Box 84"/>
            <p:cNvSpPr txBox="1">
              <a:spLocks noChangeAspect="1" noChangeArrowheads="1"/>
            </p:cNvSpPr>
            <p:nvPr/>
          </p:nvSpPr>
          <p:spPr bwMode="auto">
            <a:xfrm>
              <a:off x="7382518" y="1585576"/>
              <a:ext cx="4286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b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Text Box 85"/>
            <p:cNvSpPr txBox="1">
              <a:spLocks noChangeAspect="1" noChangeArrowheads="1"/>
            </p:cNvSpPr>
            <p:nvPr/>
          </p:nvSpPr>
          <p:spPr bwMode="auto">
            <a:xfrm>
              <a:off x="7747343" y="1585576"/>
              <a:ext cx="390742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c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4" name="Text Box 93"/>
            <p:cNvSpPr txBox="1">
              <a:spLocks noChangeAspect="1" noChangeArrowheads="1"/>
            </p:cNvSpPr>
            <p:nvPr/>
          </p:nvSpPr>
          <p:spPr bwMode="auto">
            <a:xfrm>
              <a:off x="7122415" y="5962601"/>
              <a:ext cx="941388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sum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7734301" y="2335574"/>
              <a:ext cx="213986" cy="2421440"/>
            </a:xfrm>
            <a:custGeom>
              <a:avLst/>
              <a:gdLst>
                <a:gd name="connsiteX0" fmla="*/ 0 w 170688"/>
                <a:gd name="connsiteY0" fmla="*/ 2170176 h 2170176"/>
                <a:gd name="connsiteX1" fmla="*/ 0 w 170688"/>
                <a:gd name="connsiteY1" fmla="*/ 1469136 h 2170176"/>
                <a:gd name="connsiteX2" fmla="*/ 170688 w 170688"/>
                <a:gd name="connsiteY2" fmla="*/ 1469136 h 2170176"/>
                <a:gd name="connsiteX3" fmla="*/ 170688 w 170688"/>
                <a:gd name="connsiteY3" fmla="*/ 0 h 2170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688" h="2170176">
                  <a:moveTo>
                    <a:pt x="0" y="2170176"/>
                  </a:moveTo>
                  <a:lnTo>
                    <a:pt x="0" y="1469136"/>
                  </a:lnTo>
                  <a:lnTo>
                    <a:pt x="170688" y="1469136"/>
                  </a:lnTo>
                  <a:lnTo>
                    <a:pt x="170688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Line 74"/>
            <p:cNvSpPr>
              <a:spLocks noChangeAspect="1" noChangeShapeType="1"/>
            </p:cNvSpPr>
            <p:nvPr/>
          </p:nvSpPr>
          <p:spPr bwMode="auto">
            <a:xfrm>
              <a:off x="6819035" y="2859761"/>
              <a:ext cx="4385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74"/>
            <p:cNvSpPr>
              <a:spLocks noChangeAspect="1" noChangeShapeType="1"/>
            </p:cNvSpPr>
            <p:nvPr/>
          </p:nvSpPr>
          <p:spPr bwMode="auto">
            <a:xfrm>
              <a:off x="6819035" y="3147796"/>
              <a:ext cx="783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731089" y="3001365"/>
              <a:ext cx="457200" cy="1761744"/>
            </a:xfrm>
            <a:custGeom>
              <a:avLst/>
              <a:gdLst>
                <a:gd name="connsiteX0" fmla="*/ 457200 w 457200"/>
                <a:gd name="connsiteY0" fmla="*/ 0 h 1761744"/>
                <a:gd name="connsiteX1" fmla="*/ 0 w 457200"/>
                <a:gd name="connsiteY1" fmla="*/ 0 h 1761744"/>
                <a:gd name="connsiteX2" fmla="*/ 0 w 457200"/>
                <a:gd name="connsiteY2" fmla="*/ 1761744 h 1761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1761744">
                  <a:moveTo>
                    <a:pt x="457200" y="0"/>
                  </a:moveTo>
                  <a:lnTo>
                    <a:pt x="0" y="0"/>
                  </a:lnTo>
                  <a:lnTo>
                    <a:pt x="0" y="176174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045922" y="4314078"/>
              <a:ext cx="142367" cy="453091"/>
            </a:xfrm>
            <a:custGeom>
              <a:avLst/>
              <a:gdLst>
                <a:gd name="connsiteX0" fmla="*/ 457200 w 457200"/>
                <a:gd name="connsiteY0" fmla="*/ 0 h 1761744"/>
                <a:gd name="connsiteX1" fmla="*/ 0 w 457200"/>
                <a:gd name="connsiteY1" fmla="*/ 0 h 1761744"/>
                <a:gd name="connsiteX2" fmla="*/ 0 w 457200"/>
                <a:gd name="connsiteY2" fmla="*/ 1761744 h 1761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1761744">
                  <a:moveTo>
                    <a:pt x="457200" y="0"/>
                  </a:moveTo>
                  <a:lnTo>
                    <a:pt x="0" y="0"/>
                  </a:lnTo>
                  <a:lnTo>
                    <a:pt x="0" y="176174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Line 70"/>
            <p:cNvSpPr>
              <a:spLocks noChangeAspect="1" noChangeShapeType="1"/>
            </p:cNvSpPr>
            <p:nvPr/>
          </p:nvSpPr>
          <p:spPr bwMode="auto">
            <a:xfrm>
              <a:off x="5905812" y="5353434"/>
              <a:ext cx="0" cy="3333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93"/>
            <p:cNvSpPr txBox="1">
              <a:spLocks noChangeAspect="1" noChangeArrowheads="1"/>
            </p:cNvSpPr>
            <p:nvPr/>
          </p:nvSpPr>
          <p:spPr bwMode="auto">
            <a:xfrm>
              <a:off x="5451787" y="5962143"/>
              <a:ext cx="941388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u="none" baseline="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cout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356249" y="2564895"/>
              <a:ext cx="2880350" cy="29955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 Box 83"/>
            <p:cNvSpPr txBox="1">
              <a:spLocks noChangeAspect="1" noChangeArrowheads="1"/>
            </p:cNvSpPr>
            <p:nvPr/>
          </p:nvSpPr>
          <p:spPr bwMode="auto">
            <a:xfrm>
              <a:off x="5759498" y="2622502"/>
              <a:ext cx="38052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w1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2" name="Text Box 83"/>
            <p:cNvSpPr txBox="1">
              <a:spLocks noChangeAspect="1" noChangeArrowheads="1"/>
            </p:cNvSpPr>
            <p:nvPr/>
          </p:nvSpPr>
          <p:spPr bwMode="auto">
            <a:xfrm>
              <a:off x="6868342" y="3774642"/>
              <a:ext cx="38893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w2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3" name="Text Box 83"/>
            <p:cNvSpPr txBox="1">
              <a:spLocks noChangeAspect="1" noChangeArrowheads="1"/>
            </p:cNvSpPr>
            <p:nvPr/>
          </p:nvSpPr>
          <p:spPr bwMode="auto">
            <a:xfrm>
              <a:off x="5817105" y="3923773"/>
              <a:ext cx="38893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w3</a:t>
              </a:r>
              <a:endParaRPr lang="en-US" altLang="en-US" sz="2400" u="none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4" name="Pentagon 53"/>
            <p:cNvSpPr/>
            <p:nvPr/>
          </p:nvSpPr>
          <p:spPr>
            <a:xfrm rot="5400000">
              <a:off x="7084736" y="2103762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Pentagon 54"/>
            <p:cNvSpPr/>
            <p:nvPr/>
          </p:nvSpPr>
          <p:spPr>
            <a:xfrm rot="5400000">
              <a:off x="7429824" y="2103762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Pentagon 55"/>
            <p:cNvSpPr/>
            <p:nvPr/>
          </p:nvSpPr>
          <p:spPr>
            <a:xfrm rot="5400000">
              <a:off x="7775466" y="2103762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Pentagon 56"/>
            <p:cNvSpPr/>
            <p:nvPr/>
          </p:nvSpPr>
          <p:spPr>
            <a:xfrm rot="5400000">
              <a:off x="7403787" y="5733556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Pentagon 57"/>
            <p:cNvSpPr/>
            <p:nvPr/>
          </p:nvSpPr>
          <p:spPr>
            <a:xfrm rot="5400000">
              <a:off x="5736501" y="5733003"/>
              <a:ext cx="345642" cy="23098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027789" y="2045623"/>
              <a:ext cx="18838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Full_Adder</a:t>
              </a:r>
              <a:endParaRPr lang="en-US" sz="24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9862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39" y="951899"/>
            <a:ext cx="9274727" cy="5530272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assign</a:t>
            </a:r>
            <a:r>
              <a:rPr lang="en-US" dirty="0"/>
              <a:t> statement defines continuous assignment</a:t>
            </a:r>
          </a:p>
          <a:p>
            <a:pPr>
              <a:spcBef>
                <a:spcPts val="1500"/>
              </a:spcBef>
              <a:tabLst>
                <a:tab pos="1614488" algn="l"/>
              </a:tabLst>
            </a:pPr>
            <a:r>
              <a:rPr lang="en-US" dirty="0"/>
              <a:t>Syntax:	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assign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name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1500"/>
              </a:spcBef>
            </a:pPr>
            <a:r>
              <a:rPr lang="en-US" dirty="0"/>
              <a:t>Assigns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  <a:r>
              <a:rPr lang="en-US" dirty="0"/>
              <a:t> value to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/>
              <a:t> (output port or wire) </a:t>
            </a:r>
          </a:p>
          <a:p>
            <a:pPr>
              <a:spcBef>
                <a:spcPts val="1500"/>
              </a:spcBef>
            </a:pPr>
            <a:r>
              <a:rPr lang="en-US" dirty="0"/>
              <a:t>Examples:</a:t>
            </a:r>
          </a:p>
          <a:p>
            <a:pPr marL="357188" indent="0">
              <a:spcBef>
                <a:spcPts val="1500"/>
              </a:spcBef>
              <a:buNone/>
              <a:tabLst>
                <a:tab pos="4843463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a&amp;b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| c&amp;~d;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x = ab + cd'</a:t>
            </a:r>
          </a:p>
          <a:p>
            <a:pPr marL="357188" indent="0">
              <a:spcBef>
                <a:spcPts val="1500"/>
              </a:spcBef>
              <a:buNone/>
              <a:tabLst>
                <a:tab pos="4843463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assign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y =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a|b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&amp; ~c;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y = (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a+b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)c'</a:t>
            </a:r>
          </a:p>
          <a:p>
            <a:pPr marL="357188" indent="0">
              <a:spcBef>
                <a:spcPts val="1500"/>
              </a:spcBef>
              <a:buNone/>
              <a:tabLst>
                <a:tab pos="4843463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z = ~(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a|b|c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z = (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a+b+c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)'</a:t>
            </a:r>
          </a:p>
          <a:p>
            <a:pPr marL="357188" indent="0">
              <a:spcBef>
                <a:spcPts val="1500"/>
              </a:spcBef>
              <a:buNone/>
              <a:tabLst>
                <a:tab pos="4843463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sum =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a^b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^ c;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sum = (a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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b)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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</a:t>
            </a:r>
          </a:p>
          <a:p>
            <a:pPr>
              <a:spcBef>
                <a:spcPts val="1500"/>
              </a:spcBef>
            </a:pPr>
            <a:r>
              <a:rPr lang="en-US" dirty="0"/>
              <a:t>Verilog uses the bit operators: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~</a:t>
            </a:r>
            <a:r>
              <a:rPr lang="en-US" dirty="0"/>
              <a:t> (not),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dirty="0"/>
              <a:t> (and),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dirty="0"/>
              <a:t> (or),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^</a:t>
            </a:r>
            <a:r>
              <a:rPr lang="en-US" dirty="0"/>
              <a:t> (</a:t>
            </a:r>
            <a:r>
              <a:rPr lang="en-US" dirty="0" err="1"/>
              <a:t>xor</a:t>
            </a:r>
            <a:r>
              <a:rPr lang="en-US" dirty="0"/>
              <a:t>)</a:t>
            </a:r>
          </a:p>
          <a:p>
            <a:pPr>
              <a:spcBef>
                <a:spcPts val="1500"/>
              </a:spcBef>
            </a:pPr>
            <a:r>
              <a:rPr lang="en-US" dirty="0"/>
              <a:t>Operator precedence: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/>
              <a:t>parentheses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~ 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dirty="0"/>
              <a:t>  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^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68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Assignment with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951899"/>
            <a:ext cx="9332334" cy="5587879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  <a:tabLst>
                <a:tab pos="1343025" algn="l"/>
              </a:tabLst>
            </a:pPr>
            <a:r>
              <a:rPr lang="en-US" dirty="0"/>
              <a:t>Syntax:	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assign #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delay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name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/>
              <a:t>The optional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delay</a:t>
            </a:r>
            <a:r>
              <a:rPr lang="en-US" dirty="0">
                <a:cs typeface="Consolas" panose="020B0609020204030204" pitchFamily="49" charset="0"/>
              </a:rPr>
              <a:t> </a:t>
            </a:r>
            <a:r>
              <a:rPr lang="en-US" dirty="0"/>
              <a:t>specifies the delay of the assignment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/>
              <a:t>To have a delay similar to the gate implementation</a:t>
            </a:r>
          </a:p>
          <a:p>
            <a:pPr marL="0" indent="0">
              <a:spcBef>
                <a:spcPts val="2500"/>
              </a:spcBef>
              <a:buNone/>
              <a:tabLst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Full_Adder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a, b, c,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sum);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#6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sum =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a^b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)^c;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delay = 6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assign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#7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a&amp;b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|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a^b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)&amp;c;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delay = 7</a:t>
            </a:r>
          </a:p>
          <a:p>
            <a:pPr marL="0" indent="0">
              <a:spcBef>
                <a:spcPts val="500"/>
              </a:spcBef>
              <a:buNone/>
              <a:tabLst>
                <a:tab pos="6099175" algn="l"/>
              </a:tabLst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500"/>
              </a:spcBef>
              <a:buNone/>
            </a:pPr>
            <a:r>
              <a:rPr lang="en-US" dirty="0"/>
              <a:t>The order of 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dirty="0"/>
              <a:t> statements does not matter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cs typeface="Consolas" panose="020B0609020204030204" pitchFamily="49" charset="0"/>
              </a:rPr>
              <a:t>They are </a:t>
            </a: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sensitive</a:t>
            </a:r>
            <a:r>
              <a:rPr lang="en-US" dirty="0">
                <a:cs typeface="Consolas" panose="020B0609020204030204" pitchFamily="49" charset="0"/>
              </a:rPr>
              <a:t> to inputs </a:t>
            </a:r>
            <a:r>
              <a:rPr lang="en-US" dirty="0"/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/>
              <a:t>) </a:t>
            </a:r>
            <a:r>
              <a:rPr lang="en-US" dirty="0">
                <a:cs typeface="Consolas" panose="020B0609020204030204" pitchFamily="49" charset="0"/>
              </a:rPr>
              <a:t>that appear in the expressions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/>
              <a:t>Any change in value of the input ports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/>
              <a:t>) will </a:t>
            </a:r>
            <a:r>
              <a:rPr lang="en-US" b="1" dirty="0">
                <a:solidFill>
                  <a:srgbClr val="FF0000"/>
                </a:solidFill>
              </a:rPr>
              <a:t>re-evaluate</a:t>
            </a:r>
            <a:r>
              <a:rPr lang="en-US" dirty="0"/>
              <a:t> the outputs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dirty="0"/>
              <a:t> and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/>
              <a:t> of 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dirty="0"/>
              <a:t> statements</a:t>
            </a:r>
          </a:p>
        </p:txBody>
      </p:sp>
    </p:spTree>
    <p:extLst>
      <p:ext uri="{BB962C8B-B14F-4D97-AF65-F5344CB8AC3E}">
        <p14:creationId xmlns:p14="http://schemas.microsoft.com/office/powerpoint/2010/main" val="1672936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Bench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39" y="894292"/>
            <a:ext cx="9274727" cy="558787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In order to simulate a circuit, it is necessary to apply inputs to the circuit for the simulator to generate an output response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A test bench is written to </a:t>
            </a:r>
            <a:r>
              <a:rPr lang="en-US" b="1" dirty="0">
                <a:solidFill>
                  <a:srgbClr val="FF0000"/>
                </a:solidFill>
              </a:rPr>
              <a:t>verify the correctness </a:t>
            </a:r>
            <a:r>
              <a:rPr lang="en-US" dirty="0"/>
              <a:t>of a design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A test bench is written as a </a:t>
            </a:r>
            <a:r>
              <a:rPr lang="en-US" b="1" dirty="0">
                <a:solidFill>
                  <a:srgbClr val="FF0000"/>
                </a:solidFill>
              </a:rPr>
              <a:t>Verilog module with no ports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It </a:t>
            </a:r>
            <a:r>
              <a:rPr lang="en-US" b="1" dirty="0">
                <a:solidFill>
                  <a:srgbClr val="FF0000"/>
                </a:solidFill>
              </a:rPr>
              <a:t>instantiates the module </a:t>
            </a:r>
            <a:r>
              <a:rPr lang="en-US" dirty="0"/>
              <a:t>that should be tested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It </a:t>
            </a:r>
            <a:r>
              <a:rPr lang="en-US" b="1" dirty="0">
                <a:solidFill>
                  <a:srgbClr val="FF0000"/>
                </a:solidFill>
              </a:rPr>
              <a:t>provides inputs </a:t>
            </a:r>
            <a:r>
              <a:rPr lang="en-US" dirty="0"/>
              <a:t>to the module that should be tested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Test benches can be complex and lengthy, depending on the complexity of the design</a:t>
            </a:r>
          </a:p>
        </p:txBody>
      </p:sp>
    </p:spTree>
    <p:extLst>
      <p:ext uri="{BB962C8B-B14F-4D97-AF65-F5344CB8AC3E}">
        <p14:creationId xmlns:p14="http://schemas.microsoft.com/office/powerpoint/2010/main" val="1187500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Simple Test Bench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894292"/>
            <a:ext cx="9389941" cy="564548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  <a:tabLst>
                <a:tab pos="4300538" algn="l"/>
                <a:tab pos="4667250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Test_Full_Adder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No need for Ports</a:t>
            </a:r>
          </a:p>
          <a:p>
            <a:pPr marL="0" indent="0">
              <a:spcBef>
                <a:spcPts val="500"/>
              </a:spcBef>
              <a:buNone/>
              <a:tabLst>
                <a:tab pos="4300538" algn="l"/>
                <a:tab pos="4667250" algn="l"/>
              </a:tabLst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a, b, c;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variable inputs</a:t>
            </a:r>
          </a:p>
          <a:p>
            <a:pPr marL="0" indent="0">
              <a:spcBef>
                <a:spcPts val="500"/>
              </a:spcBef>
              <a:buNone/>
              <a:tabLst>
                <a:tab pos="4300538" algn="l"/>
                <a:tab pos="4667250" algn="l"/>
              </a:tabLst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sum,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wire outputs</a:t>
            </a:r>
          </a:p>
          <a:p>
            <a:pPr marL="0" indent="0">
              <a:spcBef>
                <a:spcPts val="500"/>
              </a:spcBef>
              <a:buNone/>
              <a:tabLst>
                <a:tab pos="4300538" algn="l"/>
                <a:tab pos="4667250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Instantiate the module to be tested</a:t>
            </a:r>
          </a:p>
          <a:p>
            <a:pPr marL="0" indent="0">
              <a:spcBef>
                <a:spcPts val="500"/>
              </a:spcBef>
              <a:buNone/>
              <a:tabLst>
                <a:tab pos="4300538" algn="l"/>
                <a:tab pos="4667250" algn="l"/>
              </a:tabLst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Full_Adder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FA (a, b, c,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sum);</a:t>
            </a:r>
          </a:p>
          <a:p>
            <a:pPr marL="0" indent="0">
              <a:spcBef>
                <a:spcPts val="500"/>
              </a:spcBef>
              <a:buNone/>
              <a:tabLst>
                <a:tab pos="4300538" algn="l"/>
                <a:tab pos="4667250" algn="l"/>
              </a:tabLst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initial begin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 block</a:t>
            </a:r>
          </a:p>
          <a:p>
            <a:pPr marL="0" indent="0">
              <a:spcBef>
                <a:spcPts val="500"/>
              </a:spcBef>
              <a:buNone/>
              <a:tabLst>
                <a:tab pos="4300538" algn="l"/>
                <a:tab pos="4667250" algn="l"/>
              </a:tabLst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a=0; b=0; c=0;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 t=0  time units</a:t>
            </a:r>
          </a:p>
          <a:p>
            <a:pPr marL="0" indent="0">
              <a:spcBef>
                <a:spcPts val="500"/>
              </a:spcBef>
              <a:buNone/>
              <a:tabLst>
                <a:tab pos="4300538" algn="l"/>
                <a:tab pos="4667250" algn="l"/>
              </a:tabLst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a=1; b=1;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 t=20 time units</a:t>
            </a:r>
          </a:p>
          <a:p>
            <a:pPr marL="0" indent="0">
              <a:spcBef>
                <a:spcPts val="500"/>
              </a:spcBef>
              <a:buNone/>
              <a:tabLst>
                <a:tab pos="4300538" algn="l"/>
                <a:tab pos="4667250" algn="l"/>
              </a:tabLst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a=0; b=0; c=1;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 t=40 time units</a:t>
            </a:r>
          </a:p>
          <a:p>
            <a:pPr marL="0" indent="0">
              <a:spcBef>
                <a:spcPts val="500"/>
              </a:spcBef>
              <a:buNone/>
              <a:tabLst>
                <a:tab pos="4300538" algn="l"/>
                <a:tab pos="4667250" algn="l"/>
              </a:tabLst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a=1; c=0;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 t=60 time units</a:t>
            </a:r>
          </a:p>
          <a:p>
            <a:pPr marL="0" indent="0">
              <a:spcBef>
                <a:spcPts val="500"/>
              </a:spcBef>
              <a:buNone/>
              <a:tabLst>
                <a:tab pos="4300538" algn="l"/>
                <a:tab pos="4667250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#20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$finish;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at t=80 finish simulation</a:t>
            </a:r>
          </a:p>
          <a:p>
            <a:pPr marL="0" indent="0">
              <a:spcBef>
                <a:spcPts val="500"/>
              </a:spcBef>
              <a:buNone/>
              <a:tabLst>
                <a:tab pos="4300538" algn="l"/>
                <a:tab pos="4667250" algn="l"/>
              </a:tabLst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end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initial block</a:t>
            </a:r>
          </a:p>
          <a:p>
            <a:pPr marL="0" indent="0">
              <a:spcBef>
                <a:spcPts val="500"/>
              </a:spcBef>
              <a:buNone/>
              <a:tabLst>
                <a:tab pos="4667250" algn="l"/>
              </a:tabLst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80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0510" y="951899"/>
            <a:ext cx="8180194" cy="5415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150000"/>
              </a:lnSpc>
              <a:spcBef>
                <a:spcPts val="1000"/>
              </a:spcBef>
            </a:pPr>
            <a:r>
              <a:rPr lang="en-US" altLang="en-US" sz="2800" kern="0" dirty="0"/>
              <a:t>Hardware Description Language</a:t>
            </a:r>
          </a:p>
          <a:p>
            <a:pPr marL="444500" indent="-444500">
              <a:lnSpc>
                <a:spcPct val="150000"/>
              </a:lnSpc>
              <a:spcBef>
                <a:spcPts val="1000"/>
              </a:spcBef>
            </a:pPr>
            <a:r>
              <a:rPr lang="en-US" altLang="en-US" sz="2800" kern="0" dirty="0"/>
              <a:t>Logic Simulation versus Synthesis</a:t>
            </a:r>
          </a:p>
          <a:p>
            <a:pPr marL="444500" indent="-444500">
              <a:lnSpc>
                <a:spcPct val="150000"/>
              </a:lnSpc>
              <a:spcBef>
                <a:spcPts val="1000"/>
              </a:spcBef>
            </a:pPr>
            <a:r>
              <a:rPr lang="en-US" altLang="en-US" sz="2800" kern="0" dirty="0"/>
              <a:t>Verilog Module</a:t>
            </a:r>
          </a:p>
          <a:p>
            <a:pPr marL="444500" indent="-444500">
              <a:lnSpc>
                <a:spcPct val="150000"/>
              </a:lnSpc>
              <a:spcBef>
                <a:spcPts val="1000"/>
              </a:spcBef>
            </a:pPr>
            <a:r>
              <a:rPr lang="en-US" altLang="en-US" sz="2800" kern="0" dirty="0"/>
              <a:t>Gate-Level Description and Gate Delays</a:t>
            </a:r>
          </a:p>
          <a:p>
            <a:pPr marL="444500" indent="-444500">
              <a:lnSpc>
                <a:spcPct val="150000"/>
              </a:lnSpc>
              <a:spcBef>
                <a:spcPts val="1000"/>
              </a:spcBef>
            </a:pPr>
            <a:r>
              <a:rPr lang="en-US" altLang="en-US" sz="2800" kern="0" dirty="0"/>
              <a:t>Module Instantiation</a:t>
            </a:r>
          </a:p>
          <a:p>
            <a:pPr marL="444500" indent="-444500">
              <a:lnSpc>
                <a:spcPct val="150000"/>
              </a:lnSpc>
              <a:spcBef>
                <a:spcPts val="1000"/>
              </a:spcBef>
            </a:pPr>
            <a:r>
              <a:rPr lang="en-US" altLang="en-US" sz="2800" kern="0" dirty="0"/>
              <a:t>Continuous Assignment</a:t>
            </a:r>
          </a:p>
          <a:p>
            <a:pPr marL="444500" indent="-444500">
              <a:lnSpc>
                <a:spcPct val="150000"/>
              </a:lnSpc>
              <a:spcBef>
                <a:spcPts val="1000"/>
              </a:spcBef>
            </a:pPr>
            <a:r>
              <a:rPr lang="en-US" altLang="en-US" sz="2800" kern="0" dirty="0"/>
              <a:t>Writing a Simple Test Bench</a:t>
            </a:r>
            <a:endParaRPr lang="en-US" altLang="en-US" kern="0" dirty="0"/>
          </a:p>
          <a:p>
            <a:pPr>
              <a:spcBef>
                <a:spcPts val="2500"/>
              </a:spcBef>
            </a:pP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284445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dirty="0"/>
              <a:t> and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6" y="894292"/>
            <a:ext cx="9274727" cy="5587879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800" dirty="0"/>
              <a:t>Verilog has two major data types</a:t>
            </a:r>
          </a:p>
          <a:p>
            <a:pPr marL="357188" indent="-357188">
              <a:lnSpc>
                <a:spcPct val="12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Net data types:</a:t>
            </a:r>
            <a:r>
              <a:rPr lang="en-US" dirty="0"/>
              <a:t> are connections between parts of a design</a:t>
            </a:r>
          </a:p>
          <a:p>
            <a:pPr marL="357188" indent="-357188">
              <a:lnSpc>
                <a:spcPct val="12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Variable data types:</a:t>
            </a:r>
            <a:r>
              <a:rPr lang="en-US" dirty="0"/>
              <a:t> can store data values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2800" dirty="0"/>
              <a:t>The 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800" dirty="0"/>
              <a:t> is a net data type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2400" dirty="0"/>
              <a:t>A wire cannot store a value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2400" dirty="0"/>
              <a:t>Its value is determined by its driver, such as a gate, a module output, or continuous assignment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2800" dirty="0"/>
              <a:t>The 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800" dirty="0"/>
              <a:t> is a variable data type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2400" dirty="0"/>
              <a:t>Can store a value from one assignment to the next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2400" dirty="0"/>
              <a:t>Used only in procedural blocks, such as the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sz="2400" dirty="0"/>
              <a:t> block </a:t>
            </a:r>
          </a:p>
        </p:txBody>
      </p:sp>
    </p:spTree>
    <p:extLst>
      <p:ext uri="{BB962C8B-B14F-4D97-AF65-F5344CB8AC3E}">
        <p14:creationId xmlns:p14="http://schemas.microsoft.com/office/powerpoint/2010/main" val="980884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951899"/>
            <a:ext cx="9332334" cy="5587879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dirty="0"/>
              <a:t> statement is a procedural block of statements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The body of 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dirty="0"/>
              <a:t> statement surrounded by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r>
              <a:rPr lang="en-US" dirty="0">
                <a:cs typeface="Consolas" panose="020B0609020204030204" pitchFamily="49" charset="0"/>
              </a:rPr>
              <a:t>-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dirty="0"/>
              <a:t>is sequential, </a:t>
            </a:r>
            <a:r>
              <a:rPr lang="en-US"/>
              <a:t>like a </a:t>
            </a:r>
            <a:r>
              <a:rPr lang="en-US" dirty="0"/>
              <a:t>sequential block in a programming language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Procedural assignments are used inside 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dirty="0"/>
              <a:t> block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Procedural assignment statements are executed in sequence</a:t>
            </a:r>
          </a:p>
          <a:p>
            <a:pPr marL="357188" indent="0">
              <a:lnSpc>
                <a:spcPct val="130000"/>
              </a:lnSpc>
              <a:spcBef>
                <a:spcPts val="1500"/>
              </a:spcBef>
              <a:buNone/>
            </a:pPr>
            <a:r>
              <a:rPr lang="en-US" dirty="0">
                <a:cs typeface="Consolas" panose="020B0609020204030204" pitchFamily="49" charset="0"/>
              </a:rPr>
              <a:t>Syntax: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delay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variable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Procedural assignment statements can be delayed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The optional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delay</a:t>
            </a:r>
            <a:r>
              <a:rPr lang="en-US" dirty="0"/>
              <a:t> indicates that the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variable</a:t>
            </a:r>
            <a:r>
              <a:rPr lang="en-US" dirty="0"/>
              <a:t> (of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dirty="0"/>
              <a:t> type) should be updated after the time delay</a:t>
            </a:r>
          </a:p>
        </p:txBody>
      </p:sp>
    </p:spTree>
    <p:extLst>
      <p:ext uri="{BB962C8B-B14F-4D97-AF65-F5344CB8AC3E}">
        <p14:creationId xmlns:p14="http://schemas.microsoft.com/office/powerpoint/2010/main" val="3116647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the Simulator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4440" y="3947462"/>
            <a:ext cx="9332334" cy="2477101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dirty="0"/>
              <a:t>Examine the waveforms to verify the correctness of your design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At </a:t>
            </a:r>
            <a:r>
              <a:rPr lang="en-US" sz="2400" i="1" dirty="0"/>
              <a:t>t </a:t>
            </a:r>
            <a:r>
              <a:rPr lang="en-US" sz="2400" dirty="0"/>
              <a:t>= 0 ns, the values </a:t>
            </a:r>
            <a:r>
              <a:rPr lang="en-US" sz="2400" dirty="0">
                <a:latin typeface="+mn-lt"/>
              </a:rPr>
              <a:t>of </a:t>
            </a:r>
            <a:r>
              <a:rPr lang="en-US" sz="2400" b="1" dirty="0" err="1">
                <a:latin typeface="+mn-lt"/>
                <a:cs typeface="Consolas" panose="020B0609020204030204" pitchFamily="49" charset="0"/>
              </a:rPr>
              <a:t>cout</a:t>
            </a:r>
            <a:r>
              <a:rPr lang="en-US" sz="2400" dirty="0">
                <a:latin typeface="+mn-lt"/>
              </a:rPr>
              <a:t> and </a:t>
            </a:r>
            <a:r>
              <a:rPr lang="en-US" sz="2400" b="1" dirty="0">
                <a:latin typeface="+mn-lt"/>
                <a:cs typeface="Consolas" panose="020B0609020204030204" pitchFamily="49" charset="0"/>
              </a:rPr>
              <a:t>sum</a:t>
            </a:r>
            <a:r>
              <a:rPr lang="en-US" sz="2400" dirty="0">
                <a:latin typeface="+mn-lt"/>
              </a:rPr>
              <a:t> are </a:t>
            </a:r>
            <a:r>
              <a:rPr lang="en-US" sz="2400" dirty="0"/>
              <a:t>unknown (</a:t>
            </a:r>
            <a:r>
              <a:rPr lang="en-US" sz="2400" dirty="0">
                <a:solidFill>
                  <a:srgbClr val="FF0000"/>
                </a:solidFill>
              </a:rPr>
              <a:t>shown in red</a:t>
            </a:r>
            <a:r>
              <a:rPr lang="en-US" sz="2400" dirty="0"/>
              <a:t>)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The </a:t>
            </a:r>
            <a:r>
              <a:rPr lang="en-US" sz="2400" b="1" dirty="0" err="1"/>
              <a:t>cout</a:t>
            </a:r>
            <a:r>
              <a:rPr lang="en-US" sz="2400" dirty="0"/>
              <a:t> and </a:t>
            </a:r>
            <a:r>
              <a:rPr lang="en-US" sz="2400" b="1" dirty="0"/>
              <a:t>sum</a:t>
            </a:r>
            <a:r>
              <a:rPr lang="en-US" sz="2400" dirty="0"/>
              <a:t> signals are delayed by </a:t>
            </a:r>
            <a:r>
              <a:rPr lang="en-US" sz="2400" b="1" dirty="0">
                <a:solidFill>
                  <a:srgbClr val="0000FF"/>
                </a:solidFill>
              </a:rPr>
              <a:t>7ns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0000FF"/>
                </a:solidFill>
              </a:rPr>
              <a:t>6ns</a:t>
            </a:r>
            <a:r>
              <a:rPr lang="en-US" sz="2400" dirty="0"/>
              <a:t>, respectively</a:t>
            </a:r>
          </a:p>
        </p:txBody>
      </p:sp>
      <p:pic>
        <p:nvPicPr>
          <p:cNvPr id="3" name="Picture 2" descr="C:\Users\mudawar\Documents\+COE 202\Modelsim\Full Adder\Test_Full_Adder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26" y="1124720"/>
            <a:ext cx="9550270" cy="270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726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Design: 4-bit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1" y="894292"/>
            <a:ext cx="9389940" cy="288034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Uses </a:t>
            </a:r>
            <a:r>
              <a:rPr lang="en-US" b="1" dirty="0">
                <a:solidFill>
                  <a:srgbClr val="FF0000"/>
                </a:solidFill>
              </a:rPr>
              <a:t>identical copies </a:t>
            </a:r>
            <a:r>
              <a:rPr lang="en-US" dirty="0"/>
              <a:t>of a full adder to build a large adder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Simple to implement: the </a:t>
            </a:r>
            <a:r>
              <a:rPr lang="en-US" b="1" dirty="0">
                <a:solidFill>
                  <a:srgbClr val="FF0000"/>
                </a:solidFill>
              </a:rPr>
              <a:t>cell</a:t>
            </a:r>
            <a:r>
              <a:rPr lang="en-US" dirty="0"/>
              <a:t> (iterative block) is a </a:t>
            </a:r>
            <a:r>
              <a:rPr lang="en-US" b="1" dirty="0">
                <a:solidFill>
                  <a:srgbClr val="FF0000"/>
                </a:solidFill>
              </a:rPr>
              <a:t>full adder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Carry-out of cell </a:t>
            </a:r>
            <a:r>
              <a:rPr lang="en-US" i="1" dirty="0" err="1"/>
              <a:t>i</a:t>
            </a:r>
            <a:r>
              <a:rPr lang="en-US" dirty="0"/>
              <a:t> becomes carry-in to cell (</a:t>
            </a:r>
            <a:r>
              <a:rPr lang="en-US" i="1" dirty="0" err="1"/>
              <a:t>i</a:t>
            </a:r>
            <a:r>
              <a:rPr lang="en-US" sz="1200" i="1" dirty="0"/>
              <a:t> </a:t>
            </a:r>
            <a:r>
              <a:rPr lang="en-US" dirty="0"/>
              <a:t>+1)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Can be extended to add any number of bits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554187" y="4012382"/>
            <a:ext cx="6390721" cy="2469789"/>
            <a:chOff x="747689" y="3486607"/>
            <a:chExt cx="6390721" cy="2469789"/>
          </a:xfrm>
        </p:grpSpPr>
        <p:sp>
          <p:nvSpPr>
            <p:cNvPr id="18" name="TextBox 17"/>
            <p:cNvSpPr txBox="1"/>
            <p:nvPr/>
          </p:nvSpPr>
          <p:spPr>
            <a:xfrm>
              <a:off x="6681210" y="4293105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6680530" y="4735293"/>
              <a:ext cx="45788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5204459" y="3486607"/>
              <a:ext cx="1497782" cy="2469789"/>
              <a:chOff x="5701891" y="3313786"/>
              <a:chExt cx="1497782" cy="246978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6" name="Straight Arrow Connector 5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Arrow Connector 7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718869" y="3486607"/>
              <a:ext cx="1497782" cy="2469789"/>
              <a:chOff x="5701891" y="3313786"/>
              <a:chExt cx="1497782" cy="246978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Straight Arrow Connector 25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233279" y="3486607"/>
              <a:ext cx="1497782" cy="2469789"/>
              <a:chOff x="5701891" y="3313786"/>
              <a:chExt cx="1497782" cy="2469789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43" name="Straight Arrow Connector 42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Straight Arrow Connector 36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747689" y="3486607"/>
              <a:ext cx="1497782" cy="2469789"/>
              <a:chOff x="5701891" y="3313786"/>
              <a:chExt cx="1497782" cy="2469789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54" name="Straight Arrow Connector 53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Arrow Connector 47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3175" y="5330031"/>
                <a:ext cx="691284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1230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972DE-E906-4047-A3D8-C563E155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4-bit Adder using Module Instantiation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CF482C-B57B-440E-9931-E57AD722D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225" y="894291"/>
            <a:ext cx="9389942" cy="5645189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Adder4 (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a0, a1, a2, a3, b0, b1, b2, b3, c0,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output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s0, s1, s2, s3, c4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c1, c2, c3;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Internal wires for the carries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Instantiate Four Full Adders: FA0, FA1, FA2, FA3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The ports are matched by position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Full_Adder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FA0 (a0, b0, c0, c1, s0);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Full_Adder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FA1 (a1, b1, c1, c2, s1);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Full_Adder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FA2 (a2, b2, c2, c3, s2);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Full_Adder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FA3 (a3, b3, c3, c4, s3);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Can also match the ports by name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Full Adder FA0 (.a(a0), .b(b0), .c(c0), .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(c1), .sum(s0));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66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Instantiation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951899"/>
            <a:ext cx="9447548" cy="5472665"/>
          </a:xfrm>
        </p:spPr>
        <p:txBody>
          <a:bodyPr/>
          <a:lstStyle/>
          <a:p>
            <a:pPr>
              <a:spcBef>
                <a:spcPts val="2500"/>
              </a:spcBef>
            </a:pPr>
            <a:r>
              <a:rPr lang="en-US" dirty="0"/>
              <a:t>Module declarations are like </a:t>
            </a:r>
            <a:r>
              <a:rPr lang="en-US" b="1" dirty="0">
                <a:solidFill>
                  <a:srgbClr val="FF0000"/>
                </a:solidFill>
              </a:rPr>
              <a:t>templates</a:t>
            </a:r>
          </a:p>
          <a:p>
            <a:pPr>
              <a:spcBef>
                <a:spcPts val="2500"/>
              </a:spcBef>
            </a:pPr>
            <a:r>
              <a:rPr lang="en-US" dirty="0"/>
              <a:t>Module instantiation is like creating an </a:t>
            </a:r>
            <a:r>
              <a:rPr lang="en-US" b="1" dirty="0">
                <a:solidFill>
                  <a:srgbClr val="FF0000"/>
                </a:solidFill>
              </a:rPr>
              <a:t>object</a:t>
            </a:r>
          </a:p>
          <a:p>
            <a:pPr>
              <a:spcBef>
                <a:spcPts val="2500"/>
              </a:spcBef>
            </a:pPr>
            <a:r>
              <a:rPr lang="en-US" dirty="0"/>
              <a:t>Modules are instantiated inside other modules at different levels</a:t>
            </a:r>
          </a:p>
          <a:p>
            <a:pPr>
              <a:spcBef>
                <a:spcPts val="2500"/>
              </a:spcBef>
            </a:pPr>
            <a:r>
              <a:rPr lang="en-US" dirty="0"/>
              <a:t>The top-level module does not require instantiation</a:t>
            </a:r>
          </a:p>
          <a:p>
            <a:pPr>
              <a:spcBef>
                <a:spcPts val="2500"/>
              </a:spcBef>
            </a:pPr>
            <a:r>
              <a:rPr lang="en-US" dirty="0"/>
              <a:t>Module instantiation defines the </a:t>
            </a:r>
            <a:r>
              <a:rPr lang="en-US" b="1" dirty="0">
                <a:solidFill>
                  <a:srgbClr val="FF0000"/>
                </a:solidFill>
              </a:rPr>
              <a:t>structure</a:t>
            </a:r>
            <a:r>
              <a:rPr lang="en-US" dirty="0"/>
              <a:t> of a digital design</a:t>
            </a:r>
          </a:p>
          <a:p>
            <a:pPr>
              <a:spcBef>
                <a:spcPts val="2500"/>
              </a:spcBef>
            </a:pPr>
            <a:r>
              <a:rPr lang="en-US" dirty="0"/>
              <a:t>It produces </a:t>
            </a:r>
            <a:r>
              <a:rPr lang="en-US" b="1" dirty="0">
                <a:solidFill>
                  <a:srgbClr val="FF0000"/>
                </a:solidFill>
              </a:rPr>
              <a:t>module instances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at different levels</a:t>
            </a:r>
          </a:p>
          <a:p>
            <a:pPr>
              <a:spcBef>
                <a:spcPts val="2500"/>
              </a:spcBef>
            </a:pPr>
            <a:r>
              <a:rPr lang="en-US" dirty="0"/>
              <a:t>The ports of a module instance must match those declared</a:t>
            </a:r>
          </a:p>
          <a:p>
            <a:pPr>
              <a:spcBef>
                <a:spcPts val="2500"/>
              </a:spcBef>
            </a:pPr>
            <a:r>
              <a:rPr lang="en-US" dirty="0"/>
              <a:t>The matching of the ports can be done </a:t>
            </a:r>
            <a:r>
              <a:rPr lang="en-US" b="1" dirty="0">
                <a:solidFill>
                  <a:srgbClr val="FF0000"/>
                </a:solidFill>
              </a:rPr>
              <a:t>by name</a:t>
            </a:r>
            <a:r>
              <a:rPr lang="en-US" dirty="0"/>
              <a:t> or </a:t>
            </a:r>
            <a:r>
              <a:rPr lang="en-US" b="1" dirty="0">
                <a:solidFill>
                  <a:srgbClr val="FF0000"/>
                </a:solidFill>
              </a:rPr>
              <a:t>by position</a:t>
            </a:r>
          </a:p>
        </p:txBody>
      </p:sp>
    </p:spTree>
    <p:extLst>
      <p:ext uri="{BB962C8B-B14F-4D97-AF65-F5344CB8AC3E}">
        <p14:creationId xmlns:p14="http://schemas.microsoft.com/office/powerpoint/2010/main" val="2746457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4FC7F-2A9E-49C9-9EB1-2A710865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Test Bench for the 4-bit Adder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457E3D-ABB0-4EAB-BE4D-940454499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833" y="894292"/>
            <a:ext cx="9389941" cy="564548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Adder4_TestBench;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No Ports</a:t>
            </a:r>
          </a:p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a0, a1, a2, a3;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variable inputs</a:t>
            </a:r>
          </a:p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b0, b1, b2, b3,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variable inputs</a:t>
            </a:r>
          </a:p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s0, s1, s2, s3,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wire outputs</a:t>
            </a:r>
          </a:p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Instantiate the module to be tested</a:t>
            </a:r>
          </a:p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Adder4 Add4 (a0,a1,a2,a3, b0,b1,b2,b3,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s0,s1,s2,s3,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initial begin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 block</a:t>
            </a:r>
          </a:p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a0=0;a1=0;a2=0;a3=0;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 t=0</a:t>
            </a:r>
          </a:p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b0=0;b1=0;b2=0;b3=0;cin=0;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 t=0</a:t>
            </a:r>
          </a:p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a1=1;a3=1;b2=1;b3=1;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 t=100</a:t>
            </a:r>
          </a:p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a0=1;a1=0;b1=1;b2=0;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 t=200</a:t>
            </a:r>
          </a:p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a2=1;a3=0;cin=1;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 t=300</a:t>
            </a:r>
          </a:p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#100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$finish;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at t=400 finish simulation</a:t>
            </a:r>
          </a:p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end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initial block</a:t>
            </a:r>
          </a:p>
          <a:p>
            <a:pPr marL="0" indent="0">
              <a:spcBef>
                <a:spcPts val="500"/>
              </a:spcBef>
              <a:buNone/>
              <a:tabLst>
                <a:tab pos="5032375" algn="l"/>
              </a:tabLst>
            </a:pP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3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Description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1067113"/>
            <a:ext cx="9332334" cy="5143500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dirty="0"/>
              <a:t>Describes the hardware of digital systems in a textual form</a:t>
            </a:r>
          </a:p>
          <a:p>
            <a:pPr>
              <a:spcBef>
                <a:spcPts val="3000"/>
              </a:spcBef>
            </a:pPr>
            <a:r>
              <a:rPr lang="en-US" dirty="0"/>
              <a:t>Describes the hardware structures and behavior</a:t>
            </a:r>
          </a:p>
          <a:p>
            <a:pPr>
              <a:spcBef>
                <a:spcPts val="3000"/>
              </a:spcBef>
            </a:pPr>
            <a:r>
              <a:rPr lang="en-US" dirty="0"/>
              <a:t>Can represent logic diagrams, expressions, and complex circuits</a:t>
            </a:r>
          </a:p>
          <a:p>
            <a:pPr>
              <a:spcBef>
                <a:spcPts val="3000"/>
              </a:spcBef>
            </a:pPr>
            <a:r>
              <a:rPr lang="en-US" dirty="0"/>
              <a:t>NOT a software programming language</a:t>
            </a:r>
          </a:p>
          <a:p>
            <a:pPr>
              <a:spcBef>
                <a:spcPts val="3000"/>
              </a:spcBef>
            </a:pPr>
            <a:r>
              <a:rPr lang="en-US" dirty="0"/>
              <a:t>Two standard hardware description languages (HDLs)</a:t>
            </a:r>
          </a:p>
          <a:p>
            <a:pPr marL="357188" indent="-357188">
              <a:spcBef>
                <a:spcPts val="300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Verilog</a:t>
            </a:r>
            <a:r>
              <a:rPr lang="en-US" dirty="0"/>
              <a:t> (will be studied in this course)</a:t>
            </a:r>
          </a:p>
          <a:p>
            <a:pPr marL="357188" indent="-357188">
              <a:spcBef>
                <a:spcPts val="300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VHDL</a:t>
            </a:r>
            <a:r>
              <a:rPr lang="en-US" dirty="0"/>
              <a:t> (harder to learn than Verilog)</a:t>
            </a:r>
          </a:p>
        </p:txBody>
      </p:sp>
    </p:spTree>
    <p:extLst>
      <p:ext uri="{BB962C8B-B14F-4D97-AF65-F5344CB8AC3E}">
        <p14:creationId xmlns:p14="http://schemas.microsoft.com/office/powerpoint/2010/main" val="343879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Verilog = "</a:t>
            </a:r>
            <a:r>
              <a:rPr lang="en-US" dirty="0">
                <a:solidFill>
                  <a:srgbClr val="FF0000"/>
                </a:solidFill>
              </a:rPr>
              <a:t>Veri</a:t>
            </a:r>
            <a:r>
              <a:rPr lang="en-US" dirty="0"/>
              <a:t>fying </a:t>
            </a:r>
            <a:r>
              <a:rPr lang="en-US" dirty="0">
                <a:solidFill>
                  <a:srgbClr val="FF0000"/>
                </a:solidFill>
              </a:rPr>
              <a:t>Log</a:t>
            </a:r>
            <a:r>
              <a:rPr lang="en-US" dirty="0"/>
              <a:t>ic"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951899"/>
            <a:ext cx="9389941" cy="553027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Invented as a </a:t>
            </a:r>
            <a:r>
              <a:rPr lang="en-US"/>
              <a:t>simulation language </a:t>
            </a:r>
            <a:r>
              <a:rPr lang="en-US" dirty="0"/>
              <a:t>in 1984 by Phil </a:t>
            </a:r>
            <a:r>
              <a:rPr lang="en-US" dirty="0" err="1"/>
              <a:t>Moorby</a:t>
            </a:r>
            <a:endParaRPr lang="en-US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Opened to public in 1990 by Cadence Design Systems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Became an IEEE standard in 1995 (Verilog-95)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Revised and upgraded in 2001 (Verilog-2001)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Revised also in 2005 (Verilog-2005)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Verilog allows designers to describe hardware at different levels</a:t>
            </a:r>
          </a:p>
          <a:p>
            <a:pPr lvl="1"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Can describe anything from a single gate to a full computer system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Verilog is supported by the majority of electronic design tools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Verilog can be used for logic simulation and synthesis</a:t>
            </a:r>
          </a:p>
        </p:txBody>
      </p:sp>
    </p:spTree>
    <p:extLst>
      <p:ext uri="{BB962C8B-B14F-4D97-AF65-F5344CB8AC3E}">
        <p14:creationId xmlns:p14="http://schemas.microsoft.com/office/powerpoint/2010/main" val="201155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09505"/>
            <a:ext cx="8915400" cy="5472665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/>
              <a:t>Logic simulator interprets the Verilog (HDL) description</a:t>
            </a:r>
          </a:p>
          <a:p>
            <a:pPr>
              <a:spcBef>
                <a:spcPts val="2000"/>
              </a:spcBef>
            </a:pPr>
            <a:r>
              <a:rPr lang="en-US" dirty="0"/>
              <a:t>Produces </a:t>
            </a:r>
            <a:r>
              <a:rPr lang="en-US" b="1" dirty="0">
                <a:solidFill>
                  <a:srgbClr val="FF0000"/>
                </a:solidFill>
              </a:rPr>
              <a:t>timing diagrams</a:t>
            </a:r>
          </a:p>
          <a:p>
            <a:pPr>
              <a:spcBef>
                <a:spcPts val="2000"/>
              </a:spcBef>
            </a:pPr>
            <a:r>
              <a:rPr lang="en-US" dirty="0"/>
              <a:t>Predicts how the hardware will behave before it is fabricated</a:t>
            </a:r>
          </a:p>
          <a:p>
            <a:pPr>
              <a:spcBef>
                <a:spcPts val="2000"/>
              </a:spcBef>
            </a:pPr>
            <a:r>
              <a:rPr lang="en-US" dirty="0"/>
              <a:t>Simulation allows the detection of functional errors in a design</a:t>
            </a:r>
          </a:p>
          <a:p>
            <a:pPr lvl="1">
              <a:spcBef>
                <a:spcPts val="2000"/>
              </a:spcBef>
            </a:pPr>
            <a:r>
              <a:rPr lang="en-US" dirty="0"/>
              <a:t>Without having to physically implement the circuit</a:t>
            </a:r>
          </a:p>
          <a:p>
            <a:pPr>
              <a:spcBef>
                <a:spcPts val="2000"/>
              </a:spcBef>
            </a:pPr>
            <a:r>
              <a:rPr lang="en-US" dirty="0"/>
              <a:t>Errors detected during the simulation can be corrected</a:t>
            </a:r>
          </a:p>
          <a:p>
            <a:pPr lvl="1">
              <a:spcBef>
                <a:spcPts val="2000"/>
              </a:spcBef>
            </a:pPr>
            <a:r>
              <a:rPr lang="en-US" dirty="0"/>
              <a:t>By modifying the appropriate statements in the Verilog description</a:t>
            </a:r>
          </a:p>
          <a:p>
            <a:pPr>
              <a:spcBef>
                <a:spcPts val="2000"/>
              </a:spcBef>
            </a:pPr>
            <a:r>
              <a:rPr lang="en-US" dirty="0"/>
              <a:t>Simulating and verifying a design requires a </a:t>
            </a:r>
            <a:r>
              <a:rPr lang="en-US" b="1" dirty="0">
                <a:solidFill>
                  <a:srgbClr val="FF0000"/>
                </a:solidFill>
              </a:rPr>
              <a:t>test bench</a:t>
            </a:r>
          </a:p>
          <a:p>
            <a:pPr>
              <a:spcBef>
                <a:spcPts val="2000"/>
              </a:spcBef>
            </a:pPr>
            <a:r>
              <a:rPr lang="en-US" dirty="0"/>
              <a:t>The test bench is also written in Verilog</a:t>
            </a:r>
          </a:p>
        </p:txBody>
      </p:sp>
    </p:spTree>
    <p:extLst>
      <p:ext uri="{BB962C8B-B14F-4D97-AF65-F5344CB8AC3E}">
        <p14:creationId xmlns:p14="http://schemas.microsoft.com/office/powerpoint/2010/main" val="176466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894293"/>
            <a:ext cx="9159513" cy="5645485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Logic synthesis is similar to translating a program</a:t>
            </a:r>
          </a:p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However, the output of logic synthesis is a digital circuit</a:t>
            </a:r>
          </a:p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A digital circuit modeled in Verilog can be translated into a list of components and their interconnections, called </a:t>
            </a:r>
            <a:r>
              <a:rPr lang="en-US" b="1" dirty="0" err="1">
                <a:solidFill>
                  <a:srgbClr val="FF0000"/>
                </a:solidFill>
              </a:rPr>
              <a:t>netlist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Synthesis can be used to fabricate an integrated circuit</a:t>
            </a:r>
          </a:p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Synthesis can also target a Field Programmable Gate Array</a:t>
            </a:r>
          </a:p>
          <a:p>
            <a:pPr lvl="1"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An FPGA chip can be configured to implement a digital circuit</a:t>
            </a:r>
          </a:p>
          <a:p>
            <a:pPr lvl="1"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The digital circuit can also be modified by reconfiguring the FPGA</a:t>
            </a:r>
          </a:p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Logic simulation and synthesis are automated</a:t>
            </a:r>
          </a:p>
          <a:p>
            <a:pPr lvl="1"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Using special software, called Electronic Design Automation (EDA) tools</a:t>
            </a:r>
          </a:p>
        </p:txBody>
      </p:sp>
    </p:spTree>
    <p:extLst>
      <p:ext uri="{BB962C8B-B14F-4D97-AF65-F5344CB8AC3E}">
        <p14:creationId xmlns:p14="http://schemas.microsoft.com/office/powerpoint/2010/main" val="701552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Verilog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2"/>
            <a:ext cx="9066260" cy="5472665"/>
          </a:xfrm>
        </p:spPr>
        <p:txBody>
          <a:bodyPr/>
          <a:lstStyle/>
          <a:p>
            <a:pPr marL="357188" indent="-357188">
              <a:lnSpc>
                <a:spcPct val="150000"/>
              </a:lnSpc>
              <a:spcBef>
                <a:spcPts val="2000"/>
              </a:spcBef>
            </a:pPr>
            <a:r>
              <a:rPr lang="en-US" dirty="0"/>
              <a:t>A digital circuit is described in Verilog as a set of modules</a:t>
            </a:r>
          </a:p>
          <a:p>
            <a:pPr marL="357188" indent="-357188">
              <a:lnSpc>
                <a:spcPct val="150000"/>
              </a:lnSpc>
              <a:spcBef>
                <a:spcPts val="2000"/>
              </a:spcBef>
            </a:pPr>
            <a:r>
              <a:rPr lang="en-US" dirty="0"/>
              <a:t>A module is the </a:t>
            </a:r>
            <a:r>
              <a:rPr lang="en-US"/>
              <a:t>design entity </a:t>
            </a:r>
            <a:r>
              <a:rPr lang="en-US" dirty="0"/>
              <a:t>in Verilog</a:t>
            </a:r>
          </a:p>
          <a:p>
            <a:pPr marL="357188" indent="-357188">
              <a:lnSpc>
                <a:spcPct val="150000"/>
              </a:lnSpc>
              <a:spcBef>
                <a:spcPts val="2000"/>
              </a:spcBef>
            </a:pPr>
            <a:r>
              <a:rPr lang="en-US" dirty="0"/>
              <a:t>A module is declared using the </a:t>
            </a:r>
            <a:r>
              <a:rPr lang="en-US" b="1" dirty="0">
                <a:solidFill>
                  <a:srgbClr val="FF0000"/>
                </a:solidFill>
              </a:rPr>
              <a:t>module</a:t>
            </a:r>
            <a:r>
              <a:rPr lang="en-US" dirty="0"/>
              <a:t> keyword</a:t>
            </a:r>
          </a:p>
          <a:p>
            <a:pPr marL="357188" indent="-357188">
              <a:lnSpc>
                <a:spcPct val="150000"/>
              </a:lnSpc>
              <a:spcBef>
                <a:spcPts val="2000"/>
              </a:spcBef>
            </a:pPr>
            <a:r>
              <a:rPr lang="en-US" dirty="0"/>
              <a:t>A module is terminated using the </a:t>
            </a:r>
            <a:r>
              <a:rPr lang="en-US" b="1" dirty="0" err="1">
                <a:solidFill>
                  <a:srgbClr val="FF0000"/>
                </a:solidFill>
              </a:rPr>
              <a:t>endmodule</a:t>
            </a:r>
            <a:r>
              <a:rPr lang="en-US" dirty="0"/>
              <a:t> keyword</a:t>
            </a:r>
          </a:p>
          <a:p>
            <a:pPr marL="357188" indent="-357188">
              <a:lnSpc>
                <a:spcPct val="150000"/>
              </a:lnSpc>
              <a:spcBef>
                <a:spcPts val="2000"/>
              </a:spcBef>
            </a:pPr>
            <a:r>
              <a:rPr lang="en-US" dirty="0"/>
              <a:t>A module has a name and a list of </a:t>
            </a:r>
            <a:r>
              <a:rPr lang="en-US" b="1" dirty="0">
                <a:solidFill>
                  <a:srgbClr val="FF0000"/>
                </a:solidFill>
              </a:rPr>
              <a:t>input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output</a:t>
            </a:r>
            <a:r>
              <a:rPr lang="en-US" dirty="0"/>
              <a:t> ports</a:t>
            </a:r>
          </a:p>
          <a:p>
            <a:pPr marL="357188" indent="-357188">
              <a:lnSpc>
                <a:spcPct val="150000"/>
              </a:lnSpc>
              <a:spcBef>
                <a:spcPts val="2000"/>
              </a:spcBef>
            </a:pPr>
            <a:r>
              <a:rPr lang="en-US" dirty="0"/>
              <a:t>A module is described by a group of statements</a:t>
            </a:r>
          </a:p>
          <a:p>
            <a:pPr marL="357188" indent="-357188">
              <a:lnSpc>
                <a:spcPct val="150000"/>
              </a:lnSpc>
              <a:spcBef>
                <a:spcPts val="2000"/>
              </a:spcBef>
            </a:pPr>
            <a:r>
              <a:rPr lang="en-US" dirty="0"/>
              <a:t>The statements can describe the module structure or behavior</a:t>
            </a:r>
          </a:p>
        </p:txBody>
      </p:sp>
    </p:spTree>
    <p:extLst>
      <p:ext uri="{BB962C8B-B14F-4D97-AF65-F5344CB8AC3E}">
        <p14:creationId xmlns:p14="http://schemas.microsoft.com/office/powerpoint/2010/main" val="431096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Module in Verilog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894292"/>
            <a:ext cx="8951046" cy="3110778"/>
          </a:xfrm>
        </p:spPr>
        <p:txBody>
          <a:bodyPr/>
          <a:lstStyle/>
          <a:p>
            <a:pPr marL="0" indent="0">
              <a:spcBef>
                <a:spcPts val="800"/>
              </a:spcBef>
              <a:buNone/>
            </a:pPr>
            <a:r>
              <a:rPr lang="en-US" sz="22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Description of a simple circuit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simple_circuit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input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A, B, C,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x, y);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w;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g1(w, A, B);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not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g2(y, C);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or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g3(x, w, y);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4008" y="3947463"/>
            <a:ext cx="927472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The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200" dirty="0"/>
              <a:t> keyword defines the input ports: A, B, C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The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200" dirty="0"/>
              <a:t> keyword defines the output ports: x, y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The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200" dirty="0"/>
              <a:t> keyword defines an internal connection: w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The structure of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simple_circuit</a:t>
            </a:r>
            <a:r>
              <a:rPr lang="en-US" sz="2200" dirty="0"/>
              <a:t> is defined by three gates: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2200" dirty="0"/>
              <a:t>,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not</a:t>
            </a:r>
            <a:r>
              <a:rPr lang="en-US" sz="2200" dirty="0"/>
              <a:t>,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+mn-lt"/>
                <a:cs typeface="Consolas" panose="020B0609020204030204" pitchFamily="49" charset="0"/>
              </a:rPr>
              <a:t>Each gate has an optional name, followed by the gate output then inputs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471463" y="1903180"/>
            <a:ext cx="3974883" cy="1813855"/>
            <a:chOff x="4434537" y="1903180"/>
            <a:chExt cx="3974883" cy="1813855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7602922" y="2735342"/>
              <a:ext cx="28803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 27"/>
            <p:cNvSpPr/>
            <p:nvPr/>
          </p:nvSpPr>
          <p:spPr>
            <a:xfrm>
              <a:off x="6495406" y="2895217"/>
              <a:ext cx="660693" cy="617819"/>
            </a:xfrm>
            <a:custGeom>
              <a:avLst/>
              <a:gdLst>
                <a:gd name="connsiteX0" fmla="*/ 0 w 660693"/>
                <a:gd name="connsiteY0" fmla="*/ 602552 h 602552"/>
                <a:gd name="connsiteX1" fmla="*/ 0 w 660693"/>
                <a:gd name="connsiteY1" fmla="*/ 0 h 602552"/>
                <a:gd name="connsiteX2" fmla="*/ 660693 w 660693"/>
                <a:gd name="connsiteY2" fmla="*/ 0 h 602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0693" h="602552">
                  <a:moveTo>
                    <a:pt x="0" y="602552"/>
                  </a:moveTo>
                  <a:lnTo>
                    <a:pt x="0" y="0"/>
                  </a:lnTo>
                  <a:lnTo>
                    <a:pt x="660693" y="0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010607" y="2442385"/>
              <a:ext cx="251192" cy="288035"/>
              <a:chOff x="4973764" y="4547414"/>
              <a:chExt cx="230428" cy="288035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4973764" y="4547414"/>
                <a:ext cx="2304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973764" y="4835449"/>
                <a:ext cx="2304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>
              <a:off x="5759498" y="2586402"/>
              <a:ext cx="144017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Flowchart: Delay 3"/>
            <p:cNvSpPr/>
            <p:nvPr/>
          </p:nvSpPr>
          <p:spPr>
            <a:xfrm>
              <a:off x="5241035" y="2327171"/>
              <a:ext cx="555305" cy="518463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Moon 8"/>
            <p:cNvSpPr/>
            <p:nvPr/>
          </p:nvSpPr>
          <p:spPr>
            <a:xfrm flipH="1">
              <a:off x="7084459" y="2476111"/>
              <a:ext cx="555307" cy="518463"/>
            </a:xfrm>
            <a:prstGeom prst="moon">
              <a:avLst>
                <a:gd name="adj" fmla="val 8579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010607" y="3513155"/>
              <a:ext cx="28803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5241035" y="3313786"/>
              <a:ext cx="460452" cy="403249"/>
              <a:chOff x="6767621" y="4667550"/>
              <a:chExt cx="460452" cy="403249"/>
            </a:xfrm>
          </p:grpSpPr>
          <p:sp>
            <p:nvSpPr>
              <p:cNvPr id="7" name="Isosceles Triangle 6"/>
              <p:cNvSpPr/>
              <p:nvPr/>
            </p:nvSpPr>
            <p:spPr>
              <a:xfrm rot="5400000">
                <a:off x="6738817" y="4696354"/>
                <a:ext cx="403249" cy="3456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7112859" y="4811568"/>
                <a:ext cx="115214" cy="1152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4434537" y="2209220"/>
              <a:ext cx="2880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0" dirty="0"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434537" y="2535919"/>
              <a:ext cx="2880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0" dirty="0">
                  <a:latin typeface="Consolas" panose="020B0609020204030204" pitchFamily="49" charset="0"/>
                  <a:cs typeface="Consolas" panose="020B0609020204030204" pitchFamily="49" charset="0"/>
                </a:rPr>
                <a:t>B</a:t>
              </a:r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34537" y="3285748"/>
              <a:ext cx="2880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0" dirty="0">
                  <a:latin typeface="Consolas" panose="020B0609020204030204" pitchFamily="49" charset="0"/>
                  <a:cs typeface="Consolas" panose="020B0609020204030204" pitchFamily="49" charset="0"/>
                </a:rPr>
                <a:t>C</a:t>
              </a:r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62747" y="2188076"/>
              <a:ext cx="2880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0" dirty="0">
                  <a:latin typeface="Consolas" panose="020B0609020204030204" pitchFamily="49" charset="0"/>
                  <a:cs typeface="Consolas" panose="020B0609020204030204" pitchFamily="49" charset="0"/>
                </a:rPr>
                <a:t>w</a:t>
              </a:r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121385" y="2513167"/>
              <a:ext cx="2880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0" dirty="0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121385" y="3285748"/>
              <a:ext cx="2880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0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61798" y="1903180"/>
              <a:ext cx="4976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i="0" dirty="0">
                  <a:latin typeface="Consolas" panose="020B0609020204030204" pitchFamily="49" charset="0"/>
                  <a:cs typeface="Consolas" panose="020B0609020204030204" pitchFamily="49" charset="0"/>
                </a:rPr>
                <a:t>g1</a:t>
              </a:r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41034" y="2940106"/>
              <a:ext cx="5184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i="0" dirty="0">
                  <a:latin typeface="Consolas" panose="020B0609020204030204" pitchFamily="49" charset="0"/>
                  <a:cs typeface="Consolas" panose="020B0609020204030204" pitchFamily="49" charset="0"/>
                </a:rPr>
                <a:t>g2</a:t>
              </a:r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84460" y="2076001"/>
              <a:ext cx="5184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i="0" dirty="0">
                  <a:latin typeface="Consolas" panose="020B0609020204030204" pitchFamily="49" charset="0"/>
                  <a:cs typeface="Consolas" panose="020B0609020204030204" pitchFamily="49" charset="0"/>
                </a:rPr>
                <a:t>g3</a:t>
              </a:r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4" name="Pentagon 13"/>
            <p:cNvSpPr/>
            <p:nvPr/>
          </p:nvSpPr>
          <p:spPr>
            <a:xfrm>
              <a:off x="7845557" y="2664348"/>
              <a:ext cx="247024" cy="14325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entagon 37"/>
            <p:cNvSpPr/>
            <p:nvPr/>
          </p:nvSpPr>
          <p:spPr>
            <a:xfrm>
              <a:off x="7845557" y="3441529"/>
              <a:ext cx="247024" cy="14325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Pentagon 38"/>
            <p:cNvSpPr/>
            <p:nvPr/>
          </p:nvSpPr>
          <p:spPr>
            <a:xfrm>
              <a:off x="4763583" y="3441529"/>
              <a:ext cx="247024" cy="14325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entagon 41"/>
            <p:cNvSpPr/>
            <p:nvPr/>
          </p:nvSpPr>
          <p:spPr>
            <a:xfrm>
              <a:off x="4763583" y="2657751"/>
              <a:ext cx="247024" cy="14325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entagon 42"/>
            <p:cNvSpPr/>
            <p:nvPr/>
          </p:nvSpPr>
          <p:spPr>
            <a:xfrm>
              <a:off x="4763583" y="2369716"/>
              <a:ext cx="247024" cy="14325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82397" y="2303290"/>
            <a:ext cx="1843424" cy="1182513"/>
            <a:chOff x="3282397" y="2303290"/>
            <a:chExt cx="1843424" cy="1182513"/>
          </a:xfrm>
        </p:grpSpPr>
        <p:sp>
          <p:nvSpPr>
            <p:cNvPr id="16" name="Right Brace 15"/>
            <p:cNvSpPr/>
            <p:nvPr/>
          </p:nvSpPr>
          <p:spPr>
            <a:xfrm>
              <a:off x="3282397" y="2303290"/>
              <a:ext cx="230428" cy="1182513"/>
            </a:xfrm>
            <a:prstGeom prst="rightBrace">
              <a:avLst>
                <a:gd name="adj1" fmla="val 42840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11552" y="2564895"/>
              <a:ext cx="16142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Order is not</a:t>
              </a:r>
            </a:p>
            <a:p>
              <a:pPr algn="ctr"/>
              <a:r>
                <a:rPr lang="en-US" sz="2000" dirty="0"/>
                <a:t>important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600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Verilog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894292"/>
            <a:ext cx="9217119" cy="5587879"/>
          </a:xfrm>
        </p:spPr>
        <p:txBody>
          <a:bodyPr/>
          <a:lstStyle/>
          <a:p>
            <a:pPr>
              <a:spcBef>
                <a:spcPts val="1700"/>
              </a:spcBef>
            </a:pPr>
            <a:r>
              <a:rPr lang="en-US" b="1" dirty="0">
                <a:solidFill>
                  <a:srgbClr val="FF0000"/>
                </a:solidFill>
              </a:rPr>
              <a:t>Keywords:</a:t>
            </a:r>
            <a:r>
              <a:rPr lang="en-US" dirty="0"/>
              <a:t> have special meaning in Verilog</a:t>
            </a:r>
          </a:p>
          <a:p>
            <a:pPr marL="357188" indent="0">
              <a:spcBef>
                <a:spcPts val="1700"/>
              </a:spcBef>
              <a:buNone/>
            </a:pPr>
            <a:r>
              <a:rPr lang="en-US" dirty="0">
                <a:cs typeface="Consolas" panose="020B0609020204030204" pitchFamily="49" charset="0"/>
              </a:rPr>
              <a:t>Many keywords: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dirty="0"/>
              <a:t>, etc.</a:t>
            </a:r>
          </a:p>
          <a:p>
            <a:pPr marL="357188" indent="0">
              <a:spcBef>
                <a:spcPts val="1700"/>
              </a:spcBef>
              <a:buNone/>
            </a:pPr>
            <a:r>
              <a:rPr lang="en-US" dirty="0"/>
              <a:t>Keywords cannot be used as identifiers</a:t>
            </a:r>
          </a:p>
          <a:p>
            <a:pPr>
              <a:spcBef>
                <a:spcPts val="1700"/>
              </a:spcBef>
            </a:pPr>
            <a:r>
              <a:rPr lang="en-US" b="1" dirty="0">
                <a:solidFill>
                  <a:srgbClr val="FF0000"/>
                </a:solidFill>
              </a:rPr>
              <a:t>Identifiers:</a:t>
            </a:r>
            <a:r>
              <a:rPr lang="en-US" dirty="0"/>
              <a:t> are user-defined names for modules, ports, etc.</a:t>
            </a:r>
          </a:p>
          <a:p>
            <a:pPr marL="357188" indent="0">
              <a:spcBef>
                <a:spcPts val="1700"/>
              </a:spcBef>
              <a:buNone/>
            </a:pPr>
            <a:r>
              <a:rPr lang="en-US" dirty="0"/>
              <a:t>Verilog is </a:t>
            </a:r>
            <a:r>
              <a:rPr lang="en-US" b="1" dirty="0">
                <a:solidFill>
                  <a:srgbClr val="FF0000"/>
                </a:solidFill>
              </a:rPr>
              <a:t>case-sensitive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/>
              <a:t> are different names</a:t>
            </a:r>
          </a:p>
          <a:p>
            <a:pPr>
              <a:spcBef>
                <a:spcPts val="1700"/>
              </a:spcBef>
            </a:pPr>
            <a:r>
              <a:rPr lang="en-US" b="1" dirty="0">
                <a:solidFill>
                  <a:srgbClr val="FF0000"/>
                </a:solidFill>
              </a:rPr>
              <a:t>Comments:</a:t>
            </a:r>
            <a:r>
              <a:rPr lang="en-US" dirty="0"/>
              <a:t> can be specified in two ways (similar to C)</a:t>
            </a:r>
          </a:p>
          <a:p>
            <a:pPr lvl="1">
              <a:spcBef>
                <a:spcPts val="1700"/>
              </a:spcBef>
            </a:pPr>
            <a:r>
              <a:rPr lang="en-US" dirty="0"/>
              <a:t>Single-line comments begin with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en-US" dirty="0"/>
              <a:t> and terminate at end of line</a:t>
            </a:r>
          </a:p>
          <a:p>
            <a:pPr lvl="1">
              <a:spcBef>
                <a:spcPts val="1700"/>
              </a:spcBef>
            </a:pPr>
            <a:r>
              <a:rPr lang="en-US" dirty="0"/>
              <a:t>Multi-line comments are enclosed between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</a:t>
            </a:r>
            <a:r>
              <a:rPr lang="en-US" dirty="0"/>
              <a:t> and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*/</a:t>
            </a:r>
          </a:p>
          <a:p>
            <a:pPr>
              <a:spcBef>
                <a:spcPts val="1700"/>
              </a:spcBef>
            </a:pPr>
            <a:r>
              <a:rPr lang="en-US" b="1" dirty="0">
                <a:solidFill>
                  <a:srgbClr val="FF0000"/>
                </a:solidFill>
              </a:rPr>
              <a:t>White space:</a:t>
            </a:r>
            <a:r>
              <a:rPr lang="en-US" dirty="0"/>
              <a:t> space, tab, newline can be used freely in Verilog</a:t>
            </a:r>
          </a:p>
          <a:p>
            <a:pPr>
              <a:spcBef>
                <a:spcPts val="1700"/>
              </a:spcBef>
            </a:pPr>
            <a:r>
              <a:rPr lang="en-US" b="1" dirty="0">
                <a:solidFill>
                  <a:srgbClr val="FF0000"/>
                </a:solidFill>
              </a:rPr>
              <a:t>Operators:</a:t>
            </a:r>
            <a:r>
              <a:rPr lang="en-US" dirty="0"/>
              <a:t> operate on variables (similar to C: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~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^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/>
              <a:t> etc.)</a:t>
            </a:r>
          </a:p>
        </p:txBody>
      </p:sp>
    </p:spTree>
    <p:extLst>
      <p:ext uri="{BB962C8B-B14F-4D97-AF65-F5344CB8AC3E}">
        <p14:creationId xmlns:p14="http://schemas.microsoft.com/office/powerpoint/2010/main" val="42302042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25400">
          <a:solidFill>
            <a:srgbClr val="FF0000"/>
          </a:solidFill>
        </a:ln>
      </a:spPr>
      <a:bodyPr wrap="square" lIns="0" tIns="0" rIns="0" bIns="0" rtlCol="0" anchor="ctr" anchorCtr="0">
        <a:noAutofit/>
      </a:bodyPr>
      <a:lstStyle>
        <a:defPPr algn="ctr">
          <a:defRPr sz="20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23317</TotalTime>
  <Words>1802</Words>
  <Application>Microsoft Office PowerPoint</Application>
  <PresentationFormat>A4 Paper (210x297 mm)</PresentationFormat>
  <Paragraphs>359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  <vt:variant>
        <vt:lpstr>Custom Shows</vt:lpstr>
      </vt:variant>
      <vt:variant>
        <vt:i4>1</vt:i4>
      </vt:variant>
    </vt:vector>
  </HeadingPairs>
  <TitlesOfParts>
    <vt:vector size="33" baseType="lpstr">
      <vt:lpstr>Arial</vt:lpstr>
      <vt:lpstr>Comic Sans MS</vt:lpstr>
      <vt:lpstr>Consolas</vt:lpstr>
      <vt:lpstr>Times New Roman</vt:lpstr>
      <vt:lpstr>Wingdings</vt:lpstr>
      <vt:lpstr>Default Design</vt:lpstr>
      <vt:lpstr>Introduction to Verilog</vt:lpstr>
      <vt:lpstr>Presentation Outline</vt:lpstr>
      <vt:lpstr>Hardware Description Language</vt:lpstr>
      <vt:lpstr>Verilog = "Verifying Logic"</vt:lpstr>
      <vt:lpstr>Logic Simulation</vt:lpstr>
      <vt:lpstr>Logic Synthesis</vt:lpstr>
      <vt:lpstr>Verilog Module</vt:lpstr>
      <vt:lpstr>Example of a Module in Verilog</vt:lpstr>
      <vt:lpstr>Verilog Syntax</vt:lpstr>
      <vt:lpstr>Basic Gates</vt:lpstr>
      <vt:lpstr>Modeling a Half Adder</vt:lpstr>
      <vt:lpstr>Full Adder</vt:lpstr>
      <vt:lpstr>Full Adder Module</vt:lpstr>
      <vt:lpstr>Gate Delays</vt:lpstr>
      <vt:lpstr>Full Adder Module with Gate Delay</vt:lpstr>
      <vt:lpstr>Continuous Assignment</vt:lpstr>
      <vt:lpstr>Continuous Assignment with Delay</vt:lpstr>
      <vt:lpstr>Test Bench</vt:lpstr>
      <vt:lpstr>Example of a Simple Test Bench</vt:lpstr>
      <vt:lpstr>Difference Between wire and reg</vt:lpstr>
      <vt:lpstr>The initial Statement</vt:lpstr>
      <vt:lpstr>Running the Simulator</vt:lpstr>
      <vt:lpstr>Modular Design: 4-bit Adder</vt:lpstr>
      <vt:lpstr>4-bit Adder using Module Instantiation</vt:lpstr>
      <vt:lpstr>Module Instantiation</vt:lpstr>
      <vt:lpstr>Writing a Test Bench for the 4-bit Adder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Verilog</dc:title>
  <dc:creator>Dr. Muhamed Mudawar</dc:creator>
  <cp:lastModifiedBy>mudawar</cp:lastModifiedBy>
  <cp:revision>955</cp:revision>
  <cp:lastPrinted>2016-09-25T17:34:14Z</cp:lastPrinted>
  <dcterms:created xsi:type="dcterms:W3CDTF">2004-09-12T13:54:39Z</dcterms:created>
  <dcterms:modified xsi:type="dcterms:W3CDTF">2019-10-14T20:46:12Z</dcterms:modified>
</cp:coreProperties>
</file>