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4" r:id="rId2"/>
    <p:sldId id="367" r:id="rId3"/>
    <p:sldId id="408" r:id="rId4"/>
    <p:sldId id="412" r:id="rId5"/>
    <p:sldId id="413" r:id="rId6"/>
    <p:sldId id="414" r:id="rId7"/>
    <p:sldId id="415" r:id="rId8"/>
    <p:sldId id="422" r:id="rId9"/>
    <p:sldId id="416" r:id="rId10"/>
    <p:sldId id="417" r:id="rId11"/>
    <p:sldId id="419" r:id="rId12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000099"/>
    <a:srgbClr val="FFAE5D"/>
    <a:srgbClr val="FFBA75"/>
    <a:srgbClr val="FFCCFF"/>
    <a:srgbClr val="FFFF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1" autoAdjust="0"/>
    <p:restoredTop sz="95818" autoAdjust="0"/>
  </p:normalViewPr>
  <p:slideViewPr>
    <p:cSldViewPr>
      <p:cViewPr>
        <p:scale>
          <a:sx n="120" d="100"/>
          <a:sy n="120" d="100"/>
        </p:scale>
        <p:origin x="-60" y="-2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E77FDE01-2A2C-435C-9B2F-9D2C2C5FC7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392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F70015-ABF7-45CF-B70F-162A62649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047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9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36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4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9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32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357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7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4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48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83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52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3000"/>
            <a:ext cx="89154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615132"/>
            <a:ext cx="99060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tabLst>
                <a:tab pos="4845050" algn="ctr"/>
                <a:tab pos="9688513" algn="r"/>
              </a:tabLst>
            </a:pPr>
            <a:r>
              <a:rPr lang="en-US" altLang="en-US" sz="1000" i="1" baseline="0" dirty="0" smtClean="0">
                <a:latin typeface="Times New Roman" pitchFamily="18" charset="0"/>
                <a:cs typeface="Times New Roman" pitchFamily="18" charset="0"/>
              </a:rPr>
              <a:t>Characteristics of Logic </a:t>
            </a:r>
            <a:r>
              <a:rPr lang="en-US" altLang="en-US" sz="1000" i="1" dirty="0" smtClean="0">
                <a:latin typeface="Times New Roman" pitchFamily="18" charset="0"/>
                <a:cs typeface="Times New Roman" pitchFamily="18" charset="0"/>
              </a:rPr>
              <a:t>Gates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COE 202 </a:t>
            </a:r>
            <a:r>
              <a:rPr lang="en-US" altLang="en-US" sz="10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en-US" sz="1000" i="1" baseline="0" dirty="0" smtClean="0">
                <a:latin typeface="Times New Roman" pitchFamily="18" charset="0"/>
                <a:cs typeface="Times New Roman" pitchFamily="18" charset="0"/>
              </a:rPr>
              <a:t> Digital Logic Design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1000" i="1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en-US" altLang="en-US" sz="1000" i="1" dirty="0" err="1" smtClean="0">
                <a:latin typeface="Times New Roman" pitchFamily="18" charset="0"/>
                <a:cs typeface="Times New Roman" pitchFamily="18" charset="0"/>
              </a:rPr>
              <a:t>Muhamed</a:t>
            </a:r>
            <a:r>
              <a:rPr lang="en-US" altLang="en-US" sz="1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000" i="1" dirty="0" err="1">
                <a:latin typeface="Times New Roman" pitchFamily="18" charset="0"/>
                <a:cs typeface="Times New Roman" pitchFamily="18" charset="0"/>
              </a:rPr>
              <a:t>Mudawar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 – slide </a:t>
            </a:r>
            <a:fld id="{39B4A023-9B48-47D3-A4F1-206ADEA8646D}" type="slidenum">
              <a:rPr lang="en-US" altLang="en-US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4845050" algn="ctr"/>
                  <a:tab pos="9688513" algn="r"/>
                </a:tabLst>
              </a:pPr>
              <a:t>‹#›</a:t>
            </a:fld>
            <a:endParaRPr lang="en-US" alt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06257"/>
            <a:ext cx="8915400" cy="2801938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 dirty="0" smtClean="0"/>
              <a:t>Characteristics of Logic Gates</a:t>
            </a:r>
            <a:endParaRPr lang="en-US" altLang="en-US" sz="2800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774642"/>
            <a:ext cx="8915400" cy="2476500"/>
          </a:xfrm>
        </p:spPr>
        <p:txBody>
          <a:bodyPr/>
          <a:lstStyle/>
          <a:p>
            <a:r>
              <a:rPr lang="en-US" altLang="en-US" sz="3200" dirty="0"/>
              <a:t>COE </a:t>
            </a:r>
            <a:r>
              <a:rPr lang="en-US" altLang="en-US" sz="3200" dirty="0" smtClean="0"/>
              <a:t>202</a:t>
            </a:r>
            <a:endParaRPr lang="en-US" altLang="en-US" sz="2800" dirty="0"/>
          </a:p>
          <a:p>
            <a:r>
              <a:rPr lang="en-US" altLang="en-US" sz="2800" dirty="0"/>
              <a:t>Digital Logic Design</a:t>
            </a:r>
          </a:p>
          <a:p>
            <a:pPr>
              <a:spcBef>
                <a:spcPct val="100000"/>
              </a:spcBef>
            </a:pPr>
            <a:r>
              <a:rPr lang="en-US" altLang="en-US" dirty="0" smtClean="0"/>
              <a:t>Dr. </a:t>
            </a:r>
            <a:r>
              <a:rPr lang="en-US" altLang="en-US" dirty="0" err="1"/>
              <a:t>Muhamed</a:t>
            </a:r>
            <a:r>
              <a:rPr lang="en-US" altLang="en-US" dirty="0"/>
              <a:t> </a:t>
            </a:r>
            <a:r>
              <a:rPr lang="en-US" altLang="en-US" dirty="0" err="1"/>
              <a:t>Mudawar</a:t>
            </a:r>
            <a:endParaRPr lang="en-US" altLang="en-US" dirty="0"/>
          </a:p>
          <a:p>
            <a:r>
              <a:rPr lang="en-US" altLang="en-US" dirty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Fan-Out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951900"/>
            <a:ext cx="9332334" cy="2419494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 smtClean="0"/>
              <a:t>In digital circuits, it is </a:t>
            </a:r>
            <a:r>
              <a:rPr lang="en-US" dirty="0"/>
              <a:t>common for </a:t>
            </a:r>
            <a:r>
              <a:rPr lang="en-US" dirty="0" smtClean="0"/>
              <a:t>the output of one </a:t>
            </a:r>
            <a:r>
              <a:rPr lang="en-US" dirty="0"/>
              <a:t>gate </a:t>
            </a:r>
            <a:r>
              <a:rPr lang="en-US" dirty="0" smtClean="0"/>
              <a:t>(called </a:t>
            </a:r>
            <a:r>
              <a:rPr lang="en-US" b="1" dirty="0" smtClean="0">
                <a:solidFill>
                  <a:srgbClr val="FF0000"/>
                </a:solidFill>
              </a:rPr>
              <a:t>driver gate</a:t>
            </a:r>
            <a:r>
              <a:rPr lang="en-US" dirty="0" smtClean="0"/>
              <a:t>) to </a:t>
            </a:r>
            <a:r>
              <a:rPr lang="en-US" dirty="0"/>
              <a:t>be connect to </a:t>
            </a:r>
            <a:r>
              <a:rPr lang="en-US" dirty="0" smtClean="0"/>
              <a:t>the inputs of several </a:t>
            </a:r>
            <a:r>
              <a:rPr lang="en-US" b="1" dirty="0" smtClean="0">
                <a:solidFill>
                  <a:srgbClr val="FF0000"/>
                </a:solidFill>
              </a:rPr>
              <a:t>load gates</a:t>
            </a: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fan-out</a:t>
            </a:r>
            <a:r>
              <a:rPr lang="en-US" dirty="0" smtClean="0"/>
              <a:t> of a gate is the number of gate inputs it can feed 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 smtClean="0"/>
              <a:t>There is a limit on the maximum fan-out of a gate 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554873" y="3909733"/>
            <a:ext cx="3833866" cy="2111582"/>
            <a:chOff x="5439659" y="3218450"/>
            <a:chExt cx="3833866" cy="2111582"/>
          </a:xfrm>
        </p:grpSpPr>
        <p:sp>
          <p:nvSpPr>
            <p:cNvPr id="7" name="Freeform 6"/>
            <p:cNvSpPr/>
            <p:nvPr/>
          </p:nvSpPr>
          <p:spPr>
            <a:xfrm>
              <a:off x="7110963" y="3962400"/>
              <a:ext cx="509037" cy="794376"/>
            </a:xfrm>
            <a:custGeom>
              <a:avLst/>
              <a:gdLst>
                <a:gd name="connsiteX0" fmla="*/ 265044 w 278296"/>
                <a:gd name="connsiteY0" fmla="*/ 0 h 788504"/>
                <a:gd name="connsiteX1" fmla="*/ 0 w 278296"/>
                <a:gd name="connsiteY1" fmla="*/ 0 h 788504"/>
                <a:gd name="connsiteX2" fmla="*/ 0 w 278296"/>
                <a:gd name="connsiteY2" fmla="*/ 788504 h 788504"/>
                <a:gd name="connsiteX3" fmla="*/ 278296 w 278296"/>
                <a:gd name="connsiteY3" fmla="*/ 788504 h 788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8296" h="788504">
                  <a:moveTo>
                    <a:pt x="265044" y="0"/>
                  </a:moveTo>
                  <a:lnTo>
                    <a:pt x="0" y="0"/>
                  </a:lnTo>
                  <a:lnTo>
                    <a:pt x="0" y="788504"/>
                  </a:lnTo>
                  <a:lnTo>
                    <a:pt x="278296" y="788504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Moon 28"/>
            <p:cNvSpPr/>
            <p:nvPr/>
          </p:nvSpPr>
          <p:spPr>
            <a:xfrm flipH="1">
              <a:off x="7545315" y="4638747"/>
              <a:ext cx="685116" cy="576070"/>
            </a:xfrm>
            <a:prstGeom prst="moon">
              <a:avLst>
                <a:gd name="adj" fmla="val 8618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Moon 4"/>
            <p:cNvSpPr/>
            <p:nvPr/>
          </p:nvSpPr>
          <p:spPr>
            <a:xfrm flipH="1">
              <a:off x="7545315" y="3486607"/>
              <a:ext cx="685116" cy="576070"/>
            </a:xfrm>
            <a:prstGeom prst="moon">
              <a:avLst>
                <a:gd name="adj" fmla="val 8618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Delay 3"/>
            <p:cNvSpPr/>
            <p:nvPr/>
          </p:nvSpPr>
          <p:spPr>
            <a:xfrm>
              <a:off x="6189251" y="4041550"/>
              <a:ext cx="691284" cy="576070"/>
            </a:xfrm>
            <a:prstGeom prst="flowChartDelay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4" idx="3"/>
            </p:cNvCxnSpPr>
            <p:nvPr/>
          </p:nvCxnSpPr>
          <p:spPr>
            <a:xfrm>
              <a:off x="6880535" y="4329585"/>
              <a:ext cx="230428" cy="0"/>
            </a:xfrm>
            <a:prstGeom prst="line">
              <a:avLst/>
            </a:prstGeom>
            <a:ln w="2540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372494" y="3601821"/>
              <a:ext cx="2304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372494" y="5099603"/>
              <a:ext cx="2304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236599" y="3774642"/>
              <a:ext cx="2304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236599" y="4926782"/>
              <a:ext cx="2304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58823" y="4156764"/>
              <a:ext cx="2304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958823" y="4502406"/>
              <a:ext cx="2304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158434" y="36217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  <a:cs typeface="Times New Roman" panose="02020603050405020304" pitchFamily="18" charset="0"/>
                </a:rPr>
                <a:t>1</a:t>
              </a:r>
              <a:endParaRPr lang="en-US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58434" y="442819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  <a:cs typeface="Times New Roman" panose="02020603050405020304" pitchFamily="18" charset="0"/>
                </a:rPr>
                <a:t>2</a:t>
              </a:r>
              <a:endParaRPr lang="en-US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40941" y="3218450"/>
              <a:ext cx="92525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Driver</a:t>
              </a:r>
            </a:p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Gate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8094150" y="4150658"/>
              <a:ext cx="19586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Load Gates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Right Brace 27"/>
            <p:cNvSpPr/>
            <p:nvPr/>
          </p:nvSpPr>
          <p:spPr>
            <a:xfrm>
              <a:off x="8543161" y="3371393"/>
              <a:ext cx="230428" cy="1958638"/>
            </a:xfrm>
            <a:prstGeom prst="rightBrace">
              <a:avLst>
                <a:gd name="adj1" fmla="val 46674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439659" y="4696355"/>
              <a:ext cx="15295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Fan-Out= 2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90082" y="3429000"/>
            <a:ext cx="4954203" cy="311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sz="2200" dirty="0" smtClean="0"/>
              <a:t>The output of a driver gate can supply a limited amount of current.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sz="2200" dirty="0" smtClean="0"/>
              <a:t>Each input of a load gate consumes a certain amount of current.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sz="2200" dirty="0" smtClean="0"/>
              <a:t>Therefore, the driver gate can only feed a limited number of load gates. 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92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the Fan-Out with a Buffer Gate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02047" y="1067113"/>
                <a:ext cx="4838988" cy="5276994"/>
              </a:xfrm>
            </p:spPr>
            <p:txBody>
              <a:bodyPr/>
              <a:lstStyle/>
              <a:p>
                <a:pPr>
                  <a:lnSpc>
                    <a:spcPct val="130000"/>
                  </a:lnSpc>
                  <a:spcBef>
                    <a:spcPts val="2000"/>
                  </a:spcBef>
                </a:pPr>
                <a:r>
                  <a:rPr lang="en-US" dirty="0" smtClean="0"/>
                  <a:t>Buffer Gate</a:t>
                </a:r>
                <a:endParaRPr lang="en-US" dirty="0"/>
              </a:p>
              <a:p>
                <a:pPr lvl="1">
                  <a:lnSpc>
                    <a:spcPct val="130000"/>
                  </a:lnSpc>
                  <a:spcBef>
                    <a:spcPts val="2000"/>
                  </a:spcBef>
                </a:pPr>
                <a:r>
                  <a:rPr lang="en-US" dirty="0" smtClean="0"/>
                  <a:t>Output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= Input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>
                  <a:lnSpc>
                    <a:spcPct val="130000"/>
                  </a:lnSpc>
                  <a:spcBef>
                    <a:spcPts val="2000"/>
                  </a:spcBef>
                </a:pPr>
                <a:r>
                  <a:rPr lang="en-US" dirty="0" smtClean="0"/>
                  <a:t>Buffer provides drive capability</a:t>
                </a:r>
              </a:p>
              <a:p>
                <a:pPr lvl="1">
                  <a:lnSpc>
                    <a:spcPct val="130000"/>
                  </a:lnSpc>
                  <a:spcBef>
                    <a:spcPts val="2000"/>
                  </a:spcBef>
                </a:pPr>
                <a:r>
                  <a:rPr lang="en-US" dirty="0" smtClean="0"/>
                  <a:t>Used to amplify an input signal</a:t>
                </a:r>
              </a:p>
              <a:p>
                <a:pPr lvl="1">
                  <a:lnSpc>
                    <a:spcPct val="130000"/>
                  </a:lnSpc>
                  <a:spcBef>
                    <a:spcPts val="2000"/>
                  </a:spcBef>
                </a:pPr>
                <a:r>
                  <a:rPr lang="en-US" dirty="0" smtClean="0"/>
                  <a:t>High current output</a:t>
                </a:r>
              </a:p>
              <a:p>
                <a:pPr lvl="1">
                  <a:lnSpc>
                    <a:spcPct val="130000"/>
                  </a:lnSpc>
                  <a:spcBef>
                    <a:spcPts val="2000"/>
                  </a:spcBef>
                </a:pPr>
                <a:r>
                  <a:rPr lang="en-US" dirty="0" smtClean="0"/>
                  <a:t>Increases the Fan-Out</a:t>
                </a:r>
              </a:p>
              <a:p>
                <a:pPr>
                  <a:lnSpc>
                    <a:spcPct val="130000"/>
                  </a:lnSpc>
                  <a:spcBef>
                    <a:spcPts val="2000"/>
                  </a:spcBef>
                </a:pPr>
                <a:r>
                  <a:rPr lang="en-US" dirty="0" smtClean="0"/>
                  <a:t>Buffer gate increases the propagation delay of a circuit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047" y="1067113"/>
                <a:ext cx="4838988" cy="5276994"/>
              </a:xfrm>
              <a:blipFill rotWithShape="1">
                <a:blip r:embed="rId2"/>
                <a:stretch>
                  <a:fillRect l="-1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4895393" y="3140965"/>
            <a:ext cx="4608560" cy="3225992"/>
            <a:chOff x="4664965" y="3198572"/>
            <a:chExt cx="4608560" cy="3225992"/>
          </a:xfrm>
        </p:grpSpPr>
        <p:sp>
          <p:nvSpPr>
            <p:cNvPr id="5" name="Freeform 4"/>
            <p:cNvSpPr/>
            <p:nvPr/>
          </p:nvSpPr>
          <p:spPr>
            <a:xfrm>
              <a:off x="7102986" y="3593367"/>
              <a:ext cx="576070" cy="2370341"/>
            </a:xfrm>
            <a:custGeom>
              <a:avLst/>
              <a:gdLst>
                <a:gd name="connsiteX0" fmla="*/ 225287 w 225287"/>
                <a:gd name="connsiteY0" fmla="*/ 0 h 2438400"/>
                <a:gd name="connsiteX1" fmla="*/ 0 w 225287"/>
                <a:gd name="connsiteY1" fmla="*/ 0 h 2438400"/>
                <a:gd name="connsiteX2" fmla="*/ 0 w 225287"/>
                <a:gd name="connsiteY2" fmla="*/ 2438400 h 2438400"/>
                <a:gd name="connsiteX3" fmla="*/ 205409 w 225287"/>
                <a:gd name="connsiteY3" fmla="*/ 2438400 h 243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287" h="2438400">
                  <a:moveTo>
                    <a:pt x="225287" y="0"/>
                  </a:moveTo>
                  <a:lnTo>
                    <a:pt x="0" y="0"/>
                  </a:lnTo>
                  <a:lnTo>
                    <a:pt x="0" y="2438400"/>
                  </a:lnTo>
                  <a:lnTo>
                    <a:pt x="205409" y="24384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Delay 5"/>
            <p:cNvSpPr/>
            <p:nvPr/>
          </p:nvSpPr>
          <p:spPr>
            <a:xfrm>
              <a:off x="4895393" y="4638747"/>
              <a:ext cx="691284" cy="576070"/>
            </a:xfrm>
            <a:prstGeom prst="flowChartDelay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6" idx="3"/>
            </p:cNvCxnSpPr>
            <p:nvPr/>
          </p:nvCxnSpPr>
          <p:spPr>
            <a:xfrm>
              <a:off x="5586677" y="4926782"/>
              <a:ext cx="1516309" cy="0"/>
            </a:xfrm>
            <a:prstGeom prst="line">
              <a:avLst/>
            </a:prstGeom>
            <a:ln w="2540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lowchart: Delay 7"/>
            <p:cNvSpPr/>
            <p:nvPr/>
          </p:nvSpPr>
          <p:spPr>
            <a:xfrm>
              <a:off x="7563842" y="3486607"/>
              <a:ext cx="691284" cy="57607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elay 8"/>
            <p:cNvSpPr/>
            <p:nvPr/>
          </p:nvSpPr>
          <p:spPr>
            <a:xfrm>
              <a:off x="7563842" y="5848494"/>
              <a:ext cx="691284" cy="57607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7327244" y="3947463"/>
              <a:ext cx="2304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333414" y="6309350"/>
              <a:ext cx="2304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lowchart: Delay 11"/>
            <p:cNvSpPr/>
            <p:nvPr/>
          </p:nvSpPr>
          <p:spPr>
            <a:xfrm>
              <a:off x="7570012" y="4235498"/>
              <a:ext cx="691284" cy="57607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7333414" y="4696354"/>
              <a:ext cx="2304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102986" y="4350712"/>
              <a:ext cx="460856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255126" y="3774642"/>
              <a:ext cx="2304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8255126" y="4523533"/>
              <a:ext cx="2304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255126" y="6136529"/>
              <a:ext cx="2304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664965" y="4753961"/>
              <a:ext cx="2304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664965" y="5099603"/>
              <a:ext cx="2304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7132498" y="319857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  <a:cs typeface="Times New Roman" panose="02020603050405020304" pitchFamily="18" charset="0"/>
                </a:rPr>
                <a:t>1</a:t>
              </a:r>
              <a:endParaRPr lang="en-US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132498" y="40050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  <a:cs typeface="Times New Roman" panose="02020603050405020304" pitchFamily="18" charset="0"/>
                </a:rPr>
                <a:t>2</a:t>
              </a:r>
              <a:endParaRPr lang="en-US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113262" y="559437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+mn-lt"/>
                  <a:cs typeface="Times New Roman" panose="02020603050405020304" pitchFamily="18" charset="0"/>
                </a:rPr>
                <a:t>N</a:t>
              </a:r>
              <a:endParaRPr lang="en-US" i="1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rot="16200000">
              <a:off x="8094150" y="4726726"/>
              <a:ext cx="19586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Load Gates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Right Brace 24"/>
            <p:cNvSpPr/>
            <p:nvPr/>
          </p:nvSpPr>
          <p:spPr>
            <a:xfrm>
              <a:off x="8543161" y="3486607"/>
              <a:ext cx="230428" cy="2880350"/>
            </a:xfrm>
            <a:prstGeom prst="rightBrace">
              <a:avLst>
                <a:gd name="adj1" fmla="val 46674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12967" y="5563598"/>
              <a:ext cx="16434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Fan-Out = </a:t>
              </a:r>
              <a:r>
                <a:rPr lang="en-US" sz="2000" b="1" i="1" dirty="0" smtClean="0">
                  <a:solidFill>
                    <a:srgbClr val="FF0000"/>
                  </a:solidFill>
                </a:rPr>
                <a:t>N</a:t>
              </a:r>
              <a:endParaRPr lang="en-US" sz="20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28" name="Isosceles Triangle 27"/>
            <p:cNvSpPr/>
            <p:nvPr/>
          </p:nvSpPr>
          <p:spPr>
            <a:xfrm rot="5400000">
              <a:off x="6070414" y="4673472"/>
              <a:ext cx="576070" cy="50661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63957" y="3815647"/>
              <a:ext cx="93968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Buffer</a:t>
              </a:r>
            </a:p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Gate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726592" y="1185466"/>
            <a:ext cx="3489326" cy="1379429"/>
            <a:chOff x="5553771" y="1127859"/>
            <a:chExt cx="3489326" cy="1379429"/>
          </a:xfrm>
        </p:grpSpPr>
        <p:grpSp>
          <p:nvGrpSpPr>
            <p:cNvPr id="32" name="Group 4"/>
            <p:cNvGrpSpPr>
              <a:grpSpLocks/>
            </p:cNvGrpSpPr>
            <p:nvPr/>
          </p:nvGrpSpPr>
          <p:grpSpPr bwMode="auto">
            <a:xfrm>
              <a:off x="5553771" y="1745288"/>
              <a:ext cx="3489326" cy="762000"/>
              <a:chOff x="1914" y="1288"/>
              <a:chExt cx="2198" cy="480"/>
            </a:xfrm>
          </p:grpSpPr>
          <p:sp>
            <p:nvSpPr>
              <p:cNvPr id="33" name="AutoShape 5"/>
              <p:cNvSpPr>
                <a:spLocks noChangeArrowheads="1"/>
              </p:cNvSpPr>
              <p:nvPr/>
            </p:nvSpPr>
            <p:spPr bwMode="auto">
              <a:xfrm rot="5400000">
                <a:off x="2557" y="1336"/>
                <a:ext cx="480" cy="384"/>
              </a:xfrm>
              <a:prstGeom prst="triangle">
                <a:avLst>
                  <a:gd name="adj" fmla="val 49787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66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6"/>
              <p:cNvSpPr>
                <a:spLocks noChangeShapeType="1"/>
              </p:cNvSpPr>
              <p:nvPr/>
            </p:nvSpPr>
            <p:spPr bwMode="auto">
              <a:xfrm>
                <a:off x="2985" y="1527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7"/>
              <p:cNvSpPr>
                <a:spLocks noChangeShapeType="1"/>
              </p:cNvSpPr>
              <p:nvPr/>
            </p:nvSpPr>
            <p:spPr bwMode="auto">
              <a:xfrm flipH="1">
                <a:off x="2233" y="1527"/>
                <a:ext cx="3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14" y="1359"/>
                    <a:ext cx="306" cy="33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l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800" i="1" dirty="0" smtClean="0">
                              <a:latin typeface="Cambria Math"/>
                            </a:rPr>
                            <m:t>𝑥</m:t>
                          </m:r>
                        </m:oMath>
                      </m:oMathPara>
                    </a14:m>
                    <a:endParaRPr lang="en-US" altLang="en-US" sz="2800" dirty="0"/>
                  </a:p>
                </p:txBody>
              </p:sp>
            </mc:Choice>
            <mc:Fallback xmlns="">
              <p:sp>
                <p:nvSpPr>
                  <p:cNvPr id="8" name="Text Box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914" y="1359"/>
                    <a:ext cx="306" cy="330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81" y="1359"/>
                    <a:ext cx="731" cy="33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l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en-US" sz="2800" i="1" dirty="0" smtClean="0">
                              <a:latin typeface="Cambria Math"/>
                            </a:rPr>
                            <m:t>𝑓</m:t>
                          </m:r>
                          <m:r>
                            <a:rPr lang="en-US" altLang="en-US" sz="2800" b="0" i="1" dirty="0" smtClean="0">
                              <a:latin typeface="Cambria Math"/>
                            </a:rPr>
                            <m:t>=</m:t>
                          </m:r>
                          <m:r>
                            <a:rPr lang="en-US" altLang="en-US" sz="2800" b="0" i="1" dirty="0" smtClean="0">
                              <a:latin typeface="Cambria Math"/>
                            </a:rPr>
                            <m:t>𝑥</m:t>
                          </m:r>
                        </m:oMath>
                      </m:oMathPara>
                    </a14:m>
                    <a:endParaRPr lang="en-US" altLang="en-US" sz="2800" dirty="0"/>
                  </a:p>
                </p:txBody>
              </p:sp>
            </mc:Choice>
            <mc:Fallback xmlns="">
              <p:sp>
                <p:nvSpPr>
                  <p:cNvPr id="9" name="Text Box 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381" y="1359"/>
                    <a:ext cx="731" cy="330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8" name="TextBox 37"/>
            <p:cNvSpPr txBox="1"/>
            <p:nvPr/>
          </p:nvSpPr>
          <p:spPr>
            <a:xfrm>
              <a:off x="6007267" y="1127859"/>
              <a:ext cx="17684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Buffer</a:t>
              </a:r>
              <a:r>
                <a:rPr lang="en-US" sz="2000" b="1" dirty="0">
                  <a:solidFill>
                    <a:srgbClr val="FF0000"/>
                  </a:solidFill>
                </a:rPr>
                <a:t> 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Gate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155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20510" y="1297542"/>
            <a:ext cx="8180194" cy="4493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300000"/>
              </a:lnSpc>
              <a:spcBef>
                <a:spcPts val="2500"/>
              </a:spcBef>
            </a:pPr>
            <a:r>
              <a:rPr lang="en-US" altLang="en-US" sz="2800" kern="0" dirty="0" smtClean="0"/>
              <a:t>Timing Diagrams</a:t>
            </a:r>
          </a:p>
          <a:p>
            <a:pPr>
              <a:lnSpc>
                <a:spcPct val="300000"/>
              </a:lnSpc>
              <a:spcBef>
                <a:spcPts val="2500"/>
              </a:spcBef>
            </a:pPr>
            <a:r>
              <a:rPr lang="en-US" altLang="en-US" sz="2800" kern="0" dirty="0" smtClean="0"/>
              <a:t>Gate Delay and Circuit Delay</a:t>
            </a:r>
          </a:p>
          <a:p>
            <a:pPr>
              <a:lnSpc>
                <a:spcPct val="300000"/>
              </a:lnSpc>
              <a:spcBef>
                <a:spcPts val="2500"/>
              </a:spcBef>
            </a:pPr>
            <a:r>
              <a:rPr lang="en-US" altLang="en-US" sz="2800" kern="0" dirty="0" smtClean="0"/>
              <a:t>Fan-In and Fan-Out</a:t>
            </a: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28444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38" y="951899"/>
            <a:ext cx="6567200" cy="5472665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sz="2800" dirty="0" smtClean="0"/>
              <a:t>Logic 1 is a range of voltage values</a:t>
            </a:r>
          </a:p>
          <a:p>
            <a:pPr lvl="1">
              <a:lnSpc>
                <a:spcPct val="130000"/>
              </a:lnSpc>
              <a:spcBef>
                <a:spcPts val="1500"/>
              </a:spcBef>
            </a:pPr>
            <a:r>
              <a:rPr lang="en-US" sz="2400" dirty="0" smtClean="0"/>
              <a:t>NOT just a single voltage value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sz="2800" dirty="0" smtClean="0"/>
              <a:t>Logic 0 is also a range of voltages</a:t>
            </a:r>
          </a:p>
          <a:p>
            <a:pPr lvl="1">
              <a:lnSpc>
                <a:spcPct val="130000"/>
              </a:lnSpc>
              <a:spcBef>
                <a:spcPts val="1500"/>
              </a:spcBef>
            </a:pPr>
            <a:r>
              <a:rPr lang="en-US" sz="2400" dirty="0" smtClean="0"/>
              <a:t>Not just zero volt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sz="2800" dirty="0" smtClean="0"/>
              <a:t>The voltage range between logic 0 and 1 is undefined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sz="2800" dirty="0" smtClean="0"/>
              <a:t>Digital signals are not allowed to use voltage values in the undefined range</a:t>
            </a:r>
          </a:p>
          <a:p>
            <a:endParaRPr lang="en-US" sz="2800" dirty="0" smtClean="0"/>
          </a:p>
          <a:p>
            <a:pPr marL="461963" lvl="1" indent="0">
              <a:buNone/>
            </a:pPr>
            <a:endParaRPr lang="en-US" dirty="0" smtClean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142066" y="1700789"/>
            <a:ext cx="2304280" cy="4550953"/>
            <a:chOff x="6911637" y="1585576"/>
            <a:chExt cx="2304280" cy="3802062"/>
          </a:xfrm>
        </p:grpSpPr>
        <p:sp>
          <p:nvSpPr>
            <p:cNvPr id="6" name="TextBox 5"/>
            <p:cNvSpPr txBox="1"/>
            <p:nvPr/>
          </p:nvSpPr>
          <p:spPr>
            <a:xfrm>
              <a:off x="6911637" y="2622502"/>
              <a:ext cx="2304279" cy="172821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ash"/>
            </a:ln>
          </p:spPr>
          <p:txBody>
            <a:bodyPr wrap="none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400" dirty="0" smtClean="0"/>
                <a:t>Undefined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 smtClean="0"/>
                <a:t>Voltage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 smtClean="0"/>
                <a:t>Range</a:t>
              </a:r>
              <a:endParaRPr lang="en-US" sz="2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11638" y="4350712"/>
              <a:ext cx="2304279" cy="1036926"/>
            </a:xfrm>
            <a:prstGeom prst="rect">
              <a:avLst/>
            </a:prstGeom>
            <a:noFill/>
            <a:ln w="38100">
              <a:solidFill>
                <a:srgbClr val="008000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400" dirty="0" smtClean="0"/>
                <a:t>Logic 0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 smtClean="0"/>
                <a:t>Voltage Range</a:t>
              </a:r>
              <a:endParaRPr lang="en-US" sz="24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911638" y="1585576"/>
              <a:ext cx="2304279" cy="1036926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400" dirty="0" smtClean="0"/>
                <a:t>Logic 1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 smtClean="0"/>
                <a:t>Voltage Range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1563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94292"/>
            <a:ext cx="8915400" cy="1785817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en-US" dirty="0" smtClean="0"/>
              <a:t>Shows the logic values of signals in a circuit versus time</a:t>
            </a:r>
          </a:p>
          <a:p>
            <a:pPr>
              <a:spcBef>
                <a:spcPts val="20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Waveform:</a:t>
            </a:r>
            <a:r>
              <a:rPr lang="en-US" dirty="0" smtClean="0"/>
              <a:t> the shape of a signal over a period of time</a:t>
            </a:r>
          </a:p>
          <a:p>
            <a:pPr>
              <a:spcBef>
                <a:spcPts val="2000"/>
              </a:spcBef>
            </a:pPr>
            <a:r>
              <a:rPr lang="en-US" dirty="0" smtClean="0"/>
              <a:t>Example: timing diagram of an AND gate (with zero delay)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875545" y="3889856"/>
            <a:ext cx="2397980" cy="984076"/>
            <a:chOff x="1150938" y="3140965"/>
            <a:chExt cx="2397980" cy="984076"/>
          </a:xfrm>
        </p:grpSpPr>
        <p:sp>
          <p:nvSpPr>
            <p:cNvPr id="4" name="Flowchart: Delay 3"/>
            <p:cNvSpPr/>
            <p:nvPr/>
          </p:nvSpPr>
          <p:spPr>
            <a:xfrm>
              <a:off x="1899829" y="3256180"/>
              <a:ext cx="921712" cy="806498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496580" y="3429000"/>
              <a:ext cx="40324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496580" y="3889856"/>
              <a:ext cx="40324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821541" y="3659428"/>
              <a:ext cx="40324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153216" y="3140965"/>
              <a:ext cx="3433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50938" y="3601821"/>
              <a:ext cx="3433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24790" y="3371393"/>
              <a:ext cx="3241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endPara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00798" y="2968144"/>
            <a:ext cx="6441268" cy="3514027"/>
            <a:chOff x="632475" y="2968144"/>
            <a:chExt cx="6441268" cy="3514027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5402882" y="2968144"/>
              <a:ext cx="0" cy="3456419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4667243" y="2968144"/>
              <a:ext cx="0" cy="3456419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478177" y="2968144"/>
              <a:ext cx="0" cy="3456419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729286" y="2968144"/>
              <a:ext cx="0" cy="3456419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015697" y="2968144"/>
              <a:ext cx="0" cy="345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922788" y="6309349"/>
              <a:ext cx="554792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reeform 30"/>
            <p:cNvSpPr/>
            <p:nvPr/>
          </p:nvSpPr>
          <p:spPr>
            <a:xfrm>
              <a:off x="997447" y="3257463"/>
              <a:ext cx="5121965" cy="549965"/>
            </a:xfrm>
            <a:custGeom>
              <a:avLst/>
              <a:gdLst>
                <a:gd name="connsiteX0" fmla="*/ 0 w 5121965"/>
                <a:gd name="connsiteY0" fmla="*/ 530087 h 549965"/>
                <a:gd name="connsiteX1" fmla="*/ 735495 w 5121965"/>
                <a:gd name="connsiteY1" fmla="*/ 530087 h 549965"/>
                <a:gd name="connsiteX2" fmla="*/ 735495 w 5121965"/>
                <a:gd name="connsiteY2" fmla="*/ 0 h 549965"/>
                <a:gd name="connsiteX3" fmla="*/ 2199861 w 5121965"/>
                <a:gd name="connsiteY3" fmla="*/ 0 h 549965"/>
                <a:gd name="connsiteX4" fmla="*/ 2199861 w 5121965"/>
                <a:gd name="connsiteY4" fmla="*/ 549965 h 549965"/>
                <a:gd name="connsiteX5" fmla="*/ 2922104 w 5121965"/>
                <a:gd name="connsiteY5" fmla="*/ 549965 h 549965"/>
                <a:gd name="connsiteX6" fmla="*/ 2922104 w 5121965"/>
                <a:gd name="connsiteY6" fmla="*/ 13252 h 549965"/>
                <a:gd name="connsiteX7" fmla="*/ 4399721 w 5121965"/>
                <a:gd name="connsiteY7" fmla="*/ 13252 h 549965"/>
                <a:gd name="connsiteX8" fmla="*/ 4399721 w 5121965"/>
                <a:gd name="connsiteY8" fmla="*/ 549965 h 549965"/>
                <a:gd name="connsiteX9" fmla="*/ 5121965 w 5121965"/>
                <a:gd name="connsiteY9" fmla="*/ 549965 h 549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21965" h="549965">
                  <a:moveTo>
                    <a:pt x="0" y="530087"/>
                  </a:moveTo>
                  <a:lnTo>
                    <a:pt x="735495" y="530087"/>
                  </a:lnTo>
                  <a:lnTo>
                    <a:pt x="735495" y="0"/>
                  </a:lnTo>
                  <a:lnTo>
                    <a:pt x="2199861" y="0"/>
                  </a:lnTo>
                  <a:lnTo>
                    <a:pt x="2199861" y="549965"/>
                  </a:lnTo>
                  <a:lnTo>
                    <a:pt x="2922104" y="549965"/>
                  </a:lnTo>
                  <a:lnTo>
                    <a:pt x="2922104" y="13252"/>
                  </a:lnTo>
                  <a:lnTo>
                    <a:pt x="4399721" y="13252"/>
                  </a:lnTo>
                  <a:lnTo>
                    <a:pt x="4399721" y="549965"/>
                  </a:lnTo>
                  <a:lnTo>
                    <a:pt x="5121965" y="54996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010699" y="4284507"/>
              <a:ext cx="5108713" cy="556591"/>
            </a:xfrm>
            <a:custGeom>
              <a:avLst/>
              <a:gdLst>
                <a:gd name="connsiteX0" fmla="*/ 0 w 5108713"/>
                <a:gd name="connsiteY0" fmla="*/ 0 h 556591"/>
                <a:gd name="connsiteX1" fmla="*/ 1457739 w 5108713"/>
                <a:gd name="connsiteY1" fmla="*/ 0 h 556591"/>
                <a:gd name="connsiteX2" fmla="*/ 1457739 w 5108713"/>
                <a:gd name="connsiteY2" fmla="*/ 556591 h 556591"/>
                <a:gd name="connsiteX3" fmla="*/ 3664226 w 5108713"/>
                <a:gd name="connsiteY3" fmla="*/ 556591 h 556591"/>
                <a:gd name="connsiteX4" fmla="*/ 3664226 w 5108713"/>
                <a:gd name="connsiteY4" fmla="*/ 13252 h 556591"/>
                <a:gd name="connsiteX5" fmla="*/ 5108713 w 5108713"/>
                <a:gd name="connsiteY5" fmla="*/ 13252 h 556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08713" h="556591">
                  <a:moveTo>
                    <a:pt x="0" y="0"/>
                  </a:moveTo>
                  <a:lnTo>
                    <a:pt x="1457739" y="0"/>
                  </a:lnTo>
                  <a:lnTo>
                    <a:pt x="1457739" y="556591"/>
                  </a:lnTo>
                  <a:lnTo>
                    <a:pt x="3664226" y="556591"/>
                  </a:lnTo>
                  <a:lnTo>
                    <a:pt x="3664226" y="13252"/>
                  </a:lnTo>
                  <a:lnTo>
                    <a:pt x="5108713" y="13252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010699" y="5364559"/>
              <a:ext cx="5108713" cy="549965"/>
            </a:xfrm>
            <a:custGeom>
              <a:avLst/>
              <a:gdLst>
                <a:gd name="connsiteX0" fmla="*/ 0 w 5108713"/>
                <a:gd name="connsiteY0" fmla="*/ 543339 h 549965"/>
                <a:gd name="connsiteX1" fmla="*/ 722243 w 5108713"/>
                <a:gd name="connsiteY1" fmla="*/ 543339 h 549965"/>
                <a:gd name="connsiteX2" fmla="*/ 722243 w 5108713"/>
                <a:gd name="connsiteY2" fmla="*/ 0 h 549965"/>
                <a:gd name="connsiteX3" fmla="*/ 1457739 w 5108713"/>
                <a:gd name="connsiteY3" fmla="*/ 0 h 549965"/>
                <a:gd name="connsiteX4" fmla="*/ 1457739 w 5108713"/>
                <a:gd name="connsiteY4" fmla="*/ 549965 h 549965"/>
                <a:gd name="connsiteX5" fmla="*/ 3650974 w 5108713"/>
                <a:gd name="connsiteY5" fmla="*/ 549965 h 549965"/>
                <a:gd name="connsiteX6" fmla="*/ 3650974 w 5108713"/>
                <a:gd name="connsiteY6" fmla="*/ 6626 h 549965"/>
                <a:gd name="connsiteX7" fmla="*/ 4386469 w 5108713"/>
                <a:gd name="connsiteY7" fmla="*/ 6626 h 549965"/>
                <a:gd name="connsiteX8" fmla="*/ 4386469 w 5108713"/>
                <a:gd name="connsiteY8" fmla="*/ 549965 h 549965"/>
                <a:gd name="connsiteX9" fmla="*/ 5108713 w 5108713"/>
                <a:gd name="connsiteY9" fmla="*/ 549965 h 549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08713" h="549965">
                  <a:moveTo>
                    <a:pt x="0" y="543339"/>
                  </a:moveTo>
                  <a:lnTo>
                    <a:pt x="722243" y="543339"/>
                  </a:lnTo>
                  <a:lnTo>
                    <a:pt x="722243" y="0"/>
                  </a:lnTo>
                  <a:lnTo>
                    <a:pt x="1457739" y="0"/>
                  </a:lnTo>
                  <a:lnTo>
                    <a:pt x="1457739" y="549965"/>
                  </a:lnTo>
                  <a:lnTo>
                    <a:pt x="3650974" y="549965"/>
                  </a:lnTo>
                  <a:lnTo>
                    <a:pt x="3650974" y="6626"/>
                  </a:lnTo>
                  <a:lnTo>
                    <a:pt x="4386469" y="6626"/>
                  </a:lnTo>
                  <a:lnTo>
                    <a:pt x="4386469" y="549965"/>
                  </a:lnTo>
                  <a:lnTo>
                    <a:pt x="5108713" y="549965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453060" y="6112839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3207190" y="2968144"/>
              <a:ext cx="0" cy="3456419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918352" y="2968144"/>
              <a:ext cx="0" cy="3456419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637031" y="3312977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34753" y="4349903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2475" y="5378124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endPara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1208545" y="3313786"/>
              <a:ext cx="327334" cy="2534708"/>
              <a:chOff x="1170850" y="3313786"/>
              <a:chExt cx="327334" cy="2534708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1171652" y="3313786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+mn-lt"/>
                    <a:cs typeface="Consolas" panose="020B0609020204030204" pitchFamily="49" charset="0"/>
                  </a:rPr>
                  <a:t>0</a:t>
                </a:r>
                <a:endParaRPr lang="en-US" sz="2000" b="1" dirty="0">
                  <a:latin typeface="+mn-lt"/>
                  <a:cs typeface="Consolas" panose="020B0609020204030204" pitchFamily="49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171652" y="4350712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+mn-lt"/>
                    <a:cs typeface="Consolas" panose="020B0609020204030204" pitchFamily="49" charset="0"/>
                  </a:rPr>
                  <a:t>1</a:t>
                </a:r>
                <a:endParaRPr lang="en-US" sz="2000" b="1" dirty="0">
                  <a:latin typeface="+mn-lt"/>
                  <a:cs typeface="Consolas" panose="020B0609020204030204" pitchFamily="49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170850" y="5448384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  <a:latin typeface="+mn-lt"/>
                    <a:cs typeface="Consolas" panose="020B0609020204030204" pitchFamily="49" charset="0"/>
                  </a:rPr>
                  <a:t>0</a:t>
                </a:r>
                <a:endParaRPr lang="en-US" sz="2000" b="1" dirty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1957436" y="3313786"/>
              <a:ext cx="327334" cy="2534708"/>
              <a:chOff x="1170850" y="3313786"/>
              <a:chExt cx="327334" cy="2534708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171652" y="3313786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+mn-lt"/>
                    <a:cs typeface="Consolas" panose="020B0609020204030204" pitchFamily="49" charset="0"/>
                  </a:rPr>
                  <a:t>1</a:t>
                </a:r>
                <a:endParaRPr lang="en-US" sz="2000" b="1" dirty="0">
                  <a:latin typeface="+mn-lt"/>
                  <a:cs typeface="Consolas" panose="020B0609020204030204" pitchFamily="49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1171652" y="4350712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+mn-lt"/>
                    <a:cs typeface="Consolas" panose="020B0609020204030204" pitchFamily="49" charset="0"/>
                  </a:rPr>
                  <a:t>1</a:t>
                </a:r>
                <a:endParaRPr lang="en-US" sz="2000" b="1" dirty="0">
                  <a:latin typeface="+mn-lt"/>
                  <a:cs typeface="Consolas" panose="020B0609020204030204" pitchFamily="49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170850" y="5448384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  <a:latin typeface="+mn-lt"/>
                    <a:cs typeface="Consolas" panose="020B0609020204030204" pitchFamily="49" charset="0"/>
                  </a:rPr>
                  <a:t>1</a:t>
                </a:r>
                <a:endParaRPr lang="en-US" sz="2000" b="1" dirty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2665424" y="3313786"/>
              <a:ext cx="327334" cy="2534708"/>
              <a:chOff x="1170850" y="3313786"/>
              <a:chExt cx="327334" cy="2534708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1171652" y="3313786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+mn-lt"/>
                    <a:cs typeface="Consolas" panose="020B0609020204030204" pitchFamily="49" charset="0"/>
                  </a:rPr>
                  <a:t>1</a:t>
                </a:r>
                <a:endParaRPr lang="en-US" sz="2000" b="1" dirty="0">
                  <a:latin typeface="+mn-lt"/>
                  <a:cs typeface="Consolas" panose="020B0609020204030204" pitchFamily="49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1171652" y="4350712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+mn-lt"/>
                    <a:cs typeface="Consolas" panose="020B0609020204030204" pitchFamily="49" charset="0"/>
                  </a:rPr>
                  <a:t>0</a:t>
                </a:r>
                <a:endParaRPr lang="en-US" sz="2000" b="1" dirty="0">
                  <a:latin typeface="+mn-lt"/>
                  <a:cs typeface="Consolas" panose="020B0609020204030204" pitchFamily="49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1170850" y="5448384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  <a:latin typeface="+mn-lt"/>
                    <a:cs typeface="Consolas" panose="020B0609020204030204" pitchFamily="49" charset="0"/>
                  </a:rPr>
                  <a:t>0</a:t>
                </a:r>
                <a:endParaRPr lang="en-US" sz="2000" b="1" dirty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3412711" y="3313786"/>
              <a:ext cx="327334" cy="2534708"/>
              <a:chOff x="1170850" y="3313786"/>
              <a:chExt cx="327334" cy="2534708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1171652" y="3313786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+mn-lt"/>
                    <a:cs typeface="Consolas" panose="020B0609020204030204" pitchFamily="49" charset="0"/>
                  </a:rPr>
                  <a:t>0</a:t>
                </a:r>
                <a:endParaRPr lang="en-US" sz="2000" b="1" dirty="0">
                  <a:latin typeface="+mn-lt"/>
                  <a:cs typeface="Consolas" panose="020B0609020204030204" pitchFamily="49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171652" y="4350712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+mn-lt"/>
                    <a:cs typeface="Consolas" panose="020B0609020204030204" pitchFamily="49" charset="0"/>
                  </a:rPr>
                  <a:t>0</a:t>
                </a:r>
                <a:endParaRPr lang="en-US" sz="2000" b="1" dirty="0">
                  <a:latin typeface="+mn-lt"/>
                  <a:cs typeface="Consolas" panose="020B0609020204030204" pitchFamily="49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170850" y="5448384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  <a:latin typeface="+mn-lt"/>
                    <a:cs typeface="Consolas" panose="020B0609020204030204" pitchFamily="49" charset="0"/>
                  </a:rPr>
                  <a:t>0</a:t>
                </a:r>
                <a:endParaRPr lang="en-US" sz="2000" b="1" dirty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4107203" y="3313786"/>
              <a:ext cx="327334" cy="2534708"/>
              <a:chOff x="1170850" y="3313786"/>
              <a:chExt cx="327334" cy="2534708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1171652" y="3313786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+mn-lt"/>
                    <a:cs typeface="Consolas" panose="020B0609020204030204" pitchFamily="49" charset="0"/>
                  </a:rPr>
                  <a:t>1</a:t>
                </a:r>
                <a:endParaRPr lang="en-US" sz="2000" b="1" dirty="0">
                  <a:latin typeface="+mn-lt"/>
                  <a:cs typeface="Consolas" panose="020B0609020204030204" pitchFamily="49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171652" y="4350712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+mn-lt"/>
                    <a:cs typeface="Consolas" panose="020B0609020204030204" pitchFamily="49" charset="0"/>
                  </a:rPr>
                  <a:t>0</a:t>
                </a:r>
                <a:endParaRPr lang="en-US" sz="2000" b="1" dirty="0">
                  <a:latin typeface="+mn-lt"/>
                  <a:cs typeface="Consolas" panose="020B0609020204030204" pitchFamily="49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170850" y="5448384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  <a:latin typeface="+mn-lt"/>
                    <a:cs typeface="Consolas" panose="020B0609020204030204" pitchFamily="49" charset="0"/>
                  </a:rPr>
                  <a:t>0</a:t>
                </a:r>
                <a:endParaRPr lang="en-US" sz="2000" b="1" dirty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4868889" y="3313786"/>
              <a:ext cx="327334" cy="2534708"/>
              <a:chOff x="1144346" y="3313786"/>
              <a:chExt cx="327334" cy="2534708"/>
            </a:xfrm>
          </p:grpSpPr>
          <p:sp>
            <p:nvSpPr>
              <p:cNvPr id="70" name="TextBox 69"/>
              <p:cNvSpPr txBox="1"/>
              <p:nvPr/>
            </p:nvSpPr>
            <p:spPr>
              <a:xfrm>
                <a:off x="1145148" y="3313786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+mn-lt"/>
                    <a:cs typeface="Consolas" panose="020B0609020204030204" pitchFamily="49" charset="0"/>
                  </a:rPr>
                  <a:t>1</a:t>
                </a:r>
                <a:endParaRPr lang="en-US" sz="2000" b="1" dirty="0">
                  <a:latin typeface="+mn-lt"/>
                  <a:cs typeface="Consolas" panose="020B0609020204030204" pitchFamily="49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145148" y="4350712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+mn-lt"/>
                    <a:cs typeface="Consolas" panose="020B0609020204030204" pitchFamily="49" charset="0"/>
                  </a:rPr>
                  <a:t>1</a:t>
                </a:r>
                <a:endParaRPr lang="en-US" sz="2000" b="1" dirty="0">
                  <a:latin typeface="+mn-lt"/>
                  <a:cs typeface="Consolas" panose="020B0609020204030204" pitchFamily="49" charset="0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144346" y="5448384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  <a:latin typeface="+mn-lt"/>
                    <a:cs typeface="Consolas" panose="020B0609020204030204" pitchFamily="49" charset="0"/>
                  </a:rPr>
                  <a:t>1</a:t>
                </a:r>
                <a:endParaRPr lang="en-US" sz="2000" b="1" dirty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5654572" y="3313786"/>
              <a:ext cx="327334" cy="2534708"/>
              <a:chOff x="1170850" y="3313786"/>
              <a:chExt cx="327334" cy="2534708"/>
            </a:xfrm>
          </p:grpSpPr>
          <p:sp>
            <p:nvSpPr>
              <p:cNvPr id="74" name="TextBox 73"/>
              <p:cNvSpPr txBox="1"/>
              <p:nvPr/>
            </p:nvSpPr>
            <p:spPr>
              <a:xfrm>
                <a:off x="1171652" y="3313786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+mn-lt"/>
                    <a:cs typeface="Consolas" panose="020B0609020204030204" pitchFamily="49" charset="0"/>
                  </a:rPr>
                  <a:t>0</a:t>
                </a:r>
                <a:endParaRPr lang="en-US" sz="2000" b="1" dirty="0">
                  <a:latin typeface="+mn-lt"/>
                  <a:cs typeface="Consolas" panose="020B0609020204030204" pitchFamily="49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1171652" y="4350712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+mn-lt"/>
                    <a:cs typeface="Consolas" panose="020B0609020204030204" pitchFamily="49" charset="0"/>
                  </a:rPr>
                  <a:t>1</a:t>
                </a:r>
                <a:endParaRPr lang="en-US" sz="2000" b="1" dirty="0">
                  <a:latin typeface="+mn-lt"/>
                  <a:cs typeface="Consolas" panose="020B0609020204030204" pitchFamily="49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1170850" y="5448384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  <a:latin typeface="+mn-lt"/>
                    <a:cs typeface="Consolas" panose="020B0609020204030204" pitchFamily="49" charset="0"/>
                  </a:rPr>
                  <a:t>0</a:t>
                </a:r>
                <a:endParaRPr lang="en-US" sz="2000" b="1" dirty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7056305" y="4962625"/>
            <a:ext cx="18950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AND gate</a:t>
            </a:r>
          </a:p>
          <a:p>
            <a:pPr algn="ctr"/>
            <a:r>
              <a:rPr lang="en-US" sz="2000" dirty="0" smtClean="0"/>
              <a:t>with zero delay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844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33" y="836685"/>
            <a:ext cx="9332333" cy="2361887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 smtClean="0"/>
              <a:t>A change in the inputs of a gate causes a change in its outputs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 smtClean="0"/>
              <a:t>However, the change in the output signal is </a:t>
            </a:r>
            <a:r>
              <a:rPr lang="en-US" b="1" dirty="0" smtClean="0">
                <a:solidFill>
                  <a:srgbClr val="FF0000"/>
                </a:solidFill>
              </a:rPr>
              <a:t>not instantaneous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 smtClean="0"/>
              <a:t>There is a small delay between an input signal change and an output signal change, called </a:t>
            </a:r>
            <a:r>
              <a:rPr lang="en-US" b="1" dirty="0" smtClean="0">
                <a:solidFill>
                  <a:srgbClr val="FF0000"/>
                </a:solidFill>
              </a:rPr>
              <a:t>gate delay</a:t>
            </a:r>
            <a:endParaRPr lang="en-US" dirty="0" smtClean="0"/>
          </a:p>
          <a:p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6875545" y="3889856"/>
            <a:ext cx="2397980" cy="984076"/>
            <a:chOff x="1150938" y="3140965"/>
            <a:chExt cx="2397980" cy="984076"/>
          </a:xfrm>
        </p:grpSpPr>
        <p:sp>
          <p:nvSpPr>
            <p:cNvPr id="49" name="Flowchart: Delay 48"/>
            <p:cNvSpPr/>
            <p:nvPr/>
          </p:nvSpPr>
          <p:spPr>
            <a:xfrm>
              <a:off x="1899829" y="3256180"/>
              <a:ext cx="921712" cy="806498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1496580" y="3429000"/>
              <a:ext cx="40324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496580" y="3889856"/>
              <a:ext cx="40324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821541" y="3659428"/>
              <a:ext cx="40324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1153216" y="3140965"/>
              <a:ext cx="3433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150938" y="3601821"/>
              <a:ext cx="3433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224790" y="3371393"/>
              <a:ext cx="3241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endPara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6924861" y="4962625"/>
            <a:ext cx="2157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Gate delay = 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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700798" y="3313786"/>
            <a:ext cx="6441268" cy="3168385"/>
            <a:chOff x="700798" y="3313786"/>
            <a:chExt cx="6441268" cy="3168385"/>
          </a:xfrm>
        </p:grpSpPr>
        <p:grpSp>
          <p:nvGrpSpPr>
            <p:cNvPr id="4" name="Group 3"/>
            <p:cNvGrpSpPr/>
            <p:nvPr/>
          </p:nvGrpSpPr>
          <p:grpSpPr>
            <a:xfrm>
              <a:off x="700798" y="3313786"/>
              <a:ext cx="6441268" cy="3168385"/>
              <a:chOff x="632475" y="2968144"/>
              <a:chExt cx="6441268" cy="3514027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flipV="1">
                <a:off x="1015697" y="2968144"/>
                <a:ext cx="0" cy="345641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>
                <a:off x="922788" y="6309349"/>
                <a:ext cx="554792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Freeform 6"/>
              <p:cNvSpPr/>
              <p:nvPr/>
            </p:nvSpPr>
            <p:spPr>
              <a:xfrm>
                <a:off x="997447" y="3257463"/>
                <a:ext cx="5121965" cy="549965"/>
              </a:xfrm>
              <a:custGeom>
                <a:avLst/>
                <a:gdLst>
                  <a:gd name="connsiteX0" fmla="*/ 0 w 5121965"/>
                  <a:gd name="connsiteY0" fmla="*/ 530087 h 549965"/>
                  <a:gd name="connsiteX1" fmla="*/ 735495 w 5121965"/>
                  <a:gd name="connsiteY1" fmla="*/ 530087 h 549965"/>
                  <a:gd name="connsiteX2" fmla="*/ 735495 w 5121965"/>
                  <a:gd name="connsiteY2" fmla="*/ 0 h 549965"/>
                  <a:gd name="connsiteX3" fmla="*/ 2199861 w 5121965"/>
                  <a:gd name="connsiteY3" fmla="*/ 0 h 549965"/>
                  <a:gd name="connsiteX4" fmla="*/ 2199861 w 5121965"/>
                  <a:gd name="connsiteY4" fmla="*/ 549965 h 549965"/>
                  <a:gd name="connsiteX5" fmla="*/ 2922104 w 5121965"/>
                  <a:gd name="connsiteY5" fmla="*/ 549965 h 549965"/>
                  <a:gd name="connsiteX6" fmla="*/ 2922104 w 5121965"/>
                  <a:gd name="connsiteY6" fmla="*/ 13252 h 549965"/>
                  <a:gd name="connsiteX7" fmla="*/ 4399721 w 5121965"/>
                  <a:gd name="connsiteY7" fmla="*/ 13252 h 549965"/>
                  <a:gd name="connsiteX8" fmla="*/ 4399721 w 5121965"/>
                  <a:gd name="connsiteY8" fmla="*/ 549965 h 549965"/>
                  <a:gd name="connsiteX9" fmla="*/ 5121965 w 5121965"/>
                  <a:gd name="connsiteY9" fmla="*/ 549965 h 549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121965" h="549965">
                    <a:moveTo>
                      <a:pt x="0" y="530087"/>
                    </a:moveTo>
                    <a:lnTo>
                      <a:pt x="735495" y="530087"/>
                    </a:lnTo>
                    <a:lnTo>
                      <a:pt x="735495" y="0"/>
                    </a:lnTo>
                    <a:lnTo>
                      <a:pt x="2199861" y="0"/>
                    </a:lnTo>
                    <a:lnTo>
                      <a:pt x="2199861" y="549965"/>
                    </a:lnTo>
                    <a:lnTo>
                      <a:pt x="2922104" y="549965"/>
                    </a:lnTo>
                    <a:lnTo>
                      <a:pt x="2922104" y="13252"/>
                    </a:lnTo>
                    <a:lnTo>
                      <a:pt x="4399721" y="13252"/>
                    </a:lnTo>
                    <a:lnTo>
                      <a:pt x="4399721" y="549965"/>
                    </a:lnTo>
                    <a:lnTo>
                      <a:pt x="5121965" y="54996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1010699" y="4284507"/>
                <a:ext cx="5108713" cy="556591"/>
              </a:xfrm>
              <a:custGeom>
                <a:avLst/>
                <a:gdLst>
                  <a:gd name="connsiteX0" fmla="*/ 0 w 5108713"/>
                  <a:gd name="connsiteY0" fmla="*/ 0 h 556591"/>
                  <a:gd name="connsiteX1" fmla="*/ 1457739 w 5108713"/>
                  <a:gd name="connsiteY1" fmla="*/ 0 h 556591"/>
                  <a:gd name="connsiteX2" fmla="*/ 1457739 w 5108713"/>
                  <a:gd name="connsiteY2" fmla="*/ 556591 h 556591"/>
                  <a:gd name="connsiteX3" fmla="*/ 3664226 w 5108713"/>
                  <a:gd name="connsiteY3" fmla="*/ 556591 h 556591"/>
                  <a:gd name="connsiteX4" fmla="*/ 3664226 w 5108713"/>
                  <a:gd name="connsiteY4" fmla="*/ 13252 h 556591"/>
                  <a:gd name="connsiteX5" fmla="*/ 5108713 w 5108713"/>
                  <a:gd name="connsiteY5" fmla="*/ 13252 h 556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108713" h="556591">
                    <a:moveTo>
                      <a:pt x="0" y="0"/>
                    </a:moveTo>
                    <a:lnTo>
                      <a:pt x="1457739" y="0"/>
                    </a:lnTo>
                    <a:lnTo>
                      <a:pt x="1457739" y="556591"/>
                    </a:lnTo>
                    <a:lnTo>
                      <a:pt x="3664226" y="556591"/>
                    </a:lnTo>
                    <a:lnTo>
                      <a:pt x="3664226" y="13252"/>
                    </a:lnTo>
                    <a:lnTo>
                      <a:pt x="5108713" y="1325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1032177" y="5364559"/>
                <a:ext cx="5274365" cy="549965"/>
              </a:xfrm>
              <a:custGeom>
                <a:avLst/>
                <a:gdLst>
                  <a:gd name="connsiteX0" fmla="*/ 0 w 5108713"/>
                  <a:gd name="connsiteY0" fmla="*/ 543339 h 549965"/>
                  <a:gd name="connsiteX1" fmla="*/ 722243 w 5108713"/>
                  <a:gd name="connsiteY1" fmla="*/ 543339 h 549965"/>
                  <a:gd name="connsiteX2" fmla="*/ 722243 w 5108713"/>
                  <a:gd name="connsiteY2" fmla="*/ 0 h 549965"/>
                  <a:gd name="connsiteX3" fmla="*/ 1457739 w 5108713"/>
                  <a:gd name="connsiteY3" fmla="*/ 0 h 549965"/>
                  <a:gd name="connsiteX4" fmla="*/ 1457739 w 5108713"/>
                  <a:gd name="connsiteY4" fmla="*/ 549965 h 549965"/>
                  <a:gd name="connsiteX5" fmla="*/ 3650974 w 5108713"/>
                  <a:gd name="connsiteY5" fmla="*/ 549965 h 549965"/>
                  <a:gd name="connsiteX6" fmla="*/ 3650974 w 5108713"/>
                  <a:gd name="connsiteY6" fmla="*/ 6626 h 549965"/>
                  <a:gd name="connsiteX7" fmla="*/ 4386469 w 5108713"/>
                  <a:gd name="connsiteY7" fmla="*/ 6626 h 549965"/>
                  <a:gd name="connsiteX8" fmla="*/ 4386469 w 5108713"/>
                  <a:gd name="connsiteY8" fmla="*/ 549965 h 549965"/>
                  <a:gd name="connsiteX9" fmla="*/ 5108713 w 5108713"/>
                  <a:gd name="connsiteY9" fmla="*/ 549965 h 549965"/>
                  <a:gd name="connsiteX0" fmla="*/ 0 w 5274365"/>
                  <a:gd name="connsiteY0" fmla="*/ 543339 h 549965"/>
                  <a:gd name="connsiteX1" fmla="*/ 887895 w 5274365"/>
                  <a:gd name="connsiteY1" fmla="*/ 543339 h 549965"/>
                  <a:gd name="connsiteX2" fmla="*/ 887895 w 5274365"/>
                  <a:gd name="connsiteY2" fmla="*/ 0 h 549965"/>
                  <a:gd name="connsiteX3" fmla="*/ 1623391 w 5274365"/>
                  <a:gd name="connsiteY3" fmla="*/ 0 h 549965"/>
                  <a:gd name="connsiteX4" fmla="*/ 1623391 w 5274365"/>
                  <a:gd name="connsiteY4" fmla="*/ 549965 h 549965"/>
                  <a:gd name="connsiteX5" fmla="*/ 3816626 w 5274365"/>
                  <a:gd name="connsiteY5" fmla="*/ 549965 h 549965"/>
                  <a:gd name="connsiteX6" fmla="*/ 3816626 w 5274365"/>
                  <a:gd name="connsiteY6" fmla="*/ 6626 h 549965"/>
                  <a:gd name="connsiteX7" fmla="*/ 4552121 w 5274365"/>
                  <a:gd name="connsiteY7" fmla="*/ 6626 h 549965"/>
                  <a:gd name="connsiteX8" fmla="*/ 4552121 w 5274365"/>
                  <a:gd name="connsiteY8" fmla="*/ 549965 h 549965"/>
                  <a:gd name="connsiteX9" fmla="*/ 5274365 w 5274365"/>
                  <a:gd name="connsiteY9" fmla="*/ 549965 h 549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74365" h="549965">
                    <a:moveTo>
                      <a:pt x="0" y="543339"/>
                    </a:moveTo>
                    <a:lnTo>
                      <a:pt x="887895" y="543339"/>
                    </a:lnTo>
                    <a:lnTo>
                      <a:pt x="887895" y="0"/>
                    </a:lnTo>
                    <a:lnTo>
                      <a:pt x="1623391" y="0"/>
                    </a:lnTo>
                    <a:lnTo>
                      <a:pt x="1623391" y="549965"/>
                    </a:lnTo>
                    <a:lnTo>
                      <a:pt x="3816626" y="549965"/>
                    </a:lnTo>
                    <a:lnTo>
                      <a:pt x="3816626" y="6626"/>
                    </a:lnTo>
                    <a:lnTo>
                      <a:pt x="4552121" y="6626"/>
                    </a:lnTo>
                    <a:lnTo>
                      <a:pt x="4552121" y="549965"/>
                    </a:lnTo>
                    <a:lnTo>
                      <a:pt x="5274365" y="549965"/>
                    </a:ln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453060" y="6112839"/>
                <a:ext cx="620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time</a:t>
                </a:r>
                <a:endParaRPr lang="en-US" dirty="0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1729286" y="2968144"/>
                <a:ext cx="0" cy="345641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2478177" y="2968144"/>
                <a:ext cx="0" cy="345641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667243" y="2968144"/>
                <a:ext cx="0" cy="345641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5402882" y="2968144"/>
                <a:ext cx="0" cy="345641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3207190" y="2968144"/>
                <a:ext cx="0" cy="345641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3918352" y="2968144"/>
                <a:ext cx="0" cy="345641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637031" y="3312977"/>
                <a:ext cx="3209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34753" y="4349903"/>
                <a:ext cx="3209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2475" y="5378124"/>
                <a:ext cx="3048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endParaRPr lang="en-US" sz="24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1209347" y="3313786"/>
                <a:ext cx="334124" cy="2534708"/>
                <a:chOff x="1171652" y="3313786"/>
                <a:chExt cx="334124" cy="2534708"/>
              </a:xfrm>
            </p:grpSpPr>
            <p:sp>
              <p:nvSpPr>
                <p:cNvPr id="45" name="TextBox 44"/>
                <p:cNvSpPr txBox="1"/>
                <p:nvPr/>
              </p:nvSpPr>
              <p:spPr>
                <a:xfrm>
                  <a:off x="1171652" y="3313786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latin typeface="+mn-lt"/>
                      <a:cs typeface="Consolas" panose="020B0609020204030204" pitchFamily="49" charset="0"/>
                    </a:rPr>
                    <a:t>0</a:t>
                  </a:r>
                  <a:endParaRPr lang="en-US" sz="2000" b="1" dirty="0">
                    <a:latin typeface="+mn-lt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1171652" y="4350712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latin typeface="+mn-lt"/>
                      <a:cs typeface="Consolas" panose="020B0609020204030204" pitchFamily="49" charset="0"/>
                    </a:rPr>
                    <a:t>1</a:t>
                  </a:r>
                  <a:endParaRPr lang="en-US" sz="2000" b="1" dirty="0">
                    <a:latin typeface="+mn-lt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178442" y="5448384"/>
                  <a:ext cx="32733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rgbClr val="FF0000"/>
                      </a:solidFill>
                      <a:latin typeface="+mn-lt"/>
                      <a:cs typeface="Consolas" panose="020B0609020204030204" pitchFamily="49" charset="0"/>
                    </a:rPr>
                    <a:t>0</a:t>
                  </a:r>
                  <a:endParaRPr lang="en-US" sz="2000" b="1" dirty="0">
                    <a:solidFill>
                      <a:srgbClr val="FF0000"/>
                    </a:solidFill>
                    <a:latin typeface="+mn-lt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1958238" y="3313786"/>
                <a:ext cx="431030" cy="2534708"/>
                <a:chOff x="1171652" y="3313786"/>
                <a:chExt cx="431030" cy="2534708"/>
              </a:xfrm>
            </p:grpSpPr>
            <p:sp>
              <p:nvSpPr>
                <p:cNvPr id="42" name="TextBox 41"/>
                <p:cNvSpPr txBox="1"/>
                <p:nvPr/>
              </p:nvSpPr>
              <p:spPr>
                <a:xfrm>
                  <a:off x="1171652" y="3313786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latin typeface="+mn-lt"/>
                      <a:cs typeface="Consolas" panose="020B0609020204030204" pitchFamily="49" charset="0"/>
                    </a:rPr>
                    <a:t>1</a:t>
                  </a:r>
                  <a:endParaRPr lang="en-US" sz="2000" b="1" dirty="0">
                    <a:latin typeface="+mn-lt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171652" y="4350712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latin typeface="+mn-lt"/>
                      <a:cs typeface="Consolas" panose="020B0609020204030204" pitchFamily="49" charset="0"/>
                    </a:rPr>
                    <a:t>1</a:t>
                  </a:r>
                  <a:endParaRPr lang="en-US" sz="2000" b="1" dirty="0">
                    <a:latin typeface="+mn-lt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1275348" y="5448384"/>
                  <a:ext cx="32733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rgbClr val="FF0000"/>
                      </a:solidFill>
                      <a:latin typeface="+mn-lt"/>
                      <a:cs typeface="Consolas" panose="020B0609020204030204" pitchFamily="49" charset="0"/>
                    </a:rPr>
                    <a:t>1</a:t>
                  </a:r>
                  <a:endParaRPr lang="en-US" sz="2000" b="1" dirty="0">
                    <a:solidFill>
                      <a:srgbClr val="FF0000"/>
                    </a:solidFill>
                    <a:latin typeface="+mn-lt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1891492" y="3313786"/>
                <a:ext cx="3951360" cy="2534708"/>
                <a:chOff x="396918" y="3313786"/>
                <a:chExt cx="3951360" cy="2534708"/>
              </a:xfrm>
            </p:grpSpPr>
            <p:sp>
              <p:nvSpPr>
                <p:cNvPr id="39" name="TextBox 38"/>
                <p:cNvSpPr txBox="1"/>
                <p:nvPr/>
              </p:nvSpPr>
              <p:spPr>
                <a:xfrm>
                  <a:off x="1171652" y="3313786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latin typeface="+mn-lt"/>
                      <a:cs typeface="Consolas" panose="020B0609020204030204" pitchFamily="49" charset="0"/>
                    </a:rPr>
                    <a:t>1</a:t>
                  </a:r>
                  <a:endParaRPr lang="en-US" sz="2000" b="1" dirty="0">
                    <a:latin typeface="+mn-lt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1171652" y="4350712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latin typeface="+mn-lt"/>
                      <a:cs typeface="Consolas" panose="020B0609020204030204" pitchFamily="49" charset="0"/>
                    </a:rPr>
                    <a:t>0</a:t>
                  </a:r>
                  <a:endParaRPr lang="en-US" sz="2000" b="1" dirty="0">
                    <a:latin typeface="+mn-lt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275348" y="5448384"/>
                  <a:ext cx="32733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rgbClr val="FF0000"/>
                      </a:solidFill>
                      <a:latin typeface="+mn-lt"/>
                      <a:cs typeface="Consolas" panose="020B0609020204030204" pitchFamily="49" charset="0"/>
                    </a:rPr>
                    <a:t>0</a:t>
                  </a:r>
                  <a:endParaRPr lang="en-US" sz="2000" b="1" dirty="0">
                    <a:solidFill>
                      <a:srgbClr val="FF0000"/>
                    </a:solidFill>
                    <a:latin typeface="+mn-lt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1143430" y="4986395"/>
                  <a:ext cx="285656" cy="40962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+mn-lt"/>
                      <a:cs typeface="Consolas" panose="020B0609020204030204" pitchFamily="49" charset="0"/>
                      <a:sym typeface="Symbol"/>
                    </a:rPr>
                    <a:t></a:t>
                  </a:r>
                  <a:endParaRPr lang="en-US" b="1" dirty="0">
                    <a:solidFill>
                      <a:srgbClr val="FF0000"/>
                    </a:solidFill>
                    <a:latin typeface="+mn-lt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396918" y="4986395"/>
                  <a:ext cx="285656" cy="40962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+mn-lt"/>
                      <a:cs typeface="Consolas" panose="020B0609020204030204" pitchFamily="49" charset="0"/>
                      <a:sym typeface="Symbol"/>
                    </a:rPr>
                    <a:t></a:t>
                  </a:r>
                  <a:endParaRPr lang="en-US" b="1" dirty="0">
                    <a:solidFill>
                      <a:srgbClr val="FF0000"/>
                    </a:solidFill>
                    <a:latin typeface="+mn-lt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4062622" y="4986395"/>
                  <a:ext cx="285656" cy="40962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+mn-lt"/>
                      <a:cs typeface="Consolas" panose="020B0609020204030204" pitchFamily="49" charset="0"/>
                      <a:sym typeface="Symbol"/>
                    </a:rPr>
                    <a:t></a:t>
                  </a:r>
                  <a:endParaRPr lang="en-US" b="1" dirty="0">
                    <a:solidFill>
                      <a:srgbClr val="FF0000"/>
                    </a:solidFill>
                    <a:latin typeface="+mn-lt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3316110" y="4986395"/>
                  <a:ext cx="285656" cy="40962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+mn-lt"/>
                      <a:cs typeface="Consolas" panose="020B0609020204030204" pitchFamily="49" charset="0"/>
                      <a:sym typeface="Symbol"/>
                    </a:rPr>
                    <a:t></a:t>
                  </a:r>
                  <a:endParaRPr lang="en-US" b="1" dirty="0">
                    <a:solidFill>
                      <a:srgbClr val="FF0000"/>
                    </a:solidFill>
                    <a:latin typeface="+mn-lt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3413513" y="3313786"/>
                <a:ext cx="415930" cy="2534708"/>
                <a:chOff x="1171652" y="3313786"/>
                <a:chExt cx="415930" cy="2534708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1171652" y="3313786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latin typeface="+mn-lt"/>
                      <a:cs typeface="Consolas" panose="020B0609020204030204" pitchFamily="49" charset="0"/>
                    </a:rPr>
                    <a:t>0</a:t>
                  </a:r>
                  <a:endParaRPr lang="en-US" sz="2000" b="1" dirty="0">
                    <a:latin typeface="+mn-lt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171652" y="4350712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latin typeface="+mn-lt"/>
                      <a:cs typeface="Consolas" panose="020B0609020204030204" pitchFamily="49" charset="0"/>
                    </a:rPr>
                    <a:t>0</a:t>
                  </a:r>
                  <a:endParaRPr lang="en-US" sz="2000" b="1" dirty="0">
                    <a:latin typeface="+mn-lt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260248" y="5448384"/>
                  <a:ext cx="32733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rgbClr val="FF0000"/>
                      </a:solidFill>
                      <a:latin typeface="+mn-lt"/>
                      <a:cs typeface="Consolas" panose="020B0609020204030204" pitchFamily="49" charset="0"/>
                    </a:rPr>
                    <a:t>0</a:t>
                  </a:r>
                  <a:endParaRPr lang="en-US" sz="2000" b="1" dirty="0">
                    <a:solidFill>
                      <a:srgbClr val="FF0000"/>
                    </a:solidFill>
                    <a:latin typeface="+mn-lt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4108005" y="3313786"/>
                <a:ext cx="431030" cy="2534708"/>
                <a:chOff x="1171652" y="3313786"/>
                <a:chExt cx="431030" cy="2534708"/>
              </a:xfrm>
            </p:grpSpPr>
            <p:sp>
              <p:nvSpPr>
                <p:cNvPr id="33" name="TextBox 32"/>
                <p:cNvSpPr txBox="1"/>
                <p:nvPr/>
              </p:nvSpPr>
              <p:spPr>
                <a:xfrm>
                  <a:off x="1171652" y="3313786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latin typeface="+mn-lt"/>
                      <a:cs typeface="Consolas" panose="020B0609020204030204" pitchFamily="49" charset="0"/>
                    </a:rPr>
                    <a:t>1</a:t>
                  </a:r>
                  <a:endParaRPr lang="en-US" sz="2000" b="1" dirty="0">
                    <a:latin typeface="+mn-lt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1171652" y="4350712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latin typeface="+mn-lt"/>
                      <a:cs typeface="Consolas" panose="020B0609020204030204" pitchFamily="49" charset="0"/>
                    </a:rPr>
                    <a:t>0</a:t>
                  </a:r>
                  <a:endParaRPr lang="en-US" sz="2000" b="1" dirty="0">
                    <a:latin typeface="+mn-lt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1275348" y="5448384"/>
                  <a:ext cx="32733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rgbClr val="FF0000"/>
                      </a:solidFill>
                      <a:latin typeface="+mn-lt"/>
                      <a:cs typeface="Consolas" panose="020B0609020204030204" pitchFamily="49" charset="0"/>
                    </a:rPr>
                    <a:t>0</a:t>
                  </a:r>
                  <a:endParaRPr lang="en-US" sz="2000" b="1" dirty="0">
                    <a:solidFill>
                      <a:srgbClr val="FF0000"/>
                    </a:solidFill>
                    <a:latin typeface="+mn-lt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896195" y="3313786"/>
                <a:ext cx="431030" cy="2534708"/>
                <a:chOff x="1171652" y="3313786"/>
                <a:chExt cx="431030" cy="2534708"/>
              </a:xfrm>
            </p:grpSpPr>
            <p:sp>
              <p:nvSpPr>
                <p:cNvPr id="30" name="TextBox 29"/>
                <p:cNvSpPr txBox="1"/>
                <p:nvPr/>
              </p:nvSpPr>
              <p:spPr>
                <a:xfrm>
                  <a:off x="1171652" y="3313786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latin typeface="+mn-lt"/>
                      <a:cs typeface="Consolas" panose="020B0609020204030204" pitchFamily="49" charset="0"/>
                    </a:rPr>
                    <a:t>1</a:t>
                  </a:r>
                  <a:endParaRPr lang="en-US" sz="2000" b="1" dirty="0">
                    <a:latin typeface="+mn-lt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1171652" y="4350712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latin typeface="+mn-lt"/>
                      <a:cs typeface="Consolas" panose="020B0609020204030204" pitchFamily="49" charset="0"/>
                    </a:rPr>
                    <a:t>1</a:t>
                  </a:r>
                  <a:endParaRPr lang="en-US" sz="2000" b="1" dirty="0">
                    <a:latin typeface="+mn-lt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1275348" y="5448384"/>
                  <a:ext cx="32733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rgbClr val="FF0000"/>
                      </a:solidFill>
                      <a:latin typeface="+mn-lt"/>
                      <a:cs typeface="Consolas" panose="020B0609020204030204" pitchFamily="49" charset="0"/>
                    </a:rPr>
                    <a:t>1</a:t>
                  </a:r>
                  <a:endParaRPr lang="en-US" sz="2000" b="1" dirty="0">
                    <a:solidFill>
                      <a:srgbClr val="FF0000"/>
                    </a:solidFill>
                    <a:latin typeface="+mn-lt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>
                <a:off x="5655374" y="3313786"/>
                <a:ext cx="431030" cy="2534708"/>
                <a:chOff x="1171652" y="3313786"/>
                <a:chExt cx="431030" cy="2534708"/>
              </a:xfrm>
            </p:grpSpPr>
            <p:sp>
              <p:nvSpPr>
                <p:cNvPr id="27" name="TextBox 26"/>
                <p:cNvSpPr txBox="1"/>
                <p:nvPr/>
              </p:nvSpPr>
              <p:spPr>
                <a:xfrm>
                  <a:off x="1171652" y="3313786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latin typeface="+mn-lt"/>
                      <a:cs typeface="Consolas" panose="020B0609020204030204" pitchFamily="49" charset="0"/>
                    </a:rPr>
                    <a:t>0</a:t>
                  </a:r>
                  <a:endParaRPr lang="en-US" sz="2000" b="1" dirty="0">
                    <a:latin typeface="+mn-lt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1171652" y="4350712"/>
                  <a:ext cx="3257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latin typeface="+mn-lt"/>
                      <a:cs typeface="Consolas" panose="020B0609020204030204" pitchFamily="49" charset="0"/>
                    </a:rPr>
                    <a:t>1</a:t>
                  </a:r>
                  <a:endParaRPr lang="en-US" sz="2000" b="1" dirty="0">
                    <a:latin typeface="+mn-lt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1275348" y="5448384"/>
                  <a:ext cx="32733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rgbClr val="FF0000"/>
                      </a:solidFill>
                      <a:latin typeface="+mn-lt"/>
                      <a:cs typeface="Consolas" panose="020B0609020204030204" pitchFamily="49" charset="0"/>
                    </a:rPr>
                    <a:t>0</a:t>
                  </a:r>
                  <a:endParaRPr lang="en-US" sz="2000" b="1" dirty="0">
                    <a:solidFill>
                      <a:srgbClr val="FF0000"/>
                    </a:solidFill>
                    <a:latin typeface="+mn-lt"/>
                    <a:cs typeface="Consolas" panose="020B0609020204030204" pitchFamily="49" charset="0"/>
                  </a:endParaRPr>
                </a:p>
              </p:txBody>
            </p:sp>
          </p:grpSp>
          <p:cxnSp>
            <p:nvCxnSpPr>
              <p:cNvPr id="57" name="Straight Connector 56"/>
              <p:cNvCxnSpPr/>
              <p:nvPr/>
            </p:nvCxnSpPr>
            <p:spPr>
              <a:xfrm>
                <a:off x="1925576" y="5076991"/>
                <a:ext cx="0" cy="27804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2665161" y="5076560"/>
                <a:ext cx="0" cy="27804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4853115" y="5076130"/>
                <a:ext cx="0" cy="27804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5575502" y="5075700"/>
                <a:ext cx="0" cy="27804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Straight Arrow Connector 71"/>
            <p:cNvCxnSpPr/>
            <p:nvPr/>
          </p:nvCxnSpPr>
          <p:spPr>
            <a:xfrm>
              <a:off x="1795187" y="5330031"/>
              <a:ext cx="190615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2544078" y="5330031"/>
              <a:ext cx="190615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4733144" y="5330031"/>
              <a:ext cx="190615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>
              <a:off x="5460891" y="5330031"/>
              <a:ext cx="190615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3151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Delay in a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33" y="951899"/>
            <a:ext cx="9389941" cy="5334601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2500"/>
              </a:spcBef>
            </a:pPr>
            <a:r>
              <a:rPr lang="en-US" dirty="0" smtClean="0"/>
              <a:t>In a given circuit, each gate has a delay</a:t>
            </a:r>
          </a:p>
          <a:p>
            <a:pPr>
              <a:lnSpc>
                <a:spcPct val="150000"/>
              </a:lnSpc>
              <a:spcBef>
                <a:spcPts val="2500"/>
              </a:spcBef>
            </a:pPr>
            <a:r>
              <a:rPr lang="en-US" dirty="0" smtClean="0"/>
              <a:t>The circuit has a </a:t>
            </a:r>
            <a:r>
              <a:rPr lang="en-US" b="1" dirty="0" smtClean="0">
                <a:solidFill>
                  <a:srgbClr val="FF0000"/>
                </a:solidFill>
              </a:rPr>
              <a:t>propagation delay</a:t>
            </a:r>
            <a:r>
              <a:rPr lang="en-US" dirty="0" smtClean="0"/>
              <a:t> between inputs and outputs</a:t>
            </a:r>
          </a:p>
          <a:p>
            <a:pPr>
              <a:lnSpc>
                <a:spcPct val="150000"/>
              </a:lnSpc>
              <a:spcBef>
                <a:spcPts val="2500"/>
              </a:spcBef>
            </a:pPr>
            <a:r>
              <a:rPr lang="en-US" dirty="0" smtClean="0"/>
              <a:t>The propagation delay is computed along the </a:t>
            </a:r>
            <a:r>
              <a:rPr lang="en-US" b="1" dirty="0" smtClean="0">
                <a:solidFill>
                  <a:srgbClr val="FF0000"/>
                </a:solidFill>
              </a:rPr>
              <a:t>critical path</a:t>
            </a:r>
            <a:endParaRPr lang="en-US" dirty="0"/>
          </a:p>
          <a:p>
            <a:pPr>
              <a:lnSpc>
                <a:spcPct val="150000"/>
              </a:lnSpc>
              <a:spcBef>
                <a:spcPts val="2500"/>
              </a:spcBef>
            </a:pPr>
            <a:r>
              <a:rPr lang="en-US" dirty="0" smtClean="0"/>
              <a:t>To compute the propagation delay, start at the inputs:</a:t>
            </a:r>
          </a:p>
          <a:p>
            <a:pPr marL="357188" indent="-357188">
              <a:lnSpc>
                <a:spcPct val="150000"/>
              </a:lnSpc>
              <a:spcBef>
                <a:spcPts val="2500"/>
              </a:spcBef>
              <a:buFont typeface="+mj-lt"/>
              <a:buAutoNum type="arabicPeriod"/>
            </a:pPr>
            <a:r>
              <a:rPr lang="en-US" dirty="0" smtClean="0"/>
              <a:t>Delay at each gate output = Maximum input delay + Gate delay</a:t>
            </a:r>
          </a:p>
          <a:p>
            <a:pPr marL="357188" indent="-357188">
              <a:lnSpc>
                <a:spcPct val="150000"/>
              </a:lnSpc>
              <a:spcBef>
                <a:spcPts val="2500"/>
              </a:spcBef>
              <a:buFont typeface="+mj-lt"/>
              <a:buAutoNum type="arabicPeriod"/>
            </a:pPr>
            <a:r>
              <a:rPr lang="en-US" dirty="0" smtClean="0"/>
              <a:t>Propagation delay of a circuit = maximum delay at any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7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Maximum Circuit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75" y="1009506"/>
            <a:ext cx="8915400" cy="2880350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 smtClean="0"/>
              <a:t>Consider the following circuit with 8 inputs and 2 outputs</a:t>
            </a:r>
          </a:p>
          <a:p>
            <a:pPr>
              <a:spcBef>
                <a:spcPts val="1500"/>
              </a:spcBef>
            </a:pPr>
            <a:r>
              <a:rPr lang="en-US" dirty="0" smtClean="0"/>
              <a:t>Delay of a 2-input AND gate = 2 </a:t>
            </a:r>
            <a:r>
              <a:rPr lang="en-US" dirty="0"/>
              <a:t>n</a:t>
            </a:r>
            <a:r>
              <a:rPr lang="en-US" dirty="0" smtClean="0"/>
              <a:t>s</a:t>
            </a:r>
          </a:p>
          <a:p>
            <a:pPr>
              <a:spcBef>
                <a:spcPts val="1500"/>
              </a:spcBef>
            </a:pPr>
            <a:r>
              <a:rPr lang="en-US" dirty="0" smtClean="0"/>
              <a:t>Delay of a 3-input AND gate = 3 </a:t>
            </a:r>
            <a:r>
              <a:rPr lang="en-US" dirty="0"/>
              <a:t>n</a:t>
            </a:r>
            <a:r>
              <a:rPr lang="en-US" dirty="0" smtClean="0"/>
              <a:t>s</a:t>
            </a:r>
          </a:p>
          <a:p>
            <a:pPr>
              <a:spcBef>
                <a:spcPts val="1500"/>
              </a:spcBef>
            </a:pPr>
            <a:r>
              <a:rPr lang="en-US" dirty="0" smtClean="0"/>
              <a:t>Delay of a 2-input OR gate = 2 ns</a:t>
            </a:r>
          </a:p>
          <a:p>
            <a:pPr>
              <a:spcBef>
                <a:spcPts val="1500"/>
              </a:spcBef>
            </a:pPr>
            <a:r>
              <a:rPr lang="en-US" dirty="0" smtClean="0"/>
              <a:t>Delay of a 3-input OR gate = 3 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81366" y="4388312"/>
            <a:ext cx="2246673" cy="153272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sz="2400" dirty="0" smtClean="0"/>
              <a:t>Compute the Maximum Circuit Delay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895393" y="3923773"/>
            <a:ext cx="1149168" cy="2500791"/>
            <a:chOff x="4895393" y="3923773"/>
            <a:chExt cx="1149168" cy="2500791"/>
          </a:xfrm>
        </p:grpSpPr>
        <p:sp>
          <p:nvSpPr>
            <p:cNvPr id="73" name="TextBox 72"/>
            <p:cNvSpPr txBox="1"/>
            <p:nvPr/>
          </p:nvSpPr>
          <p:spPr>
            <a:xfrm>
              <a:off x="4895393" y="3923773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2 ns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398230" y="490309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3 ns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911761" y="605523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3 ns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162747" y="4076173"/>
            <a:ext cx="688312" cy="1968832"/>
            <a:chOff x="6162747" y="4076173"/>
            <a:chExt cx="688312" cy="1968832"/>
          </a:xfrm>
        </p:grpSpPr>
        <p:sp>
          <p:nvSpPr>
            <p:cNvPr id="76" name="TextBox 75"/>
            <p:cNvSpPr txBox="1"/>
            <p:nvPr/>
          </p:nvSpPr>
          <p:spPr>
            <a:xfrm>
              <a:off x="6204728" y="4076173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5 ns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162747" y="5675673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6 ns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7302233" y="513352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 ns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4246090" y="4071064"/>
            <a:ext cx="3341206" cy="2295893"/>
            <a:chOff x="4246090" y="3947463"/>
            <a:chExt cx="3341206" cy="2295893"/>
          </a:xfrm>
        </p:grpSpPr>
        <p:grpSp>
          <p:nvGrpSpPr>
            <p:cNvPr id="69" name="Group 68"/>
            <p:cNvGrpSpPr/>
            <p:nvPr/>
          </p:nvGrpSpPr>
          <p:grpSpPr>
            <a:xfrm>
              <a:off x="4246090" y="3947463"/>
              <a:ext cx="3341206" cy="2295893"/>
              <a:chOff x="1381366" y="3947463"/>
              <a:chExt cx="3341206" cy="2295893"/>
            </a:xfrm>
          </p:grpSpPr>
          <p:sp>
            <p:nvSpPr>
              <p:cNvPr id="8" name="Freeform 7"/>
              <p:cNvSpPr/>
              <p:nvPr/>
            </p:nvSpPr>
            <p:spPr>
              <a:xfrm>
                <a:off x="2051102" y="5752149"/>
                <a:ext cx="735533" cy="200638"/>
              </a:xfrm>
              <a:custGeom>
                <a:avLst/>
                <a:gdLst>
                  <a:gd name="connsiteX0" fmla="*/ 0 w 596347"/>
                  <a:gd name="connsiteY0" fmla="*/ 344557 h 344557"/>
                  <a:gd name="connsiteX1" fmla="*/ 238539 w 596347"/>
                  <a:gd name="connsiteY1" fmla="*/ 344557 h 344557"/>
                  <a:gd name="connsiteX2" fmla="*/ 238539 w 596347"/>
                  <a:gd name="connsiteY2" fmla="*/ 0 h 344557"/>
                  <a:gd name="connsiteX3" fmla="*/ 596347 w 596347"/>
                  <a:gd name="connsiteY3" fmla="*/ 0 h 344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6347" h="344557">
                    <a:moveTo>
                      <a:pt x="0" y="344557"/>
                    </a:moveTo>
                    <a:lnTo>
                      <a:pt x="238539" y="344557"/>
                    </a:lnTo>
                    <a:lnTo>
                      <a:pt x="238539" y="0"/>
                    </a:lnTo>
                    <a:lnTo>
                      <a:pt x="596347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Delay 9"/>
              <p:cNvSpPr/>
              <p:nvPr/>
            </p:nvSpPr>
            <p:spPr>
              <a:xfrm>
                <a:off x="1548925" y="3947463"/>
                <a:ext cx="496915" cy="477630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1381367" y="4052682"/>
                <a:ext cx="175142" cy="254767"/>
                <a:chOff x="6840576" y="5073533"/>
                <a:chExt cx="175142" cy="254767"/>
              </a:xfrm>
            </p:grpSpPr>
            <p:cxnSp>
              <p:nvCxnSpPr>
                <p:cNvPr id="57" name="Straight Connector 56"/>
                <p:cNvCxnSpPr/>
                <p:nvPr/>
              </p:nvCxnSpPr>
              <p:spPr>
                <a:xfrm>
                  <a:off x="6840576" y="5073533"/>
                  <a:ext cx="17514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6840576" y="5328300"/>
                  <a:ext cx="17514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4" name="Straight Connector 43"/>
              <p:cNvCxnSpPr/>
              <p:nvPr/>
            </p:nvCxnSpPr>
            <p:spPr>
              <a:xfrm>
                <a:off x="1381367" y="4802740"/>
                <a:ext cx="17514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381367" y="5039462"/>
                <a:ext cx="1163489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Flowchart: Delay 17"/>
              <p:cNvSpPr/>
              <p:nvPr/>
            </p:nvSpPr>
            <p:spPr>
              <a:xfrm>
                <a:off x="1548925" y="4748894"/>
                <a:ext cx="496915" cy="581137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>
                <a:off x="1381366" y="5283474"/>
                <a:ext cx="17514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oup 19"/>
              <p:cNvGrpSpPr/>
              <p:nvPr/>
            </p:nvGrpSpPr>
            <p:grpSpPr>
              <a:xfrm>
                <a:off x="1381366" y="5662219"/>
                <a:ext cx="669736" cy="581137"/>
                <a:chOff x="856073" y="4049223"/>
                <a:chExt cx="669736" cy="581137"/>
              </a:xfrm>
            </p:grpSpPr>
            <p:cxnSp>
              <p:nvCxnSpPr>
                <p:cNvPr id="40" name="Straight Connector 39"/>
                <p:cNvCxnSpPr/>
                <p:nvPr/>
              </p:nvCxnSpPr>
              <p:spPr>
                <a:xfrm>
                  <a:off x="856074" y="4103069"/>
                  <a:ext cx="17514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2" name="Group 31"/>
                <p:cNvGrpSpPr/>
                <p:nvPr/>
              </p:nvGrpSpPr>
              <p:grpSpPr>
                <a:xfrm>
                  <a:off x="856073" y="4049223"/>
                  <a:ext cx="669736" cy="581137"/>
                  <a:chOff x="856073" y="4049223"/>
                  <a:chExt cx="669736" cy="581137"/>
                </a:xfrm>
              </p:grpSpPr>
              <p:cxnSp>
                <p:nvCxnSpPr>
                  <p:cNvPr id="38" name="Straight Connector 37"/>
                  <p:cNvCxnSpPr/>
                  <p:nvPr/>
                </p:nvCxnSpPr>
                <p:spPr>
                  <a:xfrm>
                    <a:off x="856074" y="4339791"/>
                    <a:ext cx="373405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4" name="Flowchart: Delay 33"/>
                  <p:cNvSpPr/>
                  <p:nvPr/>
                </p:nvSpPr>
                <p:spPr>
                  <a:xfrm>
                    <a:off x="1028894" y="4049223"/>
                    <a:ext cx="496915" cy="581137"/>
                  </a:xfrm>
                  <a:prstGeom prst="flowChartDelay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856073" y="4583803"/>
                    <a:ext cx="175142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2" name="Freeform 21"/>
              <p:cNvSpPr/>
              <p:nvPr/>
            </p:nvSpPr>
            <p:spPr>
              <a:xfrm>
                <a:off x="2549992" y="4501568"/>
                <a:ext cx="295243" cy="819297"/>
              </a:xfrm>
              <a:custGeom>
                <a:avLst/>
                <a:gdLst>
                  <a:gd name="connsiteX0" fmla="*/ 258418 w 271670"/>
                  <a:gd name="connsiteY0" fmla="*/ 0 h 430696"/>
                  <a:gd name="connsiteX1" fmla="*/ 0 w 271670"/>
                  <a:gd name="connsiteY1" fmla="*/ 0 h 430696"/>
                  <a:gd name="connsiteX2" fmla="*/ 0 w 271670"/>
                  <a:gd name="connsiteY2" fmla="*/ 430696 h 430696"/>
                  <a:gd name="connsiteX3" fmla="*/ 271670 w 271670"/>
                  <a:gd name="connsiteY3" fmla="*/ 430696 h 430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1670" h="430696">
                    <a:moveTo>
                      <a:pt x="258418" y="0"/>
                    </a:moveTo>
                    <a:lnTo>
                      <a:pt x="0" y="0"/>
                    </a:lnTo>
                    <a:lnTo>
                      <a:pt x="0" y="430696"/>
                    </a:lnTo>
                    <a:lnTo>
                      <a:pt x="271670" y="430696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2714068" y="5238911"/>
                <a:ext cx="2008504" cy="592844"/>
                <a:chOff x="2321389" y="5267479"/>
                <a:chExt cx="2008504" cy="592844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2809731" y="5563901"/>
                  <a:ext cx="677605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Moon 29"/>
                <p:cNvSpPr/>
                <p:nvPr/>
              </p:nvSpPr>
              <p:spPr>
                <a:xfrm flipH="1">
                  <a:off x="2321389" y="5267479"/>
                  <a:ext cx="626369" cy="592844"/>
                </a:xfrm>
                <a:prstGeom prst="moon">
                  <a:avLst>
                    <a:gd name="adj" fmla="val 86833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3814745" y="5424593"/>
                  <a:ext cx="515148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2045840" y="4045903"/>
                <a:ext cx="2676732" cy="592844"/>
                <a:chOff x="1654806" y="5106452"/>
                <a:chExt cx="2676732" cy="592844"/>
              </a:xfrm>
            </p:grpSpPr>
            <p:cxnSp>
              <p:nvCxnSpPr>
                <p:cNvPr id="60" name="Straight Connector 59"/>
                <p:cNvCxnSpPr>
                  <a:stCxn id="10" idx="3"/>
                </p:cNvCxnSpPr>
                <p:nvPr/>
              </p:nvCxnSpPr>
              <p:spPr>
                <a:xfrm>
                  <a:off x="1654806" y="5246827"/>
                  <a:ext cx="791312" cy="278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892175" y="5402874"/>
                  <a:ext cx="1439363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Moon 26"/>
                <p:cNvSpPr/>
                <p:nvPr/>
              </p:nvSpPr>
              <p:spPr>
                <a:xfrm flipH="1">
                  <a:off x="2321389" y="5106452"/>
                  <a:ext cx="626369" cy="592844"/>
                </a:xfrm>
                <a:prstGeom prst="moon">
                  <a:avLst>
                    <a:gd name="adj" fmla="val 86833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1" name="Flowchart: Delay 60"/>
              <p:cNvSpPr/>
              <p:nvPr/>
            </p:nvSpPr>
            <p:spPr>
              <a:xfrm>
                <a:off x="3880015" y="5157210"/>
                <a:ext cx="496915" cy="477630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2303078" y="4186277"/>
                <a:ext cx="483557" cy="1353131"/>
              </a:xfrm>
              <a:custGeom>
                <a:avLst/>
                <a:gdLst>
                  <a:gd name="connsiteX0" fmla="*/ 0 w 377687"/>
                  <a:gd name="connsiteY0" fmla="*/ 0 h 1470992"/>
                  <a:gd name="connsiteX1" fmla="*/ 0 w 377687"/>
                  <a:gd name="connsiteY1" fmla="*/ 1470992 h 1470992"/>
                  <a:gd name="connsiteX2" fmla="*/ 377687 w 377687"/>
                  <a:gd name="connsiteY2" fmla="*/ 1470992 h 1470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7687" h="1470992">
                    <a:moveTo>
                      <a:pt x="0" y="0"/>
                    </a:moveTo>
                    <a:lnTo>
                      <a:pt x="0" y="1470992"/>
                    </a:lnTo>
                    <a:lnTo>
                      <a:pt x="377687" y="147099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3639176" y="4342325"/>
                <a:ext cx="240840" cy="941149"/>
              </a:xfrm>
              <a:custGeom>
                <a:avLst/>
                <a:gdLst>
                  <a:gd name="connsiteX0" fmla="*/ 0 w 377687"/>
                  <a:gd name="connsiteY0" fmla="*/ 0 h 1470992"/>
                  <a:gd name="connsiteX1" fmla="*/ 0 w 377687"/>
                  <a:gd name="connsiteY1" fmla="*/ 1470992 h 1470992"/>
                  <a:gd name="connsiteX2" fmla="*/ 377687 w 377687"/>
                  <a:gd name="connsiteY2" fmla="*/ 1470992 h 1470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7687" h="1470992">
                    <a:moveTo>
                      <a:pt x="0" y="0"/>
                    </a:moveTo>
                    <a:lnTo>
                      <a:pt x="0" y="1470992"/>
                    </a:lnTo>
                    <a:lnTo>
                      <a:pt x="377687" y="147099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Box 79"/>
                <p:cNvSpPr txBox="1"/>
                <p:nvPr/>
              </p:nvSpPr>
              <p:spPr>
                <a:xfrm>
                  <a:off x="7199673" y="3947463"/>
                  <a:ext cx="38215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0" name="TextBox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99673" y="3947463"/>
                  <a:ext cx="382156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/>
                <p:cNvSpPr txBox="1"/>
                <p:nvPr/>
              </p:nvSpPr>
              <p:spPr>
                <a:xfrm>
                  <a:off x="7199673" y="5330031"/>
                  <a:ext cx="38741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𝑔</m:t>
                        </m:r>
                      </m:oMath>
                    </m:oMathPara>
                  </a14:m>
                  <a:endPara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99673" y="5330031"/>
                  <a:ext cx="387414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9149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Rise-Time and Fall-Time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54" y="836685"/>
            <a:ext cx="9274727" cy="2477101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In logic simulators, a waveform is drawn as an </a:t>
            </a:r>
            <a:r>
              <a:rPr lang="en-US" b="1" dirty="0" smtClean="0">
                <a:solidFill>
                  <a:srgbClr val="FF0000"/>
                </a:solidFill>
              </a:rPr>
              <a:t>ideal wave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The change from 0 to 1 (or from 1 to 0) is instantaneous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In reality, a signal has a non-zero </a:t>
            </a:r>
            <a:r>
              <a:rPr lang="en-US" b="1" dirty="0" smtClean="0">
                <a:solidFill>
                  <a:srgbClr val="FF0000"/>
                </a:solidFill>
              </a:rPr>
              <a:t>rise-time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fall-time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Time taken to change from 10% to 90% of High voltage (and vice versa)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45315" y="5099603"/>
            <a:ext cx="1800000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Real Wave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545315" y="3774642"/>
            <a:ext cx="1800000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Ideal Wave</a:t>
            </a:r>
            <a:endParaRPr lang="en-US" sz="24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1103898" y="3233901"/>
            <a:ext cx="6038168" cy="3305877"/>
            <a:chOff x="595375" y="3233901"/>
            <a:chExt cx="6038168" cy="3305877"/>
          </a:xfrm>
        </p:grpSpPr>
        <p:grpSp>
          <p:nvGrpSpPr>
            <p:cNvPr id="27" name="Group 26"/>
            <p:cNvGrpSpPr/>
            <p:nvPr/>
          </p:nvGrpSpPr>
          <p:grpSpPr>
            <a:xfrm>
              <a:off x="1501550" y="3233901"/>
              <a:ext cx="4442742" cy="2384165"/>
              <a:chOff x="1501550" y="3233902"/>
              <a:chExt cx="4442742" cy="3190662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3715466" y="3233902"/>
                <a:ext cx="0" cy="3190662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5944292" y="3233902"/>
                <a:ext cx="0" cy="3190662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501550" y="3233902"/>
                <a:ext cx="0" cy="3190662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Freeform 23"/>
            <p:cNvSpPr/>
            <p:nvPr/>
          </p:nvSpPr>
          <p:spPr>
            <a:xfrm>
              <a:off x="805462" y="3483940"/>
              <a:ext cx="5818141" cy="981986"/>
            </a:xfrm>
            <a:custGeom>
              <a:avLst/>
              <a:gdLst>
                <a:gd name="connsiteX0" fmla="*/ 0 w 5128592"/>
                <a:gd name="connsiteY0" fmla="*/ 981986 h 981986"/>
                <a:gd name="connsiteX1" fmla="*/ 612251 w 5128592"/>
                <a:gd name="connsiteY1" fmla="*/ 981986 h 981986"/>
                <a:gd name="connsiteX2" fmla="*/ 612251 w 5128592"/>
                <a:gd name="connsiteY2" fmla="*/ 0 h 981986"/>
                <a:gd name="connsiteX3" fmla="*/ 2568272 w 5128592"/>
                <a:gd name="connsiteY3" fmla="*/ 0 h 981986"/>
                <a:gd name="connsiteX4" fmla="*/ 2568272 w 5128592"/>
                <a:gd name="connsiteY4" fmla="*/ 981986 h 981986"/>
                <a:gd name="connsiteX5" fmla="*/ 4528268 w 5128592"/>
                <a:gd name="connsiteY5" fmla="*/ 981986 h 981986"/>
                <a:gd name="connsiteX6" fmla="*/ 4528268 w 5128592"/>
                <a:gd name="connsiteY6" fmla="*/ 7951 h 981986"/>
                <a:gd name="connsiteX7" fmla="*/ 5128592 w 5128592"/>
                <a:gd name="connsiteY7" fmla="*/ 7951 h 981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28592" h="981986">
                  <a:moveTo>
                    <a:pt x="0" y="981986"/>
                  </a:moveTo>
                  <a:lnTo>
                    <a:pt x="612251" y="981986"/>
                  </a:lnTo>
                  <a:lnTo>
                    <a:pt x="612251" y="0"/>
                  </a:lnTo>
                  <a:lnTo>
                    <a:pt x="2568272" y="0"/>
                  </a:lnTo>
                  <a:lnTo>
                    <a:pt x="2568272" y="981986"/>
                  </a:lnTo>
                  <a:lnTo>
                    <a:pt x="4528268" y="981986"/>
                  </a:lnTo>
                  <a:lnTo>
                    <a:pt x="4528268" y="7951"/>
                  </a:lnTo>
                  <a:lnTo>
                    <a:pt x="5128592" y="7951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95375" y="4838397"/>
              <a:ext cx="6038168" cy="1701381"/>
              <a:chOff x="595375" y="4926782"/>
              <a:chExt cx="6038168" cy="1701381"/>
            </a:xfrm>
          </p:grpSpPr>
          <p:sp>
            <p:nvSpPr>
              <p:cNvPr id="28" name="Freeform 27"/>
              <p:cNvSpPr/>
              <p:nvPr/>
            </p:nvSpPr>
            <p:spPr>
              <a:xfrm>
                <a:off x="805462" y="4926782"/>
                <a:ext cx="5818141" cy="978010"/>
              </a:xfrm>
              <a:custGeom>
                <a:avLst/>
                <a:gdLst>
                  <a:gd name="connsiteX0" fmla="*/ 0 w 5128592"/>
                  <a:gd name="connsiteY0" fmla="*/ 978010 h 978010"/>
                  <a:gd name="connsiteX1" fmla="*/ 322028 w 5128592"/>
                  <a:gd name="connsiteY1" fmla="*/ 978010 h 978010"/>
                  <a:gd name="connsiteX2" fmla="*/ 445273 w 5128592"/>
                  <a:gd name="connsiteY2" fmla="*/ 854765 h 978010"/>
                  <a:gd name="connsiteX3" fmla="*/ 751398 w 5128592"/>
                  <a:gd name="connsiteY3" fmla="*/ 135172 h 978010"/>
                  <a:gd name="connsiteX4" fmla="*/ 894522 w 5128592"/>
                  <a:gd name="connsiteY4" fmla="*/ 3975 h 978010"/>
                  <a:gd name="connsiteX5" fmla="*/ 2274073 w 5128592"/>
                  <a:gd name="connsiteY5" fmla="*/ 3975 h 978010"/>
                  <a:gd name="connsiteX6" fmla="*/ 2413221 w 5128592"/>
                  <a:gd name="connsiteY6" fmla="*/ 143123 h 978010"/>
                  <a:gd name="connsiteX7" fmla="*/ 2711395 w 5128592"/>
                  <a:gd name="connsiteY7" fmla="*/ 850789 h 978010"/>
                  <a:gd name="connsiteX8" fmla="*/ 2854518 w 5128592"/>
                  <a:gd name="connsiteY8" fmla="*/ 974034 h 978010"/>
                  <a:gd name="connsiteX9" fmla="*/ 4234070 w 5128592"/>
                  <a:gd name="connsiteY9" fmla="*/ 974034 h 978010"/>
                  <a:gd name="connsiteX10" fmla="*/ 4377193 w 5128592"/>
                  <a:gd name="connsiteY10" fmla="*/ 830911 h 978010"/>
                  <a:gd name="connsiteX11" fmla="*/ 4671392 w 5128592"/>
                  <a:gd name="connsiteY11" fmla="*/ 135172 h 978010"/>
                  <a:gd name="connsiteX12" fmla="*/ 4814515 w 5128592"/>
                  <a:gd name="connsiteY12" fmla="*/ 0 h 978010"/>
                  <a:gd name="connsiteX13" fmla="*/ 5128592 w 5128592"/>
                  <a:gd name="connsiteY13" fmla="*/ 0 h 978010"/>
                  <a:gd name="connsiteX0" fmla="*/ 0 w 5128592"/>
                  <a:gd name="connsiteY0" fmla="*/ 978010 h 978010"/>
                  <a:gd name="connsiteX1" fmla="*/ 322028 w 5128592"/>
                  <a:gd name="connsiteY1" fmla="*/ 978010 h 978010"/>
                  <a:gd name="connsiteX2" fmla="*/ 445273 w 5128592"/>
                  <a:gd name="connsiteY2" fmla="*/ 854765 h 978010"/>
                  <a:gd name="connsiteX3" fmla="*/ 751398 w 5128592"/>
                  <a:gd name="connsiteY3" fmla="*/ 135172 h 978010"/>
                  <a:gd name="connsiteX4" fmla="*/ 894522 w 5128592"/>
                  <a:gd name="connsiteY4" fmla="*/ 3975 h 978010"/>
                  <a:gd name="connsiteX5" fmla="*/ 2274073 w 5128592"/>
                  <a:gd name="connsiteY5" fmla="*/ 3975 h 978010"/>
                  <a:gd name="connsiteX6" fmla="*/ 2413221 w 5128592"/>
                  <a:gd name="connsiteY6" fmla="*/ 143123 h 978010"/>
                  <a:gd name="connsiteX7" fmla="*/ 2711395 w 5128592"/>
                  <a:gd name="connsiteY7" fmla="*/ 850789 h 978010"/>
                  <a:gd name="connsiteX8" fmla="*/ 2854518 w 5128592"/>
                  <a:gd name="connsiteY8" fmla="*/ 974034 h 978010"/>
                  <a:gd name="connsiteX9" fmla="*/ 4234070 w 5128592"/>
                  <a:gd name="connsiteY9" fmla="*/ 974034 h 978010"/>
                  <a:gd name="connsiteX10" fmla="*/ 4377193 w 5128592"/>
                  <a:gd name="connsiteY10" fmla="*/ 830911 h 978010"/>
                  <a:gd name="connsiteX11" fmla="*/ 4671392 w 5128592"/>
                  <a:gd name="connsiteY11" fmla="*/ 135172 h 978010"/>
                  <a:gd name="connsiteX12" fmla="*/ 4814515 w 5128592"/>
                  <a:gd name="connsiteY12" fmla="*/ 0 h 978010"/>
                  <a:gd name="connsiteX13" fmla="*/ 5128592 w 5128592"/>
                  <a:gd name="connsiteY13" fmla="*/ 0 h 978010"/>
                  <a:gd name="connsiteX0" fmla="*/ 0 w 5128592"/>
                  <a:gd name="connsiteY0" fmla="*/ 978010 h 978010"/>
                  <a:gd name="connsiteX1" fmla="*/ 322028 w 5128592"/>
                  <a:gd name="connsiteY1" fmla="*/ 978010 h 978010"/>
                  <a:gd name="connsiteX2" fmla="*/ 445273 w 5128592"/>
                  <a:gd name="connsiteY2" fmla="*/ 854765 h 978010"/>
                  <a:gd name="connsiteX3" fmla="*/ 751398 w 5128592"/>
                  <a:gd name="connsiteY3" fmla="*/ 135172 h 978010"/>
                  <a:gd name="connsiteX4" fmla="*/ 894522 w 5128592"/>
                  <a:gd name="connsiteY4" fmla="*/ 3975 h 978010"/>
                  <a:gd name="connsiteX5" fmla="*/ 2274073 w 5128592"/>
                  <a:gd name="connsiteY5" fmla="*/ 3975 h 978010"/>
                  <a:gd name="connsiteX6" fmla="*/ 2413221 w 5128592"/>
                  <a:gd name="connsiteY6" fmla="*/ 143123 h 978010"/>
                  <a:gd name="connsiteX7" fmla="*/ 2711395 w 5128592"/>
                  <a:gd name="connsiteY7" fmla="*/ 850789 h 978010"/>
                  <a:gd name="connsiteX8" fmla="*/ 2854518 w 5128592"/>
                  <a:gd name="connsiteY8" fmla="*/ 974034 h 978010"/>
                  <a:gd name="connsiteX9" fmla="*/ 4234070 w 5128592"/>
                  <a:gd name="connsiteY9" fmla="*/ 974034 h 978010"/>
                  <a:gd name="connsiteX10" fmla="*/ 4377193 w 5128592"/>
                  <a:gd name="connsiteY10" fmla="*/ 830911 h 978010"/>
                  <a:gd name="connsiteX11" fmla="*/ 4671392 w 5128592"/>
                  <a:gd name="connsiteY11" fmla="*/ 135172 h 978010"/>
                  <a:gd name="connsiteX12" fmla="*/ 4814515 w 5128592"/>
                  <a:gd name="connsiteY12" fmla="*/ 0 h 978010"/>
                  <a:gd name="connsiteX13" fmla="*/ 5128592 w 5128592"/>
                  <a:gd name="connsiteY13" fmla="*/ 0 h 978010"/>
                  <a:gd name="connsiteX0" fmla="*/ 0 w 5128592"/>
                  <a:gd name="connsiteY0" fmla="*/ 978010 h 978010"/>
                  <a:gd name="connsiteX1" fmla="*/ 322028 w 5128592"/>
                  <a:gd name="connsiteY1" fmla="*/ 978010 h 978010"/>
                  <a:gd name="connsiteX2" fmla="*/ 445273 w 5128592"/>
                  <a:gd name="connsiteY2" fmla="*/ 854765 h 978010"/>
                  <a:gd name="connsiteX3" fmla="*/ 751398 w 5128592"/>
                  <a:gd name="connsiteY3" fmla="*/ 135172 h 978010"/>
                  <a:gd name="connsiteX4" fmla="*/ 894522 w 5128592"/>
                  <a:gd name="connsiteY4" fmla="*/ 3975 h 978010"/>
                  <a:gd name="connsiteX5" fmla="*/ 2274073 w 5128592"/>
                  <a:gd name="connsiteY5" fmla="*/ 3975 h 978010"/>
                  <a:gd name="connsiteX6" fmla="*/ 2413221 w 5128592"/>
                  <a:gd name="connsiteY6" fmla="*/ 143123 h 978010"/>
                  <a:gd name="connsiteX7" fmla="*/ 2711395 w 5128592"/>
                  <a:gd name="connsiteY7" fmla="*/ 850789 h 978010"/>
                  <a:gd name="connsiteX8" fmla="*/ 2854518 w 5128592"/>
                  <a:gd name="connsiteY8" fmla="*/ 974034 h 978010"/>
                  <a:gd name="connsiteX9" fmla="*/ 4234070 w 5128592"/>
                  <a:gd name="connsiteY9" fmla="*/ 974034 h 978010"/>
                  <a:gd name="connsiteX10" fmla="*/ 4377193 w 5128592"/>
                  <a:gd name="connsiteY10" fmla="*/ 830911 h 978010"/>
                  <a:gd name="connsiteX11" fmla="*/ 4671392 w 5128592"/>
                  <a:gd name="connsiteY11" fmla="*/ 135172 h 978010"/>
                  <a:gd name="connsiteX12" fmla="*/ 4814515 w 5128592"/>
                  <a:gd name="connsiteY12" fmla="*/ 0 h 978010"/>
                  <a:gd name="connsiteX13" fmla="*/ 5128592 w 5128592"/>
                  <a:gd name="connsiteY13" fmla="*/ 0 h 978010"/>
                  <a:gd name="connsiteX0" fmla="*/ 0 w 5128592"/>
                  <a:gd name="connsiteY0" fmla="*/ 978010 h 978010"/>
                  <a:gd name="connsiteX1" fmla="*/ 322028 w 5128592"/>
                  <a:gd name="connsiteY1" fmla="*/ 978010 h 978010"/>
                  <a:gd name="connsiteX2" fmla="*/ 445273 w 5128592"/>
                  <a:gd name="connsiteY2" fmla="*/ 854765 h 978010"/>
                  <a:gd name="connsiteX3" fmla="*/ 751398 w 5128592"/>
                  <a:gd name="connsiteY3" fmla="*/ 135172 h 978010"/>
                  <a:gd name="connsiteX4" fmla="*/ 894522 w 5128592"/>
                  <a:gd name="connsiteY4" fmla="*/ 3975 h 978010"/>
                  <a:gd name="connsiteX5" fmla="*/ 2274073 w 5128592"/>
                  <a:gd name="connsiteY5" fmla="*/ 3975 h 978010"/>
                  <a:gd name="connsiteX6" fmla="*/ 2413221 w 5128592"/>
                  <a:gd name="connsiteY6" fmla="*/ 143123 h 978010"/>
                  <a:gd name="connsiteX7" fmla="*/ 2711395 w 5128592"/>
                  <a:gd name="connsiteY7" fmla="*/ 850789 h 978010"/>
                  <a:gd name="connsiteX8" fmla="*/ 2854518 w 5128592"/>
                  <a:gd name="connsiteY8" fmla="*/ 974034 h 978010"/>
                  <a:gd name="connsiteX9" fmla="*/ 4234070 w 5128592"/>
                  <a:gd name="connsiteY9" fmla="*/ 974034 h 978010"/>
                  <a:gd name="connsiteX10" fmla="*/ 4377193 w 5128592"/>
                  <a:gd name="connsiteY10" fmla="*/ 830911 h 978010"/>
                  <a:gd name="connsiteX11" fmla="*/ 4671392 w 5128592"/>
                  <a:gd name="connsiteY11" fmla="*/ 135172 h 978010"/>
                  <a:gd name="connsiteX12" fmla="*/ 4814515 w 5128592"/>
                  <a:gd name="connsiteY12" fmla="*/ 0 h 978010"/>
                  <a:gd name="connsiteX13" fmla="*/ 5128592 w 5128592"/>
                  <a:gd name="connsiteY13" fmla="*/ 0 h 978010"/>
                  <a:gd name="connsiteX0" fmla="*/ 0 w 5128592"/>
                  <a:gd name="connsiteY0" fmla="*/ 978010 h 978010"/>
                  <a:gd name="connsiteX1" fmla="*/ 322028 w 5128592"/>
                  <a:gd name="connsiteY1" fmla="*/ 978010 h 978010"/>
                  <a:gd name="connsiteX2" fmla="*/ 445273 w 5128592"/>
                  <a:gd name="connsiteY2" fmla="*/ 854765 h 978010"/>
                  <a:gd name="connsiteX3" fmla="*/ 751398 w 5128592"/>
                  <a:gd name="connsiteY3" fmla="*/ 135172 h 978010"/>
                  <a:gd name="connsiteX4" fmla="*/ 894522 w 5128592"/>
                  <a:gd name="connsiteY4" fmla="*/ 3975 h 978010"/>
                  <a:gd name="connsiteX5" fmla="*/ 2274073 w 5128592"/>
                  <a:gd name="connsiteY5" fmla="*/ 3975 h 978010"/>
                  <a:gd name="connsiteX6" fmla="*/ 2413221 w 5128592"/>
                  <a:gd name="connsiteY6" fmla="*/ 143123 h 978010"/>
                  <a:gd name="connsiteX7" fmla="*/ 2711395 w 5128592"/>
                  <a:gd name="connsiteY7" fmla="*/ 850789 h 978010"/>
                  <a:gd name="connsiteX8" fmla="*/ 2854518 w 5128592"/>
                  <a:gd name="connsiteY8" fmla="*/ 974034 h 978010"/>
                  <a:gd name="connsiteX9" fmla="*/ 4234070 w 5128592"/>
                  <a:gd name="connsiteY9" fmla="*/ 974034 h 978010"/>
                  <a:gd name="connsiteX10" fmla="*/ 4377193 w 5128592"/>
                  <a:gd name="connsiteY10" fmla="*/ 830911 h 978010"/>
                  <a:gd name="connsiteX11" fmla="*/ 4671392 w 5128592"/>
                  <a:gd name="connsiteY11" fmla="*/ 135172 h 978010"/>
                  <a:gd name="connsiteX12" fmla="*/ 4814515 w 5128592"/>
                  <a:gd name="connsiteY12" fmla="*/ 0 h 978010"/>
                  <a:gd name="connsiteX13" fmla="*/ 5128592 w 5128592"/>
                  <a:gd name="connsiteY13" fmla="*/ 0 h 978010"/>
                  <a:gd name="connsiteX0" fmla="*/ 0 w 5128592"/>
                  <a:gd name="connsiteY0" fmla="*/ 978010 h 978010"/>
                  <a:gd name="connsiteX1" fmla="*/ 322028 w 5128592"/>
                  <a:gd name="connsiteY1" fmla="*/ 978010 h 978010"/>
                  <a:gd name="connsiteX2" fmla="*/ 445273 w 5128592"/>
                  <a:gd name="connsiteY2" fmla="*/ 854765 h 978010"/>
                  <a:gd name="connsiteX3" fmla="*/ 751398 w 5128592"/>
                  <a:gd name="connsiteY3" fmla="*/ 135172 h 978010"/>
                  <a:gd name="connsiteX4" fmla="*/ 894522 w 5128592"/>
                  <a:gd name="connsiteY4" fmla="*/ 3975 h 978010"/>
                  <a:gd name="connsiteX5" fmla="*/ 2274073 w 5128592"/>
                  <a:gd name="connsiteY5" fmla="*/ 3975 h 978010"/>
                  <a:gd name="connsiteX6" fmla="*/ 2413221 w 5128592"/>
                  <a:gd name="connsiteY6" fmla="*/ 143123 h 978010"/>
                  <a:gd name="connsiteX7" fmla="*/ 2711395 w 5128592"/>
                  <a:gd name="connsiteY7" fmla="*/ 850789 h 978010"/>
                  <a:gd name="connsiteX8" fmla="*/ 2854518 w 5128592"/>
                  <a:gd name="connsiteY8" fmla="*/ 974034 h 978010"/>
                  <a:gd name="connsiteX9" fmla="*/ 4234070 w 5128592"/>
                  <a:gd name="connsiteY9" fmla="*/ 974034 h 978010"/>
                  <a:gd name="connsiteX10" fmla="*/ 4377193 w 5128592"/>
                  <a:gd name="connsiteY10" fmla="*/ 830911 h 978010"/>
                  <a:gd name="connsiteX11" fmla="*/ 4671392 w 5128592"/>
                  <a:gd name="connsiteY11" fmla="*/ 135172 h 978010"/>
                  <a:gd name="connsiteX12" fmla="*/ 4814515 w 5128592"/>
                  <a:gd name="connsiteY12" fmla="*/ 0 h 978010"/>
                  <a:gd name="connsiteX13" fmla="*/ 5128592 w 5128592"/>
                  <a:gd name="connsiteY13" fmla="*/ 0 h 978010"/>
                  <a:gd name="connsiteX0" fmla="*/ 0 w 5128592"/>
                  <a:gd name="connsiteY0" fmla="*/ 978010 h 978010"/>
                  <a:gd name="connsiteX1" fmla="*/ 322028 w 5128592"/>
                  <a:gd name="connsiteY1" fmla="*/ 978010 h 978010"/>
                  <a:gd name="connsiteX2" fmla="*/ 445273 w 5128592"/>
                  <a:gd name="connsiteY2" fmla="*/ 854765 h 978010"/>
                  <a:gd name="connsiteX3" fmla="*/ 751398 w 5128592"/>
                  <a:gd name="connsiteY3" fmla="*/ 135172 h 978010"/>
                  <a:gd name="connsiteX4" fmla="*/ 894522 w 5128592"/>
                  <a:gd name="connsiteY4" fmla="*/ 3975 h 978010"/>
                  <a:gd name="connsiteX5" fmla="*/ 2274073 w 5128592"/>
                  <a:gd name="connsiteY5" fmla="*/ 3975 h 978010"/>
                  <a:gd name="connsiteX6" fmla="*/ 2413221 w 5128592"/>
                  <a:gd name="connsiteY6" fmla="*/ 143123 h 978010"/>
                  <a:gd name="connsiteX7" fmla="*/ 2711395 w 5128592"/>
                  <a:gd name="connsiteY7" fmla="*/ 850789 h 978010"/>
                  <a:gd name="connsiteX8" fmla="*/ 2854518 w 5128592"/>
                  <a:gd name="connsiteY8" fmla="*/ 974034 h 978010"/>
                  <a:gd name="connsiteX9" fmla="*/ 4234070 w 5128592"/>
                  <a:gd name="connsiteY9" fmla="*/ 974034 h 978010"/>
                  <a:gd name="connsiteX10" fmla="*/ 4377193 w 5128592"/>
                  <a:gd name="connsiteY10" fmla="*/ 830911 h 978010"/>
                  <a:gd name="connsiteX11" fmla="*/ 4671392 w 5128592"/>
                  <a:gd name="connsiteY11" fmla="*/ 135172 h 978010"/>
                  <a:gd name="connsiteX12" fmla="*/ 4814515 w 5128592"/>
                  <a:gd name="connsiteY12" fmla="*/ 0 h 978010"/>
                  <a:gd name="connsiteX13" fmla="*/ 5128592 w 5128592"/>
                  <a:gd name="connsiteY13" fmla="*/ 0 h 978010"/>
                  <a:gd name="connsiteX0" fmla="*/ 0 w 5128592"/>
                  <a:gd name="connsiteY0" fmla="*/ 978010 h 978010"/>
                  <a:gd name="connsiteX1" fmla="*/ 322028 w 5128592"/>
                  <a:gd name="connsiteY1" fmla="*/ 978010 h 978010"/>
                  <a:gd name="connsiteX2" fmla="*/ 445273 w 5128592"/>
                  <a:gd name="connsiteY2" fmla="*/ 854765 h 978010"/>
                  <a:gd name="connsiteX3" fmla="*/ 751398 w 5128592"/>
                  <a:gd name="connsiteY3" fmla="*/ 135172 h 978010"/>
                  <a:gd name="connsiteX4" fmla="*/ 894522 w 5128592"/>
                  <a:gd name="connsiteY4" fmla="*/ 3975 h 978010"/>
                  <a:gd name="connsiteX5" fmla="*/ 2274073 w 5128592"/>
                  <a:gd name="connsiteY5" fmla="*/ 3975 h 978010"/>
                  <a:gd name="connsiteX6" fmla="*/ 2413221 w 5128592"/>
                  <a:gd name="connsiteY6" fmla="*/ 143123 h 978010"/>
                  <a:gd name="connsiteX7" fmla="*/ 2711395 w 5128592"/>
                  <a:gd name="connsiteY7" fmla="*/ 850789 h 978010"/>
                  <a:gd name="connsiteX8" fmla="*/ 2854518 w 5128592"/>
                  <a:gd name="connsiteY8" fmla="*/ 974034 h 978010"/>
                  <a:gd name="connsiteX9" fmla="*/ 4234070 w 5128592"/>
                  <a:gd name="connsiteY9" fmla="*/ 974034 h 978010"/>
                  <a:gd name="connsiteX10" fmla="*/ 4377193 w 5128592"/>
                  <a:gd name="connsiteY10" fmla="*/ 830911 h 978010"/>
                  <a:gd name="connsiteX11" fmla="*/ 4671392 w 5128592"/>
                  <a:gd name="connsiteY11" fmla="*/ 135172 h 978010"/>
                  <a:gd name="connsiteX12" fmla="*/ 4814515 w 5128592"/>
                  <a:gd name="connsiteY12" fmla="*/ 0 h 978010"/>
                  <a:gd name="connsiteX13" fmla="*/ 5128592 w 5128592"/>
                  <a:gd name="connsiteY13" fmla="*/ 0 h 978010"/>
                  <a:gd name="connsiteX0" fmla="*/ 0 w 5128592"/>
                  <a:gd name="connsiteY0" fmla="*/ 978010 h 978010"/>
                  <a:gd name="connsiteX1" fmla="*/ 322028 w 5128592"/>
                  <a:gd name="connsiteY1" fmla="*/ 978010 h 978010"/>
                  <a:gd name="connsiteX2" fmla="*/ 445273 w 5128592"/>
                  <a:gd name="connsiteY2" fmla="*/ 854765 h 978010"/>
                  <a:gd name="connsiteX3" fmla="*/ 751398 w 5128592"/>
                  <a:gd name="connsiteY3" fmla="*/ 135172 h 978010"/>
                  <a:gd name="connsiteX4" fmla="*/ 894522 w 5128592"/>
                  <a:gd name="connsiteY4" fmla="*/ 3975 h 978010"/>
                  <a:gd name="connsiteX5" fmla="*/ 2274073 w 5128592"/>
                  <a:gd name="connsiteY5" fmla="*/ 3975 h 978010"/>
                  <a:gd name="connsiteX6" fmla="*/ 2413221 w 5128592"/>
                  <a:gd name="connsiteY6" fmla="*/ 143123 h 978010"/>
                  <a:gd name="connsiteX7" fmla="*/ 2711395 w 5128592"/>
                  <a:gd name="connsiteY7" fmla="*/ 850789 h 978010"/>
                  <a:gd name="connsiteX8" fmla="*/ 2854518 w 5128592"/>
                  <a:gd name="connsiteY8" fmla="*/ 974034 h 978010"/>
                  <a:gd name="connsiteX9" fmla="*/ 4234070 w 5128592"/>
                  <a:gd name="connsiteY9" fmla="*/ 974034 h 978010"/>
                  <a:gd name="connsiteX10" fmla="*/ 4377193 w 5128592"/>
                  <a:gd name="connsiteY10" fmla="*/ 830911 h 978010"/>
                  <a:gd name="connsiteX11" fmla="*/ 4671392 w 5128592"/>
                  <a:gd name="connsiteY11" fmla="*/ 135172 h 978010"/>
                  <a:gd name="connsiteX12" fmla="*/ 4814515 w 5128592"/>
                  <a:gd name="connsiteY12" fmla="*/ 0 h 978010"/>
                  <a:gd name="connsiteX13" fmla="*/ 5128592 w 5128592"/>
                  <a:gd name="connsiteY13" fmla="*/ 0 h 978010"/>
                  <a:gd name="connsiteX0" fmla="*/ 0 w 5128592"/>
                  <a:gd name="connsiteY0" fmla="*/ 978010 h 978010"/>
                  <a:gd name="connsiteX1" fmla="*/ 322028 w 5128592"/>
                  <a:gd name="connsiteY1" fmla="*/ 978010 h 978010"/>
                  <a:gd name="connsiteX2" fmla="*/ 445273 w 5128592"/>
                  <a:gd name="connsiteY2" fmla="*/ 854765 h 978010"/>
                  <a:gd name="connsiteX3" fmla="*/ 751398 w 5128592"/>
                  <a:gd name="connsiteY3" fmla="*/ 135172 h 978010"/>
                  <a:gd name="connsiteX4" fmla="*/ 894522 w 5128592"/>
                  <a:gd name="connsiteY4" fmla="*/ 3975 h 978010"/>
                  <a:gd name="connsiteX5" fmla="*/ 2274073 w 5128592"/>
                  <a:gd name="connsiteY5" fmla="*/ 3975 h 978010"/>
                  <a:gd name="connsiteX6" fmla="*/ 2413221 w 5128592"/>
                  <a:gd name="connsiteY6" fmla="*/ 143123 h 978010"/>
                  <a:gd name="connsiteX7" fmla="*/ 2711395 w 5128592"/>
                  <a:gd name="connsiteY7" fmla="*/ 850789 h 978010"/>
                  <a:gd name="connsiteX8" fmla="*/ 2854518 w 5128592"/>
                  <a:gd name="connsiteY8" fmla="*/ 974034 h 978010"/>
                  <a:gd name="connsiteX9" fmla="*/ 4234070 w 5128592"/>
                  <a:gd name="connsiteY9" fmla="*/ 974034 h 978010"/>
                  <a:gd name="connsiteX10" fmla="*/ 4377193 w 5128592"/>
                  <a:gd name="connsiteY10" fmla="*/ 830911 h 978010"/>
                  <a:gd name="connsiteX11" fmla="*/ 4671392 w 5128592"/>
                  <a:gd name="connsiteY11" fmla="*/ 135172 h 978010"/>
                  <a:gd name="connsiteX12" fmla="*/ 4814515 w 5128592"/>
                  <a:gd name="connsiteY12" fmla="*/ 0 h 978010"/>
                  <a:gd name="connsiteX13" fmla="*/ 5128592 w 5128592"/>
                  <a:gd name="connsiteY13" fmla="*/ 0 h 978010"/>
                  <a:gd name="connsiteX0" fmla="*/ 0 w 5128592"/>
                  <a:gd name="connsiteY0" fmla="*/ 978010 h 978010"/>
                  <a:gd name="connsiteX1" fmla="*/ 322028 w 5128592"/>
                  <a:gd name="connsiteY1" fmla="*/ 978010 h 978010"/>
                  <a:gd name="connsiteX2" fmla="*/ 445273 w 5128592"/>
                  <a:gd name="connsiteY2" fmla="*/ 854765 h 978010"/>
                  <a:gd name="connsiteX3" fmla="*/ 751398 w 5128592"/>
                  <a:gd name="connsiteY3" fmla="*/ 135172 h 978010"/>
                  <a:gd name="connsiteX4" fmla="*/ 894522 w 5128592"/>
                  <a:gd name="connsiteY4" fmla="*/ 3975 h 978010"/>
                  <a:gd name="connsiteX5" fmla="*/ 2274073 w 5128592"/>
                  <a:gd name="connsiteY5" fmla="*/ 3975 h 978010"/>
                  <a:gd name="connsiteX6" fmla="*/ 2413221 w 5128592"/>
                  <a:gd name="connsiteY6" fmla="*/ 143123 h 978010"/>
                  <a:gd name="connsiteX7" fmla="*/ 2711395 w 5128592"/>
                  <a:gd name="connsiteY7" fmla="*/ 850789 h 978010"/>
                  <a:gd name="connsiteX8" fmla="*/ 2854518 w 5128592"/>
                  <a:gd name="connsiteY8" fmla="*/ 974034 h 978010"/>
                  <a:gd name="connsiteX9" fmla="*/ 4234070 w 5128592"/>
                  <a:gd name="connsiteY9" fmla="*/ 974034 h 978010"/>
                  <a:gd name="connsiteX10" fmla="*/ 4377193 w 5128592"/>
                  <a:gd name="connsiteY10" fmla="*/ 830911 h 978010"/>
                  <a:gd name="connsiteX11" fmla="*/ 4671392 w 5128592"/>
                  <a:gd name="connsiteY11" fmla="*/ 135172 h 978010"/>
                  <a:gd name="connsiteX12" fmla="*/ 4814515 w 5128592"/>
                  <a:gd name="connsiteY12" fmla="*/ 0 h 978010"/>
                  <a:gd name="connsiteX13" fmla="*/ 5128592 w 5128592"/>
                  <a:gd name="connsiteY13" fmla="*/ 0 h 978010"/>
                  <a:gd name="connsiteX0" fmla="*/ 0 w 5128592"/>
                  <a:gd name="connsiteY0" fmla="*/ 978010 h 978010"/>
                  <a:gd name="connsiteX1" fmla="*/ 322028 w 5128592"/>
                  <a:gd name="connsiteY1" fmla="*/ 978010 h 978010"/>
                  <a:gd name="connsiteX2" fmla="*/ 445273 w 5128592"/>
                  <a:gd name="connsiteY2" fmla="*/ 854765 h 978010"/>
                  <a:gd name="connsiteX3" fmla="*/ 751398 w 5128592"/>
                  <a:gd name="connsiteY3" fmla="*/ 135172 h 978010"/>
                  <a:gd name="connsiteX4" fmla="*/ 894522 w 5128592"/>
                  <a:gd name="connsiteY4" fmla="*/ 3975 h 978010"/>
                  <a:gd name="connsiteX5" fmla="*/ 2274073 w 5128592"/>
                  <a:gd name="connsiteY5" fmla="*/ 3975 h 978010"/>
                  <a:gd name="connsiteX6" fmla="*/ 2413221 w 5128592"/>
                  <a:gd name="connsiteY6" fmla="*/ 143123 h 978010"/>
                  <a:gd name="connsiteX7" fmla="*/ 2711395 w 5128592"/>
                  <a:gd name="connsiteY7" fmla="*/ 850789 h 978010"/>
                  <a:gd name="connsiteX8" fmla="*/ 2854518 w 5128592"/>
                  <a:gd name="connsiteY8" fmla="*/ 974034 h 978010"/>
                  <a:gd name="connsiteX9" fmla="*/ 4234070 w 5128592"/>
                  <a:gd name="connsiteY9" fmla="*/ 974034 h 978010"/>
                  <a:gd name="connsiteX10" fmla="*/ 4377193 w 5128592"/>
                  <a:gd name="connsiteY10" fmla="*/ 830911 h 978010"/>
                  <a:gd name="connsiteX11" fmla="*/ 4671392 w 5128592"/>
                  <a:gd name="connsiteY11" fmla="*/ 135172 h 978010"/>
                  <a:gd name="connsiteX12" fmla="*/ 4814515 w 5128592"/>
                  <a:gd name="connsiteY12" fmla="*/ 0 h 978010"/>
                  <a:gd name="connsiteX13" fmla="*/ 5128592 w 5128592"/>
                  <a:gd name="connsiteY13" fmla="*/ 0 h 978010"/>
                  <a:gd name="connsiteX0" fmla="*/ 0 w 5128592"/>
                  <a:gd name="connsiteY0" fmla="*/ 978010 h 978010"/>
                  <a:gd name="connsiteX1" fmla="*/ 322028 w 5128592"/>
                  <a:gd name="connsiteY1" fmla="*/ 978010 h 978010"/>
                  <a:gd name="connsiteX2" fmla="*/ 445273 w 5128592"/>
                  <a:gd name="connsiteY2" fmla="*/ 854765 h 978010"/>
                  <a:gd name="connsiteX3" fmla="*/ 751398 w 5128592"/>
                  <a:gd name="connsiteY3" fmla="*/ 135172 h 978010"/>
                  <a:gd name="connsiteX4" fmla="*/ 894522 w 5128592"/>
                  <a:gd name="connsiteY4" fmla="*/ 3975 h 978010"/>
                  <a:gd name="connsiteX5" fmla="*/ 2274073 w 5128592"/>
                  <a:gd name="connsiteY5" fmla="*/ 3975 h 978010"/>
                  <a:gd name="connsiteX6" fmla="*/ 2413221 w 5128592"/>
                  <a:gd name="connsiteY6" fmla="*/ 143123 h 978010"/>
                  <a:gd name="connsiteX7" fmla="*/ 2711395 w 5128592"/>
                  <a:gd name="connsiteY7" fmla="*/ 850789 h 978010"/>
                  <a:gd name="connsiteX8" fmla="*/ 2854518 w 5128592"/>
                  <a:gd name="connsiteY8" fmla="*/ 974034 h 978010"/>
                  <a:gd name="connsiteX9" fmla="*/ 4234070 w 5128592"/>
                  <a:gd name="connsiteY9" fmla="*/ 974034 h 978010"/>
                  <a:gd name="connsiteX10" fmla="*/ 4377193 w 5128592"/>
                  <a:gd name="connsiteY10" fmla="*/ 830911 h 978010"/>
                  <a:gd name="connsiteX11" fmla="*/ 4671392 w 5128592"/>
                  <a:gd name="connsiteY11" fmla="*/ 135172 h 978010"/>
                  <a:gd name="connsiteX12" fmla="*/ 4814515 w 5128592"/>
                  <a:gd name="connsiteY12" fmla="*/ 0 h 978010"/>
                  <a:gd name="connsiteX13" fmla="*/ 5128592 w 5128592"/>
                  <a:gd name="connsiteY13" fmla="*/ 0 h 978010"/>
                  <a:gd name="connsiteX0" fmla="*/ 0 w 5128592"/>
                  <a:gd name="connsiteY0" fmla="*/ 978010 h 978010"/>
                  <a:gd name="connsiteX1" fmla="*/ 322028 w 5128592"/>
                  <a:gd name="connsiteY1" fmla="*/ 978010 h 978010"/>
                  <a:gd name="connsiteX2" fmla="*/ 445273 w 5128592"/>
                  <a:gd name="connsiteY2" fmla="*/ 854765 h 978010"/>
                  <a:gd name="connsiteX3" fmla="*/ 751398 w 5128592"/>
                  <a:gd name="connsiteY3" fmla="*/ 135172 h 978010"/>
                  <a:gd name="connsiteX4" fmla="*/ 894522 w 5128592"/>
                  <a:gd name="connsiteY4" fmla="*/ 3975 h 978010"/>
                  <a:gd name="connsiteX5" fmla="*/ 2274073 w 5128592"/>
                  <a:gd name="connsiteY5" fmla="*/ 3975 h 978010"/>
                  <a:gd name="connsiteX6" fmla="*/ 2413221 w 5128592"/>
                  <a:gd name="connsiteY6" fmla="*/ 143123 h 978010"/>
                  <a:gd name="connsiteX7" fmla="*/ 2711395 w 5128592"/>
                  <a:gd name="connsiteY7" fmla="*/ 850789 h 978010"/>
                  <a:gd name="connsiteX8" fmla="*/ 2854518 w 5128592"/>
                  <a:gd name="connsiteY8" fmla="*/ 974034 h 978010"/>
                  <a:gd name="connsiteX9" fmla="*/ 4234070 w 5128592"/>
                  <a:gd name="connsiteY9" fmla="*/ 974034 h 978010"/>
                  <a:gd name="connsiteX10" fmla="*/ 4377193 w 5128592"/>
                  <a:gd name="connsiteY10" fmla="*/ 830911 h 978010"/>
                  <a:gd name="connsiteX11" fmla="*/ 4671392 w 5128592"/>
                  <a:gd name="connsiteY11" fmla="*/ 135172 h 978010"/>
                  <a:gd name="connsiteX12" fmla="*/ 4814515 w 5128592"/>
                  <a:gd name="connsiteY12" fmla="*/ 0 h 978010"/>
                  <a:gd name="connsiteX13" fmla="*/ 5128592 w 5128592"/>
                  <a:gd name="connsiteY13" fmla="*/ 0 h 978010"/>
                  <a:gd name="connsiteX0" fmla="*/ 0 w 5128592"/>
                  <a:gd name="connsiteY0" fmla="*/ 978010 h 978010"/>
                  <a:gd name="connsiteX1" fmla="*/ 322028 w 5128592"/>
                  <a:gd name="connsiteY1" fmla="*/ 978010 h 978010"/>
                  <a:gd name="connsiteX2" fmla="*/ 445273 w 5128592"/>
                  <a:gd name="connsiteY2" fmla="*/ 854765 h 978010"/>
                  <a:gd name="connsiteX3" fmla="*/ 751398 w 5128592"/>
                  <a:gd name="connsiteY3" fmla="*/ 135172 h 978010"/>
                  <a:gd name="connsiteX4" fmla="*/ 894522 w 5128592"/>
                  <a:gd name="connsiteY4" fmla="*/ 3975 h 978010"/>
                  <a:gd name="connsiteX5" fmla="*/ 2274073 w 5128592"/>
                  <a:gd name="connsiteY5" fmla="*/ 3975 h 978010"/>
                  <a:gd name="connsiteX6" fmla="*/ 2413221 w 5128592"/>
                  <a:gd name="connsiteY6" fmla="*/ 143123 h 978010"/>
                  <a:gd name="connsiteX7" fmla="*/ 2711395 w 5128592"/>
                  <a:gd name="connsiteY7" fmla="*/ 850789 h 978010"/>
                  <a:gd name="connsiteX8" fmla="*/ 2854518 w 5128592"/>
                  <a:gd name="connsiteY8" fmla="*/ 974034 h 978010"/>
                  <a:gd name="connsiteX9" fmla="*/ 4234070 w 5128592"/>
                  <a:gd name="connsiteY9" fmla="*/ 974034 h 978010"/>
                  <a:gd name="connsiteX10" fmla="*/ 4377193 w 5128592"/>
                  <a:gd name="connsiteY10" fmla="*/ 830911 h 978010"/>
                  <a:gd name="connsiteX11" fmla="*/ 4671392 w 5128592"/>
                  <a:gd name="connsiteY11" fmla="*/ 135172 h 978010"/>
                  <a:gd name="connsiteX12" fmla="*/ 4814515 w 5128592"/>
                  <a:gd name="connsiteY12" fmla="*/ 0 h 978010"/>
                  <a:gd name="connsiteX13" fmla="*/ 5128592 w 5128592"/>
                  <a:gd name="connsiteY13" fmla="*/ 0 h 978010"/>
                  <a:gd name="connsiteX0" fmla="*/ 0 w 5128592"/>
                  <a:gd name="connsiteY0" fmla="*/ 978010 h 978010"/>
                  <a:gd name="connsiteX1" fmla="*/ 322028 w 5128592"/>
                  <a:gd name="connsiteY1" fmla="*/ 978010 h 978010"/>
                  <a:gd name="connsiteX2" fmla="*/ 445273 w 5128592"/>
                  <a:gd name="connsiteY2" fmla="*/ 854765 h 978010"/>
                  <a:gd name="connsiteX3" fmla="*/ 751398 w 5128592"/>
                  <a:gd name="connsiteY3" fmla="*/ 135172 h 978010"/>
                  <a:gd name="connsiteX4" fmla="*/ 894522 w 5128592"/>
                  <a:gd name="connsiteY4" fmla="*/ 3975 h 978010"/>
                  <a:gd name="connsiteX5" fmla="*/ 2274073 w 5128592"/>
                  <a:gd name="connsiteY5" fmla="*/ 3975 h 978010"/>
                  <a:gd name="connsiteX6" fmla="*/ 2413221 w 5128592"/>
                  <a:gd name="connsiteY6" fmla="*/ 143123 h 978010"/>
                  <a:gd name="connsiteX7" fmla="*/ 2711395 w 5128592"/>
                  <a:gd name="connsiteY7" fmla="*/ 850789 h 978010"/>
                  <a:gd name="connsiteX8" fmla="*/ 2854518 w 5128592"/>
                  <a:gd name="connsiteY8" fmla="*/ 974034 h 978010"/>
                  <a:gd name="connsiteX9" fmla="*/ 4234070 w 5128592"/>
                  <a:gd name="connsiteY9" fmla="*/ 974034 h 978010"/>
                  <a:gd name="connsiteX10" fmla="*/ 4377193 w 5128592"/>
                  <a:gd name="connsiteY10" fmla="*/ 830911 h 978010"/>
                  <a:gd name="connsiteX11" fmla="*/ 4671392 w 5128592"/>
                  <a:gd name="connsiteY11" fmla="*/ 135172 h 978010"/>
                  <a:gd name="connsiteX12" fmla="*/ 4814515 w 5128592"/>
                  <a:gd name="connsiteY12" fmla="*/ 0 h 978010"/>
                  <a:gd name="connsiteX13" fmla="*/ 5128592 w 5128592"/>
                  <a:gd name="connsiteY13" fmla="*/ 0 h 978010"/>
                  <a:gd name="connsiteX0" fmla="*/ 0 w 5128592"/>
                  <a:gd name="connsiteY0" fmla="*/ 978010 h 978010"/>
                  <a:gd name="connsiteX1" fmla="*/ 322028 w 5128592"/>
                  <a:gd name="connsiteY1" fmla="*/ 978010 h 978010"/>
                  <a:gd name="connsiteX2" fmla="*/ 445273 w 5128592"/>
                  <a:gd name="connsiteY2" fmla="*/ 854765 h 978010"/>
                  <a:gd name="connsiteX3" fmla="*/ 751398 w 5128592"/>
                  <a:gd name="connsiteY3" fmla="*/ 135172 h 978010"/>
                  <a:gd name="connsiteX4" fmla="*/ 894522 w 5128592"/>
                  <a:gd name="connsiteY4" fmla="*/ 3975 h 978010"/>
                  <a:gd name="connsiteX5" fmla="*/ 2274073 w 5128592"/>
                  <a:gd name="connsiteY5" fmla="*/ 3975 h 978010"/>
                  <a:gd name="connsiteX6" fmla="*/ 2413221 w 5128592"/>
                  <a:gd name="connsiteY6" fmla="*/ 143123 h 978010"/>
                  <a:gd name="connsiteX7" fmla="*/ 2711395 w 5128592"/>
                  <a:gd name="connsiteY7" fmla="*/ 850789 h 978010"/>
                  <a:gd name="connsiteX8" fmla="*/ 2854518 w 5128592"/>
                  <a:gd name="connsiteY8" fmla="*/ 974034 h 978010"/>
                  <a:gd name="connsiteX9" fmla="*/ 4234070 w 5128592"/>
                  <a:gd name="connsiteY9" fmla="*/ 974034 h 978010"/>
                  <a:gd name="connsiteX10" fmla="*/ 4377193 w 5128592"/>
                  <a:gd name="connsiteY10" fmla="*/ 830911 h 978010"/>
                  <a:gd name="connsiteX11" fmla="*/ 4671392 w 5128592"/>
                  <a:gd name="connsiteY11" fmla="*/ 135172 h 978010"/>
                  <a:gd name="connsiteX12" fmla="*/ 4814515 w 5128592"/>
                  <a:gd name="connsiteY12" fmla="*/ 0 h 978010"/>
                  <a:gd name="connsiteX13" fmla="*/ 5128592 w 5128592"/>
                  <a:gd name="connsiteY13" fmla="*/ 0 h 978010"/>
                  <a:gd name="connsiteX0" fmla="*/ 0 w 5128592"/>
                  <a:gd name="connsiteY0" fmla="*/ 978010 h 978010"/>
                  <a:gd name="connsiteX1" fmla="*/ 322028 w 5128592"/>
                  <a:gd name="connsiteY1" fmla="*/ 978010 h 978010"/>
                  <a:gd name="connsiteX2" fmla="*/ 445273 w 5128592"/>
                  <a:gd name="connsiteY2" fmla="*/ 854765 h 978010"/>
                  <a:gd name="connsiteX3" fmla="*/ 751398 w 5128592"/>
                  <a:gd name="connsiteY3" fmla="*/ 135172 h 978010"/>
                  <a:gd name="connsiteX4" fmla="*/ 894522 w 5128592"/>
                  <a:gd name="connsiteY4" fmla="*/ 3975 h 978010"/>
                  <a:gd name="connsiteX5" fmla="*/ 2274073 w 5128592"/>
                  <a:gd name="connsiteY5" fmla="*/ 3975 h 978010"/>
                  <a:gd name="connsiteX6" fmla="*/ 2413221 w 5128592"/>
                  <a:gd name="connsiteY6" fmla="*/ 143123 h 978010"/>
                  <a:gd name="connsiteX7" fmla="*/ 2711395 w 5128592"/>
                  <a:gd name="connsiteY7" fmla="*/ 850789 h 978010"/>
                  <a:gd name="connsiteX8" fmla="*/ 2854518 w 5128592"/>
                  <a:gd name="connsiteY8" fmla="*/ 974034 h 978010"/>
                  <a:gd name="connsiteX9" fmla="*/ 4234070 w 5128592"/>
                  <a:gd name="connsiteY9" fmla="*/ 974034 h 978010"/>
                  <a:gd name="connsiteX10" fmla="*/ 4377193 w 5128592"/>
                  <a:gd name="connsiteY10" fmla="*/ 830911 h 978010"/>
                  <a:gd name="connsiteX11" fmla="*/ 4671392 w 5128592"/>
                  <a:gd name="connsiteY11" fmla="*/ 135172 h 978010"/>
                  <a:gd name="connsiteX12" fmla="*/ 4814515 w 5128592"/>
                  <a:gd name="connsiteY12" fmla="*/ 0 h 978010"/>
                  <a:gd name="connsiteX13" fmla="*/ 5128592 w 5128592"/>
                  <a:gd name="connsiteY13" fmla="*/ 0 h 978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128592" h="978010">
                    <a:moveTo>
                      <a:pt x="0" y="978010"/>
                    </a:moveTo>
                    <a:lnTo>
                      <a:pt x="322028" y="978010"/>
                    </a:lnTo>
                    <a:cubicBezTo>
                      <a:pt x="386964" y="964757"/>
                      <a:pt x="406141" y="921689"/>
                      <a:pt x="445273" y="854765"/>
                    </a:cubicBezTo>
                    <a:lnTo>
                      <a:pt x="751398" y="135172"/>
                    </a:lnTo>
                    <a:cubicBezTo>
                      <a:pt x="791154" y="63610"/>
                      <a:pt x="818985" y="27829"/>
                      <a:pt x="894522" y="3975"/>
                    </a:cubicBezTo>
                    <a:lnTo>
                      <a:pt x="2274073" y="3975"/>
                    </a:lnTo>
                    <a:cubicBezTo>
                      <a:pt x="2364188" y="26504"/>
                      <a:pt x="2370814" y="72886"/>
                      <a:pt x="2413221" y="143123"/>
                    </a:cubicBezTo>
                    <a:lnTo>
                      <a:pt x="2711395" y="850789"/>
                    </a:lnTo>
                    <a:cubicBezTo>
                      <a:pt x="2739225" y="907774"/>
                      <a:pt x="2778980" y="956806"/>
                      <a:pt x="2854518" y="974034"/>
                    </a:cubicBezTo>
                    <a:lnTo>
                      <a:pt x="4234070" y="974034"/>
                    </a:lnTo>
                    <a:cubicBezTo>
                      <a:pt x="4309608" y="958132"/>
                      <a:pt x="4333461" y="922350"/>
                      <a:pt x="4377193" y="830911"/>
                    </a:cubicBezTo>
                    <a:lnTo>
                      <a:pt x="4671392" y="135172"/>
                    </a:lnTo>
                    <a:cubicBezTo>
                      <a:pt x="4707173" y="58310"/>
                      <a:pt x="4727051" y="25179"/>
                      <a:pt x="4814515" y="0"/>
                    </a:cubicBezTo>
                    <a:lnTo>
                      <a:pt x="5128592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805462" y="5041996"/>
                <a:ext cx="5818141" cy="748891"/>
                <a:chOff x="690082" y="5041996"/>
                <a:chExt cx="6394377" cy="748891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>
                  <a:off x="690082" y="5415786"/>
                  <a:ext cx="639437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690082" y="5790887"/>
                  <a:ext cx="639437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690082" y="5041996"/>
                  <a:ext cx="639437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1313819" y="4926782"/>
                <a:ext cx="355582" cy="1382568"/>
                <a:chOff x="1313819" y="4926782"/>
                <a:chExt cx="355582" cy="1209747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1313819" y="4926782"/>
                  <a:ext cx="0" cy="120974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1669401" y="4926782"/>
                  <a:ext cx="0" cy="120974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oup 35"/>
              <p:cNvGrpSpPr/>
              <p:nvPr/>
            </p:nvGrpSpPr>
            <p:grpSpPr>
              <a:xfrm>
                <a:off x="3527735" y="4926782"/>
                <a:ext cx="355582" cy="1382568"/>
                <a:chOff x="1313819" y="4926782"/>
                <a:chExt cx="355582" cy="120974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>
                  <a:off x="1313819" y="4926782"/>
                  <a:ext cx="0" cy="120974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1669401" y="4926782"/>
                  <a:ext cx="0" cy="120974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oup 38"/>
              <p:cNvGrpSpPr/>
              <p:nvPr/>
            </p:nvGrpSpPr>
            <p:grpSpPr>
              <a:xfrm>
                <a:off x="5761531" y="4926782"/>
                <a:ext cx="355582" cy="1382568"/>
                <a:chOff x="1313819" y="4926782"/>
                <a:chExt cx="355582" cy="1209747"/>
              </a:xfrm>
            </p:grpSpPr>
            <p:cxnSp>
              <p:nvCxnSpPr>
                <p:cNvPr id="40" name="Straight Connector 39"/>
                <p:cNvCxnSpPr/>
                <p:nvPr/>
              </p:nvCxnSpPr>
              <p:spPr>
                <a:xfrm>
                  <a:off x="1313819" y="4926782"/>
                  <a:ext cx="0" cy="120974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669401" y="4926782"/>
                  <a:ext cx="0" cy="120974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TextBox 44"/>
              <p:cNvSpPr txBox="1"/>
              <p:nvPr/>
            </p:nvSpPr>
            <p:spPr>
              <a:xfrm>
                <a:off x="785416" y="6258831"/>
                <a:ext cx="1382568" cy="36933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Rise Time</a:t>
                </a:r>
                <a:endParaRPr lang="en-US" dirty="0"/>
              </a:p>
            </p:txBody>
          </p:sp>
          <p:grpSp>
            <p:nvGrpSpPr>
              <p:cNvPr id="49" name="Group 48"/>
              <p:cNvGrpSpPr/>
              <p:nvPr/>
            </p:nvGrpSpPr>
            <p:grpSpPr>
              <a:xfrm>
                <a:off x="1093331" y="6136529"/>
                <a:ext cx="796558" cy="0"/>
                <a:chOff x="1093331" y="6136529"/>
                <a:chExt cx="796558" cy="0"/>
              </a:xfrm>
            </p:grpSpPr>
            <p:cxnSp>
              <p:nvCxnSpPr>
                <p:cNvPr id="43" name="Straight Arrow Connector 42"/>
                <p:cNvCxnSpPr/>
                <p:nvPr/>
              </p:nvCxnSpPr>
              <p:spPr>
                <a:xfrm>
                  <a:off x="1093331" y="6136529"/>
                  <a:ext cx="220488" cy="0"/>
                </a:xfrm>
                <a:prstGeom prst="straightConnector1">
                  <a:avLst/>
                </a:prstGeom>
                <a:ln w="127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Arrow Connector 46"/>
                <p:cNvCxnSpPr/>
                <p:nvPr/>
              </p:nvCxnSpPr>
              <p:spPr>
                <a:xfrm flipH="1">
                  <a:off x="1669401" y="6136529"/>
                  <a:ext cx="220488" cy="0"/>
                </a:xfrm>
                <a:prstGeom prst="straightConnector1">
                  <a:avLst/>
                </a:prstGeom>
                <a:ln w="127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3307247" y="6136529"/>
                <a:ext cx="796558" cy="0"/>
                <a:chOff x="1093331" y="6136529"/>
                <a:chExt cx="796558" cy="0"/>
              </a:xfrm>
            </p:grpSpPr>
            <p:cxnSp>
              <p:nvCxnSpPr>
                <p:cNvPr id="51" name="Straight Arrow Connector 50"/>
                <p:cNvCxnSpPr/>
                <p:nvPr/>
              </p:nvCxnSpPr>
              <p:spPr>
                <a:xfrm>
                  <a:off x="1093331" y="6136529"/>
                  <a:ext cx="220488" cy="0"/>
                </a:xfrm>
                <a:prstGeom prst="straightConnector1">
                  <a:avLst/>
                </a:prstGeom>
                <a:ln w="127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Arrow Connector 51"/>
                <p:cNvCxnSpPr/>
                <p:nvPr/>
              </p:nvCxnSpPr>
              <p:spPr>
                <a:xfrm flipH="1">
                  <a:off x="1669401" y="6136529"/>
                  <a:ext cx="220488" cy="0"/>
                </a:xfrm>
                <a:prstGeom prst="straightConnector1">
                  <a:avLst/>
                </a:prstGeom>
                <a:ln w="127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3" name="TextBox 52"/>
              <p:cNvSpPr txBox="1"/>
              <p:nvPr/>
            </p:nvSpPr>
            <p:spPr>
              <a:xfrm>
                <a:off x="3009272" y="6258831"/>
                <a:ext cx="1382568" cy="36933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Fall Time</a:t>
                </a:r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250975" y="6258831"/>
                <a:ext cx="1382568" cy="36933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Rise Time</a:t>
                </a:r>
                <a:endParaRPr lang="en-US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95375" y="5684957"/>
                <a:ext cx="325135" cy="198327"/>
              </a:xfrm>
              <a:prstGeom prst="rect">
                <a:avLst/>
              </a:prstGeom>
              <a:solidFill>
                <a:schemeClr val="bg1"/>
              </a:solidFill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200" dirty="0" smtClean="0"/>
                  <a:t>10%</a:t>
                </a:r>
                <a:endParaRPr lang="en-US" sz="1200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95375" y="5314465"/>
                <a:ext cx="325135" cy="198327"/>
              </a:xfrm>
              <a:prstGeom prst="rect">
                <a:avLst/>
              </a:prstGeom>
              <a:solidFill>
                <a:schemeClr val="bg1"/>
              </a:solidFill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200" dirty="0" smtClean="0"/>
                  <a:t>50%</a:t>
                </a:r>
                <a:endParaRPr lang="en-US" sz="1200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95375" y="4943973"/>
                <a:ext cx="325135" cy="198327"/>
              </a:xfrm>
              <a:prstGeom prst="rect">
                <a:avLst/>
              </a:prstGeom>
              <a:solidFill>
                <a:schemeClr val="bg1"/>
              </a:solidFill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200" dirty="0"/>
                  <a:t>9</a:t>
                </a:r>
                <a:r>
                  <a:rPr lang="en-US" sz="1200" dirty="0" smtClean="0"/>
                  <a:t>0%</a:t>
                </a:r>
                <a:endParaRPr lang="en-US" sz="1200" dirty="0"/>
              </a:p>
            </p:txBody>
          </p:sp>
          <p:grpSp>
            <p:nvGrpSpPr>
              <p:cNvPr id="58" name="Group 57"/>
              <p:cNvGrpSpPr/>
              <p:nvPr/>
            </p:nvGrpSpPr>
            <p:grpSpPr>
              <a:xfrm>
                <a:off x="5539010" y="6136529"/>
                <a:ext cx="796558" cy="0"/>
                <a:chOff x="1093331" y="6136529"/>
                <a:chExt cx="796558" cy="0"/>
              </a:xfrm>
            </p:grpSpPr>
            <p:cxnSp>
              <p:nvCxnSpPr>
                <p:cNvPr id="59" name="Straight Arrow Connector 58"/>
                <p:cNvCxnSpPr/>
                <p:nvPr/>
              </p:nvCxnSpPr>
              <p:spPr>
                <a:xfrm>
                  <a:off x="1093331" y="6136529"/>
                  <a:ext cx="220488" cy="0"/>
                </a:xfrm>
                <a:prstGeom prst="straightConnector1">
                  <a:avLst/>
                </a:prstGeom>
                <a:ln w="127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Arrow Connector 59"/>
                <p:cNvCxnSpPr/>
                <p:nvPr/>
              </p:nvCxnSpPr>
              <p:spPr>
                <a:xfrm flipH="1">
                  <a:off x="1669401" y="6136529"/>
                  <a:ext cx="220488" cy="0"/>
                </a:xfrm>
                <a:prstGeom prst="straightConnector1">
                  <a:avLst/>
                </a:prstGeom>
                <a:ln w="127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75552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121" y="894292"/>
            <a:ext cx="8663011" cy="5472666"/>
          </a:xfrm>
        </p:spPr>
        <p:txBody>
          <a:bodyPr/>
          <a:lstStyle/>
          <a:p>
            <a:pPr>
              <a:lnSpc>
                <a:spcPct val="140000"/>
              </a:lnSpc>
              <a:spcBef>
                <a:spcPts val="2000"/>
              </a:spcBef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fan-in</a:t>
            </a:r>
            <a:r>
              <a:rPr lang="en-US" dirty="0" smtClean="0"/>
              <a:t> is the number of inputs to a gate</a:t>
            </a:r>
          </a:p>
          <a:p>
            <a:pPr>
              <a:lnSpc>
                <a:spcPct val="140000"/>
              </a:lnSpc>
              <a:spcBef>
                <a:spcPts val="2000"/>
              </a:spcBef>
            </a:pPr>
            <a:r>
              <a:rPr lang="en-US" dirty="0" smtClean="0"/>
              <a:t>Example: a 3-input AND gate has a Fan-in of 3</a:t>
            </a:r>
          </a:p>
          <a:p>
            <a:pPr>
              <a:lnSpc>
                <a:spcPct val="140000"/>
              </a:lnSpc>
              <a:spcBef>
                <a:spcPts val="2000"/>
              </a:spcBef>
            </a:pPr>
            <a:r>
              <a:rPr lang="en-US" dirty="0" smtClean="0"/>
              <a:t>Logic gates with a large fan-in tend to be slow </a:t>
            </a:r>
          </a:p>
          <a:p>
            <a:pPr>
              <a:lnSpc>
                <a:spcPct val="140000"/>
              </a:lnSpc>
              <a:spcBef>
                <a:spcPts val="2000"/>
              </a:spcBef>
            </a:pPr>
            <a:r>
              <a:rPr lang="en-US" dirty="0" smtClean="0"/>
              <a:t>Increasing the Fan-in of a gate increases the gate delay</a:t>
            </a:r>
          </a:p>
          <a:p>
            <a:pPr>
              <a:lnSpc>
                <a:spcPct val="140000"/>
              </a:lnSpc>
              <a:spcBef>
                <a:spcPts val="2000"/>
              </a:spcBef>
            </a:pPr>
            <a:r>
              <a:rPr lang="en-US" dirty="0" smtClean="0"/>
              <a:t>For example, a 3-input AND gate has a higher delay than a 2-input AND gate made with the same technology</a:t>
            </a:r>
          </a:p>
          <a:p>
            <a:pPr>
              <a:lnSpc>
                <a:spcPct val="140000"/>
              </a:lnSpc>
              <a:spcBef>
                <a:spcPts val="2000"/>
              </a:spcBef>
            </a:pPr>
            <a:r>
              <a:rPr lang="en-US" dirty="0" smtClean="0"/>
              <a:t>Using logic gates with higher fan-in is useful when reducing the depth (number of levels) of a logic circuit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84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20768</TotalTime>
  <Words>704</Words>
  <Application>Microsoft Office PowerPoint</Application>
  <PresentationFormat>A4 Paper (210x297 mm)</PresentationFormat>
  <Paragraphs>168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  <vt:variant>
        <vt:lpstr>Custom Shows</vt:lpstr>
      </vt:variant>
      <vt:variant>
        <vt:i4>1</vt:i4>
      </vt:variant>
    </vt:vector>
  </HeadingPairs>
  <TitlesOfParts>
    <vt:vector size="13" baseType="lpstr">
      <vt:lpstr>Default Design</vt:lpstr>
      <vt:lpstr>Characteristics of Logic Gates</vt:lpstr>
      <vt:lpstr>Presentation Outline</vt:lpstr>
      <vt:lpstr>Voltage Levels</vt:lpstr>
      <vt:lpstr>Timing Diagram</vt:lpstr>
      <vt:lpstr>Gate Delay</vt:lpstr>
      <vt:lpstr>Propagation Delay in a Circuit</vt:lpstr>
      <vt:lpstr>Computing the Maximum Circuit Delay</vt:lpstr>
      <vt:lpstr>Rise-Time and Fall-Time</vt:lpstr>
      <vt:lpstr>Fan-In</vt:lpstr>
      <vt:lpstr>Fan-Out</vt:lpstr>
      <vt:lpstr>Increasing the Fan-Out with a Buffer Gate</vt:lpstr>
      <vt:lpstr>Shl</vt:lpstr>
    </vt:vector>
  </TitlesOfParts>
  <Company>KFUPM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Logic Gates</dc:title>
  <dc:creator>Dr. Muhamed Mudawar</dc:creator>
  <cp:lastModifiedBy>mudawar</cp:lastModifiedBy>
  <cp:revision>761</cp:revision>
  <cp:lastPrinted>2016-09-25T17:34:14Z</cp:lastPrinted>
  <dcterms:created xsi:type="dcterms:W3CDTF">2004-09-12T13:54:39Z</dcterms:created>
  <dcterms:modified xsi:type="dcterms:W3CDTF">2017-10-11T19:27:45Z</dcterms:modified>
</cp:coreProperties>
</file>