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44" r:id="rId2"/>
    <p:sldId id="367" r:id="rId3"/>
    <p:sldId id="348" r:id="rId4"/>
    <p:sldId id="349" r:id="rId5"/>
    <p:sldId id="350" r:id="rId6"/>
    <p:sldId id="352" r:id="rId7"/>
    <p:sldId id="353" r:id="rId8"/>
    <p:sldId id="357" r:id="rId9"/>
    <p:sldId id="356" r:id="rId10"/>
    <p:sldId id="359" r:id="rId11"/>
    <p:sldId id="358" r:id="rId12"/>
    <p:sldId id="354" r:id="rId13"/>
    <p:sldId id="355" r:id="rId14"/>
    <p:sldId id="362" r:id="rId15"/>
    <p:sldId id="351" r:id="rId16"/>
    <p:sldId id="401" r:id="rId17"/>
    <p:sldId id="361" r:id="rId18"/>
    <p:sldId id="363" r:id="rId19"/>
    <p:sldId id="360" r:id="rId20"/>
    <p:sldId id="365" r:id="rId21"/>
    <p:sldId id="364" r:id="rId22"/>
    <p:sldId id="368" r:id="rId23"/>
    <p:sldId id="369" r:id="rId24"/>
    <p:sldId id="371" r:id="rId25"/>
    <p:sldId id="370" r:id="rId26"/>
    <p:sldId id="372" r:id="rId27"/>
    <p:sldId id="373" r:id="rId28"/>
    <p:sldId id="374" r:id="rId29"/>
    <p:sldId id="375" r:id="rId30"/>
    <p:sldId id="376" r:id="rId31"/>
    <p:sldId id="378" r:id="rId32"/>
    <p:sldId id="377" r:id="rId33"/>
    <p:sldId id="379" r:id="rId34"/>
    <p:sldId id="380" r:id="rId35"/>
  </p:sldIdLst>
  <p:sldSz cx="9906000" cy="6858000" type="A4"/>
  <p:notesSz cx="7099300" cy="10234613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FFAE5D"/>
    <a:srgbClr val="FFBA75"/>
    <a:srgbClr val="FF0000"/>
    <a:srgbClr val="FFCCFF"/>
    <a:srgbClr val="FFFF66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1" autoAdjust="0"/>
    <p:restoredTop sz="95818" autoAdjust="0"/>
  </p:normalViewPr>
  <p:slideViewPr>
    <p:cSldViewPr>
      <p:cViewPr>
        <p:scale>
          <a:sx n="120" d="100"/>
          <a:sy n="120" d="100"/>
        </p:scale>
        <p:origin x="-1738" y="-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77FDE01-2A2C-435C-9B2F-9D2C2C5FC7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9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8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8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8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70015-ABF7-45CF-B70F-162A62649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047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668E3-D350-4BF1-AE51-18115A54ADB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800100"/>
            <a:ext cx="89154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98875"/>
            <a:ext cx="89154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45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5300" y="1143000"/>
            <a:ext cx="8915400" cy="514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3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5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43000"/>
            <a:ext cx="437515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4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48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2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43000"/>
            <a:ext cx="89154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615132"/>
            <a:ext cx="99060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tabLst>
                <a:tab pos="4845050" algn="ctr"/>
                <a:tab pos="9688513" algn="r"/>
              </a:tabLst>
            </a:pP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altLang="en-US" sz="1000" i="1" baseline="0" dirty="0" smtClean="0">
                <a:latin typeface="Times New Roman" pitchFamily="18" charset="0"/>
                <a:cs typeface="Times New Roman" pitchFamily="18" charset="0"/>
              </a:rPr>
              <a:t> Algebra and Logic Gates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COE 202 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en-US" sz="1000" i="1" baseline="0" dirty="0" smtClean="0">
                <a:latin typeface="Times New Roman" pitchFamily="18" charset="0"/>
                <a:cs typeface="Times New Roman" pitchFamily="18" charset="0"/>
              </a:rPr>
              <a:t> Digital Logic Design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altLang="en-US" sz="1000" i="1" dirty="0" err="1" smtClean="0">
                <a:latin typeface="Times New Roman" pitchFamily="18" charset="0"/>
                <a:cs typeface="Times New Roman" pitchFamily="18" charset="0"/>
              </a:rPr>
              <a:t>Muhamed</a:t>
            </a:r>
            <a:r>
              <a:rPr lang="en-US" altLang="en-US" sz="1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00" i="1" dirty="0" err="1">
                <a:latin typeface="Times New Roman" pitchFamily="18" charset="0"/>
                <a:cs typeface="Times New Roman" pitchFamily="18" charset="0"/>
              </a:rPr>
              <a:t>Mudawar</a:t>
            </a:r>
            <a:r>
              <a:rPr lang="en-US" altLang="en-US" sz="1000" i="1" dirty="0">
                <a:latin typeface="Times New Roman" pitchFamily="18" charset="0"/>
                <a:cs typeface="Times New Roman" pitchFamily="18" charset="0"/>
              </a:rPr>
              <a:t> – slide </a:t>
            </a:r>
            <a:fld id="{39B4A023-9B48-47D3-A4F1-206ADEA8646D}" type="slidenum">
              <a:rPr lang="en-US" altLang="en-US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4845050" algn="ctr"/>
                  <a:tab pos="9688513" algn="r"/>
                </a:tabLst>
              </a:pPr>
              <a:t>‹#›</a:t>
            </a:fld>
            <a:endParaRPr lang="en-US" alt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5" Type="http://schemas.openxmlformats.org/officeDocument/2006/relationships/image" Target="../media/image85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24" Type="http://schemas.openxmlformats.org/officeDocument/2006/relationships/image" Target="../media/image84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23" Type="http://schemas.openxmlformats.org/officeDocument/2006/relationships/image" Target="../media/image83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606257"/>
            <a:ext cx="8915400" cy="280193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altLang="en-US" sz="4400" dirty="0" smtClean="0"/>
              <a:t>Boolean Algebra and</a:t>
            </a:r>
            <a:br>
              <a:rPr lang="en-US" altLang="en-US" sz="4400" dirty="0" smtClean="0"/>
            </a:br>
            <a:r>
              <a:rPr lang="en-US" altLang="en-US" sz="4400" dirty="0" smtClean="0"/>
              <a:t>Logic Gates</a:t>
            </a:r>
            <a:endParaRPr lang="en-US" altLang="en-US" sz="28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774642"/>
            <a:ext cx="8915400" cy="2476500"/>
          </a:xfrm>
        </p:spPr>
        <p:txBody>
          <a:bodyPr/>
          <a:lstStyle/>
          <a:p>
            <a:r>
              <a:rPr lang="en-US" altLang="en-US" sz="3200" dirty="0"/>
              <a:t>COE </a:t>
            </a:r>
            <a:r>
              <a:rPr lang="en-US" altLang="en-US" sz="3200" dirty="0" smtClean="0"/>
              <a:t>202</a:t>
            </a:r>
            <a:endParaRPr lang="en-US" altLang="en-US" sz="2800" dirty="0"/>
          </a:p>
          <a:p>
            <a:r>
              <a:rPr lang="en-US" altLang="en-US" sz="2800" dirty="0"/>
              <a:t>Digital Logic Design</a:t>
            </a:r>
          </a:p>
          <a:p>
            <a:pPr>
              <a:spcBef>
                <a:spcPct val="100000"/>
              </a:spcBef>
            </a:pPr>
            <a:r>
              <a:rPr lang="en-US" altLang="en-US" dirty="0" smtClean="0"/>
              <a:t>Dr. </a:t>
            </a:r>
            <a:r>
              <a:rPr lang="en-US" altLang="en-US" dirty="0" err="1"/>
              <a:t>Muhamed</a:t>
            </a:r>
            <a:r>
              <a:rPr lang="en-US" altLang="en-US" dirty="0"/>
              <a:t> </a:t>
            </a:r>
            <a:r>
              <a:rPr lang="en-US" altLang="en-US" dirty="0" err="1"/>
              <a:t>Mudawar</a:t>
            </a:r>
            <a:endParaRPr lang="en-US" altLang="en-US" dirty="0"/>
          </a:p>
          <a:p>
            <a:r>
              <a:rPr lang="en-US" altLang="en-US" dirty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 of Expressions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47" y="894293"/>
                <a:ext cx="9173915" cy="5587879"/>
              </a:xfrm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1500"/>
                  </a:spcBef>
                </a:pPr>
                <a:r>
                  <a:rPr lang="en-US" dirty="0" smtClean="0"/>
                  <a:t>The objective is to acquire skills in manipulating Boolean expressions, to transform them into simpler form.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Example 1:</a:t>
                </a:r>
                <a:r>
                  <a:rPr lang="en-US" dirty="0" smtClean="0"/>
                  <a:t>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	(absorption theorem)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Proof: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·1+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i="0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1=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i="0" dirty="0" smtClean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i="0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·(1+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 smtClean="0"/>
                  <a:t>	Distributive </a:t>
                </a:r>
                <a:r>
                  <a:rPr lang="en-US" i="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i="0" dirty="0" smtClean="0"/>
                  <a:t> over </a:t>
                </a:r>
                <a:r>
                  <a:rPr lang="en-US" i="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·1=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i="0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(1+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)=1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Example 2:</a:t>
                </a:r>
                <a:r>
                  <a:rPr lang="en-US" dirty="0" smtClean="0"/>
                  <a:t> prove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 (simplification theorem)</a:t>
                </a:r>
              </a:p>
              <a:p>
                <a:pPr>
                  <a:lnSpc>
                    <a:spcPct val="130000"/>
                  </a:lnSpc>
                  <a:spcBef>
                    <a:spcPts val="1500"/>
                  </a:spcBef>
                  <a:tabLst>
                    <a:tab pos="985838" algn="l"/>
                    <a:tab pos="5024438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Proof: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′)(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 smtClean="0"/>
                  <a:t>	Distributive </a:t>
                </a:r>
                <a:r>
                  <a:rPr lang="en-US" i="0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i="0" dirty="0" smtClean="0"/>
                  <a:t> over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endParaRPr lang="en-US" i="0" dirty="0" smtClean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i="0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=1·(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i="0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′)=1</m:t>
                    </m:r>
                  </m:oMath>
                </a14:m>
                <a:endParaRPr lang="en-US" i="0" dirty="0" smtClean="0"/>
              </a:p>
              <a:p>
                <a:pPr marL="0" indent="0">
                  <a:lnSpc>
                    <a:spcPct val="130000"/>
                  </a:lnSpc>
                  <a:spcBef>
                    <a:spcPts val="0"/>
                  </a:spcBef>
                  <a:buNone/>
                  <a:tabLst>
                    <a:tab pos="985838" algn="l"/>
                    <a:tab pos="5024438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689" y="894292"/>
                <a:ext cx="8468229" cy="5587879"/>
              </a:xfrm>
              <a:blipFill rotWithShape="1">
                <a:blip r:embed="rId2"/>
                <a:stretch>
                  <a:fillRect l="-936" r="-936" b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18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839" y="951899"/>
                <a:ext cx="9361138" cy="5530272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Prove that: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𝑦𝑧</m:t>
                    </m:r>
                    <m:r>
                      <a:rPr lang="en-US" i="1" dirty="0" smtClean="0">
                        <a:latin typeface="Cambria Math"/>
                      </a:rPr>
                      <m:t> 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(consensus theorem)</a:t>
                </a:r>
              </a:p>
              <a:p>
                <a:pPr>
                  <a:spcBef>
                    <a:spcPts val="1500"/>
                  </a:spcBef>
                  <a:tabLst>
                    <a:tab pos="5383213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Proof: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𝑦𝑧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i="0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+1·</m:t>
                    </m:r>
                    <m:r>
                      <a:rPr lang="en-US" i="1" dirty="0" smtClean="0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𝑦𝑧</m:t>
                    </m:r>
                    <m:r>
                      <a:rPr lang="en-US" b="0" i="1" dirty="0" smtClean="0">
                        <a:latin typeface="Cambria Math"/>
                      </a:rPr>
                      <m:t>=1·</m:t>
                    </m:r>
                    <m:r>
                      <a:rPr lang="en-US" i="1" dirty="0" smtClean="0">
                        <a:latin typeface="Cambria Math"/>
                      </a:rPr>
                      <m:t>𝑦𝑧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+(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′)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1=(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′)</m:t>
                    </m:r>
                  </m:oMath>
                </a14:m>
                <a:endParaRPr lang="en-US" dirty="0" smtClean="0"/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𝑥𝑦𝑧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</m:oMath>
                </a14:m>
                <a:r>
                  <a:rPr lang="en-US" dirty="0" smtClean="0"/>
                  <a:t>	Distributive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 over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 smtClean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𝑥𝑦𝑧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𝑦𝑧</m:t>
                    </m:r>
                  </m:oMath>
                </a14:m>
                <a:r>
                  <a:rPr lang="en-US" dirty="0" smtClean="0">
                    <a:cs typeface="Consolas" panose="020B0609020204030204" pitchFamily="49" charset="0"/>
                  </a:rPr>
                  <a:t>	Associative commutative +</a:t>
                </a: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𝑥𝑦𝑧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𝑧𝑦</m:t>
                    </m:r>
                  </m:oMath>
                </a14:m>
                <a:r>
                  <a:rPr lang="en-US" dirty="0" smtClean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b="0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·1</m:t>
                    </m:r>
                    <m:r>
                      <a:rPr lang="en-US" b="0" i="1" dirty="0" smtClean="0">
                        <a:latin typeface="Cambria Math"/>
                        <a:cs typeface="Consolas" panose="020B0609020204030204" pitchFamily="49" charset="0"/>
                      </a:rPr>
                      <m:t>,   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Consolas" panose="020B0609020204030204" pitchFamily="49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cs typeface="Consolas" panose="020B0609020204030204" pitchFamily="49" charset="0"/>
                      </a:rPr>
                      <m:t>𝑦𝑧</m:t>
                    </m:r>
                    <m:r>
                      <a:rPr lang="en-US" b="0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Consolas" panose="020B0609020204030204" pitchFamily="49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Consolas" panose="020B0609020204030204" pitchFamily="49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  <a:cs typeface="Consolas" panose="020B0609020204030204" pitchFamily="49" charset="0"/>
                      </a:rPr>
                      <m:t>𝑧𝑦</m:t>
                    </m:r>
                  </m:oMath>
                </a14:m>
                <a:endParaRPr lang="en-US" dirty="0" smtClean="0"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(1+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(1+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)</m:t>
                    </m:r>
                  </m:oMath>
                </a14:m>
                <a:r>
                  <a:rPr lang="en-US" dirty="0" smtClean="0">
                    <a:cs typeface="Consolas" panose="020B0609020204030204" pitchFamily="49" charset="0"/>
                  </a:rPr>
                  <a:t>	</a:t>
                </a:r>
                <a:r>
                  <a:rPr lang="en-US" dirty="0"/>
                  <a:t>Distributive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/>
                  <a:t> over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·1</m:t>
                    </m:r>
                  </m:oMath>
                </a14:m>
                <a:r>
                  <a:rPr lang="en-US" dirty="0" smtClean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=1,   1+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=1</m:t>
                    </m:r>
                  </m:oMath>
                </a14:m>
                <a:endParaRPr lang="en-US" dirty="0" smtClean="0">
                  <a:cs typeface="Consolas" panose="020B0609020204030204" pitchFamily="49" charset="0"/>
                </a:endParaRPr>
              </a:p>
              <a:p>
                <a:pPr marL="0" indent="0">
                  <a:spcBef>
                    <a:spcPts val="1500"/>
                  </a:spcBef>
                  <a:buNone/>
                  <a:tabLst>
                    <a:tab pos="541338" algn="l"/>
                    <a:tab pos="5024438" algn="l"/>
                    <a:tab pos="5383213" algn="l"/>
                  </a:tabLst>
                </a:pPr>
                <a:r>
                  <a:rPr lang="en-US" dirty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</m:oMath>
                </a14:m>
                <a:r>
                  <a:rPr lang="en-US" dirty="0" smtClean="0">
                    <a:cs typeface="Consolas" panose="020B0609020204030204" pitchFamily="49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·1=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,   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·1=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39" y="951899"/>
                <a:ext cx="9361138" cy="5530272"/>
              </a:xfrm>
              <a:blipFill rotWithShape="1">
                <a:blip r:embed="rId2"/>
                <a:stretch>
                  <a:fillRect l="-911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187864" y="3601821"/>
            <a:ext cx="873706" cy="172821"/>
            <a:chOff x="2786183" y="3429000"/>
            <a:chExt cx="633677" cy="17282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477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Boolean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196202"/>
                  </p:ext>
                </p:extLst>
              </p:nvPr>
            </p:nvGraphicFramePr>
            <p:xfrm>
              <a:off x="530946" y="894293"/>
              <a:ext cx="8915401" cy="55878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9081"/>
                    <a:gridCol w="3370010"/>
                    <a:gridCol w="3236310"/>
                  </a:tblGrid>
                  <a:tr h="530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99060" marR="9906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Property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Dual Property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Identity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+0=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·1=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Complement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Null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+1=1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·0=0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Idempotence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Involution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′)′=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Commutative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Associative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 =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 err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000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000" i="1" dirty="0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Distributive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 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Absorption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Simplification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 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 Morgan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)′</m:t>
                              </m:r>
                              <m:r>
                                <a:rPr lang="en-US" sz="2000" i="1" dirty="0" smtClean="0">
                                  <a:latin typeface="Cambria Math"/>
                                </a:rPr>
                                <m:t> = </m:t>
                              </m:r>
                              <m:r>
                                <a:rPr lang="en-US" sz="2000" i="1" dirty="0" err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 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7196202"/>
                  </p:ext>
                </p:extLst>
              </p:nvPr>
            </p:nvGraphicFramePr>
            <p:xfrm>
              <a:off x="530946" y="894293"/>
              <a:ext cx="8915401" cy="55878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9081"/>
                    <a:gridCol w="3370010"/>
                    <a:gridCol w="3236310"/>
                  </a:tblGrid>
                  <a:tr h="530496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99060" marR="9906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Property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</a:rPr>
                            <a:t>Dual Property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Identity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122667" r="-96022" b="-10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122667" b="-1017333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Complement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219737" r="-96022" b="-9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219737" b="-903947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Null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324000" r="-96022" b="-8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324000" b="-816000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Idempotence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424000" r="-96022" b="-7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424000" b="-716000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Involution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517105" r="-96022" b="-6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Commutative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625333" r="-96022" b="-51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625333" b="-514667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Associative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715789" r="-96022" b="-4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715789" b="-407895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Distributive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826667" r="-96022" b="-3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826667" b="-313333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Absorption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926667" r="-96022" b="-2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926667" b="-213333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Simplification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1013158" r="-96022" b="-1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1013158" b="-110526"/>
                          </a:stretch>
                        </a:blipFill>
                      </a:tcPr>
                    </a:tc>
                  </a:tr>
                  <a:tr h="45976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De Morgan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68535" t="-1128000" r="-96022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2"/>
                          <a:stretch>
                            <a:fillRect l="-175518" t="-1128000" b="-1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65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Principle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46" y="894294"/>
                <a:ext cx="9298730" cy="3686847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dual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of a Boolean expression can be obtained by: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 smtClean="0"/>
                  <a:t>Interchanging AND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) and OR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 smtClean="0"/>
                  <a:t>) operators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/>
                  <a:t>Interchanging </a:t>
                </a:r>
                <a:r>
                  <a:rPr lang="en-US" dirty="0" smtClean="0"/>
                  <a:t>0's and 1's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 smtClean="0"/>
                  <a:t>Example: the dual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𝑦𝑧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 smtClean="0"/>
                  <a:t>The complement operator does not change</a:t>
                </a:r>
              </a:p>
              <a:p>
                <a:pPr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 smtClean="0"/>
                  <a:t>The properties of Boolean algebra appear in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dual pairs</a:t>
                </a:r>
              </a:p>
              <a:p>
                <a:pPr lvl="1">
                  <a:lnSpc>
                    <a:spcPct val="114000"/>
                  </a:lnSpc>
                  <a:spcBef>
                    <a:spcPts val="1200"/>
                  </a:spcBef>
                </a:pPr>
                <a:r>
                  <a:rPr lang="en-US" dirty="0" smtClean="0"/>
                  <a:t>If a property is proven to be true then its dual is also true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688" y="894293"/>
                <a:ext cx="8583443" cy="3686847"/>
              </a:xfrm>
              <a:blipFill rotWithShape="1">
                <a:blip r:embed="rId2"/>
                <a:stretch>
                  <a:fillRect l="-923" t="-828" b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092620"/>
                  </p:ext>
                </p:extLst>
              </p:nvPr>
            </p:nvGraphicFramePr>
            <p:xfrm>
              <a:off x="495300" y="4701832"/>
              <a:ext cx="8915401" cy="1722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9081"/>
                    <a:gridCol w="3370010"/>
                    <a:gridCol w="3236310"/>
                  </a:tblGrid>
                  <a:tr h="390124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99060" marR="9906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Property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Dual Property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</a:tr>
                  <a:tr h="4218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Identity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+0=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·1=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218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Complement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′=1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′=0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  <a:tr h="4218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Distributive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) =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dirty="0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 =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)(</m:t>
                                </m:r>
                                <m:r>
                                  <a:rPr lang="en-US" sz="2000" i="1" baseline="0" dirty="0" err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000" b="0" i="1" baseline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99060" marR="9906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1092620"/>
                  </p:ext>
                </p:extLst>
              </p:nvPr>
            </p:nvGraphicFramePr>
            <p:xfrm>
              <a:off x="495300" y="4701832"/>
              <a:ext cx="8915401" cy="1722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9081"/>
                    <a:gridCol w="3370010"/>
                    <a:gridCol w="323631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 marL="99060" marR="9906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Property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Dual Property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9060" marR="99060"/>
                    </a:tc>
                  </a:tr>
                  <a:tr h="4218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Identity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3"/>
                          <a:stretch>
                            <a:fillRect l="-68535" t="-114493" r="-96022" b="-223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3"/>
                          <a:stretch>
                            <a:fillRect l="-175518" t="-114493" b="-223188"/>
                          </a:stretch>
                        </a:blipFill>
                      </a:tcPr>
                    </a:tc>
                  </a:tr>
                  <a:tr h="4218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Complement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3"/>
                          <a:stretch>
                            <a:fillRect l="-68535" t="-211429" r="-96022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3"/>
                          <a:stretch>
                            <a:fillRect l="-175518" t="-211429" b="-120000"/>
                          </a:stretch>
                        </a:blipFill>
                      </a:tcPr>
                    </a:tc>
                  </a:tr>
                  <a:tr h="4218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Distributive</a:t>
                          </a:r>
                          <a:endParaRPr lang="en-US" sz="2000" dirty="0"/>
                        </a:p>
                      </a:txBody>
                      <a:tcPr marL="99060" marR="9906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3"/>
                          <a:stretch>
                            <a:fillRect l="-68535" t="-315942" r="-96022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9060" marR="99060">
                        <a:blipFill rotWithShape="1">
                          <a:blip r:embed="rId3"/>
                          <a:stretch>
                            <a:fillRect l="-175518" t="-315942" b="-217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51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Simplification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838" y="894293"/>
                <a:ext cx="9298730" cy="5587879"/>
              </a:xfrm>
            </p:spPr>
            <p:txBody>
              <a:bodyPr/>
              <a:lstStyle/>
              <a:p>
                <a:r>
                  <a:rPr lang="en-US" dirty="0" smtClean="0"/>
                  <a:t>Using Boolean algebra to simplify expressions</a:t>
                </a:r>
              </a:p>
              <a:p>
                <a:r>
                  <a:rPr lang="en-US" dirty="0" smtClean="0"/>
                  <a:t>Expression should contain the smallest number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literals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literal</a:t>
                </a:r>
                <a:r>
                  <a:rPr lang="en-US" dirty="0" smtClean="0"/>
                  <a:t> is a variable that may or may not be complemented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 smtClean="0"/>
                  <a:t> simplify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𝑏𝑑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𝑎𝑏𝑐𝑑</m:t>
                    </m:r>
                  </m:oMath>
                </a14:m>
                <a:endParaRPr lang="en-US" dirty="0"/>
              </a:p>
              <a:p>
                <a:pPr>
                  <a:tabLst>
                    <a:tab pos="357188" algn="l"/>
                    <a:tab pos="6369050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𝑏𝑑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𝑎𝑏𝑐𝑑</m:t>
                    </m:r>
                  </m:oMath>
                </a14:m>
                <a:r>
                  <a:rPr lang="en-US" dirty="0" smtClean="0"/>
                  <a:t>	(15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𝑎𝑏𝑐𝑑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(15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𝑐𝑑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′)+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 smtClean="0"/>
                  <a:t>	(13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𝑏𝑑</m:t>
                    </m:r>
                  </m:oMath>
                </a14:m>
                <a:r>
                  <a:rPr lang="en-US" dirty="0" smtClean="0"/>
                  <a:t>	(7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𝑏𝑎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𝑏𝑎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	(7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	(6 literals)</a:t>
                </a:r>
              </a:p>
              <a:p>
                <a:pPr marL="0" indent="0">
                  <a:buNone/>
                  <a:tabLst>
                    <a:tab pos="357188" algn="l"/>
                    <a:tab pos="6369050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)+</m:t>
                    </m:r>
                    <m:r>
                      <a:rPr lang="en-US" i="1" dirty="0" err="1" smtClean="0">
                        <a:latin typeface="Cambria Math"/>
                      </a:rPr>
                      <m:t>𝑎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	(5 literals only)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38" y="894293"/>
                <a:ext cx="9298730" cy="5587879"/>
              </a:xfrm>
              <a:blipFill rotWithShape="1">
                <a:blip r:embed="rId2"/>
                <a:stretch>
                  <a:fillRect l="-918" t="-764" b="-2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15043" y="4930413"/>
            <a:ext cx="873706" cy="95052"/>
            <a:chOff x="2786183" y="3429000"/>
            <a:chExt cx="633677" cy="172821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786183" y="3429000"/>
              <a:ext cx="633677" cy="1728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98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61" y="1009507"/>
            <a:ext cx="8924284" cy="524223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 smtClean="0"/>
              <a:t>Our objective is to learn how to design digital circuits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 smtClean="0"/>
              <a:t>These circuits use signals with two possible values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 smtClean="0"/>
              <a:t>Logic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voltage signal (around 0 volts)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 smtClean="0"/>
              <a:t>Logic </a:t>
            </a:r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 is a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voltage signal (e.g. 5 or 3.3 volts)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 smtClean="0"/>
              <a:t>The physical value of a signal is the actual voltage it carries, while its logic value is either 0 (low) or 1 (high)  </a:t>
            </a:r>
          </a:p>
          <a:p>
            <a:pPr>
              <a:lnSpc>
                <a:spcPct val="130000"/>
              </a:lnSpc>
              <a:spcBef>
                <a:spcPts val="2000"/>
              </a:spcBef>
            </a:pPr>
            <a:r>
              <a:rPr lang="en-US" dirty="0" smtClean="0"/>
              <a:t>Having only two logic values (0 and 1) simplifies the implementation of the digital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. . .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20510" y="1182327"/>
            <a:ext cx="8180194" cy="524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altLang="en-US" kern="0" dirty="0" smtClean="0"/>
              <a:t>Boolean Algebra</a:t>
            </a:r>
          </a:p>
          <a:p>
            <a:pPr>
              <a:spcBef>
                <a:spcPts val="3000"/>
              </a:spcBef>
            </a:pPr>
            <a:r>
              <a:rPr lang="en-US" altLang="en-US" kern="0" dirty="0" smtClean="0"/>
              <a:t>Boolean Functions and Truth Tables</a:t>
            </a:r>
          </a:p>
          <a:p>
            <a:pPr>
              <a:spcBef>
                <a:spcPts val="3000"/>
              </a:spcBef>
            </a:pPr>
            <a:r>
              <a:rPr lang="en-US" altLang="en-US" kern="0" dirty="0" err="1" smtClean="0"/>
              <a:t>DeMorgan's</a:t>
            </a:r>
            <a:r>
              <a:rPr lang="en-US" altLang="en-US" kern="0" dirty="0" smtClean="0"/>
              <a:t> Theorem</a:t>
            </a:r>
          </a:p>
          <a:p>
            <a:pPr>
              <a:spcBef>
                <a:spcPts val="3000"/>
              </a:spcBef>
            </a:pPr>
            <a:r>
              <a:rPr lang="en-US" altLang="en-US" kern="0" dirty="0"/>
              <a:t>Algebraic </a:t>
            </a:r>
            <a:r>
              <a:rPr lang="en-US" altLang="en-US" kern="0" dirty="0" smtClean="0"/>
              <a:t>manipulation and expression simplification</a:t>
            </a:r>
            <a:endParaRPr lang="en-US" altLang="en-US" kern="0" dirty="0"/>
          </a:p>
          <a:p>
            <a:pPr>
              <a:spcBef>
                <a:spcPts val="3000"/>
              </a:spcBef>
            </a:pPr>
            <a:r>
              <a:rPr lang="en-US" altLang="en-US" kern="0" dirty="0" smtClean="0">
                <a:solidFill>
                  <a:srgbClr val="FF0000"/>
                </a:solidFill>
              </a:rPr>
              <a:t>Logic gates and logic diagrams</a:t>
            </a:r>
          </a:p>
          <a:p>
            <a:pPr>
              <a:spcBef>
                <a:spcPts val="3000"/>
              </a:spcBef>
            </a:pPr>
            <a:r>
              <a:rPr lang="en-US" altLang="en-US" kern="0" dirty="0" smtClean="0">
                <a:solidFill>
                  <a:srgbClr val="FF0000"/>
                </a:solidFill>
              </a:rPr>
              <a:t>Minterms and Maxterms</a:t>
            </a:r>
          </a:p>
          <a:p>
            <a:pPr>
              <a:spcBef>
                <a:spcPts val="3000"/>
              </a:spcBef>
            </a:pPr>
            <a:r>
              <a:rPr lang="en-US" altLang="en-US" kern="0" dirty="0" smtClean="0">
                <a:solidFill>
                  <a:srgbClr val="FF0000"/>
                </a:solidFill>
              </a:rPr>
              <a:t>Sum-Of-Products </a:t>
            </a:r>
            <a:r>
              <a:rPr lang="en-US" altLang="en-US" kern="0" dirty="0" smtClean="0">
                <a:solidFill>
                  <a:srgbClr val="FF0000"/>
                </a:solidFill>
              </a:rPr>
              <a:t>and </a:t>
            </a:r>
            <a:r>
              <a:rPr lang="en-US" altLang="en-US" kern="0" dirty="0" smtClean="0">
                <a:solidFill>
                  <a:srgbClr val="FF0000"/>
                </a:solidFill>
              </a:rPr>
              <a:t>Product-Of-Sums</a:t>
            </a:r>
            <a:endParaRPr lang="en-US" altLang="en-US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</a:t>
            </a:r>
            <a:r>
              <a:rPr lang="en-US" dirty="0" smtClean="0"/>
              <a:t>Gates and Symbols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96507" y="1067113"/>
            <a:ext cx="2404073" cy="1084306"/>
            <a:chOff x="827545" y="1826231"/>
            <a:chExt cx="2219145" cy="10843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037292" y="2173783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Delay 3"/>
            <p:cNvSpPr/>
            <p:nvPr/>
          </p:nvSpPr>
          <p:spPr>
            <a:xfrm>
              <a:off x="1510407" y="1903783"/>
              <a:ext cx="540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150407" y="2022742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50407" y="2310777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27545" y="1826231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45" y="1826231"/>
                  <a:ext cx="37920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27545" y="2114266"/>
                  <a:ext cx="353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545" y="2114266"/>
                  <a:ext cx="37920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417761" y="1965135"/>
                  <a:ext cx="6289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·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761" y="1965135"/>
                  <a:ext cx="6813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175214" y="2541205"/>
              <a:ext cx="1093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+mn-lt"/>
                </a:rPr>
                <a:t>AND gate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01196" y="1067113"/>
            <a:ext cx="2339807" cy="1084306"/>
            <a:chOff x="3601103" y="1816004"/>
            <a:chExt cx="2159822" cy="108430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4687214" y="2163556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23965" y="2012515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23965" y="2300550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1103" y="1816004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03" y="1816004"/>
                  <a:ext cx="37920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01103" y="2104039"/>
                  <a:ext cx="3531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1103" y="2104039"/>
                  <a:ext cx="37920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32856" y="1954908"/>
                  <a:ext cx="728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2856" y="1954908"/>
                  <a:ext cx="78874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/>
            <p:cNvSpPr txBox="1"/>
            <p:nvPr/>
          </p:nvSpPr>
          <p:spPr>
            <a:xfrm>
              <a:off x="3857860" y="2530978"/>
              <a:ext cx="96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+mn-lt"/>
                </a:rPr>
                <a:t>OR gate</a:t>
              </a:r>
              <a:endParaRPr lang="en-US" dirty="0">
                <a:latin typeface="+mn-lt"/>
              </a:endParaRPr>
            </a:p>
          </p:txBody>
        </p:sp>
        <p:sp>
          <p:nvSpPr>
            <p:cNvPr id="32" name="Moon 31"/>
            <p:cNvSpPr/>
            <p:nvPr/>
          </p:nvSpPr>
          <p:spPr>
            <a:xfrm flipH="1">
              <a:off x="4180330" y="1903783"/>
              <a:ext cx="540000" cy="540000"/>
            </a:xfrm>
            <a:prstGeom prst="moon">
              <a:avLst>
                <a:gd name="adj" fmla="val 845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15625" y="1206017"/>
            <a:ext cx="2168222" cy="945402"/>
            <a:chOff x="6184996" y="1944681"/>
            <a:chExt cx="2001436" cy="94540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279529" y="2153329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639529" y="1944681"/>
                  <a:ext cx="3312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529" y="1944681"/>
                  <a:ext cx="331284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6515699" y="2161646"/>
              <a:ext cx="36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92837" y="1965135"/>
                  <a:ext cx="350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2837" y="1965135"/>
                  <a:ext cx="3792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6184996" y="2520751"/>
              <a:ext cx="2001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i="0" dirty="0" smtClean="0">
                  <a:latin typeface="+mn-lt"/>
                </a:rPr>
                <a:t>NOT gate (inverter)</a:t>
              </a:r>
              <a:endParaRPr lang="en-US" dirty="0">
                <a:latin typeface="+mn-lt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875699" y="1952615"/>
              <a:ext cx="436491" cy="394371"/>
              <a:chOff x="5057221" y="3865491"/>
              <a:chExt cx="436491" cy="394371"/>
            </a:xfrm>
          </p:grpSpPr>
          <p:sp>
            <p:nvSpPr>
              <p:cNvPr id="35" name="Isosceles Triangle 34"/>
              <p:cNvSpPr/>
              <p:nvPr/>
            </p:nvSpPr>
            <p:spPr>
              <a:xfrm rot="5400000">
                <a:off x="5032856" y="3889856"/>
                <a:ext cx="394371" cy="345642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385712" y="4005070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74868" y="4465926"/>
            <a:ext cx="8929085" cy="201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kern="0" dirty="0" smtClean="0"/>
              <a:t>In the earliest computers, relays were used as mechanical switches controlled by electricity (coils)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kern="0" dirty="0" smtClean="0"/>
              <a:t>Today, tiny transistors are used as electronic switches that implement the logic gates (CMOS technology)</a:t>
            </a:r>
            <a:endParaRPr lang="en-US" kern="0" dirty="0"/>
          </a:p>
        </p:txBody>
      </p:sp>
      <p:sp>
        <p:nvSpPr>
          <p:cNvPr id="56" name="TextBox 55"/>
          <p:cNvSpPr txBox="1"/>
          <p:nvPr/>
        </p:nvSpPr>
        <p:spPr>
          <a:xfrm>
            <a:off x="646877" y="3520524"/>
            <a:ext cx="27104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 smtClean="0">
                <a:latin typeface="+mn-lt"/>
              </a:rPr>
              <a:t>AND: Switches </a:t>
            </a:r>
            <a:r>
              <a:rPr lang="en-US" i="0" dirty="0" smtClean="0">
                <a:latin typeface="+mn-lt"/>
              </a:rPr>
              <a:t>in </a:t>
            </a:r>
            <a:r>
              <a:rPr lang="en-US" i="0" dirty="0" smtClean="0">
                <a:latin typeface="+mn-lt"/>
              </a:rPr>
              <a:t>series</a:t>
            </a:r>
          </a:p>
          <a:p>
            <a:pPr algn="ctr"/>
            <a:r>
              <a:rPr lang="en-US" dirty="0" smtClean="0">
                <a:latin typeface="+mn-lt"/>
              </a:rPr>
              <a:t>logic 0 is open switch</a:t>
            </a:r>
            <a:endParaRPr lang="en-US" i="0" dirty="0" smtClean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17626" y="3520524"/>
            <a:ext cx="278910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 smtClean="0">
                <a:latin typeface="+mn-lt"/>
              </a:rPr>
              <a:t>OR: Switches in </a:t>
            </a:r>
            <a:r>
              <a:rPr lang="en-US" i="0" dirty="0" smtClean="0">
                <a:latin typeface="+mn-lt"/>
              </a:rPr>
              <a:t>parallel</a:t>
            </a:r>
          </a:p>
          <a:p>
            <a:pPr algn="ctr"/>
            <a:r>
              <a:rPr lang="en-US" dirty="0" smtClean="0">
                <a:latin typeface="+mn-lt"/>
              </a:rPr>
              <a:t>logic 0 is open switch</a:t>
            </a:r>
            <a:endParaRPr lang="en-US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47639" y="3520524"/>
            <a:ext cx="256827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 smtClean="0">
                <a:latin typeface="+mn-lt"/>
              </a:rPr>
              <a:t>NOT: Switch is normally</a:t>
            </a:r>
          </a:p>
          <a:p>
            <a:pPr algn="ctr"/>
            <a:r>
              <a:rPr lang="en-US" i="0" dirty="0" smtClean="0">
                <a:latin typeface="+mn-lt"/>
              </a:rPr>
              <a:t>closed when </a:t>
            </a:r>
            <a:r>
              <a:rPr lang="en-US" dirty="0" smtClean="0">
                <a:latin typeface="+mn-lt"/>
              </a:rPr>
              <a:t>x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is </a:t>
            </a:r>
            <a:r>
              <a:rPr lang="en-US" i="0" dirty="0" smtClean="0">
                <a:latin typeface="+mn-lt"/>
              </a:rPr>
              <a:t>0</a:t>
            </a:r>
            <a:endParaRPr lang="en-US" dirty="0">
              <a:latin typeface="+mn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28183" y="2400681"/>
            <a:ext cx="1850965" cy="860504"/>
            <a:chOff x="1103659" y="2400681"/>
            <a:chExt cx="1850965" cy="860504"/>
          </a:xfrm>
        </p:grpSpPr>
        <p:sp>
          <p:nvSpPr>
            <p:cNvPr id="48" name="Freeform 47"/>
            <p:cNvSpPr/>
            <p:nvPr/>
          </p:nvSpPr>
          <p:spPr>
            <a:xfrm>
              <a:off x="1224403" y="2834781"/>
              <a:ext cx="1730221" cy="426404"/>
            </a:xfrm>
            <a:custGeom>
              <a:avLst/>
              <a:gdLst>
                <a:gd name="connsiteX0" fmla="*/ 0 w 1786515"/>
                <a:gd name="connsiteY0" fmla="*/ 269563 h 412273"/>
                <a:gd name="connsiteX1" fmla="*/ 0 w 1786515"/>
                <a:gd name="connsiteY1" fmla="*/ 412273 h 412273"/>
                <a:gd name="connsiteX2" fmla="*/ 1786515 w 1786515"/>
                <a:gd name="connsiteY2" fmla="*/ 412273 h 412273"/>
                <a:gd name="connsiteX3" fmla="*/ 1786515 w 1786515"/>
                <a:gd name="connsiteY3" fmla="*/ 0 h 412273"/>
                <a:gd name="connsiteX4" fmla="*/ 1664948 w 1786515"/>
                <a:gd name="connsiteY4" fmla="*/ 0 h 41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515" h="412273">
                  <a:moveTo>
                    <a:pt x="0" y="269563"/>
                  </a:moveTo>
                  <a:lnTo>
                    <a:pt x="0" y="412273"/>
                  </a:lnTo>
                  <a:lnTo>
                    <a:pt x="1786515" y="412273"/>
                  </a:lnTo>
                  <a:lnTo>
                    <a:pt x="1786515" y="0"/>
                  </a:lnTo>
                  <a:lnTo>
                    <a:pt x="166494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1436376" y="2663327"/>
              <a:ext cx="236953" cy="17282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47139" y="2834780"/>
              <a:ext cx="34748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100354" y="2663327"/>
              <a:ext cx="236953" cy="172821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14702" y="2834780"/>
              <a:ext cx="182364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298884" y="2400681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884" y="2400681"/>
                  <a:ext cx="37920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949006" y="2400681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006" y="2400681"/>
                  <a:ext cx="382605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Group 44"/>
            <p:cNvGrpSpPr/>
            <p:nvPr/>
          </p:nvGrpSpPr>
          <p:grpSpPr>
            <a:xfrm>
              <a:off x="1103659" y="2952038"/>
              <a:ext cx="247784" cy="164332"/>
              <a:chOff x="3109576" y="2507288"/>
              <a:chExt cx="247784" cy="16433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109576" y="2507288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3184539" y="2556406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109576" y="2622502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184539" y="2671620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Flowchart: Summing Junction 40"/>
            <p:cNvSpPr/>
            <p:nvPr/>
          </p:nvSpPr>
          <p:spPr>
            <a:xfrm>
              <a:off x="2579950" y="270557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27551" y="2838341"/>
              <a:ext cx="211422" cy="113698"/>
            </a:xfrm>
            <a:custGeom>
              <a:avLst/>
              <a:gdLst>
                <a:gd name="connsiteX0" fmla="*/ 211422 w 211422"/>
                <a:gd name="connsiteY0" fmla="*/ 0 h 179709"/>
                <a:gd name="connsiteX1" fmla="*/ 0 w 211422"/>
                <a:gd name="connsiteY1" fmla="*/ 0 h 179709"/>
                <a:gd name="connsiteX2" fmla="*/ 0 w 211422"/>
                <a:gd name="connsiteY2" fmla="*/ 179709 h 17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22" h="179709">
                  <a:moveTo>
                    <a:pt x="211422" y="0"/>
                  </a:moveTo>
                  <a:lnTo>
                    <a:pt x="0" y="0"/>
                  </a:lnTo>
                  <a:lnTo>
                    <a:pt x="0" y="179709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013932" y="2219253"/>
            <a:ext cx="1630353" cy="1042212"/>
            <a:chOff x="4013932" y="2219253"/>
            <a:chExt cx="1630353" cy="1042212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4659234" y="2510396"/>
              <a:ext cx="236953" cy="157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4591100" y="2219253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00" y="2219253"/>
                  <a:ext cx="37920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591100" y="2850384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1100" y="2850384"/>
                  <a:ext cx="38260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reeform 71"/>
            <p:cNvSpPr/>
            <p:nvPr/>
          </p:nvSpPr>
          <p:spPr>
            <a:xfrm>
              <a:off x="4489191" y="2668190"/>
              <a:ext cx="163918" cy="306562"/>
            </a:xfrm>
            <a:custGeom>
              <a:avLst/>
              <a:gdLst>
                <a:gd name="connsiteX0" fmla="*/ 237849 w 237849"/>
                <a:gd name="connsiteY0" fmla="*/ 0 h 306562"/>
                <a:gd name="connsiteX1" fmla="*/ 0 w 237849"/>
                <a:gd name="connsiteY1" fmla="*/ 0 h 306562"/>
                <a:gd name="connsiteX2" fmla="*/ 0 w 237849"/>
                <a:gd name="connsiteY2" fmla="*/ 306562 h 306562"/>
                <a:gd name="connsiteX3" fmla="*/ 232564 w 237849"/>
                <a:gd name="connsiteY3" fmla="*/ 306562 h 3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49" h="306562">
                  <a:moveTo>
                    <a:pt x="237849" y="0"/>
                  </a:moveTo>
                  <a:lnTo>
                    <a:pt x="0" y="0"/>
                  </a:lnTo>
                  <a:lnTo>
                    <a:pt x="0" y="306562"/>
                  </a:lnTo>
                  <a:lnTo>
                    <a:pt x="232564" y="30656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4654732" y="2816320"/>
              <a:ext cx="236953" cy="15711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 73"/>
            <p:cNvSpPr/>
            <p:nvPr/>
          </p:nvSpPr>
          <p:spPr>
            <a:xfrm flipH="1">
              <a:off x="4932169" y="2672154"/>
              <a:ext cx="163918" cy="306562"/>
            </a:xfrm>
            <a:custGeom>
              <a:avLst/>
              <a:gdLst>
                <a:gd name="connsiteX0" fmla="*/ 237849 w 237849"/>
                <a:gd name="connsiteY0" fmla="*/ 0 h 306562"/>
                <a:gd name="connsiteX1" fmla="*/ 0 w 237849"/>
                <a:gd name="connsiteY1" fmla="*/ 0 h 306562"/>
                <a:gd name="connsiteX2" fmla="*/ 0 w 237849"/>
                <a:gd name="connsiteY2" fmla="*/ 306562 h 306562"/>
                <a:gd name="connsiteX3" fmla="*/ 232564 w 237849"/>
                <a:gd name="connsiteY3" fmla="*/ 306562 h 30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849" h="306562">
                  <a:moveTo>
                    <a:pt x="237849" y="0"/>
                  </a:moveTo>
                  <a:lnTo>
                    <a:pt x="0" y="0"/>
                  </a:lnTo>
                  <a:lnTo>
                    <a:pt x="0" y="306562"/>
                  </a:lnTo>
                  <a:lnTo>
                    <a:pt x="232564" y="306562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5096087" y="2826861"/>
              <a:ext cx="34748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4013932" y="2955489"/>
              <a:ext cx="247784" cy="164332"/>
              <a:chOff x="3109576" y="2507288"/>
              <a:chExt cx="247784" cy="164332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3109576" y="2507288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3184539" y="2556406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3109576" y="2622502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184539" y="2671620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Flowchart: Summing Junction 89"/>
            <p:cNvSpPr/>
            <p:nvPr/>
          </p:nvSpPr>
          <p:spPr>
            <a:xfrm>
              <a:off x="5298642" y="270557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137825" y="2835061"/>
              <a:ext cx="1506460" cy="426404"/>
            </a:xfrm>
            <a:custGeom>
              <a:avLst/>
              <a:gdLst>
                <a:gd name="connsiteX0" fmla="*/ 0 w 1786515"/>
                <a:gd name="connsiteY0" fmla="*/ 269563 h 412273"/>
                <a:gd name="connsiteX1" fmla="*/ 0 w 1786515"/>
                <a:gd name="connsiteY1" fmla="*/ 412273 h 412273"/>
                <a:gd name="connsiteX2" fmla="*/ 1786515 w 1786515"/>
                <a:gd name="connsiteY2" fmla="*/ 412273 h 412273"/>
                <a:gd name="connsiteX3" fmla="*/ 1786515 w 1786515"/>
                <a:gd name="connsiteY3" fmla="*/ 0 h 412273"/>
                <a:gd name="connsiteX4" fmla="*/ 1664948 w 1786515"/>
                <a:gd name="connsiteY4" fmla="*/ 0 h 41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6515" h="412273">
                  <a:moveTo>
                    <a:pt x="0" y="269563"/>
                  </a:moveTo>
                  <a:lnTo>
                    <a:pt x="0" y="412273"/>
                  </a:lnTo>
                  <a:lnTo>
                    <a:pt x="1786515" y="412273"/>
                  </a:lnTo>
                  <a:lnTo>
                    <a:pt x="1786515" y="0"/>
                  </a:lnTo>
                  <a:lnTo>
                    <a:pt x="166494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146501" y="2825435"/>
              <a:ext cx="342689" cy="130054"/>
            </a:xfrm>
            <a:custGeom>
              <a:avLst/>
              <a:gdLst>
                <a:gd name="connsiteX0" fmla="*/ 211422 w 211422"/>
                <a:gd name="connsiteY0" fmla="*/ 0 h 179709"/>
                <a:gd name="connsiteX1" fmla="*/ 0 w 211422"/>
                <a:gd name="connsiteY1" fmla="*/ 0 h 179709"/>
                <a:gd name="connsiteX2" fmla="*/ 0 w 211422"/>
                <a:gd name="connsiteY2" fmla="*/ 179709 h 17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22" h="179709">
                  <a:moveTo>
                    <a:pt x="211422" y="0"/>
                  </a:moveTo>
                  <a:lnTo>
                    <a:pt x="0" y="0"/>
                  </a:lnTo>
                  <a:lnTo>
                    <a:pt x="0" y="179709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127664" y="2437025"/>
            <a:ext cx="1440211" cy="829444"/>
            <a:chOff x="7127664" y="2437025"/>
            <a:chExt cx="1440211" cy="829444"/>
          </a:xfrm>
        </p:grpSpPr>
        <p:sp>
          <p:nvSpPr>
            <p:cNvPr id="70" name="Freeform 69"/>
            <p:cNvSpPr/>
            <p:nvPr/>
          </p:nvSpPr>
          <p:spPr>
            <a:xfrm>
              <a:off x="7257059" y="2838340"/>
              <a:ext cx="1310816" cy="428129"/>
            </a:xfrm>
            <a:custGeom>
              <a:avLst/>
              <a:gdLst>
                <a:gd name="connsiteX0" fmla="*/ 1178677 w 1310816"/>
                <a:gd name="connsiteY0" fmla="*/ 0 h 428129"/>
                <a:gd name="connsiteX1" fmla="*/ 1310816 w 1310816"/>
                <a:gd name="connsiteY1" fmla="*/ 0 h 428129"/>
                <a:gd name="connsiteX2" fmla="*/ 1310816 w 1310816"/>
                <a:gd name="connsiteY2" fmla="*/ 428129 h 428129"/>
                <a:gd name="connsiteX3" fmla="*/ 0 w 1310816"/>
                <a:gd name="connsiteY3" fmla="*/ 428129 h 428129"/>
                <a:gd name="connsiteX4" fmla="*/ 0 w 1310816"/>
                <a:gd name="connsiteY4" fmla="*/ 290705 h 42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816" h="428129">
                  <a:moveTo>
                    <a:pt x="1178677" y="0"/>
                  </a:moveTo>
                  <a:lnTo>
                    <a:pt x="1310816" y="0"/>
                  </a:lnTo>
                  <a:lnTo>
                    <a:pt x="1310816" y="428129"/>
                  </a:lnTo>
                  <a:lnTo>
                    <a:pt x="0" y="428129"/>
                  </a:lnTo>
                  <a:lnTo>
                    <a:pt x="0" y="29070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7651572" y="2803664"/>
              <a:ext cx="349799" cy="36612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965920" y="2838906"/>
              <a:ext cx="347489" cy="0"/>
            </a:xfrm>
            <a:prstGeom prst="line">
              <a:avLst/>
            </a:prstGeom>
            <a:ln w="254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626926" y="2437025"/>
                  <a:ext cx="4315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926" y="2437025"/>
                  <a:ext cx="43152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Flowchart: Summing Junction 92"/>
            <p:cNvSpPr/>
            <p:nvPr/>
          </p:nvSpPr>
          <p:spPr>
            <a:xfrm>
              <a:off x="8170729" y="2705572"/>
              <a:ext cx="252000" cy="2520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7127664" y="2964180"/>
              <a:ext cx="247784" cy="164332"/>
              <a:chOff x="3109576" y="2507288"/>
              <a:chExt cx="247784" cy="16433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109576" y="2507288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184539" y="2556406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3109576" y="2622502"/>
                <a:ext cx="24778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184539" y="2671620"/>
                <a:ext cx="9785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Freeform 98"/>
            <p:cNvSpPr/>
            <p:nvPr/>
          </p:nvSpPr>
          <p:spPr>
            <a:xfrm>
              <a:off x="7260233" y="2844698"/>
              <a:ext cx="391339" cy="130054"/>
            </a:xfrm>
            <a:custGeom>
              <a:avLst/>
              <a:gdLst>
                <a:gd name="connsiteX0" fmla="*/ 211422 w 211422"/>
                <a:gd name="connsiteY0" fmla="*/ 0 h 179709"/>
                <a:gd name="connsiteX1" fmla="*/ 0 w 211422"/>
                <a:gd name="connsiteY1" fmla="*/ 0 h 179709"/>
                <a:gd name="connsiteX2" fmla="*/ 0 w 211422"/>
                <a:gd name="connsiteY2" fmla="*/ 179709 h 17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422" h="179709">
                  <a:moveTo>
                    <a:pt x="211422" y="0"/>
                  </a:moveTo>
                  <a:lnTo>
                    <a:pt x="0" y="0"/>
                  </a:lnTo>
                  <a:lnTo>
                    <a:pt x="0" y="179709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1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 and Logic Diagram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51899"/>
                <a:ext cx="8915400" cy="1209747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Given the following logic function: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b="0" i="1" dirty="0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Draw the corresponding truth table and logic diagram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951899"/>
                <a:ext cx="8915400" cy="1209747"/>
              </a:xfrm>
              <a:blipFill rotWithShape="1">
                <a:blip r:embed="rId2"/>
                <a:stretch>
                  <a:fillRect l="-889" t="-1005"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1987812" y="2250794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84690"/>
              </p:ext>
            </p:extLst>
          </p:nvPr>
        </p:nvGraphicFramePr>
        <p:xfrm>
          <a:off x="978117" y="2800797"/>
          <a:ext cx="385966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475"/>
                <a:gridCol w="973984"/>
                <a:gridCol w="1728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y'+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x(y'+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z)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71463" y="4293105"/>
                <a:ext cx="3744455" cy="2131459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tIns="0" rIns="72000" bIns="0" rtlCol="0" anchor="ctr" anchorCtr="0">
                <a:no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000" dirty="0" smtClean="0"/>
                  <a:t>Truth Table and Logic Diagram describe the same function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dirty="0" smtClean="0"/>
                  <a:t>Truth table is unique, but logic expression and logic diagram are not. This gives flexibility in implementing logic functions.</a:t>
                </a:r>
                <a:endParaRPr lang="en-US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4293105"/>
                <a:ext cx="3744455" cy="2131459"/>
              </a:xfrm>
              <a:prstGeom prst="rect">
                <a:avLst/>
              </a:prstGeom>
              <a:blipFill rotWithShape="1">
                <a:blip r:embed="rId3"/>
                <a:stretch>
                  <a:fillRect l="-2107" r="-1945" b="-283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298642" y="2250794"/>
            <a:ext cx="4324894" cy="1901163"/>
            <a:chOff x="5559602" y="2250794"/>
            <a:chExt cx="4324894" cy="190116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937773" y="3611864"/>
              <a:ext cx="1867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Delay 7"/>
            <p:cNvSpPr/>
            <p:nvPr/>
          </p:nvSpPr>
          <p:spPr>
            <a:xfrm>
              <a:off x="7430101" y="2893439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937773" y="3012398"/>
              <a:ext cx="1492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561910" y="2795323"/>
                  <a:ext cx="3992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910" y="2795323"/>
                  <a:ext cx="39921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59602" y="3407321"/>
                  <a:ext cx="4038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602" y="3407321"/>
                  <a:ext cx="40382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>
              <a:off x="8015101" y="3163439"/>
              <a:ext cx="195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39292" y="3606260"/>
              <a:ext cx="195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121385" y="2944779"/>
                  <a:ext cx="17631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𝑧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1385" y="2944779"/>
                  <a:ext cx="1763111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6124545" y="3488076"/>
              <a:ext cx="326237" cy="247577"/>
              <a:chOff x="5146431" y="3865493"/>
              <a:chExt cx="301142" cy="247577"/>
            </a:xfrm>
          </p:grpSpPr>
          <p:sp>
            <p:nvSpPr>
              <p:cNvPr id="26" name="Isosceles Triangle 25"/>
              <p:cNvSpPr/>
              <p:nvPr/>
            </p:nvSpPr>
            <p:spPr>
              <a:xfrm rot="5400000">
                <a:off x="5128994" y="3882930"/>
                <a:ext cx="247577" cy="21270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347881" y="3930793"/>
                <a:ext cx="99692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70021" y="3751847"/>
                  <a:ext cx="38299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021" y="3751847"/>
                  <a:ext cx="382990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5937773" y="3951902"/>
              <a:ext cx="69651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972737" y="2250794"/>
              <a:ext cx="2321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Logic Diagram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Moon 15"/>
            <p:cNvSpPr/>
            <p:nvPr/>
          </p:nvSpPr>
          <p:spPr>
            <a:xfrm flipH="1">
              <a:off x="6557066" y="3510598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149548" y="3299791"/>
              <a:ext cx="280553" cy="477079"/>
            </a:xfrm>
            <a:custGeom>
              <a:avLst/>
              <a:gdLst>
                <a:gd name="connsiteX0" fmla="*/ 0 w 324678"/>
                <a:gd name="connsiteY0" fmla="*/ 477079 h 477079"/>
                <a:gd name="connsiteX1" fmla="*/ 145774 w 324678"/>
                <a:gd name="connsiteY1" fmla="*/ 477079 h 477079"/>
                <a:gd name="connsiteX2" fmla="*/ 145774 w 324678"/>
                <a:gd name="connsiteY2" fmla="*/ 0 h 477079"/>
                <a:gd name="connsiteX3" fmla="*/ 324678 w 324678"/>
                <a:gd name="connsiteY3" fmla="*/ 0 h 4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678" h="477079">
                  <a:moveTo>
                    <a:pt x="0" y="477079"/>
                  </a:moveTo>
                  <a:lnTo>
                    <a:pt x="145774" y="477079"/>
                  </a:lnTo>
                  <a:lnTo>
                    <a:pt x="145774" y="0"/>
                  </a:lnTo>
                  <a:lnTo>
                    <a:pt x="324678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10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Combinational Circuit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693" y="894292"/>
                <a:ext cx="9239081" cy="3744455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/>
                  <a:t>A combinational circuit </a:t>
                </a:r>
                <a:r>
                  <a:rPr lang="en-US" dirty="0" smtClean="0"/>
                  <a:t>is a block of logic gates having: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inputs: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, …, 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baseline="-25000" dirty="0" err="1">
                        <a:latin typeface="Cambria Math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pPr marL="0" indent="0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outputs: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, …, </m:t>
                    </m:r>
                    <m:r>
                      <a:rPr lang="en-US" i="1" dirty="0" err="1">
                        <a:latin typeface="Cambria Math"/>
                      </a:rPr>
                      <m:t>𝑓</m:t>
                    </m:r>
                    <m:r>
                      <a:rPr lang="en-US" i="1" baseline="-25000" dirty="0" err="1">
                        <a:latin typeface="Cambria Math"/>
                      </a:rPr>
                      <m:t>𝑚</m:t>
                    </m:r>
                  </m:oMath>
                </a14:m>
                <a:endParaRPr lang="en-US" baseline="-25000" dirty="0"/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/>
                  <a:t>Each output is a function of the </a:t>
                </a:r>
                <a:r>
                  <a:rPr lang="en-US" dirty="0" smtClean="0"/>
                  <a:t>input variables</a:t>
                </a:r>
                <a:r>
                  <a:rPr lang="en-US" dirty="0"/>
                  <a:t>	</a:t>
                </a:r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 smtClean="0"/>
                  <a:t>Each output is determined from present combination of inputs</a:t>
                </a:r>
              </a:p>
              <a:p>
                <a:pPr>
                  <a:lnSpc>
                    <a:spcPct val="120000"/>
                  </a:lnSpc>
                  <a:spcBef>
                    <a:spcPts val="1500"/>
                  </a:spcBef>
                </a:pPr>
                <a:r>
                  <a:rPr lang="en-US" dirty="0" smtClean="0"/>
                  <a:t>Combination circuit performs operation specified by logic gates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693" y="894292"/>
                <a:ext cx="9239081" cy="3744455"/>
              </a:xfrm>
              <a:blipFill rotWithShape="1">
                <a:blip r:embed="rId2"/>
                <a:stretch>
                  <a:fillRect l="-924" t="-326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828962" y="4869175"/>
            <a:ext cx="6222833" cy="1291853"/>
            <a:chOff x="1828962" y="4787069"/>
            <a:chExt cx="6222833" cy="1291853"/>
          </a:xfrm>
        </p:grpSpPr>
        <p:grpSp>
          <p:nvGrpSpPr>
            <p:cNvPr id="12" name="Group 11"/>
            <p:cNvGrpSpPr/>
            <p:nvPr/>
          </p:nvGrpSpPr>
          <p:grpSpPr>
            <a:xfrm>
              <a:off x="5989926" y="4923755"/>
              <a:ext cx="460856" cy="982346"/>
              <a:chOff x="3282397" y="4923755"/>
              <a:chExt cx="460856" cy="982346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3282397" y="4923755"/>
                <a:ext cx="4608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3282397" y="5157210"/>
                <a:ext cx="4608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3282397" y="5906101"/>
                <a:ext cx="4608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3217065" y="5337757"/>
                <a:ext cx="518463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 smtClean="0">
                    <a:sym typeface="Symbol"/>
                  </a:rPr>
                  <a:t></a:t>
                </a:r>
                <a:endParaRPr lang="en-US" sz="2400" b="1" dirty="0" smtClean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743253" y="4787069"/>
              <a:ext cx="2264710" cy="1291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smtClean="0"/>
                <a:t>Combinational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smtClean="0"/>
                <a:t>Circuit</a:t>
              </a:r>
              <a:endParaRPr lang="en-US" sz="2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82397" y="4923755"/>
              <a:ext cx="460856" cy="982346"/>
              <a:chOff x="3282397" y="4923755"/>
              <a:chExt cx="460856" cy="982346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3282397" y="4923755"/>
                <a:ext cx="4608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3282397" y="5157210"/>
                <a:ext cx="4608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282397" y="5906101"/>
                <a:ext cx="46085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 rot="16200000">
                <a:off x="3217065" y="5337757"/>
                <a:ext cx="518463" cy="38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 smtClean="0">
                    <a:sym typeface="Symbol"/>
                  </a:rPr>
                  <a:t></a:t>
                </a:r>
                <a:endParaRPr lang="en-US" sz="2400" b="1" dirty="0" smtClean="0"/>
              </a:p>
            </p:txBody>
          </p:sp>
        </p:grpSp>
        <p:sp>
          <p:nvSpPr>
            <p:cNvPr id="17" name="Left Brace 16"/>
            <p:cNvSpPr/>
            <p:nvPr/>
          </p:nvSpPr>
          <p:spPr>
            <a:xfrm>
              <a:off x="3051969" y="4787069"/>
              <a:ext cx="144017" cy="1291853"/>
            </a:xfrm>
            <a:prstGeom prst="leftBrace">
              <a:avLst>
                <a:gd name="adj1" fmla="val 497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e 17"/>
            <p:cNvSpPr/>
            <p:nvPr/>
          </p:nvSpPr>
          <p:spPr>
            <a:xfrm flipH="1">
              <a:off x="6537193" y="4787069"/>
              <a:ext cx="144017" cy="1291853"/>
            </a:xfrm>
            <a:prstGeom prst="leftBrace">
              <a:avLst>
                <a:gd name="adj1" fmla="val 49741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828962" y="5248734"/>
                  <a:ext cx="992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𝑛</m:t>
                      </m:r>
                    </m:oMath>
                  </a14:m>
                  <a:r>
                    <a:rPr lang="en-US" dirty="0" smtClean="0"/>
                    <a:t> inputs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962" y="5248734"/>
                  <a:ext cx="99257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613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854031" y="5248734"/>
                  <a:ext cx="11977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dirty="0" smtClean="0"/>
                    <a:t> outputs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031" y="5248734"/>
                  <a:ext cx="119776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45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32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20510" y="1182327"/>
            <a:ext cx="8180194" cy="524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altLang="en-US" kern="0" dirty="0" smtClean="0"/>
              <a:t>Boolean Algebra</a:t>
            </a:r>
          </a:p>
          <a:p>
            <a:pPr>
              <a:spcBef>
                <a:spcPts val="3000"/>
              </a:spcBef>
            </a:pPr>
            <a:r>
              <a:rPr lang="en-US" altLang="en-US" kern="0" dirty="0" smtClean="0"/>
              <a:t>Boolean Functions and Truth Tables</a:t>
            </a:r>
          </a:p>
          <a:p>
            <a:pPr>
              <a:spcBef>
                <a:spcPts val="3000"/>
              </a:spcBef>
            </a:pPr>
            <a:r>
              <a:rPr lang="en-US" altLang="en-US" kern="0" dirty="0" err="1" smtClean="0"/>
              <a:t>DeMorgan's</a:t>
            </a:r>
            <a:r>
              <a:rPr lang="en-US" altLang="en-US" kern="0" dirty="0" smtClean="0"/>
              <a:t> Theorem</a:t>
            </a:r>
          </a:p>
          <a:p>
            <a:pPr>
              <a:spcBef>
                <a:spcPts val="3000"/>
              </a:spcBef>
            </a:pPr>
            <a:r>
              <a:rPr lang="en-US" altLang="en-US" kern="0" dirty="0"/>
              <a:t>Algebraic </a:t>
            </a:r>
            <a:r>
              <a:rPr lang="en-US" altLang="en-US" kern="0" dirty="0" smtClean="0"/>
              <a:t>manipulation and expression simplification</a:t>
            </a:r>
            <a:endParaRPr lang="en-US" altLang="en-US" kern="0" dirty="0"/>
          </a:p>
          <a:p>
            <a:pPr>
              <a:spcBef>
                <a:spcPts val="3000"/>
              </a:spcBef>
            </a:pPr>
            <a:r>
              <a:rPr lang="en-US" altLang="en-US" kern="0" dirty="0" smtClean="0"/>
              <a:t>Logic gates and logic diagrams</a:t>
            </a:r>
          </a:p>
          <a:p>
            <a:pPr>
              <a:spcBef>
                <a:spcPts val="3000"/>
              </a:spcBef>
            </a:pPr>
            <a:r>
              <a:rPr lang="en-US" altLang="en-US" kern="0" dirty="0" smtClean="0"/>
              <a:t>Minterms and Maxterms</a:t>
            </a:r>
          </a:p>
          <a:p>
            <a:pPr>
              <a:spcBef>
                <a:spcPts val="3000"/>
              </a:spcBef>
            </a:pPr>
            <a:r>
              <a:rPr lang="en-US" altLang="en-US" kern="0" dirty="0" smtClean="0"/>
              <a:t>Sum-Of-Products </a:t>
            </a:r>
            <a:r>
              <a:rPr lang="en-US" altLang="en-US" kern="0" dirty="0" smtClean="0"/>
              <a:t>and </a:t>
            </a:r>
            <a:r>
              <a:rPr lang="en-US" altLang="en-US" kern="0" dirty="0" smtClean="0"/>
              <a:t>Product-Of-Sums</a:t>
            </a:r>
            <a:endParaRPr lang="en-US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2844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Simple Combinational Circuit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3389672"/>
                <a:ext cx="8915400" cy="315010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 smtClean="0"/>
                  <a:t>The above circuit has: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 smtClean="0"/>
                  <a:t>Three inputs: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 smtClean="0"/>
                  <a:t>Two outputs: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 smtClean="0"/>
                  <a:t>What are the logic expressions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  <a:tabLst>
                    <a:tab pos="2154238" algn="l"/>
                  </a:tabLs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Answer: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buNone/>
                  <a:tabLst>
                    <a:tab pos="2154238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3389672"/>
                <a:ext cx="8915400" cy="3150106"/>
              </a:xfrm>
              <a:blipFill rotWithShape="1">
                <a:blip r:embed="rId2"/>
                <a:stretch>
                  <a:fillRect l="-889" t="-1161" b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441539" y="1061017"/>
            <a:ext cx="4475475" cy="2040133"/>
            <a:chOff x="920510" y="1061017"/>
            <a:chExt cx="4475475" cy="2040133"/>
          </a:xfrm>
        </p:grpSpPr>
        <p:sp>
          <p:nvSpPr>
            <p:cNvPr id="58" name="Freeform 57"/>
            <p:cNvSpPr/>
            <p:nvPr/>
          </p:nvSpPr>
          <p:spPr>
            <a:xfrm>
              <a:off x="3029712" y="1408176"/>
              <a:ext cx="1146048" cy="1133856"/>
            </a:xfrm>
            <a:custGeom>
              <a:avLst/>
              <a:gdLst>
                <a:gd name="connsiteX0" fmla="*/ 0 w 1146048"/>
                <a:gd name="connsiteY0" fmla="*/ 0 h 1133856"/>
                <a:gd name="connsiteX1" fmla="*/ 0 w 1146048"/>
                <a:gd name="connsiteY1" fmla="*/ 1133856 h 1133856"/>
                <a:gd name="connsiteX2" fmla="*/ 1146048 w 1146048"/>
                <a:gd name="connsiteY2" fmla="*/ 1133856 h 11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048" h="1133856">
                  <a:moveTo>
                    <a:pt x="0" y="0"/>
                  </a:moveTo>
                  <a:lnTo>
                    <a:pt x="0" y="1133856"/>
                  </a:lnTo>
                  <a:lnTo>
                    <a:pt x="1146048" y="1133856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533506" y="2824911"/>
              <a:ext cx="165735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15047" y="1406273"/>
              <a:ext cx="17466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Delay 5"/>
            <p:cNvSpPr/>
            <p:nvPr/>
          </p:nvSpPr>
          <p:spPr>
            <a:xfrm>
              <a:off x="1957436" y="1138569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70277" y="1257528"/>
              <a:ext cx="6871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270277" y="1545563"/>
              <a:ext cx="6871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20510" y="1061017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10" y="1061017"/>
                  <a:ext cx="37920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20510" y="1349052"/>
                  <a:ext cx="382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10" y="1349052"/>
                  <a:ext cx="38260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4627713" y="1557314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00860" y="1694308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02159" y="1348666"/>
                  <a:ext cx="3821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159" y="1348666"/>
                  <a:ext cx="38215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Moon 20"/>
            <p:cNvSpPr/>
            <p:nvPr/>
          </p:nvSpPr>
          <p:spPr>
            <a:xfrm flipH="1">
              <a:off x="4078589" y="1297541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647444" y="1573384"/>
              <a:ext cx="326237" cy="247577"/>
              <a:chOff x="5146431" y="3865493"/>
              <a:chExt cx="301142" cy="247577"/>
            </a:xfrm>
          </p:grpSpPr>
          <p:sp>
            <p:nvSpPr>
              <p:cNvPr id="29" name="Isosceles Triangle 28"/>
              <p:cNvSpPr/>
              <p:nvPr/>
            </p:nvSpPr>
            <p:spPr>
              <a:xfrm rot="5400000">
                <a:off x="5128994" y="3882930"/>
                <a:ext cx="247577" cy="212704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47881" y="3930793"/>
                <a:ext cx="99692" cy="108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lowchart: Delay 32"/>
            <p:cNvSpPr/>
            <p:nvPr/>
          </p:nvSpPr>
          <p:spPr>
            <a:xfrm>
              <a:off x="1957436" y="2561150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627713" y="2687917"/>
              <a:ext cx="39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002159" y="2479269"/>
                  <a:ext cx="3938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159" y="2479269"/>
                  <a:ext cx="39382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Moon 43"/>
            <p:cNvSpPr/>
            <p:nvPr/>
          </p:nvSpPr>
          <p:spPr>
            <a:xfrm flipH="1">
              <a:off x="4078589" y="2428144"/>
              <a:ext cx="585000" cy="540000"/>
            </a:xfrm>
            <a:prstGeom prst="moon">
              <a:avLst>
                <a:gd name="adj" fmla="val 845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267968" y="1688592"/>
              <a:ext cx="2379476" cy="473054"/>
            </a:xfrm>
            <a:custGeom>
              <a:avLst/>
              <a:gdLst>
                <a:gd name="connsiteX0" fmla="*/ 0 w 2237232"/>
                <a:gd name="connsiteY0" fmla="*/ 292608 h 292608"/>
                <a:gd name="connsiteX1" fmla="*/ 1975104 w 2237232"/>
                <a:gd name="connsiteY1" fmla="*/ 292608 h 292608"/>
                <a:gd name="connsiteX2" fmla="*/ 1975104 w 2237232"/>
                <a:gd name="connsiteY2" fmla="*/ 0 h 292608"/>
                <a:gd name="connsiteX3" fmla="*/ 2237232 w 2237232"/>
                <a:gd name="connsiteY3" fmla="*/ 0 h 29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7232" h="292608">
                  <a:moveTo>
                    <a:pt x="0" y="292608"/>
                  </a:moveTo>
                  <a:lnTo>
                    <a:pt x="1975104" y="292608"/>
                  </a:lnTo>
                  <a:lnTo>
                    <a:pt x="1975104" y="0"/>
                  </a:lnTo>
                  <a:lnTo>
                    <a:pt x="2237232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920510" y="1965135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10" y="1965135"/>
                  <a:ext cx="36497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Freeform 58"/>
            <p:cNvSpPr/>
            <p:nvPr/>
          </p:nvSpPr>
          <p:spPr>
            <a:xfrm>
              <a:off x="1727008" y="1546253"/>
              <a:ext cx="230428" cy="1133856"/>
            </a:xfrm>
            <a:custGeom>
              <a:avLst/>
              <a:gdLst>
                <a:gd name="connsiteX0" fmla="*/ 0 w 1146048"/>
                <a:gd name="connsiteY0" fmla="*/ 0 h 1133856"/>
                <a:gd name="connsiteX1" fmla="*/ 0 w 1146048"/>
                <a:gd name="connsiteY1" fmla="*/ 1133856 h 1133856"/>
                <a:gd name="connsiteX2" fmla="*/ 1146048 w 1146048"/>
                <a:gd name="connsiteY2" fmla="*/ 1133856 h 11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048" h="1133856">
                  <a:moveTo>
                    <a:pt x="0" y="0"/>
                  </a:moveTo>
                  <a:lnTo>
                    <a:pt x="0" y="1133856"/>
                  </a:lnTo>
                  <a:lnTo>
                    <a:pt x="1146048" y="1133856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545062" y="2161646"/>
              <a:ext cx="412373" cy="806498"/>
            </a:xfrm>
            <a:custGeom>
              <a:avLst/>
              <a:gdLst>
                <a:gd name="connsiteX0" fmla="*/ 0 w 1146048"/>
                <a:gd name="connsiteY0" fmla="*/ 0 h 1133856"/>
                <a:gd name="connsiteX1" fmla="*/ 0 w 1146048"/>
                <a:gd name="connsiteY1" fmla="*/ 1133856 h 1133856"/>
                <a:gd name="connsiteX2" fmla="*/ 1146048 w 1146048"/>
                <a:gd name="connsiteY2" fmla="*/ 1133856 h 11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6048" h="1133856">
                  <a:moveTo>
                    <a:pt x="0" y="0"/>
                  </a:moveTo>
                  <a:lnTo>
                    <a:pt x="0" y="1133856"/>
                  </a:lnTo>
                  <a:lnTo>
                    <a:pt x="1146048" y="1133856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62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Truth Tables to Gate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36685"/>
                <a:ext cx="8915400" cy="1209747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US" dirty="0" smtClean="0"/>
                  <a:t>Given the truth table of a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how do we implement the truth table using logic gates?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36685"/>
                <a:ext cx="8915400" cy="1209747"/>
              </a:xfrm>
              <a:blipFill rotWithShape="1">
                <a:blip r:embed="rId2"/>
                <a:stretch>
                  <a:fillRect l="-889" b="-4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08545" y="2218444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43410"/>
              </p:ext>
            </p:extLst>
          </p:nvPr>
        </p:nvGraphicFramePr>
        <p:xfrm>
          <a:off x="1150938" y="2800797"/>
          <a:ext cx="2018777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243"/>
                <a:gridCol w="10945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28039" y="3185918"/>
                <a:ext cx="5415058" cy="646331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 anchor="ctr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smtClean="0"/>
                  <a:t>What </a:t>
                </a:r>
                <a:r>
                  <a:rPr lang="en-US" sz="2400" dirty="0"/>
                  <a:t>is the logic expression </a:t>
                </a:r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 smtClean="0"/>
                  <a:t>?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39" y="3185918"/>
                <a:ext cx="5415058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909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28039" y="4073370"/>
                <a:ext cx="5415058" cy="680591"/>
              </a:xfrm>
              <a:prstGeom prst="rect">
                <a:avLst/>
              </a:prstGeom>
              <a:ln w="25400">
                <a:solidFill>
                  <a:srgbClr val="FF0000"/>
                </a:solidFill>
              </a:ln>
            </p:spPr>
            <p:txBody>
              <a:bodyPr wrap="square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smtClean="0"/>
                  <a:t>What </a:t>
                </a:r>
                <a:r>
                  <a:rPr lang="en-US" sz="2400" dirty="0"/>
                  <a:t>is the </a:t>
                </a:r>
                <a:r>
                  <a:rPr lang="en-US" sz="2400" dirty="0" smtClean="0"/>
                  <a:t>gate </a:t>
                </a:r>
                <a:r>
                  <a:rPr lang="en-US" sz="2400" dirty="0"/>
                  <a:t>implementation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39" y="4073370"/>
                <a:ext cx="5415058" cy="680591"/>
              </a:xfrm>
              <a:prstGeom prst="rect">
                <a:avLst/>
              </a:prstGeom>
              <a:blipFill rotWithShape="1">
                <a:blip r:embed="rId4"/>
                <a:stretch>
                  <a:fillRect l="-561" r="-561" b="-6897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28039" y="4984389"/>
            <a:ext cx="5415058" cy="126735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/>
              <a:t>To answer these questions, we need to define Minterms and Maxterms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6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Minterms and Maxterms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39" y="894292"/>
                <a:ext cx="9274727" cy="5587879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Minterms</a:t>
                </a:r>
                <a:r>
                  <a:rPr lang="en-US" dirty="0" smtClean="0"/>
                  <a:t> are AND terms with every variable present in either true or complement form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Maxterms</a:t>
                </a:r>
                <a:r>
                  <a:rPr lang="en-US" dirty="0" smtClean="0"/>
                  <a:t> are OR terms with every variable present in either true or complement form</a:t>
                </a:r>
              </a:p>
              <a:p>
                <a:pPr marL="357188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en-US" dirty="0" smtClean="0"/>
                  <a:t>Minterms and Maxterms for 2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dirty="0" smtClean="0"/>
                  <a:t>For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variables, there are 2</a:t>
                </a:r>
                <a:r>
                  <a:rPr lang="en-US" i="1" baseline="30000" dirty="0" smtClean="0"/>
                  <a:t>n</a:t>
                </a:r>
                <a:r>
                  <a:rPr lang="en-US" dirty="0" smtClean="0"/>
                  <a:t> Minterms and Maxterms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39" y="894292"/>
                <a:ext cx="9274727" cy="5587879"/>
              </a:xfrm>
              <a:blipFill rotWithShape="1">
                <a:blip r:embed="rId2"/>
                <a:stretch>
                  <a:fillRect l="-920" t="-218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492539"/>
                  </p:ext>
                </p:extLst>
              </p:nvPr>
            </p:nvGraphicFramePr>
            <p:xfrm>
              <a:off x="805296" y="3601821"/>
              <a:ext cx="8180194" cy="216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319"/>
                    <a:gridCol w="921712"/>
                    <a:gridCol w="1094533"/>
                    <a:gridCol w="2419494"/>
                    <a:gridCol w="27651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6575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492539"/>
                  </p:ext>
                </p:extLst>
              </p:nvPr>
            </p:nvGraphicFramePr>
            <p:xfrm>
              <a:off x="805296" y="3601821"/>
              <a:ext cx="8180194" cy="2164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319"/>
                    <a:gridCol w="921712"/>
                    <a:gridCol w="1094533"/>
                    <a:gridCol w="2419494"/>
                    <a:gridCol w="2765136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118571" r="-114358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118571" b="-3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218571" r="-11435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218571" b="-2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318571" r="-11435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318571" b="-12857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3678" t="-418571" r="-11435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418571" b="-28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17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Minterms and Maxterms for 3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1794" y="5157210"/>
                <a:ext cx="6797627" cy="1267353"/>
              </a:xfrm>
              <a:ln w="25400">
                <a:solidFill>
                  <a:srgbClr val="FF0000"/>
                </a:solidFill>
              </a:ln>
            </p:spPr>
            <p:txBody>
              <a:bodyPr anchor="ctr" anchorCtr="0"/>
              <a:lstStyle/>
              <a:p>
                <a:pPr marL="0" indent="0" algn="ctr">
                  <a:buNone/>
                </a:pPr>
                <a:r>
                  <a:rPr lang="en-US" dirty="0" smtClean="0"/>
                  <a:t>Maxterm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complement</a:t>
                </a:r>
                <a:r>
                  <a:rPr lang="en-US" dirty="0" smtClean="0"/>
                  <a:t> of Minterm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𝑚</m:t>
                    </m:r>
                    <m:r>
                      <a:rPr lang="en-US" b="0" i="1" baseline="-25000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 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𝑀</m:t>
                    </m:r>
                    <m:r>
                      <a:rPr lang="en-US" i="1" baseline="-25000" dirty="0" err="1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1794" y="5157210"/>
                <a:ext cx="6797627" cy="1267353"/>
              </a:xfrm>
              <a:blipFill rotWithShape="1">
                <a:blip r:embed="rId2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9175662"/>
                  </p:ext>
                </p:extLst>
              </p:nvPr>
            </p:nvGraphicFramePr>
            <p:xfrm>
              <a:off x="805296" y="1009507"/>
              <a:ext cx="8180193" cy="39748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284"/>
                    <a:gridCol w="748891"/>
                    <a:gridCol w="748891"/>
                    <a:gridCol w="979319"/>
                    <a:gridCol w="2246673"/>
                    <a:gridCol w="2765135"/>
                  </a:tblGrid>
                  <a:tr h="469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z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6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𝑥𝑦𝑧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571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𝑀</m:t>
                                </m:r>
                                <m:r>
                                  <a:rPr lang="en-US" sz="22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′+</m:t>
                                </m:r>
                                <m:sSup>
                                  <m:sSupPr>
                                    <m:ctrlP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2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2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9175662"/>
                  </p:ext>
                </p:extLst>
              </p:nvPr>
            </p:nvGraphicFramePr>
            <p:xfrm>
              <a:off x="805296" y="1009507"/>
              <a:ext cx="8180193" cy="39748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91284"/>
                    <a:gridCol w="748891"/>
                    <a:gridCol w="748891"/>
                    <a:gridCol w="979319"/>
                    <a:gridCol w="2246673"/>
                    <a:gridCol w="2765135"/>
                  </a:tblGrid>
                  <a:tr h="4694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y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z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index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Minterm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Maxterm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118056" r="-123370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118056" b="-7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218056" r="-123370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218056" b="-6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318056" r="-12337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318056" b="-5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418056" r="-123370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418056" b="-425000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4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525352" r="-123370" b="-3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525352" b="-330986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616667" r="-123370" b="-2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616667" b="-226389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0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6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716667" r="-123370" b="-1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716667" b="-126389"/>
                          </a:stretch>
                        </a:blipFill>
                      </a:tcPr>
                    </a:tc>
                  </a:tr>
                  <a:tr h="4381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</a:t>
                          </a:r>
                          <a:endParaRPr lang="en-US" sz="2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1304" t="-816667" r="-123370" b="-26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5595" t="-816667" b="-2638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55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Purpose of the Index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6004" y="894292"/>
            <a:ext cx="8695267" cy="5645486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>
                <a:cs typeface="Times New Roman" pitchFamily="18" charset="0"/>
              </a:rPr>
              <a:t>Minterms and Maxterms are designated with an index</a:t>
            </a:r>
            <a:r>
              <a:rPr lang="en-US" altLang="en-US" sz="2400" dirty="0"/>
              <a:t> 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 smtClean="0"/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index</a:t>
            </a:r>
            <a:r>
              <a:rPr lang="en-US" altLang="en-US" sz="2400" dirty="0"/>
              <a:t> for the </a:t>
            </a:r>
            <a:r>
              <a:rPr lang="en-US" altLang="en-US" sz="2400" dirty="0" smtClean="0"/>
              <a:t>Minterm </a:t>
            </a:r>
            <a:r>
              <a:rPr lang="en-US" altLang="en-US" sz="2400" dirty="0"/>
              <a:t>or </a:t>
            </a:r>
            <a:r>
              <a:rPr lang="en-US" altLang="en-US" sz="2400" dirty="0" smtClean="0"/>
              <a:t>Maxterm</a:t>
            </a:r>
            <a:r>
              <a:rPr lang="en-US" altLang="en-US" sz="2400" dirty="0"/>
              <a:t>, expressed as a </a:t>
            </a:r>
            <a:r>
              <a:rPr lang="en-US" altLang="en-US" sz="2400" b="1" dirty="0">
                <a:solidFill>
                  <a:srgbClr val="FF0000"/>
                </a:solidFill>
              </a:rPr>
              <a:t>binary number</a:t>
            </a:r>
            <a:r>
              <a:rPr lang="en-US" altLang="en-US" sz="2400" dirty="0"/>
              <a:t>, is used to determine whether the variable is shown in the true or complemented form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>
                <a:cs typeface="Times New Roman" pitchFamily="18" charset="0"/>
              </a:rPr>
              <a:t>For Minterms:</a:t>
            </a:r>
            <a:endParaRPr lang="en-US" altLang="en-US" sz="2400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 smtClean="0">
                <a:cs typeface="Times New Roman" pitchFamily="18" charset="0"/>
              </a:rPr>
              <a:t>‘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en-US" sz="2000" dirty="0" smtClean="0">
                <a:cs typeface="Times New Roman" pitchFamily="18" charset="0"/>
              </a:rPr>
              <a:t>’ </a:t>
            </a:r>
            <a:r>
              <a:rPr lang="en-US" altLang="en-US" sz="2000" dirty="0">
                <a:cs typeface="Times New Roman" pitchFamily="18" charset="0"/>
              </a:rPr>
              <a:t>means the variable is 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Not Complemented</a:t>
            </a:r>
            <a:endParaRPr lang="en-US" altLang="en-US" sz="2000" dirty="0"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altLang="en-US" sz="2000" dirty="0">
                <a:cs typeface="Times New Roman" pitchFamily="18" charset="0"/>
              </a:rPr>
              <a:t>’ means  the variable is 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Complemented</a:t>
            </a:r>
            <a:endParaRPr lang="en-US" alt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altLang="en-US" sz="2400" dirty="0">
                <a:cs typeface="Times New Roman" pitchFamily="18" charset="0"/>
              </a:rPr>
              <a:t>For Maxterms: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r>
              <a:rPr lang="en-US" altLang="en-US" sz="2000" dirty="0">
                <a:cs typeface="Times New Roman" pitchFamily="18" charset="0"/>
              </a:rPr>
              <a:t>’ means  the variable is 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Not Complemented</a:t>
            </a:r>
            <a:endParaRPr lang="en-US" alt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altLang="en-US" sz="2000" dirty="0">
                <a:cs typeface="Times New Roman" pitchFamily="18" charset="0"/>
              </a:rPr>
              <a:t>‘</a:t>
            </a:r>
            <a:r>
              <a:rPr lang="en-US" altLang="en-US" sz="20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altLang="en-US" sz="2000" dirty="0">
                <a:cs typeface="Times New Roman" pitchFamily="18" charset="0"/>
              </a:rPr>
              <a:t>’ means the variable is 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Complemented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endParaRPr lang="en-US" alt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Sum-Of-Minterms (SOM) Canonical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463" y="1585577"/>
            <a:ext cx="3629241" cy="1094533"/>
          </a:xfrm>
          <a:ln w="25400">
            <a:solidFill>
              <a:srgbClr val="FF0000"/>
            </a:solidFill>
          </a:ln>
        </p:spPr>
        <p:txBody>
          <a:bodyPr anchor="ctr" anchorCtr="0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 smtClean="0"/>
              <a:t>Sum of Minterm entries that evaluate to </a:t>
            </a:r>
            <a:r>
              <a:rPr lang="en-US" altLang="en-US" dirty="0"/>
              <a:t>‘</a:t>
            </a:r>
            <a:r>
              <a:rPr lang="en-US" altLang="en-US" b="1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’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442" y="951899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561"/>
                  </p:ext>
                </p:extLst>
              </p:nvPr>
            </p:nvGraphicFramePr>
            <p:xfrm>
              <a:off x="978117" y="1470362"/>
              <a:ext cx="3802062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876733"/>
                    <a:gridCol w="1728210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7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4561"/>
                  </p:ext>
                </p:extLst>
              </p:nvPr>
            </p:nvGraphicFramePr>
            <p:xfrm>
              <a:off x="978117" y="1470362"/>
              <a:ext cx="3802062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876733"/>
                    <a:gridCol w="1728210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309589" r="-352" b="-51643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404054" r="-352" b="-409459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602703" r="-352" b="-210811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9718" t="-801351" r="-352" b="-121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5471463" y="2968145"/>
            <a:ext cx="3629241" cy="576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Focus on the </a:t>
            </a:r>
            <a:r>
              <a:rPr lang="en-US" altLang="en-US" sz="2400" dirty="0" smtClean="0"/>
              <a:t>‘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2400" dirty="0" smtClean="0"/>
              <a:t>’ </a:t>
            </a:r>
            <a:r>
              <a:rPr lang="en-US" sz="2400" dirty="0" smtClean="0"/>
              <a:t>entries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1463" y="3774643"/>
                <a:ext cx="3629241" cy="57607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3774643"/>
                <a:ext cx="3629241" cy="576070"/>
              </a:xfrm>
              <a:prstGeom prst="rect">
                <a:avLst/>
              </a:prstGeom>
              <a:blipFill rotWithShape="1">
                <a:blip r:embed="rId3"/>
                <a:stretch>
                  <a:fillRect b="-404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1463" y="4581140"/>
                <a:ext cx="3629241" cy="8641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2, 3, 5, 7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4581140"/>
                <a:ext cx="3629241" cy="864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7864" y="5790886"/>
                <a:ext cx="4781381" cy="633677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𝑦𝑧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𝑥𝑦𝑧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64" y="5790886"/>
                <a:ext cx="4781381" cy="6336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Sum-Of-Minterms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(2, 3, 6, 10, 11)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𝑐𝑑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𝑏𝑐𝑑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𝑐𝑑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r>
                      <a:rPr lang="en-US" b="0" i="1" smtClean="0">
                        <a:latin typeface="Cambria Math"/>
                      </a:rPr>
                      <m:t>𝑎𝑏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b="0" i="1" smtClean="0">
                        <a:latin typeface="Cambria Math"/>
                      </a:rPr>
                      <m:t>𝑐𝑑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, 1</m:t>
                        </m:r>
                        <m:r>
                          <a:rPr lang="en-US" b="0" i="1" smtClean="0">
                            <a:latin typeface="Cambria Math"/>
                          </a:rPr>
                          <m:t>2, 15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𝑎𝑏𝑐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′+</m:t>
                    </m:r>
                    <m:r>
                      <a:rPr lang="en-US" i="1">
                        <a:latin typeface="Cambria Math"/>
                      </a:rPr>
                      <m:t>𝑎𝑏𝑐𝑑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9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Product-Of-Maxterms (POM) Canonical Form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4442" y="951899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970140"/>
                  </p:ext>
                </p:extLst>
              </p:nvPr>
            </p:nvGraphicFramePr>
            <p:xfrm>
              <a:off x="574868" y="1470362"/>
              <a:ext cx="4262918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703912"/>
                    <a:gridCol w="2361887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0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970140"/>
                  </p:ext>
                </p:extLst>
              </p:nvPr>
            </p:nvGraphicFramePr>
            <p:xfrm>
              <a:off x="574868" y="1470362"/>
              <a:ext cx="4262918" cy="403248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7119"/>
                    <a:gridCol w="703912"/>
                    <a:gridCol w="2361887"/>
                  </a:tblGrid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108219" b="-71780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205405" b="-60810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510959" b="-315068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0412" t="-712329" b="-113699"/>
                          </a:stretch>
                        </a:blipFill>
                      </a:tcPr>
                    </a:tc>
                  </a:tr>
                  <a:tr h="448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71463" y="1585577"/>
            <a:ext cx="3917276" cy="1094533"/>
          </a:xfrm>
          <a:ln w="25400">
            <a:solidFill>
              <a:srgbClr val="FF0000"/>
            </a:solidFill>
          </a:ln>
        </p:spPr>
        <p:txBody>
          <a:bodyPr anchor="ctr" anchorCtr="0"/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 smtClean="0"/>
              <a:t>Product of Maxterm entries that evaluate to </a:t>
            </a:r>
            <a:r>
              <a:rPr lang="en-US" altLang="en-US" dirty="0" smtClean="0"/>
              <a:t>‘</a:t>
            </a:r>
            <a:r>
              <a:rPr lang="en-US" altLang="en-US" b="1" dirty="0" smtClean="0">
                <a:solidFill>
                  <a:srgbClr val="FF0000"/>
                </a:solidFill>
              </a:rPr>
              <a:t>0</a:t>
            </a:r>
            <a:r>
              <a:rPr lang="en-US" altLang="en-US" dirty="0" smtClean="0"/>
              <a:t>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1463" y="2968145"/>
            <a:ext cx="3917276" cy="5760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dirty="0" smtClean="0"/>
              <a:t>Focus on the </a:t>
            </a:r>
            <a:r>
              <a:rPr lang="en-US" altLang="en-US" sz="2400" dirty="0" smtClean="0"/>
              <a:t>‘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0</a:t>
            </a:r>
            <a:r>
              <a:rPr lang="en-US" altLang="en-US" sz="2400" dirty="0" smtClean="0"/>
              <a:t>’ </a:t>
            </a:r>
            <a:r>
              <a:rPr lang="en-US" sz="2400" dirty="0" smtClean="0"/>
              <a:t>entries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1463" y="3774643"/>
                <a:ext cx="3917276" cy="57607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 dirty="0">
                          <a:latin typeface="Cambria Math"/>
                        </a:rPr>
                        <m:t>·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3774643"/>
                <a:ext cx="3917276" cy="576070"/>
              </a:xfrm>
              <a:prstGeom prst="rect">
                <a:avLst/>
              </a:prstGeom>
              <a:blipFill rotWithShape="1">
                <a:blip r:embed="rId3"/>
                <a:stretch>
                  <a:fillRect b="-404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1463" y="4581140"/>
                <a:ext cx="3917276" cy="86410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0, 1, 4, 6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63" y="4581140"/>
                <a:ext cx="3917276" cy="8641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38974" y="5790886"/>
                <a:ext cx="7258482" cy="69128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i="1" dirty="0" smtClean="0">
                          <a:latin typeface="Cambria Math"/>
                        </a:rPr>
                        <m:t>=(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74" y="5790886"/>
                <a:ext cx="7258482" cy="6912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5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Product-Of-Maxterms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299" y="1143000"/>
                <a:ext cx="9181475" cy="51435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(1, 3, 11)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i="1">
                            <a:latin typeface="Cambria Math"/>
                          </a:rPr>
                          <m:t>, 1</m:t>
                        </m:r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  <a:spcBef>
                    <a:spcPts val="25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)=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299" y="1143000"/>
                <a:ext cx="9181475" cy="5143500"/>
              </a:xfrm>
              <a:blipFill rotWithShape="1">
                <a:blip r:embed="rId2"/>
                <a:stretch>
                  <a:fillRect l="-863" t="-9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70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between Canonical Forms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36685"/>
                <a:ext cx="8951046" cy="1503256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The same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can be expressed in two ways:</a:t>
                </a:r>
              </a:p>
              <a:p>
                <a:pPr marL="715963" lvl="1" indent="-358775">
                  <a:spcBef>
                    <a:spcPts val="1200"/>
                  </a:spcBef>
                  <a:tabLst>
                    <a:tab pos="3405188" algn="l"/>
                  </a:tabLst>
                </a:pPr>
                <a:r>
                  <a:rPr lang="en-US" dirty="0" smtClean="0"/>
                  <a:t>Sum-of-Minterms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(0, 2, 3, 5, 7)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715963" lvl="1" indent="-358775">
                  <a:spcBef>
                    <a:spcPts val="1200"/>
                  </a:spcBef>
                  <a:tabLst>
                    <a:tab pos="3405188" algn="l"/>
                  </a:tabLst>
                </a:pPr>
                <a:r>
                  <a:rPr lang="en-US" dirty="0" smtClean="0"/>
                  <a:t>Product-of-Maxterms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6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(1, 4, 6)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36685"/>
                <a:ext cx="8951046" cy="1503256"/>
              </a:xfrm>
              <a:blipFill rotWithShape="1">
                <a:blip r:embed="rId2"/>
                <a:stretch>
                  <a:fillRect l="-885" t="-2834" b="-40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810560"/>
                  </p:ext>
                </p:extLst>
              </p:nvPr>
            </p:nvGraphicFramePr>
            <p:xfrm>
              <a:off x="574867" y="2858404"/>
              <a:ext cx="4954203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6466"/>
                    <a:gridCol w="544767"/>
                    <a:gridCol w="1466725"/>
                    <a:gridCol w="2016245"/>
                  </a:tblGrid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Maxterms</a:t>
                          </a: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0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1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2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3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dirty="0" err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Consolas" panose="020B0609020204030204" pitchFamily="49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4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5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𝑀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6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′+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648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𝑚</m:t>
                                </m:r>
                                <m:r>
                                  <a:rPr lang="en-US" sz="2000" b="0" i="1" baseline="-25000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7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=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𝑥𝑦</m:t>
                                </m:r>
                                <m:r>
                                  <a:rPr lang="en-US" sz="2000" i="1" dirty="0" err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Consolas" panose="020B0609020204030204" pitchFamily="49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810560"/>
                  </p:ext>
                </p:extLst>
              </p:nvPr>
            </p:nvGraphicFramePr>
            <p:xfrm>
              <a:off x="574867" y="2858404"/>
              <a:ext cx="4954203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6466"/>
                    <a:gridCol w="544767"/>
                    <a:gridCol w="1466725"/>
                    <a:gridCol w="2016245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x y z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Minterms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Maxterms</a:t>
                          </a: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07692" r="-137344" b="-7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5619" t="-207692" b="-6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307692" r="-137344" b="-5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07692" r="-137344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l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5619" t="-507692" b="-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1 0 1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607692" r="-137344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179388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5619" t="-707692" b="-1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1 1 1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807692" r="-137344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79388" indent="0" algn="ctr"/>
                          <a:endParaRPr lang="en-US" sz="2000" dirty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17105" y="3601819"/>
            <a:ext cx="3629241" cy="247710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kern="0" dirty="0" smtClean="0">
                <a:ea typeface="Cambria Math" panose="02040503050406030204" pitchFamily="18" charset="0"/>
              </a:rPr>
              <a:t>To convert from one canonical form to another, interchange the symbols </a:t>
            </a:r>
            <a:r>
              <a:rPr lang="en-US" sz="2000" b="1" kern="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  <a:sym typeface="Symbol"/>
              </a:rPr>
              <a:t></a:t>
            </a:r>
            <a:r>
              <a:rPr lang="en-US" sz="2000" kern="0" dirty="0" smtClean="0">
                <a:ea typeface="Cambria Math" panose="02040503050406030204" pitchFamily="18" charset="0"/>
              </a:rPr>
              <a:t> and </a:t>
            </a:r>
            <a:r>
              <a:rPr lang="en-US" sz="2000" b="1" kern="0" dirty="0" smtClean="0">
                <a:ea typeface="Cambria Math" panose="02040503050406030204" pitchFamily="18" charset="0"/>
                <a:sym typeface="Symbol"/>
              </a:rPr>
              <a:t></a:t>
            </a:r>
            <a:r>
              <a:rPr lang="en-US" sz="2000" kern="0" dirty="0" smtClean="0">
                <a:ea typeface="Cambria Math" panose="02040503050406030204" pitchFamily="18" charset="0"/>
                <a:sym typeface="Symbol"/>
              </a:rPr>
              <a:t> </a:t>
            </a:r>
            <a:r>
              <a:rPr lang="en-US" sz="2000" kern="0" dirty="0" smtClean="0">
                <a:ea typeface="Cambria Math" panose="02040503050406030204" pitchFamily="18" charset="0"/>
              </a:rPr>
              <a:t>and list those numbers missing from the original form.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7263" y="2333658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7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839" y="1009506"/>
                <a:ext cx="9423545" cy="5472665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Introduced by George Boole in 1854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Two-valued Boolean algebra is also called switching algebra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A set of two values: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= {0, 1}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Three basic operations: </a:t>
                </a:r>
                <a:r>
                  <a:rPr lang="en-US" b="1" dirty="0" smtClean="0"/>
                  <a:t>AND</a:t>
                </a:r>
                <a:r>
                  <a:rPr lang="en-US" dirty="0" smtClean="0"/>
                  <a:t>, </a:t>
                </a:r>
                <a:r>
                  <a:rPr lang="en-US" b="1" dirty="0" smtClean="0"/>
                  <a:t>OR</a:t>
                </a:r>
                <a:r>
                  <a:rPr lang="en-US" dirty="0" smtClean="0"/>
                  <a:t>, and </a:t>
                </a:r>
                <a:r>
                  <a:rPr lang="en-US" b="1" dirty="0" smtClean="0"/>
                  <a:t>NOT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AND</a:t>
                </a:r>
                <a:r>
                  <a:rPr lang="en-US" dirty="0" smtClean="0"/>
                  <a:t> operator is denoted by a dot (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>
                    <a:cs typeface="Consolas" panose="020B0609020204030204" pitchFamily="49" charset="0"/>
                  </a:rPr>
                  <a:t>)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 smtClean="0"/>
                  <a:t> is read: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AND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OR</a:t>
                </a:r>
                <a:r>
                  <a:rPr lang="en-US" dirty="0" smtClean="0"/>
                  <a:t> operator is denoted by a plus (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 smtClean="0"/>
                  <a:t>)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read: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operator is denoted by (</a:t>
                </a:r>
                <a:r>
                  <a:rPr lang="en-US" b="1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 smtClean="0"/>
                  <a:t>) or an overbar (</a:t>
                </a:r>
                <a:r>
                  <a:rPr lang="en-US" altLang="en-US" b="1" dirty="0" smtClean="0">
                    <a:cs typeface="Times New Roman" pitchFamily="18" charset="0"/>
                  </a:rPr>
                  <a:t>¯</a:t>
                </a:r>
                <a:r>
                  <a:rPr lang="en-US" dirty="0" smtClean="0"/>
                  <a:t>).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dirty="0" smtClean="0"/>
                  <a:t> is the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839" y="1009506"/>
                <a:ext cx="9423545" cy="5472665"/>
              </a:xfrm>
              <a:blipFill rotWithShape="1">
                <a:blip r:embed="rId2"/>
                <a:stretch>
                  <a:fillRect l="-906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70432" y="1004032"/>
                <a:ext cx="5703093" cy="3058645"/>
              </a:xfrm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Given a Boolean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𝑦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𝑧</m:t>
                      </m:r>
                      <m:r>
                        <a:rPr lang="en-US" b="0" i="1" dirty="0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0, 2, 3, 5, 7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∏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(1, 4, 6)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Then, the complement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of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marL="0" indent="0">
                  <a:lnSpc>
                    <a:spcPct val="110000"/>
                  </a:lnSpc>
                  <a:spcBef>
                    <a:spcPts val="15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  <m:r>
                        <a:rPr lang="en-US" i="1" dirty="0" smtClean="0">
                          <a:latin typeface="Cambria Math"/>
                        </a:rPr>
                        <m:t>′(</m:t>
                      </m:r>
                      <m:r>
                        <a:rPr lang="en-US" i="1" dirty="0" err="1" smtClean="0">
                          <a:latin typeface="Cambria Math"/>
                        </a:rPr>
                        <m:t>𝑥</m:t>
                      </m:r>
                      <m:r>
                        <a:rPr lang="en-US" i="1" dirty="0" err="1" smtClean="0">
                          <a:latin typeface="Cambria Math"/>
                        </a:rPr>
                        <m:t>,</m:t>
                      </m:r>
                      <m:r>
                        <a:rPr lang="en-US" i="1" dirty="0" err="1" smtClean="0">
                          <a:latin typeface="Cambria Math"/>
                        </a:rPr>
                        <m:t>𝑦</m:t>
                      </m:r>
                      <m:r>
                        <a:rPr lang="en-US" i="1" dirty="0" err="1" smtClean="0">
                          <a:latin typeface="Cambria Math"/>
                        </a:rPr>
                        <m:t>,</m:t>
                      </m:r>
                      <m:r>
                        <a:rPr lang="en-US" i="1" dirty="0" err="1" smtClean="0">
                          <a:latin typeface="Cambria Math"/>
                        </a:rPr>
                        <m:t>𝑧</m:t>
                      </m:r>
                      <m:r>
                        <a:rPr lang="en-US" i="1" dirty="0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0, 2, 3, 5, 7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dirty="0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(1, 4, 6)</m:t>
                              </m:r>
                            </m:e>
                          </m:nary>
                        </m:e>
                      </m:nary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0432" y="1004032"/>
                <a:ext cx="5703093" cy="3058645"/>
              </a:xfrm>
              <a:blipFill rotWithShape="1">
                <a:blip r:embed="rId2"/>
                <a:stretch>
                  <a:fillRect l="-1711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21984"/>
              </p:ext>
            </p:extLst>
          </p:nvPr>
        </p:nvGraphicFramePr>
        <p:xfrm>
          <a:off x="574868" y="1701599"/>
          <a:ext cx="2534708" cy="43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347"/>
                <a:gridCol w="698276"/>
                <a:gridCol w="704085"/>
              </a:tblGrid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 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479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28040" y="4235498"/>
            <a:ext cx="5587878" cy="207385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kern="0" dirty="0" smtClean="0">
                <a:ea typeface="Cambria Math" panose="02040503050406030204" pitchFamily="18" charset="0"/>
              </a:rPr>
              <a:t>The complement of a function expressed by a Sum of Minterms is the Product of Maxterms with the same indices. Interchange the symbols </a:t>
            </a:r>
            <a:r>
              <a:rPr lang="en-US" sz="2000" b="1" kern="0" dirty="0" smtClean="0"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  <a:sym typeface="Symbol"/>
              </a:rPr>
              <a:t></a:t>
            </a:r>
            <a:r>
              <a:rPr lang="en-US" sz="2000" kern="0" dirty="0" smtClean="0">
                <a:ea typeface="Cambria Math" panose="02040503050406030204" pitchFamily="18" charset="0"/>
              </a:rPr>
              <a:t> and </a:t>
            </a:r>
            <a:r>
              <a:rPr lang="en-US" sz="2000" b="1" kern="0" dirty="0" smtClean="0">
                <a:ea typeface="Cambria Math" panose="02040503050406030204" pitchFamily="18" charset="0"/>
                <a:sym typeface="Symbol"/>
              </a:rPr>
              <a:t></a:t>
            </a:r>
            <a:r>
              <a:rPr lang="en-US" sz="2000" kern="0" dirty="0" smtClean="0">
                <a:ea typeface="Cambria Math" panose="02040503050406030204" pitchFamily="18" charset="0"/>
                <a:sym typeface="Symbol"/>
              </a:rPr>
              <a:t>, but keep the same </a:t>
            </a:r>
            <a:r>
              <a:rPr lang="en-US" sz="2000" kern="0" dirty="0" smtClean="0">
                <a:ea typeface="Cambria Math" panose="02040503050406030204" pitchFamily="18" charset="0"/>
              </a:rPr>
              <a:t>list of indices.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0511" y="1067113"/>
            <a:ext cx="1818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Truth Table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Minterms and Maxterms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0" y="1009506"/>
            <a:ext cx="9332334" cy="553027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There are 2</a:t>
            </a:r>
            <a:r>
              <a:rPr lang="en-US" altLang="en-US" i="1" baseline="30000" dirty="0"/>
              <a:t>n</a:t>
            </a:r>
            <a:r>
              <a:rPr lang="en-US" altLang="en-US" dirty="0"/>
              <a:t> </a:t>
            </a:r>
            <a:r>
              <a:rPr lang="en-US" altLang="en-US" dirty="0" smtClean="0"/>
              <a:t>Minterms </a:t>
            </a:r>
            <a:r>
              <a:rPr lang="en-US" altLang="en-US" dirty="0"/>
              <a:t>and </a:t>
            </a:r>
            <a:r>
              <a:rPr lang="en-US" altLang="en-US" dirty="0" smtClean="0"/>
              <a:t>Maxterms </a:t>
            </a:r>
            <a:r>
              <a:rPr lang="en-US" altLang="en-US" dirty="0"/>
              <a:t>for Boolean functions with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smtClean="0"/>
              <a:t>variables, indexed from 0 to </a:t>
            </a:r>
            <a:r>
              <a:rPr lang="en-US" altLang="en-US" dirty="0"/>
              <a:t>2</a:t>
            </a:r>
            <a:r>
              <a:rPr lang="en-US" altLang="en-US" i="1" baseline="30000" dirty="0"/>
              <a:t>n</a:t>
            </a:r>
            <a:r>
              <a:rPr lang="en-US" altLang="en-US" dirty="0"/>
              <a:t> – </a:t>
            </a:r>
            <a:r>
              <a:rPr lang="en-US" altLang="en-US" dirty="0" smtClean="0"/>
              <a:t>1</a:t>
            </a:r>
            <a:endParaRPr lang="en-US" altLang="en-US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Minterms correspond to the </a:t>
            </a:r>
            <a:r>
              <a:rPr lang="en-US" altLang="en-US" b="1" dirty="0" smtClean="0">
                <a:solidFill>
                  <a:srgbClr val="FF0000"/>
                </a:solidFill>
              </a:rPr>
              <a:t>1-entries</a:t>
            </a:r>
            <a:r>
              <a:rPr lang="en-US" altLang="en-US" dirty="0" smtClean="0"/>
              <a:t> of the function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Maxterms correspond to the </a:t>
            </a:r>
            <a:r>
              <a:rPr lang="en-US" altLang="en-US" b="1" dirty="0" smtClean="0">
                <a:solidFill>
                  <a:srgbClr val="FF0000"/>
                </a:solidFill>
              </a:rPr>
              <a:t>0-entries</a:t>
            </a:r>
            <a:r>
              <a:rPr lang="en-US" altLang="en-US" dirty="0" smtClean="0"/>
              <a:t> of the function</a:t>
            </a:r>
            <a:endParaRPr lang="en-US" altLang="en-US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Any Boolean function can be expressed as a </a:t>
            </a:r>
            <a:r>
              <a:rPr lang="en-US" altLang="en-US" dirty="0" smtClean="0"/>
              <a:t>Sum-of-Minterms </a:t>
            </a:r>
            <a:r>
              <a:rPr lang="en-US" altLang="en-US" dirty="0"/>
              <a:t>and as a </a:t>
            </a:r>
            <a:r>
              <a:rPr lang="en-US" altLang="en-US" dirty="0" smtClean="0"/>
              <a:t>Product-of-Maxterms</a:t>
            </a:r>
            <a:endParaRPr lang="en-US" altLang="en-US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 smtClean="0"/>
              <a:t>For a Boolean function, given the list of Minterm indices one can determine the list of Maxterms indices (and vice versa)</a:t>
            </a:r>
            <a:endParaRPr lang="en-US" altLang="en-US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dirty="0"/>
              <a:t>The complement of a </a:t>
            </a:r>
            <a:r>
              <a:rPr lang="en-US" altLang="en-US" dirty="0" smtClean="0"/>
              <a:t>Sum-of-Minterms </a:t>
            </a:r>
            <a:r>
              <a:rPr lang="en-US" altLang="en-US" dirty="0"/>
              <a:t>is a </a:t>
            </a:r>
            <a:r>
              <a:rPr lang="en-US" altLang="en-US" dirty="0" smtClean="0"/>
              <a:t>Product-of-Maxterms </a:t>
            </a:r>
            <a:r>
              <a:rPr lang="en-US" altLang="en-US" dirty="0"/>
              <a:t>with the same </a:t>
            </a:r>
            <a:r>
              <a:rPr lang="en-US" altLang="en-US" dirty="0" smtClean="0"/>
              <a:t>indices (and vice versa)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Sum-of-Products and Products-of-Sums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2047" y="836685"/>
                <a:ext cx="9159513" cy="5703093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Canonical forms contain a larger number of literals</a:t>
                </a:r>
              </a:p>
              <a:p>
                <a:pPr lvl="1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Because the Minterms (and Maxterms) must contain, by definition, all the variables either complemented or not</a:t>
                </a:r>
              </a:p>
              <a:p>
                <a:pPr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Another way to express Boolean functions is in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standard</a:t>
                </a:r>
                <a:r>
                  <a:rPr lang="en-US" dirty="0" smtClean="0"/>
                  <a:t> form</a:t>
                </a:r>
              </a:p>
              <a:p>
                <a:pPr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Two standard forms: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Sum-of-Products</a:t>
                </a:r>
                <a:r>
                  <a:rPr lang="en-US" dirty="0" smtClean="0"/>
                  <a:t> and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Product-of -Sums</a:t>
                </a:r>
              </a:p>
              <a:p>
                <a:pPr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Sum of Products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SOP</a:t>
                </a:r>
                <a:r>
                  <a:rPr lang="en-US" dirty="0" smtClean="0"/>
                  <a:t>)</a:t>
                </a:r>
              </a:p>
              <a:p>
                <a:pPr lvl="1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Boolean expression is the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ORing</a:t>
                </a:r>
                <a:r>
                  <a:rPr lang="en-US" dirty="0" smtClean="0"/>
                  <a:t> (sum) of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AND terms</a:t>
                </a:r>
                <a:r>
                  <a:rPr lang="en-US" dirty="0" smtClean="0"/>
                  <a:t> (products)</a:t>
                </a:r>
              </a:p>
              <a:p>
                <a:pPr lvl="1">
                  <a:lnSpc>
                    <a:spcPct val="120000"/>
                  </a:lnSpc>
                  <a:spcBef>
                    <a:spcPts val="1000"/>
                  </a:spcBef>
                  <a:tabLst>
                    <a:tab pos="5022850" algn="l"/>
                  </a:tabLst>
                </a:pPr>
                <a:r>
                  <a:rPr lang="en-US" dirty="0" smtClean="0"/>
                  <a:t>Examples: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baseline="-25000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>
                        <a:latin typeface="Cambria Math"/>
                      </a:rPr>
                      <m:t>′+</m:t>
                    </m:r>
                    <m:r>
                      <a:rPr lang="en-US" i="1" dirty="0" err="1">
                        <a:latin typeface="Cambria Math"/>
                      </a:rPr>
                      <m:t>𝑥𝑧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𝑥𝑦</m:t>
                    </m:r>
                    <m:r>
                      <a:rPr lang="en-US" i="1" dirty="0" err="1"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Products of Sums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POS</a:t>
                </a:r>
                <a:r>
                  <a:rPr lang="en-US" dirty="0" smtClean="0"/>
                  <a:t>)</a:t>
                </a:r>
              </a:p>
              <a:p>
                <a:pPr lvl="1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dirty="0" smtClean="0"/>
                  <a:t>Boolean expression is the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ANDing</a:t>
                </a:r>
                <a:r>
                  <a:rPr lang="en-US" dirty="0" smtClean="0"/>
                  <a:t> (product) of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OR terms</a:t>
                </a:r>
                <a:r>
                  <a:rPr lang="en-US" dirty="0" smtClean="0"/>
                  <a:t> (sums)</a:t>
                </a:r>
              </a:p>
              <a:p>
                <a:pPr lvl="1">
                  <a:lnSpc>
                    <a:spcPct val="120000"/>
                  </a:lnSpc>
                  <a:spcBef>
                    <a:spcPts val="1000"/>
                  </a:spcBef>
                  <a:tabLst>
                    <a:tab pos="5022850" algn="l"/>
                  </a:tabLst>
                </a:pPr>
                <a:r>
                  <a:rPr lang="en-US" dirty="0" smtClean="0"/>
                  <a:t>Examples: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baseline="-25000" dirty="0" smtClean="0">
                        <a:latin typeface="Cambria Math"/>
                      </a:rPr>
                      <m:t>3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′)</m:t>
                    </m:r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baseline="-25000" dirty="0" smtClean="0">
                        <a:latin typeface="Cambria Math"/>
                      </a:rPr>
                      <m:t>4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047" y="836685"/>
                <a:ext cx="9159513" cy="5703093"/>
              </a:xfrm>
              <a:blipFill rotWithShape="1">
                <a:blip r:embed="rId2"/>
                <a:stretch>
                  <a:fillRect l="-932" t="-214" r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2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Gate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16260" y="1066304"/>
                <a:ext cx="205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/>
                        </a:rPr>
                        <m:t>𝑓</m:t>
                      </m:r>
                      <m:r>
                        <a:rPr lang="en-US" sz="2400" i="1" baseline="-25000" dirty="0">
                          <a:latin typeface="Cambria Math"/>
                        </a:rPr>
                        <m:t>1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err="1">
                          <a:latin typeface="Cambria Math"/>
                        </a:rPr>
                        <m:t>𝑥𝑦</m:t>
                      </m:r>
                      <m:r>
                        <a:rPr lang="en-US" sz="2400" i="1" dirty="0">
                          <a:latin typeface="Cambria Math"/>
                        </a:rPr>
                        <m:t>′+</m:t>
                      </m:r>
                      <m:r>
                        <a:rPr lang="en-US" sz="2400" i="1" dirty="0" err="1">
                          <a:latin typeface="Cambria Math"/>
                        </a:rPr>
                        <m:t>𝑥𝑧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60" y="1066304"/>
                <a:ext cx="2052613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9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747689" y="1643183"/>
            <a:ext cx="2954861" cy="1446271"/>
            <a:chOff x="2927494" y="1061017"/>
            <a:chExt cx="2954861" cy="1446271"/>
          </a:xfrm>
        </p:grpSpPr>
        <p:sp>
          <p:nvSpPr>
            <p:cNvPr id="40" name="Freeform 39"/>
            <p:cNvSpPr/>
            <p:nvPr/>
          </p:nvSpPr>
          <p:spPr>
            <a:xfrm flipV="1">
              <a:off x="4088295" y="1391748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88296" y="1948426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27494" y="1061017"/>
              <a:ext cx="1161401" cy="657367"/>
              <a:chOff x="2902064" y="1061017"/>
              <a:chExt cx="1161401" cy="657367"/>
            </a:xfrm>
          </p:grpSpPr>
          <p:sp>
            <p:nvSpPr>
              <p:cNvPr id="8" name="Flowchart: Delay 7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902064" y="1349052"/>
                    <a:ext cx="43794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437940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" name="Straight Connector 12"/>
            <p:cNvCxnSpPr/>
            <p:nvPr/>
          </p:nvCxnSpPr>
          <p:spPr>
            <a:xfrm>
              <a:off x="5068214" y="1787742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56249" y="1559072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i="1" baseline="-2500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249" y="1559072"/>
                  <a:ext cx="526106" cy="453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48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Moon 15"/>
            <p:cNvSpPr/>
            <p:nvPr/>
          </p:nvSpPr>
          <p:spPr>
            <a:xfrm flipH="1">
              <a:off x="4607358" y="1527969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927494" y="1849921"/>
              <a:ext cx="1161401" cy="657367"/>
              <a:chOff x="2902064" y="1061017"/>
              <a:chExt cx="1161401" cy="657367"/>
            </a:xfrm>
          </p:grpSpPr>
          <p:sp>
            <p:nvSpPr>
              <p:cNvPr id="32" name="Flowchart: Delay 31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902064" y="1349052"/>
                    <a:ext cx="3649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64972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6183986" y="1067113"/>
                <a:ext cx="2065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2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sz="2400" i="1" dirty="0">
                          <a:latin typeface="Cambria Math"/>
                        </a:rPr>
                        <m:t>+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𝑦</m:t>
                      </m:r>
                      <m:r>
                        <a:rPr lang="en-US" sz="2400" b="0" i="1" dirty="0" smtClean="0">
                          <a:latin typeface="Cambria Math"/>
                        </a:rPr>
                        <m:t>′</m:t>
                      </m:r>
                      <m:r>
                        <a:rPr lang="en-US" sz="2400" i="1" dirty="0" err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986" y="1067113"/>
                <a:ext cx="206588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5841148" y="1619493"/>
            <a:ext cx="2971521" cy="1463865"/>
            <a:chOff x="5149864" y="1873611"/>
            <a:chExt cx="2971521" cy="1463865"/>
          </a:xfrm>
        </p:grpSpPr>
        <p:sp>
          <p:nvSpPr>
            <p:cNvPr id="46" name="Freeform 45"/>
            <p:cNvSpPr/>
            <p:nvPr/>
          </p:nvSpPr>
          <p:spPr>
            <a:xfrm>
              <a:off x="6327326" y="2645806"/>
              <a:ext cx="596347" cy="264731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149864" y="1873611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1873611"/>
                  <a:ext cx="37920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149864" y="2714026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2714026"/>
                  <a:ext cx="43794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/>
            <p:cNvCxnSpPr/>
            <p:nvPr/>
          </p:nvCxnSpPr>
          <p:spPr>
            <a:xfrm>
              <a:off x="7307244" y="2485122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595279" y="2256452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279" y="2256452"/>
                  <a:ext cx="526106" cy="45313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44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Moon 49"/>
            <p:cNvSpPr/>
            <p:nvPr/>
          </p:nvSpPr>
          <p:spPr>
            <a:xfrm flipH="1">
              <a:off x="6846388" y="2225349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Delay 51"/>
            <p:cNvSpPr/>
            <p:nvPr/>
          </p:nvSpPr>
          <p:spPr>
            <a:xfrm>
              <a:off x="5742925" y="2618758"/>
              <a:ext cx="585000" cy="579814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529070" y="2680109"/>
              <a:ext cx="206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529070" y="3140965"/>
              <a:ext cx="206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149864" y="2483598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2483598"/>
                  <a:ext cx="37920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5149864" y="2968144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864" y="2968144"/>
                  <a:ext cx="36497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Connector 64"/>
            <p:cNvCxnSpPr/>
            <p:nvPr/>
          </p:nvCxnSpPr>
          <p:spPr>
            <a:xfrm>
              <a:off x="5529070" y="2910537"/>
              <a:ext cx="20618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5532783" y="2087217"/>
              <a:ext cx="1364974" cy="253346"/>
            </a:xfrm>
            <a:custGeom>
              <a:avLst/>
              <a:gdLst>
                <a:gd name="connsiteX0" fmla="*/ 1364974 w 1364974"/>
                <a:gd name="connsiteY0" fmla="*/ 238540 h 238540"/>
                <a:gd name="connsiteX1" fmla="*/ 1033669 w 1364974"/>
                <a:gd name="connsiteY1" fmla="*/ 238540 h 238540"/>
                <a:gd name="connsiteX2" fmla="*/ 1033669 w 1364974"/>
                <a:gd name="connsiteY2" fmla="*/ 0 h 238540"/>
                <a:gd name="connsiteX3" fmla="*/ 0 w 1364974"/>
                <a:gd name="connsiteY3" fmla="*/ 0 h 23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4974" h="238540">
                  <a:moveTo>
                    <a:pt x="1364974" y="238540"/>
                  </a:moveTo>
                  <a:lnTo>
                    <a:pt x="1033669" y="238540"/>
                  </a:lnTo>
                  <a:lnTo>
                    <a:pt x="1033669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Line Callout 1 68"/>
          <p:cNvSpPr/>
          <p:nvPr/>
        </p:nvSpPr>
        <p:spPr>
          <a:xfrm>
            <a:off x="7364851" y="2737716"/>
            <a:ext cx="2081495" cy="345642"/>
          </a:xfrm>
          <a:prstGeom prst="borderCallout1">
            <a:avLst>
              <a:gd name="adj1" fmla="val 49423"/>
              <a:gd name="adj2" fmla="val 211"/>
              <a:gd name="adj3" fmla="val -21693"/>
              <a:gd name="adj4" fmla="val -31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3-input AND gate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66309" y="2795323"/>
            <a:ext cx="201850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AND-OR</a:t>
            </a:r>
          </a:p>
          <a:p>
            <a:pPr algn="ctr"/>
            <a:r>
              <a:rPr lang="en-US" b="1" dirty="0" smtClean="0"/>
              <a:t>implementations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22453" y="3998974"/>
                <a:ext cx="3078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3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 err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 err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53" y="3998974"/>
                <a:ext cx="3078407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747689" y="4632651"/>
            <a:ext cx="2954861" cy="1446271"/>
            <a:chOff x="747689" y="4575853"/>
            <a:chExt cx="2954861" cy="1446271"/>
          </a:xfrm>
        </p:grpSpPr>
        <p:grpSp>
          <p:nvGrpSpPr>
            <p:cNvPr id="94" name="Group 93"/>
            <p:cNvGrpSpPr/>
            <p:nvPr/>
          </p:nvGrpSpPr>
          <p:grpSpPr>
            <a:xfrm>
              <a:off x="1108971" y="5436960"/>
              <a:ext cx="790858" cy="540000"/>
              <a:chOff x="1117901" y="4638747"/>
              <a:chExt cx="790858" cy="54000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117901" y="4772364"/>
                <a:ext cx="263465" cy="288035"/>
                <a:chOff x="2791306" y="1257528"/>
                <a:chExt cx="687159" cy="288035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Moon 95"/>
              <p:cNvSpPr/>
              <p:nvPr/>
            </p:nvSpPr>
            <p:spPr>
              <a:xfrm flipH="1">
                <a:off x="1323759" y="4638747"/>
                <a:ext cx="585000" cy="54000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117901" y="4638747"/>
              <a:ext cx="790858" cy="540000"/>
              <a:chOff x="1117901" y="4638747"/>
              <a:chExt cx="790858" cy="5400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117901" y="4772364"/>
                <a:ext cx="263465" cy="288035"/>
                <a:chOff x="2791306" y="1257528"/>
                <a:chExt cx="687159" cy="288035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Moon 91"/>
              <p:cNvSpPr/>
              <p:nvPr/>
            </p:nvSpPr>
            <p:spPr>
              <a:xfrm flipH="1">
                <a:off x="1323759" y="4638747"/>
                <a:ext cx="585000" cy="540000"/>
              </a:xfrm>
              <a:prstGeom prst="moon">
                <a:avLst>
                  <a:gd name="adj" fmla="val 86833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Freeform 72"/>
            <p:cNvSpPr/>
            <p:nvPr/>
          </p:nvSpPr>
          <p:spPr>
            <a:xfrm flipV="1">
              <a:off x="1908490" y="4906584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908491" y="5463262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7689" y="4575853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4575853"/>
                  <a:ext cx="379206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47689" y="4863888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4863888"/>
                  <a:ext cx="36497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/>
            <p:nvPr/>
          </p:nvCxnSpPr>
          <p:spPr>
            <a:xfrm>
              <a:off x="2888409" y="5302578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176444" y="5073908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444" y="5073908"/>
                  <a:ext cx="526106" cy="45313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3488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747689" y="5364757"/>
                  <a:ext cx="4315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5364757"/>
                  <a:ext cx="431528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747689" y="5652792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689" y="5652792"/>
                  <a:ext cx="437940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Flowchart: Delay 85"/>
            <p:cNvSpPr/>
            <p:nvPr/>
          </p:nvSpPr>
          <p:spPr>
            <a:xfrm>
              <a:off x="2418292" y="5027085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817105" y="3998974"/>
                <a:ext cx="28219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𝑓</m:t>
                      </m:r>
                      <m:r>
                        <a:rPr lang="en-US" sz="2400" b="0" i="1" baseline="-25000" dirty="0" smtClean="0">
                          <a:latin typeface="Cambria Math"/>
                        </a:rPr>
                        <m:t>4</m:t>
                      </m:r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  <m:r>
                        <a:rPr lang="en-US" sz="2400" i="1" dirty="0" err="1">
                          <a:latin typeface="Cambria Math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 err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 err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</a:rPr>
                        <m:t>+</m:t>
                      </m:r>
                      <m:r>
                        <a:rPr lang="en-US" sz="2400" b="0" i="1" dirty="0" smtClean="0">
                          <a:latin typeface="Cambria Math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105" y="3998974"/>
                <a:ext cx="2821926" cy="461665"/>
              </a:xfrm>
              <a:prstGeom prst="rect">
                <a:avLst/>
              </a:prstGeom>
              <a:blipFill rotWithShape="1">
                <a:blip r:embed="rId2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1" name="Group 130"/>
          <p:cNvGrpSpPr/>
          <p:nvPr/>
        </p:nvGrpSpPr>
        <p:grpSpPr>
          <a:xfrm>
            <a:off x="5874712" y="4632651"/>
            <a:ext cx="2954861" cy="1419510"/>
            <a:chOff x="5874712" y="4615057"/>
            <a:chExt cx="2954861" cy="1419510"/>
          </a:xfrm>
        </p:grpSpPr>
        <p:grpSp>
          <p:nvGrpSpPr>
            <p:cNvPr id="130" name="Group 129"/>
            <p:cNvGrpSpPr/>
            <p:nvPr/>
          </p:nvGrpSpPr>
          <p:grpSpPr>
            <a:xfrm>
              <a:off x="6220354" y="5387638"/>
              <a:ext cx="497425" cy="460856"/>
              <a:chOff x="6235994" y="5387638"/>
              <a:chExt cx="481785" cy="46085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6235994" y="5610467"/>
                <a:ext cx="48178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6235994" y="5387638"/>
                <a:ext cx="2634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235994" y="5848494"/>
                <a:ext cx="26346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Moon 117"/>
            <p:cNvSpPr/>
            <p:nvPr/>
          </p:nvSpPr>
          <p:spPr>
            <a:xfrm flipH="1">
              <a:off x="6441852" y="5293903"/>
              <a:ext cx="585000" cy="636675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035514" y="5353335"/>
              <a:ext cx="596347" cy="25143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874712" y="4615057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4615057"/>
                  <a:ext cx="379206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Connector 107"/>
            <p:cNvCxnSpPr/>
            <p:nvPr/>
          </p:nvCxnSpPr>
          <p:spPr>
            <a:xfrm>
              <a:off x="8015432" y="5192651"/>
              <a:ext cx="34564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8303467" y="4963981"/>
                  <a:ext cx="52610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𝑓</m:t>
                        </m:r>
                        <m:r>
                          <a:rPr lang="en-US" sz="2400" b="0" i="1" baseline="-25000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3467" y="4963981"/>
                  <a:ext cx="526106" cy="45313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l="-3488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5874712" y="5191127"/>
                  <a:ext cx="4315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5191127"/>
                  <a:ext cx="431528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5874712" y="5421555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5421555"/>
                  <a:ext cx="437940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Flowchart: Delay 111"/>
            <p:cNvSpPr/>
            <p:nvPr/>
          </p:nvSpPr>
          <p:spPr>
            <a:xfrm>
              <a:off x="7545315" y="4917158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874712" y="5665235"/>
                  <a:ext cx="3649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4712" y="5665235"/>
                  <a:ext cx="364972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Freeform 128"/>
            <p:cNvSpPr/>
            <p:nvPr/>
          </p:nvSpPr>
          <p:spPr>
            <a:xfrm>
              <a:off x="6220354" y="4790661"/>
              <a:ext cx="1320133" cy="251791"/>
            </a:xfrm>
            <a:custGeom>
              <a:avLst/>
              <a:gdLst>
                <a:gd name="connsiteX0" fmla="*/ 1325217 w 1325217"/>
                <a:gd name="connsiteY0" fmla="*/ 251791 h 251791"/>
                <a:gd name="connsiteX1" fmla="*/ 1060173 w 1325217"/>
                <a:gd name="connsiteY1" fmla="*/ 251791 h 251791"/>
                <a:gd name="connsiteX2" fmla="*/ 1060173 w 1325217"/>
                <a:gd name="connsiteY2" fmla="*/ 0 h 251791"/>
                <a:gd name="connsiteX3" fmla="*/ 0 w 1325217"/>
                <a:gd name="connsiteY3" fmla="*/ 0 h 25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217" h="251791">
                  <a:moveTo>
                    <a:pt x="1325217" y="251791"/>
                  </a:moveTo>
                  <a:lnTo>
                    <a:pt x="1060173" y="251791"/>
                  </a:lnTo>
                  <a:lnTo>
                    <a:pt x="1060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Line Callout 1 131"/>
          <p:cNvSpPr/>
          <p:nvPr/>
        </p:nvSpPr>
        <p:spPr>
          <a:xfrm>
            <a:off x="7364851" y="5727184"/>
            <a:ext cx="2081495" cy="345642"/>
          </a:xfrm>
          <a:prstGeom prst="borderCallout1">
            <a:avLst>
              <a:gd name="adj1" fmla="val 49423"/>
              <a:gd name="adj2" fmla="val 211"/>
              <a:gd name="adj3" fmla="val -21693"/>
              <a:gd name="adj4" fmla="val -319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3-input OR gate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66309" y="5733280"/>
            <a:ext cx="201850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OR-AND</a:t>
            </a:r>
          </a:p>
          <a:p>
            <a:pPr algn="ctr"/>
            <a:r>
              <a:rPr lang="en-US" b="1" dirty="0" smtClean="0"/>
              <a:t>implementations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30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132" grpId="0" animBg="1"/>
      <p:bldP spid="1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Two-Level vs. Three-Level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894293"/>
                <a:ext cx="8915400" cy="2189066"/>
              </a:xfrm>
            </p:spPr>
            <p:txBody>
              <a:bodyPr/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𝑎𝑏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𝑐𝑑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𝑐𝑒</m:t>
                    </m:r>
                  </m:oMath>
                </a14:m>
                <a:r>
                  <a:rPr lang="en-US" dirty="0" smtClean="0"/>
                  <a:t> (6 literals) is a sum-of-products</a:t>
                </a:r>
                <a:endParaRPr lang="en-US" dirty="0"/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 may also be written as: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h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𝑎𝑏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(5 literals)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dirty="0" smtClean="0"/>
                  <a:t>However,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𝑎𝑏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non-standard form</a:t>
                </a:r>
              </a:p>
              <a:p>
                <a:pPr lvl="1">
                  <a:lnSpc>
                    <a:spcPct val="11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𝑎𝑏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not a sum-of-products nor a product-of-sums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894293"/>
                <a:ext cx="8915400" cy="2189066"/>
              </a:xfrm>
              <a:blipFill rotWithShape="1">
                <a:blip r:embed="rId2"/>
                <a:stretch>
                  <a:fillRect l="-889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5384" y="3141555"/>
                <a:ext cx="3268844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 smtClean="0"/>
                  <a:t>2-level implementation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h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𝑎𝑏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𝑐𝑑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𝑐𝑒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384" y="3141555"/>
                <a:ext cx="3268844" cy="978729"/>
              </a:xfrm>
              <a:prstGeom prst="rect">
                <a:avLst/>
              </a:prstGeom>
              <a:blipFill rotWithShape="1">
                <a:blip r:embed="rId3"/>
                <a:stretch>
                  <a:fillRect l="-2612" t="-1242" r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41208" y="3141555"/>
                <a:ext cx="3268844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dirty="0" smtClean="0"/>
                  <a:t>3-level implementation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h</m:t>
                      </m:r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𝑎𝑏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𝑐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𝑑</m:t>
                      </m:r>
                      <m:r>
                        <a:rPr lang="en-US" sz="2400" i="1" dirty="0" err="1" smtClean="0">
                          <a:latin typeface="Cambria Math"/>
                        </a:rPr>
                        <m:t>+</m:t>
                      </m:r>
                      <m:r>
                        <a:rPr lang="en-US" sz="2400" i="1" dirty="0" err="1" smtClean="0">
                          <a:latin typeface="Cambria Math"/>
                        </a:rPr>
                        <m:t>𝑒</m:t>
                      </m:r>
                      <m:r>
                        <a:rPr lang="en-US" sz="24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208" y="3141555"/>
                <a:ext cx="3268844" cy="978729"/>
              </a:xfrm>
              <a:prstGeom prst="rect">
                <a:avLst/>
              </a:prstGeom>
              <a:blipFill rotWithShape="1">
                <a:blip r:embed="rId4"/>
                <a:stretch>
                  <a:fillRect l="-2612" t="-1242" r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125773" y="4096594"/>
            <a:ext cx="2847908" cy="2270363"/>
            <a:chOff x="1125773" y="4235498"/>
            <a:chExt cx="2847908" cy="2270363"/>
          </a:xfrm>
        </p:grpSpPr>
        <p:sp>
          <p:nvSpPr>
            <p:cNvPr id="33" name="Freeform 32"/>
            <p:cNvSpPr/>
            <p:nvPr/>
          </p:nvSpPr>
          <p:spPr>
            <a:xfrm>
              <a:off x="2282801" y="5599779"/>
              <a:ext cx="596347" cy="594796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2286574" y="4583050"/>
              <a:ext cx="596347" cy="563592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25773" y="4235498"/>
              <a:ext cx="1161401" cy="657367"/>
              <a:chOff x="2902064" y="1061017"/>
              <a:chExt cx="1161401" cy="657367"/>
            </a:xfrm>
          </p:grpSpPr>
          <p:sp>
            <p:nvSpPr>
              <p:cNvPr id="20" name="Flowchart: Delay 19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79206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902064" y="1349052"/>
                    <a:ext cx="3788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𝑏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7888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Connector 9"/>
            <p:cNvCxnSpPr/>
            <p:nvPr/>
          </p:nvCxnSpPr>
          <p:spPr>
            <a:xfrm>
              <a:off x="2130257" y="5375312"/>
              <a:ext cx="148187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54528" y="5146642"/>
                  <a:ext cx="41915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4528" y="5146642"/>
                  <a:ext cx="419153" cy="45313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Moon 11"/>
            <p:cNvSpPr/>
            <p:nvPr/>
          </p:nvSpPr>
          <p:spPr>
            <a:xfrm flipH="1">
              <a:off x="2805637" y="5061874"/>
              <a:ext cx="585000" cy="617553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25773" y="5024402"/>
              <a:ext cx="1161401" cy="657367"/>
              <a:chOff x="2902064" y="1061017"/>
              <a:chExt cx="1161401" cy="657367"/>
            </a:xfrm>
          </p:grpSpPr>
          <p:sp>
            <p:nvSpPr>
              <p:cNvPr id="14" name="Flowchart: Delay 13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902064" y="1349052"/>
                    <a:ext cx="3891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89145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1128425" y="5848494"/>
              <a:ext cx="1161401" cy="657367"/>
              <a:chOff x="2902064" y="1061017"/>
              <a:chExt cx="1161401" cy="657367"/>
            </a:xfrm>
          </p:grpSpPr>
          <p:sp>
            <p:nvSpPr>
              <p:cNvPr id="27" name="Flowchart: Delay 26"/>
              <p:cNvSpPr/>
              <p:nvPr/>
            </p:nvSpPr>
            <p:spPr>
              <a:xfrm>
                <a:off x="3478465" y="1138569"/>
                <a:ext cx="585000" cy="540000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3272277" y="1257528"/>
                <a:ext cx="206188" cy="288035"/>
                <a:chOff x="2791306" y="1257528"/>
                <a:chExt cx="687159" cy="288035"/>
              </a:xfrm>
            </p:grpSpPr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791306" y="1257528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791306" y="1545563"/>
                  <a:ext cx="68715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061017"/>
                    <a:ext cx="361894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902064" y="1349052"/>
                    <a:ext cx="36766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/>
                            </a:rPr>
                            <m:t>𝑒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2064" y="1349052"/>
                    <a:ext cx="367665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Line Callout 1 62"/>
          <p:cNvSpPr/>
          <p:nvPr/>
        </p:nvSpPr>
        <p:spPr>
          <a:xfrm>
            <a:off x="2763934" y="6021315"/>
            <a:ext cx="2081495" cy="345642"/>
          </a:xfrm>
          <a:prstGeom prst="borderCallout1">
            <a:avLst>
              <a:gd name="adj1" fmla="val -2337"/>
              <a:gd name="adj2" fmla="val 31408"/>
              <a:gd name="adj3" fmla="val -224899"/>
              <a:gd name="adj4" fmla="val 173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3-input OR gate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619119" y="4384629"/>
            <a:ext cx="3596799" cy="1613768"/>
            <a:chOff x="5619119" y="4384629"/>
            <a:chExt cx="3596799" cy="161376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7705516" y="5372958"/>
              <a:ext cx="43525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6771861" y="4732181"/>
              <a:ext cx="1351722" cy="350028"/>
            </a:xfrm>
            <a:custGeom>
              <a:avLst/>
              <a:gdLst>
                <a:gd name="connsiteX0" fmla="*/ 0 w 1351722"/>
                <a:gd name="connsiteY0" fmla="*/ 0 h 364435"/>
                <a:gd name="connsiteX1" fmla="*/ 1020417 w 1351722"/>
                <a:gd name="connsiteY1" fmla="*/ 0 h 364435"/>
                <a:gd name="connsiteX2" fmla="*/ 1020417 w 1351722"/>
                <a:gd name="connsiteY2" fmla="*/ 364435 h 364435"/>
                <a:gd name="connsiteX3" fmla="*/ 1351722 w 1351722"/>
                <a:gd name="connsiteY3" fmla="*/ 364435 h 36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722" h="364435">
                  <a:moveTo>
                    <a:pt x="0" y="0"/>
                  </a:moveTo>
                  <a:lnTo>
                    <a:pt x="1020417" y="0"/>
                  </a:lnTo>
                  <a:lnTo>
                    <a:pt x="1020417" y="364435"/>
                  </a:lnTo>
                  <a:lnTo>
                    <a:pt x="1351722" y="36443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780519" y="5525696"/>
              <a:ext cx="339997" cy="160005"/>
            </a:xfrm>
            <a:custGeom>
              <a:avLst/>
              <a:gdLst>
                <a:gd name="connsiteX0" fmla="*/ 0 w 596347"/>
                <a:gd name="connsiteY0" fmla="*/ 344557 h 344557"/>
                <a:gd name="connsiteX1" fmla="*/ 238539 w 596347"/>
                <a:gd name="connsiteY1" fmla="*/ 344557 h 344557"/>
                <a:gd name="connsiteX2" fmla="*/ 238539 w 596347"/>
                <a:gd name="connsiteY2" fmla="*/ 0 h 344557"/>
                <a:gd name="connsiteX3" fmla="*/ 596347 w 596347"/>
                <a:gd name="connsiteY3" fmla="*/ 0 h 34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347" h="344557">
                  <a:moveTo>
                    <a:pt x="0" y="344557"/>
                  </a:moveTo>
                  <a:lnTo>
                    <a:pt x="238539" y="344557"/>
                  </a:lnTo>
                  <a:lnTo>
                    <a:pt x="238539" y="0"/>
                  </a:lnTo>
                  <a:lnTo>
                    <a:pt x="596347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Delay 56"/>
            <p:cNvSpPr/>
            <p:nvPr/>
          </p:nvSpPr>
          <p:spPr>
            <a:xfrm>
              <a:off x="6195520" y="4462181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5989332" y="4581140"/>
              <a:ext cx="206188" cy="288035"/>
              <a:chOff x="2791306" y="1257528"/>
              <a:chExt cx="687159" cy="28803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2791306" y="1257528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791306" y="1545563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5619119" y="4384629"/>
                  <a:ext cx="3792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4384629"/>
                  <a:ext cx="37920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5619119" y="4672664"/>
                  <a:ext cx="3788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4672664"/>
                  <a:ext cx="378885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>
              <a:off x="8467027" y="5236408"/>
              <a:ext cx="38734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796765" y="5007738"/>
                  <a:ext cx="419153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765" y="5007738"/>
                  <a:ext cx="419153" cy="45313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Moon 41"/>
            <p:cNvSpPr/>
            <p:nvPr/>
          </p:nvSpPr>
          <p:spPr>
            <a:xfrm flipH="1">
              <a:off x="8047874" y="4963051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Delay 50"/>
            <p:cNvSpPr/>
            <p:nvPr/>
          </p:nvSpPr>
          <p:spPr>
            <a:xfrm>
              <a:off x="7120516" y="5102958"/>
              <a:ext cx="585000" cy="54000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989332" y="5214817"/>
              <a:ext cx="11311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619119" y="5018306"/>
                  <a:ext cx="3618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5018306"/>
                  <a:ext cx="36189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45"/>
            <p:cNvGrpSpPr/>
            <p:nvPr/>
          </p:nvGrpSpPr>
          <p:grpSpPr>
            <a:xfrm>
              <a:off x="5991984" y="5537541"/>
              <a:ext cx="343584" cy="288035"/>
              <a:chOff x="2791306" y="1257528"/>
              <a:chExt cx="687159" cy="288035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2791306" y="1257528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791306" y="1545563"/>
                <a:ext cx="687159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619119" y="5341030"/>
                  <a:ext cx="3891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5341030"/>
                  <a:ext cx="38914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619119" y="5629065"/>
                  <a:ext cx="3676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9119" y="5629065"/>
                  <a:ext cx="367665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Moon 66"/>
            <p:cNvSpPr/>
            <p:nvPr/>
          </p:nvSpPr>
          <p:spPr>
            <a:xfrm flipH="1">
              <a:off x="6211424" y="5415701"/>
              <a:ext cx="585000" cy="540000"/>
            </a:xfrm>
            <a:prstGeom prst="moon">
              <a:avLst>
                <a:gd name="adj" fmla="val 8683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57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Postulates of Boolean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2893" y="951900"/>
                <a:ext cx="9263084" cy="5587879"/>
              </a:xfrm>
            </p:spPr>
            <p:txBody>
              <a:bodyPr/>
              <a:lstStyle/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1.	Closure: the result of any Boolean operation is in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= {0, 1}</a:t>
                </a:r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2.	Identity element with respect to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 smtClean="0"/>
                  <a:t> is 0: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+0=0+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	Identity element with respect to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 is 1: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1=1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3.	Commutative with respect to +: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	Commutative </a:t>
                </a:r>
                <a:r>
                  <a:rPr lang="en-US" dirty="0"/>
                  <a:t>with respect to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 = 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4.	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 is distributive over +: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)+(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	+ is distributive over 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+(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)=(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5.	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B, there exists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in B (called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) such that: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′=1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893" y="951900"/>
                <a:ext cx="9263084" cy="5587879"/>
              </a:xfrm>
              <a:blipFill rotWithShape="1">
                <a:blip r:embed="rId2"/>
                <a:stretch>
                  <a:fillRect l="-987" t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5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OR, and NOT Operators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951900"/>
                <a:ext cx="8915400" cy="2246672"/>
              </a:xfrm>
            </p:spPr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The following tables 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/>
                  <a:t>AND</a:t>
                </a:r>
                <a:r>
                  <a:rPr lang="en-US" dirty="0" smtClean="0"/>
                  <a:t> operator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the </a:t>
                </a:r>
                <a:r>
                  <a:rPr lang="en-US" b="1" dirty="0" smtClean="0"/>
                  <a:t>OR</a:t>
                </a:r>
                <a:r>
                  <a:rPr lang="en-US" dirty="0" smtClean="0"/>
                  <a:t> operator</a:t>
                </a:r>
              </a:p>
              <a:p>
                <a:pPr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b="1" dirty="0" smtClean="0"/>
                  <a:t>NOT</a:t>
                </a:r>
                <a:r>
                  <a:rPr lang="en-US" dirty="0" smtClean="0"/>
                  <a:t> operator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51900"/>
                <a:ext cx="8229600" cy="2246672"/>
              </a:xfrm>
              <a:blipFill rotWithShape="1">
                <a:blip r:embed="rId2"/>
                <a:stretch>
                  <a:fillRect l="-963" t="-1897" b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895337"/>
              </p:ext>
            </p:extLst>
          </p:nvPr>
        </p:nvGraphicFramePr>
        <p:xfrm>
          <a:off x="896508" y="3429002"/>
          <a:ext cx="2433895" cy="26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97"/>
                <a:gridCol w="1043098"/>
              </a:tblGrid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x·y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77527"/>
              </p:ext>
            </p:extLst>
          </p:nvPr>
        </p:nvGraphicFramePr>
        <p:xfrm>
          <a:off x="3954479" y="3429000"/>
          <a:ext cx="2433895" cy="26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797"/>
                <a:gridCol w="1043098"/>
              </a:tblGrid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x+y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598"/>
              </p:ext>
            </p:extLst>
          </p:nvPr>
        </p:nvGraphicFramePr>
        <p:xfrm>
          <a:off x="7012451" y="3428998"/>
          <a:ext cx="1934635" cy="157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521"/>
                <a:gridCol w="936114"/>
              </a:tblGrid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</a:t>
                      </a:r>
                      <a:endParaRPr lang="en-US" sz="2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5263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9654" y="836685"/>
                <a:ext cx="9066260" cy="5645486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Boolean functions are described by expressions that consist of: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Boolean variables, such as: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etc.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Boolean constants: 0 and 1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Boolean operators: AND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), OR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 smtClean="0"/>
                  <a:t>), NOT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 smtClean="0"/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Parentheses, which can be nested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Example:	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  <m:r>
                          <a:rPr lang="en-US" i="1" dirty="0" err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The dot operator is implicit and need not be written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Operator precedence: to avoid ambiguity in expressions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Expressions within parentheses should be evaluated first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The NOT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 smtClean="0"/>
                  <a:t>) operator should be evaluated second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The AND (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) operator should be evaluated third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 smtClean="0"/>
                  <a:t>The OR (</a:t>
                </a:r>
                <a:r>
                  <a:rPr lang="en-US" dirty="0" smtClean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 smtClean="0"/>
                  <a:t>) operator should be evaluated last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654" y="836685"/>
                <a:ext cx="9066260" cy="5645486"/>
              </a:xfrm>
              <a:blipFill rotWithShape="1">
                <a:blip r:embed="rId2"/>
                <a:stretch>
                  <a:fillRect l="-874" t="-756" r="-941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57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4440" y="836685"/>
                <a:ext cx="9389941" cy="2073852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A truth table can represent a Boolean function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List all possible combinations of 0's and 1's assigned to variables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If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variables then 2</a:t>
                </a:r>
                <a:r>
                  <a:rPr lang="en-US" i="1" baseline="30000" dirty="0" smtClean="0"/>
                  <a:t>n</a:t>
                </a:r>
                <a:r>
                  <a:rPr lang="en-US" dirty="0" smtClean="0"/>
                  <a:t> rows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Example: Truth table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440" y="836685"/>
                <a:ext cx="9389941" cy="2073852"/>
              </a:xfrm>
              <a:blipFill rotWithShape="1">
                <a:blip r:embed="rId2"/>
                <a:stretch>
                  <a:fillRect l="-909" t="-2059" r="-195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046378"/>
              </p:ext>
            </p:extLst>
          </p:nvPr>
        </p:nvGraphicFramePr>
        <p:xfrm>
          <a:off x="862903" y="2968147"/>
          <a:ext cx="66056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902"/>
                <a:gridCol w="735177"/>
                <a:gridCol w="933947"/>
                <a:gridCol w="736656"/>
                <a:gridCol w="921712"/>
                <a:gridCol w="1728210"/>
              </a:tblGrid>
              <a:tr h="3598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y  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y'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'+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x'z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 anchor="ctr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0  0  0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0  0  1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0  1  0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0  1  1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1  0  0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1  1  0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584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1  1  1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4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DeMorgan's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878" y="951899"/>
                <a:ext cx="3682047" cy="1267354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+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)′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)′ = 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 + 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17" y="951899"/>
                <a:ext cx="3398813" cy="1267354"/>
              </a:xfrm>
              <a:blipFill rotWithShape="1">
                <a:blip r:embed="rId2"/>
                <a:stretch>
                  <a:fillRect l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925841"/>
              </p:ext>
            </p:extLst>
          </p:nvPr>
        </p:nvGraphicFramePr>
        <p:xfrm>
          <a:off x="584469" y="2276860"/>
          <a:ext cx="873706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80"/>
                <a:gridCol w="624076"/>
                <a:gridCol w="624076"/>
                <a:gridCol w="624076"/>
                <a:gridCol w="811299"/>
                <a:gridCol w="1123337"/>
                <a:gridCol w="936114"/>
                <a:gridCol w="873706"/>
                <a:gridCol w="1117094"/>
                <a:gridCol w="13792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x+y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x+y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y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(x y)'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x'+ y'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3370" y="1009507"/>
            <a:ext cx="3245194" cy="10369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 smtClean="0"/>
              <a:t>Can be verified</a:t>
            </a:r>
          </a:p>
          <a:p>
            <a:pPr algn="ctr">
              <a:lnSpc>
                <a:spcPct val="120000"/>
              </a:lnSpc>
            </a:pPr>
            <a:r>
              <a:rPr lang="en-US" sz="2400" dirty="0" smtClean="0"/>
              <a:t>Using a Truth Table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892072" y="2299423"/>
            <a:ext cx="2059450" cy="2385577"/>
            <a:chOff x="3592681" y="2449681"/>
            <a:chExt cx="1901031" cy="2385577"/>
          </a:xfrm>
        </p:grpSpPr>
        <p:sp>
          <p:nvSpPr>
            <p:cNvPr id="6" name="Rounded Rectangle 5"/>
            <p:cNvSpPr/>
            <p:nvPr/>
          </p:nvSpPr>
          <p:spPr>
            <a:xfrm>
              <a:off x="3592681" y="2449681"/>
              <a:ext cx="1036926" cy="1958638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29607" y="2449681"/>
              <a:ext cx="864105" cy="1958638"/>
            </a:xfrm>
            <a:prstGeom prst="roundRect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84857" y="4465926"/>
              <a:ext cx="1034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</a:rPr>
                <a:t>Identical</a:t>
              </a:r>
              <a:endParaRPr lang="en-US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25228" y="2299423"/>
            <a:ext cx="2496303" cy="2385577"/>
            <a:chOff x="6300210" y="2449681"/>
            <a:chExt cx="2304280" cy="2385577"/>
          </a:xfrm>
        </p:grpSpPr>
        <p:sp>
          <p:nvSpPr>
            <p:cNvPr id="8" name="Rounded Rectangle 7"/>
            <p:cNvSpPr/>
            <p:nvPr/>
          </p:nvSpPr>
          <p:spPr>
            <a:xfrm>
              <a:off x="6300210" y="2449681"/>
              <a:ext cx="1036926" cy="1958638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337136" y="2449681"/>
              <a:ext cx="1267354" cy="1958638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61066" y="4465926"/>
              <a:ext cx="1034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Identical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646877" y="4753962"/>
                <a:ext cx="6240758" cy="1785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7663" indent="-347663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v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98513" indent="-336550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²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2pPr>
                <a:lvl3pPr marL="1144588" indent="-231775" algn="l" rtl="0" fontAlgn="base">
                  <a:spcBef>
                    <a:spcPct val="4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cs typeface="+mn-cs"/>
                  </a:defRPr>
                </a:lvl3pPr>
                <a:lvl4pPr marL="1481138" indent="-222250" algn="l" rtl="0" fontAlgn="base">
                  <a:spcBef>
                    <a:spcPct val="40000"/>
                  </a:spcBef>
                  <a:spcAft>
                    <a:spcPct val="0"/>
                  </a:spcAft>
                  <a:buChar char="–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4pPr>
                <a:lvl5pPr marL="18288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5pPr>
                <a:lvl6pPr marL="22860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7432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2004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657600" indent="-233363" algn="l" rtl="0" fontAlgn="base">
                  <a:spcBef>
                    <a:spcPct val="4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:r>
                  <a:rPr lang="en-US" kern="0" dirty="0" smtClean="0"/>
                  <a:t>Generalized </a:t>
                </a:r>
                <a:r>
                  <a:rPr lang="en-US" kern="0" dirty="0" err="1" smtClean="0"/>
                  <a:t>DeMorgan's</a:t>
                </a:r>
                <a:r>
                  <a:rPr lang="en-US" kern="0" dirty="0" smtClean="0"/>
                  <a:t> Theorem: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kern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kern="0" smtClean="0">
                                <a:latin typeface="Cambria Math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en-US" b="0" i="1" kern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kern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kern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kern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∙</m:t>
                    </m:r>
                    <m:sSubSup>
                      <m:sSubSupPr>
                        <m:ctrlPr>
                          <a:rPr lang="en-US" b="0" i="1" kern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∙ ⋯ ∙ </m:t>
                    </m:r>
                    <m:sSubSup>
                      <m:sSubSupPr>
                        <m:ctrlPr>
                          <a:rPr lang="en-US" b="0" i="1" kern="0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i="1" kern="0" dirty="0" smtClean="0">
                  <a:latin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ker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kern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kern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i="1" kern="0">
                                <a:latin typeface="Cambria Math"/>
                              </a:rPr>
                              <m:t>…</m:t>
                            </m:r>
                            <m:r>
                              <a:rPr lang="en-US" i="1" kern="0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i="1" ker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ker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ker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ker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 ker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 ker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+</m:t>
                    </m:r>
                    <m:sSubSup>
                      <m:sSubSupPr>
                        <m:ctrlPr>
                          <a:rPr lang="en-US" i="1" ker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b="0" i="1" kern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 ⋯</m:t>
                    </m:r>
                    <m:r>
                      <a:rPr lang="en-US" b="0" i="1" kern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kern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i="1" ker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  <m:sup>
                        <m:r>
                          <a:rPr lang="en-US" i="1" ker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</m:oMath>
                </a14:m>
                <a:endParaRPr lang="en-US" i="1" kern="0" dirty="0">
                  <a:latin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  <a:tabLst>
                    <a:tab pos="3943350" algn="l"/>
                  </a:tabLst>
                </a:pPr>
                <a:endParaRPr lang="en-US" i="1" kern="0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117" y="4753961"/>
                <a:ext cx="5760700" cy="1785817"/>
              </a:xfrm>
              <a:prstGeom prst="rect">
                <a:avLst/>
              </a:prstGeom>
              <a:blipFill rotWithShape="1">
                <a:blip r:embed="rId3"/>
                <a:stretch>
                  <a:fillRect l="-1481" t="-683" b="-6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Complementing Boolean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7247" y="951900"/>
                <a:ext cx="9111507" cy="5472665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What is the complement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𝑦𝑧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𝑥𝑦</m:t>
                    </m:r>
                    <m:r>
                      <a:rPr lang="en-US" i="1" dirty="0" err="1" smtClean="0">
                        <a:latin typeface="Cambria Math"/>
                      </a:rPr>
                      <m:t>′</m:t>
                    </m:r>
                    <m:r>
                      <a:rPr lang="en-US" i="1" dirty="0" err="1" smtClean="0">
                        <a:latin typeface="Cambria Math"/>
                      </a:rPr>
                      <m:t>𝑧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Use </a:t>
                </a:r>
                <a:r>
                  <a:rPr lang="en-US" dirty="0" err="1" smtClean="0"/>
                  <a:t>DeMorgan's</a:t>
                </a:r>
                <a:r>
                  <a:rPr lang="en-US" dirty="0" smtClean="0"/>
                  <a:t> Theorem: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Complement each variable and constant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Interchange AND </a:t>
                </a:r>
                <a:r>
                  <a:rPr lang="en-US" dirty="0" err="1" smtClean="0"/>
                  <a:t>and</a:t>
                </a:r>
                <a:r>
                  <a:rPr lang="en-US" dirty="0" smtClean="0"/>
                  <a:t> OR operators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So, what is the complement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 err="1">
                        <a:latin typeface="Cambria Math"/>
                      </a:rPr>
                      <m:t>𝑦</m:t>
                    </m:r>
                    <m:sSup>
                      <m:sSupPr>
                        <m:ctrlPr>
                          <a:rPr lang="en-US" i="1" dirty="0" err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 dirty="0" err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 dirty="0" err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i="1" dirty="0" err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?</a:t>
                </a:r>
                <a:endParaRPr lang="en-US" dirty="0"/>
              </a:p>
              <a:p>
                <a:pPr marL="0" indent="0">
                  <a:lnSpc>
                    <a:spcPct val="140000"/>
                  </a:lnSpc>
                  <a:spcBef>
                    <a:spcPts val="1500"/>
                  </a:spcBef>
                  <a:buNone/>
                  <a:tabLst>
                    <a:tab pos="357188" algn="l"/>
                  </a:tabLst>
                </a:pPr>
                <a:r>
                  <a:rPr lang="en-US" dirty="0" smtClean="0"/>
                  <a:t>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Answer: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err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b="0" i="1" dirty="0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Example 2:</a:t>
                </a:r>
                <a:r>
                  <a:rPr lang="en-US" dirty="0" smtClean="0"/>
                  <a:t> Complement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𝑏𝑐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err="1" smtClean="0">
                        <a:latin typeface="Cambria Math"/>
                      </a:rPr>
                      <m:t>𝑑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Answer: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𝑔</m:t>
                    </m:r>
                    <m:r>
                      <a:rPr lang="en-US" i="1" dirty="0" smtClean="0">
                        <a:latin typeface="Cambria Math"/>
                      </a:rPr>
                      <m:t>′=(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𝑏</m:t>
                    </m:r>
                    <m:r>
                      <a:rPr lang="en-US" i="1" dirty="0" err="1" smtClean="0">
                        <a:latin typeface="Cambria Math"/>
                      </a:rPr>
                      <m:t>′+</m:t>
                    </m:r>
                    <m:r>
                      <a:rPr lang="en-US" i="1" dirty="0" err="1" smtClean="0">
                        <a:latin typeface="Cambria Math"/>
                      </a:rPr>
                      <m:t>𝑐</m:t>
                    </m:r>
                    <m:r>
                      <a:rPr lang="en-US" i="1" dirty="0" smtClean="0">
                        <a:latin typeface="Cambria Math"/>
                      </a:rPr>
                      <m:t>′)+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latin typeface="Cambria Math"/>
                      </a:rPr>
                      <m:t>′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247" y="951900"/>
                <a:ext cx="9111507" cy="5472665"/>
              </a:xfrm>
              <a:blipFill rotWithShape="1">
                <a:blip r:embed="rId2"/>
                <a:stretch>
                  <a:fillRect l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98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19531</TotalTime>
  <Words>3147</Words>
  <Application>Microsoft Office PowerPoint</Application>
  <PresentationFormat>A4 Paper (210x297 mm)</PresentationFormat>
  <Paragraphs>734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Default Design</vt:lpstr>
      <vt:lpstr>Boolean Algebra and Logic Gates</vt:lpstr>
      <vt:lpstr>Presentation Outline</vt:lpstr>
      <vt:lpstr>Boolean Algebra</vt:lpstr>
      <vt:lpstr>Postulates of Boolean Algebra</vt:lpstr>
      <vt:lpstr>AND, OR, and NOT Operators</vt:lpstr>
      <vt:lpstr>Boolean Functions</vt:lpstr>
      <vt:lpstr>Truth Table</vt:lpstr>
      <vt:lpstr>DeMorgan's Theorem</vt:lpstr>
      <vt:lpstr>Complementing Boolean Functions</vt:lpstr>
      <vt:lpstr>Algebraic Manipulation of Expressions</vt:lpstr>
      <vt:lpstr>Consensus Theorem</vt:lpstr>
      <vt:lpstr>Summary of Boolean Algebra</vt:lpstr>
      <vt:lpstr>Duality Principle</vt:lpstr>
      <vt:lpstr>Expression Simplification</vt:lpstr>
      <vt:lpstr>Importance of Boolean Algebra</vt:lpstr>
      <vt:lpstr>Next . . .</vt:lpstr>
      <vt:lpstr>Logic Gates and Symbols</vt:lpstr>
      <vt:lpstr>Truth Table and Logic Diagram</vt:lpstr>
      <vt:lpstr>Combinational Circuit</vt:lpstr>
      <vt:lpstr>Example of a Simple Combinational Circuit</vt:lpstr>
      <vt:lpstr>From Truth Tables to Gate Implementation</vt:lpstr>
      <vt:lpstr>Minterms and Maxterms</vt:lpstr>
      <vt:lpstr>Minterms and Maxterms for 3 Variables</vt:lpstr>
      <vt:lpstr>Purpose of the Index</vt:lpstr>
      <vt:lpstr>Sum-Of-Minterms (SOM) Canonical Form</vt:lpstr>
      <vt:lpstr>Examples of Sum-Of-Minterms</vt:lpstr>
      <vt:lpstr>Product-Of-Maxterms (POM) Canonical Form</vt:lpstr>
      <vt:lpstr>Examples of Product-Of-Maxterms</vt:lpstr>
      <vt:lpstr>Conversions between Canonical Forms</vt:lpstr>
      <vt:lpstr>Function Complement</vt:lpstr>
      <vt:lpstr>Summary of Minterms and Maxterms</vt:lpstr>
      <vt:lpstr>Sum-of-Products and Products-of-Sums</vt:lpstr>
      <vt:lpstr>Two-Level Gate Implementation</vt:lpstr>
      <vt:lpstr>Two-Level vs. Three-Level Implementation</vt:lpstr>
      <vt:lpstr>Shl</vt:lpstr>
    </vt:vector>
  </TitlesOfParts>
  <Company>KFUPM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Algebra and Logic Gates</dc:title>
  <dc:creator>Dr. Muhamed Mudawar</dc:creator>
  <cp:lastModifiedBy>mudawar</cp:lastModifiedBy>
  <cp:revision>648</cp:revision>
  <cp:lastPrinted>2016-09-25T17:34:14Z</cp:lastPrinted>
  <dcterms:created xsi:type="dcterms:W3CDTF">2004-09-12T13:54:39Z</dcterms:created>
  <dcterms:modified xsi:type="dcterms:W3CDTF">2016-10-01T18:55:07Z</dcterms:modified>
</cp:coreProperties>
</file>