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344" r:id="rId2"/>
    <p:sldId id="364" r:id="rId3"/>
    <p:sldId id="362" r:id="rId4"/>
    <p:sldId id="363" r:id="rId5"/>
    <p:sldId id="365" r:id="rId6"/>
    <p:sldId id="366" r:id="rId7"/>
    <p:sldId id="280" r:id="rId8"/>
    <p:sldId id="357" r:id="rId9"/>
    <p:sldId id="361" r:id="rId10"/>
    <p:sldId id="358" r:id="rId11"/>
    <p:sldId id="359" r:id="rId12"/>
    <p:sldId id="367" r:id="rId13"/>
    <p:sldId id="412" r:id="rId14"/>
    <p:sldId id="360" r:id="rId15"/>
    <p:sldId id="282" r:id="rId16"/>
    <p:sldId id="283" r:id="rId17"/>
    <p:sldId id="355" r:id="rId18"/>
    <p:sldId id="284" r:id="rId19"/>
    <p:sldId id="369" r:id="rId20"/>
    <p:sldId id="370" r:id="rId21"/>
    <p:sldId id="380" r:id="rId22"/>
    <p:sldId id="288" r:id="rId23"/>
    <p:sldId id="289" r:id="rId24"/>
    <p:sldId id="291" r:id="rId25"/>
    <p:sldId id="373" r:id="rId26"/>
    <p:sldId id="376" r:id="rId27"/>
    <p:sldId id="413" r:id="rId28"/>
    <p:sldId id="379" r:id="rId29"/>
    <p:sldId id="372" r:id="rId30"/>
    <p:sldId id="382" r:id="rId31"/>
    <p:sldId id="383" r:id="rId32"/>
    <p:sldId id="384" r:id="rId33"/>
    <p:sldId id="381" r:id="rId34"/>
    <p:sldId id="386" r:id="rId35"/>
    <p:sldId id="385" r:id="rId36"/>
    <p:sldId id="414" r:id="rId37"/>
    <p:sldId id="402" r:id="rId38"/>
    <p:sldId id="394" r:id="rId39"/>
    <p:sldId id="395" r:id="rId40"/>
    <p:sldId id="405" r:id="rId41"/>
    <p:sldId id="398" r:id="rId42"/>
    <p:sldId id="400" r:id="rId43"/>
    <p:sldId id="410" r:id="rId44"/>
    <p:sldId id="390" r:id="rId45"/>
    <p:sldId id="411" r:id="rId46"/>
    <p:sldId id="392" r:id="rId47"/>
    <p:sldId id="409" r:id="rId48"/>
    <p:sldId id="408" r:id="rId49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E5D"/>
    <a:srgbClr val="FFBA75"/>
    <a:srgbClr val="008000"/>
    <a:srgbClr val="000099"/>
    <a:srgbClr val="FF0000"/>
    <a:srgbClr val="FFCCFF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1" autoAdjust="0"/>
    <p:restoredTop sz="94660"/>
  </p:normalViewPr>
  <p:slideViewPr>
    <p:cSldViewPr>
      <p:cViewPr varScale="1">
        <p:scale>
          <a:sx n="82" d="100"/>
          <a:sy n="82" d="100"/>
        </p:scale>
        <p:origin x="1358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6688A979-38EB-4F2D-AC0F-D263E3A18A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047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65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5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65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65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10C0F8-ADBC-4B16-BFFD-088C68EB4E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008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CFD921-CC66-47B8-8E55-99CD7805CBD7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8575"/>
          </a:xfrm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60925"/>
            <a:ext cx="5210175" cy="4605338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F82781-CCD4-44FA-B0F1-4DAA3B1E8642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8575"/>
          </a:xfrm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60925"/>
            <a:ext cx="5210175" cy="460533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1600">
                <a:cs typeface="Times New Roman" pitchFamily="18" charset="0"/>
                <a:sym typeface="Symbol" pitchFamily="18" charset="2"/>
              </a:rPr>
              <a:t>M = 10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cs typeface="Times New Roman" pitchFamily="18" charset="0"/>
                <a:sym typeface="Symbol" pitchFamily="18" charset="2"/>
              </a:rPr>
              <a:t>Therefore n = 4 since: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en-US" sz="1600" baseline="30000">
                <a:cs typeface="Times New Roman" pitchFamily="18" charset="0"/>
                <a:sym typeface="Symbol" pitchFamily="18" charset="2"/>
              </a:rPr>
              <a:t>4</a:t>
            </a:r>
            <a:r>
              <a:rPr lang="en-US" altLang="en-US" sz="1600">
                <a:cs typeface="Times New Roman" pitchFamily="18" charset="0"/>
                <a:sym typeface="Symbol" pitchFamily="18" charset="2"/>
              </a:rPr>
              <a:t> =16 is </a:t>
            </a:r>
            <a:r>
              <a:rPr lang="en-US" altLang="en-US" sz="1600">
                <a:cs typeface="Times New Roman" pitchFamily="18" charset="0"/>
              </a:rPr>
              <a:t> 10 </a:t>
            </a:r>
            <a:r>
              <a:rPr lang="en-US" altLang="en-US" sz="1600">
                <a:cs typeface="Times New Roman" pitchFamily="18" charset="0"/>
                <a:sym typeface="Symbol" pitchFamily="18" charset="2"/>
              </a:rPr>
              <a:t>&gt; 2</a:t>
            </a:r>
            <a:r>
              <a:rPr lang="en-US" altLang="en-US" sz="1600" baseline="30000">
                <a:cs typeface="Times New Roman" pitchFamily="18" charset="0"/>
                <a:sym typeface="Symbol" pitchFamily="18" charset="2"/>
              </a:rPr>
              <a:t>3</a:t>
            </a:r>
            <a:r>
              <a:rPr lang="en-US" altLang="en-US" sz="1600">
                <a:cs typeface="Times New Roman" pitchFamily="18" charset="0"/>
                <a:sym typeface="Symbol" pitchFamily="18" charset="2"/>
              </a:rPr>
              <a:t> = 8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cs typeface="Times New Roman" pitchFamily="18" charset="0"/>
                <a:sym typeface="Symbol" pitchFamily="18" charset="2"/>
              </a:rPr>
              <a:t>and the ceiling function for log</a:t>
            </a:r>
            <a:r>
              <a:rPr lang="en-US" altLang="en-US" sz="1600" baseline="-25000"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en-US" sz="1600">
                <a:cs typeface="Times New Roman" pitchFamily="18" charset="0"/>
                <a:sym typeface="Symbol" pitchFamily="18" charset="2"/>
              </a:rPr>
              <a:t> 10 is 4.</a:t>
            </a:r>
          </a:p>
          <a:p>
            <a:endParaRPr lang="en-US" altLang="en-US" sz="1600"/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E1B399-EDE6-44FA-93C7-DAD96BD7630F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8575"/>
          </a:xfrm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60925"/>
            <a:ext cx="5210175" cy="4605338"/>
          </a:xfrm>
        </p:spPr>
        <p:txBody>
          <a:bodyPr/>
          <a:lstStyle/>
          <a:p>
            <a:r>
              <a:rPr lang="en-US" altLang="en-US"/>
              <a:t>Answer 1: 6</a:t>
            </a:r>
          </a:p>
          <a:p>
            <a:r>
              <a:rPr lang="en-US" altLang="en-US"/>
              <a:t>Answer 2: 1010, 1011, 1100, 1101, 1110, 1111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DC015-B9B5-4C56-8C2C-037258CF891C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8575"/>
          </a:xfrm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60925"/>
            <a:ext cx="5210175" cy="4605338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A6B15C-2306-4FBA-A8C0-9714FD15F283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8575"/>
          </a:xfrm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60925"/>
            <a:ext cx="5210175" cy="4605338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393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7802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5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083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0792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5988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413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551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034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96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2473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43000"/>
            <a:ext cx="89154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0" y="6606872"/>
            <a:ext cx="99060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tabLst>
                <a:tab pos="4841875" algn="ctr"/>
                <a:tab pos="9685338" algn="r"/>
              </a:tabLst>
            </a:pP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Introduction to Digital Circuits	COE 202 – Digital Logic Design	© Muhamed Mudawar – slide </a:t>
            </a:r>
            <a:fld id="{2E4E357F-40E8-40B7-9742-B663F8736D3A}" type="slidenum">
              <a:rPr lang="en-US" altLang="en-US" sz="1000" i="1">
                <a:latin typeface="Times New Roman" pitchFamily="18" charset="0"/>
                <a:cs typeface="Times New Roman" pitchFamily="18" charset="0"/>
              </a:rPr>
              <a:pPr>
                <a:spcBef>
                  <a:spcPct val="50000"/>
                </a:spcBef>
                <a:tabLst>
                  <a:tab pos="4841875" algn="ctr"/>
                  <a:tab pos="9685338" algn="r"/>
                </a:tabLst>
              </a:pPr>
              <a:t>‹#›</a:t>
            </a:fld>
            <a:endParaRPr lang="en-US" alt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kfupm.edu.sa/coe/mudawar/coe202/lectures/" TargetMode="External"/><Relationship Id="rId2" Type="http://schemas.openxmlformats.org/officeDocument/2006/relationships/hyperlink" Target="http://faculty.kfupm.edu.sa/coe/mudawar/coe202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lackboard.kfupm.edu.sa/" TargetMode="External"/><Relationship Id="rId4" Type="http://schemas.openxmlformats.org/officeDocument/2006/relationships/hyperlink" Target="http://faculty.kfupm.edu.sa/coe/mudawar/coe202/assignments.ht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801938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altLang="en-US" sz="4400" dirty="0"/>
              <a:t>Introduction to Digital Circuits</a:t>
            </a:r>
            <a:endParaRPr lang="en-US" altLang="en-US" sz="2800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948113"/>
            <a:ext cx="8915400" cy="2476500"/>
          </a:xfrm>
        </p:spPr>
        <p:txBody>
          <a:bodyPr/>
          <a:lstStyle/>
          <a:p>
            <a:r>
              <a:rPr lang="en-US" altLang="en-US" sz="3200" dirty="0"/>
              <a:t>COE 202</a:t>
            </a:r>
            <a:endParaRPr lang="en-US" altLang="en-US" sz="2800" dirty="0"/>
          </a:p>
          <a:p>
            <a:r>
              <a:rPr lang="en-US" altLang="en-US" sz="2800" dirty="0"/>
              <a:t>Digital Logic Design</a:t>
            </a:r>
          </a:p>
          <a:p>
            <a:pPr>
              <a:spcBef>
                <a:spcPct val="100000"/>
              </a:spcBef>
            </a:pPr>
            <a:r>
              <a:rPr lang="en-US" altLang="en-US" dirty="0"/>
              <a:t>Dr. </a:t>
            </a:r>
            <a:r>
              <a:rPr lang="en-US" altLang="en-US" dirty="0" err="1"/>
              <a:t>Muhamed</a:t>
            </a:r>
            <a:r>
              <a:rPr lang="en-US" altLang="en-US" dirty="0"/>
              <a:t> </a:t>
            </a:r>
            <a:r>
              <a:rPr lang="en-US" altLang="en-US" dirty="0" err="1"/>
              <a:t>Mudawar</a:t>
            </a:r>
            <a:endParaRPr lang="en-US" altLang="en-US" dirty="0"/>
          </a:p>
          <a:p>
            <a:r>
              <a:rPr lang="en-US" altLang="en-US" dirty="0"/>
              <a:t>King Fahd University of Petroleum and Minerals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Digitization of Analog Signals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9185" y="1009507"/>
            <a:ext cx="9049544" cy="2016244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en-US" dirty="0">
                <a:solidFill>
                  <a:srgbClr val="FF0000"/>
                </a:solidFill>
              </a:rPr>
              <a:t>Digitization</a:t>
            </a:r>
            <a:r>
              <a:rPr lang="en-US" altLang="en-US" dirty="0"/>
              <a:t> is converting an analog signal into digital form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en-US" dirty="0"/>
              <a:t>Example: consider digitizing an analog voltage signal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en-US" dirty="0"/>
              <a:t>Digitized output is limited to four values = {V1,V2,V3,V4}</a:t>
            </a:r>
          </a:p>
        </p:txBody>
      </p:sp>
      <p:pic>
        <p:nvPicPr>
          <p:cNvPr id="22630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4" t="13451" b="8150"/>
          <a:stretch>
            <a:fillRect/>
          </a:stretch>
        </p:blipFill>
        <p:spPr bwMode="auto">
          <a:xfrm>
            <a:off x="710275" y="3255964"/>
            <a:ext cx="8210285" cy="287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6310" name="Text Box 6"/>
          <p:cNvSpPr txBox="1">
            <a:spLocks noChangeArrowheads="1"/>
          </p:cNvSpPr>
          <p:nvPr/>
        </p:nvSpPr>
        <p:spPr bwMode="auto">
          <a:xfrm>
            <a:off x="1458383" y="3313113"/>
            <a:ext cx="937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Voltage</a:t>
            </a:r>
          </a:p>
        </p:txBody>
      </p:sp>
      <p:sp>
        <p:nvSpPr>
          <p:cNvPr id="226311" name="Text Box 7"/>
          <p:cNvSpPr txBox="1">
            <a:spLocks noChangeArrowheads="1"/>
          </p:cNvSpPr>
          <p:nvPr/>
        </p:nvSpPr>
        <p:spPr bwMode="auto">
          <a:xfrm>
            <a:off x="8635074" y="5848351"/>
            <a:ext cx="624284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Time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Digitization of Analog Signals – cont’d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817" y="5353002"/>
            <a:ext cx="8887883" cy="1071562"/>
          </a:xfrm>
        </p:spPr>
        <p:txBody>
          <a:bodyPr/>
          <a:lstStyle/>
          <a:p>
            <a:r>
              <a:rPr lang="en-US" altLang="en-US" dirty="0"/>
              <a:t>Some loss of accuracy, why? </a:t>
            </a:r>
            <a:endParaRPr lang="en-US" altLang="en-US" dirty="0">
              <a:solidFill>
                <a:srgbClr val="FF0000"/>
              </a:solidFill>
            </a:endParaRPr>
          </a:p>
          <a:p>
            <a:r>
              <a:rPr lang="en-US" altLang="en-US" dirty="0"/>
              <a:t>How to improve accuracy?</a:t>
            </a:r>
            <a:endParaRPr lang="en-US" altLang="en-US" dirty="0">
              <a:solidFill>
                <a:srgbClr val="FF0000"/>
              </a:solidFill>
            </a:endParaRPr>
          </a:p>
        </p:txBody>
      </p:sp>
      <p:grpSp>
        <p:nvGrpSpPr>
          <p:cNvPr id="227346" name="Group 18"/>
          <p:cNvGrpSpPr>
            <a:grpSpLocks/>
          </p:cNvGrpSpPr>
          <p:nvPr/>
        </p:nvGrpSpPr>
        <p:grpSpPr bwMode="auto">
          <a:xfrm>
            <a:off x="1721513" y="1093789"/>
            <a:ext cx="6103540" cy="2047875"/>
            <a:chOff x="1001" y="689"/>
            <a:chExt cx="3549" cy="1290"/>
          </a:xfrm>
        </p:grpSpPr>
        <p:pic>
          <p:nvPicPr>
            <p:cNvPr id="227334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1" y="689"/>
              <a:ext cx="3208" cy="1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7337" name="Text Box 9"/>
            <p:cNvSpPr txBox="1">
              <a:spLocks noChangeArrowheads="1"/>
            </p:cNvSpPr>
            <p:nvPr/>
          </p:nvSpPr>
          <p:spPr bwMode="auto">
            <a:xfrm>
              <a:off x="1283" y="745"/>
              <a:ext cx="508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Voltage</a:t>
              </a:r>
            </a:p>
          </p:txBody>
        </p:sp>
        <p:sp>
          <p:nvSpPr>
            <p:cNvPr id="227338" name="Text Box 10"/>
            <p:cNvSpPr txBox="1">
              <a:spLocks noChangeArrowheads="1"/>
            </p:cNvSpPr>
            <p:nvPr/>
          </p:nvSpPr>
          <p:spPr bwMode="auto">
            <a:xfrm>
              <a:off x="4223" y="1833"/>
              <a:ext cx="327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Time</a:t>
              </a:r>
            </a:p>
          </p:txBody>
        </p:sp>
      </p:grpSp>
      <p:grpSp>
        <p:nvGrpSpPr>
          <p:cNvPr id="227348" name="Group 20"/>
          <p:cNvGrpSpPr>
            <a:grpSpLocks/>
          </p:cNvGrpSpPr>
          <p:nvPr/>
        </p:nvGrpSpPr>
        <p:grpSpPr bwMode="auto">
          <a:xfrm>
            <a:off x="1695714" y="3141664"/>
            <a:ext cx="6129338" cy="2028825"/>
            <a:chOff x="986" y="1979"/>
            <a:chExt cx="3564" cy="1278"/>
          </a:xfrm>
        </p:grpSpPr>
        <p:pic>
          <p:nvPicPr>
            <p:cNvPr id="227335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6" y="1979"/>
              <a:ext cx="3237" cy="1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7336" name="Text Box 8"/>
            <p:cNvSpPr txBox="1">
              <a:spLocks noChangeArrowheads="1"/>
            </p:cNvSpPr>
            <p:nvPr/>
          </p:nvSpPr>
          <p:spPr bwMode="auto">
            <a:xfrm>
              <a:off x="1283" y="2051"/>
              <a:ext cx="508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Voltage</a:t>
              </a:r>
            </a:p>
          </p:txBody>
        </p:sp>
        <p:sp>
          <p:nvSpPr>
            <p:cNvPr id="227339" name="Text Box 11"/>
            <p:cNvSpPr txBox="1">
              <a:spLocks noChangeArrowheads="1"/>
            </p:cNvSpPr>
            <p:nvPr/>
          </p:nvSpPr>
          <p:spPr bwMode="auto">
            <a:xfrm>
              <a:off x="4223" y="3104"/>
              <a:ext cx="327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Time</a:t>
              </a:r>
            </a:p>
          </p:txBody>
        </p:sp>
      </p:grpSp>
      <p:sp>
        <p:nvSpPr>
          <p:cNvPr id="227343" name="Rectangle 15"/>
          <p:cNvSpPr>
            <a:spLocks noChangeArrowheads="1"/>
          </p:cNvSpPr>
          <p:nvPr/>
        </p:nvSpPr>
        <p:spPr bwMode="auto">
          <a:xfrm>
            <a:off x="5327915" y="5872114"/>
            <a:ext cx="41171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r>
              <a:rPr lang="en-US" altLang="en-US" sz="2400" dirty="0">
                <a:solidFill>
                  <a:srgbClr val="FF0000"/>
                </a:solidFill>
              </a:rPr>
              <a:t>Add more voltage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7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ADC and DAC Converters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51899"/>
            <a:ext cx="8915400" cy="5472665"/>
          </a:xfrm>
        </p:spPr>
        <p:txBody>
          <a:bodyPr/>
          <a:lstStyle/>
          <a:p>
            <a:pPr>
              <a:spcBef>
                <a:spcPts val="3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Analog-to-Digital Converter (ADC)</a:t>
            </a:r>
            <a:endParaRPr lang="en-US" altLang="en-US" dirty="0"/>
          </a:p>
          <a:p>
            <a:pPr lvl="1">
              <a:spcBef>
                <a:spcPts val="3000"/>
              </a:spcBef>
            </a:pPr>
            <a:r>
              <a:rPr lang="en-US" altLang="en-US" dirty="0"/>
              <a:t>Produces digitized version of analog signals</a:t>
            </a:r>
          </a:p>
          <a:p>
            <a:pPr lvl="1">
              <a:spcBef>
                <a:spcPts val="3000"/>
              </a:spcBef>
            </a:pPr>
            <a:r>
              <a:rPr lang="en-US" altLang="en-US" dirty="0"/>
              <a:t>Analog input =&gt; Digital output</a:t>
            </a:r>
          </a:p>
          <a:p>
            <a:pPr>
              <a:spcBef>
                <a:spcPts val="3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Digital-to-Analog Converter (DAC)</a:t>
            </a:r>
            <a:endParaRPr lang="en-US" altLang="en-US" dirty="0"/>
          </a:p>
          <a:p>
            <a:pPr lvl="1">
              <a:spcBef>
                <a:spcPts val="3000"/>
              </a:spcBef>
            </a:pPr>
            <a:r>
              <a:rPr lang="en-US" altLang="en-US" dirty="0"/>
              <a:t>Regenerate analog signal from digital form</a:t>
            </a:r>
          </a:p>
          <a:p>
            <a:pPr lvl="1">
              <a:spcBef>
                <a:spcPts val="3000"/>
              </a:spcBef>
            </a:pPr>
            <a:r>
              <a:rPr lang="en-US" altLang="en-US" dirty="0"/>
              <a:t>Digital input =&gt; Analog output</a:t>
            </a:r>
          </a:p>
          <a:p>
            <a:pPr>
              <a:spcBef>
                <a:spcPts val="3000"/>
              </a:spcBef>
            </a:pPr>
            <a:r>
              <a:rPr lang="en-US" altLang="en-US" dirty="0"/>
              <a:t>Our focus is on digital systems only</a:t>
            </a:r>
          </a:p>
          <a:p>
            <a:pPr lvl="1">
              <a:spcBef>
                <a:spcPts val="3000"/>
              </a:spcBef>
            </a:pPr>
            <a:r>
              <a:rPr lang="en-US" altLang="en-US" dirty="0"/>
              <a:t>Both input and output to a digital system are digital signals</a:t>
            </a:r>
          </a:p>
        </p:txBody>
      </p:sp>
      <p:grpSp>
        <p:nvGrpSpPr>
          <p:cNvPr id="235543" name="Group 23"/>
          <p:cNvGrpSpPr>
            <a:grpSpLocks/>
          </p:cNvGrpSpPr>
          <p:nvPr/>
        </p:nvGrpSpPr>
        <p:grpSpPr bwMode="auto">
          <a:xfrm>
            <a:off x="7013311" y="1239839"/>
            <a:ext cx="2309681" cy="4378325"/>
            <a:chOff x="4078" y="781"/>
            <a:chExt cx="1343" cy="2758"/>
          </a:xfrm>
        </p:grpSpPr>
        <p:sp>
          <p:nvSpPr>
            <p:cNvPr id="235525" name="Text Box 5"/>
            <p:cNvSpPr txBox="1">
              <a:spLocks noChangeArrowheads="1"/>
            </p:cNvSpPr>
            <p:nvPr/>
          </p:nvSpPr>
          <p:spPr bwMode="auto">
            <a:xfrm>
              <a:off x="4078" y="1108"/>
              <a:ext cx="1234" cy="435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Analog-to-Digital Converter (ADC)</a:t>
              </a:r>
            </a:p>
          </p:txBody>
        </p:sp>
        <p:sp>
          <p:nvSpPr>
            <p:cNvPr id="235526" name="Text Box 6"/>
            <p:cNvSpPr txBox="1">
              <a:spLocks noChangeArrowheads="1"/>
            </p:cNvSpPr>
            <p:nvPr/>
          </p:nvSpPr>
          <p:spPr bwMode="auto">
            <a:xfrm>
              <a:off x="4078" y="2777"/>
              <a:ext cx="1234" cy="435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Digital-to-Analog Converter (DAC)</a:t>
              </a:r>
            </a:p>
          </p:txBody>
        </p:sp>
        <p:sp>
          <p:nvSpPr>
            <p:cNvPr id="235527" name="Text Box 7"/>
            <p:cNvSpPr txBox="1">
              <a:spLocks noChangeArrowheads="1"/>
            </p:cNvSpPr>
            <p:nvPr/>
          </p:nvSpPr>
          <p:spPr bwMode="auto">
            <a:xfrm>
              <a:off x="4078" y="1943"/>
              <a:ext cx="1234" cy="435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80000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Digital System</a:t>
              </a:r>
            </a:p>
          </p:txBody>
        </p:sp>
        <p:sp>
          <p:nvSpPr>
            <p:cNvPr id="235531" name="Line 11"/>
            <p:cNvSpPr>
              <a:spLocks noChangeShapeType="1"/>
            </p:cNvSpPr>
            <p:nvPr/>
          </p:nvSpPr>
          <p:spPr bwMode="auto">
            <a:xfrm>
              <a:off x="4695" y="1544"/>
              <a:ext cx="1" cy="39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36" name="Line 16"/>
            <p:cNvSpPr>
              <a:spLocks noChangeShapeType="1"/>
            </p:cNvSpPr>
            <p:nvPr/>
          </p:nvSpPr>
          <p:spPr bwMode="auto">
            <a:xfrm>
              <a:off x="4695" y="2378"/>
              <a:ext cx="1" cy="39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37" name="Text Box 17"/>
            <p:cNvSpPr txBox="1">
              <a:spLocks noChangeArrowheads="1"/>
            </p:cNvSpPr>
            <p:nvPr/>
          </p:nvSpPr>
          <p:spPr bwMode="auto">
            <a:xfrm>
              <a:off x="4732" y="1616"/>
              <a:ext cx="689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ct val="50000"/>
                </a:spcBef>
              </a:pPr>
              <a:r>
                <a:rPr lang="en-US" altLang="en-US" sz="1400"/>
                <a:t>input digital signals</a:t>
              </a:r>
            </a:p>
          </p:txBody>
        </p:sp>
        <p:sp>
          <p:nvSpPr>
            <p:cNvPr id="235538" name="Text Box 18"/>
            <p:cNvSpPr txBox="1">
              <a:spLocks noChangeArrowheads="1"/>
            </p:cNvSpPr>
            <p:nvPr/>
          </p:nvSpPr>
          <p:spPr bwMode="auto">
            <a:xfrm>
              <a:off x="4732" y="2450"/>
              <a:ext cx="68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ct val="50000"/>
                </a:spcBef>
              </a:pPr>
              <a:r>
                <a:rPr lang="en-US" altLang="en-US" sz="1400"/>
                <a:t>output digital signals</a:t>
              </a:r>
            </a:p>
          </p:txBody>
        </p:sp>
        <p:sp>
          <p:nvSpPr>
            <p:cNvPr id="235539" name="Line 19"/>
            <p:cNvSpPr>
              <a:spLocks noChangeShapeType="1"/>
            </p:cNvSpPr>
            <p:nvPr/>
          </p:nvSpPr>
          <p:spPr bwMode="auto">
            <a:xfrm flipH="1">
              <a:off x="4695" y="3212"/>
              <a:ext cx="0" cy="29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40" name="Line 20"/>
            <p:cNvSpPr>
              <a:spLocks noChangeShapeType="1"/>
            </p:cNvSpPr>
            <p:nvPr/>
          </p:nvSpPr>
          <p:spPr bwMode="auto">
            <a:xfrm flipH="1">
              <a:off x="4695" y="818"/>
              <a:ext cx="0" cy="29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41" name="Text Box 21"/>
            <p:cNvSpPr txBox="1">
              <a:spLocks noChangeArrowheads="1"/>
            </p:cNvSpPr>
            <p:nvPr/>
          </p:nvSpPr>
          <p:spPr bwMode="auto">
            <a:xfrm>
              <a:off x="4732" y="781"/>
              <a:ext cx="689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ct val="50000"/>
                </a:spcBef>
              </a:pPr>
              <a:r>
                <a:rPr lang="en-US" altLang="en-US" sz="1400"/>
                <a:t>input analog signals</a:t>
              </a:r>
            </a:p>
          </p:txBody>
        </p:sp>
        <p:sp>
          <p:nvSpPr>
            <p:cNvPr id="235542" name="Text Box 22"/>
            <p:cNvSpPr txBox="1">
              <a:spLocks noChangeArrowheads="1"/>
            </p:cNvSpPr>
            <p:nvPr/>
          </p:nvSpPr>
          <p:spPr bwMode="auto">
            <a:xfrm>
              <a:off x="4731" y="3249"/>
              <a:ext cx="689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ct val="50000"/>
                </a:spcBef>
              </a:pPr>
              <a:r>
                <a:rPr lang="en-US" altLang="en-US" sz="1400"/>
                <a:t>output analog signals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. . .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7569" y="1297924"/>
            <a:ext cx="6591961" cy="4838605"/>
          </a:xfrm>
        </p:spPr>
        <p:txBody>
          <a:bodyPr/>
          <a:lstStyle/>
          <a:p>
            <a:pPr>
              <a:spcBef>
                <a:spcPts val="4000"/>
              </a:spcBef>
            </a:pPr>
            <a:r>
              <a:rPr lang="en-US" altLang="en-US" dirty="0"/>
              <a:t>Analog versus Digital Circuits</a:t>
            </a:r>
          </a:p>
          <a:p>
            <a:pPr>
              <a:spcBef>
                <a:spcPts val="4000"/>
              </a:spcBef>
            </a:pPr>
            <a:r>
              <a:rPr lang="en-US" altLang="en-US" dirty="0"/>
              <a:t>Digitization of Analog Signals</a:t>
            </a:r>
          </a:p>
          <a:p>
            <a:pPr>
              <a:spcBef>
                <a:spcPts val="4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Binary Numbers and Number Systems</a:t>
            </a:r>
          </a:p>
          <a:p>
            <a:pPr>
              <a:spcBef>
                <a:spcPts val="4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Number System Conversions</a:t>
            </a:r>
          </a:p>
          <a:p>
            <a:pPr>
              <a:spcBef>
                <a:spcPts val="4000"/>
              </a:spcBef>
            </a:pPr>
            <a:r>
              <a:rPr lang="en-US" altLang="en-US" dirty="0"/>
              <a:t>Representing Fractions</a:t>
            </a:r>
          </a:p>
          <a:p>
            <a:pPr>
              <a:spcBef>
                <a:spcPts val="4000"/>
              </a:spcBef>
            </a:pPr>
            <a:r>
              <a:rPr lang="en-US" altLang="en-US" dirty="0"/>
              <a:t>Binary Codes</a:t>
            </a:r>
          </a:p>
        </p:txBody>
      </p:sp>
    </p:spTree>
    <p:extLst>
      <p:ext uri="{BB962C8B-B14F-4D97-AF65-F5344CB8AC3E}">
        <p14:creationId xmlns:p14="http://schemas.microsoft.com/office/powerpoint/2010/main" val="940215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do Computers Represent Digits?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009506"/>
            <a:ext cx="8915400" cy="541505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dirty="0"/>
              <a:t>Binary digits (0 and 1) are the simplest to represent</a:t>
            </a:r>
          </a:p>
          <a:p>
            <a:pPr>
              <a:spcBef>
                <a:spcPts val="1200"/>
              </a:spcBef>
            </a:pPr>
            <a:r>
              <a:rPr lang="en-US" altLang="en-US" dirty="0"/>
              <a:t>Using electric voltage</a:t>
            </a:r>
          </a:p>
          <a:p>
            <a:pPr lvl="1">
              <a:spcBef>
                <a:spcPts val="1200"/>
              </a:spcBef>
            </a:pPr>
            <a:r>
              <a:rPr lang="en-US" altLang="en-US" dirty="0"/>
              <a:t>Used in processors and digital circuits</a:t>
            </a:r>
          </a:p>
          <a:p>
            <a:pPr lvl="1">
              <a:spcBef>
                <a:spcPts val="1200"/>
              </a:spcBef>
            </a:pPr>
            <a:r>
              <a:rPr lang="en-US" altLang="en-US" dirty="0"/>
              <a:t>High voltage = 1, Low voltage = 0</a:t>
            </a:r>
          </a:p>
          <a:p>
            <a:pPr>
              <a:spcBef>
                <a:spcPts val="1200"/>
              </a:spcBef>
            </a:pPr>
            <a:r>
              <a:rPr lang="en-US" altLang="en-US" dirty="0"/>
              <a:t>Using electric charge</a:t>
            </a:r>
          </a:p>
          <a:p>
            <a:pPr lvl="1">
              <a:spcBef>
                <a:spcPts val="1200"/>
              </a:spcBef>
            </a:pPr>
            <a:r>
              <a:rPr lang="en-US" altLang="en-US" dirty="0"/>
              <a:t>Used in memory cells</a:t>
            </a:r>
          </a:p>
          <a:p>
            <a:pPr lvl="1">
              <a:spcBef>
                <a:spcPts val="1200"/>
              </a:spcBef>
            </a:pPr>
            <a:r>
              <a:rPr lang="en-US" altLang="en-US" dirty="0"/>
              <a:t>Charged memory cell = 1, discharged memory cell = 0</a:t>
            </a:r>
          </a:p>
          <a:p>
            <a:pPr>
              <a:spcBef>
                <a:spcPts val="1200"/>
              </a:spcBef>
            </a:pPr>
            <a:r>
              <a:rPr lang="en-US" altLang="en-US" dirty="0"/>
              <a:t>Using magnetic field</a:t>
            </a:r>
          </a:p>
          <a:p>
            <a:pPr lvl="1">
              <a:spcBef>
                <a:spcPts val="1200"/>
              </a:spcBef>
            </a:pPr>
            <a:r>
              <a:rPr lang="en-US" altLang="en-US" dirty="0"/>
              <a:t>Used in magnetic disks, magnetic polarity indicates 1 or 0</a:t>
            </a:r>
          </a:p>
          <a:p>
            <a:pPr>
              <a:spcBef>
                <a:spcPts val="1200"/>
              </a:spcBef>
            </a:pPr>
            <a:r>
              <a:rPr lang="en-US" altLang="en-US" dirty="0"/>
              <a:t>Using light</a:t>
            </a:r>
          </a:p>
          <a:p>
            <a:pPr lvl="1">
              <a:spcBef>
                <a:spcPts val="1200"/>
              </a:spcBef>
            </a:pPr>
            <a:r>
              <a:rPr lang="en-US" altLang="en-US" dirty="0"/>
              <a:t>Used in optical disks, optical lens can sense the light or not</a:t>
            </a:r>
          </a:p>
        </p:txBody>
      </p:sp>
      <p:grpSp>
        <p:nvGrpSpPr>
          <p:cNvPr id="228362" name="Group 10"/>
          <p:cNvGrpSpPr>
            <a:grpSpLocks/>
          </p:cNvGrpSpPr>
          <p:nvPr/>
        </p:nvGrpSpPr>
        <p:grpSpPr bwMode="auto">
          <a:xfrm>
            <a:off x="6762221" y="1873251"/>
            <a:ext cx="1685396" cy="1508125"/>
            <a:chOff x="4114" y="1180"/>
            <a:chExt cx="980" cy="950"/>
          </a:xfrm>
        </p:grpSpPr>
        <p:sp>
          <p:nvSpPr>
            <p:cNvPr id="228356" name="Text Box 4" descr="Light downward diagonal"/>
            <p:cNvSpPr txBox="1">
              <a:spLocks noChangeArrowheads="1"/>
            </p:cNvSpPr>
            <p:nvPr/>
          </p:nvSpPr>
          <p:spPr bwMode="auto">
            <a:xfrm>
              <a:off x="4368" y="1180"/>
              <a:ext cx="726" cy="261"/>
            </a:xfrm>
            <a:prstGeom prst="rect">
              <a:avLst/>
            </a:prstGeom>
            <a:pattFill prst="lt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High = 1</a:t>
              </a:r>
            </a:p>
          </p:txBody>
        </p:sp>
        <p:sp>
          <p:nvSpPr>
            <p:cNvPr id="228357" name="Text Box 5" descr="Light upward diagonal"/>
            <p:cNvSpPr txBox="1">
              <a:spLocks noChangeArrowheads="1"/>
            </p:cNvSpPr>
            <p:nvPr/>
          </p:nvSpPr>
          <p:spPr bwMode="auto">
            <a:xfrm>
              <a:off x="4368" y="1869"/>
              <a:ext cx="726" cy="261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Low = 0</a:t>
              </a:r>
            </a:p>
          </p:txBody>
        </p:sp>
        <p:sp>
          <p:nvSpPr>
            <p:cNvPr id="228358" name="Text Box 6"/>
            <p:cNvSpPr txBox="1">
              <a:spLocks noChangeArrowheads="1"/>
            </p:cNvSpPr>
            <p:nvPr/>
          </p:nvSpPr>
          <p:spPr bwMode="auto">
            <a:xfrm>
              <a:off x="4368" y="1434"/>
              <a:ext cx="726" cy="4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Unused</a:t>
              </a:r>
            </a:p>
          </p:txBody>
        </p:sp>
        <p:sp>
          <p:nvSpPr>
            <p:cNvPr id="228359" name="Line 7"/>
            <p:cNvSpPr>
              <a:spLocks noChangeShapeType="1"/>
            </p:cNvSpPr>
            <p:nvPr/>
          </p:nvSpPr>
          <p:spPr bwMode="auto">
            <a:xfrm>
              <a:off x="4368" y="1434"/>
              <a:ext cx="726" cy="4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360" name="Line 8"/>
            <p:cNvSpPr>
              <a:spLocks noChangeShapeType="1"/>
            </p:cNvSpPr>
            <p:nvPr/>
          </p:nvSpPr>
          <p:spPr bwMode="auto">
            <a:xfrm flipV="1">
              <a:off x="4368" y="1434"/>
              <a:ext cx="726" cy="4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361" name="Text Box 9"/>
            <p:cNvSpPr txBox="1">
              <a:spLocks noChangeArrowheads="1"/>
            </p:cNvSpPr>
            <p:nvPr/>
          </p:nvSpPr>
          <p:spPr bwMode="auto">
            <a:xfrm rot="-5400000">
              <a:off x="3769" y="1525"/>
              <a:ext cx="944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Voltage Level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8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Numbers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817" y="951899"/>
            <a:ext cx="8798454" cy="5472665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altLang="en-US" dirty="0"/>
              <a:t>Each binary digit (called a bit) is either 1 or 0</a:t>
            </a:r>
          </a:p>
          <a:p>
            <a:pPr>
              <a:spcBef>
                <a:spcPts val="2400"/>
              </a:spcBef>
            </a:pPr>
            <a:r>
              <a:rPr lang="en-US" altLang="en-US" dirty="0"/>
              <a:t>Bits have no inherent meaning, they can represent …</a:t>
            </a:r>
          </a:p>
          <a:p>
            <a:pPr lvl="1">
              <a:spcBef>
                <a:spcPts val="2400"/>
              </a:spcBef>
            </a:pPr>
            <a:r>
              <a:rPr lang="en-US" altLang="en-US" dirty="0"/>
              <a:t>Unsigned and signed integers</a:t>
            </a:r>
          </a:p>
          <a:p>
            <a:pPr lvl="1">
              <a:spcBef>
                <a:spcPts val="2400"/>
              </a:spcBef>
            </a:pPr>
            <a:r>
              <a:rPr lang="en-US" altLang="en-US" dirty="0"/>
              <a:t>Fractions</a:t>
            </a:r>
          </a:p>
          <a:p>
            <a:pPr lvl="1">
              <a:spcBef>
                <a:spcPts val="2400"/>
              </a:spcBef>
            </a:pPr>
            <a:r>
              <a:rPr lang="en-US" altLang="en-US" dirty="0"/>
              <a:t>Characters</a:t>
            </a:r>
          </a:p>
          <a:p>
            <a:pPr lvl="1">
              <a:spcBef>
                <a:spcPts val="2400"/>
              </a:spcBef>
            </a:pPr>
            <a:r>
              <a:rPr lang="en-US" altLang="en-US" dirty="0"/>
              <a:t>Images, sound, etc.</a:t>
            </a:r>
          </a:p>
          <a:p>
            <a:pPr>
              <a:spcBef>
                <a:spcPts val="2400"/>
              </a:spcBef>
            </a:pPr>
            <a:r>
              <a:rPr lang="en-US" altLang="en-US" dirty="0"/>
              <a:t>Bit Numbering</a:t>
            </a:r>
          </a:p>
          <a:p>
            <a:pPr lvl="1">
              <a:spcBef>
                <a:spcPts val="2400"/>
              </a:spcBef>
            </a:pPr>
            <a:r>
              <a:rPr lang="en-US" altLang="en-US" dirty="0"/>
              <a:t>Least significant bit (LSB) is rightmost (bit 0)</a:t>
            </a:r>
          </a:p>
          <a:p>
            <a:pPr lvl="1">
              <a:spcBef>
                <a:spcPts val="2400"/>
              </a:spcBef>
            </a:pPr>
            <a:r>
              <a:rPr lang="en-US" altLang="en-US" dirty="0"/>
              <a:t>Most significant bit (MSB) is leftmost (bit 7 in an 8-bit number)</a:t>
            </a:r>
          </a:p>
        </p:txBody>
      </p:sp>
      <p:grpSp>
        <p:nvGrpSpPr>
          <p:cNvPr id="122895" name="Group 15"/>
          <p:cNvGrpSpPr>
            <a:grpSpLocks/>
          </p:cNvGrpSpPr>
          <p:nvPr/>
        </p:nvGrpSpPr>
        <p:grpSpPr bwMode="auto">
          <a:xfrm>
            <a:off x="5558367" y="3871913"/>
            <a:ext cx="3136900" cy="996950"/>
            <a:chOff x="3134" y="1979"/>
            <a:chExt cx="1824" cy="628"/>
          </a:xfrm>
        </p:grpSpPr>
        <p:sp>
          <p:nvSpPr>
            <p:cNvPr id="122896" name="AutoShape 16"/>
            <p:cNvSpPr>
              <a:spLocks noChangeAspect="1" noChangeArrowheads="1" noTextEdit="1"/>
            </p:cNvSpPr>
            <p:nvPr/>
          </p:nvSpPr>
          <p:spPr bwMode="auto">
            <a:xfrm>
              <a:off x="3134" y="1979"/>
              <a:ext cx="1824" cy="6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897" name="Freeform 17"/>
            <p:cNvSpPr>
              <a:spLocks/>
            </p:cNvSpPr>
            <p:nvPr/>
          </p:nvSpPr>
          <p:spPr bwMode="auto">
            <a:xfrm>
              <a:off x="3198" y="2346"/>
              <a:ext cx="243" cy="32"/>
            </a:xfrm>
            <a:custGeom>
              <a:avLst/>
              <a:gdLst>
                <a:gd name="T0" fmla="*/ 215 w 243"/>
                <a:gd name="T1" fmla="*/ 0 h 32"/>
                <a:gd name="T2" fmla="*/ 0 w 243"/>
                <a:gd name="T3" fmla="*/ 0 h 32"/>
                <a:gd name="T4" fmla="*/ 28 w 243"/>
                <a:gd name="T5" fmla="*/ 32 h 32"/>
                <a:gd name="T6" fmla="*/ 243 w 243"/>
                <a:gd name="T7" fmla="*/ 32 h 32"/>
                <a:gd name="T8" fmla="*/ 215 w 24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" h="32">
                  <a:moveTo>
                    <a:pt x="215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43" y="32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898" name="Freeform 18"/>
            <p:cNvSpPr>
              <a:spLocks/>
            </p:cNvSpPr>
            <p:nvPr/>
          </p:nvSpPr>
          <p:spPr bwMode="auto">
            <a:xfrm>
              <a:off x="3413" y="219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899" name="Rectangle 19"/>
            <p:cNvSpPr>
              <a:spLocks noChangeArrowheads="1"/>
            </p:cNvSpPr>
            <p:nvPr/>
          </p:nvSpPr>
          <p:spPr bwMode="auto">
            <a:xfrm>
              <a:off x="3198" y="2199"/>
              <a:ext cx="215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00" name="Rectangle 20"/>
            <p:cNvSpPr>
              <a:spLocks noChangeArrowheads="1"/>
            </p:cNvSpPr>
            <p:nvPr/>
          </p:nvSpPr>
          <p:spPr bwMode="auto">
            <a:xfrm>
              <a:off x="3272" y="2200"/>
              <a:ext cx="6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2901" name="Freeform 21"/>
            <p:cNvSpPr>
              <a:spLocks/>
            </p:cNvSpPr>
            <p:nvPr/>
          </p:nvSpPr>
          <p:spPr bwMode="auto">
            <a:xfrm>
              <a:off x="3405" y="2346"/>
              <a:ext cx="235" cy="32"/>
            </a:xfrm>
            <a:custGeom>
              <a:avLst/>
              <a:gdLst>
                <a:gd name="T0" fmla="*/ 208 w 235"/>
                <a:gd name="T1" fmla="*/ 0 h 32"/>
                <a:gd name="T2" fmla="*/ 0 w 235"/>
                <a:gd name="T3" fmla="*/ 0 h 32"/>
                <a:gd name="T4" fmla="*/ 28 w 235"/>
                <a:gd name="T5" fmla="*/ 32 h 32"/>
                <a:gd name="T6" fmla="*/ 235 w 235"/>
                <a:gd name="T7" fmla="*/ 32 h 32"/>
                <a:gd name="T8" fmla="*/ 208 w 2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32">
                  <a:moveTo>
                    <a:pt x="208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5" y="3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02" name="Freeform 22"/>
            <p:cNvSpPr>
              <a:spLocks/>
            </p:cNvSpPr>
            <p:nvPr/>
          </p:nvSpPr>
          <p:spPr bwMode="auto">
            <a:xfrm>
              <a:off x="3613" y="2199"/>
              <a:ext cx="27" cy="179"/>
            </a:xfrm>
            <a:custGeom>
              <a:avLst/>
              <a:gdLst>
                <a:gd name="T0" fmla="*/ 27 w 27"/>
                <a:gd name="T1" fmla="*/ 179 h 179"/>
                <a:gd name="T2" fmla="*/ 0 w 27"/>
                <a:gd name="T3" fmla="*/ 147 h 179"/>
                <a:gd name="T4" fmla="*/ 0 w 27"/>
                <a:gd name="T5" fmla="*/ 0 h 179"/>
                <a:gd name="T6" fmla="*/ 27 w 27"/>
                <a:gd name="T7" fmla="*/ 32 h 179"/>
                <a:gd name="T8" fmla="*/ 27 w 27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79">
                  <a:moveTo>
                    <a:pt x="27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7" y="32"/>
                  </a:lnTo>
                  <a:lnTo>
                    <a:pt x="27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03" name="Rectangle 23"/>
            <p:cNvSpPr>
              <a:spLocks noChangeArrowheads="1"/>
            </p:cNvSpPr>
            <p:nvPr/>
          </p:nvSpPr>
          <p:spPr bwMode="auto">
            <a:xfrm>
              <a:off x="3405" y="2199"/>
              <a:ext cx="208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04" name="Rectangle 24"/>
            <p:cNvSpPr>
              <a:spLocks noChangeArrowheads="1"/>
            </p:cNvSpPr>
            <p:nvPr/>
          </p:nvSpPr>
          <p:spPr bwMode="auto">
            <a:xfrm>
              <a:off x="3474" y="2200"/>
              <a:ext cx="6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2905" name="Freeform 25"/>
            <p:cNvSpPr>
              <a:spLocks/>
            </p:cNvSpPr>
            <p:nvPr/>
          </p:nvSpPr>
          <p:spPr bwMode="auto">
            <a:xfrm>
              <a:off x="3613" y="2346"/>
              <a:ext cx="233" cy="32"/>
            </a:xfrm>
            <a:custGeom>
              <a:avLst/>
              <a:gdLst>
                <a:gd name="T0" fmla="*/ 207 w 233"/>
                <a:gd name="T1" fmla="*/ 0 h 32"/>
                <a:gd name="T2" fmla="*/ 0 w 233"/>
                <a:gd name="T3" fmla="*/ 0 h 32"/>
                <a:gd name="T4" fmla="*/ 27 w 233"/>
                <a:gd name="T5" fmla="*/ 32 h 32"/>
                <a:gd name="T6" fmla="*/ 233 w 233"/>
                <a:gd name="T7" fmla="*/ 32 h 32"/>
                <a:gd name="T8" fmla="*/ 207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7" y="0"/>
                  </a:moveTo>
                  <a:lnTo>
                    <a:pt x="0" y="0"/>
                  </a:lnTo>
                  <a:lnTo>
                    <a:pt x="27" y="32"/>
                  </a:lnTo>
                  <a:lnTo>
                    <a:pt x="233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06" name="Freeform 26"/>
            <p:cNvSpPr>
              <a:spLocks/>
            </p:cNvSpPr>
            <p:nvPr/>
          </p:nvSpPr>
          <p:spPr bwMode="auto">
            <a:xfrm>
              <a:off x="3820" y="2199"/>
              <a:ext cx="26" cy="179"/>
            </a:xfrm>
            <a:custGeom>
              <a:avLst/>
              <a:gdLst>
                <a:gd name="T0" fmla="*/ 26 w 26"/>
                <a:gd name="T1" fmla="*/ 179 h 179"/>
                <a:gd name="T2" fmla="*/ 0 w 26"/>
                <a:gd name="T3" fmla="*/ 147 h 179"/>
                <a:gd name="T4" fmla="*/ 0 w 26"/>
                <a:gd name="T5" fmla="*/ 0 h 179"/>
                <a:gd name="T6" fmla="*/ 26 w 26"/>
                <a:gd name="T7" fmla="*/ 32 h 179"/>
                <a:gd name="T8" fmla="*/ 26 w 26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9">
                  <a:moveTo>
                    <a:pt x="26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6" y="32"/>
                  </a:lnTo>
                  <a:lnTo>
                    <a:pt x="26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07" name="Rectangle 27"/>
            <p:cNvSpPr>
              <a:spLocks noChangeArrowheads="1"/>
            </p:cNvSpPr>
            <p:nvPr/>
          </p:nvSpPr>
          <p:spPr bwMode="auto">
            <a:xfrm>
              <a:off x="3613" y="219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08" name="Rectangle 28"/>
            <p:cNvSpPr>
              <a:spLocks noChangeArrowheads="1"/>
            </p:cNvSpPr>
            <p:nvPr/>
          </p:nvSpPr>
          <p:spPr bwMode="auto">
            <a:xfrm>
              <a:off x="3682" y="2200"/>
              <a:ext cx="6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2909" name="Freeform 29"/>
            <p:cNvSpPr>
              <a:spLocks/>
            </p:cNvSpPr>
            <p:nvPr/>
          </p:nvSpPr>
          <p:spPr bwMode="auto">
            <a:xfrm>
              <a:off x="3820" y="2346"/>
              <a:ext cx="233" cy="32"/>
            </a:xfrm>
            <a:custGeom>
              <a:avLst/>
              <a:gdLst>
                <a:gd name="T0" fmla="*/ 205 w 233"/>
                <a:gd name="T1" fmla="*/ 0 h 32"/>
                <a:gd name="T2" fmla="*/ 0 w 233"/>
                <a:gd name="T3" fmla="*/ 0 h 32"/>
                <a:gd name="T4" fmla="*/ 26 w 233"/>
                <a:gd name="T5" fmla="*/ 32 h 32"/>
                <a:gd name="T6" fmla="*/ 233 w 233"/>
                <a:gd name="T7" fmla="*/ 32 h 32"/>
                <a:gd name="T8" fmla="*/ 205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5" y="0"/>
                  </a:moveTo>
                  <a:lnTo>
                    <a:pt x="0" y="0"/>
                  </a:lnTo>
                  <a:lnTo>
                    <a:pt x="26" y="32"/>
                  </a:lnTo>
                  <a:lnTo>
                    <a:pt x="233" y="32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10" name="Freeform 30"/>
            <p:cNvSpPr>
              <a:spLocks/>
            </p:cNvSpPr>
            <p:nvPr/>
          </p:nvSpPr>
          <p:spPr bwMode="auto">
            <a:xfrm>
              <a:off x="4025" y="219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11" name="Rectangle 31"/>
            <p:cNvSpPr>
              <a:spLocks noChangeArrowheads="1"/>
            </p:cNvSpPr>
            <p:nvPr/>
          </p:nvSpPr>
          <p:spPr bwMode="auto">
            <a:xfrm>
              <a:off x="3820" y="2199"/>
              <a:ext cx="205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12" name="Rectangle 32"/>
            <p:cNvSpPr>
              <a:spLocks noChangeArrowheads="1"/>
            </p:cNvSpPr>
            <p:nvPr/>
          </p:nvSpPr>
          <p:spPr bwMode="auto">
            <a:xfrm>
              <a:off x="3889" y="2200"/>
              <a:ext cx="6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2913" name="Freeform 33"/>
            <p:cNvSpPr>
              <a:spLocks/>
            </p:cNvSpPr>
            <p:nvPr/>
          </p:nvSpPr>
          <p:spPr bwMode="auto">
            <a:xfrm>
              <a:off x="4025" y="2346"/>
              <a:ext cx="236" cy="32"/>
            </a:xfrm>
            <a:custGeom>
              <a:avLst/>
              <a:gdLst>
                <a:gd name="T0" fmla="*/ 208 w 236"/>
                <a:gd name="T1" fmla="*/ 0 h 32"/>
                <a:gd name="T2" fmla="*/ 0 w 236"/>
                <a:gd name="T3" fmla="*/ 0 h 32"/>
                <a:gd name="T4" fmla="*/ 28 w 236"/>
                <a:gd name="T5" fmla="*/ 32 h 32"/>
                <a:gd name="T6" fmla="*/ 236 w 236"/>
                <a:gd name="T7" fmla="*/ 32 h 32"/>
                <a:gd name="T8" fmla="*/ 208 w 236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32">
                  <a:moveTo>
                    <a:pt x="208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6" y="3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14" name="Freeform 34"/>
            <p:cNvSpPr>
              <a:spLocks/>
            </p:cNvSpPr>
            <p:nvPr/>
          </p:nvSpPr>
          <p:spPr bwMode="auto">
            <a:xfrm>
              <a:off x="4233" y="219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15" name="Rectangle 35"/>
            <p:cNvSpPr>
              <a:spLocks noChangeArrowheads="1"/>
            </p:cNvSpPr>
            <p:nvPr/>
          </p:nvSpPr>
          <p:spPr bwMode="auto">
            <a:xfrm>
              <a:off x="4025" y="2199"/>
              <a:ext cx="208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16" name="Rectangle 36"/>
            <p:cNvSpPr>
              <a:spLocks noChangeArrowheads="1"/>
            </p:cNvSpPr>
            <p:nvPr/>
          </p:nvSpPr>
          <p:spPr bwMode="auto">
            <a:xfrm>
              <a:off x="4094" y="2200"/>
              <a:ext cx="6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2917" name="Freeform 37"/>
            <p:cNvSpPr>
              <a:spLocks/>
            </p:cNvSpPr>
            <p:nvPr/>
          </p:nvSpPr>
          <p:spPr bwMode="auto">
            <a:xfrm>
              <a:off x="4233" y="2346"/>
              <a:ext cx="233" cy="32"/>
            </a:xfrm>
            <a:custGeom>
              <a:avLst/>
              <a:gdLst>
                <a:gd name="T0" fmla="*/ 207 w 233"/>
                <a:gd name="T1" fmla="*/ 0 h 32"/>
                <a:gd name="T2" fmla="*/ 0 w 233"/>
                <a:gd name="T3" fmla="*/ 0 h 32"/>
                <a:gd name="T4" fmla="*/ 28 w 233"/>
                <a:gd name="T5" fmla="*/ 32 h 32"/>
                <a:gd name="T6" fmla="*/ 233 w 233"/>
                <a:gd name="T7" fmla="*/ 32 h 32"/>
                <a:gd name="T8" fmla="*/ 207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7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3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18" name="Freeform 38"/>
            <p:cNvSpPr>
              <a:spLocks/>
            </p:cNvSpPr>
            <p:nvPr/>
          </p:nvSpPr>
          <p:spPr bwMode="auto">
            <a:xfrm>
              <a:off x="4440" y="2199"/>
              <a:ext cx="26" cy="179"/>
            </a:xfrm>
            <a:custGeom>
              <a:avLst/>
              <a:gdLst>
                <a:gd name="T0" fmla="*/ 26 w 26"/>
                <a:gd name="T1" fmla="*/ 179 h 179"/>
                <a:gd name="T2" fmla="*/ 0 w 26"/>
                <a:gd name="T3" fmla="*/ 147 h 179"/>
                <a:gd name="T4" fmla="*/ 0 w 26"/>
                <a:gd name="T5" fmla="*/ 0 h 179"/>
                <a:gd name="T6" fmla="*/ 26 w 26"/>
                <a:gd name="T7" fmla="*/ 32 h 179"/>
                <a:gd name="T8" fmla="*/ 26 w 26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9">
                  <a:moveTo>
                    <a:pt x="26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6" y="32"/>
                  </a:lnTo>
                  <a:lnTo>
                    <a:pt x="26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19" name="Rectangle 39"/>
            <p:cNvSpPr>
              <a:spLocks noChangeArrowheads="1"/>
            </p:cNvSpPr>
            <p:nvPr/>
          </p:nvSpPr>
          <p:spPr bwMode="auto">
            <a:xfrm>
              <a:off x="4233" y="219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20" name="Rectangle 40"/>
            <p:cNvSpPr>
              <a:spLocks noChangeArrowheads="1"/>
            </p:cNvSpPr>
            <p:nvPr/>
          </p:nvSpPr>
          <p:spPr bwMode="auto">
            <a:xfrm>
              <a:off x="4302" y="2200"/>
              <a:ext cx="6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2921" name="Freeform 41"/>
            <p:cNvSpPr>
              <a:spLocks/>
            </p:cNvSpPr>
            <p:nvPr/>
          </p:nvSpPr>
          <p:spPr bwMode="auto">
            <a:xfrm>
              <a:off x="4440" y="2346"/>
              <a:ext cx="233" cy="32"/>
            </a:xfrm>
            <a:custGeom>
              <a:avLst/>
              <a:gdLst>
                <a:gd name="T0" fmla="*/ 206 w 233"/>
                <a:gd name="T1" fmla="*/ 0 h 32"/>
                <a:gd name="T2" fmla="*/ 0 w 233"/>
                <a:gd name="T3" fmla="*/ 0 h 32"/>
                <a:gd name="T4" fmla="*/ 26 w 233"/>
                <a:gd name="T5" fmla="*/ 32 h 32"/>
                <a:gd name="T6" fmla="*/ 233 w 233"/>
                <a:gd name="T7" fmla="*/ 32 h 32"/>
                <a:gd name="T8" fmla="*/ 206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6" y="0"/>
                  </a:moveTo>
                  <a:lnTo>
                    <a:pt x="0" y="0"/>
                  </a:lnTo>
                  <a:lnTo>
                    <a:pt x="26" y="32"/>
                  </a:lnTo>
                  <a:lnTo>
                    <a:pt x="233" y="32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22" name="Freeform 42"/>
            <p:cNvSpPr>
              <a:spLocks/>
            </p:cNvSpPr>
            <p:nvPr/>
          </p:nvSpPr>
          <p:spPr bwMode="auto">
            <a:xfrm>
              <a:off x="4646" y="2199"/>
              <a:ext cx="27" cy="179"/>
            </a:xfrm>
            <a:custGeom>
              <a:avLst/>
              <a:gdLst>
                <a:gd name="T0" fmla="*/ 27 w 27"/>
                <a:gd name="T1" fmla="*/ 179 h 179"/>
                <a:gd name="T2" fmla="*/ 0 w 27"/>
                <a:gd name="T3" fmla="*/ 147 h 179"/>
                <a:gd name="T4" fmla="*/ 0 w 27"/>
                <a:gd name="T5" fmla="*/ 0 h 179"/>
                <a:gd name="T6" fmla="*/ 27 w 27"/>
                <a:gd name="T7" fmla="*/ 32 h 179"/>
                <a:gd name="T8" fmla="*/ 27 w 27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79">
                  <a:moveTo>
                    <a:pt x="27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7" y="32"/>
                  </a:lnTo>
                  <a:lnTo>
                    <a:pt x="27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23" name="Rectangle 43"/>
            <p:cNvSpPr>
              <a:spLocks noChangeArrowheads="1"/>
            </p:cNvSpPr>
            <p:nvPr/>
          </p:nvSpPr>
          <p:spPr bwMode="auto">
            <a:xfrm>
              <a:off x="4440" y="2199"/>
              <a:ext cx="206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24" name="Rectangle 44"/>
            <p:cNvSpPr>
              <a:spLocks noChangeArrowheads="1"/>
            </p:cNvSpPr>
            <p:nvPr/>
          </p:nvSpPr>
          <p:spPr bwMode="auto">
            <a:xfrm>
              <a:off x="4509" y="2200"/>
              <a:ext cx="6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2925" name="Freeform 45"/>
            <p:cNvSpPr>
              <a:spLocks/>
            </p:cNvSpPr>
            <p:nvPr/>
          </p:nvSpPr>
          <p:spPr bwMode="auto">
            <a:xfrm>
              <a:off x="4646" y="2346"/>
              <a:ext cx="235" cy="32"/>
            </a:xfrm>
            <a:custGeom>
              <a:avLst/>
              <a:gdLst>
                <a:gd name="T0" fmla="*/ 207 w 235"/>
                <a:gd name="T1" fmla="*/ 0 h 32"/>
                <a:gd name="T2" fmla="*/ 0 w 235"/>
                <a:gd name="T3" fmla="*/ 0 h 32"/>
                <a:gd name="T4" fmla="*/ 27 w 235"/>
                <a:gd name="T5" fmla="*/ 32 h 32"/>
                <a:gd name="T6" fmla="*/ 235 w 235"/>
                <a:gd name="T7" fmla="*/ 32 h 32"/>
                <a:gd name="T8" fmla="*/ 207 w 2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32">
                  <a:moveTo>
                    <a:pt x="207" y="0"/>
                  </a:moveTo>
                  <a:lnTo>
                    <a:pt x="0" y="0"/>
                  </a:lnTo>
                  <a:lnTo>
                    <a:pt x="27" y="32"/>
                  </a:lnTo>
                  <a:lnTo>
                    <a:pt x="235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26" name="Freeform 46"/>
            <p:cNvSpPr>
              <a:spLocks/>
            </p:cNvSpPr>
            <p:nvPr/>
          </p:nvSpPr>
          <p:spPr bwMode="auto">
            <a:xfrm>
              <a:off x="4853" y="219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27" name="Rectangle 47"/>
            <p:cNvSpPr>
              <a:spLocks noChangeArrowheads="1"/>
            </p:cNvSpPr>
            <p:nvPr/>
          </p:nvSpPr>
          <p:spPr bwMode="auto">
            <a:xfrm>
              <a:off x="4646" y="219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28" name="Rectangle 48"/>
            <p:cNvSpPr>
              <a:spLocks noChangeArrowheads="1"/>
            </p:cNvSpPr>
            <p:nvPr/>
          </p:nvSpPr>
          <p:spPr bwMode="auto">
            <a:xfrm>
              <a:off x="4716" y="2200"/>
              <a:ext cx="6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2929" name="Rectangle 49"/>
            <p:cNvSpPr>
              <a:spLocks noChangeArrowheads="1"/>
            </p:cNvSpPr>
            <p:nvPr/>
          </p:nvSpPr>
          <p:spPr bwMode="auto">
            <a:xfrm>
              <a:off x="3270" y="2444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2930" name="Rectangle 50"/>
            <p:cNvSpPr>
              <a:spLocks noChangeArrowheads="1"/>
            </p:cNvSpPr>
            <p:nvPr/>
          </p:nvSpPr>
          <p:spPr bwMode="auto">
            <a:xfrm>
              <a:off x="3325" y="2440"/>
              <a:ext cx="3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7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2931" name="Rectangle 51"/>
            <p:cNvSpPr>
              <a:spLocks noChangeArrowheads="1"/>
            </p:cNvSpPr>
            <p:nvPr/>
          </p:nvSpPr>
          <p:spPr bwMode="auto">
            <a:xfrm>
              <a:off x="3477" y="2444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2932" name="Rectangle 52"/>
            <p:cNvSpPr>
              <a:spLocks noChangeArrowheads="1"/>
            </p:cNvSpPr>
            <p:nvPr/>
          </p:nvSpPr>
          <p:spPr bwMode="auto">
            <a:xfrm>
              <a:off x="3532" y="2440"/>
              <a:ext cx="3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6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2933" name="Rectangle 53"/>
            <p:cNvSpPr>
              <a:spLocks noChangeArrowheads="1"/>
            </p:cNvSpPr>
            <p:nvPr/>
          </p:nvSpPr>
          <p:spPr bwMode="auto">
            <a:xfrm>
              <a:off x="3698" y="2444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2934" name="Rectangle 54"/>
            <p:cNvSpPr>
              <a:spLocks noChangeArrowheads="1"/>
            </p:cNvSpPr>
            <p:nvPr/>
          </p:nvSpPr>
          <p:spPr bwMode="auto">
            <a:xfrm>
              <a:off x="3752" y="2440"/>
              <a:ext cx="3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2935" name="Rectangle 55"/>
            <p:cNvSpPr>
              <a:spLocks noChangeArrowheads="1"/>
            </p:cNvSpPr>
            <p:nvPr/>
          </p:nvSpPr>
          <p:spPr bwMode="auto">
            <a:xfrm>
              <a:off x="3905" y="2444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2936" name="Rectangle 56"/>
            <p:cNvSpPr>
              <a:spLocks noChangeArrowheads="1"/>
            </p:cNvSpPr>
            <p:nvPr/>
          </p:nvSpPr>
          <p:spPr bwMode="auto">
            <a:xfrm>
              <a:off x="3959" y="2440"/>
              <a:ext cx="3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2937" name="Rectangle 57"/>
            <p:cNvSpPr>
              <a:spLocks noChangeArrowheads="1"/>
            </p:cNvSpPr>
            <p:nvPr/>
          </p:nvSpPr>
          <p:spPr bwMode="auto">
            <a:xfrm>
              <a:off x="4097" y="2444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2938" name="Rectangle 58"/>
            <p:cNvSpPr>
              <a:spLocks noChangeArrowheads="1"/>
            </p:cNvSpPr>
            <p:nvPr/>
          </p:nvSpPr>
          <p:spPr bwMode="auto">
            <a:xfrm>
              <a:off x="4152" y="2440"/>
              <a:ext cx="3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2939" name="Rectangle 59"/>
            <p:cNvSpPr>
              <a:spLocks noChangeArrowheads="1"/>
            </p:cNvSpPr>
            <p:nvPr/>
          </p:nvSpPr>
          <p:spPr bwMode="auto">
            <a:xfrm>
              <a:off x="4318" y="2444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2940" name="Rectangle 60"/>
            <p:cNvSpPr>
              <a:spLocks noChangeArrowheads="1"/>
            </p:cNvSpPr>
            <p:nvPr/>
          </p:nvSpPr>
          <p:spPr bwMode="auto">
            <a:xfrm>
              <a:off x="4372" y="2440"/>
              <a:ext cx="3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2941" name="Rectangle 61"/>
            <p:cNvSpPr>
              <a:spLocks noChangeArrowheads="1"/>
            </p:cNvSpPr>
            <p:nvPr/>
          </p:nvSpPr>
          <p:spPr bwMode="auto">
            <a:xfrm>
              <a:off x="4525" y="2444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2942" name="Rectangle 62"/>
            <p:cNvSpPr>
              <a:spLocks noChangeArrowheads="1"/>
            </p:cNvSpPr>
            <p:nvPr/>
          </p:nvSpPr>
          <p:spPr bwMode="auto">
            <a:xfrm>
              <a:off x="4579" y="2440"/>
              <a:ext cx="3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2943" name="Rectangle 63"/>
            <p:cNvSpPr>
              <a:spLocks noChangeArrowheads="1"/>
            </p:cNvSpPr>
            <p:nvPr/>
          </p:nvSpPr>
          <p:spPr bwMode="auto">
            <a:xfrm>
              <a:off x="4732" y="2444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2944" name="Rectangle 64"/>
            <p:cNvSpPr>
              <a:spLocks noChangeArrowheads="1"/>
            </p:cNvSpPr>
            <p:nvPr/>
          </p:nvSpPr>
          <p:spPr bwMode="auto">
            <a:xfrm>
              <a:off x="4787" y="2440"/>
              <a:ext cx="3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2945" name="Rectangle 65"/>
            <p:cNvSpPr>
              <a:spLocks noChangeArrowheads="1"/>
            </p:cNvSpPr>
            <p:nvPr/>
          </p:nvSpPr>
          <p:spPr bwMode="auto">
            <a:xfrm>
              <a:off x="4714" y="2045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altLang="en-US" sz="12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2946" name="Rectangle 66"/>
            <p:cNvSpPr>
              <a:spLocks noChangeArrowheads="1"/>
            </p:cNvSpPr>
            <p:nvPr/>
          </p:nvSpPr>
          <p:spPr bwMode="auto">
            <a:xfrm>
              <a:off x="4513" y="2045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altLang="en-US" sz="12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2947" name="Rectangle 67"/>
            <p:cNvSpPr>
              <a:spLocks noChangeArrowheads="1"/>
            </p:cNvSpPr>
            <p:nvPr/>
          </p:nvSpPr>
          <p:spPr bwMode="auto">
            <a:xfrm>
              <a:off x="4312" y="2045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sz="12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2948" name="Rectangle 68"/>
            <p:cNvSpPr>
              <a:spLocks noChangeArrowheads="1"/>
            </p:cNvSpPr>
            <p:nvPr/>
          </p:nvSpPr>
          <p:spPr bwMode="auto">
            <a:xfrm>
              <a:off x="4097" y="2045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endParaRPr lang="en-US" altLang="en-US" sz="12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2949" name="Rectangle 69"/>
            <p:cNvSpPr>
              <a:spLocks noChangeArrowheads="1"/>
            </p:cNvSpPr>
            <p:nvPr/>
          </p:nvSpPr>
          <p:spPr bwMode="auto">
            <a:xfrm>
              <a:off x="3896" y="2045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  <a:endParaRPr lang="en-US" altLang="en-US" sz="12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2950" name="Rectangle 70"/>
            <p:cNvSpPr>
              <a:spLocks noChangeArrowheads="1"/>
            </p:cNvSpPr>
            <p:nvPr/>
          </p:nvSpPr>
          <p:spPr bwMode="auto">
            <a:xfrm>
              <a:off x="3698" y="2045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endParaRPr lang="en-US" altLang="en-US" sz="12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2951" name="Rectangle 71"/>
            <p:cNvSpPr>
              <a:spLocks noChangeArrowheads="1"/>
            </p:cNvSpPr>
            <p:nvPr/>
          </p:nvSpPr>
          <p:spPr bwMode="auto">
            <a:xfrm>
              <a:off x="3480" y="2045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6</a:t>
              </a:r>
              <a:endParaRPr lang="en-US" altLang="en-US" sz="12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2952" name="Rectangle 72"/>
            <p:cNvSpPr>
              <a:spLocks noChangeArrowheads="1"/>
            </p:cNvSpPr>
            <p:nvPr/>
          </p:nvSpPr>
          <p:spPr bwMode="auto">
            <a:xfrm>
              <a:off x="3279" y="2045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7</a:t>
              </a:r>
              <a:endParaRPr lang="en-US" altLang="en-US" sz="1200" b="1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22959" name="Group 79"/>
          <p:cNvGrpSpPr>
            <a:grpSpLocks/>
          </p:cNvGrpSpPr>
          <p:nvPr/>
        </p:nvGrpSpPr>
        <p:grpSpPr bwMode="auto">
          <a:xfrm>
            <a:off x="4825736" y="3009900"/>
            <a:ext cx="1810941" cy="977900"/>
            <a:chOff x="2806" y="1896"/>
            <a:chExt cx="1053" cy="616"/>
          </a:xfrm>
        </p:grpSpPr>
        <p:sp>
          <p:nvSpPr>
            <p:cNvPr id="122954" name="Line 74"/>
            <p:cNvSpPr>
              <a:spLocks noChangeShapeType="1"/>
            </p:cNvSpPr>
            <p:nvPr/>
          </p:nvSpPr>
          <p:spPr bwMode="auto">
            <a:xfrm>
              <a:off x="3315" y="2305"/>
              <a:ext cx="72" cy="20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55" name="Text Box 75"/>
            <p:cNvSpPr txBox="1">
              <a:spLocks noChangeArrowheads="1"/>
            </p:cNvSpPr>
            <p:nvPr/>
          </p:nvSpPr>
          <p:spPr bwMode="auto">
            <a:xfrm>
              <a:off x="2806" y="1896"/>
              <a:ext cx="10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>
                  <a:solidFill>
                    <a:srgbClr val="FF0000"/>
                  </a:solidFill>
                </a:rPr>
                <a:t>Most</a:t>
              </a:r>
            </a:p>
            <a:p>
              <a:pPr algn="ctr"/>
              <a:r>
                <a:rPr lang="en-US" altLang="en-US">
                  <a:solidFill>
                    <a:srgbClr val="FF0000"/>
                  </a:solidFill>
                </a:rPr>
                <a:t>Significant Bit</a:t>
              </a:r>
            </a:p>
          </p:txBody>
        </p:sp>
      </p:grpSp>
      <p:grpSp>
        <p:nvGrpSpPr>
          <p:cNvPr id="122958" name="Group 78"/>
          <p:cNvGrpSpPr>
            <a:grpSpLocks/>
          </p:cNvGrpSpPr>
          <p:nvPr/>
        </p:nvGrpSpPr>
        <p:grpSpPr bwMode="auto">
          <a:xfrm>
            <a:off x="7510331" y="3017838"/>
            <a:ext cx="1810940" cy="969962"/>
            <a:chOff x="4367" y="1901"/>
            <a:chExt cx="1053" cy="611"/>
          </a:xfrm>
        </p:grpSpPr>
        <p:sp>
          <p:nvSpPr>
            <p:cNvPr id="122953" name="Line 73"/>
            <p:cNvSpPr>
              <a:spLocks noChangeShapeType="1"/>
            </p:cNvSpPr>
            <p:nvPr/>
          </p:nvSpPr>
          <p:spPr bwMode="auto">
            <a:xfrm flipH="1">
              <a:off x="4838" y="2305"/>
              <a:ext cx="72" cy="20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56" name="Text Box 76"/>
            <p:cNvSpPr txBox="1">
              <a:spLocks noChangeArrowheads="1"/>
            </p:cNvSpPr>
            <p:nvPr/>
          </p:nvSpPr>
          <p:spPr bwMode="auto">
            <a:xfrm>
              <a:off x="4367" y="1901"/>
              <a:ext cx="10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>
                  <a:solidFill>
                    <a:srgbClr val="FF0000"/>
                  </a:solidFill>
                </a:rPr>
                <a:t>Least</a:t>
              </a:r>
            </a:p>
            <a:p>
              <a:pPr algn="ctr"/>
              <a:r>
                <a:rPr lang="en-US" altLang="en-US">
                  <a:solidFill>
                    <a:srgbClr val="FF0000"/>
                  </a:solidFill>
                </a:rPr>
                <a:t>Significant Bit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2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Decimal Value of Binary Numbers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817" y="951899"/>
            <a:ext cx="8832850" cy="2523139"/>
          </a:xfrm>
        </p:spPr>
        <p:txBody>
          <a:bodyPr/>
          <a:lstStyle/>
          <a:p>
            <a:pPr marL="542925" indent="-428625">
              <a:spcBef>
                <a:spcPts val="2000"/>
              </a:spcBef>
            </a:pPr>
            <a:r>
              <a:rPr lang="en-US" altLang="en-US" dirty="0"/>
              <a:t>Each bit represents a power of 2</a:t>
            </a:r>
          </a:p>
          <a:p>
            <a:pPr marL="542925" indent="-428625">
              <a:spcBef>
                <a:spcPts val="2000"/>
              </a:spcBef>
            </a:pPr>
            <a:r>
              <a:rPr lang="en-US" altLang="en-US" dirty="0"/>
              <a:t>Every binary number is a sum of powers of 2</a:t>
            </a:r>
          </a:p>
          <a:p>
            <a:pPr marL="542925" indent="-428625">
              <a:spcBef>
                <a:spcPts val="2000"/>
              </a:spcBef>
            </a:pPr>
            <a:r>
              <a:rPr lang="en-US" altLang="en-US" dirty="0">
                <a:solidFill>
                  <a:schemeClr val="tx2"/>
                </a:solidFill>
              </a:rPr>
              <a:t>Decimal Value = (</a:t>
            </a:r>
            <a:r>
              <a:rPr lang="en-US" altLang="en-US" i="1" dirty="0">
                <a:solidFill>
                  <a:schemeClr val="tx2"/>
                </a:solidFill>
              </a:rPr>
              <a:t>d</a:t>
            </a:r>
            <a:r>
              <a:rPr lang="en-US" altLang="en-US" i="1" baseline="-25000" dirty="0">
                <a:solidFill>
                  <a:schemeClr val="tx2"/>
                </a:solidFill>
              </a:rPr>
              <a:t>n</a:t>
            </a:r>
            <a:r>
              <a:rPr lang="en-US" altLang="en-US" baseline="-25000" dirty="0">
                <a:solidFill>
                  <a:schemeClr val="tx2"/>
                </a:solidFill>
              </a:rPr>
              <a:t>-1</a:t>
            </a:r>
            <a:r>
              <a:rPr lang="en-US" altLang="en-US" dirty="0">
                <a:solidFill>
                  <a:schemeClr val="tx2"/>
                </a:solidFill>
              </a:rPr>
              <a:t> </a:t>
            </a:r>
            <a:r>
              <a:rPr lang="en-US" altLang="en-US" dirty="0">
                <a:solidFill>
                  <a:schemeClr val="tx2"/>
                </a:solidFill>
                <a:sym typeface="Symbol" pitchFamily="18" charset="2"/>
              </a:rPr>
              <a:t></a:t>
            </a:r>
            <a:r>
              <a:rPr lang="en-US" altLang="en-US" dirty="0">
                <a:solidFill>
                  <a:schemeClr val="tx2"/>
                </a:solidFill>
              </a:rPr>
              <a:t> 2</a:t>
            </a:r>
            <a:r>
              <a:rPr lang="en-US" altLang="en-US" i="1" baseline="30000" dirty="0">
                <a:solidFill>
                  <a:schemeClr val="tx2"/>
                </a:solidFill>
              </a:rPr>
              <a:t>n</a:t>
            </a:r>
            <a:r>
              <a:rPr lang="en-US" altLang="en-US" baseline="30000" dirty="0">
                <a:solidFill>
                  <a:schemeClr val="tx2"/>
                </a:solidFill>
              </a:rPr>
              <a:t>-1</a:t>
            </a:r>
            <a:r>
              <a:rPr lang="en-US" altLang="en-US" dirty="0">
                <a:solidFill>
                  <a:schemeClr val="tx2"/>
                </a:solidFill>
              </a:rPr>
              <a:t>) + ... + (</a:t>
            </a:r>
            <a:r>
              <a:rPr lang="en-US" altLang="en-US" i="1" dirty="0">
                <a:solidFill>
                  <a:schemeClr val="tx2"/>
                </a:solidFill>
              </a:rPr>
              <a:t>d</a:t>
            </a:r>
            <a:r>
              <a:rPr lang="en-US" altLang="en-US" baseline="-25000" dirty="0">
                <a:solidFill>
                  <a:schemeClr val="tx2"/>
                </a:solidFill>
              </a:rPr>
              <a:t>1</a:t>
            </a:r>
            <a:r>
              <a:rPr lang="en-US" altLang="en-US" dirty="0">
                <a:solidFill>
                  <a:schemeClr val="tx2"/>
                </a:solidFill>
              </a:rPr>
              <a:t> </a:t>
            </a:r>
            <a:r>
              <a:rPr lang="en-US" altLang="en-US" dirty="0">
                <a:solidFill>
                  <a:schemeClr val="tx2"/>
                </a:solidFill>
                <a:sym typeface="Symbol" pitchFamily="18" charset="2"/>
              </a:rPr>
              <a:t></a:t>
            </a:r>
            <a:r>
              <a:rPr lang="en-US" altLang="en-US" dirty="0">
                <a:solidFill>
                  <a:schemeClr val="tx2"/>
                </a:solidFill>
              </a:rPr>
              <a:t> 2</a:t>
            </a:r>
            <a:r>
              <a:rPr lang="en-US" altLang="en-US" baseline="30000" dirty="0">
                <a:solidFill>
                  <a:schemeClr val="tx2"/>
                </a:solidFill>
              </a:rPr>
              <a:t>1</a:t>
            </a:r>
            <a:r>
              <a:rPr lang="en-US" altLang="en-US" dirty="0">
                <a:solidFill>
                  <a:schemeClr val="tx2"/>
                </a:solidFill>
              </a:rPr>
              <a:t>) + (</a:t>
            </a:r>
            <a:r>
              <a:rPr lang="en-US" altLang="en-US" i="1" dirty="0">
                <a:solidFill>
                  <a:schemeClr val="tx2"/>
                </a:solidFill>
              </a:rPr>
              <a:t>d</a:t>
            </a:r>
            <a:r>
              <a:rPr lang="en-US" altLang="en-US" baseline="-25000" dirty="0">
                <a:solidFill>
                  <a:schemeClr val="tx2"/>
                </a:solidFill>
              </a:rPr>
              <a:t>0</a:t>
            </a:r>
            <a:r>
              <a:rPr lang="en-US" altLang="en-US" dirty="0">
                <a:solidFill>
                  <a:schemeClr val="tx2"/>
                </a:solidFill>
              </a:rPr>
              <a:t> </a:t>
            </a:r>
            <a:r>
              <a:rPr lang="en-US" altLang="en-US" dirty="0">
                <a:solidFill>
                  <a:schemeClr val="tx2"/>
                </a:solidFill>
                <a:sym typeface="Symbol" pitchFamily="18" charset="2"/>
              </a:rPr>
              <a:t></a:t>
            </a:r>
            <a:r>
              <a:rPr lang="en-US" altLang="en-US" dirty="0">
                <a:solidFill>
                  <a:schemeClr val="tx2"/>
                </a:solidFill>
              </a:rPr>
              <a:t> 2</a:t>
            </a:r>
            <a:r>
              <a:rPr lang="en-US" altLang="en-US" baseline="30000" dirty="0">
                <a:solidFill>
                  <a:schemeClr val="tx2"/>
                </a:solidFill>
              </a:rPr>
              <a:t>0</a:t>
            </a:r>
            <a:r>
              <a:rPr lang="en-US" altLang="en-US" dirty="0">
                <a:solidFill>
                  <a:schemeClr val="tx2"/>
                </a:solidFill>
              </a:rPr>
              <a:t>)</a:t>
            </a:r>
            <a:endParaRPr lang="en-US" altLang="en-US" dirty="0"/>
          </a:p>
          <a:p>
            <a:pPr marL="542925" indent="-428625">
              <a:spcBef>
                <a:spcPts val="2000"/>
              </a:spcBef>
            </a:pPr>
            <a:r>
              <a:rPr lang="en-US" altLang="en-US" dirty="0"/>
              <a:t>Binary (10011101)</a:t>
            </a:r>
            <a:r>
              <a:rPr lang="en-US" altLang="en-US" baseline="-25000" dirty="0"/>
              <a:t>2</a:t>
            </a:r>
            <a:r>
              <a:rPr lang="en-US" altLang="en-US" dirty="0"/>
              <a:t> =</a:t>
            </a:r>
          </a:p>
        </p:txBody>
      </p:sp>
      <p:grpSp>
        <p:nvGrpSpPr>
          <p:cNvPr id="123970" name="Group 66"/>
          <p:cNvGrpSpPr>
            <a:grpSpLocks/>
          </p:cNvGrpSpPr>
          <p:nvPr/>
        </p:nvGrpSpPr>
        <p:grpSpPr bwMode="auto">
          <a:xfrm>
            <a:off x="834100" y="3641725"/>
            <a:ext cx="3136900" cy="996950"/>
            <a:chOff x="3134" y="1979"/>
            <a:chExt cx="1824" cy="628"/>
          </a:xfrm>
        </p:grpSpPr>
        <p:sp>
          <p:nvSpPr>
            <p:cNvPr id="123971" name="AutoShape 67"/>
            <p:cNvSpPr>
              <a:spLocks noChangeAspect="1" noChangeArrowheads="1" noTextEdit="1"/>
            </p:cNvSpPr>
            <p:nvPr/>
          </p:nvSpPr>
          <p:spPr bwMode="auto">
            <a:xfrm>
              <a:off x="3134" y="1979"/>
              <a:ext cx="1824" cy="6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72" name="Freeform 68"/>
            <p:cNvSpPr>
              <a:spLocks/>
            </p:cNvSpPr>
            <p:nvPr/>
          </p:nvSpPr>
          <p:spPr bwMode="auto">
            <a:xfrm>
              <a:off x="3198" y="2346"/>
              <a:ext cx="243" cy="32"/>
            </a:xfrm>
            <a:custGeom>
              <a:avLst/>
              <a:gdLst>
                <a:gd name="T0" fmla="*/ 215 w 243"/>
                <a:gd name="T1" fmla="*/ 0 h 32"/>
                <a:gd name="T2" fmla="*/ 0 w 243"/>
                <a:gd name="T3" fmla="*/ 0 h 32"/>
                <a:gd name="T4" fmla="*/ 28 w 243"/>
                <a:gd name="T5" fmla="*/ 32 h 32"/>
                <a:gd name="T6" fmla="*/ 243 w 243"/>
                <a:gd name="T7" fmla="*/ 32 h 32"/>
                <a:gd name="T8" fmla="*/ 215 w 24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" h="32">
                  <a:moveTo>
                    <a:pt x="215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43" y="32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73" name="Freeform 69"/>
            <p:cNvSpPr>
              <a:spLocks/>
            </p:cNvSpPr>
            <p:nvPr/>
          </p:nvSpPr>
          <p:spPr bwMode="auto">
            <a:xfrm>
              <a:off x="3413" y="219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74" name="Rectangle 70"/>
            <p:cNvSpPr>
              <a:spLocks noChangeArrowheads="1"/>
            </p:cNvSpPr>
            <p:nvPr/>
          </p:nvSpPr>
          <p:spPr bwMode="auto">
            <a:xfrm>
              <a:off x="3198" y="2199"/>
              <a:ext cx="215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75" name="Rectangle 71"/>
            <p:cNvSpPr>
              <a:spLocks noChangeArrowheads="1"/>
            </p:cNvSpPr>
            <p:nvPr/>
          </p:nvSpPr>
          <p:spPr bwMode="auto">
            <a:xfrm>
              <a:off x="3272" y="2200"/>
              <a:ext cx="6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3976" name="Freeform 72"/>
            <p:cNvSpPr>
              <a:spLocks/>
            </p:cNvSpPr>
            <p:nvPr/>
          </p:nvSpPr>
          <p:spPr bwMode="auto">
            <a:xfrm>
              <a:off x="3405" y="2346"/>
              <a:ext cx="235" cy="32"/>
            </a:xfrm>
            <a:custGeom>
              <a:avLst/>
              <a:gdLst>
                <a:gd name="T0" fmla="*/ 208 w 235"/>
                <a:gd name="T1" fmla="*/ 0 h 32"/>
                <a:gd name="T2" fmla="*/ 0 w 235"/>
                <a:gd name="T3" fmla="*/ 0 h 32"/>
                <a:gd name="T4" fmla="*/ 28 w 235"/>
                <a:gd name="T5" fmla="*/ 32 h 32"/>
                <a:gd name="T6" fmla="*/ 235 w 235"/>
                <a:gd name="T7" fmla="*/ 32 h 32"/>
                <a:gd name="T8" fmla="*/ 208 w 2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32">
                  <a:moveTo>
                    <a:pt x="208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5" y="3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77" name="Freeform 73"/>
            <p:cNvSpPr>
              <a:spLocks/>
            </p:cNvSpPr>
            <p:nvPr/>
          </p:nvSpPr>
          <p:spPr bwMode="auto">
            <a:xfrm>
              <a:off x="3613" y="2199"/>
              <a:ext cx="27" cy="179"/>
            </a:xfrm>
            <a:custGeom>
              <a:avLst/>
              <a:gdLst>
                <a:gd name="T0" fmla="*/ 27 w 27"/>
                <a:gd name="T1" fmla="*/ 179 h 179"/>
                <a:gd name="T2" fmla="*/ 0 w 27"/>
                <a:gd name="T3" fmla="*/ 147 h 179"/>
                <a:gd name="T4" fmla="*/ 0 w 27"/>
                <a:gd name="T5" fmla="*/ 0 h 179"/>
                <a:gd name="T6" fmla="*/ 27 w 27"/>
                <a:gd name="T7" fmla="*/ 32 h 179"/>
                <a:gd name="T8" fmla="*/ 27 w 27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79">
                  <a:moveTo>
                    <a:pt x="27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7" y="32"/>
                  </a:lnTo>
                  <a:lnTo>
                    <a:pt x="27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78" name="Rectangle 74"/>
            <p:cNvSpPr>
              <a:spLocks noChangeArrowheads="1"/>
            </p:cNvSpPr>
            <p:nvPr/>
          </p:nvSpPr>
          <p:spPr bwMode="auto">
            <a:xfrm>
              <a:off x="3405" y="2199"/>
              <a:ext cx="208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79" name="Rectangle 75"/>
            <p:cNvSpPr>
              <a:spLocks noChangeArrowheads="1"/>
            </p:cNvSpPr>
            <p:nvPr/>
          </p:nvSpPr>
          <p:spPr bwMode="auto">
            <a:xfrm>
              <a:off x="3474" y="2200"/>
              <a:ext cx="6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3980" name="Freeform 76"/>
            <p:cNvSpPr>
              <a:spLocks/>
            </p:cNvSpPr>
            <p:nvPr/>
          </p:nvSpPr>
          <p:spPr bwMode="auto">
            <a:xfrm>
              <a:off x="3613" y="2346"/>
              <a:ext cx="233" cy="32"/>
            </a:xfrm>
            <a:custGeom>
              <a:avLst/>
              <a:gdLst>
                <a:gd name="T0" fmla="*/ 207 w 233"/>
                <a:gd name="T1" fmla="*/ 0 h 32"/>
                <a:gd name="T2" fmla="*/ 0 w 233"/>
                <a:gd name="T3" fmla="*/ 0 h 32"/>
                <a:gd name="T4" fmla="*/ 27 w 233"/>
                <a:gd name="T5" fmla="*/ 32 h 32"/>
                <a:gd name="T6" fmla="*/ 233 w 233"/>
                <a:gd name="T7" fmla="*/ 32 h 32"/>
                <a:gd name="T8" fmla="*/ 207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7" y="0"/>
                  </a:moveTo>
                  <a:lnTo>
                    <a:pt x="0" y="0"/>
                  </a:lnTo>
                  <a:lnTo>
                    <a:pt x="27" y="32"/>
                  </a:lnTo>
                  <a:lnTo>
                    <a:pt x="233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81" name="Freeform 77"/>
            <p:cNvSpPr>
              <a:spLocks/>
            </p:cNvSpPr>
            <p:nvPr/>
          </p:nvSpPr>
          <p:spPr bwMode="auto">
            <a:xfrm>
              <a:off x="3820" y="2199"/>
              <a:ext cx="26" cy="179"/>
            </a:xfrm>
            <a:custGeom>
              <a:avLst/>
              <a:gdLst>
                <a:gd name="T0" fmla="*/ 26 w 26"/>
                <a:gd name="T1" fmla="*/ 179 h 179"/>
                <a:gd name="T2" fmla="*/ 0 w 26"/>
                <a:gd name="T3" fmla="*/ 147 h 179"/>
                <a:gd name="T4" fmla="*/ 0 w 26"/>
                <a:gd name="T5" fmla="*/ 0 h 179"/>
                <a:gd name="T6" fmla="*/ 26 w 26"/>
                <a:gd name="T7" fmla="*/ 32 h 179"/>
                <a:gd name="T8" fmla="*/ 26 w 26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9">
                  <a:moveTo>
                    <a:pt x="26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6" y="32"/>
                  </a:lnTo>
                  <a:lnTo>
                    <a:pt x="26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82" name="Rectangle 78"/>
            <p:cNvSpPr>
              <a:spLocks noChangeArrowheads="1"/>
            </p:cNvSpPr>
            <p:nvPr/>
          </p:nvSpPr>
          <p:spPr bwMode="auto">
            <a:xfrm>
              <a:off x="3613" y="219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83" name="Rectangle 79"/>
            <p:cNvSpPr>
              <a:spLocks noChangeArrowheads="1"/>
            </p:cNvSpPr>
            <p:nvPr/>
          </p:nvSpPr>
          <p:spPr bwMode="auto">
            <a:xfrm>
              <a:off x="3682" y="2200"/>
              <a:ext cx="6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3984" name="Freeform 80"/>
            <p:cNvSpPr>
              <a:spLocks/>
            </p:cNvSpPr>
            <p:nvPr/>
          </p:nvSpPr>
          <p:spPr bwMode="auto">
            <a:xfrm>
              <a:off x="3820" y="2346"/>
              <a:ext cx="233" cy="32"/>
            </a:xfrm>
            <a:custGeom>
              <a:avLst/>
              <a:gdLst>
                <a:gd name="T0" fmla="*/ 205 w 233"/>
                <a:gd name="T1" fmla="*/ 0 h 32"/>
                <a:gd name="T2" fmla="*/ 0 w 233"/>
                <a:gd name="T3" fmla="*/ 0 h 32"/>
                <a:gd name="T4" fmla="*/ 26 w 233"/>
                <a:gd name="T5" fmla="*/ 32 h 32"/>
                <a:gd name="T6" fmla="*/ 233 w 233"/>
                <a:gd name="T7" fmla="*/ 32 h 32"/>
                <a:gd name="T8" fmla="*/ 205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5" y="0"/>
                  </a:moveTo>
                  <a:lnTo>
                    <a:pt x="0" y="0"/>
                  </a:lnTo>
                  <a:lnTo>
                    <a:pt x="26" y="32"/>
                  </a:lnTo>
                  <a:lnTo>
                    <a:pt x="233" y="32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85" name="Freeform 81"/>
            <p:cNvSpPr>
              <a:spLocks/>
            </p:cNvSpPr>
            <p:nvPr/>
          </p:nvSpPr>
          <p:spPr bwMode="auto">
            <a:xfrm>
              <a:off x="4025" y="219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86" name="Rectangle 82"/>
            <p:cNvSpPr>
              <a:spLocks noChangeArrowheads="1"/>
            </p:cNvSpPr>
            <p:nvPr/>
          </p:nvSpPr>
          <p:spPr bwMode="auto">
            <a:xfrm>
              <a:off x="3820" y="2199"/>
              <a:ext cx="205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87" name="Rectangle 83"/>
            <p:cNvSpPr>
              <a:spLocks noChangeArrowheads="1"/>
            </p:cNvSpPr>
            <p:nvPr/>
          </p:nvSpPr>
          <p:spPr bwMode="auto">
            <a:xfrm>
              <a:off x="3889" y="2200"/>
              <a:ext cx="6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3988" name="Freeform 84"/>
            <p:cNvSpPr>
              <a:spLocks/>
            </p:cNvSpPr>
            <p:nvPr/>
          </p:nvSpPr>
          <p:spPr bwMode="auto">
            <a:xfrm>
              <a:off x="4025" y="2346"/>
              <a:ext cx="236" cy="32"/>
            </a:xfrm>
            <a:custGeom>
              <a:avLst/>
              <a:gdLst>
                <a:gd name="T0" fmla="*/ 208 w 236"/>
                <a:gd name="T1" fmla="*/ 0 h 32"/>
                <a:gd name="T2" fmla="*/ 0 w 236"/>
                <a:gd name="T3" fmla="*/ 0 h 32"/>
                <a:gd name="T4" fmla="*/ 28 w 236"/>
                <a:gd name="T5" fmla="*/ 32 h 32"/>
                <a:gd name="T6" fmla="*/ 236 w 236"/>
                <a:gd name="T7" fmla="*/ 32 h 32"/>
                <a:gd name="T8" fmla="*/ 208 w 236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32">
                  <a:moveTo>
                    <a:pt x="208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6" y="3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89" name="Freeform 85"/>
            <p:cNvSpPr>
              <a:spLocks/>
            </p:cNvSpPr>
            <p:nvPr/>
          </p:nvSpPr>
          <p:spPr bwMode="auto">
            <a:xfrm>
              <a:off x="4233" y="219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90" name="Rectangle 86"/>
            <p:cNvSpPr>
              <a:spLocks noChangeArrowheads="1"/>
            </p:cNvSpPr>
            <p:nvPr/>
          </p:nvSpPr>
          <p:spPr bwMode="auto">
            <a:xfrm>
              <a:off x="4025" y="2199"/>
              <a:ext cx="208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91" name="Rectangle 87"/>
            <p:cNvSpPr>
              <a:spLocks noChangeArrowheads="1"/>
            </p:cNvSpPr>
            <p:nvPr/>
          </p:nvSpPr>
          <p:spPr bwMode="auto">
            <a:xfrm>
              <a:off x="4094" y="2200"/>
              <a:ext cx="6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3992" name="Freeform 88"/>
            <p:cNvSpPr>
              <a:spLocks/>
            </p:cNvSpPr>
            <p:nvPr/>
          </p:nvSpPr>
          <p:spPr bwMode="auto">
            <a:xfrm>
              <a:off x="4233" y="2346"/>
              <a:ext cx="233" cy="32"/>
            </a:xfrm>
            <a:custGeom>
              <a:avLst/>
              <a:gdLst>
                <a:gd name="T0" fmla="*/ 207 w 233"/>
                <a:gd name="T1" fmla="*/ 0 h 32"/>
                <a:gd name="T2" fmla="*/ 0 w 233"/>
                <a:gd name="T3" fmla="*/ 0 h 32"/>
                <a:gd name="T4" fmla="*/ 28 w 233"/>
                <a:gd name="T5" fmla="*/ 32 h 32"/>
                <a:gd name="T6" fmla="*/ 233 w 233"/>
                <a:gd name="T7" fmla="*/ 32 h 32"/>
                <a:gd name="T8" fmla="*/ 207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7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3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93" name="Freeform 89"/>
            <p:cNvSpPr>
              <a:spLocks/>
            </p:cNvSpPr>
            <p:nvPr/>
          </p:nvSpPr>
          <p:spPr bwMode="auto">
            <a:xfrm>
              <a:off x="4440" y="2199"/>
              <a:ext cx="26" cy="179"/>
            </a:xfrm>
            <a:custGeom>
              <a:avLst/>
              <a:gdLst>
                <a:gd name="T0" fmla="*/ 26 w 26"/>
                <a:gd name="T1" fmla="*/ 179 h 179"/>
                <a:gd name="T2" fmla="*/ 0 w 26"/>
                <a:gd name="T3" fmla="*/ 147 h 179"/>
                <a:gd name="T4" fmla="*/ 0 w 26"/>
                <a:gd name="T5" fmla="*/ 0 h 179"/>
                <a:gd name="T6" fmla="*/ 26 w 26"/>
                <a:gd name="T7" fmla="*/ 32 h 179"/>
                <a:gd name="T8" fmla="*/ 26 w 26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9">
                  <a:moveTo>
                    <a:pt x="26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6" y="32"/>
                  </a:lnTo>
                  <a:lnTo>
                    <a:pt x="26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94" name="Rectangle 90"/>
            <p:cNvSpPr>
              <a:spLocks noChangeArrowheads="1"/>
            </p:cNvSpPr>
            <p:nvPr/>
          </p:nvSpPr>
          <p:spPr bwMode="auto">
            <a:xfrm>
              <a:off x="4233" y="219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95" name="Rectangle 91"/>
            <p:cNvSpPr>
              <a:spLocks noChangeArrowheads="1"/>
            </p:cNvSpPr>
            <p:nvPr/>
          </p:nvSpPr>
          <p:spPr bwMode="auto">
            <a:xfrm>
              <a:off x="4302" y="2200"/>
              <a:ext cx="6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3996" name="Freeform 92"/>
            <p:cNvSpPr>
              <a:spLocks/>
            </p:cNvSpPr>
            <p:nvPr/>
          </p:nvSpPr>
          <p:spPr bwMode="auto">
            <a:xfrm>
              <a:off x="4440" y="2346"/>
              <a:ext cx="233" cy="32"/>
            </a:xfrm>
            <a:custGeom>
              <a:avLst/>
              <a:gdLst>
                <a:gd name="T0" fmla="*/ 206 w 233"/>
                <a:gd name="T1" fmla="*/ 0 h 32"/>
                <a:gd name="T2" fmla="*/ 0 w 233"/>
                <a:gd name="T3" fmla="*/ 0 h 32"/>
                <a:gd name="T4" fmla="*/ 26 w 233"/>
                <a:gd name="T5" fmla="*/ 32 h 32"/>
                <a:gd name="T6" fmla="*/ 233 w 233"/>
                <a:gd name="T7" fmla="*/ 32 h 32"/>
                <a:gd name="T8" fmla="*/ 206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6" y="0"/>
                  </a:moveTo>
                  <a:lnTo>
                    <a:pt x="0" y="0"/>
                  </a:lnTo>
                  <a:lnTo>
                    <a:pt x="26" y="32"/>
                  </a:lnTo>
                  <a:lnTo>
                    <a:pt x="233" y="32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97" name="Freeform 93"/>
            <p:cNvSpPr>
              <a:spLocks/>
            </p:cNvSpPr>
            <p:nvPr/>
          </p:nvSpPr>
          <p:spPr bwMode="auto">
            <a:xfrm>
              <a:off x="4646" y="2199"/>
              <a:ext cx="27" cy="179"/>
            </a:xfrm>
            <a:custGeom>
              <a:avLst/>
              <a:gdLst>
                <a:gd name="T0" fmla="*/ 27 w 27"/>
                <a:gd name="T1" fmla="*/ 179 h 179"/>
                <a:gd name="T2" fmla="*/ 0 w 27"/>
                <a:gd name="T3" fmla="*/ 147 h 179"/>
                <a:gd name="T4" fmla="*/ 0 w 27"/>
                <a:gd name="T5" fmla="*/ 0 h 179"/>
                <a:gd name="T6" fmla="*/ 27 w 27"/>
                <a:gd name="T7" fmla="*/ 32 h 179"/>
                <a:gd name="T8" fmla="*/ 27 w 27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79">
                  <a:moveTo>
                    <a:pt x="27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7" y="32"/>
                  </a:lnTo>
                  <a:lnTo>
                    <a:pt x="27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98" name="Rectangle 94"/>
            <p:cNvSpPr>
              <a:spLocks noChangeArrowheads="1"/>
            </p:cNvSpPr>
            <p:nvPr/>
          </p:nvSpPr>
          <p:spPr bwMode="auto">
            <a:xfrm>
              <a:off x="4440" y="2199"/>
              <a:ext cx="206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99" name="Rectangle 95"/>
            <p:cNvSpPr>
              <a:spLocks noChangeArrowheads="1"/>
            </p:cNvSpPr>
            <p:nvPr/>
          </p:nvSpPr>
          <p:spPr bwMode="auto">
            <a:xfrm>
              <a:off x="4509" y="2200"/>
              <a:ext cx="6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000" name="Freeform 96"/>
            <p:cNvSpPr>
              <a:spLocks/>
            </p:cNvSpPr>
            <p:nvPr/>
          </p:nvSpPr>
          <p:spPr bwMode="auto">
            <a:xfrm>
              <a:off x="4646" y="2346"/>
              <a:ext cx="235" cy="32"/>
            </a:xfrm>
            <a:custGeom>
              <a:avLst/>
              <a:gdLst>
                <a:gd name="T0" fmla="*/ 207 w 235"/>
                <a:gd name="T1" fmla="*/ 0 h 32"/>
                <a:gd name="T2" fmla="*/ 0 w 235"/>
                <a:gd name="T3" fmla="*/ 0 h 32"/>
                <a:gd name="T4" fmla="*/ 27 w 235"/>
                <a:gd name="T5" fmla="*/ 32 h 32"/>
                <a:gd name="T6" fmla="*/ 235 w 235"/>
                <a:gd name="T7" fmla="*/ 32 h 32"/>
                <a:gd name="T8" fmla="*/ 207 w 2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32">
                  <a:moveTo>
                    <a:pt x="207" y="0"/>
                  </a:moveTo>
                  <a:lnTo>
                    <a:pt x="0" y="0"/>
                  </a:lnTo>
                  <a:lnTo>
                    <a:pt x="27" y="32"/>
                  </a:lnTo>
                  <a:lnTo>
                    <a:pt x="235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001" name="Freeform 97"/>
            <p:cNvSpPr>
              <a:spLocks/>
            </p:cNvSpPr>
            <p:nvPr/>
          </p:nvSpPr>
          <p:spPr bwMode="auto">
            <a:xfrm>
              <a:off x="4853" y="219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002" name="Rectangle 98"/>
            <p:cNvSpPr>
              <a:spLocks noChangeArrowheads="1"/>
            </p:cNvSpPr>
            <p:nvPr/>
          </p:nvSpPr>
          <p:spPr bwMode="auto">
            <a:xfrm>
              <a:off x="4646" y="219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003" name="Rectangle 99"/>
            <p:cNvSpPr>
              <a:spLocks noChangeArrowheads="1"/>
            </p:cNvSpPr>
            <p:nvPr/>
          </p:nvSpPr>
          <p:spPr bwMode="auto">
            <a:xfrm>
              <a:off x="4716" y="2200"/>
              <a:ext cx="6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004" name="Rectangle 100"/>
            <p:cNvSpPr>
              <a:spLocks noChangeArrowheads="1"/>
            </p:cNvSpPr>
            <p:nvPr/>
          </p:nvSpPr>
          <p:spPr bwMode="auto">
            <a:xfrm>
              <a:off x="3270" y="2444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005" name="Rectangle 101"/>
            <p:cNvSpPr>
              <a:spLocks noChangeArrowheads="1"/>
            </p:cNvSpPr>
            <p:nvPr/>
          </p:nvSpPr>
          <p:spPr bwMode="auto">
            <a:xfrm>
              <a:off x="3325" y="2440"/>
              <a:ext cx="3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7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006" name="Rectangle 102"/>
            <p:cNvSpPr>
              <a:spLocks noChangeArrowheads="1"/>
            </p:cNvSpPr>
            <p:nvPr/>
          </p:nvSpPr>
          <p:spPr bwMode="auto">
            <a:xfrm>
              <a:off x="3477" y="2444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007" name="Rectangle 103"/>
            <p:cNvSpPr>
              <a:spLocks noChangeArrowheads="1"/>
            </p:cNvSpPr>
            <p:nvPr/>
          </p:nvSpPr>
          <p:spPr bwMode="auto">
            <a:xfrm>
              <a:off x="3532" y="2440"/>
              <a:ext cx="3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6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008" name="Rectangle 104"/>
            <p:cNvSpPr>
              <a:spLocks noChangeArrowheads="1"/>
            </p:cNvSpPr>
            <p:nvPr/>
          </p:nvSpPr>
          <p:spPr bwMode="auto">
            <a:xfrm>
              <a:off x="3698" y="2444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009" name="Rectangle 105"/>
            <p:cNvSpPr>
              <a:spLocks noChangeArrowheads="1"/>
            </p:cNvSpPr>
            <p:nvPr/>
          </p:nvSpPr>
          <p:spPr bwMode="auto">
            <a:xfrm>
              <a:off x="3752" y="2440"/>
              <a:ext cx="3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010" name="Rectangle 106"/>
            <p:cNvSpPr>
              <a:spLocks noChangeArrowheads="1"/>
            </p:cNvSpPr>
            <p:nvPr/>
          </p:nvSpPr>
          <p:spPr bwMode="auto">
            <a:xfrm>
              <a:off x="3905" y="2444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011" name="Rectangle 107"/>
            <p:cNvSpPr>
              <a:spLocks noChangeArrowheads="1"/>
            </p:cNvSpPr>
            <p:nvPr/>
          </p:nvSpPr>
          <p:spPr bwMode="auto">
            <a:xfrm>
              <a:off x="3959" y="2440"/>
              <a:ext cx="3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012" name="Rectangle 108"/>
            <p:cNvSpPr>
              <a:spLocks noChangeArrowheads="1"/>
            </p:cNvSpPr>
            <p:nvPr/>
          </p:nvSpPr>
          <p:spPr bwMode="auto">
            <a:xfrm>
              <a:off x="4097" y="2444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013" name="Rectangle 109"/>
            <p:cNvSpPr>
              <a:spLocks noChangeArrowheads="1"/>
            </p:cNvSpPr>
            <p:nvPr/>
          </p:nvSpPr>
          <p:spPr bwMode="auto">
            <a:xfrm>
              <a:off x="4152" y="2440"/>
              <a:ext cx="3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014" name="Rectangle 110"/>
            <p:cNvSpPr>
              <a:spLocks noChangeArrowheads="1"/>
            </p:cNvSpPr>
            <p:nvPr/>
          </p:nvSpPr>
          <p:spPr bwMode="auto">
            <a:xfrm>
              <a:off x="4318" y="2444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015" name="Rectangle 111"/>
            <p:cNvSpPr>
              <a:spLocks noChangeArrowheads="1"/>
            </p:cNvSpPr>
            <p:nvPr/>
          </p:nvSpPr>
          <p:spPr bwMode="auto">
            <a:xfrm>
              <a:off x="4372" y="2440"/>
              <a:ext cx="3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016" name="Rectangle 112"/>
            <p:cNvSpPr>
              <a:spLocks noChangeArrowheads="1"/>
            </p:cNvSpPr>
            <p:nvPr/>
          </p:nvSpPr>
          <p:spPr bwMode="auto">
            <a:xfrm>
              <a:off x="4525" y="2444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017" name="Rectangle 113"/>
            <p:cNvSpPr>
              <a:spLocks noChangeArrowheads="1"/>
            </p:cNvSpPr>
            <p:nvPr/>
          </p:nvSpPr>
          <p:spPr bwMode="auto">
            <a:xfrm>
              <a:off x="4579" y="2440"/>
              <a:ext cx="3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018" name="Rectangle 114"/>
            <p:cNvSpPr>
              <a:spLocks noChangeArrowheads="1"/>
            </p:cNvSpPr>
            <p:nvPr/>
          </p:nvSpPr>
          <p:spPr bwMode="auto">
            <a:xfrm>
              <a:off x="4732" y="2444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019" name="Rectangle 115"/>
            <p:cNvSpPr>
              <a:spLocks noChangeArrowheads="1"/>
            </p:cNvSpPr>
            <p:nvPr/>
          </p:nvSpPr>
          <p:spPr bwMode="auto">
            <a:xfrm>
              <a:off x="4787" y="2440"/>
              <a:ext cx="3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alt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020" name="Rectangle 116"/>
            <p:cNvSpPr>
              <a:spLocks noChangeArrowheads="1"/>
            </p:cNvSpPr>
            <p:nvPr/>
          </p:nvSpPr>
          <p:spPr bwMode="auto">
            <a:xfrm>
              <a:off x="4714" y="2045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altLang="en-US" sz="12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021" name="Rectangle 117"/>
            <p:cNvSpPr>
              <a:spLocks noChangeArrowheads="1"/>
            </p:cNvSpPr>
            <p:nvPr/>
          </p:nvSpPr>
          <p:spPr bwMode="auto">
            <a:xfrm>
              <a:off x="4513" y="2045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altLang="en-US" sz="12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022" name="Rectangle 118"/>
            <p:cNvSpPr>
              <a:spLocks noChangeArrowheads="1"/>
            </p:cNvSpPr>
            <p:nvPr/>
          </p:nvSpPr>
          <p:spPr bwMode="auto">
            <a:xfrm>
              <a:off x="4312" y="2045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altLang="en-US" sz="12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023" name="Rectangle 119"/>
            <p:cNvSpPr>
              <a:spLocks noChangeArrowheads="1"/>
            </p:cNvSpPr>
            <p:nvPr/>
          </p:nvSpPr>
          <p:spPr bwMode="auto">
            <a:xfrm>
              <a:off x="4097" y="2045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endParaRPr lang="en-US" altLang="en-US" sz="12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024" name="Rectangle 120"/>
            <p:cNvSpPr>
              <a:spLocks noChangeArrowheads="1"/>
            </p:cNvSpPr>
            <p:nvPr/>
          </p:nvSpPr>
          <p:spPr bwMode="auto">
            <a:xfrm>
              <a:off x="3896" y="2045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  <a:endParaRPr lang="en-US" altLang="en-US" sz="12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025" name="Rectangle 121"/>
            <p:cNvSpPr>
              <a:spLocks noChangeArrowheads="1"/>
            </p:cNvSpPr>
            <p:nvPr/>
          </p:nvSpPr>
          <p:spPr bwMode="auto">
            <a:xfrm>
              <a:off x="3698" y="2045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endParaRPr lang="en-US" altLang="en-US" sz="12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026" name="Rectangle 122"/>
            <p:cNvSpPr>
              <a:spLocks noChangeArrowheads="1"/>
            </p:cNvSpPr>
            <p:nvPr/>
          </p:nvSpPr>
          <p:spPr bwMode="auto">
            <a:xfrm>
              <a:off x="3480" y="2045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6</a:t>
              </a:r>
              <a:endParaRPr lang="en-US" altLang="en-US" sz="12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027" name="Rectangle 123"/>
            <p:cNvSpPr>
              <a:spLocks noChangeArrowheads="1"/>
            </p:cNvSpPr>
            <p:nvPr/>
          </p:nvSpPr>
          <p:spPr bwMode="auto">
            <a:xfrm>
              <a:off x="3279" y="2045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7</a:t>
              </a:r>
              <a:endParaRPr lang="en-US" altLang="en-US" sz="1200" b="1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24031" name="Group 127"/>
          <p:cNvGrpSpPr>
            <a:grpSpLocks/>
          </p:cNvGrpSpPr>
          <p:nvPr/>
        </p:nvGrpSpPr>
        <p:grpSpPr bwMode="auto">
          <a:xfrm>
            <a:off x="1709474" y="3579813"/>
            <a:ext cx="7737343" cy="2728912"/>
            <a:chOff x="994" y="2255"/>
            <a:chExt cx="4499" cy="1719"/>
          </a:xfrm>
        </p:grpSpPr>
        <p:pic>
          <p:nvPicPr>
            <p:cNvPr id="123908" name="Picture 4" descr="Picture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9" y="2255"/>
              <a:ext cx="3004" cy="1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4030" name="Group 126"/>
            <p:cNvGrpSpPr>
              <a:grpSpLocks/>
            </p:cNvGrpSpPr>
            <p:nvPr/>
          </p:nvGrpSpPr>
          <p:grpSpPr bwMode="auto">
            <a:xfrm>
              <a:off x="994" y="3278"/>
              <a:ext cx="1451" cy="442"/>
              <a:chOff x="994" y="3278"/>
              <a:chExt cx="1451" cy="442"/>
            </a:xfrm>
          </p:grpSpPr>
          <p:sp>
            <p:nvSpPr>
              <p:cNvPr id="124028" name="Text Box 124"/>
              <p:cNvSpPr txBox="1">
                <a:spLocks noChangeArrowheads="1"/>
              </p:cNvSpPr>
              <p:nvPr/>
            </p:nvSpPr>
            <p:spPr bwMode="auto">
              <a:xfrm>
                <a:off x="994" y="3278"/>
                <a:ext cx="1197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2000">
                    <a:solidFill>
                      <a:srgbClr val="FF0000"/>
                    </a:solidFill>
                  </a:rPr>
                  <a:t>Some common powers of 2</a:t>
                </a:r>
              </a:p>
            </p:txBody>
          </p:sp>
          <p:sp>
            <p:nvSpPr>
              <p:cNvPr id="124029" name="AutoShape 125"/>
              <p:cNvSpPr>
                <a:spLocks noChangeArrowheads="1"/>
              </p:cNvSpPr>
              <p:nvPr/>
            </p:nvSpPr>
            <p:spPr bwMode="auto">
              <a:xfrm>
                <a:off x="2263" y="3394"/>
                <a:ext cx="182" cy="181"/>
              </a:xfrm>
              <a:prstGeom prst="rightArrow">
                <a:avLst>
                  <a:gd name="adj1" fmla="val 50278"/>
                  <a:gd name="adj2" fmla="val 44751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24032" name="Rectangle 128"/>
          <p:cNvSpPr>
            <a:spLocks noChangeArrowheads="1"/>
          </p:cNvSpPr>
          <p:nvPr/>
        </p:nvSpPr>
        <p:spPr bwMode="auto">
          <a:xfrm>
            <a:off x="4286572" y="2823156"/>
            <a:ext cx="37593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2</a:t>
            </a:r>
            <a:r>
              <a:rPr lang="en-US" altLang="en-US" sz="2400" baseline="30000" dirty="0"/>
              <a:t>7</a:t>
            </a:r>
            <a:r>
              <a:rPr lang="en-US" altLang="en-US" sz="2400" dirty="0"/>
              <a:t> + 2</a:t>
            </a:r>
            <a:r>
              <a:rPr lang="en-US" altLang="en-US" sz="2400" baseline="30000" dirty="0"/>
              <a:t>4</a:t>
            </a:r>
            <a:r>
              <a:rPr lang="en-US" altLang="en-US" sz="2400" dirty="0"/>
              <a:t> + 2</a:t>
            </a:r>
            <a:r>
              <a:rPr lang="en-US" altLang="en-US" sz="2400" baseline="30000" dirty="0"/>
              <a:t>3</a:t>
            </a:r>
            <a:r>
              <a:rPr lang="en-US" altLang="en-US" sz="2400" dirty="0"/>
              <a:t> + 2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+ 1 = 157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4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0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Text Box 2"/>
          <p:cNvSpPr txBox="1">
            <a:spLocks noChangeArrowheads="1"/>
          </p:cNvSpPr>
          <p:nvPr/>
        </p:nvSpPr>
        <p:spPr bwMode="auto">
          <a:xfrm>
            <a:off x="522817" y="951899"/>
            <a:ext cx="8860367" cy="5473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79388"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720850" indent="-457200"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357438" indent="-457200"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994025" indent="-457200"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451225" indent="-457200" fontAlgn="base">
              <a:spcBef>
                <a:spcPct val="0"/>
              </a:spcBef>
              <a:spcAft>
                <a:spcPct val="0"/>
              </a:spcAft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908425" indent="-457200" fontAlgn="base">
              <a:spcBef>
                <a:spcPct val="0"/>
              </a:spcBef>
              <a:spcAft>
                <a:spcPct val="0"/>
              </a:spcAft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365625" indent="-457200" fontAlgn="base">
              <a:spcBef>
                <a:spcPct val="0"/>
              </a:spcBef>
              <a:spcAft>
                <a:spcPct val="0"/>
              </a:spcAft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822825" indent="-457200" fontAlgn="base">
              <a:spcBef>
                <a:spcPct val="0"/>
              </a:spcBef>
              <a:spcAft>
                <a:spcPct val="0"/>
              </a:spcAft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spcAft>
                <a:spcPts val="0"/>
              </a:spcAft>
            </a:pPr>
            <a:r>
              <a:rPr lang="en-US" altLang="en-US" sz="2400" dirty="0">
                <a:cs typeface="Times New Roman" pitchFamily="18" charset="0"/>
              </a:rPr>
              <a:t>Different Representations of Natural Numbers</a:t>
            </a:r>
            <a:endParaRPr lang="en-US" altLang="en-US" sz="2000" dirty="0">
              <a:cs typeface="Times New Roman" pitchFamily="18" charset="0"/>
            </a:endParaRPr>
          </a:p>
          <a:p>
            <a:pPr algn="just">
              <a:spcBef>
                <a:spcPts val="2000"/>
              </a:spcBef>
              <a:spcAft>
                <a:spcPts val="0"/>
              </a:spcAft>
            </a:pPr>
            <a:r>
              <a:rPr lang="en-US" altLang="en-US" sz="2400" dirty="0">
                <a:solidFill>
                  <a:srgbClr val="000000"/>
                </a:solidFill>
                <a:cs typeface="Times New Roman" pitchFamily="18" charset="0"/>
              </a:rPr>
              <a:t>	XXVII	Roman numerals (not positional)</a:t>
            </a:r>
          </a:p>
          <a:p>
            <a:pPr algn="just">
              <a:spcBef>
                <a:spcPts val="2000"/>
              </a:spcBef>
              <a:spcAft>
                <a:spcPts val="0"/>
              </a:spcAft>
            </a:pPr>
            <a:r>
              <a:rPr lang="en-US" altLang="en-US" sz="2400" dirty="0">
                <a:solidFill>
                  <a:srgbClr val="000000"/>
                </a:solidFill>
                <a:cs typeface="Times New Roman" pitchFamily="18" charset="0"/>
              </a:rPr>
              <a:t>	27	Radix-10 or </a:t>
            </a:r>
            <a:r>
              <a:rPr lang="en-US" altLang="en-US" sz="2400" dirty="0">
                <a:solidFill>
                  <a:srgbClr val="FF0000"/>
                </a:solidFill>
                <a:cs typeface="Times New Roman" pitchFamily="18" charset="0"/>
              </a:rPr>
              <a:t>decimal</a:t>
            </a:r>
            <a:r>
              <a:rPr lang="en-US" altLang="en-US" sz="2400" dirty="0">
                <a:solidFill>
                  <a:srgbClr val="000000"/>
                </a:solidFill>
                <a:cs typeface="Times New Roman" pitchFamily="18" charset="0"/>
              </a:rPr>
              <a:t> number (positional)</a:t>
            </a:r>
          </a:p>
          <a:p>
            <a:pPr algn="just">
              <a:spcBef>
                <a:spcPts val="2000"/>
              </a:spcBef>
              <a:spcAft>
                <a:spcPts val="0"/>
              </a:spcAft>
            </a:pPr>
            <a:r>
              <a:rPr lang="en-US" altLang="en-US" sz="2400" dirty="0">
                <a:solidFill>
                  <a:srgbClr val="000000"/>
                </a:solidFill>
                <a:cs typeface="Times New Roman" pitchFamily="18" charset="0"/>
              </a:rPr>
              <a:t>	11011</a:t>
            </a:r>
            <a:r>
              <a:rPr lang="en-US" altLang="en-US" sz="2400" baseline="-25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altLang="en-US" sz="2400" dirty="0">
                <a:solidFill>
                  <a:srgbClr val="000000"/>
                </a:solidFill>
                <a:cs typeface="Times New Roman" pitchFamily="18" charset="0"/>
              </a:rPr>
              <a:t>	Radix-2 or </a:t>
            </a:r>
            <a:r>
              <a:rPr lang="en-US" altLang="en-US" sz="2400" dirty="0">
                <a:solidFill>
                  <a:srgbClr val="FF0000"/>
                </a:solidFill>
                <a:cs typeface="Times New Roman" pitchFamily="18" charset="0"/>
              </a:rPr>
              <a:t>binary</a:t>
            </a:r>
            <a:r>
              <a:rPr lang="en-US" altLang="en-US" sz="2400" dirty="0">
                <a:solidFill>
                  <a:srgbClr val="000000"/>
                </a:solidFill>
                <a:cs typeface="Times New Roman" pitchFamily="18" charset="0"/>
              </a:rPr>
              <a:t> number (also positional)</a:t>
            </a:r>
            <a:endParaRPr lang="en-US" altLang="en-US" sz="2400" dirty="0">
              <a:cs typeface="Times New Roman" pitchFamily="18" charset="0"/>
            </a:endParaRPr>
          </a:p>
          <a:p>
            <a:pPr>
              <a:spcBef>
                <a:spcPts val="2000"/>
              </a:spcBef>
              <a:spcAft>
                <a:spcPts val="0"/>
              </a:spcAft>
            </a:pPr>
            <a:r>
              <a:rPr lang="en-US" altLang="en-US" sz="2400" b="1" dirty="0">
                <a:solidFill>
                  <a:srgbClr val="FF0000"/>
                </a:solidFill>
                <a:cs typeface="Times New Roman" pitchFamily="18" charset="0"/>
              </a:rPr>
              <a:t>Fixed-radix positional representation with </a:t>
            </a:r>
            <a:r>
              <a:rPr lang="en-US" altLang="en-US" sz="2400" b="1" i="1" dirty="0">
                <a:solidFill>
                  <a:srgbClr val="FF0000"/>
                </a:solidFill>
                <a:cs typeface="Times New Roman" pitchFamily="18" charset="0"/>
              </a:rPr>
              <a:t>n</a:t>
            </a:r>
            <a:r>
              <a:rPr lang="en-US" altLang="en-US" sz="2400" b="1" dirty="0">
                <a:solidFill>
                  <a:srgbClr val="FF0000"/>
                </a:solidFill>
                <a:cs typeface="Times New Roman" pitchFamily="18" charset="0"/>
              </a:rPr>
              <a:t> digits</a:t>
            </a:r>
            <a:endParaRPr lang="en-US" altLang="en-US" sz="2400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ts val="2000"/>
              </a:spcBef>
              <a:spcAft>
                <a:spcPts val="0"/>
              </a:spcAft>
            </a:pPr>
            <a:r>
              <a:rPr lang="en-US" altLang="en-US" sz="2400" dirty="0">
                <a:solidFill>
                  <a:srgbClr val="000000"/>
                </a:solidFill>
                <a:cs typeface="Times New Roman" pitchFamily="18" charset="0"/>
              </a:rPr>
              <a:t>Number </a:t>
            </a:r>
            <a:r>
              <a:rPr lang="en-US" altLang="en-US" sz="2400" i="1" dirty="0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en-US" altLang="en-US" sz="2400" dirty="0">
                <a:solidFill>
                  <a:srgbClr val="000000"/>
                </a:solidFill>
                <a:cs typeface="Times New Roman" pitchFamily="18" charset="0"/>
              </a:rPr>
              <a:t> in radix </a:t>
            </a:r>
            <a:r>
              <a:rPr lang="en-US" altLang="en-US" sz="2400" i="1" dirty="0">
                <a:solidFill>
                  <a:srgbClr val="000000"/>
                </a:solidFill>
                <a:cs typeface="Times New Roman" pitchFamily="18" charset="0"/>
              </a:rPr>
              <a:t>r </a:t>
            </a:r>
            <a:r>
              <a:rPr lang="en-US" altLang="en-US" sz="2400" dirty="0">
                <a:solidFill>
                  <a:srgbClr val="000000"/>
                </a:solidFill>
                <a:cs typeface="Times New Roman" pitchFamily="18" charset="0"/>
              </a:rPr>
              <a:t>= (</a:t>
            </a:r>
            <a:r>
              <a:rPr lang="en-US" altLang="en-US" sz="2400" i="1" dirty="0" err="1">
                <a:solidFill>
                  <a:srgbClr val="000000"/>
                </a:solidFill>
                <a:cs typeface="Times New Roman" pitchFamily="18" charset="0"/>
              </a:rPr>
              <a:t>d</a:t>
            </a:r>
            <a:r>
              <a:rPr lang="en-US" altLang="en-US" sz="2400" i="1" baseline="-30000" dirty="0" err="1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itchFamily="18" charset="0"/>
              </a:rPr>
              <a:t>–1</a:t>
            </a:r>
            <a:r>
              <a:rPr lang="en-US" altLang="en-US" sz="2400" i="1" dirty="0">
                <a:solidFill>
                  <a:srgbClr val="000000"/>
                </a:solidFill>
                <a:cs typeface="Times New Roman" pitchFamily="18" charset="0"/>
              </a:rPr>
              <a:t>d</a:t>
            </a:r>
            <a:r>
              <a:rPr lang="en-US" altLang="en-US" sz="2400" i="1" baseline="-30000" dirty="0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itchFamily="18" charset="0"/>
              </a:rPr>
              <a:t>–2</a:t>
            </a:r>
            <a:r>
              <a:rPr lang="en-US" altLang="en-US" sz="2400" dirty="0">
                <a:solidFill>
                  <a:srgbClr val="000000"/>
                </a:solidFill>
                <a:cs typeface="Times New Roman" pitchFamily="18" charset="0"/>
              </a:rPr>
              <a:t> . . . </a:t>
            </a:r>
            <a:r>
              <a:rPr lang="en-US" altLang="en-US" sz="2400" i="1" dirty="0">
                <a:solidFill>
                  <a:srgbClr val="000000"/>
                </a:solidFill>
                <a:cs typeface="Times New Roman" pitchFamily="18" charset="0"/>
              </a:rPr>
              <a:t>d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US" altLang="en-US" sz="2400" i="1" dirty="0">
                <a:solidFill>
                  <a:srgbClr val="000000"/>
                </a:solidFill>
                <a:cs typeface="Times New Roman" pitchFamily="18" charset="0"/>
              </a:rPr>
              <a:t>d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n-US" altLang="en-US" sz="2400" dirty="0">
                <a:solidFill>
                  <a:srgbClr val="000000"/>
                </a:solidFill>
                <a:cs typeface="Times New Roman" pitchFamily="18" charset="0"/>
              </a:rPr>
              <a:t>)</a:t>
            </a:r>
            <a:r>
              <a:rPr lang="en-US" altLang="en-US" sz="2400" i="1" baseline="-30000" dirty="0">
                <a:solidFill>
                  <a:srgbClr val="000000"/>
                </a:solidFill>
                <a:cs typeface="Times New Roman" pitchFamily="18" charset="0"/>
              </a:rPr>
              <a:t>r</a:t>
            </a:r>
            <a:endParaRPr lang="en-US" altLang="en-US" sz="2400" baseline="30000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ts val="2000"/>
              </a:spcBef>
              <a:spcAft>
                <a:spcPts val="0"/>
              </a:spcAft>
            </a:pPr>
            <a:r>
              <a:rPr lang="en-US" altLang="en-US" sz="2400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altLang="en-US" sz="2400" i="1" dirty="0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en-US" altLang="en-US" sz="2400" i="1" baseline="-25000" dirty="0">
                <a:solidFill>
                  <a:srgbClr val="000000"/>
                </a:solidFill>
                <a:cs typeface="Times New Roman" pitchFamily="18" charset="0"/>
              </a:rPr>
              <a:t>r</a:t>
            </a:r>
            <a:r>
              <a:rPr lang="en-US" altLang="en-US" sz="2400" dirty="0">
                <a:solidFill>
                  <a:srgbClr val="000000"/>
                </a:solidFill>
                <a:cs typeface="Times New Roman" pitchFamily="18" charset="0"/>
              </a:rPr>
              <a:t> Value = </a:t>
            </a:r>
            <a:r>
              <a:rPr lang="en-US" altLang="en-US" sz="2400" dirty="0" err="1">
                <a:solidFill>
                  <a:srgbClr val="000000"/>
                </a:solidFill>
                <a:cs typeface="Times New Roman" pitchFamily="18" charset="0"/>
              </a:rPr>
              <a:t>d</a:t>
            </a:r>
            <a:r>
              <a:rPr lang="en-US" altLang="en-US" sz="2400" i="1" baseline="-25000" dirty="0" err="1">
                <a:solidFill>
                  <a:srgbClr val="000000"/>
                </a:solidFill>
              </a:rPr>
              <a:t>n</a:t>
            </a:r>
            <a:r>
              <a:rPr lang="en-US" altLang="en-US" sz="2400" baseline="-25000" dirty="0">
                <a:solidFill>
                  <a:srgbClr val="000000"/>
                </a:solidFill>
              </a:rPr>
              <a:t>–1</a:t>
            </a:r>
            <a:r>
              <a:rPr lang="en-US" altLang="en-US" sz="2400" dirty="0">
                <a:solidFill>
                  <a:srgbClr val="000000"/>
                </a:solidFill>
              </a:rPr>
              <a:t>×</a:t>
            </a:r>
            <a:r>
              <a:rPr lang="en-US" altLang="en-US" sz="2400" i="1" dirty="0">
                <a:solidFill>
                  <a:srgbClr val="000000"/>
                </a:solidFill>
                <a:cs typeface="Times New Roman" pitchFamily="18" charset="0"/>
              </a:rPr>
              <a:t>r </a:t>
            </a:r>
            <a:r>
              <a:rPr lang="en-US" altLang="en-US" sz="2400" i="1" baseline="30000" dirty="0">
                <a:solidFill>
                  <a:srgbClr val="000000"/>
                </a:solidFill>
              </a:rPr>
              <a:t>n</a:t>
            </a:r>
            <a:r>
              <a:rPr lang="en-US" altLang="en-US" sz="2400" baseline="30000" dirty="0">
                <a:solidFill>
                  <a:srgbClr val="000000"/>
                </a:solidFill>
              </a:rPr>
              <a:t>–1</a:t>
            </a:r>
            <a:r>
              <a:rPr lang="en-US" altLang="en-US" sz="2400" dirty="0">
                <a:solidFill>
                  <a:srgbClr val="000000"/>
                </a:solidFill>
                <a:cs typeface="Times New Roman" pitchFamily="18" charset="0"/>
              </a:rPr>
              <a:t> + </a:t>
            </a:r>
            <a:r>
              <a:rPr lang="en-US" altLang="en-US" sz="2400" dirty="0" err="1">
                <a:solidFill>
                  <a:srgbClr val="000000"/>
                </a:solidFill>
                <a:cs typeface="Times New Roman" pitchFamily="18" charset="0"/>
              </a:rPr>
              <a:t>d</a:t>
            </a:r>
            <a:r>
              <a:rPr lang="en-US" altLang="en-US" sz="2400" i="1" baseline="-25000" dirty="0" err="1">
                <a:solidFill>
                  <a:srgbClr val="000000"/>
                </a:solidFill>
              </a:rPr>
              <a:t>n</a:t>
            </a:r>
            <a:r>
              <a:rPr lang="en-US" altLang="en-US" sz="2400" baseline="-25000" dirty="0">
                <a:solidFill>
                  <a:srgbClr val="000000"/>
                </a:solidFill>
              </a:rPr>
              <a:t>–2</a:t>
            </a:r>
            <a:r>
              <a:rPr lang="en-US" altLang="en-US" sz="2400" dirty="0">
                <a:solidFill>
                  <a:srgbClr val="000000"/>
                </a:solidFill>
              </a:rPr>
              <a:t>×</a:t>
            </a:r>
            <a:r>
              <a:rPr lang="en-US" altLang="en-US" sz="2400" i="1" dirty="0">
                <a:solidFill>
                  <a:srgbClr val="000000"/>
                </a:solidFill>
                <a:cs typeface="Times New Roman" pitchFamily="18" charset="0"/>
              </a:rPr>
              <a:t>r </a:t>
            </a:r>
            <a:r>
              <a:rPr lang="en-US" altLang="en-US" sz="2400" i="1" baseline="30000" dirty="0">
                <a:solidFill>
                  <a:srgbClr val="000000"/>
                </a:solidFill>
              </a:rPr>
              <a:t>n</a:t>
            </a:r>
            <a:r>
              <a:rPr lang="en-US" altLang="en-US" sz="2400" baseline="30000" dirty="0">
                <a:solidFill>
                  <a:srgbClr val="000000"/>
                </a:solidFill>
              </a:rPr>
              <a:t>–2</a:t>
            </a:r>
            <a:r>
              <a:rPr lang="en-US" altLang="en-US" sz="2400" dirty="0">
                <a:solidFill>
                  <a:srgbClr val="000000"/>
                </a:solidFill>
                <a:cs typeface="Times New Roman" pitchFamily="18" charset="0"/>
              </a:rPr>
              <a:t> + … + d</a:t>
            </a:r>
            <a:r>
              <a:rPr lang="en-US" altLang="en-US" sz="2400" baseline="-25000" dirty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US" altLang="en-US" sz="2400" dirty="0">
                <a:solidFill>
                  <a:srgbClr val="000000"/>
                </a:solidFill>
              </a:rPr>
              <a:t>×</a:t>
            </a:r>
            <a:r>
              <a:rPr lang="en-US" altLang="en-US" sz="2400" i="1" dirty="0">
                <a:solidFill>
                  <a:srgbClr val="000000"/>
                </a:solidFill>
                <a:cs typeface="Times New Roman" pitchFamily="18" charset="0"/>
              </a:rPr>
              <a:t>r</a:t>
            </a:r>
            <a:r>
              <a:rPr lang="en-US" altLang="en-US" sz="2400" dirty="0">
                <a:solidFill>
                  <a:srgbClr val="000000"/>
                </a:solidFill>
                <a:cs typeface="Times New Roman" pitchFamily="18" charset="0"/>
              </a:rPr>
              <a:t> + d</a:t>
            </a:r>
            <a:r>
              <a:rPr lang="en-US" altLang="en-US" sz="2400" baseline="-25000" dirty="0">
                <a:solidFill>
                  <a:srgbClr val="000000"/>
                </a:solidFill>
                <a:cs typeface="Times New Roman" pitchFamily="18" charset="0"/>
              </a:rPr>
              <a:t>0</a:t>
            </a:r>
          </a:p>
          <a:p>
            <a:pPr>
              <a:spcBef>
                <a:spcPts val="2000"/>
              </a:spcBef>
              <a:spcAft>
                <a:spcPts val="0"/>
              </a:spcAft>
            </a:pPr>
            <a:r>
              <a:rPr lang="en-US" altLang="en-US" sz="2400" dirty="0">
                <a:solidFill>
                  <a:srgbClr val="000000"/>
                </a:solidFill>
                <a:cs typeface="Times New Roman" pitchFamily="18" charset="0"/>
              </a:rPr>
              <a:t>Examples:	(11011)</a:t>
            </a:r>
            <a:r>
              <a:rPr lang="en-US" altLang="en-US" sz="2400" baseline="-25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altLang="en-US" sz="2400" dirty="0">
                <a:solidFill>
                  <a:srgbClr val="000000"/>
                </a:solidFill>
                <a:cs typeface="Times New Roman" pitchFamily="18" charset="0"/>
              </a:rPr>
              <a:t> =</a:t>
            </a:r>
            <a:endParaRPr lang="en-US" altLang="en-US" sz="2400" dirty="0">
              <a:solidFill>
                <a:srgbClr val="000000"/>
              </a:solidFill>
            </a:endParaRPr>
          </a:p>
          <a:p>
            <a:pPr>
              <a:spcBef>
                <a:spcPts val="2000"/>
              </a:spcBef>
              <a:spcAft>
                <a:spcPts val="0"/>
              </a:spcAft>
            </a:pPr>
            <a:r>
              <a:rPr lang="en-US" altLang="en-US" sz="2400" dirty="0">
                <a:solidFill>
                  <a:srgbClr val="000000"/>
                </a:solidFill>
              </a:rPr>
              <a:t>			(2107)</a:t>
            </a:r>
            <a:r>
              <a:rPr lang="en-US" altLang="en-US" sz="2400" baseline="-25000" dirty="0">
                <a:solidFill>
                  <a:srgbClr val="000000"/>
                </a:solidFill>
              </a:rPr>
              <a:t>8</a:t>
            </a:r>
            <a:r>
              <a:rPr lang="en-US" altLang="en-US" sz="2400" dirty="0">
                <a:solidFill>
                  <a:srgbClr val="000000"/>
                </a:solidFill>
              </a:rPr>
              <a:t> =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Positional Number Systems</a:t>
            </a:r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3762904" y="5284699"/>
            <a:ext cx="48782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00"/>
                </a:solidFill>
              </a:rPr>
              <a:t>1×2</a:t>
            </a:r>
            <a:r>
              <a:rPr lang="en-US" altLang="en-US" sz="2400" baseline="30000" dirty="0">
                <a:solidFill>
                  <a:srgbClr val="000000"/>
                </a:solidFill>
              </a:rPr>
              <a:t>4</a:t>
            </a:r>
            <a:r>
              <a:rPr lang="en-US" altLang="en-US" sz="2400" dirty="0">
                <a:solidFill>
                  <a:srgbClr val="000000"/>
                </a:solidFill>
              </a:rPr>
              <a:t> + 1×2</a:t>
            </a:r>
            <a:r>
              <a:rPr lang="en-US" altLang="en-US" sz="2400" baseline="30000" dirty="0">
                <a:solidFill>
                  <a:srgbClr val="000000"/>
                </a:solidFill>
              </a:rPr>
              <a:t>3</a:t>
            </a:r>
            <a:r>
              <a:rPr lang="en-US" altLang="en-US" sz="2400" dirty="0">
                <a:solidFill>
                  <a:srgbClr val="000000"/>
                </a:solidFill>
              </a:rPr>
              <a:t> + 0×2</a:t>
            </a:r>
            <a:r>
              <a:rPr lang="en-US" altLang="en-US" sz="2400" baseline="30000" dirty="0">
                <a:solidFill>
                  <a:srgbClr val="000000"/>
                </a:solidFill>
              </a:rPr>
              <a:t>2</a:t>
            </a:r>
            <a:r>
              <a:rPr lang="en-US" altLang="en-US" sz="2400" dirty="0">
                <a:solidFill>
                  <a:srgbClr val="000000"/>
                </a:solidFill>
              </a:rPr>
              <a:t> + 1×2 + 1 = 27</a:t>
            </a:r>
          </a:p>
        </p:txBody>
      </p:sp>
      <p:sp>
        <p:nvSpPr>
          <p:cNvPr id="220165" name="Rectangle 5"/>
          <p:cNvSpPr>
            <a:spLocks noChangeArrowheads="1"/>
          </p:cNvSpPr>
          <p:nvPr/>
        </p:nvSpPr>
        <p:spPr bwMode="auto">
          <a:xfrm>
            <a:off x="3762904" y="5906101"/>
            <a:ext cx="474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>
                <a:solidFill>
                  <a:srgbClr val="000000"/>
                </a:solidFill>
              </a:rPr>
              <a:t>2×8</a:t>
            </a:r>
            <a:r>
              <a:rPr lang="en-US" altLang="en-US" sz="2400" baseline="30000" dirty="0">
                <a:solidFill>
                  <a:srgbClr val="000000"/>
                </a:solidFill>
              </a:rPr>
              <a:t>3</a:t>
            </a:r>
            <a:r>
              <a:rPr lang="en-US" altLang="en-US" sz="2400" dirty="0">
                <a:solidFill>
                  <a:srgbClr val="000000"/>
                </a:solidFill>
              </a:rPr>
              <a:t> + 1×8</a:t>
            </a:r>
            <a:r>
              <a:rPr lang="en-US" altLang="en-US" sz="2400" baseline="30000" dirty="0">
                <a:solidFill>
                  <a:srgbClr val="000000"/>
                </a:solidFill>
              </a:rPr>
              <a:t>2</a:t>
            </a:r>
            <a:r>
              <a:rPr lang="en-US" altLang="en-US" sz="2400" dirty="0">
                <a:solidFill>
                  <a:srgbClr val="000000"/>
                </a:solidFill>
              </a:rPr>
              <a:t> + 0×8 + 7 = 1095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01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0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4" grpId="0"/>
      <p:bldP spid="22016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Convert Decimal to Binary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009506"/>
            <a:ext cx="8915400" cy="1593850"/>
          </a:xfrm>
        </p:spPr>
        <p:txBody>
          <a:bodyPr/>
          <a:lstStyle/>
          <a:p>
            <a:r>
              <a:rPr lang="en-US" altLang="en-US" dirty="0"/>
              <a:t>Repeatedly divide the decimal integer by 2</a:t>
            </a:r>
          </a:p>
          <a:p>
            <a:r>
              <a:rPr lang="en-US" altLang="en-US" dirty="0"/>
              <a:t>Each remainder is a binary digit in the translated value</a:t>
            </a:r>
          </a:p>
          <a:p>
            <a:r>
              <a:rPr lang="en-US" altLang="en-US" dirty="0"/>
              <a:t>Example: Convert 37</a:t>
            </a:r>
            <a:r>
              <a:rPr lang="en-US" altLang="en-US" baseline="-25000" dirty="0"/>
              <a:t>10</a:t>
            </a:r>
            <a:r>
              <a:rPr lang="en-US" altLang="en-US" dirty="0"/>
              <a:t> to Binary</a:t>
            </a:r>
          </a:p>
        </p:txBody>
      </p:sp>
      <p:grpSp>
        <p:nvGrpSpPr>
          <p:cNvPr id="124936" name="Group 8"/>
          <p:cNvGrpSpPr>
            <a:grpSpLocks/>
          </p:cNvGrpSpPr>
          <p:nvPr/>
        </p:nvGrpSpPr>
        <p:grpSpPr bwMode="auto">
          <a:xfrm>
            <a:off x="734352" y="2652713"/>
            <a:ext cx="5695950" cy="3257550"/>
            <a:chOff x="1008" y="1344"/>
            <a:chExt cx="3312" cy="2052"/>
          </a:xfrm>
        </p:grpSpPr>
        <p:pic>
          <p:nvPicPr>
            <p:cNvPr id="124932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2208"/>
              <a:ext cx="3312" cy="1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493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1344"/>
              <a:ext cx="3312" cy="9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6616039" y="4064001"/>
            <a:ext cx="23939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/>
              <a:t>37 = (100101)</a:t>
            </a:r>
            <a:r>
              <a:rPr lang="en-US" altLang="en-US" sz="2400" baseline="-25000"/>
              <a:t>2</a:t>
            </a:r>
          </a:p>
        </p:txBody>
      </p:sp>
      <p:grpSp>
        <p:nvGrpSpPr>
          <p:cNvPr id="124945" name="Group 17"/>
          <p:cNvGrpSpPr>
            <a:grpSpLocks/>
          </p:cNvGrpSpPr>
          <p:nvPr/>
        </p:nvGrpSpPr>
        <p:grpSpPr bwMode="auto">
          <a:xfrm>
            <a:off x="5826654" y="3198813"/>
            <a:ext cx="3743987" cy="366712"/>
            <a:chOff x="3388" y="1688"/>
            <a:chExt cx="2177" cy="231"/>
          </a:xfrm>
        </p:grpSpPr>
        <p:sp>
          <p:nvSpPr>
            <p:cNvPr id="124941" name="Line 13"/>
            <p:cNvSpPr>
              <a:spLocks noChangeShapeType="1"/>
            </p:cNvSpPr>
            <p:nvPr/>
          </p:nvSpPr>
          <p:spPr bwMode="auto">
            <a:xfrm flipH="1" flipV="1">
              <a:off x="3388" y="1833"/>
              <a:ext cx="61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42" name="Text Box 14"/>
            <p:cNvSpPr txBox="1">
              <a:spLocks noChangeArrowheads="1"/>
            </p:cNvSpPr>
            <p:nvPr/>
          </p:nvSpPr>
          <p:spPr bwMode="auto">
            <a:xfrm>
              <a:off x="3787" y="1688"/>
              <a:ext cx="17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least significant bit</a:t>
              </a:r>
            </a:p>
          </p:txBody>
        </p:sp>
      </p:grpSp>
      <p:grpSp>
        <p:nvGrpSpPr>
          <p:cNvPr id="124946" name="Group 18"/>
          <p:cNvGrpSpPr>
            <a:grpSpLocks/>
          </p:cNvGrpSpPr>
          <p:nvPr/>
        </p:nvGrpSpPr>
        <p:grpSpPr bwMode="auto">
          <a:xfrm>
            <a:off x="5826654" y="5330826"/>
            <a:ext cx="3743987" cy="366713"/>
            <a:chOff x="3388" y="3031"/>
            <a:chExt cx="2177" cy="231"/>
          </a:xfrm>
        </p:grpSpPr>
        <p:sp>
          <p:nvSpPr>
            <p:cNvPr id="124943" name="Line 15"/>
            <p:cNvSpPr>
              <a:spLocks noChangeShapeType="1"/>
            </p:cNvSpPr>
            <p:nvPr/>
          </p:nvSpPr>
          <p:spPr bwMode="auto">
            <a:xfrm flipH="1" flipV="1">
              <a:off x="3388" y="3176"/>
              <a:ext cx="61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44" name="Text Box 16"/>
            <p:cNvSpPr txBox="1">
              <a:spLocks noChangeArrowheads="1"/>
            </p:cNvSpPr>
            <p:nvPr/>
          </p:nvSpPr>
          <p:spPr bwMode="auto">
            <a:xfrm>
              <a:off x="3787" y="3031"/>
              <a:ext cx="17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most significant bit</a:t>
              </a:r>
            </a:p>
          </p:txBody>
        </p:sp>
      </p:grpSp>
      <p:grpSp>
        <p:nvGrpSpPr>
          <p:cNvPr id="124951" name="Group 23"/>
          <p:cNvGrpSpPr>
            <a:grpSpLocks/>
          </p:cNvGrpSpPr>
          <p:nvPr/>
        </p:nvGrpSpPr>
        <p:grpSpPr bwMode="auto">
          <a:xfrm>
            <a:off x="3766344" y="5641975"/>
            <a:ext cx="5180013" cy="609600"/>
            <a:chOff x="2190" y="3554"/>
            <a:chExt cx="3012" cy="384"/>
          </a:xfrm>
        </p:grpSpPr>
        <p:sp>
          <p:nvSpPr>
            <p:cNvPr id="124937" name="Text Box 9"/>
            <p:cNvSpPr txBox="1">
              <a:spLocks noChangeArrowheads="1"/>
            </p:cNvSpPr>
            <p:nvPr/>
          </p:nvSpPr>
          <p:spPr bwMode="auto">
            <a:xfrm>
              <a:off x="3388" y="3707"/>
              <a:ext cx="181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stop when quotient is zero</a:t>
              </a:r>
            </a:p>
          </p:txBody>
        </p:sp>
        <p:sp>
          <p:nvSpPr>
            <p:cNvPr id="124949" name="Freeform 21"/>
            <p:cNvSpPr>
              <a:spLocks/>
            </p:cNvSpPr>
            <p:nvPr/>
          </p:nvSpPr>
          <p:spPr bwMode="auto">
            <a:xfrm>
              <a:off x="2190" y="3554"/>
              <a:ext cx="1162" cy="275"/>
            </a:xfrm>
            <a:custGeom>
              <a:avLst/>
              <a:gdLst>
                <a:gd name="T0" fmla="*/ 0 w 908"/>
                <a:gd name="T1" fmla="*/ 0 h 254"/>
                <a:gd name="T2" fmla="*/ 109 w 908"/>
                <a:gd name="T3" fmla="*/ 254 h 254"/>
                <a:gd name="T4" fmla="*/ 908 w 908"/>
                <a:gd name="T5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8" h="254">
                  <a:moveTo>
                    <a:pt x="0" y="0"/>
                  </a:moveTo>
                  <a:lnTo>
                    <a:pt x="109" y="254"/>
                  </a:lnTo>
                  <a:lnTo>
                    <a:pt x="908" y="254"/>
                  </a:ln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4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4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4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Decimal to Binary Conversion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92"/>
            <a:ext cx="8915400" cy="5645486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altLang="en-US" i="1" dirty="0">
                <a:solidFill>
                  <a:schemeClr val="tx2"/>
                </a:solidFill>
              </a:rPr>
              <a:t>N</a:t>
            </a:r>
            <a:r>
              <a:rPr lang="en-US" altLang="en-US" dirty="0">
                <a:solidFill>
                  <a:schemeClr val="tx2"/>
                </a:solidFill>
              </a:rPr>
              <a:t> = (</a:t>
            </a:r>
            <a:r>
              <a:rPr lang="en-US" altLang="en-US" i="1" dirty="0">
                <a:solidFill>
                  <a:schemeClr val="tx2"/>
                </a:solidFill>
              </a:rPr>
              <a:t>d</a:t>
            </a:r>
            <a:r>
              <a:rPr lang="en-US" altLang="en-US" i="1" baseline="-25000" dirty="0">
                <a:solidFill>
                  <a:schemeClr val="tx2"/>
                </a:solidFill>
              </a:rPr>
              <a:t>n</a:t>
            </a:r>
            <a:r>
              <a:rPr lang="en-US" altLang="en-US" baseline="-25000" dirty="0">
                <a:solidFill>
                  <a:schemeClr val="tx2"/>
                </a:solidFill>
              </a:rPr>
              <a:t>-1</a:t>
            </a:r>
            <a:r>
              <a:rPr lang="en-US" altLang="en-US" dirty="0">
                <a:solidFill>
                  <a:schemeClr val="tx2"/>
                </a:solidFill>
              </a:rPr>
              <a:t> </a:t>
            </a:r>
            <a:r>
              <a:rPr lang="en-US" altLang="en-US" dirty="0">
                <a:solidFill>
                  <a:schemeClr val="tx2"/>
                </a:solidFill>
                <a:sym typeface="Symbol" pitchFamily="18" charset="2"/>
              </a:rPr>
              <a:t></a:t>
            </a:r>
            <a:r>
              <a:rPr lang="en-US" altLang="en-US" dirty="0">
                <a:solidFill>
                  <a:schemeClr val="tx2"/>
                </a:solidFill>
              </a:rPr>
              <a:t> 2</a:t>
            </a:r>
            <a:r>
              <a:rPr lang="en-US" altLang="en-US" i="1" baseline="30000" dirty="0">
                <a:solidFill>
                  <a:schemeClr val="tx2"/>
                </a:solidFill>
              </a:rPr>
              <a:t>n</a:t>
            </a:r>
            <a:r>
              <a:rPr lang="en-US" altLang="en-US" baseline="30000" dirty="0">
                <a:solidFill>
                  <a:schemeClr val="tx2"/>
                </a:solidFill>
              </a:rPr>
              <a:t>-1</a:t>
            </a:r>
            <a:r>
              <a:rPr lang="en-US" altLang="en-US" dirty="0">
                <a:solidFill>
                  <a:schemeClr val="tx2"/>
                </a:solidFill>
              </a:rPr>
              <a:t>) + ... + (</a:t>
            </a:r>
            <a:r>
              <a:rPr lang="en-US" altLang="en-US" i="1" dirty="0">
                <a:solidFill>
                  <a:schemeClr val="tx2"/>
                </a:solidFill>
              </a:rPr>
              <a:t>d</a:t>
            </a:r>
            <a:r>
              <a:rPr lang="en-US" altLang="en-US" baseline="-25000" dirty="0">
                <a:solidFill>
                  <a:schemeClr val="tx2"/>
                </a:solidFill>
              </a:rPr>
              <a:t>1</a:t>
            </a:r>
            <a:r>
              <a:rPr lang="en-US" altLang="en-US" dirty="0">
                <a:solidFill>
                  <a:schemeClr val="tx2"/>
                </a:solidFill>
              </a:rPr>
              <a:t> </a:t>
            </a:r>
            <a:r>
              <a:rPr lang="en-US" altLang="en-US" dirty="0">
                <a:solidFill>
                  <a:schemeClr val="tx2"/>
                </a:solidFill>
                <a:sym typeface="Symbol" pitchFamily="18" charset="2"/>
              </a:rPr>
              <a:t></a:t>
            </a:r>
            <a:r>
              <a:rPr lang="en-US" altLang="en-US" dirty="0">
                <a:solidFill>
                  <a:schemeClr val="tx2"/>
                </a:solidFill>
              </a:rPr>
              <a:t> 2</a:t>
            </a:r>
            <a:r>
              <a:rPr lang="en-US" altLang="en-US" baseline="30000" dirty="0">
                <a:solidFill>
                  <a:schemeClr val="tx2"/>
                </a:solidFill>
              </a:rPr>
              <a:t>1</a:t>
            </a:r>
            <a:r>
              <a:rPr lang="en-US" altLang="en-US" dirty="0">
                <a:solidFill>
                  <a:schemeClr val="tx2"/>
                </a:solidFill>
              </a:rPr>
              <a:t>) + (</a:t>
            </a:r>
            <a:r>
              <a:rPr lang="en-US" altLang="en-US" i="1" dirty="0">
                <a:solidFill>
                  <a:schemeClr val="tx2"/>
                </a:solidFill>
              </a:rPr>
              <a:t>d</a:t>
            </a:r>
            <a:r>
              <a:rPr lang="en-US" altLang="en-US" baseline="-25000" dirty="0">
                <a:solidFill>
                  <a:schemeClr val="tx2"/>
                </a:solidFill>
              </a:rPr>
              <a:t>0</a:t>
            </a:r>
            <a:r>
              <a:rPr lang="en-US" altLang="en-US" dirty="0">
                <a:solidFill>
                  <a:schemeClr val="tx2"/>
                </a:solidFill>
              </a:rPr>
              <a:t> </a:t>
            </a:r>
            <a:r>
              <a:rPr lang="en-US" altLang="en-US" dirty="0">
                <a:solidFill>
                  <a:schemeClr val="tx2"/>
                </a:solidFill>
                <a:sym typeface="Symbol" pitchFamily="18" charset="2"/>
              </a:rPr>
              <a:t></a:t>
            </a:r>
            <a:r>
              <a:rPr lang="en-US" altLang="en-US" dirty="0">
                <a:solidFill>
                  <a:schemeClr val="tx2"/>
                </a:solidFill>
              </a:rPr>
              <a:t> 2</a:t>
            </a:r>
            <a:r>
              <a:rPr lang="en-US" altLang="en-US" baseline="30000" dirty="0">
                <a:solidFill>
                  <a:schemeClr val="tx2"/>
                </a:solidFill>
              </a:rPr>
              <a:t>0</a:t>
            </a:r>
            <a:r>
              <a:rPr lang="en-US" altLang="en-US" dirty="0">
                <a:solidFill>
                  <a:schemeClr val="tx2"/>
                </a:solidFill>
              </a:rPr>
              <a:t>)</a:t>
            </a:r>
          </a:p>
          <a:p>
            <a:pPr>
              <a:spcBef>
                <a:spcPts val="1500"/>
              </a:spcBef>
            </a:pPr>
            <a:r>
              <a:rPr lang="en-US" altLang="en-US" dirty="0">
                <a:solidFill>
                  <a:schemeClr val="tx2"/>
                </a:solidFill>
              </a:rPr>
              <a:t>Dividing </a:t>
            </a:r>
            <a:r>
              <a:rPr lang="en-US" altLang="en-US" i="1" dirty="0">
                <a:solidFill>
                  <a:schemeClr val="tx2"/>
                </a:solidFill>
              </a:rPr>
              <a:t>N</a:t>
            </a:r>
            <a:r>
              <a:rPr lang="en-US" altLang="en-US" dirty="0">
                <a:solidFill>
                  <a:schemeClr val="tx2"/>
                </a:solidFill>
              </a:rPr>
              <a:t> by 2 we first obtain</a:t>
            </a:r>
          </a:p>
          <a:p>
            <a:pPr lvl="1">
              <a:spcBef>
                <a:spcPts val="1500"/>
              </a:spcBef>
            </a:pPr>
            <a:r>
              <a:rPr lang="en-US" altLang="en-US" dirty="0">
                <a:solidFill>
                  <a:schemeClr val="tx2"/>
                </a:solidFill>
              </a:rPr>
              <a:t>Quotient</a:t>
            </a:r>
            <a:r>
              <a:rPr lang="en-US" altLang="en-US" baseline="-25000" dirty="0">
                <a:solidFill>
                  <a:schemeClr val="tx2"/>
                </a:solidFill>
              </a:rPr>
              <a:t>1</a:t>
            </a:r>
            <a:r>
              <a:rPr lang="en-US" altLang="en-US" dirty="0">
                <a:solidFill>
                  <a:schemeClr val="tx2"/>
                </a:solidFill>
              </a:rPr>
              <a:t> = (</a:t>
            </a:r>
            <a:r>
              <a:rPr lang="en-US" altLang="en-US" i="1" dirty="0">
                <a:solidFill>
                  <a:schemeClr val="tx2"/>
                </a:solidFill>
              </a:rPr>
              <a:t>d</a:t>
            </a:r>
            <a:r>
              <a:rPr lang="en-US" altLang="en-US" i="1" baseline="-25000" dirty="0">
                <a:solidFill>
                  <a:schemeClr val="tx2"/>
                </a:solidFill>
              </a:rPr>
              <a:t>n</a:t>
            </a:r>
            <a:r>
              <a:rPr lang="en-US" altLang="en-US" baseline="-25000" dirty="0">
                <a:solidFill>
                  <a:schemeClr val="tx2"/>
                </a:solidFill>
              </a:rPr>
              <a:t>-1</a:t>
            </a:r>
            <a:r>
              <a:rPr lang="en-US" altLang="en-US" dirty="0">
                <a:solidFill>
                  <a:schemeClr val="tx2"/>
                </a:solidFill>
              </a:rPr>
              <a:t> </a:t>
            </a:r>
            <a:r>
              <a:rPr lang="en-US" altLang="en-US" dirty="0">
                <a:solidFill>
                  <a:schemeClr val="tx2"/>
                </a:solidFill>
                <a:sym typeface="Symbol" pitchFamily="18" charset="2"/>
              </a:rPr>
              <a:t></a:t>
            </a:r>
            <a:r>
              <a:rPr lang="en-US" altLang="en-US" dirty="0">
                <a:solidFill>
                  <a:schemeClr val="tx2"/>
                </a:solidFill>
              </a:rPr>
              <a:t> 2</a:t>
            </a:r>
            <a:r>
              <a:rPr lang="en-US" altLang="en-US" i="1" baseline="30000" dirty="0">
                <a:solidFill>
                  <a:schemeClr val="tx2"/>
                </a:solidFill>
              </a:rPr>
              <a:t>n</a:t>
            </a:r>
            <a:r>
              <a:rPr lang="en-US" altLang="en-US" baseline="30000" dirty="0">
                <a:solidFill>
                  <a:schemeClr val="tx2"/>
                </a:solidFill>
              </a:rPr>
              <a:t>-2</a:t>
            </a:r>
            <a:r>
              <a:rPr lang="en-US" altLang="en-US" dirty="0">
                <a:solidFill>
                  <a:schemeClr val="tx2"/>
                </a:solidFill>
              </a:rPr>
              <a:t>) + … + (</a:t>
            </a:r>
            <a:r>
              <a:rPr lang="en-US" altLang="en-US" i="1" dirty="0">
                <a:solidFill>
                  <a:schemeClr val="tx2"/>
                </a:solidFill>
              </a:rPr>
              <a:t>d</a:t>
            </a:r>
            <a:r>
              <a:rPr lang="en-US" altLang="en-US" baseline="-25000" dirty="0">
                <a:solidFill>
                  <a:schemeClr val="tx2"/>
                </a:solidFill>
              </a:rPr>
              <a:t>2</a:t>
            </a:r>
            <a:r>
              <a:rPr lang="en-US" altLang="en-US" dirty="0">
                <a:solidFill>
                  <a:schemeClr val="tx2"/>
                </a:solidFill>
              </a:rPr>
              <a:t> </a:t>
            </a:r>
            <a:r>
              <a:rPr lang="en-US" altLang="en-US" dirty="0">
                <a:solidFill>
                  <a:schemeClr val="tx2"/>
                </a:solidFill>
                <a:sym typeface="Symbol" pitchFamily="18" charset="2"/>
              </a:rPr>
              <a:t></a:t>
            </a:r>
            <a:r>
              <a:rPr lang="en-US" altLang="en-US" dirty="0">
                <a:solidFill>
                  <a:schemeClr val="tx2"/>
                </a:solidFill>
              </a:rPr>
              <a:t> 2) + </a:t>
            </a:r>
            <a:r>
              <a:rPr lang="en-US" altLang="en-US" i="1" dirty="0">
                <a:solidFill>
                  <a:schemeClr val="tx2"/>
                </a:solidFill>
              </a:rPr>
              <a:t>d</a:t>
            </a:r>
            <a:r>
              <a:rPr lang="en-US" altLang="en-US" baseline="-25000" dirty="0">
                <a:solidFill>
                  <a:schemeClr val="tx2"/>
                </a:solidFill>
              </a:rPr>
              <a:t>1</a:t>
            </a:r>
            <a:endParaRPr lang="en-US" altLang="en-US" dirty="0">
              <a:solidFill>
                <a:schemeClr val="tx2"/>
              </a:solidFill>
            </a:endParaRPr>
          </a:p>
          <a:p>
            <a:pPr lvl="1">
              <a:spcBef>
                <a:spcPts val="1500"/>
              </a:spcBef>
            </a:pPr>
            <a:r>
              <a:rPr lang="en-US" altLang="en-US" dirty="0">
                <a:solidFill>
                  <a:schemeClr val="tx2"/>
                </a:solidFill>
              </a:rPr>
              <a:t>Remainder</a:t>
            </a:r>
            <a:r>
              <a:rPr lang="en-US" altLang="en-US" baseline="-25000" dirty="0">
                <a:solidFill>
                  <a:schemeClr val="tx2"/>
                </a:solidFill>
              </a:rPr>
              <a:t>1</a:t>
            </a:r>
            <a:r>
              <a:rPr lang="en-US" altLang="en-US" dirty="0">
                <a:solidFill>
                  <a:schemeClr val="tx2"/>
                </a:solidFill>
              </a:rPr>
              <a:t> = </a:t>
            </a:r>
            <a:r>
              <a:rPr lang="en-US" altLang="en-US" i="1" dirty="0">
                <a:solidFill>
                  <a:schemeClr val="tx2"/>
                </a:solidFill>
              </a:rPr>
              <a:t>d</a:t>
            </a:r>
            <a:r>
              <a:rPr lang="en-US" altLang="en-US" baseline="-25000" dirty="0">
                <a:solidFill>
                  <a:schemeClr val="tx2"/>
                </a:solidFill>
              </a:rPr>
              <a:t>0</a:t>
            </a:r>
            <a:endParaRPr lang="en-US" altLang="en-US" dirty="0">
              <a:solidFill>
                <a:schemeClr val="tx2"/>
              </a:solidFill>
            </a:endParaRPr>
          </a:p>
          <a:p>
            <a:pPr lvl="1">
              <a:spcBef>
                <a:spcPts val="1500"/>
              </a:spcBef>
            </a:pPr>
            <a:r>
              <a:rPr lang="en-US" altLang="en-US" dirty="0">
                <a:solidFill>
                  <a:schemeClr val="tx2"/>
                </a:solidFill>
              </a:rPr>
              <a:t>Therefore, first remainder is least significant bit of binary number</a:t>
            </a:r>
          </a:p>
          <a:p>
            <a:pPr>
              <a:spcBef>
                <a:spcPts val="1500"/>
              </a:spcBef>
            </a:pPr>
            <a:r>
              <a:rPr lang="en-US" altLang="en-US" dirty="0">
                <a:solidFill>
                  <a:schemeClr val="tx2"/>
                </a:solidFill>
              </a:rPr>
              <a:t>Dividing first quotient by 2 we first obtain</a:t>
            </a:r>
          </a:p>
          <a:p>
            <a:pPr lvl="1">
              <a:spcBef>
                <a:spcPts val="1500"/>
              </a:spcBef>
            </a:pPr>
            <a:r>
              <a:rPr lang="en-US" altLang="en-US" dirty="0">
                <a:solidFill>
                  <a:schemeClr val="tx2"/>
                </a:solidFill>
              </a:rPr>
              <a:t>Quotient</a:t>
            </a:r>
            <a:r>
              <a:rPr lang="en-US" altLang="en-US" baseline="-25000" dirty="0">
                <a:solidFill>
                  <a:schemeClr val="tx2"/>
                </a:solidFill>
              </a:rPr>
              <a:t>2</a:t>
            </a:r>
            <a:r>
              <a:rPr lang="en-US" altLang="en-US" dirty="0">
                <a:solidFill>
                  <a:schemeClr val="tx2"/>
                </a:solidFill>
              </a:rPr>
              <a:t> = (</a:t>
            </a:r>
            <a:r>
              <a:rPr lang="en-US" altLang="en-US" i="1" dirty="0">
                <a:solidFill>
                  <a:schemeClr val="tx2"/>
                </a:solidFill>
              </a:rPr>
              <a:t>d</a:t>
            </a:r>
            <a:r>
              <a:rPr lang="en-US" altLang="en-US" i="1" baseline="-25000" dirty="0">
                <a:solidFill>
                  <a:schemeClr val="tx2"/>
                </a:solidFill>
              </a:rPr>
              <a:t>n</a:t>
            </a:r>
            <a:r>
              <a:rPr lang="en-US" altLang="en-US" baseline="-25000" dirty="0">
                <a:solidFill>
                  <a:schemeClr val="tx2"/>
                </a:solidFill>
              </a:rPr>
              <a:t>-1</a:t>
            </a:r>
            <a:r>
              <a:rPr lang="en-US" altLang="en-US" dirty="0">
                <a:solidFill>
                  <a:schemeClr val="tx2"/>
                </a:solidFill>
              </a:rPr>
              <a:t> </a:t>
            </a:r>
            <a:r>
              <a:rPr lang="en-US" altLang="en-US" dirty="0">
                <a:solidFill>
                  <a:schemeClr val="tx2"/>
                </a:solidFill>
                <a:sym typeface="Symbol" pitchFamily="18" charset="2"/>
              </a:rPr>
              <a:t></a:t>
            </a:r>
            <a:r>
              <a:rPr lang="en-US" altLang="en-US" dirty="0">
                <a:solidFill>
                  <a:schemeClr val="tx2"/>
                </a:solidFill>
              </a:rPr>
              <a:t> 2</a:t>
            </a:r>
            <a:r>
              <a:rPr lang="en-US" altLang="en-US" i="1" baseline="30000" dirty="0">
                <a:solidFill>
                  <a:schemeClr val="tx2"/>
                </a:solidFill>
              </a:rPr>
              <a:t>n</a:t>
            </a:r>
            <a:r>
              <a:rPr lang="en-US" altLang="en-US" baseline="30000" dirty="0">
                <a:solidFill>
                  <a:schemeClr val="tx2"/>
                </a:solidFill>
              </a:rPr>
              <a:t>-3</a:t>
            </a:r>
            <a:r>
              <a:rPr lang="en-US" altLang="en-US" dirty="0">
                <a:solidFill>
                  <a:schemeClr val="tx2"/>
                </a:solidFill>
              </a:rPr>
              <a:t>) + … + (</a:t>
            </a:r>
            <a:r>
              <a:rPr lang="en-US" altLang="en-US" i="1" dirty="0">
                <a:solidFill>
                  <a:schemeClr val="tx2"/>
                </a:solidFill>
              </a:rPr>
              <a:t>d</a:t>
            </a:r>
            <a:r>
              <a:rPr lang="en-US" altLang="en-US" baseline="-25000" dirty="0">
                <a:solidFill>
                  <a:schemeClr val="tx2"/>
                </a:solidFill>
              </a:rPr>
              <a:t>3</a:t>
            </a:r>
            <a:r>
              <a:rPr lang="en-US" altLang="en-US" dirty="0">
                <a:solidFill>
                  <a:schemeClr val="tx2"/>
                </a:solidFill>
              </a:rPr>
              <a:t> </a:t>
            </a:r>
            <a:r>
              <a:rPr lang="en-US" altLang="en-US" dirty="0">
                <a:solidFill>
                  <a:schemeClr val="tx2"/>
                </a:solidFill>
                <a:sym typeface="Symbol" pitchFamily="18" charset="2"/>
              </a:rPr>
              <a:t></a:t>
            </a:r>
            <a:r>
              <a:rPr lang="en-US" altLang="en-US" dirty="0">
                <a:solidFill>
                  <a:schemeClr val="tx2"/>
                </a:solidFill>
              </a:rPr>
              <a:t> 2) + </a:t>
            </a:r>
            <a:r>
              <a:rPr lang="en-US" altLang="en-US" i="1" dirty="0">
                <a:solidFill>
                  <a:schemeClr val="tx2"/>
                </a:solidFill>
              </a:rPr>
              <a:t>d</a:t>
            </a:r>
            <a:r>
              <a:rPr lang="en-US" altLang="en-US" baseline="-25000" dirty="0">
                <a:solidFill>
                  <a:schemeClr val="tx2"/>
                </a:solidFill>
              </a:rPr>
              <a:t>2</a:t>
            </a:r>
            <a:endParaRPr lang="en-US" altLang="en-US" dirty="0">
              <a:solidFill>
                <a:schemeClr val="tx2"/>
              </a:solidFill>
            </a:endParaRPr>
          </a:p>
          <a:p>
            <a:pPr lvl="1">
              <a:spcBef>
                <a:spcPts val="1500"/>
              </a:spcBef>
            </a:pPr>
            <a:r>
              <a:rPr lang="en-US" altLang="en-US" dirty="0">
                <a:solidFill>
                  <a:schemeClr val="tx2"/>
                </a:solidFill>
              </a:rPr>
              <a:t>Remainder</a:t>
            </a:r>
            <a:r>
              <a:rPr lang="en-US" altLang="en-US" baseline="-25000" dirty="0">
                <a:solidFill>
                  <a:schemeClr val="tx2"/>
                </a:solidFill>
              </a:rPr>
              <a:t>2</a:t>
            </a:r>
            <a:r>
              <a:rPr lang="en-US" altLang="en-US" dirty="0">
                <a:solidFill>
                  <a:schemeClr val="tx2"/>
                </a:solidFill>
              </a:rPr>
              <a:t> = </a:t>
            </a:r>
            <a:r>
              <a:rPr lang="en-US" altLang="en-US" i="1" dirty="0">
                <a:solidFill>
                  <a:schemeClr val="tx2"/>
                </a:solidFill>
              </a:rPr>
              <a:t>d</a:t>
            </a:r>
            <a:r>
              <a:rPr lang="en-US" altLang="en-US" baseline="-25000" dirty="0">
                <a:solidFill>
                  <a:schemeClr val="tx2"/>
                </a:solidFill>
              </a:rPr>
              <a:t>1</a:t>
            </a:r>
            <a:endParaRPr lang="en-US" altLang="en-US" dirty="0">
              <a:solidFill>
                <a:schemeClr val="tx2"/>
              </a:solidFill>
            </a:endParaRPr>
          </a:p>
          <a:p>
            <a:pPr>
              <a:spcBef>
                <a:spcPts val="1500"/>
              </a:spcBef>
            </a:pPr>
            <a:r>
              <a:rPr lang="en-US" altLang="en-US" dirty="0">
                <a:solidFill>
                  <a:schemeClr val="tx2"/>
                </a:solidFill>
              </a:rPr>
              <a:t>Repeat dividing quotient by 2</a:t>
            </a:r>
          </a:p>
          <a:p>
            <a:pPr lvl="1">
              <a:spcBef>
                <a:spcPts val="1500"/>
              </a:spcBef>
            </a:pPr>
            <a:r>
              <a:rPr lang="en-US" altLang="en-US" dirty="0">
                <a:solidFill>
                  <a:schemeClr val="tx2"/>
                </a:solidFill>
              </a:rPr>
              <a:t>Stop when new quotient is equal to zero</a:t>
            </a:r>
          </a:p>
          <a:p>
            <a:pPr lvl="1">
              <a:spcBef>
                <a:spcPts val="1500"/>
              </a:spcBef>
            </a:pPr>
            <a:r>
              <a:rPr lang="en-US" altLang="en-US" dirty="0">
                <a:solidFill>
                  <a:schemeClr val="tx2"/>
                </a:solidFill>
              </a:rPr>
              <a:t>Remainders are the bits from least to most significant bit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Welcome to COE 202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067113"/>
            <a:ext cx="8915400" cy="5219387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2000"/>
              </a:spcBef>
            </a:pPr>
            <a:r>
              <a:rPr lang="en-US" altLang="en-US" dirty="0"/>
              <a:t>Course Webpage:</a:t>
            </a:r>
          </a:p>
          <a:p>
            <a:pPr>
              <a:lnSpc>
                <a:spcPct val="120000"/>
              </a:lnSpc>
              <a:spcBef>
                <a:spcPts val="2000"/>
              </a:spcBef>
              <a:buFont typeface="Wingdings" pitchFamily="2" charset="2"/>
              <a:buNone/>
            </a:pPr>
            <a:r>
              <a:rPr lang="en-US" altLang="en-US" sz="2000" dirty="0"/>
              <a:t>	</a:t>
            </a:r>
            <a:r>
              <a:rPr lang="en-US" altLang="en-US" sz="2000" dirty="0">
                <a:hlinkClick r:id="rId2"/>
              </a:rPr>
              <a:t>http://faculty.kfupm.edu.sa/coe/mudawar/coe202/</a:t>
            </a:r>
            <a:endParaRPr lang="en-US" altLang="en-US" sz="2000" dirty="0"/>
          </a:p>
          <a:p>
            <a:pPr>
              <a:lnSpc>
                <a:spcPct val="120000"/>
              </a:lnSpc>
              <a:spcBef>
                <a:spcPts val="2000"/>
              </a:spcBef>
            </a:pPr>
            <a:r>
              <a:rPr lang="en-US" altLang="en-US" dirty="0"/>
              <a:t>Lecture Slides:</a:t>
            </a:r>
          </a:p>
          <a:p>
            <a:pPr>
              <a:lnSpc>
                <a:spcPct val="120000"/>
              </a:lnSpc>
              <a:spcBef>
                <a:spcPts val="2000"/>
              </a:spcBef>
              <a:buFont typeface="Wingdings" pitchFamily="2" charset="2"/>
              <a:buNone/>
            </a:pPr>
            <a:r>
              <a:rPr lang="en-US" altLang="en-US" sz="2000" dirty="0"/>
              <a:t>	</a:t>
            </a:r>
            <a:r>
              <a:rPr lang="en-US" altLang="en-US" sz="2000" dirty="0">
                <a:hlinkClick r:id="rId3"/>
              </a:rPr>
              <a:t>http://faculty.kfupm.edu.sa/coe/mudawar/coe202/lectures/</a:t>
            </a:r>
            <a:endParaRPr lang="en-US" altLang="en-US" sz="2000" dirty="0"/>
          </a:p>
          <a:p>
            <a:pPr>
              <a:lnSpc>
                <a:spcPct val="120000"/>
              </a:lnSpc>
              <a:spcBef>
                <a:spcPts val="2000"/>
              </a:spcBef>
            </a:pPr>
            <a:r>
              <a:rPr lang="en-US" altLang="en-US" dirty="0"/>
              <a:t>Assignments:</a:t>
            </a:r>
          </a:p>
          <a:p>
            <a:pPr>
              <a:lnSpc>
                <a:spcPct val="120000"/>
              </a:lnSpc>
              <a:spcBef>
                <a:spcPts val="2000"/>
              </a:spcBef>
              <a:buFont typeface="Wingdings" pitchFamily="2" charset="2"/>
              <a:buNone/>
            </a:pPr>
            <a:r>
              <a:rPr lang="en-US" altLang="en-US" sz="2000" dirty="0"/>
              <a:t>	</a:t>
            </a:r>
            <a:r>
              <a:rPr lang="en-US" altLang="en-US" sz="2000" dirty="0">
                <a:hlinkClick r:id="rId4"/>
              </a:rPr>
              <a:t>http://faculty.kfupm.edu.sa/coe/mudawar/coe202/assignments.htm</a:t>
            </a:r>
            <a:endParaRPr lang="en-US" altLang="en-US" sz="2000" dirty="0"/>
          </a:p>
          <a:p>
            <a:pPr>
              <a:lnSpc>
                <a:spcPct val="120000"/>
              </a:lnSpc>
              <a:spcBef>
                <a:spcPts val="2000"/>
              </a:spcBef>
            </a:pPr>
            <a:r>
              <a:rPr lang="en-US" altLang="en-US" dirty="0"/>
              <a:t>Blackboard:</a:t>
            </a:r>
          </a:p>
          <a:p>
            <a:pPr>
              <a:lnSpc>
                <a:spcPct val="120000"/>
              </a:lnSpc>
              <a:spcBef>
                <a:spcPts val="2000"/>
              </a:spcBef>
              <a:buFont typeface="Wingdings" pitchFamily="2" charset="2"/>
              <a:buNone/>
            </a:pPr>
            <a:r>
              <a:rPr lang="en-US" altLang="en-US" sz="2000" dirty="0"/>
              <a:t>	</a:t>
            </a:r>
            <a:r>
              <a:rPr lang="en-US" altLang="en-US" sz="2000" dirty="0">
                <a:hlinkClick r:id="rId5"/>
              </a:rPr>
              <a:t>https://blackboard.kfupm.edu.sa/</a:t>
            </a: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Popular Number Systems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51899"/>
            <a:ext cx="8915400" cy="5530272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800"/>
              </a:spcBef>
            </a:pPr>
            <a:r>
              <a:rPr lang="en-US" altLang="en-US" dirty="0"/>
              <a:t>Binary Number System: Radix = 2</a:t>
            </a:r>
          </a:p>
          <a:p>
            <a:pPr lvl="1">
              <a:lnSpc>
                <a:spcPct val="110000"/>
              </a:lnSpc>
              <a:spcBef>
                <a:spcPts val="800"/>
              </a:spcBef>
            </a:pPr>
            <a:r>
              <a:rPr lang="en-US" altLang="en-US" dirty="0"/>
              <a:t>Only two digit values: 0 and 1</a:t>
            </a:r>
          </a:p>
          <a:p>
            <a:pPr lvl="1">
              <a:lnSpc>
                <a:spcPct val="110000"/>
              </a:lnSpc>
              <a:spcBef>
                <a:spcPts val="800"/>
              </a:spcBef>
            </a:pPr>
            <a:r>
              <a:rPr lang="en-US" altLang="en-US" dirty="0"/>
              <a:t>Numbers are represented as 0s and 1s</a:t>
            </a:r>
          </a:p>
          <a:p>
            <a:pPr>
              <a:lnSpc>
                <a:spcPct val="110000"/>
              </a:lnSpc>
              <a:spcBef>
                <a:spcPts val="800"/>
              </a:spcBef>
            </a:pPr>
            <a:r>
              <a:rPr lang="en-US" altLang="en-US" dirty="0"/>
              <a:t>Octal Number System: Radix = 8</a:t>
            </a:r>
          </a:p>
          <a:p>
            <a:pPr lvl="1">
              <a:lnSpc>
                <a:spcPct val="110000"/>
              </a:lnSpc>
              <a:spcBef>
                <a:spcPts val="800"/>
              </a:spcBef>
            </a:pPr>
            <a:r>
              <a:rPr lang="en-US" altLang="en-US" dirty="0"/>
              <a:t>Eight digit values: 0, 1, 2, …, 7</a:t>
            </a:r>
          </a:p>
          <a:p>
            <a:pPr>
              <a:lnSpc>
                <a:spcPct val="110000"/>
              </a:lnSpc>
              <a:spcBef>
                <a:spcPts val="800"/>
              </a:spcBef>
            </a:pPr>
            <a:r>
              <a:rPr lang="en-US" altLang="en-US" dirty="0"/>
              <a:t>Decimal Number System: Radix = 10</a:t>
            </a:r>
          </a:p>
          <a:p>
            <a:pPr lvl="1">
              <a:lnSpc>
                <a:spcPct val="110000"/>
              </a:lnSpc>
              <a:spcBef>
                <a:spcPts val="800"/>
              </a:spcBef>
            </a:pPr>
            <a:r>
              <a:rPr lang="en-US" altLang="en-US" dirty="0"/>
              <a:t>Ten digit values: 0, 1, 2, …, 9</a:t>
            </a:r>
          </a:p>
          <a:p>
            <a:pPr>
              <a:lnSpc>
                <a:spcPct val="110000"/>
              </a:lnSpc>
              <a:spcBef>
                <a:spcPts val="800"/>
              </a:spcBef>
            </a:pPr>
            <a:r>
              <a:rPr lang="en-US" altLang="en-US" dirty="0"/>
              <a:t>Hexadecimal Number Systems: Radix = 16</a:t>
            </a:r>
          </a:p>
          <a:p>
            <a:pPr lvl="1">
              <a:lnSpc>
                <a:spcPct val="110000"/>
              </a:lnSpc>
              <a:spcBef>
                <a:spcPts val="800"/>
              </a:spcBef>
            </a:pPr>
            <a:r>
              <a:rPr lang="en-US" altLang="en-US" dirty="0"/>
              <a:t>Sixteen digit values: 0, 1, 2, …, 9, A, B, …, F</a:t>
            </a:r>
          </a:p>
          <a:p>
            <a:pPr lvl="1">
              <a:lnSpc>
                <a:spcPct val="110000"/>
              </a:lnSpc>
              <a:spcBef>
                <a:spcPts val="800"/>
              </a:spcBef>
            </a:pPr>
            <a:r>
              <a:rPr lang="en-US" altLang="en-US" dirty="0"/>
              <a:t>A = 10, B = 11, …, F = 15</a:t>
            </a:r>
          </a:p>
          <a:p>
            <a:pPr>
              <a:lnSpc>
                <a:spcPct val="110000"/>
              </a:lnSpc>
              <a:spcBef>
                <a:spcPts val="800"/>
              </a:spcBef>
            </a:pPr>
            <a:r>
              <a:rPr lang="en-US" altLang="en-US" dirty="0"/>
              <a:t>Octal and Hexadecimal numbers can be converted easily to Binary and vice versa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Octal and Hexadecimal Numbers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1" y="951899"/>
            <a:ext cx="3996844" cy="5587879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en-US" dirty="0"/>
              <a:t>Octal = Radix 8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en-US" dirty="0"/>
              <a:t>Only eight digits: 0 to 7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en-US" dirty="0"/>
              <a:t>Digits 8 and 9 not used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en-US" dirty="0"/>
              <a:t>Hexadecimal = Radix 16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en-US" dirty="0"/>
              <a:t>16 digits: 0 to 9, A to F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en-US" dirty="0"/>
              <a:t>A=10, B=11, …, F=15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en-US" dirty="0"/>
              <a:t>First 16 decimal values (0 to15) and their values in binary, octal and hex. </a:t>
            </a:r>
            <a:r>
              <a:rPr lang="en-US" altLang="en-US" dirty="0">
                <a:solidFill>
                  <a:srgbClr val="FF0000"/>
                </a:solidFill>
              </a:rPr>
              <a:t>Memorize table</a:t>
            </a:r>
          </a:p>
        </p:txBody>
      </p:sp>
      <p:graphicFrame>
        <p:nvGraphicFramePr>
          <p:cNvPr id="249975" name="Group 119"/>
          <p:cNvGraphicFramePr>
            <a:graphicFrameLocks noGrp="1"/>
          </p:cNvGraphicFramePr>
          <p:nvPr/>
        </p:nvGraphicFramePr>
        <p:xfrm>
          <a:off x="4703631" y="1066800"/>
          <a:ext cx="4669234" cy="5243518"/>
        </p:xfrm>
        <a:graphic>
          <a:graphicData uri="http://schemas.openxmlformats.org/drawingml/2006/table">
            <a:tbl>
              <a:tblPr/>
              <a:tblGrid>
                <a:gridCol w="1167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6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7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8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Decimal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Radix 10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Binary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Radix 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Octal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Radix 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Hex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Radix 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0001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0011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0111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Binary, Octal, and Hexadecimal</a:t>
            </a: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522817" y="894292"/>
            <a:ext cx="8860367" cy="3627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413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v"/>
            </a:pPr>
            <a:r>
              <a:rPr lang="en-US" altLang="en-US" sz="2400" dirty="0"/>
              <a:t>Binary, Octal, and Hexadecimal are related: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None/>
            </a:pPr>
            <a:r>
              <a:rPr lang="en-US" altLang="en-US" sz="2400" dirty="0"/>
              <a:t>	Radix 16 = 2</a:t>
            </a:r>
            <a:r>
              <a:rPr lang="en-US" altLang="en-US" sz="2400" baseline="30000" dirty="0"/>
              <a:t>4</a:t>
            </a:r>
            <a:r>
              <a:rPr lang="en-US" altLang="en-US" sz="2400" dirty="0"/>
              <a:t> and Radix 8 = 2</a:t>
            </a:r>
            <a:r>
              <a:rPr lang="en-US" altLang="en-US" sz="2400" baseline="30000" dirty="0"/>
              <a:t>3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v"/>
            </a:pPr>
            <a:r>
              <a:rPr lang="en-US" altLang="en-US" sz="2400" dirty="0"/>
              <a:t>Hexadecimal digit = 4 bits and Octal digit = 3 bits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v"/>
            </a:pPr>
            <a:r>
              <a:rPr lang="en-US" altLang="en-US" sz="2400" dirty="0"/>
              <a:t>Starting from least-significant bit, group each 4 bits into a hex digit or each 3 bits into an octal digit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v"/>
            </a:pPr>
            <a:r>
              <a:rPr lang="en-US" altLang="en-US" sz="2400" dirty="0"/>
              <a:t>Example: Convert 32-bit number into octal and hex</a:t>
            </a:r>
            <a:endParaRPr lang="en-US" alt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6325394" y="5675314"/>
            <a:ext cx="74811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29032" name="Text Box 8"/>
          <p:cNvSpPr txBox="1">
            <a:spLocks noChangeArrowheads="1"/>
          </p:cNvSpPr>
          <p:nvPr/>
        </p:nvSpPr>
        <p:spPr bwMode="auto">
          <a:xfrm>
            <a:off x="5575565" y="5675314"/>
            <a:ext cx="74811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9</a:t>
            </a:r>
          </a:p>
        </p:txBody>
      </p:sp>
      <p:sp>
        <p:nvSpPr>
          <p:cNvPr id="129034" name="Text Box 10"/>
          <p:cNvSpPr txBox="1">
            <a:spLocks noChangeArrowheads="1"/>
          </p:cNvSpPr>
          <p:nvPr/>
        </p:nvSpPr>
        <p:spPr bwMode="auto">
          <a:xfrm>
            <a:off x="4827456" y="5675314"/>
            <a:ext cx="748109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7</a:t>
            </a:r>
          </a:p>
        </p:txBody>
      </p:sp>
      <p:sp>
        <p:nvSpPr>
          <p:cNvPr id="129036" name="Text Box 12"/>
          <p:cNvSpPr txBox="1">
            <a:spLocks noChangeArrowheads="1"/>
          </p:cNvSpPr>
          <p:nvPr/>
        </p:nvSpPr>
        <p:spPr bwMode="auto">
          <a:xfrm>
            <a:off x="4079346" y="5675314"/>
            <a:ext cx="74811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129038" name="Text Box 14"/>
          <p:cNvSpPr txBox="1">
            <a:spLocks noChangeArrowheads="1"/>
          </p:cNvSpPr>
          <p:nvPr/>
        </p:nvSpPr>
        <p:spPr bwMode="auto">
          <a:xfrm>
            <a:off x="3329517" y="5675314"/>
            <a:ext cx="74811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6</a:t>
            </a:r>
          </a:p>
        </p:txBody>
      </p:sp>
      <p:sp>
        <p:nvSpPr>
          <p:cNvPr id="129040" name="Text Box 16"/>
          <p:cNvSpPr txBox="1">
            <a:spLocks noChangeArrowheads="1"/>
          </p:cNvSpPr>
          <p:nvPr/>
        </p:nvSpPr>
        <p:spPr bwMode="auto">
          <a:xfrm>
            <a:off x="2581408" y="5675314"/>
            <a:ext cx="748109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29042" name="Text Box 18"/>
          <p:cNvSpPr txBox="1">
            <a:spLocks noChangeArrowheads="1"/>
          </p:cNvSpPr>
          <p:nvPr/>
        </p:nvSpPr>
        <p:spPr bwMode="auto">
          <a:xfrm>
            <a:off x="1833298" y="5676901"/>
            <a:ext cx="74811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129044" name="Text Box 20"/>
          <p:cNvSpPr txBox="1">
            <a:spLocks noChangeArrowheads="1"/>
          </p:cNvSpPr>
          <p:nvPr/>
        </p:nvSpPr>
        <p:spPr bwMode="auto">
          <a:xfrm>
            <a:off x="1083469" y="5675314"/>
            <a:ext cx="74811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E</a:t>
            </a:r>
          </a:p>
        </p:txBody>
      </p:sp>
      <p:sp>
        <p:nvSpPr>
          <p:cNvPr id="129047" name="Text Box 23"/>
          <p:cNvSpPr txBox="1">
            <a:spLocks noChangeArrowheads="1"/>
          </p:cNvSpPr>
          <p:nvPr/>
        </p:nvSpPr>
        <p:spPr bwMode="auto">
          <a:xfrm>
            <a:off x="7137136" y="5675314"/>
            <a:ext cx="1934766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Hexadecimal</a:t>
            </a:r>
          </a:p>
        </p:txBody>
      </p:sp>
      <p:grpSp>
        <p:nvGrpSpPr>
          <p:cNvPr id="129094" name="Group 70"/>
          <p:cNvGrpSpPr>
            <a:grpSpLocks/>
          </p:cNvGrpSpPr>
          <p:nvPr/>
        </p:nvGrpSpPr>
        <p:grpSpPr bwMode="auto">
          <a:xfrm>
            <a:off x="1085190" y="5214939"/>
            <a:ext cx="8236082" cy="460375"/>
            <a:chOff x="631" y="3285"/>
            <a:chExt cx="4789" cy="290"/>
          </a:xfrm>
        </p:grpSpPr>
        <p:sp>
          <p:nvSpPr>
            <p:cNvPr id="129048" name="Text Box 24"/>
            <p:cNvSpPr txBox="1">
              <a:spLocks noChangeArrowheads="1"/>
            </p:cNvSpPr>
            <p:nvPr/>
          </p:nvSpPr>
          <p:spPr bwMode="auto">
            <a:xfrm>
              <a:off x="4150" y="3285"/>
              <a:ext cx="1270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32-bit binary</a:t>
              </a:r>
            </a:p>
          </p:txBody>
        </p:sp>
        <p:sp>
          <p:nvSpPr>
            <p:cNvPr id="129049" name="Text Box 25"/>
            <p:cNvSpPr txBox="1">
              <a:spLocks noChangeArrowheads="1"/>
            </p:cNvSpPr>
            <p:nvPr/>
          </p:nvSpPr>
          <p:spPr bwMode="auto">
            <a:xfrm>
              <a:off x="4005" y="3285"/>
              <a:ext cx="108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129050" name="Text Box 26"/>
            <p:cNvSpPr txBox="1">
              <a:spLocks noChangeArrowheads="1"/>
            </p:cNvSpPr>
            <p:nvPr/>
          </p:nvSpPr>
          <p:spPr bwMode="auto">
            <a:xfrm>
              <a:off x="3896" y="3285"/>
              <a:ext cx="108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129051" name="Text Box 27"/>
            <p:cNvSpPr txBox="1">
              <a:spLocks noChangeArrowheads="1"/>
            </p:cNvSpPr>
            <p:nvPr/>
          </p:nvSpPr>
          <p:spPr bwMode="auto">
            <a:xfrm>
              <a:off x="3787" y="3285"/>
              <a:ext cx="108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129052" name="Text Box 28"/>
            <p:cNvSpPr txBox="1">
              <a:spLocks noChangeArrowheads="1"/>
            </p:cNvSpPr>
            <p:nvPr/>
          </p:nvSpPr>
          <p:spPr bwMode="auto">
            <a:xfrm>
              <a:off x="3678" y="3285"/>
              <a:ext cx="108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129053" name="Text Box 29"/>
            <p:cNvSpPr txBox="1">
              <a:spLocks noChangeArrowheads="1"/>
            </p:cNvSpPr>
            <p:nvPr/>
          </p:nvSpPr>
          <p:spPr bwMode="auto">
            <a:xfrm>
              <a:off x="3569" y="3285"/>
              <a:ext cx="108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129054" name="Text Box 30"/>
            <p:cNvSpPr txBox="1">
              <a:spLocks noChangeArrowheads="1"/>
            </p:cNvSpPr>
            <p:nvPr/>
          </p:nvSpPr>
          <p:spPr bwMode="auto">
            <a:xfrm>
              <a:off x="3461" y="3285"/>
              <a:ext cx="108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129055" name="Text Box 31"/>
            <p:cNvSpPr txBox="1">
              <a:spLocks noChangeArrowheads="1"/>
            </p:cNvSpPr>
            <p:nvPr/>
          </p:nvSpPr>
          <p:spPr bwMode="auto">
            <a:xfrm>
              <a:off x="3353" y="3285"/>
              <a:ext cx="108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129056" name="Text Box 32"/>
            <p:cNvSpPr txBox="1">
              <a:spLocks noChangeArrowheads="1"/>
            </p:cNvSpPr>
            <p:nvPr/>
          </p:nvSpPr>
          <p:spPr bwMode="auto">
            <a:xfrm>
              <a:off x="3243" y="3285"/>
              <a:ext cx="108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129057" name="Text Box 33"/>
            <p:cNvSpPr txBox="1">
              <a:spLocks noChangeArrowheads="1"/>
            </p:cNvSpPr>
            <p:nvPr/>
          </p:nvSpPr>
          <p:spPr bwMode="auto">
            <a:xfrm>
              <a:off x="3135" y="3285"/>
              <a:ext cx="108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129058" name="Text Box 34"/>
            <p:cNvSpPr txBox="1">
              <a:spLocks noChangeArrowheads="1"/>
            </p:cNvSpPr>
            <p:nvPr/>
          </p:nvSpPr>
          <p:spPr bwMode="auto">
            <a:xfrm>
              <a:off x="3025" y="3285"/>
              <a:ext cx="108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129059" name="Text Box 35"/>
            <p:cNvSpPr txBox="1">
              <a:spLocks noChangeArrowheads="1"/>
            </p:cNvSpPr>
            <p:nvPr/>
          </p:nvSpPr>
          <p:spPr bwMode="auto">
            <a:xfrm>
              <a:off x="2916" y="3285"/>
              <a:ext cx="108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129060" name="Text Box 36"/>
            <p:cNvSpPr txBox="1">
              <a:spLocks noChangeArrowheads="1"/>
            </p:cNvSpPr>
            <p:nvPr/>
          </p:nvSpPr>
          <p:spPr bwMode="auto">
            <a:xfrm>
              <a:off x="2808" y="3285"/>
              <a:ext cx="108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129061" name="Text Box 37"/>
            <p:cNvSpPr txBox="1">
              <a:spLocks noChangeArrowheads="1"/>
            </p:cNvSpPr>
            <p:nvPr/>
          </p:nvSpPr>
          <p:spPr bwMode="auto">
            <a:xfrm>
              <a:off x="2699" y="3285"/>
              <a:ext cx="108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129062" name="Text Box 38"/>
            <p:cNvSpPr txBox="1">
              <a:spLocks noChangeArrowheads="1"/>
            </p:cNvSpPr>
            <p:nvPr/>
          </p:nvSpPr>
          <p:spPr bwMode="auto">
            <a:xfrm>
              <a:off x="2591" y="3285"/>
              <a:ext cx="108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129063" name="Text Box 39"/>
            <p:cNvSpPr txBox="1">
              <a:spLocks noChangeArrowheads="1"/>
            </p:cNvSpPr>
            <p:nvPr/>
          </p:nvSpPr>
          <p:spPr bwMode="auto">
            <a:xfrm>
              <a:off x="2480" y="3285"/>
              <a:ext cx="108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129064" name="Text Box 40"/>
            <p:cNvSpPr txBox="1">
              <a:spLocks noChangeArrowheads="1"/>
            </p:cNvSpPr>
            <p:nvPr/>
          </p:nvSpPr>
          <p:spPr bwMode="auto">
            <a:xfrm>
              <a:off x="2371" y="3285"/>
              <a:ext cx="108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129065" name="Text Box 41"/>
            <p:cNvSpPr txBox="1">
              <a:spLocks noChangeArrowheads="1"/>
            </p:cNvSpPr>
            <p:nvPr/>
          </p:nvSpPr>
          <p:spPr bwMode="auto">
            <a:xfrm>
              <a:off x="2262" y="3285"/>
              <a:ext cx="108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129066" name="Text Box 42"/>
            <p:cNvSpPr txBox="1">
              <a:spLocks noChangeArrowheads="1"/>
            </p:cNvSpPr>
            <p:nvPr/>
          </p:nvSpPr>
          <p:spPr bwMode="auto">
            <a:xfrm>
              <a:off x="2153" y="3285"/>
              <a:ext cx="108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129067" name="Text Box 43"/>
            <p:cNvSpPr txBox="1">
              <a:spLocks noChangeArrowheads="1"/>
            </p:cNvSpPr>
            <p:nvPr/>
          </p:nvSpPr>
          <p:spPr bwMode="auto">
            <a:xfrm>
              <a:off x="2044" y="3285"/>
              <a:ext cx="108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129068" name="Text Box 44"/>
            <p:cNvSpPr txBox="1">
              <a:spLocks noChangeArrowheads="1"/>
            </p:cNvSpPr>
            <p:nvPr/>
          </p:nvSpPr>
          <p:spPr bwMode="auto">
            <a:xfrm>
              <a:off x="1935" y="3285"/>
              <a:ext cx="108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129069" name="Text Box 45"/>
            <p:cNvSpPr txBox="1">
              <a:spLocks noChangeArrowheads="1"/>
            </p:cNvSpPr>
            <p:nvPr/>
          </p:nvSpPr>
          <p:spPr bwMode="auto">
            <a:xfrm>
              <a:off x="1829" y="3285"/>
              <a:ext cx="108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129070" name="Text Box 46"/>
            <p:cNvSpPr txBox="1">
              <a:spLocks noChangeArrowheads="1"/>
            </p:cNvSpPr>
            <p:nvPr/>
          </p:nvSpPr>
          <p:spPr bwMode="auto">
            <a:xfrm>
              <a:off x="1719" y="3285"/>
              <a:ext cx="108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129071" name="Text Box 47"/>
            <p:cNvSpPr txBox="1">
              <a:spLocks noChangeArrowheads="1"/>
            </p:cNvSpPr>
            <p:nvPr/>
          </p:nvSpPr>
          <p:spPr bwMode="auto">
            <a:xfrm>
              <a:off x="1610" y="3285"/>
              <a:ext cx="108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129072" name="Text Box 48"/>
            <p:cNvSpPr txBox="1">
              <a:spLocks noChangeArrowheads="1"/>
            </p:cNvSpPr>
            <p:nvPr/>
          </p:nvSpPr>
          <p:spPr bwMode="auto">
            <a:xfrm>
              <a:off x="1501" y="3285"/>
              <a:ext cx="108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129073" name="Text Box 49"/>
            <p:cNvSpPr txBox="1">
              <a:spLocks noChangeArrowheads="1"/>
            </p:cNvSpPr>
            <p:nvPr/>
          </p:nvSpPr>
          <p:spPr bwMode="auto">
            <a:xfrm>
              <a:off x="1392" y="3285"/>
              <a:ext cx="108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129074" name="Text Box 50"/>
            <p:cNvSpPr txBox="1">
              <a:spLocks noChangeArrowheads="1"/>
            </p:cNvSpPr>
            <p:nvPr/>
          </p:nvSpPr>
          <p:spPr bwMode="auto">
            <a:xfrm>
              <a:off x="1283" y="3285"/>
              <a:ext cx="108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129075" name="Text Box 51"/>
            <p:cNvSpPr txBox="1">
              <a:spLocks noChangeArrowheads="1"/>
            </p:cNvSpPr>
            <p:nvPr/>
          </p:nvSpPr>
          <p:spPr bwMode="auto">
            <a:xfrm>
              <a:off x="1175" y="3285"/>
              <a:ext cx="108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129076" name="Text Box 52"/>
            <p:cNvSpPr txBox="1">
              <a:spLocks noChangeArrowheads="1"/>
            </p:cNvSpPr>
            <p:nvPr/>
          </p:nvSpPr>
          <p:spPr bwMode="auto">
            <a:xfrm>
              <a:off x="1066" y="3285"/>
              <a:ext cx="108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129077" name="Text Box 53"/>
            <p:cNvSpPr txBox="1">
              <a:spLocks noChangeArrowheads="1"/>
            </p:cNvSpPr>
            <p:nvPr/>
          </p:nvSpPr>
          <p:spPr bwMode="auto">
            <a:xfrm>
              <a:off x="958" y="3285"/>
              <a:ext cx="108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129078" name="Text Box 54"/>
            <p:cNvSpPr txBox="1">
              <a:spLocks noChangeArrowheads="1"/>
            </p:cNvSpPr>
            <p:nvPr/>
          </p:nvSpPr>
          <p:spPr bwMode="auto">
            <a:xfrm>
              <a:off x="849" y="3285"/>
              <a:ext cx="108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129079" name="Text Box 55"/>
            <p:cNvSpPr txBox="1">
              <a:spLocks noChangeArrowheads="1"/>
            </p:cNvSpPr>
            <p:nvPr/>
          </p:nvSpPr>
          <p:spPr bwMode="auto">
            <a:xfrm>
              <a:off x="740" y="3285"/>
              <a:ext cx="108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129080" name="Text Box 56"/>
            <p:cNvSpPr txBox="1">
              <a:spLocks noChangeArrowheads="1"/>
            </p:cNvSpPr>
            <p:nvPr/>
          </p:nvSpPr>
          <p:spPr bwMode="auto">
            <a:xfrm>
              <a:off x="631" y="3285"/>
              <a:ext cx="108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</p:grpSp>
      <p:sp>
        <p:nvSpPr>
          <p:cNvPr id="129082" name="Text Box 58"/>
          <p:cNvSpPr txBox="1">
            <a:spLocks noChangeArrowheads="1"/>
          </p:cNvSpPr>
          <p:nvPr/>
        </p:nvSpPr>
        <p:spPr bwMode="auto">
          <a:xfrm>
            <a:off x="6512852" y="4754564"/>
            <a:ext cx="560652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29083" name="Text Box 59"/>
          <p:cNvSpPr txBox="1">
            <a:spLocks noChangeArrowheads="1"/>
          </p:cNvSpPr>
          <p:nvPr/>
        </p:nvSpPr>
        <p:spPr bwMode="auto">
          <a:xfrm>
            <a:off x="5952200" y="4754564"/>
            <a:ext cx="560652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129084" name="Text Box 60"/>
          <p:cNvSpPr txBox="1">
            <a:spLocks noChangeArrowheads="1"/>
          </p:cNvSpPr>
          <p:nvPr/>
        </p:nvSpPr>
        <p:spPr bwMode="auto">
          <a:xfrm>
            <a:off x="5389828" y="4754564"/>
            <a:ext cx="560652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6</a:t>
            </a:r>
          </a:p>
        </p:txBody>
      </p:sp>
      <p:sp>
        <p:nvSpPr>
          <p:cNvPr id="129085" name="Text Box 61"/>
          <p:cNvSpPr txBox="1">
            <a:spLocks noChangeArrowheads="1"/>
          </p:cNvSpPr>
          <p:nvPr/>
        </p:nvSpPr>
        <p:spPr bwMode="auto">
          <a:xfrm>
            <a:off x="4827456" y="4754564"/>
            <a:ext cx="560652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129086" name="Text Box 62"/>
          <p:cNvSpPr txBox="1">
            <a:spLocks noChangeArrowheads="1"/>
          </p:cNvSpPr>
          <p:nvPr/>
        </p:nvSpPr>
        <p:spPr bwMode="auto">
          <a:xfrm>
            <a:off x="4266804" y="4754564"/>
            <a:ext cx="560652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129087" name="Text Box 63"/>
          <p:cNvSpPr txBox="1">
            <a:spLocks noChangeArrowheads="1"/>
          </p:cNvSpPr>
          <p:nvPr/>
        </p:nvSpPr>
        <p:spPr bwMode="auto">
          <a:xfrm>
            <a:off x="3704432" y="4754564"/>
            <a:ext cx="560652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  <p:sp>
        <p:nvSpPr>
          <p:cNvPr id="129088" name="Text Box 64"/>
          <p:cNvSpPr txBox="1">
            <a:spLocks noChangeArrowheads="1"/>
          </p:cNvSpPr>
          <p:nvPr/>
        </p:nvSpPr>
        <p:spPr bwMode="auto">
          <a:xfrm>
            <a:off x="3143780" y="4754564"/>
            <a:ext cx="560652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  <p:sp>
        <p:nvSpPr>
          <p:cNvPr id="129089" name="Text Box 65"/>
          <p:cNvSpPr txBox="1">
            <a:spLocks noChangeArrowheads="1"/>
          </p:cNvSpPr>
          <p:nvPr/>
        </p:nvSpPr>
        <p:spPr bwMode="auto">
          <a:xfrm>
            <a:off x="2581408" y="4754564"/>
            <a:ext cx="560652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129090" name="Text Box 66"/>
          <p:cNvSpPr txBox="1">
            <a:spLocks noChangeArrowheads="1"/>
          </p:cNvSpPr>
          <p:nvPr/>
        </p:nvSpPr>
        <p:spPr bwMode="auto">
          <a:xfrm>
            <a:off x="2020756" y="4754564"/>
            <a:ext cx="560652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129091" name="Text Box 67"/>
          <p:cNvSpPr txBox="1">
            <a:spLocks noChangeArrowheads="1"/>
          </p:cNvSpPr>
          <p:nvPr/>
        </p:nvSpPr>
        <p:spPr bwMode="auto">
          <a:xfrm>
            <a:off x="1458384" y="4754564"/>
            <a:ext cx="560652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  <p:sp>
        <p:nvSpPr>
          <p:cNvPr id="129092" name="Text Box 68"/>
          <p:cNvSpPr txBox="1">
            <a:spLocks noChangeArrowheads="1"/>
          </p:cNvSpPr>
          <p:nvPr/>
        </p:nvSpPr>
        <p:spPr bwMode="auto">
          <a:xfrm>
            <a:off x="1083469" y="4754564"/>
            <a:ext cx="373195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129093" name="Text Box 69"/>
          <p:cNvSpPr txBox="1">
            <a:spLocks noChangeArrowheads="1"/>
          </p:cNvSpPr>
          <p:nvPr/>
        </p:nvSpPr>
        <p:spPr bwMode="auto">
          <a:xfrm>
            <a:off x="7137136" y="4754564"/>
            <a:ext cx="1934766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Octal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9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9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9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9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9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9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29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29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2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2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2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29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29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29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29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29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29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29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29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0" grpId="0" animBg="1"/>
      <p:bldP spid="129032" grpId="0" animBg="1"/>
      <p:bldP spid="129034" grpId="0" animBg="1"/>
      <p:bldP spid="129036" grpId="0" animBg="1"/>
      <p:bldP spid="129038" grpId="0" animBg="1"/>
      <p:bldP spid="129040" grpId="0" animBg="1"/>
      <p:bldP spid="129042" grpId="0" animBg="1"/>
      <p:bldP spid="129044" grpId="0" animBg="1"/>
      <p:bldP spid="129047" grpId="0"/>
      <p:bldP spid="129082" grpId="0" animBg="1"/>
      <p:bldP spid="129083" grpId="0" animBg="1"/>
      <p:bldP spid="129084" grpId="0" animBg="1"/>
      <p:bldP spid="129085" grpId="0" animBg="1"/>
      <p:bldP spid="129086" grpId="0" animBg="1"/>
      <p:bldP spid="129087" grpId="0" animBg="1"/>
      <p:bldP spid="129088" grpId="0" animBg="1"/>
      <p:bldP spid="129089" grpId="0" animBg="1"/>
      <p:bldP spid="129090" grpId="0" animBg="1"/>
      <p:bldP spid="129091" grpId="0" animBg="1"/>
      <p:bldP spid="129092" grpId="0" animBg="1"/>
      <p:bldP spid="12909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817" y="1182689"/>
            <a:ext cx="8860367" cy="5011737"/>
          </a:xfrm>
        </p:spPr>
        <p:txBody>
          <a:bodyPr/>
          <a:lstStyle/>
          <a:p>
            <a:pPr>
              <a:spcBef>
                <a:spcPts val="3000"/>
              </a:spcBef>
            </a:pPr>
            <a:r>
              <a:rPr lang="en-US" altLang="en-US" dirty="0">
                <a:solidFill>
                  <a:schemeClr val="tx2"/>
                </a:solidFill>
              </a:rPr>
              <a:t>Octal to Decimal: </a:t>
            </a:r>
            <a:r>
              <a:rPr lang="en-US" altLang="en-US" i="1" dirty="0">
                <a:solidFill>
                  <a:schemeClr val="tx2"/>
                </a:solidFill>
              </a:rPr>
              <a:t>N</a:t>
            </a:r>
            <a:r>
              <a:rPr lang="en-US" altLang="en-US" baseline="-25000" dirty="0">
                <a:solidFill>
                  <a:schemeClr val="tx2"/>
                </a:solidFill>
              </a:rPr>
              <a:t>8</a:t>
            </a:r>
            <a:r>
              <a:rPr lang="en-US" altLang="en-US" dirty="0">
                <a:solidFill>
                  <a:schemeClr val="tx2"/>
                </a:solidFill>
              </a:rPr>
              <a:t> = (</a:t>
            </a:r>
            <a:r>
              <a:rPr lang="en-US" altLang="en-US" i="1" dirty="0">
                <a:solidFill>
                  <a:schemeClr val="tx2"/>
                </a:solidFill>
              </a:rPr>
              <a:t>d</a:t>
            </a:r>
            <a:r>
              <a:rPr lang="en-US" altLang="en-US" i="1" baseline="-25000" dirty="0">
                <a:solidFill>
                  <a:schemeClr val="tx2"/>
                </a:solidFill>
              </a:rPr>
              <a:t>n</a:t>
            </a:r>
            <a:r>
              <a:rPr lang="en-US" altLang="en-US" baseline="-25000" dirty="0">
                <a:solidFill>
                  <a:schemeClr val="tx2"/>
                </a:solidFill>
              </a:rPr>
              <a:t>-1</a:t>
            </a:r>
            <a:r>
              <a:rPr lang="en-US" altLang="en-US" dirty="0">
                <a:solidFill>
                  <a:schemeClr val="tx2"/>
                </a:solidFill>
              </a:rPr>
              <a:t> </a:t>
            </a:r>
            <a:r>
              <a:rPr lang="en-US" altLang="en-US" dirty="0">
                <a:solidFill>
                  <a:schemeClr val="tx2"/>
                </a:solidFill>
                <a:sym typeface="Symbol" pitchFamily="18" charset="2"/>
              </a:rPr>
              <a:t></a:t>
            </a:r>
            <a:r>
              <a:rPr lang="en-US" altLang="en-US" dirty="0">
                <a:solidFill>
                  <a:schemeClr val="tx2"/>
                </a:solidFill>
              </a:rPr>
              <a:t> 8</a:t>
            </a:r>
            <a:r>
              <a:rPr lang="en-US" altLang="en-US" i="1" baseline="30000" dirty="0">
                <a:solidFill>
                  <a:schemeClr val="tx2"/>
                </a:solidFill>
              </a:rPr>
              <a:t>n</a:t>
            </a:r>
            <a:r>
              <a:rPr lang="en-US" altLang="en-US" baseline="30000" dirty="0">
                <a:solidFill>
                  <a:schemeClr val="tx2"/>
                </a:solidFill>
              </a:rPr>
              <a:t>-1</a:t>
            </a:r>
            <a:r>
              <a:rPr lang="en-US" altLang="en-US" dirty="0">
                <a:solidFill>
                  <a:schemeClr val="tx2"/>
                </a:solidFill>
              </a:rPr>
              <a:t>) +... + (</a:t>
            </a:r>
            <a:r>
              <a:rPr lang="en-US" altLang="en-US" i="1" dirty="0">
                <a:solidFill>
                  <a:schemeClr val="tx2"/>
                </a:solidFill>
              </a:rPr>
              <a:t>d</a:t>
            </a:r>
            <a:r>
              <a:rPr lang="en-US" altLang="en-US" baseline="-25000" dirty="0">
                <a:solidFill>
                  <a:schemeClr val="tx2"/>
                </a:solidFill>
              </a:rPr>
              <a:t>1</a:t>
            </a:r>
            <a:r>
              <a:rPr lang="en-US" altLang="en-US" dirty="0">
                <a:solidFill>
                  <a:schemeClr val="tx2"/>
                </a:solidFill>
              </a:rPr>
              <a:t> </a:t>
            </a:r>
            <a:r>
              <a:rPr lang="en-US" altLang="en-US" dirty="0">
                <a:solidFill>
                  <a:schemeClr val="tx2"/>
                </a:solidFill>
                <a:sym typeface="Symbol" pitchFamily="18" charset="2"/>
              </a:rPr>
              <a:t></a:t>
            </a:r>
            <a:r>
              <a:rPr lang="en-US" altLang="en-US" dirty="0">
                <a:solidFill>
                  <a:schemeClr val="tx2"/>
                </a:solidFill>
              </a:rPr>
              <a:t> 8) + </a:t>
            </a:r>
            <a:r>
              <a:rPr lang="en-US" altLang="en-US" i="1" dirty="0">
                <a:solidFill>
                  <a:schemeClr val="tx2"/>
                </a:solidFill>
              </a:rPr>
              <a:t>d</a:t>
            </a:r>
            <a:r>
              <a:rPr lang="en-US" altLang="en-US" baseline="-25000" dirty="0">
                <a:solidFill>
                  <a:schemeClr val="tx2"/>
                </a:solidFill>
              </a:rPr>
              <a:t>0</a:t>
            </a:r>
            <a:endParaRPr lang="en-US" altLang="en-US" dirty="0">
              <a:solidFill>
                <a:schemeClr val="tx2"/>
              </a:solidFill>
            </a:endParaRPr>
          </a:p>
          <a:p>
            <a:pPr>
              <a:spcBef>
                <a:spcPts val="3000"/>
              </a:spcBef>
            </a:pPr>
            <a:r>
              <a:rPr lang="en-US" altLang="en-US" dirty="0">
                <a:solidFill>
                  <a:schemeClr val="tx2"/>
                </a:solidFill>
              </a:rPr>
              <a:t>Hex to Decimal: </a:t>
            </a:r>
            <a:r>
              <a:rPr lang="en-US" altLang="en-US" i="1" dirty="0">
                <a:solidFill>
                  <a:schemeClr val="tx2"/>
                </a:solidFill>
              </a:rPr>
              <a:t>N</a:t>
            </a:r>
            <a:r>
              <a:rPr lang="en-US" altLang="en-US" baseline="-25000" dirty="0">
                <a:solidFill>
                  <a:schemeClr val="tx2"/>
                </a:solidFill>
              </a:rPr>
              <a:t>16</a:t>
            </a:r>
            <a:r>
              <a:rPr lang="en-US" altLang="en-US" dirty="0">
                <a:solidFill>
                  <a:schemeClr val="tx2"/>
                </a:solidFill>
              </a:rPr>
              <a:t> = (</a:t>
            </a:r>
            <a:r>
              <a:rPr lang="en-US" altLang="en-US" i="1" dirty="0">
                <a:solidFill>
                  <a:schemeClr val="tx2"/>
                </a:solidFill>
              </a:rPr>
              <a:t>d</a:t>
            </a:r>
            <a:r>
              <a:rPr lang="en-US" altLang="en-US" i="1" baseline="-25000" dirty="0">
                <a:solidFill>
                  <a:schemeClr val="tx2"/>
                </a:solidFill>
              </a:rPr>
              <a:t>n</a:t>
            </a:r>
            <a:r>
              <a:rPr lang="en-US" altLang="en-US" baseline="-25000" dirty="0">
                <a:solidFill>
                  <a:schemeClr val="tx2"/>
                </a:solidFill>
              </a:rPr>
              <a:t>-1</a:t>
            </a:r>
            <a:r>
              <a:rPr lang="en-US" altLang="en-US" dirty="0">
                <a:solidFill>
                  <a:schemeClr val="tx2"/>
                </a:solidFill>
              </a:rPr>
              <a:t> </a:t>
            </a:r>
            <a:r>
              <a:rPr lang="en-US" altLang="en-US" dirty="0">
                <a:solidFill>
                  <a:schemeClr val="tx2"/>
                </a:solidFill>
                <a:sym typeface="Symbol" pitchFamily="18" charset="2"/>
              </a:rPr>
              <a:t></a:t>
            </a:r>
            <a:r>
              <a:rPr lang="en-US" altLang="en-US" dirty="0">
                <a:solidFill>
                  <a:schemeClr val="tx2"/>
                </a:solidFill>
              </a:rPr>
              <a:t> 16</a:t>
            </a:r>
            <a:r>
              <a:rPr lang="en-US" altLang="en-US" i="1" baseline="30000" dirty="0">
                <a:solidFill>
                  <a:schemeClr val="tx2"/>
                </a:solidFill>
              </a:rPr>
              <a:t>n</a:t>
            </a:r>
            <a:r>
              <a:rPr lang="en-US" altLang="en-US" baseline="30000" dirty="0">
                <a:solidFill>
                  <a:schemeClr val="tx2"/>
                </a:solidFill>
              </a:rPr>
              <a:t>-1</a:t>
            </a:r>
            <a:r>
              <a:rPr lang="en-US" altLang="en-US" dirty="0">
                <a:solidFill>
                  <a:schemeClr val="tx2"/>
                </a:solidFill>
              </a:rPr>
              <a:t>) +... + (</a:t>
            </a:r>
            <a:r>
              <a:rPr lang="en-US" altLang="en-US" i="1" dirty="0">
                <a:solidFill>
                  <a:schemeClr val="tx2"/>
                </a:solidFill>
              </a:rPr>
              <a:t>d</a:t>
            </a:r>
            <a:r>
              <a:rPr lang="en-US" altLang="en-US" baseline="-25000" dirty="0">
                <a:solidFill>
                  <a:schemeClr val="tx2"/>
                </a:solidFill>
              </a:rPr>
              <a:t>1</a:t>
            </a:r>
            <a:r>
              <a:rPr lang="en-US" altLang="en-US" dirty="0">
                <a:solidFill>
                  <a:schemeClr val="tx2"/>
                </a:solidFill>
              </a:rPr>
              <a:t> </a:t>
            </a:r>
            <a:r>
              <a:rPr lang="en-US" altLang="en-US" dirty="0">
                <a:solidFill>
                  <a:schemeClr val="tx2"/>
                </a:solidFill>
                <a:sym typeface="Symbol" pitchFamily="18" charset="2"/>
              </a:rPr>
              <a:t></a:t>
            </a:r>
            <a:r>
              <a:rPr lang="en-US" altLang="en-US" dirty="0">
                <a:solidFill>
                  <a:schemeClr val="tx2"/>
                </a:solidFill>
              </a:rPr>
              <a:t> 16) + </a:t>
            </a:r>
            <a:r>
              <a:rPr lang="en-US" altLang="en-US" i="1" dirty="0">
                <a:solidFill>
                  <a:schemeClr val="tx2"/>
                </a:solidFill>
              </a:rPr>
              <a:t>d</a:t>
            </a:r>
            <a:r>
              <a:rPr lang="en-US" altLang="en-US" baseline="-25000" dirty="0">
                <a:solidFill>
                  <a:schemeClr val="tx2"/>
                </a:solidFill>
              </a:rPr>
              <a:t>0</a:t>
            </a:r>
            <a:endParaRPr lang="en-US" altLang="en-US" dirty="0"/>
          </a:p>
          <a:p>
            <a:pPr>
              <a:spcBef>
                <a:spcPts val="3000"/>
              </a:spcBef>
              <a:spcAft>
                <a:spcPts val="600"/>
              </a:spcAft>
            </a:pPr>
            <a:r>
              <a:rPr lang="en-US" altLang="en-US" dirty="0"/>
              <a:t>Examples:</a:t>
            </a:r>
          </a:p>
          <a:p>
            <a:pPr>
              <a:spcBef>
                <a:spcPts val="3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altLang="en-US" dirty="0"/>
              <a:t>	(7204)</a:t>
            </a:r>
            <a:r>
              <a:rPr lang="en-US" altLang="en-US" baseline="-25000" dirty="0"/>
              <a:t>8</a:t>
            </a:r>
            <a:r>
              <a:rPr lang="en-US" altLang="en-US" dirty="0"/>
              <a:t> = (7 </a:t>
            </a:r>
            <a:r>
              <a:rPr lang="en-US" altLang="en-US" dirty="0">
                <a:sym typeface="Symbol" pitchFamily="18" charset="2"/>
              </a:rPr>
              <a:t></a:t>
            </a:r>
            <a:r>
              <a:rPr lang="en-US" altLang="en-US" dirty="0"/>
              <a:t> 8</a:t>
            </a:r>
            <a:r>
              <a:rPr lang="en-US" altLang="en-US" baseline="30000" dirty="0"/>
              <a:t>3</a:t>
            </a:r>
            <a:r>
              <a:rPr lang="en-US" altLang="en-US" dirty="0"/>
              <a:t>) + (2 </a:t>
            </a:r>
            <a:r>
              <a:rPr lang="en-US" altLang="en-US" dirty="0">
                <a:sym typeface="Symbol" pitchFamily="18" charset="2"/>
              </a:rPr>
              <a:t></a:t>
            </a:r>
            <a:r>
              <a:rPr lang="en-US" altLang="en-US" dirty="0"/>
              <a:t> 8</a:t>
            </a:r>
            <a:r>
              <a:rPr lang="en-US" altLang="en-US" baseline="30000" dirty="0"/>
              <a:t>2</a:t>
            </a:r>
            <a:r>
              <a:rPr lang="en-US" altLang="en-US" dirty="0"/>
              <a:t>) + (0 </a:t>
            </a:r>
            <a:r>
              <a:rPr lang="en-US" altLang="en-US" dirty="0">
                <a:sym typeface="Symbol" pitchFamily="18" charset="2"/>
              </a:rPr>
              <a:t></a:t>
            </a:r>
            <a:r>
              <a:rPr lang="en-US" altLang="en-US" dirty="0"/>
              <a:t> 8) + 4 = 3716</a:t>
            </a:r>
          </a:p>
          <a:p>
            <a:pPr>
              <a:spcBef>
                <a:spcPts val="3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altLang="en-US" dirty="0"/>
              <a:t>	(3BA4)</a:t>
            </a:r>
            <a:r>
              <a:rPr lang="en-US" altLang="en-US" baseline="-25000" dirty="0"/>
              <a:t>16</a:t>
            </a:r>
            <a:r>
              <a:rPr lang="en-US" altLang="en-US" dirty="0"/>
              <a:t> = (3 </a:t>
            </a:r>
            <a:r>
              <a:rPr lang="en-US" altLang="en-US" dirty="0">
                <a:sym typeface="Symbol" pitchFamily="18" charset="2"/>
              </a:rPr>
              <a:t></a:t>
            </a:r>
            <a:r>
              <a:rPr lang="en-US" altLang="en-US" dirty="0"/>
              <a:t> 16</a:t>
            </a:r>
            <a:r>
              <a:rPr lang="en-US" altLang="en-US" baseline="30000" dirty="0"/>
              <a:t>3</a:t>
            </a:r>
            <a:r>
              <a:rPr lang="en-US" altLang="en-US" dirty="0"/>
              <a:t>) + (11 </a:t>
            </a:r>
            <a:r>
              <a:rPr lang="en-US" altLang="en-US" dirty="0">
                <a:sym typeface="Symbol" pitchFamily="18" charset="2"/>
              </a:rPr>
              <a:t></a:t>
            </a:r>
            <a:r>
              <a:rPr lang="en-US" altLang="en-US" dirty="0"/>
              <a:t> 16</a:t>
            </a:r>
            <a:r>
              <a:rPr lang="en-US" altLang="en-US" baseline="30000" dirty="0"/>
              <a:t>2</a:t>
            </a:r>
            <a:r>
              <a:rPr lang="en-US" altLang="en-US" dirty="0"/>
              <a:t>) + (10 </a:t>
            </a:r>
            <a:r>
              <a:rPr lang="en-US" altLang="en-US" dirty="0">
                <a:sym typeface="Symbol" pitchFamily="18" charset="2"/>
              </a:rPr>
              <a:t></a:t>
            </a:r>
            <a:r>
              <a:rPr lang="en-US" altLang="en-US" dirty="0"/>
              <a:t> 16) + 4 = 15268</a:t>
            </a:r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Converting Octal &amp; Hex to Decimal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Converting Decimal to Hexadecimal</a:t>
            </a:r>
          </a:p>
        </p:txBody>
      </p:sp>
      <p:pic>
        <p:nvPicPr>
          <p:cNvPr id="132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44" y="2936875"/>
            <a:ext cx="5250525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896012" y="4868864"/>
            <a:ext cx="31214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/>
              <a:t>422 = (1A6)</a:t>
            </a:r>
            <a:r>
              <a:rPr lang="en-US" altLang="en-US" sz="2400" baseline="-25000"/>
              <a:t>16</a:t>
            </a:r>
            <a:endParaRPr lang="en-US" altLang="en-US" sz="2400"/>
          </a:p>
        </p:txBody>
      </p:sp>
      <p:grpSp>
        <p:nvGrpSpPr>
          <p:cNvPr id="132110" name="Group 14"/>
          <p:cNvGrpSpPr>
            <a:grpSpLocks/>
          </p:cNvGrpSpPr>
          <p:nvPr/>
        </p:nvGrpSpPr>
        <p:grpSpPr bwMode="auto">
          <a:xfrm>
            <a:off x="3953802" y="4516439"/>
            <a:ext cx="2870332" cy="1101725"/>
            <a:chOff x="2299" y="2584"/>
            <a:chExt cx="1669" cy="694"/>
          </a:xfrm>
        </p:grpSpPr>
        <p:sp>
          <p:nvSpPr>
            <p:cNvPr id="132101" name="Text Box 5"/>
            <p:cNvSpPr txBox="1">
              <a:spLocks noChangeArrowheads="1"/>
            </p:cNvSpPr>
            <p:nvPr/>
          </p:nvSpPr>
          <p:spPr bwMode="auto">
            <a:xfrm>
              <a:off x="2807" y="2874"/>
              <a:ext cx="116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stop when quotient is zero</a:t>
              </a:r>
            </a:p>
          </p:txBody>
        </p:sp>
        <p:sp>
          <p:nvSpPr>
            <p:cNvPr id="132102" name="Line 6"/>
            <p:cNvSpPr>
              <a:spLocks noChangeShapeType="1"/>
            </p:cNvSpPr>
            <p:nvPr/>
          </p:nvSpPr>
          <p:spPr bwMode="auto">
            <a:xfrm flipH="1" flipV="1">
              <a:off x="2299" y="2584"/>
              <a:ext cx="689" cy="4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2108" name="Group 12"/>
          <p:cNvGrpSpPr>
            <a:grpSpLocks/>
          </p:cNvGrpSpPr>
          <p:nvPr/>
        </p:nvGrpSpPr>
        <p:grpSpPr bwMode="auto">
          <a:xfrm>
            <a:off x="5701111" y="3400426"/>
            <a:ext cx="3682073" cy="366713"/>
            <a:chOff x="3315" y="1881"/>
            <a:chExt cx="2141" cy="231"/>
          </a:xfrm>
        </p:grpSpPr>
        <p:sp>
          <p:nvSpPr>
            <p:cNvPr id="132103" name="Line 7"/>
            <p:cNvSpPr>
              <a:spLocks noChangeShapeType="1"/>
            </p:cNvSpPr>
            <p:nvPr/>
          </p:nvSpPr>
          <p:spPr bwMode="auto">
            <a:xfrm flipH="1" flipV="1">
              <a:off x="3315" y="2004"/>
              <a:ext cx="61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104" name="Text Box 8"/>
            <p:cNvSpPr txBox="1">
              <a:spLocks noChangeArrowheads="1"/>
            </p:cNvSpPr>
            <p:nvPr/>
          </p:nvSpPr>
          <p:spPr bwMode="auto">
            <a:xfrm>
              <a:off x="3823" y="1881"/>
              <a:ext cx="16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least significant digit</a:t>
              </a:r>
            </a:p>
          </p:txBody>
        </p:sp>
      </p:grpSp>
      <p:grpSp>
        <p:nvGrpSpPr>
          <p:cNvPr id="132109" name="Group 13"/>
          <p:cNvGrpSpPr>
            <a:grpSpLocks/>
          </p:cNvGrpSpPr>
          <p:nvPr/>
        </p:nvGrpSpPr>
        <p:grpSpPr bwMode="auto">
          <a:xfrm>
            <a:off x="5701111" y="4265613"/>
            <a:ext cx="3682073" cy="366712"/>
            <a:chOff x="3315" y="2426"/>
            <a:chExt cx="2141" cy="231"/>
          </a:xfrm>
        </p:grpSpPr>
        <p:sp>
          <p:nvSpPr>
            <p:cNvPr id="132105" name="Line 9"/>
            <p:cNvSpPr>
              <a:spLocks noChangeShapeType="1"/>
            </p:cNvSpPr>
            <p:nvPr/>
          </p:nvSpPr>
          <p:spPr bwMode="auto">
            <a:xfrm flipH="1" flipV="1">
              <a:off x="3315" y="2548"/>
              <a:ext cx="61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106" name="Text Box 10"/>
            <p:cNvSpPr txBox="1">
              <a:spLocks noChangeArrowheads="1"/>
            </p:cNvSpPr>
            <p:nvPr/>
          </p:nvSpPr>
          <p:spPr bwMode="auto">
            <a:xfrm>
              <a:off x="3859" y="2426"/>
              <a:ext cx="15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most significant digit</a:t>
              </a:r>
            </a:p>
          </p:txBody>
        </p:sp>
      </p:grpSp>
      <p:sp>
        <p:nvSpPr>
          <p:cNvPr id="132107" name="Rectangle 11"/>
          <p:cNvSpPr>
            <a:spLocks noChangeArrowheads="1"/>
          </p:cNvSpPr>
          <p:nvPr/>
        </p:nvSpPr>
        <p:spPr bwMode="auto">
          <a:xfrm>
            <a:off x="495300" y="951899"/>
            <a:ext cx="8915400" cy="188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4588" indent="-231775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en-US" altLang="en-US" dirty="0"/>
              <a:t>Repeatedly divide the decimal integer by 16</a:t>
            </a:r>
          </a:p>
          <a:p>
            <a:pPr>
              <a:spcBef>
                <a:spcPts val="2000"/>
              </a:spcBef>
            </a:pPr>
            <a:r>
              <a:rPr lang="en-US" altLang="en-US" dirty="0"/>
              <a:t>Each remainder is a hex digit in the translated value</a:t>
            </a:r>
          </a:p>
          <a:p>
            <a:pPr>
              <a:spcBef>
                <a:spcPts val="2000"/>
              </a:spcBef>
            </a:pPr>
            <a:r>
              <a:rPr lang="en-US" altLang="en-US" dirty="0"/>
              <a:t>Example: convert 422 to hexadecimal</a:t>
            </a:r>
          </a:p>
        </p:txBody>
      </p:sp>
      <p:sp>
        <p:nvSpPr>
          <p:cNvPr id="132111" name="Rectangle 15"/>
          <p:cNvSpPr>
            <a:spLocks noChangeArrowheads="1"/>
          </p:cNvSpPr>
          <p:nvPr/>
        </p:nvSpPr>
        <p:spPr bwMode="auto">
          <a:xfrm>
            <a:off x="522817" y="5734051"/>
            <a:ext cx="8851768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4588" indent="-231775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60000"/>
              </a:spcBef>
            </a:pPr>
            <a:r>
              <a:rPr lang="en-US" altLang="en-US" dirty="0"/>
              <a:t>To convert decimal to octal divide by 8 instead of 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/>
      <p:bldP spid="1321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Important Properties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1" y="916323"/>
            <a:ext cx="9138973" cy="5623455"/>
          </a:xfrm>
          <a:noFill/>
        </p:spPr>
        <p:txBody>
          <a:bodyPr lIns="0" rIns="0"/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How many possible digits can we have in Radix </a:t>
            </a:r>
            <a:r>
              <a:rPr lang="en-US" altLang="en-US" i="1" dirty="0"/>
              <a:t>r </a:t>
            </a:r>
            <a:r>
              <a:rPr lang="en-US" altLang="en-US" dirty="0"/>
              <a:t>?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i="1" dirty="0"/>
              <a:t>	r</a:t>
            </a:r>
            <a:r>
              <a:rPr lang="en-US" altLang="en-US" dirty="0"/>
              <a:t> digits: 0 to </a:t>
            </a:r>
            <a:r>
              <a:rPr lang="en-US" altLang="en-US" i="1" dirty="0"/>
              <a:t>r </a:t>
            </a:r>
            <a:r>
              <a:rPr lang="en-US" altLang="en-US" dirty="0"/>
              <a:t>– 1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What is the result of adding 1 to the largest digit in Radix </a:t>
            </a:r>
            <a:r>
              <a:rPr lang="en-US" altLang="en-US" i="1" dirty="0"/>
              <a:t>r</a:t>
            </a:r>
            <a:r>
              <a:rPr lang="en-US" altLang="en-US" dirty="0"/>
              <a:t>?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dirty="0"/>
              <a:t>	Since digit </a:t>
            </a:r>
            <a:r>
              <a:rPr lang="en-US" altLang="en-US" i="1" dirty="0"/>
              <a:t>r</a:t>
            </a:r>
            <a:r>
              <a:rPr lang="en-US" altLang="en-US" dirty="0"/>
              <a:t> is not represented, result is (10)</a:t>
            </a:r>
            <a:r>
              <a:rPr lang="en-US" altLang="en-US" i="1" baseline="-25000" dirty="0"/>
              <a:t>r</a:t>
            </a:r>
            <a:r>
              <a:rPr lang="en-US" altLang="en-US" dirty="0"/>
              <a:t> in Radix </a:t>
            </a:r>
            <a:r>
              <a:rPr lang="en-US" altLang="en-US" i="1" dirty="0"/>
              <a:t>r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i="1" dirty="0"/>
              <a:t>	</a:t>
            </a:r>
            <a:r>
              <a:rPr lang="en-US" altLang="en-US" dirty="0"/>
              <a:t>Examples:	1</a:t>
            </a:r>
            <a:r>
              <a:rPr lang="en-US" altLang="en-US" baseline="-25000" dirty="0"/>
              <a:t>2</a:t>
            </a:r>
            <a:r>
              <a:rPr lang="en-US" altLang="en-US" dirty="0"/>
              <a:t> + 1 = (10)</a:t>
            </a:r>
            <a:r>
              <a:rPr lang="en-US" altLang="en-US" baseline="-25000" dirty="0"/>
              <a:t>2		</a:t>
            </a:r>
            <a:r>
              <a:rPr lang="en-US" altLang="en-US" dirty="0"/>
              <a:t>7</a:t>
            </a:r>
            <a:r>
              <a:rPr lang="en-US" altLang="en-US" baseline="-25000" dirty="0"/>
              <a:t>8</a:t>
            </a:r>
            <a:r>
              <a:rPr lang="en-US" altLang="en-US" dirty="0"/>
              <a:t> + 1 = (10)</a:t>
            </a:r>
            <a:r>
              <a:rPr lang="en-US" altLang="en-US" baseline="-25000" dirty="0"/>
              <a:t>8</a:t>
            </a:r>
            <a:endParaRPr lang="en-US" altLang="en-US" i="1" baseline="-25000" dirty="0"/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dirty="0"/>
              <a:t>			9</a:t>
            </a:r>
            <a:r>
              <a:rPr lang="en-US" altLang="en-US" baseline="-25000" dirty="0"/>
              <a:t>10</a:t>
            </a:r>
            <a:r>
              <a:rPr lang="en-US" altLang="en-US" dirty="0"/>
              <a:t> + 1 = (10)</a:t>
            </a:r>
            <a:r>
              <a:rPr lang="en-US" altLang="en-US" baseline="-25000" dirty="0"/>
              <a:t>10	</a:t>
            </a:r>
            <a:r>
              <a:rPr lang="en-US" altLang="en-US" dirty="0"/>
              <a:t>F</a:t>
            </a:r>
            <a:r>
              <a:rPr lang="en-US" altLang="en-US" baseline="-25000" dirty="0"/>
              <a:t>16</a:t>
            </a:r>
            <a:r>
              <a:rPr lang="en-US" altLang="en-US" dirty="0"/>
              <a:t> + 1 = (10)</a:t>
            </a:r>
            <a:r>
              <a:rPr lang="en-US" altLang="en-US" baseline="-25000" dirty="0"/>
              <a:t>16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What is the largest value using 3 digits in Radix </a:t>
            </a:r>
            <a:r>
              <a:rPr lang="en-US" altLang="en-US" i="1" dirty="0"/>
              <a:t>r</a:t>
            </a:r>
            <a:r>
              <a:rPr lang="en-US" altLang="en-US" dirty="0"/>
              <a:t>?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dirty="0"/>
              <a:t>	In binary: (111)</a:t>
            </a:r>
            <a:r>
              <a:rPr lang="en-US" altLang="en-US" baseline="-25000" dirty="0"/>
              <a:t>2</a:t>
            </a:r>
            <a:r>
              <a:rPr lang="en-US" altLang="en-US" dirty="0"/>
              <a:t> = 2</a:t>
            </a:r>
            <a:r>
              <a:rPr lang="en-US" altLang="en-US" baseline="30000" dirty="0"/>
              <a:t>3</a:t>
            </a:r>
            <a:r>
              <a:rPr lang="en-US" altLang="en-US" dirty="0"/>
              <a:t> – 1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dirty="0"/>
              <a:t>	In octal: (777)</a:t>
            </a:r>
            <a:r>
              <a:rPr lang="en-US" altLang="en-US" baseline="-25000" dirty="0"/>
              <a:t>8</a:t>
            </a:r>
            <a:r>
              <a:rPr lang="en-US" altLang="en-US" dirty="0"/>
              <a:t> = 8</a:t>
            </a:r>
            <a:r>
              <a:rPr lang="en-US" altLang="en-US" baseline="30000" dirty="0"/>
              <a:t>3</a:t>
            </a:r>
            <a:r>
              <a:rPr lang="en-US" altLang="en-US" dirty="0"/>
              <a:t> – 1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dirty="0"/>
              <a:t>	In decimal: (999)</a:t>
            </a:r>
            <a:r>
              <a:rPr lang="en-US" altLang="en-US" baseline="-25000" dirty="0"/>
              <a:t>10</a:t>
            </a:r>
            <a:r>
              <a:rPr lang="en-US" altLang="en-US" dirty="0"/>
              <a:t> = 10</a:t>
            </a:r>
            <a:r>
              <a:rPr lang="en-US" altLang="en-US" baseline="30000" dirty="0"/>
              <a:t>3</a:t>
            </a:r>
            <a:r>
              <a:rPr lang="en-US" altLang="en-US" dirty="0"/>
              <a:t> – 1</a:t>
            </a:r>
            <a:endParaRPr lang="en-US" altLang="en-US" baseline="-25000" dirty="0"/>
          </a:p>
        </p:txBody>
      </p:sp>
      <p:sp>
        <p:nvSpPr>
          <p:cNvPr id="242698" name="Text Box 10"/>
          <p:cNvSpPr txBox="1">
            <a:spLocks noChangeArrowheads="1"/>
          </p:cNvSpPr>
          <p:nvPr/>
        </p:nvSpPr>
        <p:spPr bwMode="auto">
          <a:xfrm>
            <a:off x="5701891" y="5041996"/>
            <a:ext cx="330887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/>
              <a:t>In Radix </a:t>
            </a:r>
            <a:r>
              <a:rPr lang="en-US" altLang="en-US" sz="2400" i="1" dirty="0"/>
              <a:t>r</a:t>
            </a:r>
            <a:r>
              <a:rPr lang="en-US" altLang="en-US" sz="2400" dirty="0"/>
              <a:t>:</a:t>
            </a:r>
          </a:p>
          <a:p>
            <a:pPr>
              <a:spcBef>
                <a:spcPct val="50000"/>
              </a:spcBef>
            </a:pPr>
            <a:r>
              <a:rPr lang="en-US" altLang="en-US" sz="2400" dirty="0"/>
              <a:t>largest value = </a:t>
            </a:r>
            <a:r>
              <a:rPr lang="en-US" altLang="en-US" sz="2400" i="1" dirty="0"/>
              <a:t>r</a:t>
            </a:r>
            <a:r>
              <a:rPr lang="en-US" altLang="en-US" sz="2400" baseline="30000" dirty="0"/>
              <a:t>3</a:t>
            </a:r>
            <a:r>
              <a:rPr lang="en-US" altLang="en-US" sz="2400" dirty="0"/>
              <a:t> –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42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42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42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Important Properties – cont’d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8887883" cy="3265488"/>
          </a:xfrm>
          <a:noFill/>
        </p:spPr>
        <p:txBody>
          <a:bodyPr lIns="0" rIns="0"/>
          <a:lstStyle/>
          <a:p>
            <a:pPr>
              <a:spcBef>
                <a:spcPts val="3000"/>
              </a:spcBef>
            </a:pPr>
            <a:r>
              <a:rPr lang="en-US" altLang="en-US" dirty="0"/>
              <a:t>How many possible values can be represented …</a:t>
            </a:r>
          </a:p>
          <a:p>
            <a:pPr>
              <a:spcBef>
                <a:spcPts val="3000"/>
              </a:spcBef>
              <a:buFont typeface="Wingdings" pitchFamily="2" charset="2"/>
              <a:buNone/>
            </a:pPr>
            <a:r>
              <a:rPr lang="en-US" altLang="en-US" dirty="0"/>
              <a:t>	Using </a:t>
            </a:r>
            <a:r>
              <a:rPr lang="en-US" altLang="en-US" i="1" dirty="0"/>
              <a:t>n</a:t>
            </a:r>
            <a:r>
              <a:rPr lang="en-US" altLang="en-US" dirty="0"/>
              <a:t> binary digits?</a:t>
            </a:r>
          </a:p>
          <a:p>
            <a:pPr>
              <a:spcBef>
                <a:spcPts val="3000"/>
              </a:spcBef>
              <a:buFont typeface="Wingdings" pitchFamily="2" charset="2"/>
              <a:buNone/>
            </a:pPr>
            <a:r>
              <a:rPr lang="en-US" altLang="en-US" dirty="0"/>
              <a:t>	Using </a:t>
            </a:r>
            <a:r>
              <a:rPr lang="en-US" altLang="en-US" i="1" dirty="0"/>
              <a:t>n</a:t>
            </a:r>
            <a:r>
              <a:rPr lang="en-US" altLang="en-US" dirty="0"/>
              <a:t> octal digits</a:t>
            </a:r>
          </a:p>
          <a:p>
            <a:pPr>
              <a:spcBef>
                <a:spcPts val="3000"/>
              </a:spcBef>
              <a:buFont typeface="Wingdings" pitchFamily="2" charset="2"/>
              <a:buNone/>
            </a:pPr>
            <a:r>
              <a:rPr lang="en-US" altLang="en-US" dirty="0"/>
              <a:t>	Using </a:t>
            </a:r>
            <a:r>
              <a:rPr lang="en-US" altLang="en-US" i="1" dirty="0"/>
              <a:t>n</a:t>
            </a:r>
            <a:r>
              <a:rPr lang="en-US" altLang="en-US" dirty="0"/>
              <a:t> decimal digits?</a:t>
            </a:r>
          </a:p>
          <a:p>
            <a:pPr>
              <a:spcBef>
                <a:spcPts val="3000"/>
              </a:spcBef>
              <a:buFont typeface="Wingdings" pitchFamily="2" charset="2"/>
              <a:buNone/>
            </a:pPr>
            <a:r>
              <a:rPr lang="en-US" altLang="en-US" dirty="0"/>
              <a:t>	Using </a:t>
            </a:r>
            <a:r>
              <a:rPr lang="en-US" altLang="en-US" i="1" dirty="0"/>
              <a:t>n</a:t>
            </a:r>
            <a:r>
              <a:rPr lang="en-US" altLang="en-US" dirty="0"/>
              <a:t> hexadecimal digits</a:t>
            </a:r>
          </a:p>
          <a:p>
            <a:pPr>
              <a:spcBef>
                <a:spcPts val="3000"/>
              </a:spcBef>
              <a:buFont typeface="Wingdings" pitchFamily="2" charset="2"/>
              <a:buNone/>
            </a:pPr>
            <a:r>
              <a:rPr lang="en-US" altLang="en-US" dirty="0"/>
              <a:t>	Using </a:t>
            </a:r>
            <a:r>
              <a:rPr lang="en-US" altLang="en-US" i="1" dirty="0"/>
              <a:t>n</a:t>
            </a:r>
            <a:r>
              <a:rPr lang="en-US" altLang="en-US" dirty="0"/>
              <a:t> digits in Radix </a:t>
            </a:r>
            <a:r>
              <a:rPr lang="en-US" altLang="en-US" i="1" dirty="0"/>
              <a:t>r </a:t>
            </a:r>
            <a:r>
              <a:rPr lang="en-US" altLang="en-US" dirty="0"/>
              <a:t>?</a:t>
            </a:r>
          </a:p>
          <a:p>
            <a:endParaRPr lang="en-US" altLang="en-US" baseline="-25000" dirty="0"/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5078546" y="1988825"/>
            <a:ext cx="30123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2</a:t>
            </a:r>
            <a:r>
              <a:rPr lang="en-US" altLang="en-US" sz="2400" i="1" baseline="30000" dirty="0"/>
              <a:t>n</a:t>
            </a:r>
            <a:r>
              <a:rPr lang="en-US" altLang="en-US" sz="2400" dirty="0"/>
              <a:t> values: 0 to 2</a:t>
            </a:r>
            <a:r>
              <a:rPr lang="en-US" altLang="en-US" sz="2400" i="1" baseline="30000" dirty="0"/>
              <a:t>n</a:t>
            </a:r>
            <a:r>
              <a:rPr lang="en-US" altLang="en-US" sz="2400" dirty="0"/>
              <a:t> – 1</a:t>
            </a:r>
          </a:p>
        </p:txBody>
      </p:sp>
      <p:sp>
        <p:nvSpPr>
          <p:cNvPr id="245765" name="Rectangle 5"/>
          <p:cNvSpPr>
            <a:spLocks noChangeArrowheads="1"/>
          </p:cNvSpPr>
          <p:nvPr/>
        </p:nvSpPr>
        <p:spPr bwMode="auto">
          <a:xfrm>
            <a:off x="5078546" y="3485798"/>
            <a:ext cx="33554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10</a:t>
            </a:r>
            <a:r>
              <a:rPr lang="en-US" altLang="en-US" sz="2400" i="1" baseline="30000" dirty="0"/>
              <a:t>n</a:t>
            </a:r>
            <a:r>
              <a:rPr lang="en-US" altLang="en-US" sz="2400" dirty="0"/>
              <a:t> values: 0 to 10</a:t>
            </a:r>
            <a:r>
              <a:rPr lang="en-US" altLang="en-US" sz="2400" i="1" baseline="30000" dirty="0"/>
              <a:t>n</a:t>
            </a:r>
            <a:r>
              <a:rPr lang="en-US" altLang="en-US" sz="2400" dirty="0"/>
              <a:t> – 1</a:t>
            </a:r>
          </a:p>
        </p:txBody>
      </p:sp>
      <p:sp>
        <p:nvSpPr>
          <p:cNvPr id="245766" name="Rectangle 6"/>
          <p:cNvSpPr>
            <a:spLocks noChangeArrowheads="1"/>
          </p:cNvSpPr>
          <p:nvPr/>
        </p:nvSpPr>
        <p:spPr bwMode="auto">
          <a:xfrm>
            <a:off x="5078546" y="4983580"/>
            <a:ext cx="28745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 dirty="0" err="1"/>
              <a:t>r</a:t>
            </a:r>
            <a:r>
              <a:rPr lang="en-US" altLang="en-US" sz="2400" i="1" baseline="30000" dirty="0" err="1"/>
              <a:t>n</a:t>
            </a:r>
            <a:r>
              <a:rPr lang="en-US" altLang="en-US" sz="2400" dirty="0"/>
              <a:t> values: 0 to </a:t>
            </a:r>
            <a:r>
              <a:rPr lang="en-US" altLang="en-US" sz="2400" i="1" dirty="0" err="1"/>
              <a:t>r</a:t>
            </a:r>
            <a:r>
              <a:rPr lang="en-US" altLang="en-US" sz="2400" i="1" baseline="30000" dirty="0" err="1"/>
              <a:t>n</a:t>
            </a:r>
            <a:r>
              <a:rPr lang="en-US" altLang="en-US" sz="2400" dirty="0"/>
              <a:t> – 1</a:t>
            </a:r>
          </a:p>
        </p:txBody>
      </p:sp>
      <p:sp>
        <p:nvSpPr>
          <p:cNvPr id="245767" name="Rectangle 7"/>
          <p:cNvSpPr>
            <a:spLocks noChangeArrowheads="1"/>
          </p:cNvSpPr>
          <p:nvPr/>
        </p:nvSpPr>
        <p:spPr bwMode="auto">
          <a:xfrm>
            <a:off x="5078546" y="2736907"/>
            <a:ext cx="30123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8</a:t>
            </a:r>
            <a:r>
              <a:rPr lang="en-US" altLang="en-US" sz="2400" i="1" baseline="30000" dirty="0"/>
              <a:t>n</a:t>
            </a:r>
            <a:r>
              <a:rPr lang="en-US" altLang="en-US" sz="2400" dirty="0"/>
              <a:t> values: 0 to 8</a:t>
            </a:r>
            <a:r>
              <a:rPr lang="en-US" altLang="en-US" sz="2400" i="1" baseline="30000" dirty="0"/>
              <a:t>n</a:t>
            </a:r>
            <a:r>
              <a:rPr lang="en-US" altLang="en-US" sz="2400" dirty="0"/>
              <a:t> – 1</a:t>
            </a:r>
          </a:p>
        </p:txBody>
      </p:sp>
      <p:sp>
        <p:nvSpPr>
          <p:cNvPr id="245768" name="Rectangle 8"/>
          <p:cNvSpPr>
            <a:spLocks noChangeArrowheads="1"/>
          </p:cNvSpPr>
          <p:nvPr/>
        </p:nvSpPr>
        <p:spPr bwMode="auto">
          <a:xfrm>
            <a:off x="5078546" y="4235498"/>
            <a:ext cx="33554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16</a:t>
            </a:r>
            <a:r>
              <a:rPr lang="en-US" altLang="en-US" sz="2400" i="1" baseline="30000" dirty="0"/>
              <a:t>n</a:t>
            </a:r>
            <a:r>
              <a:rPr lang="en-US" altLang="en-US" sz="2400" dirty="0"/>
              <a:t> values: 0 to 16</a:t>
            </a:r>
            <a:r>
              <a:rPr lang="en-US" altLang="en-US" sz="2400" i="1" baseline="30000" dirty="0"/>
              <a:t>n</a:t>
            </a:r>
            <a:r>
              <a:rPr lang="en-US" altLang="en-US" sz="2400" dirty="0"/>
              <a:t> –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5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5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5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4" grpId="0"/>
      <p:bldP spid="245765" grpId="0"/>
      <p:bldP spid="245766" grpId="0"/>
      <p:bldP spid="245767" grpId="0"/>
      <p:bldP spid="24576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. . .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7569" y="1297924"/>
            <a:ext cx="6591961" cy="4838605"/>
          </a:xfrm>
        </p:spPr>
        <p:txBody>
          <a:bodyPr/>
          <a:lstStyle/>
          <a:p>
            <a:pPr>
              <a:spcBef>
                <a:spcPts val="4000"/>
              </a:spcBef>
            </a:pPr>
            <a:r>
              <a:rPr lang="en-US" altLang="en-US" dirty="0"/>
              <a:t>Analog versus Digital Circuits</a:t>
            </a:r>
          </a:p>
          <a:p>
            <a:pPr>
              <a:spcBef>
                <a:spcPts val="4000"/>
              </a:spcBef>
            </a:pPr>
            <a:r>
              <a:rPr lang="en-US" altLang="en-US" dirty="0"/>
              <a:t>Digitization of Analog Signals</a:t>
            </a:r>
          </a:p>
          <a:p>
            <a:pPr>
              <a:spcBef>
                <a:spcPts val="4000"/>
              </a:spcBef>
            </a:pPr>
            <a:r>
              <a:rPr lang="en-US" altLang="en-US" dirty="0"/>
              <a:t>Binary Numbers and Number Systems</a:t>
            </a:r>
          </a:p>
          <a:p>
            <a:pPr>
              <a:spcBef>
                <a:spcPts val="4000"/>
              </a:spcBef>
            </a:pPr>
            <a:r>
              <a:rPr lang="en-US" altLang="en-US" dirty="0"/>
              <a:t>Number System Conversions</a:t>
            </a:r>
          </a:p>
          <a:p>
            <a:pPr>
              <a:spcBef>
                <a:spcPts val="4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Representing Fractions</a:t>
            </a:r>
          </a:p>
          <a:p>
            <a:pPr>
              <a:spcBef>
                <a:spcPts val="4000"/>
              </a:spcBef>
            </a:pPr>
            <a:r>
              <a:rPr lang="en-US" altLang="en-US" dirty="0"/>
              <a:t>Binary Codes</a:t>
            </a:r>
          </a:p>
        </p:txBody>
      </p:sp>
    </p:spTree>
    <p:extLst>
      <p:ext uri="{BB962C8B-B14F-4D97-AF65-F5344CB8AC3E}">
        <p14:creationId xmlns:p14="http://schemas.microsoft.com/office/powerpoint/2010/main" val="40893051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Representing Fractions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1416" y="1123950"/>
            <a:ext cx="8851767" cy="5027613"/>
          </a:xfrm>
        </p:spPr>
        <p:txBody>
          <a:bodyPr/>
          <a:lstStyle/>
          <a:p>
            <a:pPr>
              <a:tabLst>
                <a:tab pos="990600" algn="l"/>
                <a:tab pos="5829300" algn="l"/>
              </a:tabLst>
            </a:pPr>
            <a:r>
              <a:rPr lang="en-US" altLang="en-US"/>
              <a:t>A number </a:t>
            </a:r>
            <a:r>
              <a:rPr lang="en-US" altLang="en-US" b="1" i="1"/>
              <a:t>N</a:t>
            </a:r>
            <a:r>
              <a:rPr lang="en-US" altLang="en-US" b="1" i="1" baseline="-25000"/>
              <a:t>r</a:t>
            </a:r>
            <a:r>
              <a:rPr lang="en-US" altLang="en-US"/>
              <a:t> in </a:t>
            </a:r>
            <a:r>
              <a:rPr lang="en-US" altLang="en-US" i="1"/>
              <a:t>radix</a:t>
            </a:r>
            <a:r>
              <a:rPr lang="en-US" altLang="en-US"/>
              <a:t> </a:t>
            </a:r>
            <a:r>
              <a:rPr lang="en-US" altLang="en-US" b="1" i="1"/>
              <a:t>r</a:t>
            </a:r>
            <a:r>
              <a:rPr lang="en-US" altLang="en-US"/>
              <a:t> can also have a fraction part:</a:t>
            </a:r>
          </a:p>
          <a:p>
            <a:pPr>
              <a:buFont typeface="Wingdings" pitchFamily="2" charset="2"/>
              <a:buNone/>
              <a:tabLst>
                <a:tab pos="990600" algn="l"/>
                <a:tab pos="5829300" algn="l"/>
              </a:tabLst>
            </a:pPr>
            <a:r>
              <a:rPr lang="en-US" altLang="en-US" i="1"/>
              <a:t>	</a:t>
            </a:r>
            <a:r>
              <a:rPr lang="en-US" altLang="en-US" b="1" i="1"/>
              <a:t>N</a:t>
            </a:r>
            <a:r>
              <a:rPr lang="en-US" altLang="en-US" b="1" i="1" baseline="-25000"/>
              <a:t>r</a:t>
            </a:r>
            <a:r>
              <a:rPr lang="en-US" altLang="en-US" b="1"/>
              <a:t> = </a:t>
            </a:r>
            <a:r>
              <a:rPr lang="en-US" altLang="en-US" b="1" i="1"/>
              <a:t>d</a:t>
            </a:r>
            <a:r>
              <a:rPr lang="en-US" altLang="en-US" b="1" i="1" baseline="-25000"/>
              <a:t>n</a:t>
            </a:r>
            <a:r>
              <a:rPr lang="en-US" altLang="en-US" b="1" baseline="-25000"/>
              <a:t>-1</a:t>
            </a:r>
            <a:r>
              <a:rPr lang="en-US" altLang="en-US" b="1" i="1"/>
              <a:t>d</a:t>
            </a:r>
            <a:r>
              <a:rPr lang="en-US" altLang="en-US" b="1" i="1" baseline="-25000"/>
              <a:t>n</a:t>
            </a:r>
            <a:r>
              <a:rPr lang="en-US" altLang="en-US" b="1" baseline="-25000"/>
              <a:t>-2</a:t>
            </a:r>
            <a:r>
              <a:rPr lang="en-US" altLang="en-US" b="1"/>
              <a:t> … </a:t>
            </a:r>
            <a:r>
              <a:rPr lang="en-US" altLang="en-US" b="1" i="1"/>
              <a:t>d</a:t>
            </a:r>
            <a:r>
              <a:rPr lang="en-US" altLang="en-US" b="1" baseline="-25000"/>
              <a:t>1</a:t>
            </a:r>
            <a:r>
              <a:rPr lang="en-US" altLang="en-US" b="1" i="1"/>
              <a:t>d</a:t>
            </a:r>
            <a:r>
              <a:rPr lang="en-US" altLang="en-US" b="1" baseline="-25000"/>
              <a:t>0  </a:t>
            </a:r>
            <a:r>
              <a:rPr lang="en-US" altLang="en-US" sz="3200" b="1">
                <a:sym typeface="Wingdings 2" pitchFamily="18" charset="2"/>
              </a:rPr>
              <a:t>.</a:t>
            </a:r>
            <a:r>
              <a:rPr lang="en-US" altLang="en-US" b="1"/>
              <a:t> </a:t>
            </a:r>
            <a:r>
              <a:rPr lang="en-US" altLang="en-US" b="1" i="1"/>
              <a:t>d</a:t>
            </a:r>
            <a:r>
              <a:rPr lang="en-US" altLang="en-US" b="1" baseline="-25000"/>
              <a:t>-1 </a:t>
            </a:r>
            <a:r>
              <a:rPr lang="en-US" altLang="en-US" b="1" i="1"/>
              <a:t>d</a:t>
            </a:r>
            <a:r>
              <a:rPr lang="en-US" altLang="en-US" b="1" baseline="-25000"/>
              <a:t>-2 </a:t>
            </a:r>
            <a:r>
              <a:rPr lang="en-US" altLang="en-US" b="1"/>
              <a:t>… </a:t>
            </a:r>
            <a:r>
              <a:rPr lang="en-US" altLang="en-US" b="1" i="1"/>
              <a:t>d</a:t>
            </a:r>
            <a:r>
              <a:rPr lang="en-US" altLang="en-US" b="1" baseline="-25000"/>
              <a:t>-</a:t>
            </a:r>
            <a:r>
              <a:rPr lang="en-US" altLang="en-US" b="1" i="1" baseline="-25000"/>
              <a:t>m</a:t>
            </a:r>
            <a:r>
              <a:rPr lang="en-US" altLang="en-US" b="1" baseline="-25000">
                <a:latin typeface="Symbol" pitchFamily="18" charset="2"/>
              </a:rPr>
              <a:t>+</a:t>
            </a:r>
            <a:r>
              <a:rPr lang="en-US" altLang="en-US" b="1" baseline="-25000"/>
              <a:t>1 </a:t>
            </a:r>
            <a:r>
              <a:rPr lang="en-US" altLang="en-US" b="1" i="1"/>
              <a:t>d</a:t>
            </a:r>
            <a:r>
              <a:rPr lang="en-US" altLang="en-US" b="1" baseline="-25000"/>
              <a:t>-</a:t>
            </a:r>
            <a:r>
              <a:rPr lang="en-US" altLang="en-US" b="1" i="1" baseline="-25000"/>
              <a:t>m</a:t>
            </a:r>
            <a:r>
              <a:rPr lang="en-US" altLang="en-US" baseline="-25000"/>
              <a:t> </a:t>
            </a:r>
          </a:p>
          <a:p>
            <a:pPr>
              <a:buFont typeface="Wingdings" pitchFamily="2" charset="2"/>
              <a:buNone/>
              <a:tabLst>
                <a:tab pos="990600" algn="l"/>
                <a:tab pos="5829300" algn="l"/>
              </a:tabLst>
            </a:pPr>
            <a:endParaRPr lang="en-US" altLang="en-US"/>
          </a:p>
          <a:p>
            <a:pPr>
              <a:buFont typeface="Wingdings" pitchFamily="2" charset="2"/>
              <a:buNone/>
              <a:tabLst>
                <a:tab pos="990600" algn="l"/>
                <a:tab pos="5829300" algn="l"/>
              </a:tabLst>
            </a:pPr>
            <a:r>
              <a:rPr lang="en-US" altLang="en-US"/>
              <a:t>	</a:t>
            </a:r>
          </a:p>
          <a:p>
            <a:pPr>
              <a:spcBef>
                <a:spcPct val="70000"/>
              </a:spcBef>
              <a:tabLst>
                <a:tab pos="990600" algn="l"/>
                <a:tab pos="5829300" algn="l"/>
              </a:tabLst>
            </a:pPr>
            <a:r>
              <a:rPr lang="en-US" altLang="en-US"/>
              <a:t>The number </a:t>
            </a:r>
            <a:r>
              <a:rPr lang="en-US" altLang="en-US" b="1" i="1"/>
              <a:t>N</a:t>
            </a:r>
            <a:r>
              <a:rPr lang="en-US" altLang="en-US" b="1" i="1" baseline="-25000"/>
              <a:t>r</a:t>
            </a:r>
            <a:r>
              <a:rPr lang="en-US" altLang="en-US"/>
              <a:t> represents the value: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  <a:tabLst>
                <a:tab pos="990600" algn="l"/>
                <a:tab pos="5829300" algn="l"/>
              </a:tabLst>
            </a:pPr>
            <a:r>
              <a:rPr lang="en-US" altLang="en-US" b="1" i="1"/>
              <a:t>	N</a:t>
            </a:r>
            <a:r>
              <a:rPr lang="en-US" altLang="en-US" b="1" i="1" baseline="-25000"/>
              <a:t>r</a:t>
            </a:r>
            <a:r>
              <a:rPr lang="en-US" altLang="en-US" b="1"/>
              <a:t> =	</a:t>
            </a:r>
            <a:r>
              <a:rPr lang="en-US" altLang="en-US" b="1" i="1"/>
              <a:t>d</a:t>
            </a:r>
            <a:r>
              <a:rPr lang="en-US" altLang="en-US" b="1" i="1" baseline="-25000"/>
              <a:t>n</a:t>
            </a:r>
            <a:r>
              <a:rPr lang="en-US" altLang="en-US" b="1" baseline="-25000"/>
              <a:t>-1 </a:t>
            </a:r>
            <a:r>
              <a:rPr lang="en-US" altLang="en-US" b="1"/>
              <a:t>× </a:t>
            </a:r>
            <a:r>
              <a:rPr lang="en-US" altLang="en-US" b="1" i="1"/>
              <a:t>r</a:t>
            </a:r>
            <a:r>
              <a:rPr lang="en-US" altLang="en-US" b="1" i="1" baseline="30000"/>
              <a:t>n</a:t>
            </a:r>
            <a:r>
              <a:rPr lang="en-US" altLang="en-US" b="1" baseline="30000"/>
              <a:t>-1</a:t>
            </a:r>
            <a:r>
              <a:rPr lang="en-US" altLang="en-US" b="1"/>
              <a:t> + … + </a:t>
            </a:r>
            <a:r>
              <a:rPr lang="en-US" altLang="en-US" b="1" i="1"/>
              <a:t>d</a:t>
            </a:r>
            <a:r>
              <a:rPr lang="en-US" altLang="en-US" b="1" baseline="-25000"/>
              <a:t>1 </a:t>
            </a:r>
            <a:r>
              <a:rPr lang="en-US" altLang="en-US" b="1"/>
              <a:t>× </a:t>
            </a:r>
            <a:r>
              <a:rPr lang="en-US" altLang="en-US" b="1" i="1"/>
              <a:t>r</a:t>
            </a:r>
            <a:r>
              <a:rPr lang="en-US" altLang="en-US" b="1"/>
              <a:t> + </a:t>
            </a:r>
            <a:r>
              <a:rPr lang="en-US" altLang="en-US" b="1" i="1"/>
              <a:t>d</a:t>
            </a:r>
            <a:r>
              <a:rPr lang="en-US" altLang="en-US" b="1" baseline="-25000"/>
              <a:t>0  </a:t>
            </a:r>
            <a:r>
              <a:rPr lang="en-US" altLang="en-US" sz="3200" b="1">
                <a:sym typeface="Wingdings 2" pitchFamily="18" charset="2"/>
              </a:rPr>
              <a:t>+</a:t>
            </a:r>
            <a:r>
              <a:rPr lang="en-US" altLang="en-US" b="1">
                <a:sym typeface="Wingdings 2" pitchFamily="18" charset="2"/>
              </a:rPr>
              <a:t>	(Integer Part)</a:t>
            </a:r>
            <a:endParaRPr lang="en-US" altLang="en-US" b="1"/>
          </a:p>
          <a:p>
            <a:pPr>
              <a:spcBef>
                <a:spcPct val="30000"/>
              </a:spcBef>
              <a:buFont typeface="Wingdings" pitchFamily="2" charset="2"/>
              <a:buNone/>
              <a:tabLst>
                <a:tab pos="990600" algn="l"/>
                <a:tab pos="5829300" algn="l"/>
              </a:tabLst>
            </a:pPr>
            <a:r>
              <a:rPr lang="en-US" altLang="en-US" b="1" i="1"/>
              <a:t>		d</a:t>
            </a:r>
            <a:r>
              <a:rPr lang="en-US" altLang="en-US" b="1" baseline="-25000"/>
              <a:t>-1 </a:t>
            </a:r>
            <a:r>
              <a:rPr lang="en-US" altLang="en-US" b="1"/>
              <a:t>× </a:t>
            </a:r>
            <a:r>
              <a:rPr lang="en-US" altLang="en-US" b="1" i="1"/>
              <a:t>r </a:t>
            </a:r>
            <a:r>
              <a:rPr lang="en-US" altLang="en-US" b="1" baseline="30000"/>
              <a:t>-1</a:t>
            </a:r>
            <a:r>
              <a:rPr lang="en-US" altLang="en-US" b="1"/>
              <a:t> + </a:t>
            </a:r>
            <a:r>
              <a:rPr lang="en-US" altLang="en-US" b="1" i="1"/>
              <a:t>d</a:t>
            </a:r>
            <a:r>
              <a:rPr lang="en-US" altLang="en-US" b="1" baseline="-25000"/>
              <a:t>-2 </a:t>
            </a:r>
            <a:r>
              <a:rPr lang="en-US" altLang="en-US" b="1"/>
              <a:t>× </a:t>
            </a:r>
            <a:r>
              <a:rPr lang="en-US" altLang="en-US" b="1" i="1"/>
              <a:t>r </a:t>
            </a:r>
            <a:r>
              <a:rPr lang="en-US" altLang="en-US" b="1" baseline="30000"/>
              <a:t>-2</a:t>
            </a:r>
            <a:r>
              <a:rPr lang="en-US" altLang="en-US" b="1"/>
              <a:t> … + </a:t>
            </a:r>
            <a:r>
              <a:rPr lang="en-US" altLang="en-US" b="1" i="1"/>
              <a:t>d</a:t>
            </a:r>
            <a:r>
              <a:rPr lang="en-US" altLang="en-US" b="1" baseline="-25000"/>
              <a:t>-m </a:t>
            </a:r>
            <a:r>
              <a:rPr lang="en-US" altLang="en-US" b="1"/>
              <a:t>× </a:t>
            </a:r>
            <a:r>
              <a:rPr lang="en-US" altLang="en-US" b="1" i="1"/>
              <a:t>r </a:t>
            </a:r>
            <a:r>
              <a:rPr lang="en-US" altLang="en-US" b="1" baseline="30000"/>
              <a:t>–</a:t>
            </a:r>
            <a:r>
              <a:rPr lang="en-US" altLang="en-US" b="1" i="1" baseline="30000"/>
              <a:t>m</a:t>
            </a:r>
            <a:r>
              <a:rPr lang="en-US" altLang="en-US" b="1"/>
              <a:t>	(Fraction Part)</a:t>
            </a:r>
          </a:p>
          <a:p>
            <a:pPr>
              <a:spcBef>
                <a:spcPct val="30000"/>
              </a:spcBef>
              <a:buFont typeface="Wingdings" pitchFamily="2" charset="2"/>
              <a:buNone/>
              <a:tabLst>
                <a:tab pos="990600" algn="l"/>
                <a:tab pos="5829300" algn="l"/>
              </a:tabLst>
            </a:pPr>
            <a:r>
              <a:rPr lang="en-US" altLang="en-US" b="1" i="1"/>
              <a:t>	</a:t>
            </a:r>
            <a:endParaRPr lang="en-US" altLang="en-US" sz="3200" b="1">
              <a:sym typeface="Wingdings 2" pitchFamily="18" charset="2"/>
            </a:endParaRPr>
          </a:p>
        </p:txBody>
      </p:sp>
      <p:grpSp>
        <p:nvGrpSpPr>
          <p:cNvPr id="248868" name="Group 36"/>
          <p:cNvGrpSpPr>
            <a:grpSpLocks/>
          </p:cNvGrpSpPr>
          <p:nvPr/>
        </p:nvGrpSpPr>
        <p:grpSpPr bwMode="auto">
          <a:xfrm>
            <a:off x="1559118" y="2333625"/>
            <a:ext cx="2184135" cy="630238"/>
            <a:chOff x="1029" y="1470"/>
            <a:chExt cx="1270" cy="397"/>
          </a:xfrm>
        </p:grpSpPr>
        <p:sp>
          <p:nvSpPr>
            <p:cNvPr id="248865" name="AutoShape 33"/>
            <p:cNvSpPr>
              <a:spLocks/>
            </p:cNvSpPr>
            <p:nvPr/>
          </p:nvSpPr>
          <p:spPr bwMode="auto">
            <a:xfrm rot="-5400000">
              <a:off x="1609" y="890"/>
              <a:ext cx="109" cy="1270"/>
            </a:xfrm>
            <a:prstGeom prst="leftBrace">
              <a:avLst>
                <a:gd name="adj1" fmla="val 58688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866" name="Text Box 34"/>
            <p:cNvSpPr txBox="1">
              <a:spLocks noChangeArrowheads="1"/>
            </p:cNvSpPr>
            <p:nvPr/>
          </p:nvSpPr>
          <p:spPr bwMode="auto">
            <a:xfrm>
              <a:off x="1066" y="1579"/>
              <a:ext cx="11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/>
                <a:t>Integer Part</a:t>
              </a:r>
            </a:p>
          </p:txBody>
        </p:sp>
      </p:grpSp>
      <p:grpSp>
        <p:nvGrpSpPr>
          <p:cNvPr id="248869" name="Group 37"/>
          <p:cNvGrpSpPr>
            <a:grpSpLocks/>
          </p:cNvGrpSpPr>
          <p:nvPr/>
        </p:nvGrpSpPr>
        <p:grpSpPr bwMode="auto">
          <a:xfrm>
            <a:off x="4012971" y="2335214"/>
            <a:ext cx="2495418" cy="630237"/>
            <a:chOff x="1029" y="1470"/>
            <a:chExt cx="1270" cy="397"/>
          </a:xfrm>
        </p:grpSpPr>
        <p:sp>
          <p:nvSpPr>
            <p:cNvPr id="248870" name="AutoShape 38"/>
            <p:cNvSpPr>
              <a:spLocks/>
            </p:cNvSpPr>
            <p:nvPr/>
          </p:nvSpPr>
          <p:spPr bwMode="auto">
            <a:xfrm rot="-5400000">
              <a:off x="1609" y="890"/>
              <a:ext cx="109" cy="1270"/>
            </a:xfrm>
            <a:prstGeom prst="leftBrace">
              <a:avLst>
                <a:gd name="adj1" fmla="val 58688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871" name="Text Box 39"/>
            <p:cNvSpPr txBox="1">
              <a:spLocks noChangeArrowheads="1"/>
            </p:cNvSpPr>
            <p:nvPr/>
          </p:nvSpPr>
          <p:spPr bwMode="auto">
            <a:xfrm>
              <a:off x="1066" y="1579"/>
              <a:ext cx="11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/>
                <a:t>Fraction Part</a:t>
              </a:r>
            </a:p>
          </p:txBody>
        </p:sp>
      </p:grpSp>
      <p:sp>
        <p:nvSpPr>
          <p:cNvPr id="248872" name="Rectangle 40"/>
          <p:cNvSpPr>
            <a:spLocks noChangeArrowheads="1"/>
          </p:cNvSpPr>
          <p:nvPr/>
        </p:nvSpPr>
        <p:spPr bwMode="auto">
          <a:xfrm>
            <a:off x="7450137" y="1758950"/>
            <a:ext cx="14093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0 ≤ </a:t>
            </a:r>
            <a:r>
              <a:rPr lang="en-US" altLang="en-US" sz="2400" b="1" i="1"/>
              <a:t>d</a:t>
            </a:r>
            <a:r>
              <a:rPr lang="en-US" altLang="en-US" sz="2400" b="1" baseline="-25000"/>
              <a:t>i</a:t>
            </a:r>
            <a:r>
              <a:rPr lang="en-US" altLang="en-US" sz="2400" b="1"/>
              <a:t> &lt; </a:t>
            </a:r>
            <a:r>
              <a:rPr lang="en-US" altLang="en-US" sz="2400" b="1" i="1"/>
              <a:t>r</a:t>
            </a:r>
          </a:p>
        </p:txBody>
      </p:sp>
      <p:grpSp>
        <p:nvGrpSpPr>
          <p:cNvPr id="248875" name="Group 43"/>
          <p:cNvGrpSpPr>
            <a:grpSpLocks/>
          </p:cNvGrpSpPr>
          <p:nvPr/>
        </p:nvGrpSpPr>
        <p:grpSpPr bwMode="auto">
          <a:xfrm>
            <a:off x="2841107" y="2276476"/>
            <a:ext cx="1996679" cy="1152525"/>
            <a:chOff x="1828" y="1434"/>
            <a:chExt cx="1161" cy="726"/>
          </a:xfrm>
        </p:grpSpPr>
        <p:sp>
          <p:nvSpPr>
            <p:cNvPr id="248873" name="Rectangle 41"/>
            <p:cNvSpPr>
              <a:spLocks noChangeArrowheads="1"/>
            </p:cNvSpPr>
            <p:nvPr/>
          </p:nvSpPr>
          <p:spPr bwMode="auto">
            <a:xfrm>
              <a:off x="1828" y="1872"/>
              <a:ext cx="11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400">
                  <a:solidFill>
                    <a:srgbClr val="FF0000"/>
                  </a:solidFill>
                </a:rPr>
                <a:t>Radix Point</a:t>
              </a:r>
            </a:p>
          </p:txBody>
        </p:sp>
        <p:sp>
          <p:nvSpPr>
            <p:cNvPr id="248874" name="Line 42"/>
            <p:cNvSpPr>
              <a:spLocks noChangeShapeType="1"/>
            </p:cNvSpPr>
            <p:nvPr/>
          </p:nvSpPr>
          <p:spPr bwMode="auto">
            <a:xfrm flipV="1">
              <a:off x="2408" y="1434"/>
              <a:ext cx="0" cy="4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8878" name="Group 46"/>
          <p:cNvGrpSpPr>
            <a:grpSpLocks/>
          </p:cNvGrpSpPr>
          <p:nvPr/>
        </p:nvGrpSpPr>
        <p:grpSpPr bwMode="auto">
          <a:xfrm>
            <a:off x="646641" y="5041903"/>
            <a:ext cx="5663275" cy="1147763"/>
            <a:chOff x="929" y="3216"/>
            <a:chExt cx="3293" cy="723"/>
          </a:xfrm>
        </p:grpSpPr>
        <p:sp>
          <p:nvSpPr>
            <p:cNvPr id="248841" name="Rectangle 9"/>
            <p:cNvSpPr>
              <a:spLocks noChangeArrowheads="1"/>
            </p:cNvSpPr>
            <p:nvPr/>
          </p:nvSpPr>
          <p:spPr bwMode="auto">
            <a:xfrm>
              <a:off x="929" y="3451"/>
              <a:ext cx="79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altLang="en-US" sz="28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altLang="en-US" sz="2800" b="1" i="1">
                  <a:solidFill>
                    <a:srgbClr val="000000"/>
                  </a:solidFill>
                </a:rPr>
                <a:t>N</a:t>
              </a:r>
              <a:r>
                <a:rPr lang="en-US" altLang="en-US" sz="2800" b="1" i="1" baseline="-25000">
                  <a:solidFill>
                    <a:srgbClr val="000000"/>
                  </a:solidFill>
                </a:rPr>
                <a:t>r</a:t>
              </a:r>
              <a:r>
                <a:rPr lang="en-US" altLang="en-US" sz="2800" b="1" i="1">
                  <a:solidFill>
                    <a:srgbClr val="000000"/>
                  </a:solidFill>
                </a:rPr>
                <a:t> =</a:t>
              </a:r>
              <a:r>
                <a:rPr lang="en-US" altLang="en-US" sz="2800" i="1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248843" name="Rectangle 11"/>
            <p:cNvSpPr>
              <a:spLocks noChangeArrowheads="1"/>
            </p:cNvSpPr>
            <p:nvPr/>
          </p:nvSpPr>
          <p:spPr bwMode="auto">
            <a:xfrm>
              <a:off x="3290" y="3337"/>
              <a:ext cx="260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altLang="en-US" sz="4900">
                  <a:solidFill>
                    <a:srgbClr val="000000"/>
                  </a:solidFill>
                  <a:latin typeface="Symbol" pitchFamily="18" charset="2"/>
                </a:rPr>
                <a:t>å</a:t>
              </a:r>
              <a:endParaRPr lang="en-US" altLang="en-US" sz="2800" b="1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248844" name="Rectangle 12"/>
            <p:cNvSpPr>
              <a:spLocks noChangeArrowheads="1"/>
            </p:cNvSpPr>
            <p:nvPr/>
          </p:nvSpPr>
          <p:spPr bwMode="auto">
            <a:xfrm>
              <a:off x="1717" y="3337"/>
              <a:ext cx="260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altLang="en-US" sz="4900">
                  <a:solidFill>
                    <a:srgbClr val="000000"/>
                  </a:solidFill>
                  <a:latin typeface="Symbol" pitchFamily="18" charset="2"/>
                </a:rPr>
                <a:t>å</a:t>
              </a:r>
              <a:endParaRPr lang="en-US" altLang="en-US" sz="2800" b="1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248845" name="Rectangle 13"/>
            <p:cNvSpPr>
              <a:spLocks noChangeArrowheads="1"/>
            </p:cNvSpPr>
            <p:nvPr/>
          </p:nvSpPr>
          <p:spPr bwMode="auto">
            <a:xfrm>
              <a:off x="2812" y="3430"/>
              <a:ext cx="14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altLang="en-US" sz="3400" b="1">
                  <a:solidFill>
                    <a:srgbClr val="000000"/>
                  </a:solidFill>
                </a:rPr>
                <a:t>+</a:t>
              </a:r>
              <a:endParaRPr lang="en-US" altLang="en-US" sz="2800" b="1">
                <a:solidFill>
                  <a:schemeClr val="accent2"/>
                </a:solidFill>
              </a:endParaRPr>
            </a:p>
          </p:txBody>
        </p:sp>
        <p:sp>
          <p:nvSpPr>
            <p:cNvPr id="248846" name="Rectangle 14"/>
            <p:cNvSpPr>
              <a:spLocks noChangeArrowheads="1"/>
            </p:cNvSpPr>
            <p:nvPr/>
          </p:nvSpPr>
          <p:spPr bwMode="auto">
            <a:xfrm>
              <a:off x="3182" y="3765"/>
              <a:ext cx="4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altLang="en-US" b="1" i="1">
                  <a:solidFill>
                    <a:srgbClr val="000000"/>
                  </a:solidFill>
                </a:rPr>
                <a:t>j = </a:t>
              </a:r>
              <a:r>
                <a:rPr lang="en-US" altLang="en-US" i="1">
                  <a:solidFill>
                    <a:srgbClr val="000000"/>
                  </a:solidFill>
                </a:rPr>
                <a:t>-</a:t>
              </a:r>
              <a:r>
                <a:rPr lang="en-US" altLang="en-US" b="1" i="1">
                  <a:solidFill>
                    <a:srgbClr val="000000"/>
                  </a:solidFill>
                </a:rPr>
                <a:t>m</a:t>
              </a:r>
              <a:endParaRPr lang="en-US" altLang="en-US" b="1" i="1">
                <a:solidFill>
                  <a:schemeClr val="accent2"/>
                </a:solidFill>
              </a:endParaRPr>
            </a:p>
          </p:txBody>
        </p:sp>
        <p:sp>
          <p:nvSpPr>
            <p:cNvPr id="248850" name="Rectangle 18"/>
            <p:cNvSpPr>
              <a:spLocks noChangeArrowheads="1"/>
            </p:cNvSpPr>
            <p:nvPr/>
          </p:nvSpPr>
          <p:spPr bwMode="auto">
            <a:xfrm>
              <a:off x="1729" y="3765"/>
              <a:ext cx="26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altLang="en-US" b="1" i="1">
                  <a:solidFill>
                    <a:srgbClr val="000000"/>
                  </a:solidFill>
                </a:rPr>
                <a:t>i </a:t>
              </a:r>
              <a:r>
                <a:rPr lang="en-US" altLang="en-US" b="1">
                  <a:solidFill>
                    <a:srgbClr val="000000"/>
                  </a:solidFill>
                </a:rPr>
                <a:t>=</a:t>
              </a:r>
              <a:r>
                <a:rPr lang="en-US" altLang="en-US" b="1" i="1">
                  <a:solidFill>
                    <a:srgbClr val="000000"/>
                  </a:solidFill>
                </a:rPr>
                <a:t> 0</a:t>
              </a:r>
              <a:endParaRPr lang="en-US" altLang="en-US" b="1">
                <a:solidFill>
                  <a:schemeClr val="accent2"/>
                </a:solidFill>
              </a:endParaRPr>
            </a:p>
          </p:txBody>
        </p:sp>
        <p:sp>
          <p:nvSpPr>
            <p:cNvPr id="248854" name="Rectangle 22"/>
            <p:cNvSpPr>
              <a:spLocks noChangeArrowheads="1"/>
            </p:cNvSpPr>
            <p:nvPr/>
          </p:nvSpPr>
          <p:spPr bwMode="auto">
            <a:xfrm>
              <a:off x="1937" y="3451"/>
              <a:ext cx="653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altLang="en-US" sz="2800" b="1" i="1">
                  <a:solidFill>
                    <a:srgbClr val="000000"/>
                  </a:solidFill>
                </a:rPr>
                <a:t>d</a:t>
              </a:r>
              <a:r>
                <a:rPr lang="en-US" altLang="en-US" sz="2800" b="1" i="1" baseline="-25000">
                  <a:solidFill>
                    <a:srgbClr val="000000"/>
                  </a:solidFill>
                </a:rPr>
                <a:t>i</a:t>
              </a:r>
              <a:r>
                <a:rPr lang="en-US" altLang="en-US" sz="2800" b="1" i="1">
                  <a:solidFill>
                    <a:srgbClr val="000000"/>
                  </a:solidFill>
                </a:rPr>
                <a:t> × r</a:t>
              </a:r>
              <a:r>
                <a:rPr lang="en-US" altLang="en-US" sz="2800" b="1" i="1" baseline="30000">
                  <a:solidFill>
                    <a:srgbClr val="000000"/>
                  </a:solidFill>
                </a:rPr>
                <a:t>i</a:t>
              </a:r>
              <a:endParaRPr lang="en-US" altLang="en-US" sz="2800" b="1" baseline="30000">
                <a:solidFill>
                  <a:schemeClr val="accent2"/>
                </a:solidFill>
              </a:endParaRPr>
            </a:p>
          </p:txBody>
        </p:sp>
        <p:sp>
          <p:nvSpPr>
            <p:cNvPr id="248863" name="Rectangle 31"/>
            <p:cNvSpPr>
              <a:spLocks noChangeArrowheads="1"/>
            </p:cNvSpPr>
            <p:nvPr/>
          </p:nvSpPr>
          <p:spPr bwMode="auto">
            <a:xfrm>
              <a:off x="1676" y="3246"/>
              <a:ext cx="47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altLang="en-US" b="1" i="1">
                  <a:solidFill>
                    <a:srgbClr val="000000"/>
                  </a:solidFill>
                </a:rPr>
                <a:t>i = n</a:t>
              </a:r>
              <a:r>
                <a:rPr lang="en-US" altLang="en-US" i="1">
                  <a:solidFill>
                    <a:srgbClr val="000000"/>
                  </a:solidFill>
                </a:rPr>
                <a:t>-</a:t>
              </a:r>
              <a:r>
                <a:rPr lang="en-US" altLang="en-US" b="1" i="1">
                  <a:solidFill>
                    <a:srgbClr val="000000"/>
                  </a:solidFill>
                </a:rPr>
                <a:t>1</a:t>
              </a:r>
              <a:endParaRPr lang="en-US" altLang="en-US" b="1" i="1">
                <a:solidFill>
                  <a:schemeClr val="accent2"/>
                </a:solidFill>
              </a:endParaRPr>
            </a:p>
          </p:txBody>
        </p:sp>
        <p:sp>
          <p:nvSpPr>
            <p:cNvPr id="248864" name="Rectangle 32"/>
            <p:cNvSpPr>
              <a:spLocks noChangeArrowheads="1"/>
            </p:cNvSpPr>
            <p:nvPr/>
          </p:nvSpPr>
          <p:spPr bwMode="auto">
            <a:xfrm>
              <a:off x="3226" y="3216"/>
              <a:ext cx="41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altLang="en-US" b="1" i="1">
                  <a:solidFill>
                    <a:srgbClr val="000000"/>
                  </a:solidFill>
                </a:rPr>
                <a:t>j = </a:t>
              </a:r>
              <a:r>
                <a:rPr lang="en-US" altLang="en-US" i="1">
                  <a:solidFill>
                    <a:srgbClr val="000000"/>
                  </a:solidFill>
                </a:rPr>
                <a:t>-</a:t>
              </a:r>
              <a:r>
                <a:rPr lang="en-US" altLang="en-US" b="1" i="1">
                  <a:solidFill>
                    <a:srgbClr val="000000"/>
                  </a:solidFill>
                </a:rPr>
                <a:t>1</a:t>
              </a:r>
              <a:endParaRPr lang="en-US" altLang="en-US" b="1" i="1">
                <a:solidFill>
                  <a:schemeClr val="accent2"/>
                </a:solidFill>
              </a:endParaRPr>
            </a:p>
          </p:txBody>
        </p:sp>
        <p:sp>
          <p:nvSpPr>
            <p:cNvPr id="248877" name="Rectangle 45"/>
            <p:cNvSpPr>
              <a:spLocks noChangeArrowheads="1"/>
            </p:cNvSpPr>
            <p:nvPr/>
          </p:nvSpPr>
          <p:spPr bwMode="auto">
            <a:xfrm>
              <a:off x="3569" y="3466"/>
              <a:ext cx="653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altLang="en-US" sz="2800" b="1" i="1">
                  <a:solidFill>
                    <a:srgbClr val="000000"/>
                  </a:solidFill>
                </a:rPr>
                <a:t>d</a:t>
              </a:r>
              <a:r>
                <a:rPr lang="en-US" altLang="en-US" sz="2800" b="1" i="1" baseline="-25000">
                  <a:solidFill>
                    <a:srgbClr val="000000"/>
                  </a:solidFill>
                </a:rPr>
                <a:t>j</a:t>
              </a:r>
              <a:r>
                <a:rPr lang="en-US" altLang="en-US" sz="2800" b="1" i="1">
                  <a:solidFill>
                    <a:srgbClr val="000000"/>
                  </a:solidFill>
                </a:rPr>
                <a:t> × r</a:t>
              </a:r>
              <a:r>
                <a:rPr lang="en-US" altLang="en-US" sz="2800" b="1" i="1" baseline="30000">
                  <a:solidFill>
                    <a:srgbClr val="000000"/>
                  </a:solidFill>
                </a:rPr>
                <a:t>j</a:t>
              </a:r>
              <a:endParaRPr lang="en-US" altLang="en-US" sz="2800" b="1" baseline="3000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8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8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4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48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48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7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 of Numbers with Fractions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817" y="1123950"/>
            <a:ext cx="2682875" cy="5143500"/>
          </a:xfrm>
        </p:spPr>
        <p:txBody>
          <a:bodyPr/>
          <a:lstStyle/>
          <a:p>
            <a:pPr>
              <a:spcBef>
                <a:spcPct val="150000"/>
              </a:spcBef>
            </a:pPr>
            <a:r>
              <a:rPr lang="en-US" altLang="en-US"/>
              <a:t>(2409.87)</a:t>
            </a:r>
            <a:r>
              <a:rPr lang="en-US" altLang="en-US" baseline="-25000"/>
              <a:t>10</a:t>
            </a:r>
          </a:p>
          <a:p>
            <a:pPr>
              <a:spcBef>
                <a:spcPct val="150000"/>
              </a:spcBef>
            </a:pPr>
            <a:r>
              <a:rPr lang="en-US" altLang="en-US"/>
              <a:t>(1101.1001)</a:t>
            </a:r>
            <a:r>
              <a:rPr lang="en-US" altLang="en-US" baseline="-25000"/>
              <a:t>2</a:t>
            </a:r>
          </a:p>
          <a:p>
            <a:pPr>
              <a:spcBef>
                <a:spcPct val="150000"/>
              </a:spcBef>
            </a:pPr>
            <a:r>
              <a:rPr lang="en-US" altLang="en-US"/>
              <a:t>(703.64)</a:t>
            </a:r>
            <a:r>
              <a:rPr lang="en-US" altLang="en-US" baseline="-25000"/>
              <a:t>8</a:t>
            </a:r>
          </a:p>
          <a:p>
            <a:pPr>
              <a:spcBef>
                <a:spcPct val="150000"/>
              </a:spcBef>
            </a:pPr>
            <a:r>
              <a:rPr lang="en-US" altLang="en-US"/>
              <a:t>(A1F.8)</a:t>
            </a:r>
            <a:r>
              <a:rPr lang="en-US" altLang="en-US" baseline="-25000"/>
              <a:t>16</a:t>
            </a:r>
            <a:r>
              <a:rPr lang="en-US" altLang="en-US"/>
              <a:t> </a:t>
            </a:r>
          </a:p>
          <a:p>
            <a:pPr>
              <a:spcBef>
                <a:spcPct val="150000"/>
              </a:spcBef>
            </a:pPr>
            <a:r>
              <a:rPr lang="en-US" altLang="en-US"/>
              <a:t>(423.1)</a:t>
            </a:r>
            <a:r>
              <a:rPr lang="en-US" altLang="en-US" baseline="-25000"/>
              <a:t>5</a:t>
            </a:r>
          </a:p>
          <a:p>
            <a:pPr>
              <a:spcBef>
                <a:spcPct val="150000"/>
              </a:spcBef>
            </a:pPr>
            <a:r>
              <a:rPr lang="en-US" altLang="en-US"/>
              <a:t>(263.5)</a:t>
            </a:r>
            <a:r>
              <a:rPr lang="en-US" altLang="en-US" baseline="-25000"/>
              <a:t>6</a:t>
            </a:r>
          </a:p>
        </p:txBody>
      </p:sp>
      <p:sp>
        <p:nvSpPr>
          <p:cNvPr id="241668" name="Rectangle 4"/>
          <p:cNvSpPr>
            <a:spLocks noChangeArrowheads="1"/>
          </p:cNvSpPr>
          <p:nvPr/>
        </p:nvSpPr>
        <p:spPr bwMode="auto">
          <a:xfrm>
            <a:off x="3331237" y="1123950"/>
            <a:ext cx="6051946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4588" indent="-231775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150000"/>
              </a:spcBef>
              <a:buFont typeface="Wingdings" pitchFamily="2" charset="2"/>
              <a:buNone/>
            </a:pPr>
            <a:r>
              <a:rPr lang="en-US" altLang="en-US"/>
              <a:t>= 2×10</a:t>
            </a:r>
            <a:r>
              <a:rPr lang="en-US" altLang="en-US" baseline="30000"/>
              <a:t>3</a:t>
            </a:r>
            <a:r>
              <a:rPr lang="en-US" altLang="en-US"/>
              <a:t> + 4×10</a:t>
            </a:r>
            <a:r>
              <a:rPr lang="en-US" altLang="en-US" baseline="30000"/>
              <a:t>2</a:t>
            </a:r>
            <a:r>
              <a:rPr lang="en-US" altLang="en-US"/>
              <a:t> + 9 + 8×10</a:t>
            </a:r>
            <a:r>
              <a:rPr lang="en-US" altLang="en-US" baseline="30000"/>
              <a:t>-1</a:t>
            </a:r>
            <a:r>
              <a:rPr lang="en-US" altLang="en-US"/>
              <a:t> + 7×10</a:t>
            </a:r>
            <a:r>
              <a:rPr lang="en-US" altLang="en-US" baseline="30000"/>
              <a:t>-2</a:t>
            </a:r>
            <a:endParaRPr lang="en-US" altLang="en-US"/>
          </a:p>
          <a:p>
            <a:pPr>
              <a:spcBef>
                <a:spcPct val="150000"/>
              </a:spcBef>
              <a:buFont typeface="Wingdings" pitchFamily="2" charset="2"/>
              <a:buNone/>
            </a:pPr>
            <a:r>
              <a:rPr lang="en-US" altLang="en-US"/>
              <a:t>= 2</a:t>
            </a:r>
            <a:r>
              <a:rPr lang="en-US" altLang="en-US" baseline="30000"/>
              <a:t>3</a:t>
            </a:r>
            <a:r>
              <a:rPr lang="en-US" altLang="en-US"/>
              <a:t> + 2</a:t>
            </a:r>
            <a:r>
              <a:rPr lang="en-US" altLang="en-US" baseline="30000"/>
              <a:t>2</a:t>
            </a:r>
            <a:r>
              <a:rPr lang="en-US" altLang="en-US"/>
              <a:t> + 2</a:t>
            </a:r>
            <a:r>
              <a:rPr lang="en-US" altLang="en-US" baseline="30000"/>
              <a:t>0</a:t>
            </a:r>
            <a:r>
              <a:rPr lang="en-US" altLang="en-US"/>
              <a:t> + 2</a:t>
            </a:r>
            <a:r>
              <a:rPr lang="en-US" altLang="en-US" baseline="30000"/>
              <a:t>-1</a:t>
            </a:r>
            <a:r>
              <a:rPr lang="en-US" altLang="en-US"/>
              <a:t> + 2</a:t>
            </a:r>
            <a:r>
              <a:rPr lang="en-US" altLang="en-US" baseline="30000"/>
              <a:t>-4</a:t>
            </a:r>
            <a:r>
              <a:rPr lang="en-US" altLang="en-US"/>
              <a:t> = 13.5625</a:t>
            </a:r>
          </a:p>
          <a:p>
            <a:pPr>
              <a:spcBef>
                <a:spcPct val="150000"/>
              </a:spcBef>
              <a:buFont typeface="Wingdings" pitchFamily="2" charset="2"/>
              <a:buNone/>
            </a:pPr>
            <a:r>
              <a:rPr lang="en-US" altLang="en-US"/>
              <a:t>= 7×8</a:t>
            </a:r>
            <a:r>
              <a:rPr lang="en-US" altLang="en-US" baseline="30000"/>
              <a:t>2</a:t>
            </a:r>
            <a:r>
              <a:rPr lang="en-US" altLang="en-US"/>
              <a:t> + 3 + 6×8</a:t>
            </a:r>
            <a:r>
              <a:rPr lang="en-US" altLang="en-US" baseline="30000"/>
              <a:t>-1</a:t>
            </a:r>
            <a:r>
              <a:rPr lang="en-US" altLang="en-US"/>
              <a:t> + 4×8</a:t>
            </a:r>
            <a:r>
              <a:rPr lang="en-US" altLang="en-US" baseline="30000"/>
              <a:t>-2</a:t>
            </a:r>
            <a:r>
              <a:rPr lang="en-US" altLang="en-US"/>
              <a:t> = 451.8125</a:t>
            </a:r>
          </a:p>
          <a:p>
            <a:pPr>
              <a:spcBef>
                <a:spcPct val="150000"/>
              </a:spcBef>
              <a:buFont typeface="Wingdings" pitchFamily="2" charset="2"/>
              <a:buNone/>
            </a:pPr>
            <a:r>
              <a:rPr lang="en-US" altLang="en-US"/>
              <a:t>= 10×16</a:t>
            </a:r>
            <a:r>
              <a:rPr lang="en-US" altLang="en-US" baseline="30000"/>
              <a:t>2</a:t>
            </a:r>
            <a:r>
              <a:rPr lang="en-US" altLang="en-US"/>
              <a:t> + 16 + 15 + 8×16</a:t>
            </a:r>
            <a:r>
              <a:rPr lang="en-US" altLang="en-US" baseline="30000"/>
              <a:t>-1</a:t>
            </a:r>
            <a:r>
              <a:rPr lang="en-US" altLang="en-US"/>
              <a:t> = 2591.5</a:t>
            </a:r>
          </a:p>
          <a:p>
            <a:pPr>
              <a:spcBef>
                <a:spcPct val="150000"/>
              </a:spcBef>
              <a:buFont typeface="Wingdings" pitchFamily="2" charset="2"/>
              <a:buNone/>
            </a:pPr>
            <a:r>
              <a:rPr lang="en-US" altLang="en-US"/>
              <a:t>= 4×5</a:t>
            </a:r>
            <a:r>
              <a:rPr lang="en-US" altLang="en-US" baseline="30000"/>
              <a:t>2</a:t>
            </a:r>
            <a:r>
              <a:rPr lang="en-US" altLang="en-US"/>
              <a:t> + 2×5 + 3 + 5</a:t>
            </a:r>
            <a:r>
              <a:rPr lang="en-US" altLang="en-US" baseline="30000"/>
              <a:t>-1</a:t>
            </a:r>
            <a:r>
              <a:rPr lang="en-US" altLang="en-US"/>
              <a:t> = 113.2</a:t>
            </a:r>
          </a:p>
          <a:p>
            <a:pPr>
              <a:spcBef>
                <a:spcPct val="150000"/>
              </a:spcBef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Digit 6 is NOT allowed in radix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1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1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1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1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41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Which Book will be Used?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1" y="1355725"/>
            <a:ext cx="4956961" cy="4667250"/>
          </a:xfrm>
        </p:spPr>
        <p:txBody>
          <a:bodyPr/>
          <a:lstStyle/>
          <a:p>
            <a:pPr>
              <a:spcBef>
                <a:spcPct val="200000"/>
              </a:spcBef>
            </a:pPr>
            <a:r>
              <a:rPr lang="en-US" altLang="en-US" dirty="0"/>
              <a:t>Introduction to Logic Design</a:t>
            </a:r>
          </a:p>
          <a:p>
            <a:pPr>
              <a:spcBef>
                <a:spcPct val="200000"/>
              </a:spcBef>
            </a:pPr>
            <a:r>
              <a:rPr lang="en-US" altLang="en-US" dirty="0"/>
              <a:t>Alan B. </a:t>
            </a:r>
            <a:r>
              <a:rPr lang="en-US" altLang="en-US" dirty="0" err="1"/>
              <a:t>Marcovitz</a:t>
            </a:r>
            <a:endParaRPr lang="en-US" altLang="en-US" dirty="0"/>
          </a:p>
          <a:p>
            <a:pPr lvl="1">
              <a:spcBef>
                <a:spcPct val="200000"/>
              </a:spcBef>
            </a:pPr>
            <a:r>
              <a:rPr lang="en-US" altLang="en-US" dirty="0"/>
              <a:t>Third Edition</a:t>
            </a:r>
          </a:p>
          <a:p>
            <a:pPr lvl="1">
              <a:spcBef>
                <a:spcPct val="200000"/>
              </a:spcBef>
            </a:pPr>
            <a:r>
              <a:rPr lang="en-US" altLang="en-US" dirty="0"/>
              <a:t>McGraw Hill</a:t>
            </a:r>
          </a:p>
          <a:p>
            <a:pPr lvl="1">
              <a:spcBef>
                <a:spcPct val="200000"/>
              </a:spcBef>
            </a:pPr>
            <a:r>
              <a:rPr lang="en-US" altLang="en-US" dirty="0"/>
              <a:t>2010</a:t>
            </a:r>
          </a:p>
        </p:txBody>
      </p:sp>
      <p:pic>
        <p:nvPicPr>
          <p:cNvPr id="230406" name="Picture 6" descr="C:\Users\mudawar\Documents\+COE 202\My Slides\MarcovitzCover3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076" y="1988826"/>
            <a:ext cx="3307602" cy="379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en-US" altLang="en-US"/>
              <a:t>Converting Decimal Fraction to Binary</a:t>
            </a:r>
            <a:endParaRPr lang="en-US" altLang="en-US" i="1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009506"/>
            <a:ext cx="8915400" cy="5415058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altLang="en-US" dirty="0"/>
              <a:t>Convert </a:t>
            </a:r>
            <a:r>
              <a:rPr lang="en-US" altLang="en-US" i="1" dirty="0"/>
              <a:t>N</a:t>
            </a:r>
            <a:r>
              <a:rPr lang="en-US" altLang="en-US" dirty="0"/>
              <a:t> = 0.6875</a:t>
            </a:r>
            <a:r>
              <a:rPr lang="en-US" altLang="en-US" baseline="-25000" dirty="0"/>
              <a:t> </a:t>
            </a:r>
            <a:r>
              <a:rPr lang="en-US" altLang="en-US" dirty="0"/>
              <a:t> to Radix 2</a:t>
            </a:r>
          </a:p>
          <a:p>
            <a:pPr>
              <a:spcBef>
                <a:spcPts val="1500"/>
              </a:spcBef>
            </a:pPr>
            <a:r>
              <a:rPr lang="en-US" altLang="en-US" dirty="0"/>
              <a:t>Solution: </a:t>
            </a:r>
            <a:r>
              <a:rPr lang="en-US" altLang="en-US" dirty="0">
                <a:solidFill>
                  <a:srgbClr val="FF0000"/>
                </a:solidFill>
              </a:rPr>
              <a:t>Multiply</a:t>
            </a:r>
            <a:r>
              <a:rPr lang="en-US" altLang="en-US" dirty="0"/>
              <a:t> </a:t>
            </a:r>
            <a:r>
              <a:rPr lang="en-US" altLang="en-US" i="1" dirty="0"/>
              <a:t>N </a:t>
            </a:r>
            <a:r>
              <a:rPr lang="en-US" altLang="en-US" dirty="0"/>
              <a:t>by 2 repeatedly &amp; collect integer bits</a:t>
            </a:r>
          </a:p>
          <a:p>
            <a:pPr>
              <a:spcBef>
                <a:spcPts val="1500"/>
              </a:spcBef>
              <a:buFont typeface="Wingdings" pitchFamily="2" charset="2"/>
              <a:buNone/>
            </a:pPr>
            <a:r>
              <a:rPr lang="en-US" altLang="en-US" dirty="0"/>
              <a:t>	</a:t>
            </a:r>
          </a:p>
          <a:p>
            <a:pPr>
              <a:spcBef>
                <a:spcPts val="1500"/>
              </a:spcBef>
              <a:buFont typeface="Wingdings" pitchFamily="2" charset="2"/>
              <a:buNone/>
            </a:pPr>
            <a:endParaRPr lang="en-US" altLang="en-US" dirty="0"/>
          </a:p>
          <a:p>
            <a:pPr>
              <a:spcBef>
                <a:spcPts val="1500"/>
              </a:spcBef>
              <a:buFont typeface="Wingdings" pitchFamily="2" charset="2"/>
              <a:buNone/>
            </a:pPr>
            <a:endParaRPr lang="en-US" altLang="en-US" dirty="0"/>
          </a:p>
          <a:p>
            <a:pPr>
              <a:spcBef>
                <a:spcPts val="1500"/>
              </a:spcBef>
              <a:buFont typeface="Wingdings" pitchFamily="2" charset="2"/>
              <a:buNone/>
            </a:pPr>
            <a:endParaRPr lang="en-US" altLang="en-US" dirty="0"/>
          </a:p>
          <a:p>
            <a:pPr>
              <a:spcBef>
                <a:spcPts val="1500"/>
              </a:spcBef>
            </a:pPr>
            <a:r>
              <a:rPr lang="en-US" altLang="en-US" dirty="0"/>
              <a:t>Stop when new fraction = 0.0, or when enough fraction bits are obtained</a:t>
            </a:r>
          </a:p>
          <a:p>
            <a:pPr>
              <a:spcBef>
                <a:spcPts val="1500"/>
              </a:spcBef>
            </a:pPr>
            <a:r>
              <a:rPr lang="en-US" altLang="en-US" dirty="0"/>
              <a:t>Therefore, </a:t>
            </a:r>
            <a:r>
              <a:rPr lang="en-US" altLang="en-US" i="1" dirty="0"/>
              <a:t>N</a:t>
            </a:r>
            <a:r>
              <a:rPr lang="en-US" altLang="en-US" dirty="0"/>
              <a:t> = 0.6875 = (0.1011)</a:t>
            </a:r>
            <a:r>
              <a:rPr lang="en-US" altLang="en-US" baseline="-25000" dirty="0"/>
              <a:t>2</a:t>
            </a:r>
          </a:p>
          <a:p>
            <a:pPr>
              <a:spcBef>
                <a:spcPts val="1500"/>
              </a:spcBef>
            </a:pPr>
            <a:r>
              <a:rPr lang="en-US" altLang="en-US" dirty="0"/>
              <a:t>Check (0.1011)</a:t>
            </a:r>
            <a:r>
              <a:rPr lang="en-US" altLang="en-US" baseline="-25000" dirty="0"/>
              <a:t>2</a:t>
            </a:r>
            <a:r>
              <a:rPr lang="en-US" altLang="en-US" dirty="0"/>
              <a:t> = 2</a:t>
            </a:r>
            <a:r>
              <a:rPr lang="en-US" altLang="en-US" baseline="30000" dirty="0"/>
              <a:t>-1</a:t>
            </a:r>
            <a:r>
              <a:rPr lang="en-US" altLang="en-US" dirty="0"/>
              <a:t> + 2</a:t>
            </a:r>
            <a:r>
              <a:rPr lang="en-US" altLang="en-US" baseline="30000" dirty="0"/>
              <a:t>-3</a:t>
            </a:r>
            <a:r>
              <a:rPr lang="en-US" altLang="en-US" dirty="0"/>
              <a:t> + 2</a:t>
            </a:r>
            <a:r>
              <a:rPr lang="en-US" altLang="en-US" baseline="30000" dirty="0"/>
              <a:t>-4</a:t>
            </a:r>
            <a:r>
              <a:rPr lang="en-US" altLang="en-US" dirty="0"/>
              <a:t> = 0.6875</a:t>
            </a:r>
          </a:p>
        </p:txBody>
      </p:sp>
      <p:graphicFrame>
        <p:nvGraphicFramePr>
          <p:cNvPr id="252040" name="Group 136"/>
          <p:cNvGraphicFramePr>
            <a:graphicFrameLocks noGrp="1"/>
          </p:cNvGraphicFramePr>
          <p:nvPr/>
        </p:nvGraphicFramePr>
        <p:xfrm>
          <a:off x="1021557" y="2219326"/>
          <a:ext cx="5238485" cy="2016125"/>
        </p:xfrm>
        <a:graphic>
          <a:graphicData uri="http://schemas.openxmlformats.org/drawingml/2006/table">
            <a:tbl>
              <a:tblPr/>
              <a:tblGrid>
                <a:gridCol w="2746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2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Multiplication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New Fraction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2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0.6875 × 2 =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.375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0.375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2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0.375 × 2 =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.75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2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0.75 × 2 =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.5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2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 × 2 =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52041" name="Group 137"/>
          <p:cNvGrpSpPr>
            <a:grpSpLocks/>
          </p:cNvGrpSpPr>
          <p:nvPr/>
        </p:nvGrpSpPr>
        <p:grpSpPr bwMode="auto">
          <a:xfrm>
            <a:off x="6137937" y="2622551"/>
            <a:ext cx="2497138" cy="366713"/>
            <a:chOff x="3569" y="2015"/>
            <a:chExt cx="1452" cy="231"/>
          </a:xfrm>
        </p:grpSpPr>
        <p:sp>
          <p:nvSpPr>
            <p:cNvPr id="252036" name="Line 132"/>
            <p:cNvSpPr>
              <a:spLocks noChangeShapeType="1"/>
            </p:cNvSpPr>
            <p:nvPr/>
          </p:nvSpPr>
          <p:spPr bwMode="auto">
            <a:xfrm>
              <a:off x="3569" y="2124"/>
              <a:ext cx="2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2037" name="Text Box 133"/>
            <p:cNvSpPr txBox="1">
              <a:spLocks noChangeArrowheads="1"/>
            </p:cNvSpPr>
            <p:nvPr/>
          </p:nvSpPr>
          <p:spPr bwMode="auto">
            <a:xfrm>
              <a:off x="3860" y="2015"/>
              <a:ext cx="11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First fraction bit</a:t>
              </a:r>
            </a:p>
          </p:txBody>
        </p:sp>
      </p:grpSp>
      <p:grpSp>
        <p:nvGrpSpPr>
          <p:cNvPr id="252042" name="Group 138"/>
          <p:cNvGrpSpPr>
            <a:grpSpLocks/>
          </p:cNvGrpSpPr>
          <p:nvPr/>
        </p:nvGrpSpPr>
        <p:grpSpPr bwMode="auto">
          <a:xfrm>
            <a:off x="6137937" y="3868738"/>
            <a:ext cx="2497138" cy="366712"/>
            <a:chOff x="3569" y="2015"/>
            <a:chExt cx="1452" cy="231"/>
          </a:xfrm>
        </p:grpSpPr>
        <p:sp>
          <p:nvSpPr>
            <p:cNvPr id="252043" name="Line 139"/>
            <p:cNvSpPr>
              <a:spLocks noChangeShapeType="1"/>
            </p:cNvSpPr>
            <p:nvPr/>
          </p:nvSpPr>
          <p:spPr bwMode="auto">
            <a:xfrm>
              <a:off x="3569" y="2124"/>
              <a:ext cx="2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2044" name="Text Box 140"/>
            <p:cNvSpPr txBox="1">
              <a:spLocks noChangeArrowheads="1"/>
            </p:cNvSpPr>
            <p:nvPr/>
          </p:nvSpPr>
          <p:spPr bwMode="auto">
            <a:xfrm>
              <a:off x="3860" y="2015"/>
              <a:ext cx="11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Last fraction bit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2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2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2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1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1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Converting Fraction to any Radix </a:t>
            </a:r>
            <a:r>
              <a:rPr lang="en-US" altLang="en-US" i="1"/>
              <a:t>r</a:t>
            </a:r>
            <a:r>
              <a:rPr lang="en-US" altLang="en-US"/>
              <a:t> 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009506"/>
            <a:ext cx="9013429" cy="5276994"/>
          </a:xfrm>
          <a:noFill/>
        </p:spPr>
        <p:txBody>
          <a:bodyPr lIns="0" rIns="0"/>
          <a:lstStyle/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en-US" dirty="0"/>
              <a:t>To convert fraction </a:t>
            </a:r>
            <a:r>
              <a:rPr lang="en-US" altLang="en-US" i="1" dirty="0"/>
              <a:t>N</a:t>
            </a:r>
            <a:r>
              <a:rPr lang="en-US" altLang="en-US" dirty="0"/>
              <a:t> to any radix </a:t>
            </a:r>
            <a:r>
              <a:rPr lang="en-US" altLang="en-US" i="1" dirty="0"/>
              <a:t>r</a:t>
            </a:r>
            <a:endParaRPr lang="en-US" altLang="en-US" dirty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None/>
            </a:pPr>
            <a:r>
              <a:rPr lang="en-US" altLang="en-US" dirty="0"/>
              <a:t>	</a:t>
            </a:r>
            <a:r>
              <a:rPr lang="en-US" altLang="en-US" i="1" dirty="0"/>
              <a:t>N</a:t>
            </a:r>
            <a:r>
              <a:rPr lang="en-US" altLang="en-US" i="1" baseline="-25000" dirty="0"/>
              <a:t>r</a:t>
            </a:r>
            <a:r>
              <a:rPr lang="en-US" altLang="en-US" dirty="0"/>
              <a:t> =	 (0.</a:t>
            </a:r>
            <a:r>
              <a:rPr lang="en-US" altLang="en-US" i="1" dirty="0"/>
              <a:t>d</a:t>
            </a:r>
            <a:r>
              <a:rPr lang="en-US" altLang="en-US" baseline="-25000" dirty="0"/>
              <a:t>-1 </a:t>
            </a:r>
            <a:r>
              <a:rPr lang="en-US" altLang="en-US" i="1" dirty="0"/>
              <a:t>d</a:t>
            </a:r>
            <a:r>
              <a:rPr lang="en-US" altLang="en-US" baseline="-25000" dirty="0"/>
              <a:t>-2</a:t>
            </a:r>
            <a:r>
              <a:rPr lang="en-US" altLang="en-US" dirty="0"/>
              <a:t> … </a:t>
            </a:r>
            <a:r>
              <a:rPr lang="en-US" altLang="en-US" i="1" dirty="0"/>
              <a:t>d</a:t>
            </a:r>
            <a:r>
              <a:rPr lang="en-US" altLang="en-US" baseline="-25000" dirty="0"/>
              <a:t>-</a:t>
            </a:r>
            <a:r>
              <a:rPr lang="en-US" altLang="en-US" i="1" baseline="-25000" dirty="0"/>
              <a:t>m</a:t>
            </a:r>
            <a:r>
              <a:rPr lang="en-US" altLang="en-US" dirty="0"/>
              <a:t>)</a:t>
            </a:r>
            <a:r>
              <a:rPr lang="en-US" altLang="en-US" i="1" baseline="-25000" dirty="0"/>
              <a:t>r</a:t>
            </a:r>
            <a:r>
              <a:rPr lang="en-US" altLang="en-US" i="1" dirty="0"/>
              <a:t> </a:t>
            </a:r>
            <a:r>
              <a:rPr lang="en-US" altLang="en-US" dirty="0"/>
              <a:t>= </a:t>
            </a:r>
            <a:r>
              <a:rPr lang="en-US" altLang="en-US" i="1" dirty="0"/>
              <a:t>d</a:t>
            </a:r>
            <a:r>
              <a:rPr lang="en-US" altLang="en-US" baseline="-25000" dirty="0"/>
              <a:t>-1 </a:t>
            </a:r>
            <a:r>
              <a:rPr lang="en-US" altLang="en-US" dirty="0"/>
              <a:t>× </a:t>
            </a:r>
            <a:r>
              <a:rPr lang="en-US" altLang="en-US" i="1" dirty="0"/>
              <a:t>r </a:t>
            </a:r>
            <a:r>
              <a:rPr lang="en-US" altLang="en-US" baseline="30000" dirty="0"/>
              <a:t>-1</a:t>
            </a:r>
            <a:r>
              <a:rPr lang="en-US" altLang="en-US" dirty="0"/>
              <a:t> + </a:t>
            </a:r>
            <a:r>
              <a:rPr lang="en-US" altLang="en-US" i="1" dirty="0"/>
              <a:t>d</a:t>
            </a:r>
            <a:r>
              <a:rPr lang="en-US" altLang="en-US" baseline="-25000" dirty="0"/>
              <a:t>-2 </a:t>
            </a:r>
            <a:r>
              <a:rPr lang="en-US" altLang="en-US" dirty="0"/>
              <a:t>× </a:t>
            </a:r>
            <a:r>
              <a:rPr lang="en-US" altLang="en-US" i="1" dirty="0"/>
              <a:t>r </a:t>
            </a:r>
            <a:r>
              <a:rPr lang="en-US" altLang="en-US" baseline="30000" dirty="0"/>
              <a:t>-2</a:t>
            </a:r>
            <a:r>
              <a:rPr lang="en-US" altLang="en-US" dirty="0"/>
              <a:t> … + </a:t>
            </a:r>
            <a:r>
              <a:rPr lang="en-US" altLang="en-US" i="1" dirty="0"/>
              <a:t>d</a:t>
            </a:r>
            <a:r>
              <a:rPr lang="en-US" altLang="en-US" baseline="-25000" dirty="0"/>
              <a:t>-m </a:t>
            </a:r>
            <a:r>
              <a:rPr lang="en-US" altLang="en-US" dirty="0"/>
              <a:t>× </a:t>
            </a:r>
            <a:r>
              <a:rPr lang="en-US" altLang="en-US" i="1" dirty="0"/>
              <a:t>r </a:t>
            </a:r>
            <a:r>
              <a:rPr lang="en-US" altLang="en-US" baseline="30000" dirty="0"/>
              <a:t>–</a:t>
            </a:r>
            <a:r>
              <a:rPr lang="en-US" altLang="en-US" i="1" baseline="30000" dirty="0"/>
              <a:t>m</a:t>
            </a:r>
            <a:endParaRPr lang="en-US" altLang="en-US" i="1" dirty="0"/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en-US" dirty="0"/>
              <a:t>Multiply </a:t>
            </a:r>
            <a:r>
              <a:rPr lang="en-US" altLang="en-US" i="1" dirty="0"/>
              <a:t>N</a:t>
            </a:r>
            <a:r>
              <a:rPr lang="en-US" altLang="en-US" dirty="0"/>
              <a:t> by </a:t>
            </a:r>
            <a:r>
              <a:rPr lang="en-US" altLang="en-US" i="1" dirty="0"/>
              <a:t>r</a:t>
            </a:r>
            <a:r>
              <a:rPr lang="en-US" altLang="en-US" dirty="0"/>
              <a:t> to obtain </a:t>
            </a:r>
            <a:r>
              <a:rPr lang="en-US" altLang="en-US" i="1" dirty="0"/>
              <a:t>d</a:t>
            </a:r>
            <a:r>
              <a:rPr lang="en-US" altLang="en-US" baseline="-25000" dirty="0"/>
              <a:t>-1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None/>
            </a:pPr>
            <a:r>
              <a:rPr lang="en-US" altLang="en-US" i="1" dirty="0"/>
              <a:t>	N</a:t>
            </a:r>
            <a:r>
              <a:rPr lang="en-US" altLang="en-US" i="1" baseline="-25000" dirty="0"/>
              <a:t>r </a:t>
            </a:r>
            <a:r>
              <a:rPr lang="en-US" altLang="en-US" dirty="0"/>
              <a:t>× </a:t>
            </a:r>
            <a:r>
              <a:rPr lang="en-US" altLang="en-US" i="1" dirty="0"/>
              <a:t>r</a:t>
            </a:r>
            <a:r>
              <a:rPr lang="en-US" altLang="en-US" dirty="0"/>
              <a:t> = </a:t>
            </a:r>
            <a:r>
              <a:rPr lang="en-US" altLang="en-US" i="1" dirty="0">
                <a:solidFill>
                  <a:srgbClr val="FF0000"/>
                </a:solidFill>
              </a:rPr>
              <a:t>d</a:t>
            </a:r>
            <a:r>
              <a:rPr lang="en-US" altLang="en-US" baseline="-25000" dirty="0">
                <a:solidFill>
                  <a:srgbClr val="FF0000"/>
                </a:solidFill>
              </a:rPr>
              <a:t>-1</a:t>
            </a:r>
            <a:r>
              <a:rPr lang="en-US" altLang="en-US" baseline="-25000" dirty="0"/>
              <a:t> </a:t>
            </a:r>
            <a:r>
              <a:rPr lang="en-US" altLang="en-US" dirty="0"/>
              <a:t>+ </a:t>
            </a:r>
            <a:r>
              <a:rPr lang="en-US" altLang="en-US" i="1" dirty="0"/>
              <a:t>d</a:t>
            </a:r>
            <a:r>
              <a:rPr lang="en-US" altLang="en-US" baseline="-25000" dirty="0"/>
              <a:t>-2 </a:t>
            </a:r>
            <a:r>
              <a:rPr lang="en-US" altLang="en-US" dirty="0"/>
              <a:t>× </a:t>
            </a:r>
            <a:r>
              <a:rPr lang="en-US" altLang="en-US" i="1" dirty="0"/>
              <a:t>r </a:t>
            </a:r>
            <a:r>
              <a:rPr lang="en-US" altLang="en-US" baseline="30000" dirty="0"/>
              <a:t>-1</a:t>
            </a:r>
            <a:r>
              <a:rPr lang="en-US" altLang="en-US" dirty="0"/>
              <a:t> … + </a:t>
            </a:r>
            <a:r>
              <a:rPr lang="en-US" altLang="en-US" i="1" dirty="0"/>
              <a:t>d</a:t>
            </a:r>
            <a:r>
              <a:rPr lang="en-US" altLang="en-US" baseline="-25000" dirty="0"/>
              <a:t>-m </a:t>
            </a:r>
            <a:r>
              <a:rPr lang="en-US" altLang="en-US" dirty="0"/>
              <a:t>× </a:t>
            </a:r>
            <a:r>
              <a:rPr lang="en-US" altLang="en-US" i="1" dirty="0"/>
              <a:t>r </a:t>
            </a:r>
            <a:r>
              <a:rPr lang="en-US" altLang="en-US" baseline="30000" dirty="0"/>
              <a:t>–</a:t>
            </a:r>
            <a:r>
              <a:rPr lang="en-US" altLang="en-US" i="1" baseline="30000" dirty="0"/>
              <a:t>m</a:t>
            </a:r>
            <a:r>
              <a:rPr lang="en-US" altLang="en-US" baseline="30000" dirty="0"/>
              <a:t>+1</a:t>
            </a:r>
            <a:r>
              <a:rPr lang="en-US" altLang="en-US" dirty="0"/>
              <a:t> 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en-US" dirty="0"/>
              <a:t>The integer part is the digit </a:t>
            </a:r>
            <a:r>
              <a:rPr lang="en-US" altLang="en-US" i="1" dirty="0">
                <a:solidFill>
                  <a:srgbClr val="FF0000"/>
                </a:solidFill>
              </a:rPr>
              <a:t>d</a:t>
            </a:r>
            <a:r>
              <a:rPr lang="en-US" altLang="en-US" baseline="-25000" dirty="0">
                <a:solidFill>
                  <a:srgbClr val="FF0000"/>
                </a:solidFill>
              </a:rPr>
              <a:t>-1</a:t>
            </a:r>
            <a:r>
              <a:rPr lang="en-US" altLang="en-US" dirty="0"/>
              <a:t> in radix </a:t>
            </a:r>
            <a:r>
              <a:rPr lang="en-US" altLang="en-US" i="1" dirty="0"/>
              <a:t>r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en-US" dirty="0"/>
              <a:t>The new fraction is </a:t>
            </a:r>
            <a:r>
              <a:rPr lang="en-US" altLang="en-US" i="1" dirty="0"/>
              <a:t>d</a:t>
            </a:r>
            <a:r>
              <a:rPr lang="en-US" altLang="en-US" baseline="-25000" dirty="0"/>
              <a:t>-2 </a:t>
            </a:r>
            <a:r>
              <a:rPr lang="en-US" altLang="en-US" dirty="0"/>
              <a:t>× </a:t>
            </a:r>
            <a:r>
              <a:rPr lang="en-US" altLang="en-US" i="1" dirty="0"/>
              <a:t>r </a:t>
            </a:r>
            <a:r>
              <a:rPr lang="en-US" altLang="en-US" baseline="30000" dirty="0"/>
              <a:t>-1</a:t>
            </a:r>
            <a:r>
              <a:rPr lang="en-US" altLang="en-US" dirty="0"/>
              <a:t> … + </a:t>
            </a:r>
            <a:r>
              <a:rPr lang="en-US" altLang="en-US" i="1" dirty="0"/>
              <a:t>d</a:t>
            </a:r>
            <a:r>
              <a:rPr lang="en-US" altLang="en-US" baseline="-25000" dirty="0"/>
              <a:t>-m </a:t>
            </a:r>
            <a:r>
              <a:rPr lang="en-US" altLang="en-US" dirty="0"/>
              <a:t>× </a:t>
            </a:r>
            <a:r>
              <a:rPr lang="en-US" altLang="en-US" i="1" dirty="0"/>
              <a:t>r </a:t>
            </a:r>
            <a:r>
              <a:rPr lang="en-US" altLang="en-US" baseline="30000" dirty="0"/>
              <a:t>–</a:t>
            </a:r>
            <a:r>
              <a:rPr lang="en-US" altLang="en-US" i="1" baseline="30000" dirty="0"/>
              <a:t>m</a:t>
            </a:r>
            <a:r>
              <a:rPr lang="en-US" altLang="en-US" baseline="30000" dirty="0"/>
              <a:t>+1</a:t>
            </a:r>
            <a:r>
              <a:rPr lang="en-US" altLang="en-US" dirty="0"/>
              <a:t> 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en-US" dirty="0"/>
              <a:t>Repeat multiplying the new fractions by </a:t>
            </a:r>
            <a:r>
              <a:rPr lang="en-US" altLang="en-US" i="1" dirty="0"/>
              <a:t>r</a:t>
            </a:r>
            <a:r>
              <a:rPr lang="en-US" altLang="en-US" dirty="0"/>
              <a:t> to obtain </a:t>
            </a:r>
            <a:r>
              <a:rPr lang="en-US" altLang="en-US" i="1" dirty="0">
                <a:solidFill>
                  <a:srgbClr val="FF0000"/>
                </a:solidFill>
              </a:rPr>
              <a:t>d</a:t>
            </a:r>
            <a:r>
              <a:rPr lang="en-US" altLang="en-US" baseline="-25000" dirty="0">
                <a:solidFill>
                  <a:srgbClr val="FF0000"/>
                </a:solidFill>
              </a:rPr>
              <a:t>-2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i="1" dirty="0">
                <a:solidFill>
                  <a:srgbClr val="FF0000"/>
                </a:solidFill>
              </a:rPr>
              <a:t>d</a:t>
            </a:r>
            <a:r>
              <a:rPr lang="en-US" altLang="en-US" baseline="-25000" dirty="0">
                <a:solidFill>
                  <a:srgbClr val="FF0000"/>
                </a:solidFill>
              </a:rPr>
              <a:t>-3</a:t>
            </a:r>
            <a:r>
              <a:rPr lang="en-US" altLang="en-US" dirty="0"/>
              <a:t> ...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en-US" dirty="0"/>
              <a:t>Stop when new fraction becomes 0.0 or enough fraction digits are obtained </a:t>
            </a:r>
            <a:endParaRPr lang="en-US" altLang="en-US" i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Conversion Examples 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51899"/>
            <a:ext cx="8915400" cy="5587879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altLang="en-US" dirty="0"/>
              <a:t>Convert </a:t>
            </a:r>
            <a:r>
              <a:rPr lang="en-US" altLang="en-US" i="1" dirty="0"/>
              <a:t>N</a:t>
            </a:r>
            <a:r>
              <a:rPr lang="en-US" altLang="en-US" dirty="0"/>
              <a:t> = 139.6875</a:t>
            </a:r>
            <a:r>
              <a:rPr lang="en-US" altLang="en-US" baseline="-25000" dirty="0"/>
              <a:t> </a:t>
            </a:r>
            <a:r>
              <a:rPr lang="en-US" altLang="en-US" dirty="0"/>
              <a:t> to Octal (Radix 8)</a:t>
            </a:r>
          </a:p>
          <a:p>
            <a:pPr>
              <a:spcBef>
                <a:spcPts val="1500"/>
              </a:spcBef>
            </a:pPr>
            <a:r>
              <a:rPr lang="en-US" altLang="en-US" dirty="0"/>
              <a:t>Solution: </a:t>
            </a:r>
            <a:r>
              <a:rPr lang="en-US" altLang="en-US" i="1" dirty="0"/>
              <a:t>N</a:t>
            </a:r>
            <a:r>
              <a:rPr lang="en-US" altLang="en-US" dirty="0"/>
              <a:t> = 139 + 0.6875 (split integer from fraction)</a:t>
            </a:r>
          </a:p>
          <a:p>
            <a:pPr>
              <a:spcBef>
                <a:spcPts val="1500"/>
              </a:spcBef>
            </a:pPr>
            <a:r>
              <a:rPr lang="en-US" altLang="en-US" dirty="0"/>
              <a:t>The integer and fraction parts are converted separately</a:t>
            </a:r>
          </a:p>
          <a:p>
            <a:pPr>
              <a:spcBef>
                <a:spcPts val="1500"/>
              </a:spcBef>
            </a:pPr>
            <a:endParaRPr lang="en-US" altLang="en-US" dirty="0"/>
          </a:p>
          <a:p>
            <a:pPr>
              <a:spcBef>
                <a:spcPts val="1500"/>
              </a:spcBef>
            </a:pPr>
            <a:endParaRPr lang="en-US" altLang="en-US" dirty="0"/>
          </a:p>
          <a:p>
            <a:pPr>
              <a:spcBef>
                <a:spcPts val="1500"/>
              </a:spcBef>
            </a:pPr>
            <a:endParaRPr lang="en-US" altLang="en-US" dirty="0"/>
          </a:p>
          <a:p>
            <a:pPr>
              <a:spcBef>
                <a:spcPts val="1500"/>
              </a:spcBef>
            </a:pPr>
            <a:endParaRPr lang="en-US" altLang="en-US" dirty="0"/>
          </a:p>
          <a:p>
            <a:pPr>
              <a:spcBef>
                <a:spcPts val="1500"/>
              </a:spcBef>
            </a:pPr>
            <a:r>
              <a:rPr lang="en-US" altLang="en-US" dirty="0"/>
              <a:t>Therefore, 139 = (213)</a:t>
            </a:r>
            <a:r>
              <a:rPr lang="en-US" altLang="en-US" baseline="-25000" dirty="0"/>
              <a:t>8</a:t>
            </a:r>
            <a:r>
              <a:rPr lang="en-US" altLang="en-US" dirty="0"/>
              <a:t> and 0.6875 = (0.54)</a:t>
            </a:r>
            <a:r>
              <a:rPr lang="en-US" altLang="en-US" baseline="-25000" dirty="0"/>
              <a:t>8</a:t>
            </a:r>
            <a:r>
              <a:rPr lang="en-US" altLang="en-US" dirty="0"/>
              <a:t> </a:t>
            </a:r>
          </a:p>
          <a:p>
            <a:pPr>
              <a:spcBef>
                <a:spcPts val="1500"/>
              </a:spcBef>
            </a:pPr>
            <a:r>
              <a:rPr lang="en-US" altLang="en-US" dirty="0"/>
              <a:t>Now, join the integer and fraction parts with radix point</a:t>
            </a:r>
          </a:p>
          <a:p>
            <a:pPr>
              <a:spcBef>
                <a:spcPts val="1500"/>
              </a:spcBef>
              <a:buFont typeface="Wingdings" pitchFamily="2" charset="2"/>
              <a:buNone/>
            </a:pPr>
            <a:r>
              <a:rPr lang="en-US" altLang="en-US" dirty="0"/>
              <a:t>	</a:t>
            </a:r>
            <a:r>
              <a:rPr lang="en-US" altLang="en-US" i="1" dirty="0"/>
              <a:t>N</a:t>
            </a:r>
            <a:r>
              <a:rPr lang="en-US" altLang="en-US" dirty="0"/>
              <a:t> = 139.6875 = (213.54)</a:t>
            </a:r>
            <a:r>
              <a:rPr lang="en-US" altLang="en-US" baseline="-25000" dirty="0"/>
              <a:t>8</a:t>
            </a:r>
          </a:p>
        </p:txBody>
      </p:sp>
      <p:graphicFrame>
        <p:nvGraphicFramePr>
          <p:cNvPr id="254028" name="Group 76"/>
          <p:cNvGraphicFramePr>
            <a:graphicFrameLocks noGrp="1"/>
          </p:cNvGraphicFramePr>
          <p:nvPr/>
        </p:nvGraphicFramePr>
        <p:xfrm>
          <a:off x="5078546" y="2852739"/>
          <a:ext cx="4177374" cy="1209675"/>
        </p:xfrm>
        <a:graphic>
          <a:graphicData uri="http://schemas.openxmlformats.org/drawingml/2006/table">
            <a:tbl>
              <a:tblPr/>
              <a:tblGrid>
                <a:gridCol w="1993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2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2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Multiplication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New Fraction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Digit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2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0.6875 × 8 =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.5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2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 × 8 =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54023" name="Group 71"/>
          <p:cNvGraphicFramePr>
            <a:graphicFrameLocks noGrp="1"/>
          </p:cNvGraphicFramePr>
          <p:nvPr/>
        </p:nvGraphicFramePr>
        <p:xfrm>
          <a:off x="1023277" y="2852738"/>
          <a:ext cx="3867810" cy="1612900"/>
        </p:xfrm>
        <a:graphic>
          <a:graphicData uri="http://schemas.openxmlformats.org/drawingml/2006/table">
            <a:tbl>
              <a:tblPr/>
              <a:tblGrid>
                <a:gridCol w="1246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2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Division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Quotient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Remainder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2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139 / 8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2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 / 8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2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/ 8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4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4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53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Conversion Procedure to Radix </a:t>
            </a:r>
            <a:r>
              <a:rPr lang="en-US" altLang="en-US" i="1"/>
              <a:t>r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93"/>
            <a:ext cx="8915400" cy="5587878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300"/>
              </a:spcBef>
            </a:pPr>
            <a:r>
              <a:rPr lang="en-US" altLang="en-US" dirty="0"/>
              <a:t>To convert decimal number </a:t>
            </a:r>
            <a:r>
              <a:rPr lang="en-US" altLang="en-US" i="1" dirty="0"/>
              <a:t>N</a:t>
            </a:r>
            <a:r>
              <a:rPr lang="en-US" altLang="en-US" dirty="0"/>
              <a:t> (with fraction) to radix </a:t>
            </a:r>
            <a:r>
              <a:rPr lang="en-US" altLang="en-US" i="1" dirty="0"/>
              <a:t>r</a:t>
            </a:r>
            <a:endParaRPr lang="en-US" altLang="en-US" dirty="0"/>
          </a:p>
          <a:p>
            <a:pPr>
              <a:lnSpc>
                <a:spcPct val="120000"/>
              </a:lnSpc>
              <a:spcBef>
                <a:spcPts val="1300"/>
              </a:spcBef>
            </a:pPr>
            <a:r>
              <a:rPr lang="en-US" altLang="en-US" dirty="0"/>
              <a:t>Convert the Integer Part</a:t>
            </a:r>
          </a:p>
          <a:p>
            <a:pPr lvl="1">
              <a:lnSpc>
                <a:spcPct val="120000"/>
              </a:lnSpc>
              <a:spcBef>
                <a:spcPts val="1300"/>
              </a:spcBef>
            </a:pPr>
            <a:r>
              <a:rPr lang="en-US" altLang="en-US" dirty="0"/>
              <a:t>Repeatedly divide the integer part of number </a:t>
            </a:r>
            <a:r>
              <a:rPr lang="en-US" altLang="en-US" i="1" dirty="0"/>
              <a:t>N </a:t>
            </a:r>
            <a:r>
              <a:rPr lang="en-US" altLang="en-US" dirty="0"/>
              <a:t>by the radix </a:t>
            </a:r>
            <a:r>
              <a:rPr lang="en-US" altLang="en-US" i="1" dirty="0"/>
              <a:t>r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FF0000"/>
                </a:solidFill>
              </a:rPr>
              <a:t>save the remainders</a:t>
            </a:r>
            <a:r>
              <a:rPr lang="en-US" altLang="en-US" dirty="0"/>
              <a:t>. The integer digits in radix </a:t>
            </a:r>
            <a:r>
              <a:rPr lang="en-US" altLang="en-US" i="1" dirty="0"/>
              <a:t>r </a:t>
            </a:r>
            <a:r>
              <a:rPr lang="en-US" altLang="en-US" dirty="0"/>
              <a:t>are the remainders in </a:t>
            </a:r>
            <a:r>
              <a:rPr lang="en-US" altLang="en-US" dirty="0">
                <a:solidFill>
                  <a:srgbClr val="FF0000"/>
                </a:solidFill>
              </a:rPr>
              <a:t>reverse order</a:t>
            </a:r>
            <a:r>
              <a:rPr lang="en-US" altLang="en-US" dirty="0"/>
              <a:t> of their computation. If radix </a:t>
            </a:r>
            <a:r>
              <a:rPr lang="en-US" altLang="en-US" i="1" dirty="0"/>
              <a:t>r</a:t>
            </a:r>
            <a:r>
              <a:rPr lang="en-US" altLang="en-US" dirty="0"/>
              <a:t> &gt; 10, then convert all remainders &gt; 10 to digits A, B, … etc.</a:t>
            </a:r>
          </a:p>
          <a:p>
            <a:pPr>
              <a:lnSpc>
                <a:spcPct val="120000"/>
              </a:lnSpc>
              <a:spcBef>
                <a:spcPts val="1300"/>
              </a:spcBef>
            </a:pPr>
            <a:r>
              <a:rPr lang="en-US" altLang="en-US" dirty="0"/>
              <a:t>Convert the Fractional Part</a:t>
            </a:r>
          </a:p>
          <a:p>
            <a:pPr lvl="1">
              <a:lnSpc>
                <a:spcPct val="120000"/>
              </a:lnSpc>
              <a:spcBef>
                <a:spcPts val="1300"/>
              </a:spcBef>
            </a:pPr>
            <a:r>
              <a:rPr lang="en-US" altLang="en-US" dirty="0"/>
              <a:t>Repeatedly multiply the fraction of </a:t>
            </a:r>
            <a:r>
              <a:rPr lang="en-US" altLang="en-US" i="1" dirty="0"/>
              <a:t>N </a:t>
            </a:r>
            <a:r>
              <a:rPr lang="en-US" altLang="en-US" dirty="0"/>
              <a:t>by the radix </a:t>
            </a:r>
            <a:r>
              <a:rPr lang="en-US" altLang="en-US" i="1" dirty="0"/>
              <a:t>r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FF0000"/>
                </a:solidFill>
              </a:rPr>
              <a:t>save the integer digits</a:t>
            </a:r>
            <a:r>
              <a:rPr lang="en-US" altLang="en-US" dirty="0"/>
              <a:t> that result.  The fraction digits in radix </a:t>
            </a:r>
            <a:r>
              <a:rPr lang="en-US" altLang="en-US" i="1" dirty="0"/>
              <a:t>r</a:t>
            </a:r>
            <a:r>
              <a:rPr lang="en-US" altLang="en-US" dirty="0"/>
              <a:t> are the integer digits in </a:t>
            </a:r>
            <a:r>
              <a:rPr lang="en-US" altLang="en-US" dirty="0">
                <a:solidFill>
                  <a:srgbClr val="FF0000"/>
                </a:solidFill>
              </a:rPr>
              <a:t>order of their computation</a:t>
            </a:r>
            <a:r>
              <a:rPr lang="en-US" altLang="en-US" dirty="0"/>
              <a:t>. If the radix </a:t>
            </a:r>
            <a:r>
              <a:rPr lang="en-US" altLang="en-US" i="1" dirty="0"/>
              <a:t>r</a:t>
            </a:r>
            <a:r>
              <a:rPr lang="en-US" altLang="en-US" dirty="0"/>
              <a:t> &gt; 10, then convert all digits &gt; 10 to A, B, … etc.</a:t>
            </a:r>
          </a:p>
          <a:p>
            <a:pPr>
              <a:lnSpc>
                <a:spcPct val="120000"/>
              </a:lnSpc>
              <a:spcBef>
                <a:spcPts val="1300"/>
              </a:spcBef>
            </a:pPr>
            <a:r>
              <a:rPr lang="en-US" altLang="en-US" dirty="0"/>
              <a:t>Join the result together with the radix point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Simplified Conversions</a:t>
            </a:r>
          </a:p>
        </p:txBody>
      </p:sp>
      <p:sp>
        <p:nvSpPr>
          <p:cNvPr id="256003" name="Text Box 3"/>
          <p:cNvSpPr txBox="1">
            <a:spLocks noChangeArrowheads="1"/>
          </p:cNvSpPr>
          <p:nvPr/>
        </p:nvSpPr>
        <p:spPr bwMode="auto">
          <a:xfrm>
            <a:off x="522817" y="850629"/>
            <a:ext cx="8860367" cy="5631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413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ts val="1500"/>
              </a:spcBef>
              <a:buFont typeface="Wingdings" pitchFamily="2" charset="2"/>
              <a:buChar char="v"/>
            </a:pPr>
            <a:r>
              <a:rPr lang="en-US" altLang="en-US" sz="2400" dirty="0"/>
              <a:t>Converting fractions between Binary, Octal, and Hexadecimal can be simplified</a:t>
            </a:r>
          </a:p>
          <a:p>
            <a:pPr>
              <a:lnSpc>
                <a:spcPct val="110000"/>
              </a:lnSpc>
              <a:spcBef>
                <a:spcPts val="1500"/>
              </a:spcBef>
              <a:buFont typeface="Wingdings" pitchFamily="2" charset="2"/>
              <a:buChar char="v"/>
            </a:pPr>
            <a:r>
              <a:rPr lang="en-US" altLang="en-US" sz="2400" dirty="0"/>
              <a:t>Starting at the radix pointing, the integer part is converted from right to left and the fractional part is converted from left to right</a:t>
            </a:r>
          </a:p>
          <a:p>
            <a:pPr>
              <a:lnSpc>
                <a:spcPct val="110000"/>
              </a:lnSpc>
              <a:spcBef>
                <a:spcPts val="1500"/>
              </a:spcBef>
              <a:buFont typeface="Wingdings" pitchFamily="2" charset="2"/>
              <a:buChar char="v"/>
            </a:pPr>
            <a:r>
              <a:rPr lang="en-US" altLang="en-US" sz="2400" dirty="0"/>
              <a:t>Group 4 bits into a hex digit or 3 bits into an octal digit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v"/>
            </a:pPr>
            <a:endParaRPr lang="en-US" altLang="en-US" sz="2400" dirty="0"/>
          </a:p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v"/>
            </a:pPr>
            <a:endParaRPr lang="en-US" altLang="en-US" sz="2400" dirty="0"/>
          </a:p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v"/>
            </a:pPr>
            <a:endParaRPr lang="en-US" altLang="en-US" sz="2400" dirty="0"/>
          </a:p>
          <a:p>
            <a:pPr>
              <a:lnSpc>
                <a:spcPct val="110000"/>
              </a:lnSpc>
              <a:spcBef>
                <a:spcPts val="3000"/>
              </a:spcBef>
              <a:buFont typeface="Wingdings" pitchFamily="2" charset="2"/>
              <a:buChar char="v"/>
            </a:pPr>
            <a:r>
              <a:rPr lang="en-US" altLang="en-US" sz="2400" dirty="0"/>
              <a:t>Use binary to convert between octal and hexadecimal</a:t>
            </a:r>
          </a:p>
        </p:txBody>
      </p:sp>
      <p:sp>
        <p:nvSpPr>
          <p:cNvPr id="256004" name="Text Box 4"/>
          <p:cNvSpPr txBox="1">
            <a:spLocks noChangeArrowheads="1"/>
          </p:cNvSpPr>
          <p:nvPr/>
        </p:nvSpPr>
        <p:spPr bwMode="auto">
          <a:xfrm>
            <a:off x="6325394" y="5156201"/>
            <a:ext cx="74811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256005" name="Text Box 5"/>
          <p:cNvSpPr txBox="1">
            <a:spLocks noChangeArrowheads="1"/>
          </p:cNvSpPr>
          <p:nvPr/>
        </p:nvSpPr>
        <p:spPr bwMode="auto">
          <a:xfrm>
            <a:off x="5575565" y="5156201"/>
            <a:ext cx="74811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256006" name="Text Box 6"/>
          <p:cNvSpPr txBox="1">
            <a:spLocks noChangeArrowheads="1"/>
          </p:cNvSpPr>
          <p:nvPr/>
        </p:nvSpPr>
        <p:spPr bwMode="auto">
          <a:xfrm>
            <a:off x="4827456" y="5156201"/>
            <a:ext cx="748109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256007" name="Text Box 7"/>
          <p:cNvSpPr txBox="1">
            <a:spLocks noChangeArrowheads="1"/>
          </p:cNvSpPr>
          <p:nvPr/>
        </p:nvSpPr>
        <p:spPr bwMode="auto">
          <a:xfrm>
            <a:off x="4079346" y="5156201"/>
            <a:ext cx="74811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  <p:sp>
        <p:nvSpPr>
          <p:cNvPr id="256009" name="Text Box 9"/>
          <p:cNvSpPr txBox="1">
            <a:spLocks noChangeArrowheads="1"/>
          </p:cNvSpPr>
          <p:nvPr/>
        </p:nvSpPr>
        <p:spPr bwMode="auto">
          <a:xfrm>
            <a:off x="2393951" y="5156201"/>
            <a:ext cx="74811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8</a:t>
            </a:r>
          </a:p>
        </p:txBody>
      </p:sp>
      <p:sp>
        <p:nvSpPr>
          <p:cNvPr id="256010" name="Text Box 10"/>
          <p:cNvSpPr txBox="1">
            <a:spLocks noChangeArrowheads="1"/>
          </p:cNvSpPr>
          <p:nvPr/>
        </p:nvSpPr>
        <p:spPr bwMode="auto">
          <a:xfrm>
            <a:off x="1645841" y="5157789"/>
            <a:ext cx="748109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  <p:sp>
        <p:nvSpPr>
          <p:cNvPr id="256011" name="Text Box 11"/>
          <p:cNvSpPr txBox="1">
            <a:spLocks noChangeArrowheads="1"/>
          </p:cNvSpPr>
          <p:nvPr/>
        </p:nvSpPr>
        <p:spPr bwMode="auto">
          <a:xfrm>
            <a:off x="1083469" y="5156201"/>
            <a:ext cx="560652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7</a:t>
            </a:r>
          </a:p>
        </p:txBody>
      </p:sp>
      <p:sp>
        <p:nvSpPr>
          <p:cNvPr id="256047" name="Text Box 47"/>
          <p:cNvSpPr txBox="1">
            <a:spLocks noChangeArrowheads="1"/>
          </p:cNvSpPr>
          <p:nvPr/>
        </p:nvSpPr>
        <p:spPr bwMode="auto">
          <a:xfrm>
            <a:off x="6889486" y="4235451"/>
            <a:ext cx="373195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256048" name="Text Box 48"/>
          <p:cNvSpPr txBox="1">
            <a:spLocks noChangeArrowheads="1"/>
          </p:cNvSpPr>
          <p:nvPr/>
        </p:nvSpPr>
        <p:spPr bwMode="auto">
          <a:xfrm>
            <a:off x="6328834" y="4235451"/>
            <a:ext cx="560652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  <p:sp>
        <p:nvSpPr>
          <p:cNvPr id="256049" name="Text Box 49"/>
          <p:cNvSpPr txBox="1">
            <a:spLocks noChangeArrowheads="1"/>
          </p:cNvSpPr>
          <p:nvPr/>
        </p:nvSpPr>
        <p:spPr bwMode="auto">
          <a:xfrm>
            <a:off x="5766463" y="4235451"/>
            <a:ext cx="560652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256050" name="Text Box 50"/>
          <p:cNvSpPr txBox="1">
            <a:spLocks noChangeArrowheads="1"/>
          </p:cNvSpPr>
          <p:nvPr/>
        </p:nvSpPr>
        <p:spPr bwMode="auto">
          <a:xfrm>
            <a:off x="5204090" y="4235451"/>
            <a:ext cx="560652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7</a:t>
            </a:r>
          </a:p>
        </p:txBody>
      </p:sp>
      <p:sp>
        <p:nvSpPr>
          <p:cNvPr id="256051" name="Text Box 51"/>
          <p:cNvSpPr txBox="1">
            <a:spLocks noChangeArrowheads="1"/>
          </p:cNvSpPr>
          <p:nvPr/>
        </p:nvSpPr>
        <p:spPr bwMode="auto">
          <a:xfrm>
            <a:off x="4643438" y="4235451"/>
            <a:ext cx="560652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256052" name="Text Box 52"/>
          <p:cNvSpPr txBox="1">
            <a:spLocks noChangeArrowheads="1"/>
          </p:cNvSpPr>
          <p:nvPr/>
        </p:nvSpPr>
        <p:spPr bwMode="auto">
          <a:xfrm>
            <a:off x="4081067" y="4235451"/>
            <a:ext cx="560652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256054" name="Text Box 54"/>
          <p:cNvSpPr txBox="1">
            <a:spLocks noChangeArrowheads="1"/>
          </p:cNvSpPr>
          <p:nvPr/>
        </p:nvSpPr>
        <p:spPr bwMode="auto">
          <a:xfrm>
            <a:off x="2770586" y="4235451"/>
            <a:ext cx="560652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256055" name="Text Box 55"/>
          <p:cNvSpPr txBox="1">
            <a:spLocks noChangeArrowheads="1"/>
          </p:cNvSpPr>
          <p:nvPr/>
        </p:nvSpPr>
        <p:spPr bwMode="auto">
          <a:xfrm>
            <a:off x="2209933" y="4235451"/>
            <a:ext cx="560652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6</a:t>
            </a:r>
          </a:p>
        </p:txBody>
      </p:sp>
      <p:sp>
        <p:nvSpPr>
          <p:cNvPr id="256056" name="Text Box 56"/>
          <p:cNvSpPr txBox="1">
            <a:spLocks noChangeArrowheads="1"/>
          </p:cNvSpPr>
          <p:nvPr/>
        </p:nvSpPr>
        <p:spPr bwMode="auto">
          <a:xfrm>
            <a:off x="1647561" y="4235451"/>
            <a:ext cx="560652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256057" name="Text Box 57"/>
          <p:cNvSpPr txBox="1">
            <a:spLocks noChangeArrowheads="1"/>
          </p:cNvSpPr>
          <p:nvPr/>
        </p:nvSpPr>
        <p:spPr bwMode="auto">
          <a:xfrm>
            <a:off x="1083470" y="4235451"/>
            <a:ext cx="562372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7</a:t>
            </a:r>
          </a:p>
        </p:txBody>
      </p:sp>
      <p:grpSp>
        <p:nvGrpSpPr>
          <p:cNvPr id="256069" name="Group 69"/>
          <p:cNvGrpSpPr>
            <a:grpSpLocks/>
          </p:cNvGrpSpPr>
          <p:nvPr/>
        </p:nvGrpSpPr>
        <p:grpSpPr bwMode="auto">
          <a:xfrm>
            <a:off x="1085190" y="4695826"/>
            <a:ext cx="8174169" cy="460375"/>
            <a:chOff x="631" y="2958"/>
            <a:chExt cx="4753" cy="290"/>
          </a:xfrm>
        </p:grpSpPr>
        <p:sp>
          <p:nvSpPr>
            <p:cNvPr id="256014" name="Text Box 14"/>
            <p:cNvSpPr txBox="1">
              <a:spLocks noChangeArrowheads="1"/>
            </p:cNvSpPr>
            <p:nvPr/>
          </p:nvSpPr>
          <p:spPr bwMode="auto">
            <a:xfrm>
              <a:off x="4295" y="2958"/>
              <a:ext cx="1089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Binary</a:t>
              </a:r>
            </a:p>
          </p:txBody>
        </p:sp>
        <p:grpSp>
          <p:nvGrpSpPr>
            <p:cNvPr id="256068" name="Group 68"/>
            <p:cNvGrpSpPr>
              <a:grpSpLocks/>
            </p:cNvGrpSpPr>
            <p:nvPr/>
          </p:nvGrpSpPr>
          <p:grpSpPr bwMode="auto">
            <a:xfrm>
              <a:off x="631" y="2958"/>
              <a:ext cx="3592" cy="290"/>
              <a:chOff x="631" y="2958"/>
              <a:chExt cx="3592" cy="290"/>
            </a:xfrm>
          </p:grpSpPr>
          <p:sp>
            <p:nvSpPr>
              <p:cNvPr id="256015" name="Text Box 15"/>
              <p:cNvSpPr txBox="1">
                <a:spLocks noChangeArrowheads="1"/>
              </p:cNvSpPr>
              <p:nvPr/>
            </p:nvSpPr>
            <p:spPr bwMode="auto">
              <a:xfrm>
                <a:off x="4115" y="2958"/>
                <a:ext cx="108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latin typeface="Courier New" pitchFamily="49" charset="0"/>
                    <a:cs typeface="Courier New" pitchFamily="49" charset="0"/>
                  </a:rPr>
                  <a:t>1</a:t>
                </a:r>
              </a:p>
            </p:txBody>
          </p:sp>
          <p:sp>
            <p:nvSpPr>
              <p:cNvPr id="256016" name="Text Box 16"/>
              <p:cNvSpPr txBox="1">
                <a:spLocks noChangeArrowheads="1"/>
              </p:cNvSpPr>
              <p:nvPr/>
            </p:nvSpPr>
            <p:spPr bwMode="auto">
              <a:xfrm>
                <a:off x="4006" y="2958"/>
                <a:ext cx="108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latin typeface="Courier New" pitchFamily="49" charset="0"/>
                    <a:cs typeface="Courier New" pitchFamily="49" charset="0"/>
                  </a:rPr>
                  <a:t>0</a:t>
                </a:r>
              </a:p>
            </p:txBody>
          </p:sp>
          <p:sp>
            <p:nvSpPr>
              <p:cNvPr id="256017" name="Text Box 17"/>
              <p:cNvSpPr txBox="1">
                <a:spLocks noChangeArrowheads="1"/>
              </p:cNvSpPr>
              <p:nvPr/>
            </p:nvSpPr>
            <p:spPr bwMode="auto">
              <a:xfrm>
                <a:off x="3897" y="2958"/>
                <a:ext cx="108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latin typeface="Courier New" pitchFamily="49" charset="0"/>
                    <a:cs typeface="Courier New" pitchFamily="49" charset="0"/>
                  </a:rPr>
                  <a:t>1</a:t>
                </a:r>
              </a:p>
            </p:txBody>
          </p:sp>
          <p:sp>
            <p:nvSpPr>
              <p:cNvPr id="256018" name="Text Box 18"/>
              <p:cNvSpPr txBox="1">
                <a:spLocks noChangeArrowheads="1"/>
              </p:cNvSpPr>
              <p:nvPr/>
            </p:nvSpPr>
            <p:spPr bwMode="auto">
              <a:xfrm>
                <a:off x="3788" y="2958"/>
                <a:ext cx="108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latin typeface="Courier New" pitchFamily="49" charset="0"/>
                    <a:cs typeface="Courier New" pitchFamily="49" charset="0"/>
                  </a:rPr>
                  <a:t>0</a:t>
                </a:r>
              </a:p>
            </p:txBody>
          </p:sp>
          <p:sp>
            <p:nvSpPr>
              <p:cNvPr id="256019" name="Text Box 19"/>
              <p:cNvSpPr txBox="1">
                <a:spLocks noChangeArrowheads="1"/>
              </p:cNvSpPr>
              <p:nvPr/>
            </p:nvSpPr>
            <p:spPr bwMode="auto">
              <a:xfrm>
                <a:off x="3679" y="2958"/>
                <a:ext cx="108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latin typeface="Courier New" pitchFamily="49" charset="0"/>
                    <a:cs typeface="Courier New" pitchFamily="49" charset="0"/>
                  </a:rPr>
                  <a:t>1</a:t>
                </a:r>
              </a:p>
            </p:txBody>
          </p:sp>
          <p:sp>
            <p:nvSpPr>
              <p:cNvPr id="256020" name="Text Box 20"/>
              <p:cNvSpPr txBox="1">
                <a:spLocks noChangeArrowheads="1"/>
              </p:cNvSpPr>
              <p:nvPr/>
            </p:nvSpPr>
            <p:spPr bwMode="auto">
              <a:xfrm>
                <a:off x="3571" y="2958"/>
                <a:ext cx="108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latin typeface="Courier New" pitchFamily="49" charset="0"/>
                    <a:cs typeface="Courier New" pitchFamily="49" charset="0"/>
                  </a:rPr>
                  <a:t>0</a:t>
                </a:r>
              </a:p>
            </p:txBody>
          </p:sp>
          <p:sp>
            <p:nvSpPr>
              <p:cNvPr id="256021" name="Text Box 21"/>
              <p:cNvSpPr txBox="1">
                <a:spLocks noChangeArrowheads="1"/>
              </p:cNvSpPr>
              <p:nvPr/>
            </p:nvSpPr>
            <p:spPr bwMode="auto">
              <a:xfrm>
                <a:off x="3463" y="2958"/>
                <a:ext cx="108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latin typeface="Courier New" pitchFamily="49" charset="0"/>
                    <a:cs typeface="Courier New" pitchFamily="49" charset="0"/>
                  </a:rPr>
                  <a:t>0</a:t>
                </a:r>
              </a:p>
            </p:txBody>
          </p:sp>
          <p:sp>
            <p:nvSpPr>
              <p:cNvPr id="256022" name="Text Box 22"/>
              <p:cNvSpPr txBox="1">
                <a:spLocks noChangeArrowheads="1"/>
              </p:cNvSpPr>
              <p:nvPr/>
            </p:nvSpPr>
            <p:spPr bwMode="auto">
              <a:xfrm>
                <a:off x="3353" y="2958"/>
                <a:ext cx="108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latin typeface="Courier New" pitchFamily="49" charset="0"/>
                    <a:cs typeface="Courier New" pitchFamily="49" charset="0"/>
                  </a:rPr>
                  <a:t>1</a:t>
                </a:r>
              </a:p>
            </p:txBody>
          </p:sp>
          <p:sp>
            <p:nvSpPr>
              <p:cNvPr id="256023" name="Text Box 23"/>
              <p:cNvSpPr txBox="1">
                <a:spLocks noChangeArrowheads="1"/>
              </p:cNvSpPr>
              <p:nvPr/>
            </p:nvSpPr>
            <p:spPr bwMode="auto">
              <a:xfrm>
                <a:off x="3245" y="2958"/>
                <a:ext cx="108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latin typeface="Courier New" pitchFamily="49" charset="0"/>
                    <a:cs typeface="Courier New" pitchFamily="49" charset="0"/>
                  </a:rPr>
                  <a:t>1</a:t>
                </a:r>
              </a:p>
            </p:txBody>
          </p:sp>
          <p:sp>
            <p:nvSpPr>
              <p:cNvPr id="256024" name="Text Box 24"/>
              <p:cNvSpPr txBox="1">
                <a:spLocks noChangeArrowheads="1"/>
              </p:cNvSpPr>
              <p:nvPr/>
            </p:nvSpPr>
            <p:spPr bwMode="auto">
              <a:xfrm>
                <a:off x="3135" y="2958"/>
                <a:ext cx="108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latin typeface="Courier New" pitchFamily="49" charset="0"/>
                    <a:cs typeface="Courier New" pitchFamily="49" charset="0"/>
                  </a:rPr>
                  <a:t>1</a:t>
                </a:r>
              </a:p>
            </p:txBody>
          </p:sp>
          <p:sp>
            <p:nvSpPr>
              <p:cNvPr id="256025" name="Text Box 25"/>
              <p:cNvSpPr txBox="1">
                <a:spLocks noChangeArrowheads="1"/>
              </p:cNvSpPr>
              <p:nvPr/>
            </p:nvSpPr>
            <p:spPr bwMode="auto">
              <a:xfrm>
                <a:off x="3026" y="2958"/>
                <a:ext cx="108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latin typeface="Courier New" pitchFamily="49" charset="0"/>
                    <a:cs typeface="Courier New" pitchFamily="49" charset="0"/>
                  </a:rPr>
                  <a:t>1</a:t>
                </a:r>
              </a:p>
            </p:txBody>
          </p:sp>
          <p:sp>
            <p:nvSpPr>
              <p:cNvPr id="256026" name="Text Box 26"/>
              <p:cNvSpPr txBox="1">
                <a:spLocks noChangeArrowheads="1"/>
              </p:cNvSpPr>
              <p:nvPr/>
            </p:nvSpPr>
            <p:spPr bwMode="auto">
              <a:xfrm>
                <a:off x="2918" y="2958"/>
                <a:ext cx="108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latin typeface="Courier New" pitchFamily="49" charset="0"/>
                    <a:cs typeface="Courier New" pitchFamily="49" charset="0"/>
                  </a:rPr>
                  <a:t>0</a:t>
                </a:r>
              </a:p>
            </p:txBody>
          </p:sp>
          <p:sp>
            <p:nvSpPr>
              <p:cNvPr id="256027" name="Text Box 27"/>
              <p:cNvSpPr txBox="1">
                <a:spLocks noChangeArrowheads="1"/>
              </p:cNvSpPr>
              <p:nvPr/>
            </p:nvSpPr>
            <p:spPr bwMode="auto">
              <a:xfrm>
                <a:off x="2809" y="2958"/>
                <a:ext cx="108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latin typeface="Courier New" pitchFamily="49" charset="0"/>
                    <a:cs typeface="Courier New" pitchFamily="49" charset="0"/>
                  </a:rPr>
                  <a:t>0</a:t>
                </a:r>
              </a:p>
            </p:txBody>
          </p:sp>
          <p:sp>
            <p:nvSpPr>
              <p:cNvPr id="256028" name="Text Box 28"/>
              <p:cNvSpPr txBox="1">
                <a:spLocks noChangeArrowheads="1"/>
              </p:cNvSpPr>
              <p:nvPr/>
            </p:nvSpPr>
            <p:spPr bwMode="auto">
              <a:xfrm>
                <a:off x="2701" y="2958"/>
                <a:ext cx="108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latin typeface="Courier New" pitchFamily="49" charset="0"/>
                    <a:cs typeface="Courier New" pitchFamily="49" charset="0"/>
                  </a:rPr>
                  <a:t>1</a:t>
                </a:r>
              </a:p>
            </p:txBody>
          </p:sp>
          <p:sp>
            <p:nvSpPr>
              <p:cNvPr id="256029" name="Text Box 29"/>
              <p:cNvSpPr txBox="1">
                <a:spLocks noChangeArrowheads="1"/>
              </p:cNvSpPr>
              <p:nvPr/>
            </p:nvSpPr>
            <p:spPr bwMode="auto">
              <a:xfrm>
                <a:off x="2590" y="2958"/>
                <a:ext cx="108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latin typeface="Courier New" pitchFamily="49" charset="0"/>
                    <a:cs typeface="Courier New" pitchFamily="49" charset="0"/>
                  </a:rPr>
                  <a:t>0</a:t>
                </a:r>
              </a:p>
            </p:txBody>
          </p:sp>
          <p:sp>
            <p:nvSpPr>
              <p:cNvPr id="256030" name="Text Box 30"/>
              <p:cNvSpPr txBox="1">
                <a:spLocks noChangeArrowheads="1"/>
              </p:cNvSpPr>
              <p:nvPr/>
            </p:nvSpPr>
            <p:spPr bwMode="auto">
              <a:xfrm>
                <a:off x="2481" y="2958"/>
                <a:ext cx="108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latin typeface="Courier New" pitchFamily="49" charset="0"/>
                    <a:cs typeface="Courier New" pitchFamily="49" charset="0"/>
                  </a:rPr>
                  <a:t>1</a:t>
                </a:r>
              </a:p>
            </p:txBody>
          </p:sp>
          <p:sp>
            <p:nvSpPr>
              <p:cNvPr id="256031" name="Text Box 31"/>
              <p:cNvSpPr txBox="1">
                <a:spLocks noChangeArrowheads="1"/>
              </p:cNvSpPr>
              <p:nvPr/>
            </p:nvSpPr>
            <p:spPr bwMode="auto">
              <a:xfrm>
                <a:off x="2372" y="2958"/>
                <a:ext cx="108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latin typeface="Courier New" pitchFamily="49" charset="0"/>
                    <a:cs typeface="Courier New" pitchFamily="49" charset="0"/>
                  </a:rPr>
                  <a:t>0</a:t>
                </a:r>
              </a:p>
            </p:txBody>
          </p:sp>
          <p:grpSp>
            <p:nvGrpSpPr>
              <p:cNvPr id="256059" name="Group 59"/>
              <p:cNvGrpSpPr>
                <a:grpSpLocks/>
              </p:cNvGrpSpPr>
              <p:nvPr/>
            </p:nvGrpSpPr>
            <p:grpSpPr bwMode="auto">
              <a:xfrm>
                <a:off x="631" y="2958"/>
                <a:ext cx="1630" cy="290"/>
                <a:chOff x="631" y="3285"/>
                <a:chExt cx="1630" cy="290"/>
              </a:xfrm>
            </p:grpSpPr>
            <p:sp>
              <p:nvSpPr>
                <p:cNvPr id="256032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153" y="3285"/>
                  <a:ext cx="108" cy="29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2000" b="1">
                      <a:latin typeface="Courier New" pitchFamily="49" charset="0"/>
                      <a:cs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033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044" y="3285"/>
                  <a:ext cx="108" cy="29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2000" b="1">
                      <a:latin typeface="Courier New" pitchFamily="49" charset="0"/>
                      <a:cs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034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935" y="3285"/>
                  <a:ext cx="108" cy="29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2000" b="1">
                      <a:latin typeface="Courier New" pitchFamily="49" charset="0"/>
                      <a:cs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56035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829" y="3285"/>
                  <a:ext cx="108" cy="29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2000" b="1">
                      <a:latin typeface="Courier New" pitchFamily="49" charset="0"/>
                      <a:cs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036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719" y="3285"/>
                  <a:ext cx="108" cy="29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2000" b="1">
                      <a:latin typeface="Courier New" pitchFamily="49" charset="0"/>
                      <a:cs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56037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610" y="3285"/>
                  <a:ext cx="108" cy="29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2000" b="1">
                      <a:latin typeface="Courier New" pitchFamily="49" charset="0"/>
                      <a:cs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56038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501" y="3285"/>
                  <a:ext cx="108" cy="29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2000" b="1">
                      <a:latin typeface="Courier New" pitchFamily="49" charset="0"/>
                      <a:cs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56039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392" y="3285"/>
                  <a:ext cx="108" cy="29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2000" b="1">
                      <a:latin typeface="Courier New" pitchFamily="49" charset="0"/>
                      <a:cs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040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283" y="3285"/>
                  <a:ext cx="108" cy="29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2000" b="1">
                      <a:latin typeface="Courier New" pitchFamily="49" charset="0"/>
                      <a:cs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041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175" y="3285"/>
                  <a:ext cx="108" cy="29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2000" b="1">
                      <a:latin typeface="Courier New" pitchFamily="49" charset="0"/>
                      <a:cs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56042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1066" y="3285"/>
                  <a:ext cx="108" cy="29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2000" b="1">
                      <a:latin typeface="Courier New" pitchFamily="49" charset="0"/>
                      <a:cs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043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958" y="3285"/>
                  <a:ext cx="108" cy="29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2000" b="1">
                      <a:latin typeface="Courier New" pitchFamily="49" charset="0"/>
                      <a:cs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56044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849" y="3285"/>
                  <a:ext cx="108" cy="29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2000" b="1">
                      <a:latin typeface="Courier New" pitchFamily="49" charset="0"/>
                      <a:cs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045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740" y="3285"/>
                  <a:ext cx="108" cy="29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2000" b="1">
                      <a:latin typeface="Courier New" pitchFamily="49" charset="0"/>
                      <a:cs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046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631" y="3285"/>
                  <a:ext cx="108" cy="29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2000" b="1">
                      <a:latin typeface="Courier New" pitchFamily="49" charset="0"/>
                      <a:cs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256060" name="Text Box 60"/>
              <p:cNvSpPr txBox="1">
                <a:spLocks noChangeArrowheads="1"/>
              </p:cNvSpPr>
              <p:nvPr/>
            </p:nvSpPr>
            <p:spPr bwMode="auto">
              <a:xfrm>
                <a:off x="2263" y="2958"/>
                <a:ext cx="108" cy="2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latin typeface="Courier New" pitchFamily="49" charset="0"/>
                    <a:cs typeface="Courier New" pitchFamily="49" charset="0"/>
                  </a:rPr>
                  <a:t>.</a:t>
                </a:r>
              </a:p>
            </p:txBody>
          </p:sp>
        </p:grpSp>
      </p:grpSp>
      <p:grpSp>
        <p:nvGrpSpPr>
          <p:cNvPr id="256075" name="Group 75"/>
          <p:cNvGrpSpPr>
            <a:grpSpLocks/>
          </p:cNvGrpSpPr>
          <p:nvPr/>
        </p:nvGrpSpPr>
        <p:grpSpPr bwMode="auto">
          <a:xfrm>
            <a:off x="3142061" y="5156201"/>
            <a:ext cx="6117298" cy="461963"/>
            <a:chOff x="1827" y="3248"/>
            <a:chExt cx="3557" cy="291"/>
          </a:xfrm>
        </p:grpSpPr>
        <p:sp>
          <p:nvSpPr>
            <p:cNvPr id="256012" name="Text Box 12"/>
            <p:cNvSpPr txBox="1">
              <a:spLocks noChangeArrowheads="1"/>
            </p:cNvSpPr>
            <p:nvPr/>
          </p:nvSpPr>
          <p:spPr bwMode="auto">
            <a:xfrm>
              <a:off x="4295" y="3248"/>
              <a:ext cx="1089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Hexadecimal</a:t>
              </a:r>
            </a:p>
          </p:txBody>
        </p:sp>
        <p:grpSp>
          <p:nvGrpSpPr>
            <p:cNvPr id="256074" name="Group 74"/>
            <p:cNvGrpSpPr>
              <a:grpSpLocks/>
            </p:cNvGrpSpPr>
            <p:nvPr/>
          </p:nvGrpSpPr>
          <p:grpSpPr bwMode="auto">
            <a:xfrm>
              <a:off x="1827" y="3248"/>
              <a:ext cx="544" cy="291"/>
              <a:chOff x="1827" y="3248"/>
              <a:chExt cx="544" cy="291"/>
            </a:xfrm>
          </p:grpSpPr>
          <p:sp>
            <p:nvSpPr>
              <p:cNvPr id="256008" name="Text Box 8"/>
              <p:cNvSpPr txBox="1">
                <a:spLocks noChangeArrowheads="1"/>
              </p:cNvSpPr>
              <p:nvPr/>
            </p:nvSpPr>
            <p:spPr bwMode="auto">
              <a:xfrm>
                <a:off x="1827" y="3248"/>
                <a:ext cx="435" cy="2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latin typeface="Courier New" pitchFamily="49" charset="0"/>
                    <a:cs typeface="Courier New" pitchFamily="49" charset="0"/>
                  </a:rPr>
                  <a:t>B</a:t>
                </a:r>
              </a:p>
            </p:txBody>
          </p:sp>
          <p:sp>
            <p:nvSpPr>
              <p:cNvPr id="256061" name="Text Box 61"/>
              <p:cNvSpPr txBox="1">
                <a:spLocks noChangeArrowheads="1"/>
              </p:cNvSpPr>
              <p:nvPr/>
            </p:nvSpPr>
            <p:spPr bwMode="auto">
              <a:xfrm>
                <a:off x="2263" y="3249"/>
                <a:ext cx="108" cy="2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latin typeface="Courier New" pitchFamily="49" charset="0"/>
                    <a:cs typeface="Courier New" pitchFamily="49" charset="0"/>
                  </a:rPr>
                  <a:t>.</a:t>
                </a:r>
              </a:p>
            </p:txBody>
          </p:sp>
        </p:grpSp>
      </p:grpSp>
      <p:sp>
        <p:nvSpPr>
          <p:cNvPr id="256062" name="Text Box 62"/>
          <p:cNvSpPr txBox="1">
            <a:spLocks noChangeArrowheads="1"/>
          </p:cNvSpPr>
          <p:nvPr/>
        </p:nvSpPr>
        <p:spPr bwMode="auto">
          <a:xfrm>
            <a:off x="7075223" y="5156201"/>
            <a:ext cx="187458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8</a:t>
            </a:r>
          </a:p>
        </p:txBody>
      </p:sp>
      <p:grpSp>
        <p:nvGrpSpPr>
          <p:cNvPr id="256076" name="Group 76"/>
          <p:cNvGrpSpPr>
            <a:grpSpLocks/>
          </p:cNvGrpSpPr>
          <p:nvPr/>
        </p:nvGrpSpPr>
        <p:grpSpPr bwMode="auto">
          <a:xfrm>
            <a:off x="3332957" y="4235451"/>
            <a:ext cx="5926402" cy="460375"/>
            <a:chOff x="1938" y="2668"/>
            <a:chExt cx="3446" cy="290"/>
          </a:xfrm>
        </p:grpSpPr>
        <p:sp>
          <p:nvSpPr>
            <p:cNvPr id="256058" name="Text Box 58"/>
            <p:cNvSpPr txBox="1">
              <a:spLocks noChangeArrowheads="1"/>
            </p:cNvSpPr>
            <p:nvPr/>
          </p:nvSpPr>
          <p:spPr bwMode="auto">
            <a:xfrm>
              <a:off x="4295" y="2668"/>
              <a:ext cx="1089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Octal</a:t>
              </a:r>
            </a:p>
          </p:txBody>
        </p:sp>
        <p:grpSp>
          <p:nvGrpSpPr>
            <p:cNvPr id="256071" name="Group 71"/>
            <p:cNvGrpSpPr>
              <a:grpSpLocks/>
            </p:cNvGrpSpPr>
            <p:nvPr/>
          </p:nvGrpSpPr>
          <p:grpSpPr bwMode="auto">
            <a:xfrm>
              <a:off x="1938" y="2668"/>
              <a:ext cx="433" cy="290"/>
              <a:chOff x="1938" y="2668"/>
              <a:chExt cx="433" cy="290"/>
            </a:xfrm>
          </p:grpSpPr>
          <p:sp>
            <p:nvSpPr>
              <p:cNvPr id="256053" name="Text Box 53"/>
              <p:cNvSpPr txBox="1">
                <a:spLocks noChangeArrowheads="1"/>
              </p:cNvSpPr>
              <p:nvPr/>
            </p:nvSpPr>
            <p:spPr bwMode="auto">
              <a:xfrm>
                <a:off x="1938" y="2668"/>
                <a:ext cx="326" cy="2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latin typeface="Courier New" pitchFamily="49" charset="0"/>
                    <a:cs typeface="Courier New" pitchFamily="49" charset="0"/>
                  </a:rPr>
                  <a:t>3</a:t>
                </a:r>
              </a:p>
            </p:txBody>
          </p:sp>
          <p:sp>
            <p:nvSpPr>
              <p:cNvPr id="256063" name="Text Box 63"/>
              <p:cNvSpPr txBox="1">
                <a:spLocks noChangeArrowheads="1"/>
              </p:cNvSpPr>
              <p:nvPr/>
            </p:nvSpPr>
            <p:spPr bwMode="auto">
              <a:xfrm>
                <a:off x="2263" y="2668"/>
                <a:ext cx="108" cy="2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latin typeface="Courier New" pitchFamily="49" charset="0"/>
                    <a:cs typeface="Courier New" pitchFamily="49" charset="0"/>
                  </a:rPr>
                  <a:t>.</a:t>
                </a:r>
              </a:p>
            </p:txBody>
          </p:sp>
        </p:grpSp>
      </p:grpSp>
      <p:grpSp>
        <p:nvGrpSpPr>
          <p:cNvPr id="256073" name="Group 73"/>
          <p:cNvGrpSpPr>
            <a:grpSpLocks/>
          </p:cNvGrpSpPr>
          <p:nvPr/>
        </p:nvGrpSpPr>
        <p:grpSpPr bwMode="auto">
          <a:xfrm>
            <a:off x="4079346" y="3889375"/>
            <a:ext cx="3183335" cy="230188"/>
            <a:chOff x="2372" y="2450"/>
            <a:chExt cx="1851" cy="145"/>
          </a:xfrm>
        </p:grpSpPr>
        <p:sp>
          <p:nvSpPr>
            <p:cNvPr id="256064" name="Line 64"/>
            <p:cNvSpPr>
              <a:spLocks noChangeShapeType="1"/>
            </p:cNvSpPr>
            <p:nvPr/>
          </p:nvSpPr>
          <p:spPr bwMode="auto">
            <a:xfrm>
              <a:off x="2372" y="2523"/>
              <a:ext cx="185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66" name="Rectangle 66"/>
            <p:cNvSpPr>
              <a:spLocks noChangeArrowheads="1"/>
            </p:cNvSpPr>
            <p:nvPr/>
          </p:nvSpPr>
          <p:spPr bwMode="auto">
            <a:xfrm>
              <a:off x="2626" y="2450"/>
              <a:ext cx="1306" cy="1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r>
                <a:rPr lang="en-US" altLang="en-US"/>
                <a:t>fraction: left to right</a:t>
              </a:r>
            </a:p>
          </p:txBody>
        </p:sp>
      </p:grpSp>
      <p:grpSp>
        <p:nvGrpSpPr>
          <p:cNvPr id="256072" name="Group 72"/>
          <p:cNvGrpSpPr>
            <a:grpSpLocks/>
          </p:cNvGrpSpPr>
          <p:nvPr/>
        </p:nvGrpSpPr>
        <p:grpSpPr bwMode="auto">
          <a:xfrm>
            <a:off x="1083469" y="3889375"/>
            <a:ext cx="2808420" cy="230188"/>
            <a:chOff x="630" y="2450"/>
            <a:chExt cx="1633" cy="145"/>
          </a:xfrm>
        </p:grpSpPr>
        <p:sp>
          <p:nvSpPr>
            <p:cNvPr id="256065" name="Line 65"/>
            <p:cNvSpPr>
              <a:spLocks noChangeShapeType="1"/>
            </p:cNvSpPr>
            <p:nvPr/>
          </p:nvSpPr>
          <p:spPr bwMode="auto">
            <a:xfrm flipH="1">
              <a:off x="630" y="2523"/>
              <a:ext cx="163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67" name="Rectangle 67"/>
            <p:cNvSpPr>
              <a:spLocks noChangeArrowheads="1"/>
            </p:cNvSpPr>
            <p:nvPr/>
          </p:nvSpPr>
          <p:spPr bwMode="auto">
            <a:xfrm>
              <a:off x="812" y="2450"/>
              <a:ext cx="1306" cy="1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r>
                <a:rPr lang="en-US" altLang="en-US"/>
                <a:t>integer: right to left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6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6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6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56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56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56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56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56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56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56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56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56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56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56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56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56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56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56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256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256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256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4" grpId="0" animBg="1"/>
      <p:bldP spid="256005" grpId="0" animBg="1"/>
      <p:bldP spid="256006" grpId="0" animBg="1"/>
      <p:bldP spid="256007" grpId="0" animBg="1"/>
      <p:bldP spid="256009" grpId="0" animBg="1"/>
      <p:bldP spid="256010" grpId="0" animBg="1"/>
      <p:bldP spid="256011" grpId="0" animBg="1"/>
      <p:bldP spid="256047" grpId="0" animBg="1"/>
      <p:bldP spid="256048" grpId="0" animBg="1"/>
      <p:bldP spid="256049" grpId="0" animBg="1"/>
      <p:bldP spid="256050" grpId="0" animBg="1"/>
      <p:bldP spid="256051" grpId="0" animBg="1"/>
      <p:bldP spid="256052" grpId="0" animBg="1"/>
      <p:bldP spid="256054" grpId="0" animBg="1"/>
      <p:bldP spid="256055" grpId="0" animBg="1"/>
      <p:bldP spid="256056" grpId="0" animBg="1"/>
      <p:bldP spid="256057" grpId="0" animBg="1"/>
      <p:bldP spid="25606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Important Properties of Fractions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51899"/>
            <a:ext cx="8915400" cy="5334601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altLang="en-US" dirty="0"/>
              <a:t>How many fractional values exist with </a:t>
            </a:r>
            <a:r>
              <a:rPr lang="en-US" altLang="en-US" i="1" dirty="0"/>
              <a:t>m</a:t>
            </a:r>
            <a:r>
              <a:rPr lang="en-US" altLang="en-US" dirty="0"/>
              <a:t> fraction bits?</a:t>
            </a:r>
          </a:p>
          <a:p>
            <a:pPr>
              <a:spcBef>
                <a:spcPts val="1500"/>
              </a:spcBef>
              <a:buFont typeface="Wingdings" pitchFamily="2" charset="2"/>
              <a:buNone/>
            </a:pPr>
            <a:r>
              <a:rPr lang="en-US" altLang="en-US" dirty="0"/>
              <a:t>	2</a:t>
            </a:r>
            <a:r>
              <a:rPr lang="en-US" altLang="en-US" i="1" baseline="30000" dirty="0"/>
              <a:t>m</a:t>
            </a:r>
            <a:r>
              <a:rPr lang="en-US" altLang="en-US" dirty="0"/>
              <a:t> fractions, because each fraction bit can be 0 or 1</a:t>
            </a:r>
          </a:p>
          <a:p>
            <a:pPr>
              <a:spcBef>
                <a:spcPts val="1500"/>
              </a:spcBef>
            </a:pPr>
            <a:r>
              <a:rPr lang="en-US" altLang="en-US" dirty="0"/>
              <a:t>What is the largest fraction value if </a:t>
            </a:r>
            <a:r>
              <a:rPr lang="en-US" altLang="en-US" i="1" dirty="0"/>
              <a:t>m</a:t>
            </a:r>
            <a:r>
              <a:rPr lang="en-US" altLang="en-US" dirty="0"/>
              <a:t> bits are used?</a:t>
            </a:r>
          </a:p>
          <a:p>
            <a:pPr>
              <a:spcBef>
                <a:spcPts val="1500"/>
              </a:spcBef>
              <a:buFont typeface="Wingdings" pitchFamily="2" charset="2"/>
              <a:buNone/>
            </a:pPr>
            <a:r>
              <a:rPr lang="en-US" altLang="en-US" dirty="0"/>
              <a:t>	Largest fraction value = 2</a:t>
            </a:r>
            <a:r>
              <a:rPr lang="en-US" altLang="en-US" baseline="30000" dirty="0"/>
              <a:t>-1</a:t>
            </a:r>
            <a:r>
              <a:rPr lang="en-US" altLang="en-US" dirty="0"/>
              <a:t> + 2</a:t>
            </a:r>
            <a:r>
              <a:rPr lang="en-US" altLang="en-US" baseline="30000" dirty="0"/>
              <a:t>-2</a:t>
            </a:r>
            <a:r>
              <a:rPr lang="en-US" altLang="en-US" dirty="0"/>
              <a:t> + … + 2</a:t>
            </a:r>
            <a:r>
              <a:rPr lang="en-US" altLang="en-US" baseline="30000" dirty="0"/>
              <a:t>-</a:t>
            </a:r>
            <a:r>
              <a:rPr lang="en-US" altLang="en-US" i="1" baseline="30000" dirty="0"/>
              <a:t>m</a:t>
            </a:r>
            <a:r>
              <a:rPr lang="en-US" altLang="en-US" i="1" dirty="0"/>
              <a:t> </a:t>
            </a:r>
            <a:r>
              <a:rPr lang="en-US" altLang="en-US" dirty="0"/>
              <a:t>= 1 – 2</a:t>
            </a:r>
            <a:r>
              <a:rPr lang="en-US" altLang="en-US" baseline="30000" dirty="0"/>
              <a:t>-</a:t>
            </a:r>
            <a:r>
              <a:rPr lang="en-US" altLang="en-US" i="1" baseline="30000" dirty="0"/>
              <a:t>m</a:t>
            </a:r>
          </a:p>
          <a:p>
            <a:pPr>
              <a:spcBef>
                <a:spcPts val="1500"/>
              </a:spcBef>
              <a:buFont typeface="Wingdings" pitchFamily="2" charset="2"/>
              <a:buNone/>
            </a:pPr>
            <a:r>
              <a:rPr lang="en-US" altLang="en-US" dirty="0"/>
              <a:t>	Because if you add 2</a:t>
            </a:r>
            <a:r>
              <a:rPr lang="en-US" altLang="en-US" baseline="30000" dirty="0"/>
              <a:t>-</a:t>
            </a:r>
            <a:r>
              <a:rPr lang="en-US" altLang="en-US" i="1" baseline="30000" dirty="0"/>
              <a:t>m</a:t>
            </a:r>
            <a:r>
              <a:rPr lang="en-US" altLang="en-US" dirty="0"/>
              <a:t> to largest fraction you obtain 1</a:t>
            </a:r>
            <a:endParaRPr lang="en-US" altLang="en-US" i="1" baseline="30000" dirty="0"/>
          </a:p>
          <a:p>
            <a:pPr>
              <a:spcBef>
                <a:spcPts val="1500"/>
              </a:spcBef>
            </a:pPr>
            <a:r>
              <a:rPr lang="en-US" altLang="en-US" dirty="0"/>
              <a:t>In general, what is the largest fraction value if </a:t>
            </a:r>
            <a:r>
              <a:rPr lang="en-US" altLang="en-US" i="1" dirty="0"/>
              <a:t>m</a:t>
            </a:r>
            <a:r>
              <a:rPr lang="en-US" altLang="en-US" dirty="0"/>
              <a:t> fraction digits are used in radix </a:t>
            </a:r>
            <a:r>
              <a:rPr lang="en-US" altLang="en-US" i="1" dirty="0"/>
              <a:t>r</a:t>
            </a:r>
            <a:r>
              <a:rPr lang="en-US" altLang="en-US" dirty="0"/>
              <a:t>?</a:t>
            </a:r>
          </a:p>
          <a:p>
            <a:pPr>
              <a:spcBef>
                <a:spcPts val="1500"/>
              </a:spcBef>
              <a:buFont typeface="Wingdings" pitchFamily="2" charset="2"/>
              <a:buNone/>
            </a:pPr>
            <a:r>
              <a:rPr lang="en-US" altLang="en-US" dirty="0"/>
              <a:t>	Largest fraction value = (</a:t>
            </a:r>
            <a:r>
              <a:rPr lang="en-US" altLang="en-US" i="1" dirty="0"/>
              <a:t>r</a:t>
            </a:r>
            <a:r>
              <a:rPr lang="en-US" altLang="en-US" dirty="0"/>
              <a:t> – </a:t>
            </a:r>
            <a:r>
              <a:rPr lang="en-US" altLang="en-US"/>
              <a:t>1) × </a:t>
            </a:r>
            <a:r>
              <a:rPr lang="en-US" altLang="en-US" dirty="0"/>
              <a:t>(</a:t>
            </a:r>
            <a:r>
              <a:rPr lang="en-US" altLang="en-US" i="1" dirty="0"/>
              <a:t>r</a:t>
            </a:r>
            <a:r>
              <a:rPr lang="en-US" altLang="en-US" i="1" baseline="30000" dirty="0"/>
              <a:t> </a:t>
            </a:r>
            <a:r>
              <a:rPr lang="en-US" altLang="en-US" baseline="30000" dirty="0"/>
              <a:t>-1</a:t>
            </a:r>
            <a:r>
              <a:rPr lang="en-US" altLang="en-US" dirty="0"/>
              <a:t> + </a:t>
            </a:r>
            <a:r>
              <a:rPr lang="en-US" altLang="en-US" i="1" dirty="0"/>
              <a:t>r</a:t>
            </a:r>
            <a:r>
              <a:rPr lang="en-US" altLang="en-US" i="1" baseline="30000" dirty="0"/>
              <a:t> </a:t>
            </a:r>
            <a:r>
              <a:rPr lang="en-US" altLang="en-US" baseline="30000" dirty="0"/>
              <a:t>-2</a:t>
            </a:r>
            <a:r>
              <a:rPr lang="en-US" altLang="en-US" dirty="0"/>
              <a:t> + … + </a:t>
            </a:r>
            <a:r>
              <a:rPr lang="en-US" altLang="en-US" i="1" dirty="0"/>
              <a:t>r</a:t>
            </a:r>
            <a:r>
              <a:rPr lang="en-US" altLang="en-US" i="1" baseline="30000" dirty="0"/>
              <a:t> </a:t>
            </a:r>
            <a:r>
              <a:rPr lang="en-US" altLang="en-US" baseline="30000" dirty="0"/>
              <a:t>-</a:t>
            </a:r>
            <a:r>
              <a:rPr lang="en-US" altLang="en-US" i="1" baseline="30000" dirty="0"/>
              <a:t>m</a:t>
            </a:r>
            <a:r>
              <a:rPr lang="en-US" altLang="en-US" dirty="0"/>
              <a:t>) = 1 – </a:t>
            </a:r>
            <a:r>
              <a:rPr lang="en-US" altLang="en-US" i="1" dirty="0"/>
              <a:t>r</a:t>
            </a:r>
            <a:r>
              <a:rPr lang="en-US" altLang="en-US" i="1" baseline="30000" dirty="0"/>
              <a:t> </a:t>
            </a:r>
            <a:r>
              <a:rPr lang="en-US" altLang="en-US" baseline="30000" dirty="0"/>
              <a:t>-</a:t>
            </a:r>
            <a:r>
              <a:rPr lang="en-US" altLang="en-US" i="1" baseline="30000" dirty="0"/>
              <a:t>m</a:t>
            </a:r>
            <a:endParaRPr lang="en-US" altLang="en-US" i="1" dirty="0"/>
          </a:p>
          <a:p>
            <a:pPr>
              <a:spcBef>
                <a:spcPts val="1500"/>
              </a:spcBef>
              <a:buFont typeface="Wingdings" pitchFamily="2" charset="2"/>
              <a:buNone/>
            </a:pPr>
            <a:r>
              <a:rPr lang="en-US" altLang="en-US" i="1" dirty="0"/>
              <a:t>	</a:t>
            </a:r>
            <a:r>
              <a:rPr lang="en-US" altLang="en-US" dirty="0"/>
              <a:t>For decimal, largest fraction value = 1 – 10</a:t>
            </a:r>
            <a:r>
              <a:rPr lang="en-US" altLang="en-US" baseline="30000" dirty="0"/>
              <a:t>-</a:t>
            </a:r>
            <a:r>
              <a:rPr lang="en-US" altLang="en-US" i="1" baseline="30000" dirty="0"/>
              <a:t>m</a:t>
            </a:r>
          </a:p>
          <a:p>
            <a:pPr>
              <a:spcBef>
                <a:spcPts val="1500"/>
              </a:spcBef>
              <a:buFont typeface="Wingdings" pitchFamily="2" charset="2"/>
              <a:buNone/>
            </a:pPr>
            <a:r>
              <a:rPr lang="en-US" altLang="en-US" dirty="0"/>
              <a:t>	For hexadecimal, largest fraction value = 1 – 16</a:t>
            </a:r>
            <a:r>
              <a:rPr lang="en-US" altLang="en-US" baseline="30000" dirty="0"/>
              <a:t>-</a:t>
            </a:r>
            <a:r>
              <a:rPr lang="en-US" altLang="en-US" i="1" baseline="30000" dirty="0"/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5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54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. . .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7569" y="1297924"/>
            <a:ext cx="6591961" cy="4838605"/>
          </a:xfrm>
        </p:spPr>
        <p:txBody>
          <a:bodyPr/>
          <a:lstStyle/>
          <a:p>
            <a:pPr>
              <a:spcBef>
                <a:spcPts val="4000"/>
              </a:spcBef>
            </a:pPr>
            <a:r>
              <a:rPr lang="en-US" altLang="en-US" dirty="0"/>
              <a:t>Analog versus Digital Circuits</a:t>
            </a:r>
          </a:p>
          <a:p>
            <a:pPr>
              <a:spcBef>
                <a:spcPts val="4000"/>
              </a:spcBef>
            </a:pPr>
            <a:r>
              <a:rPr lang="en-US" altLang="en-US" dirty="0"/>
              <a:t>Digitization of Analog Signals</a:t>
            </a:r>
          </a:p>
          <a:p>
            <a:pPr>
              <a:spcBef>
                <a:spcPts val="4000"/>
              </a:spcBef>
            </a:pPr>
            <a:r>
              <a:rPr lang="en-US" altLang="en-US" dirty="0"/>
              <a:t>Binary Numbers and Number Systems</a:t>
            </a:r>
          </a:p>
          <a:p>
            <a:pPr>
              <a:spcBef>
                <a:spcPts val="4000"/>
              </a:spcBef>
            </a:pPr>
            <a:r>
              <a:rPr lang="en-US" altLang="en-US" dirty="0"/>
              <a:t>Number System Conversions</a:t>
            </a:r>
          </a:p>
          <a:p>
            <a:pPr>
              <a:spcBef>
                <a:spcPts val="4000"/>
              </a:spcBef>
            </a:pPr>
            <a:r>
              <a:rPr lang="en-US" altLang="en-US" dirty="0"/>
              <a:t>Representing Fractions</a:t>
            </a:r>
          </a:p>
          <a:p>
            <a:pPr>
              <a:spcBef>
                <a:spcPts val="4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Binary Codes</a:t>
            </a:r>
          </a:p>
        </p:txBody>
      </p:sp>
    </p:spTree>
    <p:extLst>
      <p:ext uri="{BB962C8B-B14F-4D97-AF65-F5344CB8AC3E}">
        <p14:creationId xmlns:p14="http://schemas.microsoft.com/office/powerpoint/2010/main" val="10775084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Codes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51899"/>
            <a:ext cx="8887883" cy="5472665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altLang="en-US" dirty="0"/>
              <a:t>How to represent characters, colors, </a:t>
            </a:r>
            <a:r>
              <a:rPr lang="en-US" altLang="en-US" dirty="0" err="1"/>
              <a:t>etc</a:t>
            </a:r>
            <a:r>
              <a:rPr lang="en-US" altLang="en-US" dirty="0"/>
              <a:t>?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altLang="en-US" dirty="0"/>
              <a:t>Define the set of all </a:t>
            </a:r>
            <a:r>
              <a:rPr lang="en-US" altLang="en-US" dirty="0">
                <a:solidFill>
                  <a:srgbClr val="FF0000"/>
                </a:solidFill>
              </a:rPr>
              <a:t>represented elements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altLang="en-US" dirty="0"/>
              <a:t>Assign a unique binary code to each element of the set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altLang="en-US" dirty="0">
                <a:cs typeface="Times New Roman" pitchFamily="18" charset="0"/>
              </a:rPr>
              <a:t>Given </a:t>
            </a:r>
            <a:r>
              <a:rPr lang="en-US" altLang="en-US" i="1" dirty="0">
                <a:cs typeface="Times New Roman" pitchFamily="18" charset="0"/>
              </a:rPr>
              <a:t>n</a:t>
            </a:r>
            <a:r>
              <a:rPr lang="en-US" altLang="en-US" dirty="0">
                <a:cs typeface="Times New Roman" pitchFamily="18" charset="0"/>
              </a:rPr>
              <a:t> bits, a 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binary code</a:t>
            </a:r>
            <a:r>
              <a:rPr lang="en-US" altLang="en-US" dirty="0">
                <a:cs typeface="Times New Roman" pitchFamily="18" charset="0"/>
              </a:rPr>
              <a:t> is a mapping from the set of elements to a subset of the 2</a:t>
            </a:r>
            <a:r>
              <a:rPr lang="en-US" altLang="en-US" i="1" baseline="30000" dirty="0">
                <a:cs typeface="Times New Roman" pitchFamily="18" charset="0"/>
              </a:rPr>
              <a:t>n</a:t>
            </a:r>
            <a:r>
              <a:rPr lang="en-US" altLang="en-US" dirty="0">
                <a:cs typeface="Times New Roman" pitchFamily="18" charset="0"/>
              </a:rPr>
              <a:t> binary numbers</a:t>
            </a:r>
            <a:endParaRPr lang="en-US" altLang="en-US" dirty="0"/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altLang="en-US" dirty="0"/>
              <a:t>Coding Numeric Data (example: coding decimal digits)</a:t>
            </a:r>
          </a:p>
          <a:p>
            <a:pPr lvl="1">
              <a:lnSpc>
                <a:spcPct val="110000"/>
              </a:lnSpc>
              <a:spcBef>
                <a:spcPts val="1500"/>
              </a:spcBef>
            </a:pPr>
            <a:r>
              <a:rPr lang="en-US" altLang="en-US" dirty="0"/>
              <a:t>Coding must simplify common arithmetic operations</a:t>
            </a:r>
          </a:p>
          <a:p>
            <a:pPr lvl="1">
              <a:lnSpc>
                <a:spcPct val="110000"/>
              </a:lnSpc>
              <a:spcBef>
                <a:spcPts val="1500"/>
              </a:spcBef>
            </a:pPr>
            <a:r>
              <a:rPr lang="en-US" altLang="en-US" dirty="0">
                <a:cs typeface="Times New Roman" pitchFamily="18" charset="0"/>
              </a:rPr>
              <a:t>Tight relation to binary numbers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altLang="en-US" dirty="0"/>
              <a:t>Coding Non-Numeric Data (example: coding colors)</a:t>
            </a:r>
          </a:p>
          <a:p>
            <a:pPr lvl="1">
              <a:lnSpc>
                <a:spcPct val="110000"/>
              </a:lnSpc>
              <a:spcBef>
                <a:spcPts val="1500"/>
              </a:spcBef>
            </a:pPr>
            <a:r>
              <a:rPr lang="en-US" altLang="en-US" dirty="0"/>
              <a:t>More flexible codes since arithmetic operations are not applied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2817" y="1239839"/>
            <a:ext cx="8860367" cy="5011737"/>
          </a:xfrm>
          <a:noFill/>
        </p:spPr>
        <p:txBody>
          <a:bodyPr lIns="0" rIns="0"/>
          <a:lstStyle/>
          <a:p>
            <a:pPr>
              <a:spcBef>
                <a:spcPct val="100000"/>
              </a:spcBef>
            </a:pPr>
            <a:r>
              <a:rPr lang="en-US" altLang="en-US">
                <a:cs typeface="Times New Roman" pitchFamily="18" charset="0"/>
              </a:rPr>
              <a:t>Suppose we want to code 7 colors of the rainbow</a:t>
            </a:r>
          </a:p>
          <a:p>
            <a:pPr>
              <a:spcBef>
                <a:spcPct val="100000"/>
              </a:spcBef>
            </a:pPr>
            <a:r>
              <a:rPr lang="en-US" altLang="en-US">
                <a:cs typeface="Times New Roman" pitchFamily="18" charset="0"/>
              </a:rPr>
              <a:t>As a minimum, we need 3 bits to define 7 unique values</a:t>
            </a:r>
          </a:p>
          <a:p>
            <a:pPr>
              <a:spcBef>
                <a:spcPct val="100000"/>
              </a:spcBef>
            </a:pPr>
            <a:r>
              <a:rPr lang="en-US" altLang="en-US">
                <a:cs typeface="Times New Roman" pitchFamily="18" charset="0"/>
              </a:rPr>
              <a:t>3 bits define 8 possible combinations</a:t>
            </a:r>
          </a:p>
          <a:p>
            <a:pPr>
              <a:spcBef>
                <a:spcPct val="100000"/>
              </a:spcBef>
            </a:pPr>
            <a:r>
              <a:rPr lang="en-US" altLang="en-US">
                <a:cs typeface="Times New Roman" pitchFamily="18" charset="0"/>
              </a:rPr>
              <a:t>Only 7 combinations are needed</a:t>
            </a:r>
          </a:p>
          <a:p>
            <a:pPr>
              <a:spcBef>
                <a:spcPct val="100000"/>
              </a:spcBef>
            </a:pPr>
            <a:r>
              <a:rPr lang="en-US" altLang="en-US">
                <a:cs typeface="Times New Roman" pitchFamily="18" charset="0"/>
              </a:rPr>
              <a:t>Code 111 is not used</a:t>
            </a:r>
          </a:p>
          <a:p>
            <a:pPr>
              <a:spcBef>
                <a:spcPct val="100000"/>
              </a:spcBef>
            </a:pPr>
            <a:r>
              <a:rPr lang="en-US" altLang="en-US">
                <a:cs typeface="Times New Roman" pitchFamily="18" charset="0"/>
              </a:rPr>
              <a:t>Other assignments are also possible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0" rIns="0"/>
          <a:lstStyle/>
          <a:p>
            <a:r>
              <a:rPr lang="en-US" altLang="en-US"/>
              <a:t>Example of Coding Non-Numeric Data</a:t>
            </a:r>
          </a:p>
        </p:txBody>
      </p:sp>
      <p:graphicFrame>
        <p:nvGraphicFramePr>
          <p:cNvPr id="267345" name="Group 81"/>
          <p:cNvGraphicFramePr>
            <a:graphicFrameLocks noGrp="1"/>
          </p:cNvGraphicFramePr>
          <p:nvPr/>
        </p:nvGraphicFramePr>
        <p:xfrm>
          <a:off x="6574765" y="2971800"/>
          <a:ext cx="2774023" cy="3230880"/>
        </p:xfrm>
        <a:graphic>
          <a:graphicData uri="http://schemas.openxmlformats.org/drawingml/2006/table">
            <a:tbl>
              <a:tblPr/>
              <a:tblGrid>
                <a:gridCol w="111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7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66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Color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3-bit code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0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000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Orange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001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0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Yellow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Green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011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Blue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Indigo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Violet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299" y="1143000"/>
            <a:ext cx="9013455" cy="5143500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en-US" dirty="0"/>
              <a:t>Given a set of </a:t>
            </a:r>
            <a:r>
              <a:rPr lang="en-US" altLang="en-US" i="1" dirty="0"/>
              <a:t>M</a:t>
            </a:r>
            <a:r>
              <a:rPr lang="en-US" altLang="en-US" dirty="0"/>
              <a:t> elements to be represented by a binary code, the </a:t>
            </a:r>
            <a:r>
              <a:rPr lang="en-US" altLang="en-US" dirty="0">
                <a:solidFill>
                  <a:srgbClr val="FF0000"/>
                </a:solidFill>
              </a:rPr>
              <a:t>minimum number of bits</a:t>
            </a:r>
            <a:r>
              <a:rPr lang="en-US" altLang="en-US" dirty="0"/>
              <a:t>, </a:t>
            </a:r>
            <a:r>
              <a:rPr lang="en-US" altLang="en-US" i="1" dirty="0"/>
              <a:t>n</a:t>
            </a:r>
            <a:r>
              <a:rPr lang="en-US" altLang="en-US" dirty="0"/>
              <a:t>, should satisfy:</a:t>
            </a:r>
          </a:p>
          <a:p>
            <a:pPr>
              <a:lnSpc>
                <a:spcPct val="13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800" dirty="0"/>
              <a:t>	2</a:t>
            </a:r>
            <a:r>
              <a:rPr lang="en-US" altLang="en-US" sz="2800" baseline="30000" dirty="0"/>
              <a:t>(</a:t>
            </a:r>
            <a:r>
              <a:rPr lang="en-US" altLang="en-US" sz="2800" i="1" baseline="30000" dirty="0">
                <a:sym typeface="Symbol" pitchFamily="18" charset="2"/>
              </a:rPr>
              <a:t>n </a:t>
            </a:r>
            <a:r>
              <a:rPr lang="en-US" altLang="en-US" sz="2800" baseline="30000" dirty="0">
                <a:sym typeface="Symbol" pitchFamily="18" charset="2"/>
              </a:rPr>
              <a:t>- 1)</a:t>
            </a:r>
            <a:r>
              <a:rPr lang="en-US" altLang="en-US" sz="2800" dirty="0"/>
              <a:t> </a:t>
            </a:r>
            <a:r>
              <a:rPr lang="en-US" altLang="en-US" sz="2800" dirty="0">
                <a:sym typeface="Symbol" pitchFamily="18" charset="2"/>
              </a:rPr>
              <a:t>&lt;</a:t>
            </a:r>
            <a:r>
              <a:rPr lang="en-US" altLang="en-US" sz="2800" dirty="0"/>
              <a:t> </a:t>
            </a:r>
            <a:r>
              <a:rPr lang="en-US" altLang="en-US" sz="2800" i="1" dirty="0"/>
              <a:t>M</a:t>
            </a:r>
            <a:r>
              <a:rPr lang="en-US" altLang="en-US" sz="2800" dirty="0">
                <a:sym typeface="Symbol" pitchFamily="18" charset="2"/>
              </a:rPr>
              <a:t> </a:t>
            </a:r>
            <a:r>
              <a:rPr lang="en-US" altLang="en-US" sz="2800" dirty="0">
                <a:latin typeface="Courier New" pitchFamily="49" charset="0"/>
                <a:sym typeface="Symbol" pitchFamily="18" charset="2"/>
              </a:rPr>
              <a:t>≤</a:t>
            </a:r>
            <a:r>
              <a:rPr lang="en-US" altLang="en-US" sz="2800" dirty="0">
                <a:sym typeface="Symbol" pitchFamily="18" charset="2"/>
              </a:rPr>
              <a:t> </a:t>
            </a:r>
            <a:r>
              <a:rPr lang="en-US" altLang="en-US" sz="2800" dirty="0"/>
              <a:t>2</a:t>
            </a:r>
            <a:r>
              <a:rPr lang="en-US" altLang="en-US" sz="2800" i="1" baseline="30000" dirty="0"/>
              <a:t>n</a:t>
            </a:r>
          </a:p>
          <a:p>
            <a:pPr>
              <a:lnSpc>
                <a:spcPct val="13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800" i="1" dirty="0">
                <a:sym typeface="Symbol" pitchFamily="18" charset="2"/>
              </a:rPr>
              <a:t>	</a:t>
            </a:r>
            <a:r>
              <a:rPr lang="en-US" altLang="en-US" i="1" dirty="0">
                <a:sym typeface="Symbol" pitchFamily="18" charset="2"/>
              </a:rPr>
              <a:t>n</a:t>
            </a:r>
            <a:r>
              <a:rPr lang="en-US" altLang="en-US" dirty="0">
                <a:sym typeface="Symbol" pitchFamily="18" charset="2"/>
              </a:rPr>
              <a:t> =  log</a:t>
            </a:r>
            <a:r>
              <a:rPr lang="en-US" altLang="en-US" baseline="-16000" dirty="0">
                <a:sym typeface="Symbol" pitchFamily="18" charset="2"/>
              </a:rPr>
              <a:t>2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i="1" dirty="0">
                <a:sym typeface="Symbol" pitchFamily="18" charset="2"/>
              </a:rPr>
              <a:t>M</a:t>
            </a:r>
            <a:r>
              <a:rPr lang="en-US" altLang="en-US" dirty="0">
                <a:sym typeface="Symbol" pitchFamily="18" charset="2"/>
              </a:rPr>
              <a:t>   where  </a:t>
            </a:r>
            <a:r>
              <a:rPr lang="en-US" altLang="en-US" i="1" dirty="0">
                <a:sym typeface="Symbol" pitchFamily="18" charset="2"/>
              </a:rPr>
              <a:t>x</a:t>
            </a:r>
            <a:r>
              <a:rPr lang="en-US" altLang="en-US" dirty="0">
                <a:sym typeface="Symbol" pitchFamily="18" charset="2"/>
              </a:rPr>
              <a:t>  , called the 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ceiling function</a:t>
            </a:r>
            <a:r>
              <a:rPr lang="en-US" altLang="en-US" i="1" dirty="0">
                <a:sym typeface="Symbol" pitchFamily="18" charset="2"/>
              </a:rPr>
              <a:t>,</a:t>
            </a:r>
            <a:r>
              <a:rPr lang="en-US" altLang="en-US" dirty="0">
                <a:sym typeface="Symbol" pitchFamily="18" charset="2"/>
              </a:rPr>
              <a:t> is the integer greater than or equal to </a:t>
            </a:r>
            <a:r>
              <a:rPr lang="en-US" altLang="en-US" i="1" dirty="0">
                <a:sym typeface="Symbol" pitchFamily="18" charset="2"/>
              </a:rPr>
              <a:t>x</a:t>
            </a:r>
            <a:endParaRPr lang="en-US" altLang="en-US" baseline="30000" dirty="0">
              <a:sym typeface="Symbol" pitchFamily="18" charset="2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en-US" dirty="0">
                <a:sym typeface="Symbol" pitchFamily="18" charset="2"/>
              </a:rPr>
              <a:t>How many bits are required to represent 10 decimal digits with a binary code?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sym typeface="Symbol" pitchFamily="18" charset="2"/>
              </a:rPr>
              <a:t>Answer:</a:t>
            </a:r>
            <a:r>
              <a:rPr lang="en-US" altLang="en-US" dirty="0">
                <a:sym typeface="Symbol" pitchFamily="18" charset="2"/>
              </a:rPr>
              <a:t>  log</a:t>
            </a:r>
            <a:r>
              <a:rPr lang="en-US" altLang="en-US" baseline="-16000" dirty="0">
                <a:sym typeface="Symbol" pitchFamily="18" charset="2"/>
              </a:rPr>
              <a:t>2</a:t>
            </a:r>
            <a:r>
              <a:rPr lang="en-US" altLang="en-US" dirty="0">
                <a:sym typeface="Symbol" pitchFamily="18" charset="2"/>
              </a:rPr>
              <a:t> 10  = 4 bits can represent 10 decimal digits </a:t>
            </a:r>
          </a:p>
        </p:txBody>
      </p:sp>
      <p:sp>
        <p:nvSpPr>
          <p:cNvPr id="269328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Minimum Number of Bits Required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454875" y="3255964"/>
            <a:ext cx="1059391" cy="403225"/>
            <a:chOff x="1583929" y="3255964"/>
            <a:chExt cx="1059391" cy="403225"/>
          </a:xfrm>
        </p:grpSpPr>
        <p:sp>
          <p:nvSpPr>
            <p:cNvPr id="269331" name="Freeform 19"/>
            <p:cNvSpPr>
              <a:spLocks/>
            </p:cNvSpPr>
            <p:nvPr/>
          </p:nvSpPr>
          <p:spPr bwMode="auto">
            <a:xfrm>
              <a:off x="1583929" y="3255964"/>
              <a:ext cx="123825" cy="403225"/>
            </a:xfrm>
            <a:custGeom>
              <a:avLst/>
              <a:gdLst>
                <a:gd name="T0" fmla="*/ 108 w 108"/>
                <a:gd name="T1" fmla="*/ 0 h 217"/>
                <a:gd name="T2" fmla="*/ 0 w 108"/>
                <a:gd name="T3" fmla="*/ 0 h 217"/>
                <a:gd name="T4" fmla="*/ 0 w 108"/>
                <a:gd name="T5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217">
                  <a:moveTo>
                    <a:pt x="108" y="0"/>
                  </a:moveTo>
                  <a:lnTo>
                    <a:pt x="0" y="0"/>
                  </a:lnTo>
                  <a:lnTo>
                    <a:pt x="0" y="217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32" name="Freeform 20"/>
            <p:cNvSpPr>
              <a:spLocks/>
            </p:cNvSpPr>
            <p:nvPr/>
          </p:nvSpPr>
          <p:spPr bwMode="auto">
            <a:xfrm flipH="1">
              <a:off x="2519495" y="3255964"/>
              <a:ext cx="123825" cy="403225"/>
            </a:xfrm>
            <a:custGeom>
              <a:avLst/>
              <a:gdLst>
                <a:gd name="T0" fmla="*/ 108 w 108"/>
                <a:gd name="T1" fmla="*/ 0 h 217"/>
                <a:gd name="T2" fmla="*/ 0 w 108"/>
                <a:gd name="T3" fmla="*/ 0 h 217"/>
                <a:gd name="T4" fmla="*/ 0 w 108"/>
                <a:gd name="T5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217">
                  <a:moveTo>
                    <a:pt x="108" y="0"/>
                  </a:moveTo>
                  <a:lnTo>
                    <a:pt x="0" y="0"/>
                  </a:lnTo>
                  <a:lnTo>
                    <a:pt x="0" y="217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542880" y="3255964"/>
            <a:ext cx="373194" cy="403225"/>
            <a:chOff x="3829977" y="3255964"/>
            <a:chExt cx="373194" cy="403225"/>
          </a:xfrm>
        </p:grpSpPr>
        <p:sp>
          <p:nvSpPr>
            <p:cNvPr id="269333" name="Freeform 21"/>
            <p:cNvSpPr>
              <a:spLocks/>
            </p:cNvSpPr>
            <p:nvPr/>
          </p:nvSpPr>
          <p:spPr bwMode="auto">
            <a:xfrm>
              <a:off x="3829977" y="3255964"/>
              <a:ext cx="125544" cy="403225"/>
            </a:xfrm>
            <a:custGeom>
              <a:avLst/>
              <a:gdLst>
                <a:gd name="T0" fmla="*/ 108 w 108"/>
                <a:gd name="T1" fmla="*/ 0 h 217"/>
                <a:gd name="T2" fmla="*/ 0 w 108"/>
                <a:gd name="T3" fmla="*/ 0 h 217"/>
                <a:gd name="T4" fmla="*/ 0 w 108"/>
                <a:gd name="T5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217">
                  <a:moveTo>
                    <a:pt x="108" y="0"/>
                  </a:moveTo>
                  <a:lnTo>
                    <a:pt x="0" y="0"/>
                  </a:lnTo>
                  <a:lnTo>
                    <a:pt x="0" y="217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34" name="Freeform 22"/>
            <p:cNvSpPr>
              <a:spLocks/>
            </p:cNvSpPr>
            <p:nvPr/>
          </p:nvSpPr>
          <p:spPr bwMode="auto">
            <a:xfrm flipH="1">
              <a:off x="4079346" y="3255964"/>
              <a:ext cx="123825" cy="403225"/>
            </a:xfrm>
            <a:custGeom>
              <a:avLst/>
              <a:gdLst>
                <a:gd name="T0" fmla="*/ 108 w 108"/>
                <a:gd name="T1" fmla="*/ 0 h 217"/>
                <a:gd name="T2" fmla="*/ 0 w 108"/>
                <a:gd name="T3" fmla="*/ 0 h 217"/>
                <a:gd name="T4" fmla="*/ 0 w 108"/>
                <a:gd name="T5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217">
                  <a:moveTo>
                    <a:pt x="108" y="0"/>
                  </a:moveTo>
                  <a:lnTo>
                    <a:pt x="0" y="0"/>
                  </a:lnTo>
                  <a:lnTo>
                    <a:pt x="0" y="217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187864" y="5502853"/>
            <a:ext cx="1183764" cy="403225"/>
            <a:chOff x="2211027" y="5502852"/>
            <a:chExt cx="1092705" cy="403225"/>
          </a:xfrm>
        </p:grpSpPr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2211027" y="5502852"/>
              <a:ext cx="114300" cy="403225"/>
            </a:xfrm>
            <a:custGeom>
              <a:avLst/>
              <a:gdLst>
                <a:gd name="T0" fmla="*/ 108 w 108"/>
                <a:gd name="T1" fmla="*/ 0 h 217"/>
                <a:gd name="T2" fmla="*/ 0 w 108"/>
                <a:gd name="T3" fmla="*/ 0 h 217"/>
                <a:gd name="T4" fmla="*/ 0 w 108"/>
                <a:gd name="T5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217">
                  <a:moveTo>
                    <a:pt x="108" y="0"/>
                  </a:moveTo>
                  <a:lnTo>
                    <a:pt x="0" y="0"/>
                  </a:lnTo>
                  <a:lnTo>
                    <a:pt x="0" y="217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0"/>
            <p:cNvSpPr>
              <a:spLocks/>
            </p:cNvSpPr>
            <p:nvPr/>
          </p:nvSpPr>
          <p:spPr bwMode="auto">
            <a:xfrm flipH="1">
              <a:off x="3189432" y="5502852"/>
              <a:ext cx="114300" cy="403225"/>
            </a:xfrm>
            <a:custGeom>
              <a:avLst/>
              <a:gdLst>
                <a:gd name="T0" fmla="*/ 108 w 108"/>
                <a:gd name="T1" fmla="*/ 0 h 217"/>
                <a:gd name="T2" fmla="*/ 0 w 108"/>
                <a:gd name="T3" fmla="*/ 0 h 217"/>
                <a:gd name="T4" fmla="*/ 0 w 108"/>
                <a:gd name="T5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217">
                  <a:moveTo>
                    <a:pt x="108" y="0"/>
                  </a:moveTo>
                  <a:lnTo>
                    <a:pt x="0" y="0"/>
                  </a:lnTo>
                  <a:lnTo>
                    <a:pt x="0" y="217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will I Learn in this Course?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9226" y="894292"/>
            <a:ext cx="9505155" cy="5530272"/>
          </a:xfrm>
        </p:spPr>
        <p:txBody>
          <a:bodyPr/>
          <a:lstStyle/>
          <a:p>
            <a:pPr marL="457200" indent="-457200">
              <a:lnSpc>
                <a:spcPct val="120000"/>
              </a:lnSpc>
              <a:spcBef>
                <a:spcPts val="1500"/>
              </a:spcBef>
            </a:pPr>
            <a:r>
              <a:rPr lang="en-US" altLang="en-US" dirty="0"/>
              <a:t>Towards the end of this course, you should be able to:</a:t>
            </a:r>
          </a:p>
          <a:p>
            <a:pPr marL="842963" lvl="1" indent="-381000"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Represent numbers and perform arithmetic in various number systems.</a:t>
            </a:r>
          </a:p>
          <a:p>
            <a:pPr marL="842963" lvl="1" indent="-381000"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Understand the basic identities of Boolean algebra and perform algebraic manipulations of Boolean expressions.</a:t>
            </a:r>
          </a:p>
          <a:p>
            <a:pPr marL="842963" lvl="1" indent="-381000"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Simplify functions using the K-map method.</a:t>
            </a:r>
            <a:endParaRPr lang="en-US" altLang="en-US" dirty="0"/>
          </a:p>
          <a:p>
            <a:pPr marL="842963" lvl="1" indent="-381000"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Design efficient combinational circuits utilizing basic functional blocks such as multiplexors, encoders, decoders, adders, and comparators.</a:t>
            </a:r>
          </a:p>
          <a:p>
            <a:pPr marL="842963" lvl="1" indent="-381000"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Analyze and design efficient Mealy and Moore sequential circuits.</a:t>
            </a:r>
          </a:p>
          <a:p>
            <a:pPr marL="842963" lvl="1" indent="-381000"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Model simple combinational and sequential circuits using Verilog HDL and use tools to simulate and verify correctness of design.</a:t>
            </a:r>
          </a:p>
          <a:p>
            <a:pPr marL="842963" lvl="1" indent="-381000"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Design registers and counters and understand their applications.</a:t>
            </a:r>
            <a:endParaRPr lang="en-US" altLang="en-US" dirty="0"/>
          </a:p>
          <a:p>
            <a:pPr marL="461963" lvl="1" indent="0">
              <a:lnSpc>
                <a:spcPct val="120000"/>
              </a:lnSpc>
              <a:spcBef>
                <a:spcPts val="2000"/>
              </a:spcBef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1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Decimal Codes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009506"/>
            <a:ext cx="8915400" cy="5415058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en-US" dirty="0"/>
              <a:t>Binary number system is most natural for computers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en-US" dirty="0"/>
              <a:t>But people are used to the decimal number system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en-US" dirty="0"/>
              <a:t>Must convert decimal numbers to binary, do arithmetic on binary numbers, then convert back to decimal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en-US" dirty="0"/>
              <a:t>To simplify conversions, decimal codes can be used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en-US" dirty="0"/>
              <a:t>Define a binary code for each decimal digit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en-US" dirty="0"/>
              <a:t>Since 10 decimal digits exit, a 4-bit code is used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en-US" dirty="0"/>
              <a:t>But a 4-bit code gives 16 unique combinations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en-US" dirty="0"/>
              <a:t>10 combinations are used and 6 will be unused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Coded Decimal (BCD)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51899"/>
            <a:ext cx="6266921" cy="5530272"/>
          </a:xfrm>
        </p:spPr>
        <p:txBody>
          <a:bodyPr/>
          <a:lstStyle/>
          <a:p>
            <a:pPr>
              <a:spcBef>
                <a:spcPts val="2000"/>
              </a:spcBef>
            </a:pPr>
            <a:r>
              <a:rPr lang="en-US" altLang="en-US" dirty="0">
                <a:cs typeface="Times New Roman" pitchFamily="18" charset="0"/>
              </a:rPr>
              <a:t>Simplest binary code for decimal digits</a:t>
            </a:r>
          </a:p>
          <a:p>
            <a:pPr>
              <a:spcBef>
                <a:spcPts val="2000"/>
              </a:spcBef>
            </a:pPr>
            <a:r>
              <a:rPr lang="en-US" altLang="en-US" dirty="0">
                <a:cs typeface="Times New Roman" pitchFamily="18" charset="0"/>
              </a:rPr>
              <a:t>Only encodes ten digits from 0 to 9</a:t>
            </a:r>
          </a:p>
          <a:p>
            <a:pPr>
              <a:spcBef>
                <a:spcPts val="2000"/>
              </a:spcBef>
            </a:pPr>
            <a:r>
              <a:rPr lang="en-US" altLang="en-US" dirty="0">
                <a:cs typeface="Times New Roman" pitchFamily="18" charset="0"/>
              </a:rPr>
              <a:t>BCD is a 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weighted code</a:t>
            </a:r>
          </a:p>
          <a:p>
            <a:pPr>
              <a:spcBef>
                <a:spcPts val="2000"/>
              </a:spcBef>
            </a:pPr>
            <a:r>
              <a:rPr lang="en-US" altLang="en-US" dirty="0">
                <a:cs typeface="Times New Roman" pitchFamily="18" charset="0"/>
              </a:rPr>
              <a:t>The weights are 8,4,2,1</a:t>
            </a:r>
          </a:p>
          <a:p>
            <a:pPr>
              <a:spcBef>
                <a:spcPts val="2000"/>
              </a:spcBef>
            </a:pPr>
            <a:r>
              <a:rPr lang="en-US" altLang="en-US" dirty="0">
                <a:cs typeface="Times New Roman" pitchFamily="18" charset="0"/>
              </a:rPr>
              <a:t>Same weights as a binary number</a:t>
            </a:r>
          </a:p>
          <a:p>
            <a:pPr>
              <a:spcBef>
                <a:spcPts val="2000"/>
              </a:spcBef>
            </a:pPr>
            <a:r>
              <a:rPr lang="en-US" altLang="en-US" dirty="0">
                <a:cs typeface="Times New Roman" pitchFamily="18" charset="0"/>
              </a:rPr>
              <a:t>There are 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six invalid code words</a:t>
            </a:r>
            <a:endParaRPr lang="en-US" altLang="en-US" dirty="0">
              <a:cs typeface="Times New Roman" pitchFamily="18" charset="0"/>
            </a:endParaRPr>
          </a:p>
          <a:p>
            <a:pPr>
              <a:spcBef>
                <a:spcPts val="2000"/>
              </a:spcBef>
              <a:buFont typeface="Wingdings" pitchFamily="2" charset="2"/>
              <a:buNone/>
            </a:pPr>
            <a:r>
              <a:rPr lang="en-US" altLang="en-US" dirty="0">
                <a:cs typeface="Times New Roman" pitchFamily="18" charset="0"/>
              </a:rPr>
              <a:t>	1010, 1011, 1100, 1101, 1110, 1111</a:t>
            </a:r>
          </a:p>
          <a:p>
            <a:pPr>
              <a:spcBef>
                <a:spcPts val="2000"/>
              </a:spcBef>
            </a:pPr>
            <a:r>
              <a:rPr lang="en-US" altLang="en-US" dirty="0">
                <a:cs typeface="Times New Roman" pitchFamily="18" charset="0"/>
              </a:rPr>
              <a:t>Example on BCD coding:</a:t>
            </a:r>
          </a:p>
          <a:p>
            <a:pPr>
              <a:spcBef>
                <a:spcPts val="2000"/>
              </a:spcBef>
              <a:buFont typeface="Wingdings" pitchFamily="2" charset="2"/>
              <a:buNone/>
            </a:pPr>
            <a:r>
              <a:rPr lang="en-US" altLang="en-US" dirty="0">
                <a:cs typeface="Times New Roman" pitchFamily="18" charset="0"/>
              </a:rPr>
              <a:t>	13  </a:t>
            </a:r>
            <a:r>
              <a:rPr lang="en-US" altLang="en-US" dirty="0">
                <a:cs typeface="Times New Roman" pitchFamily="18" charset="0"/>
                <a:sym typeface="Symbol" pitchFamily="18" charset="2"/>
              </a:rPr>
              <a:t></a:t>
            </a:r>
            <a:r>
              <a:rPr lang="en-US" altLang="en-US" dirty="0">
                <a:cs typeface="Times New Roman" pitchFamily="18" charset="0"/>
              </a:rPr>
              <a:t> (0001 0011)</a:t>
            </a:r>
            <a:r>
              <a:rPr lang="en-US" altLang="en-US" baseline="-25000" dirty="0">
                <a:cs typeface="Times New Roman" pitchFamily="18" charset="0"/>
              </a:rPr>
              <a:t>BCD</a:t>
            </a:r>
          </a:p>
        </p:txBody>
      </p:sp>
      <p:graphicFrame>
        <p:nvGraphicFramePr>
          <p:cNvPr id="275523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462380"/>
              </p:ext>
            </p:extLst>
          </p:nvPr>
        </p:nvGraphicFramePr>
        <p:xfrm>
          <a:off x="6825854" y="1534365"/>
          <a:ext cx="2517775" cy="4602164"/>
        </p:xfrm>
        <a:graphic>
          <a:graphicData uri="http://schemas.openxmlformats.org/drawingml/2006/table">
            <a:tbl>
              <a:tblPr/>
              <a:tblGrid>
                <a:gridCol w="1372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5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57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Decimal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BCD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0000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0001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0010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0011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0100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0101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0110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0111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Unused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···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1111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Warning: Conversion or Coding?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43000"/>
            <a:ext cx="9075341" cy="5143500"/>
          </a:xfrm>
          <a:noFill/>
        </p:spPr>
        <p:txBody>
          <a:bodyPr lIns="0" rIns="0"/>
          <a:lstStyle/>
          <a:p>
            <a:pPr>
              <a:lnSpc>
                <a:spcPct val="130000"/>
              </a:lnSpc>
              <a:spcBef>
                <a:spcPct val="80000"/>
              </a:spcBef>
              <a:tabLst>
                <a:tab pos="4124325" algn="l"/>
              </a:tabLst>
            </a:pPr>
            <a:r>
              <a:rPr lang="en-US" altLang="en-US" dirty="0">
                <a:cs typeface="Times New Roman" pitchFamily="18" charset="0"/>
              </a:rPr>
              <a:t>Do 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NOT</a:t>
            </a:r>
            <a:r>
              <a:rPr lang="en-US" altLang="en-US" dirty="0">
                <a:cs typeface="Times New Roman" pitchFamily="18" charset="0"/>
              </a:rPr>
              <a:t> mix up 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conversion</a:t>
            </a:r>
            <a:r>
              <a:rPr lang="en-US" altLang="en-US" dirty="0">
                <a:cs typeface="Times New Roman" pitchFamily="18" charset="0"/>
              </a:rPr>
              <a:t> of a decimal number to a binary number with 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coding</a:t>
            </a:r>
            <a:r>
              <a:rPr lang="en-US" altLang="en-US" dirty="0">
                <a:cs typeface="Times New Roman" pitchFamily="18" charset="0"/>
              </a:rPr>
              <a:t> a decimal number with a binary code</a:t>
            </a:r>
          </a:p>
          <a:p>
            <a:pPr>
              <a:lnSpc>
                <a:spcPct val="130000"/>
              </a:lnSpc>
              <a:spcBef>
                <a:spcPct val="80000"/>
              </a:spcBef>
              <a:tabLst>
                <a:tab pos="4124325" algn="l"/>
              </a:tabLst>
            </a:pPr>
            <a:r>
              <a:rPr lang="en-US" altLang="en-US" dirty="0">
                <a:cs typeface="Times New Roman" pitchFamily="18" charset="0"/>
              </a:rPr>
              <a:t>13</a:t>
            </a:r>
            <a:r>
              <a:rPr lang="en-US" altLang="en-US" baseline="-25000" dirty="0">
                <a:cs typeface="Times New Roman" pitchFamily="18" charset="0"/>
              </a:rPr>
              <a:t>10</a:t>
            </a:r>
            <a:r>
              <a:rPr lang="en-US" altLang="en-US" dirty="0">
                <a:cs typeface="Times New Roman" pitchFamily="18" charset="0"/>
              </a:rPr>
              <a:t> = (1101)</a:t>
            </a:r>
            <a:r>
              <a:rPr lang="en-US" altLang="en-US" baseline="-25000" dirty="0">
                <a:cs typeface="Times New Roman" pitchFamily="18" charset="0"/>
              </a:rPr>
              <a:t>2</a:t>
            </a:r>
            <a:r>
              <a:rPr lang="en-US" altLang="en-US" dirty="0">
                <a:cs typeface="Times New Roman" pitchFamily="18" charset="0"/>
              </a:rPr>
              <a:t>	This is 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conversion</a:t>
            </a:r>
            <a:endParaRPr lang="en-US" altLang="en-US" dirty="0">
              <a:cs typeface="Times New Roman" pitchFamily="18" charset="0"/>
            </a:endParaRPr>
          </a:p>
          <a:p>
            <a:pPr>
              <a:lnSpc>
                <a:spcPct val="130000"/>
              </a:lnSpc>
              <a:spcBef>
                <a:spcPct val="80000"/>
              </a:spcBef>
              <a:tabLst>
                <a:tab pos="4124325" algn="l"/>
              </a:tabLst>
            </a:pPr>
            <a:r>
              <a:rPr lang="en-US" altLang="en-US" dirty="0">
                <a:cs typeface="Times New Roman" pitchFamily="18" charset="0"/>
              </a:rPr>
              <a:t>13  </a:t>
            </a:r>
            <a:r>
              <a:rPr lang="en-US" altLang="en-US" dirty="0">
                <a:cs typeface="Times New Roman" pitchFamily="18" charset="0"/>
                <a:sym typeface="Symbol" pitchFamily="18" charset="2"/>
              </a:rPr>
              <a:t></a:t>
            </a:r>
            <a:r>
              <a:rPr lang="en-US" altLang="en-US" dirty="0">
                <a:cs typeface="Times New Roman" pitchFamily="18" charset="0"/>
              </a:rPr>
              <a:t> (0001 0011)</a:t>
            </a:r>
            <a:r>
              <a:rPr lang="en-US" altLang="en-US" baseline="-25000" dirty="0">
                <a:cs typeface="Times New Roman" pitchFamily="18" charset="0"/>
              </a:rPr>
              <a:t>BCD</a:t>
            </a:r>
            <a:r>
              <a:rPr lang="en-US" altLang="en-US" dirty="0">
                <a:cs typeface="Times New Roman" pitchFamily="18" charset="0"/>
              </a:rPr>
              <a:t>	This is 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coding</a:t>
            </a:r>
            <a:endParaRPr lang="en-US" altLang="en-US" dirty="0">
              <a:cs typeface="Times New Roman" pitchFamily="18" charset="0"/>
            </a:endParaRPr>
          </a:p>
          <a:p>
            <a:pPr>
              <a:lnSpc>
                <a:spcPct val="130000"/>
              </a:lnSpc>
              <a:spcBef>
                <a:spcPct val="80000"/>
              </a:spcBef>
              <a:tabLst>
                <a:tab pos="4124325" algn="l"/>
              </a:tabLst>
            </a:pPr>
            <a:r>
              <a:rPr lang="en-US" altLang="en-US" dirty="0">
                <a:cs typeface="Times New Roman" pitchFamily="18" charset="0"/>
              </a:rPr>
              <a:t>In general, coding requires more bits than conversion</a:t>
            </a:r>
          </a:p>
          <a:p>
            <a:pPr>
              <a:lnSpc>
                <a:spcPct val="130000"/>
              </a:lnSpc>
              <a:spcBef>
                <a:spcPct val="80000"/>
              </a:spcBef>
              <a:tabLst>
                <a:tab pos="4124325" algn="l"/>
              </a:tabLst>
            </a:pPr>
            <a:r>
              <a:rPr lang="en-US" altLang="en-US" dirty="0">
                <a:cs typeface="Times New Roman" pitchFamily="18" charset="0"/>
              </a:rPr>
              <a:t>A number with </a:t>
            </a:r>
            <a:r>
              <a:rPr lang="en-US" altLang="en-US" i="1" dirty="0">
                <a:cs typeface="Times New Roman" pitchFamily="18" charset="0"/>
              </a:rPr>
              <a:t>n</a:t>
            </a:r>
            <a:r>
              <a:rPr lang="en-US" altLang="en-US" dirty="0">
                <a:cs typeface="Times New Roman" pitchFamily="18" charset="0"/>
              </a:rPr>
              <a:t> decimal digits is coded with 4</a:t>
            </a:r>
            <a:r>
              <a:rPr lang="en-US" altLang="en-US" i="1" dirty="0">
                <a:cs typeface="Times New Roman" pitchFamily="18" charset="0"/>
              </a:rPr>
              <a:t>n</a:t>
            </a:r>
            <a:r>
              <a:rPr lang="en-US" altLang="en-US" dirty="0">
                <a:cs typeface="Times New Roman" pitchFamily="18" charset="0"/>
              </a:rPr>
              <a:t> bits in BCD</a:t>
            </a:r>
            <a:endParaRPr lang="en-US" altLang="en-US" dirty="0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Other Decimal Codes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2431" y="836686"/>
            <a:ext cx="9485953" cy="1382567"/>
          </a:xfrm>
        </p:spPr>
        <p:txBody>
          <a:bodyPr/>
          <a:lstStyle/>
          <a:p>
            <a:pPr>
              <a:spcBef>
                <a:spcPts val="700"/>
              </a:spcBef>
            </a:pPr>
            <a:r>
              <a:rPr lang="en-US" altLang="en-US" dirty="0"/>
              <a:t>BCD, 5421, 2421, and 8 4 -2 -1 are </a:t>
            </a:r>
            <a:r>
              <a:rPr lang="en-US" altLang="en-US" dirty="0">
                <a:solidFill>
                  <a:srgbClr val="FF0000"/>
                </a:solidFill>
              </a:rPr>
              <a:t>weighted codes</a:t>
            </a:r>
          </a:p>
          <a:p>
            <a:pPr>
              <a:spcBef>
                <a:spcPts val="700"/>
              </a:spcBef>
            </a:pPr>
            <a:r>
              <a:rPr lang="en-US" altLang="en-US" dirty="0"/>
              <a:t>Excess-3 is not a weighted code</a:t>
            </a:r>
          </a:p>
          <a:p>
            <a:pPr>
              <a:spcBef>
                <a:spcPts val="700"/>
              </a:spcBef>
            </a:pPr>
            <a:r>
              <a:rPr lang="en-US" altLang="en-US" dirty="0"/>
              <a:t>2421, 8 4 -2 -1, and Excess-3 are </a:t>
            </a:r>
            <a:r>
              <a:rPr lang="en-US" altLang="en-US" dirty="0">
                <a:solidFill>
                  <a:srgbClr val="FF0000"/>
                </a:solidFill>
              </a:rPr>
              <a:t>self complementary codes</a:t>
            </a:r>
          </a:p>
        </p:txBody>
      </p:sp>
      <p:graphicFrame>
        <p:nvGraphicFramePr>
          <p:cNvPr id="288837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058674"/>
              </p:ext>
            </p:extLst>
          </p:nvPr>
        </p:nvGraphicFramePr>
        <p:xfrm>
          <a:off x="1333360" y="2334467"/>
          <a:ext cx="7114468" cy="4172192"/>
        </p:xfrm>
        <a:graphic>
          <a:graphicData uri="http://schemas.openxmlformats.org/drawingml/2006/table">
            <a:tbl>
              <a:tblPr/>
              <a:tblGrid>
                <a:gridCol w="1295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8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87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74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59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437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Decimal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BCD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8421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code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code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4 -2 -1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code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Excess-3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code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529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0000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0000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0000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0000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0011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529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0001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0001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0001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0111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529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0010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0010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0010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0110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529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0011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0011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0011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0110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529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0111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529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529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0110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529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0111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529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529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2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Unused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···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···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···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···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···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3045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Character Codes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9186" y="894292"/>
            <a:ext cx="8923998" cy="553027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dirty="0"/>
              <a:t>Character sets</a:t>
            </a:r>
          </a:p>
          <a:p>
            <a:pPr lvl="1">
              <a:spcBef>
                <a:spcPts val="1200"/>
              </a:spcBef>
            </a:pPr>
            <a:r>
              <a:rPr lang="en-US" altLang="en-US" dirty="0"/>
              <a:t>Standard ASCII: 7-bit character codes (0 – 127)</a:t>
            </a:r>
          </a:p>
          <a:p>
            <a:pPr lvl="1">
              <a:spcBef>
                <a:spcPts val="1200"/>
              </a:spcBef>
            </a:pPr>
            <a:r>
              <a:rPr lang="en-US" altLang="en-US" dirty="0"/>
              <a:t>Extended ASCII: 8-bit character codes (0 – 255)</a:t>
            </a:r>
          </a:p>
          <a:p>
            <a:pPr lvl="1">
              <a:spcBef>
                <a:spcPts val="1200"/>
              </a:spcBef>
            </a:pPr>
            <a:r>
              <a:rPr lang="en-US" altLang="en-US" dirty="0"/>
              <a:t>Unicode: 16-bit character codes (0 – 65,535)</a:t>
            </a:r>
          </a:p>
          <a:p>
            <a:pPr lvl="1">
              <a:spcBef>
                <a:spcPts val="1200"/>
              </a:spcBef>
            </a:pPr>
            <a:r>
              <a:rPr lang="en-US" altLang="en-US" dirty="0"/>
              <a:t>Unicode standard represents a universal character set</a:t>
            </a:r>
          </a:p>
          <a:p>
            <a:pPr lvl="2">
              <a:spcBef>
                <a:spcPts val="1200"/>
              </a:spcBef>
            </a:pPr>
            <a:r>
              <a:rPr lang="en-US" altLang="en-US" dirty="0"/>
              <a:t>Defines codes for characters used in all major languages</a:t>
            </a:r>
          </a:p>
          <a:p>
            <a:pPr lvl="2">
              <a:spcBef>
                <a:spcPts val="1200"/>
              </a:spcBef>
            </a:pPr>
            <a:r>
              <a:rPr lang="en-US" altLang="en-US" dirty="0"/>
              <a:t>Each character is encoded as 16 bits</a:t>
            </a:r>
          </a:p>
          <a:p>
            <a:pPr lvl="1">
              <a:spcBef>
                <a:spcPts val="1200"/>
              </a:spcBef>
            </a:pPr>
            <a:r>
              <a:rPr lang="en-US" altLang="en-US" dirty="0"/>
              <a:t>UTF-8: variable-length encoding used in HTML</a:t>
            </a:r>
          </a:p>
          <a:p>
            <a:pPr lvl="2">
              <a:spcBef>
                <a:spcPts val="1200"/>
              </a:spcBef>
            </a:pPr>
            <a:r>
              <a:rPr lang="en-US" altLang="en-US" dirty="0"/>
              <a:t>Encodes all Unicode characters</a:t>
            </a:r>
          </a:p>
          <a:p>
            <a:pPr lvl="2">
              <a:spcBef>
                <a:spcPts val="1200"/>
              </a:spcBef>
            </a:pPr>
            <a:r>
              <a:rPr lang="en-US" altLang="en-US" dirty="0"/>
              <a:t>Uses 1 byte for ASCII, but multiple bytes for other characters</a:t>
            </a:r>
          </a:p>
          <a:p>
            <a:pPr>
              <a:spcBef>
                <a:spcPts val="1200"/>
              </a:spcBef>
            </a:pPr>
            <a:r>
              <a:rPr lang="en-US" altLang="en-US" dirty="0"/>
              <a:t>Null-terminated String</a:t>
            </a:r>
          </a:p>
          <a:p>
            <a:pPr lvl="1">
              <a:spcBef>
                <a:spcPts val="1200"/>
              </a:spcBef>
            </a:pPr>
            <a:r>
              <a:rPr lang="en-US" altLang="en-US" dirty="0"/>
              <a:t>Array of characters followed by a NULL character</a:t>
            </a:r>
            <a:endParaRPr lang="en-US" altLang="en-US" i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Printable ASCII Codes</a:t>
            </a:r>
            <a:endParaRPr lang="en-US" dirty="0"/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ph idx="1"/>
          </p:nvPr>
        </p:nvGraphicFramePr>
        <p:xfrm>
          <a:off x="495300" y="1143001"/>
          <a:ext cx="8915401" cy="3321051"/>
        </p:xfrm>
        <a:graphic>
          <a:graphicData uri="http://schemas.openxmlformats.org/drawingml/2006/table">
            <a:tbl>
              <a:tblPr/>
              <a:tblGrid>
                <a:gridCol w="524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2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4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45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45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45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62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53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45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53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281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2453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2453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2453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2453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46355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space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!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"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#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&amp;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'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+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/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7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;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?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@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G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2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Q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U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[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\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]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^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_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7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`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g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q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u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{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|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}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~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149"/>
          <p:cNvSpPr>
            <a:spLocks noChangeArrowheads="1"/>
          </p:cNvSpPr>
          <p:nvPr/>
        </p:nvSpPr>
        <p:spPr bwMode="auto">
          <a:xfrm>
            <a:off x="495300" y="4718459"/>
            <a:ext cx="8915400" cy="176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4588" indent="-231775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dirty="0"/>
              <a:t>Examples:</a:t>
            </a:r>
          </a:p>
          <a:p>
            <a:pPr lvl="1"/>
            <a:r>
              <a:rPr lang="en-US" altLang="en-US" dirty="0"/>
              <a:t>ASCII code for space character = 20 (hex) = 32 (decimal)</a:t>
            </a:r>
          </a:p>
          <a:p>
            <a:pPr lvl="1"/>
            <a:r>
              <a:rPr lang="en-US" altLang="en-US" dirty="0"/>
              <a:t>ASCII code for 'L' = 4C (hex) = 76 (decimal)</a:t>
            </a:r>
          </a:p>
          <a:p>
            <a:pPr lvl="1"/>
            <a:r>
              <a:rPr lang="en-US" altLang="en-US" dirty="0"/>
              <a:t>ASCII code for 'a' = 61 (hex) = 97 (decimal)</a:t>
            </a:r>
          </a:p>
        </p:txBody>
      </p:sp>
    </p:spTree>
    <p:extLst>
      <p:ext uri="{BB962C8B-B14F-4D97-AF65-F5344CB8AC3E}">
        <p14:creationId xmlns:p14="http://schemas.microsoft.com/office/powerpoint/2010/main" val="37870406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Control Characters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009506"/>
            <a:ext cx="8915400" cy="5415058"/>
          </a:xfrm>
          <a:noFill/>
        </p:spPr>
        <p:txBody>
          <a:bodyPr lIns="0" rIns="0"/>
          <a:lstStyle/>
          <a:p>
            <a:pPr>
              <a:spcBef>
                <a:spcPts val="1000"/>
              </a:spcBef>
            </a:pPr>
            <a:r>
              <a:rPr lang="en-US" altLang="en-US" dirty="0"/>
              <a:t>The first 32 characters of ASCII table are used for control</a:t>
            </a:r>
          </a:p>
          <a:p>
            <a:pPr>
              <a:spcBef>
                <a:spcPts val="1000"/>
              </a:spcBef>
            </a:pPr>
            <a:r>
              <a:rPr lang="en-US" altLang="en-US" dirty="0"/>
              <a:t>Control character codes = 00 to 1F (hexadecimal)</a:t>
            </a:r>
          </a:p>
          <a:p>
            <a:pPr lvl="1">
              <a:spcBef>
                <a:spcPts val="1000"/>
              </a:spcBef>
            </a:pPr>
            <a:r>
              <a:rPr lang="en-US" altLang="en-US" dirty="0"/>
              <a:t>Not shown in previous slide</a:t>
            </a:r>
          </a:p>
          <a:p>
            <a:pPr>
              <a:spcBef>
                <a:spcPts val="1000"/>
              </a:spcBef>
            </a:pPr>
            <a:r>
              <a:rPr lang="en-US" altLang="en-US" dirty="0"/>
              <a:t>Examples of Control Characters</a:t>
            </a:r>
          </a:p>
          <a:p>
            <a:pPr lvl="1">
              <a:spcBef>
                <a:spcPts val="1000"/>
              </a:spcBef>
            </a:pPr>
            <a:r>
              <a:rPr lang="en-US" altLang="en-US" dirty="0"/>
              <a:t>Character 0 is the </a:t>
            </a:r>
            <a:r>
              <a:rPr lang="en-US" altLang="en-US" dirty="0">
                <a:solidFill>
                  <a:srgbClr val="FF0000"/>
                </a:solidFill>
              </a:rPr>
              <a:t>NULL</a:t>
            </a:r>
            <a:r>
              <a:rPr lang="en-US" altLang="en-US" dirty="0"/>
              <a:t> character </a:t>
            </a:r>
            <a:r>
              <a:rPr lang="en-US" altLang="en-US" dirty="0">
                <a:sym typeface="Symbol" pitchFamily="18" charset="2"/>
              </a:rPr>
              <a:t></a:t>
            </a:r>
            <a:r>
              <a:rPr lang="en-US" altLang="en-US" dirty="0"/>
              <a:t> used to terminate a string</a:t>
            </a:r>
          </a:p>
          <a:p>
            <a:pPr lvl="1">
              <a:spcBef>
                <a:spcPts val="1000"/>
              </a:spcBef>
            </a:pPr>
            <a:r>
              <a:rPr lang="en-US" altLang="en-US" dirty="0"/>
              <a:t>Character 9 is the </a:t>
            </a:r>
            <a:r>
              <a:rPr lang="en-US" altLang="en-US" dirty="0">
                <a:solidFill>
                  <a:srgbClr val="FF0000"/>
                </a:solidFill>
              </a:rPr>
              <a:t>Horizontal Tab (HT)</a:t>
            </a:r>
            <a:r>
              <a:rPr lang="en-US" altLang="en-US" dirty="0"/>
              <a:t> character</a:t>
            </a:r>
          </a:p>
          <a:p>
            <a:pPr lvl="1">
              <a:spcBef>
                <a:spcPts val="1000"/>
              </a:spcBef>
            </a:pPr>
            <a:r>
              <a:rPr lang="en-US" altLang="en-US" dirty="0"/>
              <a:t>Character 0A (hex) = 10 (decimal) is the </a:t>
            </a:r>
            <a:r>
              <a:rPr lang="en-US" altLang="en-US" dirty="0">
                <a:solidFill>
                  <a:srgbClr val="FF0000"/>
                </a:solidFill>
              </a:rPr>
              <a:t>Line Feed (LF)</a:t>
            </a:r>
          </a:p>
          <a:p>
            <a:pPr lvl="1">
              <a:spcBef>
                <a:spcPts val="1000"/>
              </a:spcBef>
            </a:pPr>
            <a:r>
              <a:rPr lang="en-US" altLang="en-US" dirty="0"/>
              <a:t>Character 0D (hex) = 13 (decimal) is the </a:t>
            </a:r>
            <a:r>
              <a:rPr lang="en-US" altLang="en-US" dirty="0">
                <a:solidFill>
                  <a:srgbClr val="FF0000"/>
                </a:solidFill>
              </a:rPr>
              <a:t>Carriage Return (CR)</a:t>
            </a:r>
          </a:p>
          <a:p>
            <a:pPr lvl="1">
              <a:spcBef>
                <a:spcPts val="1000"/>
              </a:spcBef>
            </a:pPr>
            <a:r>
              <a:rPr lang="en-US" altLang="en-US" dirty="0"/>
              <a:t>The LF and CR characters are used together</a:t>
            </a:r>
          </a:p>
          <a:p>
            <a:pPr lvl="2">
              <a:spcBef>
                <a:spcPts val="1000"/>
              </a:spcBef>
            </a:pPr>
            <a:r>
              <a:rPr lang="en-US" altLang="en-US" dirty="0"/>
              <a:t>They advance the cursor to the beginning of next line</a:t>
            </a:r>
          </a:p>
          <a:p>
            <a:pPr>
              <a:spcBef>
                <a:spcPts val="1000"/>
              </a:spcBef>
            </a:pPr>
            <a:r>
              <a:rPr lang="en-US" altLang="en-US" dirty="0"/>
              <a:t>One control character appears at end of ASCII table</a:t>
            </a:r>
          </a:p>
          <a:p>
            <a:pPr lvl="1">
              <a:spcBef>
                <a:spcPts val="1000"/>
              </a:spcBef>
            </a:pPr>
            <a:r>
              <a:rPr lang="en-US" altLang="en-US" dirty="0"/>
              <a:t>Character 7F (hex) is the </a:t>
            </a:r>
            <a:r>
              <a:rPr lang="en-US" altLang="en-US" dirty="0">
                <a:solidFill>
                  <a:srgbClr val="FF0000"/>
                </a:solidFill>
              </a:rPr>
              <a:t>Delete (DEL)</a:t>
            </a:r>
            <a:r>
              <a:rPr lang="en-US" altLang="en-US" dirty="0"/>
              <a:t> character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Parity Bit &amp; Error Detection Codes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51900"/>
            <a:ext cx="8915400" cy="3686848"/>
          </a:xfrm>
        </p:spPr>
        <p:txBody>
          <a:bodyPr/>
          <a:lstStyle/>
          <a:p>
            <a:pPr>
              <a:spcBef>
                <a:spcPts val="2000"/>
              </a:spcBef>
            </a:pPr>
            <a:r>
              <a:rPr lang="en-US" altLang="en-US" dirty="0">
                <a:cs typeface="Times New Roman" pitchFamily="18" charset="0"/>
              </a:rPr>
              <a:t>Binary data are typically transmitted between computers</a:t>
            </a:r>
          </a:p>
          <a:p>
            <a:pPr>
              <a:spcBef>
                <a:spcPts val="2000"/>
              </a:spcBef>
            </a:pPr>
            <a:r>
              <a:rPr lang="en-US" altLang="en-US" dirty="0">
                <a:cs typeface="Times New Roman" pitchFamily="18" charset="0"/>
              </a:rPr>
              <a:t>Because of noise, a corrupted bit will change value</a:t>
            </a:r>
          </a:p>
          <a:p>
            <a:pPr>
              <a:spcBef>
                <a:spcPts val="2000"/>
              </a:spcBef>
            </a:pPr>
            <a:r>
              <a:rPr lang="en-US" altLang="en-US" dirty="0">
                <a:cs typeface="Times New Roman" pitchFamily="18" charset="0"/>
              </a:rPr>
              <a:t>To detect errors, 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extra bits</a:t>
            </a:r>
            <a:r>
              <a:rPr lang="en-US" altLang="en-US" dirty="0">
                <a:cs typeface="Times New Roman" pitchFamily="18" charset="0"/>
              </a:rPr>
              <a:t> are added to each data value</a:t>
            </a:r>
          </a:p>
          <a:p>
            <a:pPr>
              <a:spcBef>
                <a:spcPts val="2000"/>
              </a:spcBef>
            </a:pP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Parity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bit:</a:t>
            </a:r>
            <a:r>
              <a:rPr lang="en-US" altLang="en-US" dirty="0">
                <a:cs typeface="Times New Roman" pitchFamily="18" charset="0"/>
              </a:rPr>
              <a:t> is used to make the number of 1’s odd or even</a:t>
            </a:r>
          </a:p>
          <a:p>
            <a:pPr>
              <a:spcBef>
                <a:spcPts val="2000"/>
              </a:spcBef>
            </a:pP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Even parity:</a:t>
            </a:r>
            <a:r>
              <a:rPr lang="en-US" altLang="en-US" dirty="0">
                <a:cs typeface="Times New Roman" pitchFamily="18" charset="0"/>
              </a:rPr>
              <a:t> number of 1’s in the transmitted data is even</a:t>
            </a:r>
          </a:p>
          <a:p>
            <a:pPr>
              <a:spcBef>
                <a:spcPts val="2000"/>
              </a:spcBef>
            </a:pP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Odd parity:</a:t>
            </a:r>
            <a:r>
              <a:rPr lang="en-US" altLang="en-US" dirty="0">
                <a:cs typeface="Times New Roman" pitchFamily="18" charset="0"/>
              </a:rPr>
              <a:t> number of 1’s in the transmitted data is odd</a:t>
            </a:r>
            <a:endParaRPr lang="en-US" altLang="en-US" dirty="0"/>
          </a:p>
        </p:txBody>
      </p:sp>
      <p:graphicFrame>
        <p:nvGraphicFramePr>
          <p:cNvPr id="291866" name="Group 26"/>
          <p:cNvGraphicFramePr>
            <a:graphicFrameLocks noGrp="1"/>
          </p:cNvGraphicFramePr>
          <p:nvPr/>
        </p:nvGraphicFramePr>
        <p:xfrm>
          <a:off x="896012" y="4868863"/>
          <a:ext cx="8363346" cy="1195200"/>
        </p:xfrm>
        <a:graphic>
          <a:graphicData uri="http://schemas.openxmlformats.org/drawingml/2006/table">
            <a:tbl>
              <a:tblPr/>
              <a:tblGrid>
                <a:gridCol w="3245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9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9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9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7-bit ASCII Character</a:t>
                      </a:r>
                    </a:p>
                  </a:txBody>
                  <a:tcPr marL="0" marR="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With Even Parity</a:t>
                      </a:r>
                    </a:p>
                  </a:txBody>
                  <a:tcPr marL="0" marR="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With Odd Parity</a:t>
                      </a:r>
                    </a:p>
                  </a:txBody>
                  <a:tcPr marL="0" marR="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‘A’ = 1000001</a:t>
                      </a:r>
                    </a:p>
                  </a:txBody>
                  <a:tcPr marL="0" marR="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0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1000001</a:t>
                      </a:r>
                    </a:p>
                  </a:txBody>
                  <a:tcPr marL="0" marR="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1000001</a:t>
                      </a:r>
                    </a:p>
                  </a:txBody>
                  <a:tcPr marL="0" marR="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3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‘T’ = 1010100</a:t>
                      </a:r>
                    </a:p>
                  </a:txBody>
                  <a:tcPr marL="0" marR="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1010100</a:t>
                      </a:r>
                    </a:p>
                  </a:txBody>
                  <a:tcPr marL="0" marR="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0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1010100</a:t>
                      </a:r>
                    </a:p>
                  </a:txBody>
                  <a:tcPr marL="0" marR="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Detecting Errors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817" y="2104039"/>
            <a:ext cx="8915400" cy="4320518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>
                <a:cs typeface="Times New Roman" pitchFamily="18" charset="0"/>
              </a:rPr>
              <a:t>Suppose we are transmitting 7-bit ASCII characters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>
                <a:cs typeface="Times New Roman" pitchFamily="18" charset="0"/>
              </a:rPr>
              <a:t>A parity bit is added to each character to make it 8 bits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>
                <a:cs typeface="Times New Roman" pitchFamily="18" charset="0"/>
              </a:rPr>
              <a:t>Parity can detect all single-bit errors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>
                <a:cs typeface="Times New Roman" pitchFamily="18" charset="0"/>
              </a:rPr>
              <a:t>If even parity is used and a single bit changes, it will change the parity to odd, which will be detected at the receiver end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>
                <a:cs typeface="Times New Roman" pitchFamily="18" charset="0"/>
              </a:rPr>
              <a:t>The receiver end can detect the error, but cannot correct it because it does not know which bit is erroneous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>
                <a:cs typeface="Times New Roman" pitchFamily="18" charset="0"/>
              </a:rPr>
              <a:t>Can also detect some multiple-bit errors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>
                <a:cs typeface="Times New Roman" pitchFamily="18" charset="0"/>
              </a:rPr>
              <a:t>Error in an 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odd number</a:t>
            </a:r>
            <a:r>
              <a:rPr lang="en-US" altLang="en-US" dirty="0">
                <a:cs typeface="Times New Roman" pitchFamily="18" charset="0"/>
              </a:rPr>
              <a:t> of bits</a:t>
            </a:r>
            <a:endParaRPr lang="en-US" altLang="en-US" dirty="0"/>
          </a:p>
        </p:txBody>
      </p:sp>
      <p:grpSp>
        <p:nvGrpSpPr>
          <p:cNvPr id="290854" name="Group 38"/>
          <p:cNvGrpSpPr>
            <a:grpSpLocks/>
          </p:cNvGrpSpPr>
          <p:nvPr/>
        </p:nvGrpSpPr>
        <p:grpSpPr bwMode="auto">
          <a:xfrm>
            <a:off x="522817" y="1067113"/>
            <a:ext cx="8860367" cy="922337"/>
            <a:chOff x="304" y="781"/>
            <a:chExt cx="5152" cy="581"/>
          </a:xfrm>
        </p:grpSpPr>
        <p:sp>
          <p:nvSpPr>
            <p:cNvPr id="290845" name="Text Box 29"/>
            <p:cNvSpPr txBox="1">
              <a:spLocks noChangeArrowheads="1"/>
            </p:cNvSpPr>
            <p:nvPr/>
          </p:nvSpPr>
          <p:spPr bwMode="auto">
            <a:xfrm>
              <a:off x="304" y="818"/>
              <a:ext cx="944" cy="5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400"/>
                <a:t>Sender</a:t>
              </a:r>
            </a:p>
          </p:txBody>
        </p:sp>
        <p:sp>
          <p:nvSpPr>
            <p:cNvPr id="290846" name="Text Box 30"/>
            <p:cNvSpPr txBox="1">
              <a:spLocks noChangeArrowheads="1"/>
            </p:cNvSpPr>
            <p:nvPr/>
          </p:nvSpPr>
          <p:spPr bwMode="auto">
            <a:xfrm>
              <a:off x="4512" y="818"/>
              <a:ext cx="944" cy="47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400"/>
                <a:t>Receiver</a:t>
              </a:r>
            </a:p>
          </p:txBody>
        </p:sp>
        <p:sp>
          <p:nvSpPr>
            <p:cNvPr id="290847" name="Line 31"/>
            <p:cNvSpPr>
              <a:spLocks noChangeShapeType="1"/>
            </p:cNvSpPr>
            <p:nvPr/>
          </p:nvSpPr>
          <p:spPr bwMode="auto">
            <a:xfrm flipV="1">
              <a:off x="1247" y="1071"/>
              <a:ext cx="326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0849" name="Text Box 33"/>
            <p:cNvSpPr txBox="1">
              <a:spLocks noChangeArrowheads="1"/>
            </p:cNvSpPr>
            <p:nvPr/>
          </p:nvSpPr>
          <p:spPr bwMode="auto">
            <a:xfrm>
              <a:off x="1683" y="781"/>
              <a:ext cx="2468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7-bit ASCII character + 1 Parity bit</a:t>
              </a:r>
            </a:p>
          </p:txBody>
        </p:sp>
        <p:sp>
          <p:nvSpPr>
            <p:cNvPr id="290852" name="Text Box 36"/>
            <p:cNvSpPr txBox="1">
              <a:spLocks noChangeArrowheads="1"/>
            </p:cNvSpPr>
            <p:nvPr/>
          </p:nvSpPr>
          <p:spPr bwMode="auto">
            <a:xfrm>
              <a:off x="1283" y="1108"/>
              <a:ext cx="3194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Sent ‘A’ = </a:t>
              </a:r>
              <a:r>
                <a:rPr lang="en-US" altLang="en-US" b="1">
                  <a:solidFill>
                    <a:srgbClr val="000099"/>
                  </a:solidFill>
                </a:rPr>
                <a:t>0</a:t>
              </a:r>
              <a:r>
                <a:rPr lang="en-US" altLang="en-US"/>
                <a:t>1000001, Received ‘A’ = </a:t>
              </a:r>
              <a:r>
                <a:rPr lang="en-US" altLang="en-US" b="1">
                  <a:solidFill>
                    <a:srgbClr val="000099"/>
                  </a:solidFill>
                </a:rPr>
                <a:t>0</a:t>
              </a:r>
              <a:r>
                <a:rPr lang="en-US" altLang="en-US"/>
                <a:t>1000</a:t>
              </a:r>
              <a:r>
                <a:rPr lang="en-US" altLang="en-US" b="1">
                  <a:solidFill>
                    <a:srgbClr val="FF0000"/>
                  </a:solidFill>
                </a:rPr>
                <a:t>1</a:t>
              </a:r>
              <a:r>
                <a:rPr lang="en-US" altLang="en-US"/>
                <a:t>01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 it Worth the Effort?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51899"/>
            <a:ext cx="8915400" cy="5334601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2000"/>
              </a:spcBef>
            </a:pPr>
            <a:r>
              <a:rPr lang="en-US" altLang="en-US" dirty="0"/>
              <a:t>Absolutely!</a:t>
            </a:r>
          </a:p>
          <a:p>
            <a:pPr>
              <a:lnSpc>
                <a:spcPct val="120000"/>
              </a:lnSpc>
              <a:spcBef>
                <a:spcPts val="2000"/>
              </a:spcBef>
            </a:pPr>
            <a:r>
              <a:rPr lang="en-US" altLang="en-US" dirty="0"/>
              <a:t>Digital circuits are employed in the design of:</a:t>
            </a:r>
          </a:p>
          <a:p>
            <a:pPr lvl="1">
              <a:lnSpc>
                <a:spcPct val="120000"/>
              </a:lnSpc>
              <a:spcBef>
                <a:spcPts val="2000"/>
              </a:spcBef>
            </a:pPr>
            <a:r>
              <a:rPr lang="en-US" altLang="en-US" dirty="0"/>
              <a:t>Digital computers</a:t>
            </a:r>
          </a:p>
          <a:p>
            <a:pPr lvl="1">
              <a:lnSpc>
                <a:spcPct val="120000"/>
              </a:lnSpc>
              <a:spcBef>
                <a:spcPts val="2000"/>
              </a:spcBef>
            </a:pPr>
            <a:r>
              <a:rPr lang="en-US" altLang="en-US" dirty="0"/>
              <a:t>Data communication</a:t>
            </a:r>
          </a:p>
          <a:p>
            <a:pPr lvl="1">
              <a:lnSpc>
                <a:spcPct val="120000"/>
              </a:lnSpc>
              <a:spcBef>
                <a:spcPts val="2000"/>
              </a:spcBef>
            </a:pPr>
            <a:r>
              <a:rPr lang="en-US" altLang="en-US" dirty="0"/>
              <a:t>Digital phones</a:t>
            </a:r>
          </a:p>
          <a:p>
            <a:pPr lvl="1">
              <a:lnSpc>
                <a:spcPct val="120000"/>
              </a:lnSpc>
              <a:spcBef>
                <a:spcPts val="2000"/>
              </a:spcBef>
            </a:pPr>
            <a:r>
              <a:rPr lang="en-US" altLang="en-US" dirty="0"/>
              <a:t>Digital cameras</a:t>
            </a:r>
          </a:p>
          <a:p>
            <a:pPr lvl="1">
              <a:lnSpc>
                <a:spcPct val="120000"/>
              </a:lnSpc>
              <a:spcBef>
                <a:spcPts val="2000"/>
              </a:spcBef>
            </a:pPr>
            <a:r>
              <a:rPr lang="en-US" altLang="en-US" dirty="0"/>
              <a:t>Digital TVs, etc.</a:t>
            </a:r>
          </a:p>
          <a:p>
            <a:pPr>
              <a:lnSpc>
                <a:spcPct val="120000"/>
              </a:lnSpc>
              <a:spcBef>
                <a:spcPts val="2000"/>
              </a:spcBef>
            </a:pPr>
            <a:r>
              <a:rPr lang="en-US" altLang="en-US" dirty="0"/>
              <a:t>This course provides the fundamental concepts and the basic tools for the design of digital circuits and systems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Grading Policy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0125" y="1182327"/>
            <a:ext cx="5241925" cy="391727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2000"/>
              </a:spcBef>
              <a:tabLst>
                <a:tab pos="3857625" algn="l"/>
              </a:tabLst>
            </a:pPr>
            <a:r>
              <a:rPr lang="en-US" altLang="en-US" dirty="0"/>
              <a:t>Assignments	10%</a:t>
            </a:r>
          </a:p>
          <a:p>
            <a:pPr>
              <a:lnSpc>
                <a:spcPct val="150000"/>
              </a:lnSpc>
              <a:spcBef>
                <a:spcPts val="2000"/>
              </a:spcBef>
              <a:tabLst>
                <a:tab pos="3857625" algn="l"/>
              </a:tabLst>
            </a:pPr>
            <a:r>
              <a:rPr lang="en-US" altLang="en-US" dirty="0"/>
              <a:t>Quizzes	10%</a:t>
            </a:r>
          </a:p>
          <a:p>
            <a:pPr>
              <a:lnSpc>
                <a:spcPct val="150000"/>
              </a:lnSpc>
              <a:spcBef>
                <a:spcPts val="2000"/>
              </a:spcBef>
              <a:tabLst>
                <a:tab pos="3857625" algn="l"/>
              </a:tabLst>
            </a:pPr>
            <a:r>
              <a:rPr lang="en-US" altLang="en-US" dirty="0"/>
              <a:t>Exam 1	25%</a:t>
            </a:r>
          </a:p>
          <a:p>
            <a:pPr>
              <a:lnSpc>
                <a:spcPct val="150000"/>
              </a:lnSpc>
              <a:spcBef>
                <a:spcPts val="2000"/>
              </a:spcBef>
              <a:tabLst>
                <a:tab pos="3857625" algn="l"/>
              </a:tabLst>
            </a:pPr>
            <a:r>
              <a:rPr lang="en-US" altLang="en-US" dirty="0"/>
              <a:t>Exam 2	25%</a:t>
            </a:r>
          </a:p>
          <a:p>
            <a:pPr>
              <a:lnSpc>
                <a:spcPct val="150000"/>
              </a:lnSpc>
              <a:spcBef>
                <a:spcPts val="2000"/>
              </a:spcBef>
              <a:tabLst>
                <a:tab pos="3857625" algn="l"/>
              </a:tabLst>
            </a:pPr>
            <a:r>
              <a:rPr lang="en-US" altLang="en-US" dirty="0"/>
              <a:t>Final Exam</a:t>
            </a:r>
            <a:r>
              <a:rPr lang="en-US" altLang="en-US"/>
              <a:t>	30</a:t>
            </a:r>
            <a:r>
              <a:rPr lang="en-US" altLang="en-US" dirty="0"/>
              <a:t>%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2130258" y="5503116"/>
            <a:ext cx="5760700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>
              <a:spcBef>
                <a:spcPct val="40000"/>
              </a:spcBef>
              <a:buFont typeface="Wingdings" pitchFamily="2" charset="2"/>
              <a:buChar char="v"/>
              <a:tabLst>
                <a:tab pos="3857625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>
              <a:spcBef>
                <a:spcPct val="40000"/>
              </a:spcBef>
              <a:buFont typeface="Wingdings" pitchFamily="2" charset="2"/>
              <a:buChar char="²"/>
              <a:tabLst>
                <a:tab pos="385762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4588" indent="-231775">
              <a:spcBef>
                <a:spcPct val="40000"/>
              </a:spcBef>
              <a:buFont typeface="Wingdings" pitchFamily="2" charset="2"/>
              <a:buChar char="§"/>
              <a:tabLst>
                <a:tab pos="38576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81138" indent="-222250">
              <a:spcBef>
                <a:spcPct val="40000"/>
              </a:spcBef>
              <a:buChar char="–"/>
              <a:tabLst>
                <a:tab pos="385762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indent="-233363">
              <a:spcBef>
                <a:spcPct val="40000"/>
              </a:spcBef>
              <a:buChar char="»"/>
              <a:tabLst>
                <a:tab pos="385762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tabLst>
                <a:tab pos="385762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tabLst>
                <a:tab pos="385762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tabLst>
                <a:tab pos="385762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tabLst>
                <a:tab pos="385762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7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NO makeup exam</a:t>
            </a:r>
            <a:r>
              <a:rPr lang="en-US" altLang="en-US" sz="2800" dirty="0"/>
              <a:t> will be given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Presentation Outline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7569" y="1297924"/>
            <a:ext cx="6591961" cy="4838605"/>
          </a:xfrm>
        </p:spPr>
        <p:txBody>
          <a:bodyPr/>
          <a:lstStyle/>
          <a:p>
            <a:pPr>
              <a:spcBef>
                <a:spcPts val="4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Analog versus Digital Circuits</a:t>
            </a:r>
          </a:p>
          <a:p>
            <a:pPr>
              <a:spcBef>
                <a:spcPts val="4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Digitization of Analog Signals</a:t>
            </a:r>
          </a:p>
          <a:p>
            <a:pPr>
              <a:spcBef>
                <a:spcPts val="4000"/>
              </a:spcBef>
            </a:pPr>
            <a:r>
              <a:rPr lang="en-US" altLang="en-US" dirty="0"/>
              <a:t>Binary Numbers and Number Systems</a:t>
            </a:r>
          </a:p>
          <a:p>
            <a:pPr>
              <a:spcBef>
                <a:spcPts val="4000"/>
              </a:spcBef>
            </a:pPr>
            <a:r>
              <a:rPr lang="en-US" altLang="en-US" dirty="0"/>
              <a:t>Number System Conversions</a:t>
            </a:r>
          </a:p>
          <a:p>
            <a:pPr>
              <a:spcBef>
                <a:spcPts val="4000"/>
              </a:spcBef>
            </a:pPr>
            <a:r>
              <a:rPr lang="en-US" altLang="en-US" dirty="0"/>
              <a:t>Representing Fractions</a:t>
            </a:r>
          </a:p>
          <a:p>
            <a:pPr>
              <a:spcBef>
                <a:spcPts val="4000"/>
              </a:spcBef>
            </a:pPr>
            <a:r>
              <a:rPr lang="en-US" altLang="en-US" dirty="0"/>
              <a:t>Binary Codes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Analog versus Digital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51899"/>
            <a:ext cx="8915400" cy="5530272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>
                <a:solidFill>
                  <a:srgbClr val="FF0000"/>
                </a:solidFill>
              </a:rPr>
              <a:t>Analog</a:t>
            </a:r>
            <a:r>
              <a:rPr lang="en-US" altLang="en-US" dirty="0"/>
              <a:t> means </a:t>
            </a:r>
            <a:r>
              <a:rPr lang="en-US" altLang="en-US" dirty="0">
                <a:solidFill>
                  <a:srgbClr val="FF0000"/>
                </a:solidFill>
              </a:rPr>
              <a:t>continuous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Analog parameters have </a:t>
            </a:r>
            <a:r>
              <a:rPr lang="en-US" altLang="en-US" dirty="0">
                <a:solidFill>
                  <a:srgbClr val="FF0000"/>
                </a:solidFill>
              </a:rPr>
              <a:t>continuous range of values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Example: temperature is an analog parameter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Temperature increases/decreases continuously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Other analog parameters?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Sound, speed, voltage, current, time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>
                <a:solidFill>
                  <a:srgbClr val="FF0000"/>
                </a:solidFill>
              </a:rPr>
              <a:t>Digital</a:t>
            </a:r>
            <a:r>
              <a:rPr lang="en-US" altLang="en-US" dirty="0"/>
              <a:t> means </a:t>
            </a:r>
            <a:r>
              <a:rPr lang="en-US" altLang="en-US" dirty="0">
                <a:solidFill>
                  <a:srgbClr val="FF0000"/>
                </a:solidFill>
              </a:rPr>
              <a:t>discrete</a:t>
            </a:r>
            <a:r>
              <a:rPr lang="en-US" altLang="en-US" dirty="0"/>
              <a:t> using numerical </a:t>
            </a:r>
            <a:r>
              <a:rPr lang="en-US" altLang="en-US" dirty="0">
                <a:solidFill>
                  <a:srgbClr val="FF0000"/>
                </a:solidFill>
              </a:rPr>
              <a:t>digits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Digital parameters have </a:t>
            </a:r>
            <a:r>
              <a:rPr lang="en-US" altLang="en-US" dirty="0">
                <a:solidFill>
                  <a:srgbClr val="FF0000"/>
                </a:solidFill>
              </a:rPr>
              <a:t>fixed set of discrete values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Example: month number </a:t>
            </a:r>
            <a:r>
              <a:rPr lang="en-US" altLang="en-US" dirty="0">
                <a:sym typeface="Symbol" pitchFamily="18" charset="2"/>
              </a:rPr>
              <a:t> </a:t>
            </a:r>
            <a:r>
              <a:rPr lang="en-US" altLang="en-US" dirty="0"/>
              <a:t>{1, 2, 3, …, 12}, month cannot be 1.5!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Other digital parameters?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Alphabet letters, ten decimal digits, twenty-four hours, </a:t>
            </a:r>
            <a:r>
              <a:rPr lang="en-US" altLang="en-US"/>
              <a:t>sixty minutes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25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5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Analog versus Digital System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009506"/>
            <a:ext cx="9013429" cy="5415058"/>
          </a:xfrm>
          <a:noFill/>
        </p:spPr>
        <p:txBody>
          <a:bodyPr lIns="0" rIns="0"/>
          <a:lstStyle/>
          <a:p>
            <a:pPr>
              <a:lnSpc>
                <a:spcPct val="120000"/>
              </a:lnSpc>
              <a:spcBef>
                <a:spcPts val="1800"/>
              </a:spcBef>
              <a:tabLst>
                <a:tab pos="714375" algn="l"/>
              </a:tabLst>
            </a:pPr>
            <a:r>
              <a:rPr lang="en-US" altLang="en-US" dirty="0"/>
              <a:t>Are computers analog or digital systems?</a:t>
            </a:r>
          </a:p>
          <a:p>
            <a:pPr>
              <a:lnSpc>
                <a:spcPct val="120000"/>
              </a:lnSpc>
              <a:spcBef>
                <a:spcPts val="1800"/>
              </a:spcBef>
              <a:buFont typeface="Wingdings" pitchFamily="2" charset="2"/>
              <a:buNone/>
              <a:tabLst>
                <a:tab pos="714375" algn="l"/>
              </a:tabLst>
            </a:pPr>
            <a:r>
              <a:rPr lang="en-US" altLang="en-US" dirty="0"/>
              <a:t>	Computer are digital systems</a:t>
            </a:r>
          </a:p>
          <a:p>
            <a:pPr>
              <a:lnSpc>
                <a:spcPct val="120000"/>
              </a:lnSpc>
              <a:spcBef>
                <a:spcPts val="1800"/>
              </a:spcBef>
              <a:tabLst>
                <a:tab pos="714375" algn="l"/>
              </a:tabLst>
            </a:pPr>
            <a:r>
              <a:rPr lang="en-US" altLang="en-US" dirty="0"/>
              <a:t>Which is easier to design an analog or a digital system?</a:t>
            </a:r>
          </a:p>
          <a:p>
            <a:pPr>
              <a:lnSpc>
                <a:spcPct val="120000"/>
              </a:lnSpc>
              <a:spcBef>
                <a:spcPts val="1800"/>
              </a:spcBef>
              <a:buFont typeface="Wingdings" pitchFamily="2" charset="2"/>
              <a:buNone/>
              <a:tabLst>
                <a:tab pos="714375" algn="l"/>
              </a:tabLst>
            </a:pPr>
            <a:r>
              <a:rPr lang="en-US" altLang="en-US" dirty="0"/>
              <a:t>	Digital systems are easier to design, because they deal with a limited set of values rather than an infinitely large range of continuous values</a:t>
            </a:r>
          </a:p>
          <a:p>
            <a:pPr>
              <a:lnSpc>
                <a:spcPct val="120000"/>
              </a:lnSpc>
              <a:spcBef>
                <a:spcPts val="1800"/>
              </a:spcBef>
              <a:tabLst>
                <a:tab pos="714375" algn="l"/>
              </a:tabLst>
            </a:pPr>
            <a:r>
              <a:rPr lang="en-US" altLang="en-US" dirty="0"/>
              <a:t>The world around us is analog </a:t>
            </a:r>
          </a:p>
          <a:p>
            <a:pPr>
              <a:lnSpc>
                <a:spcPct val="120000"/>
              </a:lnSpc>
              <a:spcBef>
                <a:spcPts val="1800"/>
              </a:spcBef>
              <a:tabLst>
                <a:tab pos="714375" algn="l"/>
              </a:tabLst>
            </a:pPr>
            <a:r>
              <a:rPr lang="en-US" altLang="en-US" dirty="0"/>
              <a:t>It is common to convert analog parameters into digital form</a:t>
            </a:r>
          </a:p>
          <a:p>
            <a:pPr>
              <a:lnSpc>
                <a:spcPct val="120000"/>
              </a:lnSpc>
              <a:spcBef>
                <a:spcPts val="1800"/>
              </a:spcBef>
              <a:tabLst>
                <a:tab pos="714375" algn="l"/>
              </a:tabLst>
            </a:pPr>
            <a:r>
              <a:rPr lang="en-US" altLang="en-US" dirty="0"/>
              <a:t>This process is called </a:t>
            </a:r>
            <a:r>
              <a:rPr lang="en-US" altLang="en-US" b="1" dirty="0">
                <a:solidFill>
                  <a:srgbClr val="FF0000"/>
                </a:solidFill>
              </a:rPr>
              <a:t>digitization</a:t>
            </a:r>
          </a:p>
          <a:p>
            <a:pPr>
              <a:spcBef>
                <a:spcPts val="1800"/>
              </a:spcBef>
              <a:tabLst>
                <a:tab pos="714375" algn="l"/>
              </a:tabLst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17300</TotalTime>
  <Words>4230</Words>
  <Application>Microsoft Office PowerPoint</Application>
  <PresentationFormat>A4 Paper (210x297 mm)</PresentationFormat>
  <Paragraphs>996</Paragraphs>
  <Slides>48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  <vt:variant>
        <vt:lpstr>Custom Shows</vt:lpstr>
      </vt:variant>
      <vt:variant>
        <vt:i4>1</vt:i4>
      </vt:variant>
    </vt:vector>
  </HeadingPairs>
  <TitlesOfParts>
    <vt:vector size="57" baseType="lpstr">
      <vt:lpstr>Arial</vt:lpstr>
      <vt:lpstr>Comic Sans MS</vt:lpstr>
      <vt:lpstr>Consolas</vt:lpstr>
      <vt:lpstr>Courier New</vt:lpstr>
      <vt:lpstr>Symbol</vt:lpstr>
      <vt:lpstr>Times New Roman</vt:lpstr>
      <vt:lpstr>Wingdings</vt:lpstr>
      <vt:lpstr>Default Design</vt:lpstr>
      <vt:lpstr>Introduction to Digital Circuits</vt:lpstr>
      <vt:lpstr>Welcome to COE 202</vt:lpstr>
      <vt:lpstr>Which Book will be Used?</vt:lpstr>
      <vt:lpstr>What will I Learn in this Course?</vt:lpstr>
      <vt:lpstr>Is it Worth the Effort?</vt:lpstr>
      <vt:lpstr>Grading Policy</vt:lpstr>
      <vt:lpstr>Presentation Outline</vt:lpstr>
      <vt:lpstr>Analog versus Digital</vt:lpstr>
      <vt:lpstr>Analog versus Digital System</vt:lpstr>
      <vt:lpstr>Digitization of Analog Signals</vt:lpstr>
      <vt:lpstr>Digitization of Analog Signals – cont’d</vt:lpstr>
      <vt:lpstr>ADC and DAC Converters</vt:lpstr>
      <vt:lpstr>Next . . .</vt:lpstr>
      <vt:lpstr>How do Computers Represent Digits?</vt:lpstr>
      <vt:lpstr>Binary Numbers</vt:lpstr>
      <vt:lpstr>Decimal Value of Binary Numbers</vt:lpstr>
      <vt:lpstr>Positional Number Systems</vt:lpstr>
      <vt:lpstr>Convert Decimal to Binary</vt:lpstr>
      <vt:lpstr>Decimal to Binary Conversion</vt:lpstr>
      <vt:lpstr>Popular Number Systems</vt:lpstr>
      <vt:lpstr>Octal and Hexadecimal Numbers</vt:lpstr>
      <vt:lpstr>Binary, Octal, and Hexadecimal</vt:lpstr>
      <vt:lpstr>Converting Octal &amp; Hex to Decimal</vt:lpstr>
      <vt:lpstr>Converting Decimal to Hexadecimal</vt:lpstr>
      <vt:lpstr>Important Properties</vt:lpstr>
      <vt:lpstr>Important Properties – cont’d</vt:lpstr>
      <vt:lpstr>Next . . .</vt:lpstr>
      <vt:lpstr>Representing Fractions</vt:lpstr>
      <vt:lpstr>Examples of Numbers with Fractions</vt:lpstr>
      <vt:lpstr>Converting Decimal Fraction to Binary</vt:lpstr>
      <vt:lpstr>Converting Fraction to any Radix r </vt:lpstr>
      <vt:lpstr>More Conversion Examples </vt:lpstr>
      <vt:lpstr>Conversion Procedure to Radix r</vt:lpstr>
      <vt:lpstr>Simplified Conversions</vt:lpstr>
      <vt:lpstr>Important Properties of Fractions</vt:lpstr>
      <vt:lpstr>Next . . .</vt:lpstr>
      <vt:lpstr>Binary Codes</vt:lpstr>
      <vt:lpstr>Example of Coding Non-Numeric Data</vt:lpstr>
      <vt:lpstr>Minimum Number of Bits Required</vt:lpstr>
      <vt:lpstr>Decimal Codes</vt:lpstr>
      <vt:lpstr>Binary Coded Decimal (BCD)</vt:lpstr>
      <vt:lpstr>Warning: Conversion or Coding?</vt:lpstr>
      <vt:lpstr>Other Decimal Codes</vt:lpstr>
      <vt:lpstr>Character Codes</vt:lpstr>
      <vt:lpstr>Printable ASCII Codes</vt:lpstr>
      <vt:lpstr>Control Characters</vt:lpstr>
      <vt:lpstr>Parity Bit &amp; Error Detection Codes</vt:lpstr>
      <vt:lpstr>Detecting Errors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Digital Circuits</dc:title>
  <dc:creator>Dr. Muhamed Mudawar</dc:creator>
  <cp:lastModifiedBy>Muhamed Fawzi Mudawar</cp:lastModifiedBy>
  <cp:revision>425</cp:revision>
  <cp:lastPrinted>2016-09-30T04:07:33Z</cp:lastPrinted>
  <dcterms:created xsi:type="dcterms:W3CDTF">2004-09-12T13:54:39Z</dcterms:created>
  <dcterms:modified xsi:type="dcterms:W3CDTF">2022-08-25T11:55:28Z</dcterms:modified>
</cp:coreProperties>
</file>