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356" r:id="rId16"/>
    <p:sldId id="290" r:id="rId17"/>
    <p:sldId id="291" r:id="rId18"/>
    <p:sldId id="292" r:id="rId19"/>
    <p:sldId id="293" r:id="rId20"/>
    <p:sldId id="349" r:id="rId21"/>
    <p:sldId id="350" r:id="rId22"/>
    <p:sldId id="294" r:id="rId23"/>
    <p:sldId id="351" r:id="rId24"/>
    <p:sldId id="352" r:id="rId25"/>
    <p:sldId id="353" r:id="rId26"/>
    <p:sldId id="354" r:id="rId27"/>
    <p:sldId id="355" r:id="rId28"/>
    <p:sldId id="357" r:id="rId29"/>
    <p:sldId id="358" r:id="rId30"/>
    <p:sldId id="359" r:id="rId31"/>
    <p:sldId id="360" r:id="rId32"/>
    <p:sldId id="361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299" r:id="rId63"/>
    <p:sldId id="325" r:id="rId64"/>
    <p:sldId id="327" r:id="rId65"/>
    <p:sldId id="326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2" r:id="rId79"/>
    <p:sldId id="343" r:id="rId80"/>
    <p:sldId id="344" r:id="rId81"/>
    <p:sldId id="340" r:id="rId82"/>
    <p:sldId id="341" r:id="rId83"/>
    <p:sldId id="345" r:id="rId84"/>
    <p:sldId id="346" r:id="rId85"/>
    <p:sldId id="347" r:id="rId86"/>
    <p:sldId id="348" r:id="rId87"/>
  </p:sldIdLst>
  <p:sldSz cx="9144000" cy="6858000" type="screen4x3"/>
  <p:notesSz cx="7099300" cy="1023461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00FF99"/>
    <a:srgbClr val="99FFCC"/>
    <a:srgbClr val="3399FF"/>
    <a:srgbClr val="0000FF"/>
    <a:srgbClr val="FF0000"/>
    <a:srgbClr val="3333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595" autoAdjust="0"/>
  </p:normalViewPr>
  <p:slideViewPr>
    <p:cSldViewPr snapToGrid="0">
      <p:cViewPr varScale="1">
        <p:scale>
          <a:sx n="109" d="100"/>
          <a:sy n="109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34" d="100"/>
          <a:sy n="34" d="100"/>
        </p:scale>
        <p:origin x="-1014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fld id="{F7F6B603-D29A-480B-B09A-CDB8F404E158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94185CD-EEAE-43F7-8A08-81316D9965F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7" tIns="50744" rIns="99797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8288" y="9791700"/>
            <a:ext cx="41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97" tIns="50744" rIns="99797" bIns="50744" anchor="ctr">
            <a:spAutoFit/>
          </a:bodyPr>
          <a:lstStyle/>
          <a:p>
            <a:pPr algn="r" defTabSz="1011238"/>
            <a:fld id="{31584E49-BC45-448C-AD38-C8DA4F4BD7C5}" type="slidenum">
              <a:rPr lang="ar-SA" sz="1500" b="0" u="none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1011238"/>
              <a:t>‹#›</a:t>
            </a:fld>
            <a:endParaRPr lang="en-US" sz="15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EDCE5-010D-4D42-A4E4-5AF3BABCCF1F}" type="slidenum">
              <a:rPr lang="ar-SA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0263" y="971550"/>
            <a:ext cx="7772400" cy="1981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68363" y="3467100"/>
            <a:ext cx="7696200" cy="238125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Line 1028"/>
          <p:cNvSpPr>
            <a:spLocks noChangeShapeType="1"/>
          </p:cNvSpPr>
          <p:nvPr/>
        </p:nvSpPr>
        <p:spPr bwMode="auto">
          <a:xfrm>
            <a:off x="573088" y="704850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1029"/>
          <p:cNvSpPr>
            <a:spLocks noChangeShapeType="1"/>
          </p:cNvSpPr>
          <p:nvPr/>
        </p:nvSpPr>
        <p:spPr bwMode="auto">
          <a:xfrm>
            <a:off x="547688" y="3171825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6375"/>
            <a:ext cx="2144713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206375"/>
            <a:ext cx="62865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86238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73513"/>
            <a:ext cx="4186238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7019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026"/>
          <p:cNvSpPr>
            <a:spLocks noChangeShapeType="1"/>
          </p:cNvSpPr>
          <p:nvPr/>
        </p:nvSpPr>
        <p:spPr bwMode="auto">
          <a:xfrm>
            <a:off x="330200" y="993775"/>
            <a:ext cx="85058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06375"/>
            <a:ext cx="8583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4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Level4-</a:t>
            </a:r>
            <a:fld id="{FA24D24F-8E45-4EDF-A9A8-3AFADBA783D1}" type="slidenum">
              <a:rPr lang="ar-SA" smtClean="0"/>
              <a:pPr lvl="4"/>
              <a:t>‹#›</a:t>
            </a:fld>
            <a:endParaRPr lang="en-US" smtClean="0"/>
          </a:p>
          <a:p>
            <a:pPr lvl="4"/>
            <a:endParaRPr lang="en-US" smtClean="0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282575" y="6540500"/>
            <a:ext cx="36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8004175" y="6484938"/>
            <a:ext cx="234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/>
            <a:r>
              <a:rPr lang="en-US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i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4" name="Text Box 1032"/>
          <p:cNvSpPr txBox="1">
            <a:spLocks noChangeArrowheads="1"/>
          </p:cNvSpPr>
          <p:nvPr userDrawn="1"/>
        </p:nvSpPr>
        <p:spPr bwMode="auto">
          <a:xfrm>
            <a:off x="8305800" y="62484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FD2051F7-959E-4670-8433-B92C8E4685F0}" type="slidenum">
              <a:rPr lang="ar-SA" sz="1800" b="0" i="0" u="none">
                <a:latin typeface="Bookman Old Style" pitchFamily="18" charset="0"/>
                <a:cs typeface="Arial" charset="0"/>
              </a:rPr>
              <a:pPr/>
              <a:t>‹#›</a:t>
            </a:fld>
            <a:endParaRPr lang="en-US" b="0" u="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>
    <p:random/>
  </p:transition>
  <p:txStyles>
    <p:titleStyle>
      <a:lvl1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7500" indent="-317500" algn="l" defTabSz="769938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8975" indent="-25717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rgbClr val="FFFFFF"/>
          </a:solidFill>
          <a:latin typeface="+mn-lt"/>
        </a:defRPr>
      </a:lvl2pPr>
      <a:lvl3pPr marL="1058863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FF"/>
          </a:solidFill>
          <a:latin typeface="+mn-lt"/>
        </a:defRPr>
      </a:lvl3pPr>
      <a:lvl4pPr marL="1482725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rgbClr val="FFFFFF"/>
          </a:solidFill>
          <a:latin typeface="+mn-lt"/>
        </a:defRPr>
      </a:lvl4pPr>
      <a:lvl5pPr marL="19081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5pPr>
      <a:lvl6pPr marL="23653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6pPr>
      <a:lvl7pPr marL="28225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7pPr>
      <a:lvl8pPr marL="32797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8pPr>
      <a:lvl9pPr marL="37369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noFill/>
          <a:ln/>
          <a:effectLst/>
        </p:spPr>
        <p:txBody>
          <a:bodyPr lIns="92075" tIns="46038" rIns="92075" bIns="46038"/>
          <a:lstStyle/>
          <a:p>
            <a:r>
              <a:rPr lang="en-US"/>
              <a:t>COE 561</a:t>
            </a:r>
            <a:br>
              <a:rPr lang="en-US"/>
            </a:br>
            <a:r>
              <a:rPr lang="en-US"/>
              <a:t>Digital System Design &amp; Synthesis</a:t>
            </a:r>
            <a:br>
              <a:rPr lang="en-US"/>
            </a:br>
            <a:r>
              <a:rPr lang="en-US">
                <a:solidFill>
                  <a:schemeClr val="tx2"/>
                </a:solidFill>
              </a:rPr>
              <a:t>Sequential Logic Synthesis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86200"/>
            <a:ext cx="8074025" cy="1752600"/>
          </a:xfrm>
          <a:noFill/>
          <a:ln/>
          <a:effectLst/>
        </p:spPr>
        <p:txBody>
          <a:bodyPr lIns="92075" tIns="46038" rIns="92075" bIns="46038" anchor="t" anchorCtr="0"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Dr. Aiman H. El-Maleh</a:t>
            </a:r>
          </a:p>
          <a:p>
            <a:pPr marL="342900" indent="-342900"/>
            <a:r>
              <a:rPr lang="en-US"/>
              <a:t>Computer Engineering Department</a:t>
            </a:r>
          </a:p>
          <a:p>
            <a:pPr marL="342900" indent="-342900"/>
            <a:r>
              <a:rPr lang="en-US"/>
              <a:t>King Fahd University of Petroleum &amp; Minerals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sz="1400"/>
              <a:t>[Adapted from slides of Prof. G. De Micheli: Synthesis &amp; Optimization of Digital Circuits]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…</a:t>
            </a:r>
          </a:p>
        </p:txBody>
      </p:sp>
      <p:sp>
        <p:nvSpPr>
          <p:cNvPr id="9666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171950" cy="5356225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1</a:t>
            </a:r>
            <a:r>
              <a:rPr lang="en-US"/>
              <a:t> = {(s1, s2), (s3, s4), (s5)}.</a:t>
            </a:r>
          </a:p>
          <a:p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2</a:t>
            </a:r>
            <a:r>
              <a:rPr lang="en-US"/>
              <a:t> = {(s1, s2), (s3), (s4), (s5)}.</a:t>
            </a:r>
          </a:p>
          <a:p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2</a:t>
            </a:r>
            <a:r>
              <a:rPr lang="en-US"/>
              <a:t> = is a partition into equivalence classes</a:t>
            </a:r>
          </a:p>
          <a:p>
            <a:pPr lvl="1"/>
            <a:r>
              <a:rPr lang="en-US"/>
              <a:t>States (s1, s2) are equivalent.</a:t>
            </a:r>
          </a:p>
          <a:p>
            <a:endParaRPr lang="en-US"/>
          </a:p>
        </p:txBody>
      </p:sp>
      <p:pic>
        <p:nvPicPr>
          <p:cNvPr id="9666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263" y="1219200"/>
            <a:ext cx="4237037" cy="263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66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3916363"/>
            <a:ext cx="4238625" cy="2306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 …</a:t>
            </a:r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1662113"/>
            <a:ext cx="3937000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4200525"/>
            <a:ext cx="3960813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7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1657350"/>
            <a:ext cx="3967163" cy="2474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4200525"/>
            <a:ext cx="3956050" cy="197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67688" name="Text Box 8"/>
          <p:cNvSpPr txBox="1">
            <a:spLocks noChangeArrowheads="1"/>
          </p:cNvSpPr>
          <p:nvPr/>
        </p:nvSpPr>
        <p:spPr bwMode="auto">
          <a:xfrm>
            <a:off x="1349375" y="1101725"/>
            <a:ext cx="2060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Original FSM</a:t>
            </a:r>
          </a:p>
        </p:txBody>
      </p:sp>
      <p:sp>
        <p:nvSpPr>
          <p:cNvPr id="967689" name="Text Box 9"/>
          <p:cNvSpPr txBox="1">
            <a:spLocks noChangeArrowheads="1"/>
          </p:cNvSpPr>
          <p:nvPr/>
        </p:nvSpPr>
        <p:spPr bwMode="auto">
          <a:xfrm>
            <a:off x="5287963" y="1138238"/>
            <a:ext cx="2044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Minimal FSM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460375" y="1700213"/>
            <a:ext cx="8016875" cy="1816100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none">
                <a:solidFill>
                  <a:srgbClr val="FFFFFF"/>
                </a:solidFill>
              </a:rPr>
              <a:t>{OUT_0} = IN_0 LatchOut_v1' + IN_0 LatchOut_v3' + IN_0' LatchOut_v2'</a:t>
            </a:r>
          </a:p>
          <a:p>
            <a:r>
              <a:rPr lang="en-US" sz="1600" u="none">
                <a:solidFill>
                  <a:srgbClr val="FFFFFF"/>
                </a:solidFill>
              </a:rPr>
              <a:t>v4.0 = IN_0 LatchOut_v1' + LatchOut_v1' LatchOut_v2'</a:t>
            </a:r>
          </a:p>
          <a:p>
            <a:r>
              <a:rPr lang="en-US" sz="1600" u="none">
                <a:solidFill>
                  <a:srgbClr val="FFFFFF"/>
                </a:solidFill>
              </a:rPr>
              <a:t>v4.1 = IN_0' LatchOut_v2 LatchOut_v3 + IN_0' LatchOut_v2'</a:t>
            </a:r>
          </a:p>
          <a:p>
            <a:r>
              <a:rPr lang="en-US" sz="1600" u="none">
                <a:solidFill>
                  <a:srgbClr val="FFFFFF"/>
                </a:solidFill>
              </a:rPr>
              <a:t>v4.2 = IN_0 LatchOut_v1' + IN_0' LatchOut_v1 + IN_0' LatchOut_v2 LatchOut_v3</a:t>
            </a:r>
          </a:p>
          <a:p>
            <a:r>
              <a:rPr lang="en-US" sz="1600" u="none">
                <a:solidFill>
                  <a:srgbClr val="FFFFFF"/>
                </a:solidFill>
              </a:rPr>
              <a:t>sis&gt; print_stats</a:t>
            </a:r>
          </a:p>
          <a:p>
            <a:r>
              <a:rPr lang="en-US" sz="1600" u="none">
                <a:solidFill>
                  <a:srgbClr val="FFFFFF"/>
                </a:solidFill>
              </a:rPr>
              <a:t> pi= 1   po= 1   nodes=  4       latches= 3</a:t>
            </a:r>
          </a:p>
          <a:p>
            <a:r>
              <a:rPr lang="en-US" sz="1600" u="none">
                <a:solidFill>
                  <a:srgbClr val="FFFFFF"/>
                </a:solidFill>
              </a:rPr>
              <a:t>lits(sop)=  22  #states(STG)=   5</a:t>
            </a: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1028700" y="4418013"/>
            <a:ext cx="7000875" cy="157162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rgbClr val="FFFFFF"/>
                </a:solidFill>
              </a:rPr>
              <a:t>{OUT_0} = IN_0 LatchOut_v1' + IN_0 LatchOut_v2 + IN_0' LatchOut_v2'</a:t>
            </a:r>
          </a:p>
          <a:p>
            <a:r>
              <a:rPr lang="en-US" sz="1600" u="none">
                <a:solidFill>
                  <a:srgbClr val="FFFFFF"/>
                </a:solidFill>
              </a:rPr>
              <a:t>v3.0 = IN_0 LatchOut_v1' + LatchOut_v1' LatchOut_v2‘</a:t>
            </a:r>
          </a:p>
          <a:p>
            <a:r>
              <a:rPr lang="en-US" sz="1600" u="none">
                <a:solidFill>
                  <a:srgbClr val="FFFFFF"/>
                </a:solidFill>
              </a:rPr>
              <a:t>v3.1 = IN_0' LatchOut_v1' + IN_0' LatchOut_v2'</a:t>
            </a:r>
          </a:p>
          <a:p>
            <a:r>
              <a:rPr lang="en-US" sz="1600" u="none">
                <a:solidFill>
                  <a:srgbClr val="FFFFFF"/>
                </a:solidFill>
              </a:rPr>
              <a:t>sis&gt; print_stats</a:t>
            </a:r>
          </a:p>
          <a:p>
            <a:r>
              <a:rPr lang="en-US" sz="1600" u="none">
                <a:solidFill>
                  <a:srgbClr val="FFFFFF"/>
                </a:solidFill>
              </a:rPr>
              <a:t>pi= 1   po= 1   nodes=  3       latches= 2</a:t>
            </a:r>
          </a:p>
          <a:p>
            <a:r>
              <a:rPr lang="en-US" sz="1600" u="none">
                <a:solidFill>
                  <a:srgbClr val="FFFFFF"/>
                </a:solidFill>
              </a:rPr>
              <a:t>lits(sop)=  14  #states(STG)=   4</a:t>
            </a: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3243263" y="1179513"/>
            <a:ext cx="2060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Original FSM</a:t>
            </a: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3357563" y="3933825"/>
            <a:ext cx="2044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Minimal FSM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</a:p>
        </p:txBody>
      </p:sp>
      <p:sp>
        <p:nvSpPr>
          <p:cNvPr id="968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Polynomially-bound algorithm.</a:t>
            </a:r>
          </a:p>
          <a:p>
            <a:r>
              <a:rPr lang="en-US"/>
              <a:t>There can be at most |S| partition refinements.</a:t>
            </a:r>
          </a:p>
          <a:p>
            <a:r>
              <a:rPr lang="en-US"/>
              <a:t>Each refinement requires considering each state</a:t>
            </a:r>
          </a:p>
          <a:p>
            <a:pPr lvl="1"/>
            <a:r>
              <a:rPr lang="en-US"/>
              <a:t>Complexity O(|S|</a:t>
            </a:r>
            <a:r>
              <a:rPr lang="en-US" baseline="30000"/>
              <a:t>2</a:t>
            </a:r>
            <a:r>
              <a:rPr lang="en-US"/>
              <a:t>).</a:t>
            </a:r>
          </a:p>
          <a:p>
            <a:r>
              <a:rPr lang="en-US"/>
              <a:t>Actual time may depend upon</a:t>
            </a:r>
          </a:p>
          <a:p>
            <a:pPr lvl="1"/>
            <a:r>
              <a:rPr lang="en-US"/>
              <a:t>Data-structures.</a:t>
            </a:r>
          </a:p>
          <a:p>
            <a:pPr lvl="1"/>
            <a:r>
              <a:rPr lang="en-US"/>
              <a:t>Implementation details.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State Minimization</a:t>
            </a:r>
            <a:br>
              <a:rPr lang="en-US" sz="3200"/>
            </a:br>
            <a:r>
              <a:rPr lang="en-US" sz="3200"/>
              <a:t>for Incompletely-Specified FSMs …</a:t>
            </a:r>
          </a:p>
        </p:txBody>
      </p:sp>
      <p:sp>
        <p:nvSpPr>
          <p:cNvPr id="9717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Applicable input sequences</a:t>
            </a:r>
          </a:p>
          <a:p>
            <a:pPr lvl="1"/>
            <a:r>
              <a:rPr lang="en-US"/>
              <a:t>All transitions are specified.</a:t>
            </a:r>
          </a:p>
          <a:p>
            <a:pPr lvl="1"/>
            <a:r>
              <a:rPr lang="en-US"/>
              <a:t>Does not lead to any unspecified transition.</a:t>
            </a:r>
          </a:p>
          <a:p>
            <a:r>
              <a:rPr lang="en-US"/>
              <a:t>Compatible states</a:t>
            </a:r>
          </a:p>
          <a:p>
            <a:pPr lvl="1"/>
            <a:r>
              <a:rPr lang="en-US"/>
              <a:t>Given any applicable input sequence the corresponding output sequences match.</a:t>
            </a:r>
          </a:p>
          <a:p>
            <a:r>
              <a:rPr lang="en-US">
                <a:solidFill>
                  <a:schemeClr val="hlink"/>
                </a:solidFill>
              </a:rPr>
              <a:t>Theorem: Two states are compatible iff</a:t>
            </a:r>
          </a:p>
          <a:p>
            <a:pPr lvl="1"/>
            <a:r>
              <a:rPr lang="en-US"/>
              <a:t>they lead to identical outputs (when both are specified),</a:t>
            </a:r>
          </a:p>
          <a:p>
            <a:pPr lvl="1"/>
            <a:r>
              <a:rPr lang="en-US"/>
              <a:t>their next-states are compatible (when both are specified).</a:t>
            </a:r>
          </a:p>
          <a:p>
            <a:r>
              <a:rPr lang="en-US" b="0"/>
              <a:t>Compatibility is not an equivalency relation (</a:t>
            </a:r>
            <a:r>
              <a:rPr lang="en-US" b="0">
                <a:solidFill>
                  <a:schemeClr val="hlink"/>
                </a:solidFill>
              </a:rPr>
              <a:t>not transitive</a:t>
            </a:r>
            <a:r>
              <a:rPr lang="en-US" b="0"/>
              <a:t>).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Interesting Example</a:t>
            </a:r>
          </a:p>
        </p:txBody>
      </p:sp>
      <p:sp>
        <p:nvSpPr>
          <p:cNvPr id="1068221" name="Rectangle 18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187950" cy="5356225"/>
          </a:xfrm>
        </p:spPr>
        <p:txBody>
          <a:bodyPr/>
          <a:lstStyle/>
          <a:p>
            <a:r>
              <a:rPr lang="en-US" sz="2200"/>
              <a:t>Moore machine with 3-states.</a:t>
            </a:r>
          </a:p>
          <a:p>
            <a:r>
              <a:rPr lang="en-US" sz="2200"/>
              <a:t>Replace don’t care output of s1 by 0 </a:t>
            </a:r>
            <a:r>
              <a:rPr lang="en-US" sz="2200">
                <a:cs typeface="Arial" charset="0"/>
              </a:rPr>
              <a:t>→ Can’t be minimized.</a:t>
            </a:r>
          </a:p>
          <a:p>
            <a:r>
              <a:rPr lang="en-US" sz="2200">
                <a:cs typeface="Arial" charset="0"/>
              </a:rPr>
              <a:t>Replace don’t care output of s1  by 1 → Can’t be minimized.</a:t>
            </a:r>
          </a:p>
          <a:p>
            <a:r>
              <a:rPr lang="en-US" sz="2200">
                <a:solidFill>
                  <a:schemeClr val="hlink"/>
                </a:solidFill>
                <a:cs typeface="Arial" charset="0"/>
              </a:rPr>
              <a:t>Replacing don’t cares with all possible assignments does not guarantee a minimum solution.</a:t>
            </a:r>
          </a:p>
          <a:p>
            <a:r>
              <a:rPr lang="en-US" sz="2200">
                <a:cs typeface="Arial" charset="0"/>
              </a:rPr>
              <a:t>Maximal compatible classes</a:t>
            </a:r>
          </a:p>
          <a:p>
            <a:pPr lvl="1"/>
            <a:r>
              <a:rPr lang="en-US" sz="2000" b="1"/>
              <a:t>(s1, s2) </a:t>
            </a:r>
            <a:r>
              <a:rPr lang="en-US" sz="2000">
                <a:sym typeface="Symbol" pitchFamily="18" charset="2"/>
              </a:rPr>
              <a:t></a:t>
            </a:r>
            <a:r>
              <a:rPr lang="en-US" sz="2000" b="1"/>
              <a:t> (s1, s3)</a:t>
            </a:r>
          </a:p>
          <a:p>
            <a:pPr lvl="1"/>
            <a:r>
              <a:rPr lang="en-US" sz="2000" b="1"/>
              <a:t>(s1, s3) </a:t>
            </a:r>
            <a:r>
              <a:rPr lang="en-US" sz="2000">
                <a:sym typeface="Symbol" pitchFamily="18" charset="2"/>
              </a:rPr>
              <a:t></a:t>
            </a:r>
            <a:r>
              <a:rPr lang="en-US" sz="2000" b="1"/>
              <a:t> (s1, s2)</a:t>
            </a:r>
          </a:p>
          <a:p>
            <a:r>
              <a:rPr lang="en-US" sz="2200">
                <a:cs typeface="Arial" charset="0"/>
              </a:rPr>
              <a:t>Machine can be reduced to two states.</a:t>
            </a:r>
          </a:p>
        </p:txBody>
      </p:sp>
      <p:graphicFrame>
        <p:nvGraphicFramePr>
          <p:cNvPr id="1068222" name="Group 190"/>
          <p:cNvGraphicFramePr>
            <a:graphicFrameLocks noGrp="1"/>
          </p:cNvGraphicFramePr>
          <p:nvPr>
            <p:ph idx="4294967295"/>
          </p:nvPr>
        </p:nvGraphicFramePr>
        <p:xfrm>
          <a:off x="5514975" y="1131888"/>
          <a:ext cx="3270250" cy="2834640"/>
        </p:xfrm>
        <a:graphic>
          <a:graphicData uri="http://schemas.openxmlformats.org/drawingml/2006/table">
            <a:tbl>
              <a:tblPr/>
              <a:tblGrid>
                <a:gridCol w="817563"/>
                <a:gridCol w="817562"/>
                <a:gridCol w="817563"/>
                <a:gridCol w="81756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N-State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8272" name="Group 240"/>
          <p:cNvGraphicFramePr>
            <a:graphicFrameLocks noGrp="1"/>
          </p:cNvGraphicFramePr>
          <p:nvPr>
            <p:ph sz="half" idx="2"/>
          </p:nvPr>
        </p:nvGraphicFramePr>
        <p:xfrm>
          <a:off x="5176838" y="4111625"/>
          <a:ext cx="3652837" cy="2103120"/>
        </p:xfrm>
        <a:graphic>
          <a:graphicData uri="http://schemas.openxmlformats.org/drawingml/2006/table">
            <a:tbl>
              <a:tblPr/>
              <a:tblGrid>
                <a:gridCol w="1062037"/>
                <a:gridCol w="863600"/>
                <a:gridCol w="863600"/>
                <a:gridCol w="8636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N-State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State Minimization</a:t>
            </a:r>
            <a:br>
              <a:rPr lang="en-US" sz="3200"/>
            </a:br>
            <a:r>
              <a:rPr lang="en-US" sz="3200"/>
              <a:t>for Incompletely Specified FSMs</a:t>
            </a:r>
          </a:p>
        </p:txBody>
      </p:sp>
      <p:sp>
        <p:nvSpPr>
          <p:cNvPr id="9728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Minimum</a:t>
            </a:r>
            <a:r>
              <a:rPr lang="en-US"/>
              <a:t> finite-state machine is </a:t>
            </a:r>
            <a:r>
              <a:rPr lang="en-US">
                <a:solidFill>
                  <a:schemeClr val="hlink"/>
                </a:solidFill>
              </a:rPr>
              <a:t>not unique</a:t>
            </a:r>
            <a:r>
              <a:rPr lang="en-US"/>
              <a:t>.</a:t>
            </a:r>
          </a:p>
          <a:p>
            <a:r>
              <a:rPr lang="en-US"/>
              <a:t>Implication relations make problem intractable.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Replace * by 1.</a:t>
            </a:r>
          </a:p>
          <a:p>
            <a:pPr lvl="2"/>
            <a:r>
              <a:rPr lang="en-US"/>
              <a:t>{(s1, s2), (s3), (s4), (s5)}.</a:t>
            </a:r>
          </a:p>
          <a:p>
            <a:pPr lvl="1"/>
            <a:r>
              <a:rPr lang="en-US"/>
              <a:t>Replace * by 0.</a:t>
            </a:r>
          </a:p>
          <a:p>
            <a:pPr lvl="2"/>
            <a:r>
              <a:rPr lang="en-US"/>
              <a:t>{(s1, s5), (s2, s3, s4)}.</a:t>
            </a:r>
          </a:p>
          <a:p>
            <a:pPr lvl="1"/>
            <a:r>
              <a:rPr lang="en-US"/>
              <a:t>Compatible states (s1, s2).</a:t>
            </a:r>
          </a:p>
          <a:p>
            <a:pPr lvl="1"/>
            <a:r>
              <a:rPr lang="en-US"/>
              <a:t>Incompatible states (s1, s3),</a:t>
            </a:r>
          </a:p>
          <a:p>
            <a:pPr lvl="1">
              <a:buFontTx/>
              <a:buNone/>
            </a:pPr>
            <a:r>
              <a:rPr lang="en-US"/>
              <a:t>   (s1, s4), (s2, s5), (s3, s5), </a:t>
            </a:r>
          </a:p>
          <a:p>
            <a:pPr lvl="1">
              <a:buFontTx/>
              <a:buNone/>
            </a:pPr>
            <a:r>
              <a:rPr lang="en-US"/>
              <a:t>   (s4, s5).</a:t>
            </a:r>
          </a:p>
          <a:p>
            <a:pPr lvl="1"/>
            <a:r>
              <a:rPr lang="en-US"/>
              <a:t>If (s3, s4) are compatible</a:t>
            </a:r>
          </a:p>
          <a:p>
            <a:pPr lvl="2"/>
            <a:r>
              <a:rPr lang="en-US"/>
              <a:t>then (s1, s5) are compatible.</a:t>
            </a:r>
          </a:p>
          <a:p>
            <a:pPr lvl="1">
              <a:buFontTx/>
              <a:buNone/>
            </a:pPr>
            <a:r>
              <a:rPr lang="en-US"/>
              <a:t>   </a:t>
            </a:r>
          </a:p>
        </p:txBody>
      </p:sp>
      <p:pic>
        <p:nvPicPr>
          <p:cNvPr id="972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13" y="2555875"/>
            <a:ext cx="3627437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Compatibility and Implications …</a:t>
            </a: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Compatible pairs</a:t>
            </a:r>
          </a:p>
          <a:p>
            <a:pPr lvl="1"/>
            <a:r>
              <a:rPr lang="en-US"/>
              <a:t>(s1, s2)</a:t>
            </a:r>
          </a:p>
          <a:p>
            <a:pPr lvl="1"/>
            <a:r>
              <a:rPr lang="en-US"/>
              <a:t>(s1, s5) </a:t>
            </a:r>
            <a:r>
              <a:rPr lang="en-US">
                <a:sym typeface="Symbol" pitchFamily="18" charset="2"/>
              </a:rPr>
              <a:t></a:t>
            </a:r>
            <a:r>
              <a:rPr lang="en-US"/>
              <a:t> (s3, s4)</a:t>
            </a:r>
          </a:p>
          <a:p>
            <a:pPr lvl="1"/>
            <a:r>
              <a:rPr lang="en-US"/>
              <a:t>(s2, s4) </a:t>
            </a:r>
            <a:r>
              <a:rPr lang="en-US">
                <a:sym typeface="Symbol" pitchFamily="18" charset="2"/>
              </a:rPr>
              <a:t></a:t>
            </a:r>
            <a:r>
              <a:rPr lang="en-US"/>
              <a:t> (s3, s4)</a:t>
            </a:r>
          </a:p>
          <a:p>
            <a:pPr lvl="1"/>
            <a:r>
              <a:rPr lang="en-US"/>
              <a:t>(s2, s3) </a:t>
            </a:r>
            <a:r>
              <a:rPr lang="en-US">
                <a:sym typeface="Symbol" pitchFamily="18" charset="2"/>
              </a:rPr>
              <a:t></a:t>
            </a:r>
            <a:r>
              <a:rPr lang="en-US"/>
              <a:t> (s1, s5)</a:t>
            </a:r>
          </a:p>
          <a:p>
            <a:pPr lvl="1"/>
            <a:r>
              <a:rPr lang="en-US"/>
              <a:t>(s3, s4) </a:t>
            </a:r>
            <a:r>
              <a:rPr lang="en-US">
                <a:sym typeface="Symbol" pitchFamily="18" charset="2"/>
              </a:rPr>
              <a:t></a:t>
            </a:r>
            <a:r>
              <a:rPr lang="en-US"/>
              <a:t> (s2, s4) </a:t>
            </a:r>
            <a:r>
              <a:rPr lang="en-US">
                <a:sym typeface="Symbol" pitchFamily="18" charset="2"/>
              </a:rPr>
              <a:t>and</a:t>
            </a:r>
            <a:r>
              <a:rPr lang="en-US"/>
              <a:t> (s1, s5)</a:t>
            </a:r>
          </a:p>
          <a:p>
            <a:r>
              <a:rPr lang="en-US"/>
              <a:t>Incompatible pairs</a:t>
            </a:r>
          </a:p>
          <a:p>
            <a:pPr lvl="1"/>
            <a:r>
              <a:rPr lang="en-US"/>
              <a:t>(s2, s5), (s3, s5)</a:t>
            </a:r>
          </a:p>
          <a:p>
            <a:pPr lvl="1"/>
            <a:r>
              <a:rPr lang="en-US"/>
              <a:t>(s1, s4), (s4, s5)</a:t>
            </a:r>
          </a:p>
          <a:p>
            <a:pPr lvl="1"/>
            <a:r>
              <a:rPr lang="en-US"/>
              <a:t>(s1, s3)</a:t>
            </a:r>
          </a:p>
          <a:p>
            <a:endParaRPr lang="en-US"/>
          </a:p>
        </p:txBody>
      </p:sp>
      <p:pic>
        <p:nvPicPr>
          <p:cNvPr id="9738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888" y="1577975"/>
            <a:ext cx="3627437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Compatibility and Implications</a:t>
            </a:r>
          </a:p>
        </p:txBody>
      </p:sp>
      <p:sp>
        <p:nvSpPr>
          <p:cNvPr id="974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class of compatible states is such that all state pairs are compatible.</a:t>
            </a:r>
          </a:p>
          <a:p>
            <a:r>
              <a:rPr lang="en-US"/>
              <a:t>A class is maximal</a:t>
            </a:r>
          </a:p>
          <a:p>
            <a:pPr lvl="1"/>
            <a:r>
              <a:rPr lang="en-US"/>
              <a:t>If not subset of another class.</a:t>
            </a:r>
          </a:p>
          <a:p>
            <a:r>
              <a:rPr lang="en-US"/>
              <a:t>Closure property</a:t>
            </a:r>
          </a:p>
          <a:p>
            <a:pPr lvl="1"/>
            <a:r>
              <a:rPr lang="en-US"/>
              <a:t>A set of classes such that all compatibility implications are satisfied.</a:t>
            </a:r>
          </a:p>
          <a:p>
            <a:r>
              <a:rPr lang="en-US"/>
              <a:t>The set of maximal compatibility classes</a:t>
            </a:r>
          </a:p>
          <a:p>
            <a:pPr lvl="1"/>
            <a:r>
              <a:rPr lang="en-US"/>
              <a:t>Satisfies always the closure property.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May not provide a minimum solution</a:t>
            </a:r>
            <a:r>
              <a:rPr lang="en-US"/>
              <a:t>.</a:t>
            </a:r>
          </a:p>
          <a:p>
            <a:r>
              <a:rPr lang="en-US">
                <a:solidFill>
                  <a:schemeClr val="hlink"/>
                </a:solidFill>
              </a:rPr>
              <a:t>Minimum covers may involve compatibility classes that are not necessarily maximal</a:t>
            </a:r>
            <a:r>
              <a:rPr lang="en-US"/>
              <a:t>.  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Compatible Classes</a:t>
            </a:r>
          </a:p>
        </p:txBody>
      </p:sp>
      <p:sp>
        <p:nvSpPr>
          <p:cNvPr id="975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668963" cy="5356225"/>
          </a:xfrm>
        </p:spPr>
        <p:txBody>
          <a:bodyPr/>
          <a:lstStyle/>
          <a:p>
            <a:r>
              <a:rPr lang="en-US" sz="2200" b="0"/>
              <a:t>(s1, s2)</a:t>
            </a:r>
          </a:p>
          <a:p>
            <a:r>
              <a:rPr lang="en-US" sz="2200" b="0"/>
              <a:t>(s1, s5) </a:t>
            </a:r>
            <a:r>
              <a:rPr lang="en-US" sz="2200">
                <a:sym typeface="Symbol" pitchFamily="18" charset="2"/>
              </a:rPr>
              <a:t></a:t>
            </a:r>
            <a:r>
              <a:rPr lang="en-US" sz="2200" b="0"/>
              <a:t> (s3, s4)</a:t>
            </a:r>
          </a:p>
          <a:p>
            <a:r>
              <a:rPr lang="en-US" sz="2200" b="0"/>
              <a:t>(s2, s3, s4) </a:t>
            </a:r>
            <a:r>
              <a:rPr lang="en-US" sz="2200">
                <a:sym typeface="Symbol" pitchFamily="18" charset="2"/>
              </a:rPr>
              <a:t></a:t>
            </a:r>
            <a:r>
              <a:rPr lang="en-US" sz="2200" b="0"/>
              <a:t> (s1, s5)</a:t>
            </a:r>
          </a:p>
          <a:p>
            <a:r>
              <a:rPr lang="en-US" sz="2200" b="0"/>
              <a:t>Cover with MCC has cardinality 3.</a:t>
            </a:r>
          </a:p>
          <a:p>
            <a:r>
              <a:rPr lang="en-US" sz="2200" b="0"/>
              <a:t>Minimum cover: {(s1, s5) , (s2, s3, s4)}.</a:t>
            </a:r>
          </a:p>
          <a:p>
            <a:r>
              <a:rPr lang="en-US" sz="2200" b="0"/>
              <a:t>Minimum cover has cardinality 2.</a:t>
            </a:r>
          </a:p>
          <a:p>
            <a:endParaRPr lang="en-US" sz="2200" b="0"/>
          </a:p>
          <a:p>
            <a:endParaRPr lang="en-US" sz="2200"/>
          </a:p>
        </p:txBody>
      </p:sp>
      <p:pic>
        <p:nvPicPr>
          <p:cNvPr id="975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44588"/>
            <a:ext cx="2713038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975919" name="Group 47"/>
          <p:cNvGraphicFramePr>
            <a:graphicFrameLocks noGrp="1"/>
          </p:cNvGraphicFramePr>
          <p:nvPr>
            <p:ph sz="half" idx="2"/>
          </p:nvPr>
        </p:nvGraphicFramePr>
        <p:xfrm>
          <a:off x="590550" y="4589463"/>
          <a:ext cx="5322888" cy="1858646"/>
        </p:xfrm>
        <a:graphic>
          <a:graphicData uri="http://schemas.openxmlformats.org/drawingml/2006/table">
            <a:tbl>
              <a:tblPr/>
              <a:tblGrid>
                <a:gridCol w="1330325"/>
                <a:gridCol w="1331913"/>
                <a:gridCol w="1330325"/>
                <a:gridCol w="1330325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N-State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5920" name="Text Box 48"/>
          <p:cNvSpPr txBox="1">
            <a:spLocks noChangeArrowheads="1"/>
          </p:cNvSpPr>
          <p:nvPr/>
        </p:nvSpPr>
        <p:spPr bwMode="auto">
          <a:xfrm>
            <a:off x="1884363" y="4021138"/>
            <a:ext cx="235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Reduced Table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Modeling synchronous circuits</a:t>
            </a:r>
          </a:p>
          <a:p>
            <a:pPr lvl="1"/>
            <a:r>
              <a:rPr lang="en-US"/>
              <a:t>State-based models.</a:t>
            </a:r>
          </a:p>
          <a:p>
            <a:pPr lvl="1"/>
            <a:r>
              <a:rPr lang="en-US"/>
              <a:t>Structural models.</a:t>
            </a:r>
          </a:p>
          <a:p>
            <a:r>
              <a:rPr lang="en-US"/>
              <a:t>State-based optimization methods</a:t>
            </a:r>
          </a:p>
          <a:p>
            <a:pPr lvl="1"/>
            <a:r>
              <a:rPr lang="en-US"/>
              <a:t>State minimization.</a:t>
            </a:r>
          </a:p>
          <a:p>
            <a:pPr lvl="1"/>
            <a:r>
              <a:rPr lang="en-US"/>
              <a:t>State encoding</a:t>
            </a:r>
          </a:p>
          <a:p>
            <a:pPr lvl="2"/>
            <a:r>
              <a:rPr lang="en-US"/>
              <a:t>State encoding for two-level logic</a:t>
            </a:r>
          </a:p>
          <a:p>
            <a:pPr lvl="3"/>
            <a:r>
              <a:rPr lang="en-US"/>
              <a:t>Input encoding</a:t>
            </a:r>
          </a:p>
          <a:p>
            <a:pPr lvl="3"/>
            <a:r>
              <a:rPr lang="en-US"/>
              <a:t>Output encoding</a:t>
            </a:r>
          </a:p>
          <a:p>
            <a:pPr lvl="2"/>
            <a:r>
              <a:rPr lang="en-US"/>
              <a:t>State encoding for multiple-level logic</a:t>
            </a:r>
          </a:p>
          <a:p>
            <a:r>
              <a:rPr lang="en-US"/>
              <a:t>Structural-based optimization methods</a:t>
            </a:r>
          </a:p>
          <a:p>
            <a:pPr lvl="1"/>
            <a:r>
              <a:rPr lang="en-US"/>
              <a:t>Retiming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Finding Maximal Compatible Classes …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Knowing that s</a:t>
            </a:r>
            <a:r>
              <a:rPr lang="en-US" baseline="-25000"/>
              <a:t>i </a:t>
            </a:r>
            <a:r>
              <a:rPr lang="en-US"/>
              <a:t>and s</a:t>
            </a:r>
            <a:r>
              <a:rPr lang="en-US" baseline="-25000"/>
              <a:t>j</a:t>
            </a:r>
            <a:r>
              <a:rPr lang="en-US"/>
              <a:t> are two incompatible states implies that no maximal compatible class will contain both s</a:t>
            </a:r>
            <a:r>
              <a:rPr lang="en-US" baseline="-25000"/>
              <a:t>i</a:t>
            </a:r>
            <a:r>
              <a:rPr lang="en-US"/>
              <a:t> and s</a:t>
            </a:r>
            <a:r>
              <a:rPr lang="en-US" baseline="-25000"/>
              <a:t>j</a:t>
            </a:r>
            <a:r>
              <a:rPr lang="en-US"/>
              <a:t>.</a:t>
            </a:r>
          </a:p>
          <a:p>
            <a:pPr>
              <a:lnSpc>
                <a:spcPct val="80000"/>
              </a:lnSpc>
            </a:pPr>
            <a:r>
              <a:rPr lang="en-US"/>
              <a:t>Every set of states that does not contain any incompatible pair is a compatible set.</a:t>
            </a:r>
          </a:p>
          <a:p>
            <a:pPr>
              <a:lnSpc>
                <a:spcPct val="80000"/>
              </a:lnSpc>
            </a:pPr>
            <a:r>
              <a:rPr lang="en-US"/>
              <a:t>Associate a variable x</a:t>
            </a:r>
            <a:r>
              <a:rPr lang="en-US" baseline="-25000"/>
              <a:t>i</a:t>
            </a:r>
            <a:r>
              <a:rPr lang="en-US"/>
              <a:t> to state s</a:t>
            </a:r>
            <a:r>
              <a:rPr lang="en-US" baseline="-25000"/>
              <a:t>i</a:t>
            </a:r>
            <a:r>
              <a:rPr lang="en-US"/>
              <a:t> such that x</a:t>
            </a:r>
            <a:r>
              <a:rPr lang="en-US" baseline="-25000"/>
              <a:t>i</a:t>
            </a:r>
            <a:r>
              <a:rPr lang="en-US"/>
              <a:t> =1 implies that s</a:t>
            </a:r>
            <a:r>
              <a:rPr lang="en-US" baseline="-25000"/>
              <a:t>i</a:t>
            </a:r>
            <a:r>
              <a:rPr lang="en-US"/>
              <a:t> is an element of the set.</a:t>
            </a:r>
          </a:p>
          <a:p>
            <a:pPr>
              <a:lnSpc>
                <a:spcPct val="80000"/>
              </a:lnSpc>
            </a:pPr>
            <a:r>
              <a:rPr lang="en-US"/>
              <a:t>Write a conjunction of two-literal clauses.</a:t>
            </a:r>
          </a:p>
          <a:p>
            <a:pPr>
              <a:lnSpc>
                <a:spcPct val="80000"/>
              </a:lnSpc>
            </a:pPr>
            <a:r>
              <a:rPr lang="en-US"/>
              <a:t>Each clause corresponds to an incompatible pair.</a:t>
            </a:r>
          </a:p>
          <a:p>
            <a:pPr>
              <a:lnSpc>
                <a:spcPct val="80000"/>
              </a:lnSpc>
            </a:pPr>
            <a:r>
              <a:rPr lang="en-US"/>
              <a:t>Convert the expression into a prime and irredundant sum-of-product form.</a:t>
            </a:r>
          </a:p>
          <a:p>
            <a:pPr>
              <a:lnSpc>
                <a:spcPct val="80000"/>
              </a:lnSpc>
            </a:pPr>
            <a:r>
              <a:rPr lang="en-US"/>
              <a:t>Every term corresponds to a maximal compatible set and represents the sets that do no appear in the prime implicant.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Finding Maximal Compatible Classes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 dirty="0"/>
              <a:t>Incompatible pairs</a:t>
            </a:r>
          </a:p>
          <a:p>
            <a:pPr lvl="2"/>
            <a:r>
              <a:rPr lang="en-US" dirty="0"/>
              <a:t>(s2, s5), (s3, s5)</a:t>
            </a:r>
          </a:p>
          <a:p>
            <a:pPr lvl="2"/>
            <a:r>
              <a:rPr lang="en-US" dirty="0"/>
              <a:t>(s1, s4), (s4, s5)</a:t>
            </a:r>
          </a:p>
          <a:p>
            <a:pPr lvl="2"/>
            <a:r>
              <a:rPr lang="en-US" dirty="0"/>
              <a:t>(s1, s3)</a:t>
            </a:r>
          </a:p>
          <a:p>
            <a:pPr lvl="1"/>
            <a:r>
              <a:rPr lang="en-US" dirty="0"/>
              <a:t>Two-literal Clauses</a:t>
            </a:r>
          </a:p>
          <a:p>
            <a:pPr lvl="2"/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’+x</a:t>
            </a:r>
            <a:r>
              <a:rPr lang="en-US" baseline="-25000" dirty="0"/>
              <a:t>5</a:t>
            </a:r>
            <a:r>
              <a:rPr lang="en-US" dirty="0"/>
              <a:t>’) (x</a:t>
            </a:r>
            <a:r>
              <a:rPr lang="en-US" baseline="-25000" dirty="0"/>
              <a:t>3</a:t>
            </a:r>
            <a:r>
              <a:rPr lang="en-US" dirty="0"/>
              <a:t>’+x</a:t>
            </a:r>
            <a:r>
              <a:rPr lang="en-US" baseline="-25000" dirty="0"/>
              <a:t>5</a:t>
            </a:r>
            <a:r>
              <a:rPr lang="en-US" dirty="0"/>
              <a:t>’) (x</a:t>
            </a:r>
            <a:r>
              <a:rPr lang="en-US" baseline="-25000" dirty="0"/>
              <a:t>4</a:t>
            </a:r>
            <a:r>
              <a:rPr lang="en-US" dirty="0"/>
              <a:t>’+x</a:t>
            </a:r>
            <a:r>
              <a:rPr lang="en-US" baseline="-25000" dirty="0"/>
              <a:t>5</a:t>
            </a:r>
            <a:r>
              <a:rPr lang="en-US" dirty="0"/>
              <a:t>’) (x</a:t>
            </a:r>
            <a:r>
              <a:rPr lang="en-US" baseline="-25000" dirty="0"/>
              <a:t>1</a:t>
            </a:r>
            <a:r>
              <a:rPr lang="en-US" dirty="0"/>
              <a:t>’+x</a:t>
            </a:r>
            <a:r>
              <a:rPr lang="en-US" baseline="-25000" dirty="0"/>
              <a:t>4</a:t>
            </a:r>
            <a:r>
              <a:rPr lang="en-US" dirty="0"/>
              <a:t>’) (x</a:t>
            </a:r>
            <a:r>
              <a:rPr lang="en-US" baseline="-25000" dirty="0"/>
              <a:t>1</a:t>
            </a:r>
            <a:r>
              <a:rPr lang="en-US" dirty="0"/>
              <a:t>’+x</a:t>
            </a:r>
            <a:r>
              <a:rPr lang="en-US" baseline="-25000" dirty="0"/>
              <a:t>3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Prime and Irredundant sum-of-product </a:t>
            </a:r>
          </a:p>
          <a:p>
            <a:pPr lvl="2"/>
            <a:r>
              <a:rPr lang="en-US" dirty="0"/>
              <a:t>= (x</a:t>
            </a:r>
            <a:r>
              <a:rPr lang="en-US" baseline="-25000" dirty="0"/>
              <a:t>2</a:t>
            </a:r>
            <a:r>
              <a:rPr lang="en-US" dirty="0"/>
              <a:t>’ x</a:t>
            </a:r>
            <a:r>
              <a:rPr lang="en-US" baseline="-25000" dirty="0"/>
              <a:t>3</a:t>
            </a:r>
            <a:r>
              <a:rPr lang="en-US" dirty="0"/>
              <a:t>’ x</a:t>
            </a:r>
            <a:r>
              <a:rPr lang="en-US" baseline="-25000" dirty="0"/>
              <a:t>4</a:t>
            </a:r>
            <a:r>
              <a:rPr lang="en-US" dirty="0"/>
              <a:t>’+x</a:t>
            </a:r>
            <a:r>
              <a:rPr lang="en-US" baseline="-25000" dirty="0"/>
              <a:t>5</a:t>
            </a:r>
            <a:r>
              <a:rPr lang="en-US" dirty="0"/>
              <a:t>’) (x</a:t>
            </a:r>
            <a:r>
              <a:rPr lang="en-US" baseline="-25000" dirty="0"/>
              <a:t>1</a:t>
            </a:r>
            <a:r>
              <a:rPr lang="en-US" dirty="0"/>
              <a:t>’+ x</a:t>
            </a:r>
            <a:r>
              <a:rPr lang="en-US" baseline="-25000" dirty="0"/>
              <a:t>3</a:t>
            </a:r>
            <a:r>
              <a:rPr lang="en-US" dirty="0"/>
              <a:t>’x</a:t>
            </a:r>
            <a:r>
              <a:rPr lang="en-US" baseline="-25000" dirty="0"/>
              <a:t>4</a:t>
            </a:r>
            <a:r>
              <a:rPr lang="en-US" dirty="0"/>
              <a:t>’) </a:t>
            </a:r>
          </a:p>
          <a:p>
            <a:pPr lvl="2"/>
            <a:r>
              <a:rPr lang="en-US" dirty="0"/>
              <a:t>= x</a:t>
            </a:r>
            <a:r>
              <a:rPr lang="en-US" baseline="-25000" dirty="0"/>
              <a:t>1</a:t>
            </a:r>
            <a:r>
              <a:rPr lang="en-US" dirty="0"/>
              <a:t>’ x</a:t>
            </a:r>
            <a:r>
              <a:rPr lang="en-US" baseline="-25000" dirty="0"/>
              <a:t>2</a:t>
            </a:r>
            <a:r>
              <a:rPr lang="en-US" dirty="0"/>
              <a:t>’ x</a:t>
            </a:r>
            <a:r>
              <a:rPr lang="en-US" baseline="-25000" dirty="0"/>
              <a:t>3</a:t>
            </a:r>
            <a:r>
              <a:rPr lang="en-US" dirty="0"/>
              <a:t>’ x</a:t>
            </a:r>
            <a:r>
              <a:rPr lang="en-US" baseline="-25000" dirty="0"/>
              <a:t>4</a:t>
            </a:r>
            <a:r>
              <a:rPr lang="en-US" dirty="0"/>
              <a:t>’+ x</a:t>
            </a:r>
            <a:r>
              <a:rPr lang="en-US" baseline="-25000" dirty="0"/>
              <a:t>1</a:t>
            </a:r>
            <a:r>
              <a:rPr lang="en-US" dirty="0"/>
              <a:t>’x</a:t>
            </a:r>
            <a:r>
              <a:rPr lang="en-US" baseline="-25000" dirty="0"/>
              <a:t>5</a:t>
            </a:r>
            <a:r>
              <a:rPr lang="en-US" dirty="0"/>
              <a:t>’+ x</a:t>
            </a:r>
            <a:r>
              <a:rPr lang="en-US" baseline="-25000" dirty="0"/>
              <a:t>2</a:t>
            </a:r>
            <a:r>
              <a:rPr lang="en-US" dirty="0"/>
              <a:t>’ x</a:t>
            </a:r>
            <a:r>
              <a:rPr lang="en-US" baseline="-25000" dirty="0"/>
              <a:t>3</a:t>
            </a:r>
            <a:r>
              <a:rPr lang="en-US" dirty="0"/>
              <a:t>’ x</a:t>
            </a:r>
            <a:r>
              <a:rPr lang="en-US" baseline="-25000" dirty="0"/>
              <a:t>4</a:t>
            </a:r>
            <a:r>
              <a:rPr lang="en-US" dirty="0"/>
              <a:t>’+ x</a:t>
            </a:r>
            <a:r>
              <a:rPr lang="en-US" baseline="-25000" dirty="0"/>
              <a:t>3</a:t>
            </a:r>
            <a:r>
              <a:rPr lang="en-US" dirty="0"/>
              <a:t>’x</a:t>
            </a:r>
            <a:r>
              <a:rPr lang="en-US" baseline="-25000" dirty="0"/>
              <a:t>4</a:t>
            </a:r>
            <a:r>
              <a:rPr lang="en-US" dirty="0"/>
              <a:t>’ x</a:t>
            </a:r>
            <a:r>
              <a:rPr lang="en-US" baseline="-25000" dirty="0"/>
              <a:t>5</a:t>
            </a:r>
            <a:r>
              <a:rPr lang="en-US" dirty="0"/>
              <a:t>’</a:t>
            </a:r>
          </a:p>
          <a:p>
            <a:pPr lvl="2"/>
            <a:r>
              <a:rPr lang="en-US" dirty="0"/>
              <a:t>= x</a:t>
            </a:r>
            <a:r>
              <a:rPr lang="en-US" baseline="-25000" dirty="0"/>
              <a:t>1</a:t>
            </a:r>
            <a:r>
              <a:rPr lang="en-US" dirty="0" smtClean="0"/>
              <a:t>’ x</a:t>
            </a:r>
            <a:r>
              <a:rPr lang="en-US" baseline="-25000" dirty="0" smtClean="0"/>
              <a:t>5</a:t>
            </a:r>
            <a:r>
              <a:rPr lang="en-US" dirty="0"/>
              <a:t>’+ x</a:t>
            </a:r>
            <a:r>
              <a:rPr lang="en-US" baseline="-25000" dirty="0"/>
              <a:t>2</a:t>
            </a:r>
            <a:r>
              <a:rPr lang="en-US" dirty="0"/>
              <a:t>’ x</a:t>
            </a:r>
            <a:r>
              <a:rPr lang="en-US" baseline="-25000" dirty="0"/>
              <a:t>3</a:t>
            </a:r>
            <a:r>
              <a:rPr lang="en-US" dirty="0"/>
              <a:t>’ x</a:t>
            </a:r>
            <a:r>
              <a:rPr lang="en-US" baseline="-25000" dirty="0"/>
              <a:t>4</a:t>
            </a:r>
            <a:r>
              <a:rPr lang="en-US" dirty="0"/>
              <a:t>’+ x</a:t>
            </a:r>
            <a:r>
              <a:rPr lang="en-US" baseline="-25000" dirty="0"/>
              <a:t>3</a:t>
            </a:r>
            <a:r>
              <a:rPr lang="en-US" dirty="0" smtClean="0"/>
              <a:t>’ x</a:t>
            </a:r>
            <a:r>
              <a:rPr lang="en-US" baseline="-25000" dirty="0" smtClean="0"/>
              <a:t>4</a:t>
            </a:r>
            <a:r>
              <a:rPr lang="en-US" dirty="0"/>
              <a:t>’ x</a:t>
            </a:r>
            <a:r>
              <a:rPr lang="en-US" baseline="-25000" dirty="0"/>
              <a:t>5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Maximal Compatible Classes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’x</a:t>
            </a:r>
            <a:r>
              <a:rPr lang="en-US" baseline="-25000" dirty="0"/>
              <a:t>5</a:t>
            </a:r>
            <a:r>
              <a:rPr lang="en-US" dirty="0"/>
              <a:t>’ </a:t>
            </a:r>
            <a:r>
              <a:rPr lang="en-US" dirty="0">
                <a:cs typeface="Arial" charset="0"/>
              </a:rPr>
              <a:t>→ (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,S</a:t>
            </a:r>
            <a:r>
              <a:rPr lang="en-US" baseline="-25000" dirty="0"/>
              <a:t>3</a:t>
            </a:r>
            <a:r>
              <a:rPr lang="en-US" dirty="0"/>
              <a:t>,S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’ x</a:t>
            </a:r>
            <a:r>
              <a:rPr lang="en-US" baseline="-25000" dirty="0"/>
              <a:t>3</a:t>
            </a:r>
            <a:r>
              <a:rPr lang="en-US" dirty="0"/>
              <a:t>’ x</a:t>
            </a:r>
            <a:r>
              <a:rPr lang="en-US" baseline="-25000" dirty="0"/>
              <a:t>4</a:t>
            </a:r>
            <a:r>
              <a:rPr lang="en-US" dirty="0"/>
              <a:t>’</a:t>
            </a:r>
            <a:r>
              <a:rPr lang="en-US" dirty="0">
                <a:cs typeface="Arial" charset="0"/>
              </a:rPr>
              <a:t>→ 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,S</a:t>
            </a:r>
            <a:r>
              <a:rPr lang="en-US" baseline="-25000" dirty="0"/>
              <a:t>5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’x</a:t>
            </a:r>
            <a:r>
              <a:rPr lang="en-US" baseline="-25000" dirty="0"/>
              <a:t>4</a:t>
            </a:r>
            <a:r>
              <a:rPr lang="en-US" dirty="0"/>
              <a:t>’ x</a:t>
            </a:r>
            <a:r>
              <a:rPr lang="en-US" baseline="-25000" dirty="0"/>
              <a:t>5</a:t>
            </a:r>
            <a:r>
              <a:rPr lang="en-US" dirty="0"/>
              <a:t>’ </a:t>
            </a:r>
            <a:r>
              <a:rPr lang="en-US" dirty="0">
                <a:cs typeface="Arial" charset="0"/>
              </a:rPr>
              <a:t>→ 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,S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Formulation of the State Minimization</a:t>
            </a:r>
            <a:br>
              <a:rPr lang="en-US" sz="3200"/>
            </a:br>
            <a:r>
              <a:rPr lang="en-US" sz="3200"/>
              <a:t>Problem</a:t>
            </a:r>
          </a:p>
        </p:txBody>
      </p:sp>
      <p:sp>
        <p:nvSpPr>
          <p:cNvPr id="976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class is </a:t>
            </a:r>
            <a:r>
              <a:rPr lang="en-US" dirty="0">
                <a:solidFill>
                  <a:schemeClr val="hlink"/>
                </a:solidFill>
              </a:rPr>
              <a:t>prime</a:t>
            </a:r>
            <a:r>
              <a:rPr lang="en-US" dirty="0"/>
              <a:t>, if not subset of another class implying the same set or a subset of classes.</a:t>
            </a:r>
          </a:p>
          <a:p>
            <a:r>
              <a:rPr lang="en-US" dirty="0"/>
              <a:t>Compute the prime compatibility </a:t>
            </a:r>
            <a:r>
              <a:rPr lang="en-US" dirty="0" smtClean="0"/>
              <a:t>classes (PCC).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Select a minimum number of PCC such that</a:t>
            </a:r>
          </a:p>
          <a:p>
            <a:pPr lvl="1"/>
            <a:r>
              <a:rPr lang="en-US" dirty="0"/>
              <a:t>all states are covered.</a:t>
            </a:r>
          </a:p>
          <a:p>
            <a:pPr lvl="1"/>
            <a:r>
              <a:rPr lang="en-US" dirty="0"/>
              <a:t>all implications are satisfied.</a:t>
            </a:r>
          </a:p>
          <a:p>
            <a:r>
              <a:rPr lang="en-US" dirty="0">
                <a:solidFill>
                  <a:schemeClr val="hlink"/>
                </a:solidFill>
              </a:rPr>
              <a:t>Binate covering problem</a:t>
            </a:r>
            <a:r>
              <a:rPr lang="en-US" dirty="0"/>
              <a:t>.</a:t>
            </a:r>
          </a:p>
          <a:p>
            <a:r>
              <a:rPr lang="en-US" dirty="0"/>
              <a:t>Upper bound on optimum solution given by</a:t>
            </a:r>
          </a:p>
          <a:p>
            <a:pPr lvl="1"/>
            <a:r>
              <a:rPr lang="en-US" dirty="0"/>
              <a:t>Cardinality of set of maximal compatible classes and</a:t>
            </a:r>
          </a:p>
          <a:p>
            <a:pPr lvl="1"/>
            <a:r>
              <a:rPr lang="en-US" dirty="0"/>
              <a:t>Original state set cardinality.</a:t>
            </a:r>
          </a:p>
          <a:p>
            <a:r>
              <a:rPr lang="en-US" dirty="0"/>
              <a:t>Lower bound on optimum solution given by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unate</a:t>
            </a:r>
            <a:r>
              <a:rPr lang="en-US" dirty="0"/>
              <a:t> cover solution that disregards implications.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Covering Problem 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states must be contained in at least one compatible class (</a:t>
            </a:r>
            <a:r>
              <a:rPr lang="en-US" dirty="0">
                <a:solidFill>
                  <a:srgbClr val="FFFF00"/>
                </a:solidFill>
              </a:rPr>
              <a:t>covering</a:t>
            </a:r>
            <a:r>
              <a:rPr lang="en-US" dirty="0"/>
              <a:t>).</a:t>
            </a:r>
          </a:p>
          <a:p>
            <a:r>
              <a:rPr lang="en-US" dirty="0"/>
              <a:t>All compatible classes implied by any compatible class must be contained in a compatible class in the solution (</a:t>
            </a:r>
            <a:r>
              <a:rPr lang="en-US" dirty="0">
                <a:solidFill>
                  <a:srgbClr val="FFFF00"/>
                </a:solidFill>
              </a:rPr>
              <a:t>closure</a:t>
            </a:r>
            <a:r>
              <a:rPr lang="en-US" dirty="0"/>
              <a:t>).</a:t>
            </a:r>
          </a:p>
          <a:p>
            <a:r>
              <a:rPr lang="en-US" dirty="0"/>
              <a:t>Associate a variable </a:t>
            </a:r>
            <a:r>
              <a:rPr lang="en-US" dirty="0" err="1">
                <a:solidFill>
                  <a:srgbClr val="FFFF00"/>
                </a:solidFill>
              </a:rPr>
              <a:t>c</a:t>
            </a:r>
            <a:r>
              <a:rPr lang="en-US" baseline="-25000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to the </a:t>
            </a:r>
            <a:r>
              <a:rPr lang="en-US" dirty="0" err="1">
                <a:solidFill>
                  <a:srgbClr val="FFFF00"/>
                </a:solidFill>
              </a:rPr>
              <a:t>i-th</a:t>
            </a:r>
            <a:r>
              <a:rPr lang="en-US" dirty="0"/>
              <a:t> compatible class such that </a:t>
            </a:r>
            <a:r>
              <a:rPr lang="en-US" dirty="0" err="1">
                <a:solidFill>
                  <a:srgbClr val="FFFF00"/>
                </a:solidFill>
              </a:rPr>
              <a:t>c</a:t>
            </a:r>
            <a:r>
              <a:rPr lang="en-US" baseline="-25000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=1</a:t>
            </a:r>
            <a:r>
              <a:rPr lang="en-US" dirty="0"/>
              <a:t> implies that class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/>
              <a:t> is part of the solution.</a:t>
            </a:r>
          </a:p>
          <a:p>
            <a:r>
              <a:rPr lang="en-US" dirty="0"/>
              <a:t>We write a Boolean formula (product of sum form) to express the conditions for a set of compatible classes to represent a closed cover. </a:t>
            </a:r>
          </a:p>
          <a:p>
            <a:pPr lvl="1"/>
            <a:r>
              <a:rPr lang="en-US" dirty="0"/>
              <a:t>Terms representing covering constraints</a:t>
            </a:r>
          </a:p>
          <a:p>
            <a:pPr lvl="1"/>
            <a:r>
              <a:rPr lang="en-US" dirty="0"/>
              <a:t>Terms representing closure constraints.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Setting Up Covering Problem 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Maximal compatibles classes</a:t>
            </a:r>
          </a:p>
          <a:p>
            <a:pPr lvl="1"/>
            <a:r>
              <a:rPr lang="en-US" b="1"/>
              <a:t>c</a:t>
            </a:r>
            <a:r>
              <a:rPr lang="en-US" b="1" baseline="-25000"/>
              <a:t>1</a:t>
            </a:r>
            <a:r>
              <a:rPr lang="en-US" b="1"/>
              <a:t>:(s1, s2)</a:t>
            </a:r>
          </a:p>
          <a:p>
            <a:pPr lvl="1"/>
            <a:r>
              <a:rPr lang="en-US" b="1"/>
              <a:t>c</a:t>
            </a:r>
            <a:r>
              <a:rPr lang="en-US" b="1" baseline="-25000"/>
              <a:t>2</a:t>
            </a:r>
            <a:r>
              <a:rPr lang="en-US" b="1"/>
              <a:t>:(s1, s5) </a:t>
            </a:r>
            <a:r>
              <a:rPr lang="en-US">
                <a:sym typeface="Symbol" pitchFamily="18" charset="2"/>
              </a:rPr>
              <a:t></a:t>
            </a:r>
            <a:r>
              <a:rPr lang="en-US" b="1"/>
              <a:t> (s3, s4)</a:t>
            </a:r>
          </a:p>
          <a:p>
            <a:pPr lvl="1"/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 b="1"/>
              <a:t>:(s2, s3, s4) </a:t>
            </a:r>
            <a:r>
              <a:rPr lang="en-US">
                <a:sym typeface="Symbol" pitchFamily="18" charset="2"/>
              </a:rPr>
              <a:t></a:t>
            </a:r>
            <a:r>
              <a:rPr lang="en-US" b="1"/>
              <a:t> (s1, s5)</a:t>
            </a:r>
            <a:endParaRPr lang="en-US"/>
          </a:p>
          <a:p>
            <a:r>
              <a:rPr lang="en-US"/>
              <a:t>Covering constraints</a:t>
            </a:r>
          </a:p>
          <a:p>
            <a:pPr lvl="1"/>
            <a:r>
              <a:rPr lang="en-US" b="1"/>
              <a:t>s1: (c</a:t>
            </a:r>
            <a:r>
              <a:rPr lang="en-US" b="1" baseline="-25000"/>
              <a:t>1</a:t>
            </a:r>
            <a:r>
              <a:rPr lang="en-US" b="1"/>
              <a:t> + c</a:t>
            </a:r>
            <a:r>
              <a:rPr lang="en-US" b="1" baseline="-25000"/>
              <a:t>2</a:t>
            </a:r>
            <a:r>
              <a:rPr lang="en-US" b="1"/>
              <a:t>)</a:t>
            </a:r>
            <a:endParaRPr lang="en-US"/>
          </a:p>
          <a:p>
            <a:pPr lvl="1"/>
            <a:r>
              <a:rPr lang="en-US" b="1"/>
              <a:t>s2: (c</a:t>
            </a:r>
            <a:r>
              <a:rPr lang="en-US" b="1" baseline="-25000"/>
              <a:t>1</a:t>
            </a:r>
            <a:r>
              <a:rPr lang="en-US" b="1"/>
              <a:t> + c</a:t>
            </a:r>
            <a:r>
              <a:rPr lang="en-US" b="1" baseline="-25000"/>
              <a:t>3</a:t>
            </a:r>
            <a:r>
              <a:rPr lang="en-US" b="1"/>
              <a:t>)</a:t>
            </a:r>
          </a:p>
          <a:p>
            <a:pPr lvl="1"/>
            <a:r>
              <a:rPr lang="en-US" b="1"/>
              <a:t>s3: (c</a:t>
            </a:r>
            <a:r>
              <a:rPr lang="en-US" b="1" baseline="-25000"/>
              <a:t>3</a:t>
            </a:r>
            <a:r>
              <a:rPr lang="en-US" b="1"/>
              <a:t>)</a:t>
            </a:r>
            <a:endParaRPr lang="en-US"/>
          </a:p>
          <a:p>
            <a:pPr lvl="1"/>
            <a:r>
              <a:rPr lang="en-US" b="1"/>
              <a:t>s4: (c</a:t>
            </a:r>
            <a:r>
              <a:rPr lang="en-US" b="1" baseline="-25000"/>
              <a:t>3</a:t>
            </a:r>
            <a:r>
              <a:rPr lang="en-US" b="1"/>
              <a:t>)</a:t>
            </a:r>
          </a:p>
          <a:p>
            <a:pPr lvl="1"/>
            <a:r>
              <a:rPr lang="en-US" b="1"/>
              <a:t>s5: (c</a:t>
            </a:r>
            <a:r>
              <a:rPr lang="en-US" b="1" baseline="-25000"/>
              <a:t>2</a:t>
            </a:r>
            <a:r>
              <a:rPr lang="en-US" b="1"/>
              <a:t>)</a:t>
            </a:r>
            <a:endParaRPr lang="en-US"/>
          </a:p>
          <a:p>
            <a:r>
              <a:rPr lang="en-US"/>
              <a:t>Closure constraints</a:t>
            </a:r>
          </a:p>
          <a:p>
            <a:pPr lvl="1"/>
            <a:r>
              <a:rPr lang="en-US" b="1"/>
              <a:t>c</a:t>
            </a:r>
            <a:r>
              <a:rPr lang="en-US" b="1" baseline="-25000"/>
              <a:t>2 </a:t>
            </a:r>
            <a:r>
              <a:rPr lang="en-US">
                <a:cs typeface="Arial" charset="0"/>
              </a:rPr>
              <a:t>→ </a:t>
            </a:r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 b="1"/>
              <a:t> : (c</a:t>
            </a:r>
            <a:r>
              <a:rPr lang="en-US" b="1" baseline="-25000"/>
              <a:t>2</a:t>
            </a:r>
            <a:r>
              <a:rPr lang="en-US" b="1"/>
              <a:t>’ + c</a:t>
            </a:r>
            <a:r>
              <a:rPr lang="en-US" b="1" baseline="-25000"/>
              <a:t>3</a:t>
            </a:r>
            <a:r>
              <a:rPr lang="en-US" b="1"/>
              <a:t>)</a:t>
            </a:r>
          </a:p>
          <a:p>
            <a:pPr lvl="1"/>
            <a:r>
              <a:rPr lang="en-US" b="1"/>
              <a:t>c</a:t>
            </a:r>
            <a:r>
              <a:rPr lang="en-US" b="1" baseline="-25000"/>
              <a:t>3 </a:t>
            </a:r>
            <a:r>
              <a:rPr lang="en-US">
                <a:cs typeface="Arial" charset="0"/>
              </a:rPr>
              <a:t>→ </a:t>
            </a:r>
            <a:r>
              <a:rPr lang="en-US" b="1"/>
              <a:t>c</a:t>
            </a:r>
            <a:r>
              <a:rPr lang="en-US" b="1" baseline="-25000"/>
              <a:t>2</a:t>
            </a:r>
            <a:r>
              <a:rPr lang="en-US" b="1"/>
              <a:t> : (c</a:t>
            </a:r>
            <a:r>
              <a:rPr lang="en-US" b="1" baseline="-25000"/>
              <a:t>3</a:t>
            </a:r>
            <a:r>
              <a:rPr lang="en-US" b="1"/>
              <a:t>’ + c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  <a:p>
            <a:pPr lvl="1"/>
            <a:endParaRPr lang="en-US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Setting Up Covering Problem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Binate covering problem</a:t>
            </a:r>
          </a:p>
          <a:p>
            <a:pPr lvl="1"/>
            <a:r>
              <a:rPr lang="en-US" b="1"/>
              <a:t>(c</a:t>
            </a:r>
            <a:r>
              <a:rPr lang="en-US" b="1" baseline="-25000"/>
              <a:t>1</a:t>
            </a:r>
            <a:r>
              <a:rPr lang="en-US" b="1"/>
              <a:t> + c</a:t>
            </a:r>
            <a:r>
              <a:rPr lang="en-US" b="1" baseline="-25000"/>
              <a:t>2</a:t>
            </a:r>
            <a:r>
              <a:rPr lang="en-US" b="1"/>
              <a:t>) (c</a:t>
            </a:r>
            <a:r>
              <a:rPr lang="en-US" b="1" baseline="-25000"/>
              <a:t>1</a:t>
            </a:r>
            <a:r>
              <a:rPr lang="en-US" b="1"/>
              <a:t> + 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2</a:t>
            </a:r>
            <a:r>
              <a:rPr lang="en-US" b="1"/>
              <a:t>) (c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2</a:t>
            </a:r>
            <a:r>
              <a:rPr lang="en-US" b="1"/>
              <a:t>’ + 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3</a:t>
            </a:r>
            <a:r>
              <a:rPr lang="en-US" b="1"/>
              <a:t>’ + c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  <a:p>
            <a:pPr lvl="1"/>
            <a:r>
              <a:rPr lang="en-US" b="1"/>
              <a:t>=(c</a:t>
            </a:r>
            <a:r>
              <a:rPr lang="en-US" b="1" baseline="-25000"/>
              <a:t>1</a:t>
            </a:r>
            <a:r>
              <a:rPr lang="en-US" b="1"/>
              <a:t> + c</a:t>
            </a:r>
            <a:r>
              <a:rPr lang="en-US" b="1" baseline="-25000"/>
              <a:t>2 </a:t>
            </a:r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2</a:t>
            </a:r>
            <a:r>
              <a:rPr lang="en-US" b="1"/>
              <a:t>) (c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2</a:t>
            </a:r>
            <a:r>
              <a:rPr lang="en-US" b="1"/>
              <a:t>’ + 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3</a:t>
            </a:r>
            <a:r>
              <a:rPr lang="en-US" b="1"/>
              <a:t>’ + c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  <a:p>
            <a:pPr lvl="1"/>
            <a:r>
              <a:rPr lang="en-US" b="1"/>
              <a:t>= (c</a:t>
            </a:r>
            <a:r>
              <a:rPr lang="en-US" b="1" baseline="-25000"/>
              <a:t>2 </a:t>
            </a:r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2</a:t>
            </a:r>
            <a:r>
              <a:rPr lang="en-US" b="1"/>
              <a:t>’ + c</a:t>
            </a:r>
            <a:r>
              <a:rPr lang="en-US" b="1" baseline="-25000"/>
              <a:t>3</a:t>
            </a:r>
            <a:r>
              <a:rPr lang="en-US" b="1"/>
              <a:t>) (c</a:t>
            </a:r>
            <a:r>
              <a:rPr lang="en-US" b="1" baseline="-25000"/>
              <a:t>3</a:t>
            </a:r>
            <a:r>
              <a:rPr lang="en-US" b="1"/>
              <a:t>’ + c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  <a:p>
            <a:pPr lvl="1"/>
            <a:r>
              <a:rPr lang="en-US" b="1"/>
              <a:t>= (c</a:t>
            </a:r>
            <a:r>
              <a:rPr lang="en-US" b="1" baseline="-25000"/>
              <a:t>2 </a:t>
            </a:r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 b="1"/>
              <a:t>)</a:t>
            </a:r>
          </a:p>
          <a:p>
            <a:r>
              <a:rPr lang="en-US" b="0"/>
              <a:t>Minimum cover: {c</a:t>
            </a:r>
            <a:r>
              <a:rPr lang="en-US" b="0" baseline="-25000"/>
              <a:t>2 </a:t>
            </a:r>
            <a:r>
              <a:rPr lang="en-US" b="0"/>
              <a:t>c</a:t>
            </a:r>
            <a:r>
              <a:rPr lang="en-US" b="0" baseline="-25000"/>
              <a:t>3</a:t>
            </a:r>
            <a:r>
              <a:rPr lang="en-US" b="0"/>
              <a:t>}.</a:t>
            </a:r>
          </a:p>
          <a:p>
            <a:r>
              <a:rPr lang="en-US" b="0"/>
              <a:t>Minimum cover: {(s1, s5) , (s2, s3, s4)}.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Prime Compatible Classes …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</a:rPr>
              <a:t>All maximal compatible classes are prime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Let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be two compatible classes such that 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</a:t>
            </a:r>
            <a:r>
              <a:rPr lang="en-US" dirty="0"/>
              <a:t> C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One tempted to favor C</a:t>
            </a:r>
            <a:r>
              <a:rPr lang="en-US" baseline="-25000" dirty="0"/>
              <a:t>1</a:t>
            </a:r>
            <a:r>
              <a:rPr lang="en-US" dirty="0"/>
              <a:t> over C</a:t>
            </a:r>
            <a:r>
              <a:rPr lang="en-US" baseline="-25000" dirty="0"/>
              <a:t>2 </a:t>
            </a:r>
            <a:r>
              <a:rPr lang="en-US" dirty="0"/>
              <a:t>as it covers more states.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It might be better to choose C</a:t>
            </a:r>
            <a:r>
              <a:rPr lang="en-US" baseline="-25000" dirty="0"/>
              <a:t>2</a:t>
            </a:r>
            <a:r>
              <a:rPr lang="en-US" dirty="0"/>
              <a:t> in case that C</a:t>
            </a:r>
            <a:r>
              <a:rPr lang="en-US" baseline="-25000" dirty="0"/>
              <a:t>1</a:t>
            </a:r>
            <a:r>
              <a:rPr lang="en-US" dirty="0"/>
              <a:t> implies the selection of other compatible classes that would not be required if C</a:t>
            </a:r>
            <a:r>
              <a:rPr lang="en-US" baseline="-25000" dirty="0"/>
              <a:t>2</a:t>
            </a:r>
            <a:r>
              <a:rPr lang="en-US" dirty="0"/>
              <a:t> is selected. </a:t>
            </a:r>
          </a:p>
          <a:p>
            <a:pPr>
              <a:lnSpc>
                <a:spcPct val="80000"/>
              </a:lnSpc>
            </a:pPr>
            <a:r>
              <a:rPr lang="en-US" dirty="0"/>
              <a:t>The set of compatible classes implied by a compatible class is denoted as its </a:t>
            </a:r>
            <a:r>
              <a:rPr lang="en-US" i="1" dirty="0">
                <a:solidFill>
                  <a:srgbClr val="FFFF00"/>
                </a:solidFill>
              </a:rPr>
              <a:t>class set (CS)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For each maximal compatible class </a:t>
            </a:r>
            <a:r>
              <a:rPr lang="en-US" dirty="0" smtClean="0"/>
              <a:t>(or prime) p </a:t>
            </a:r>
            <a:r>
              <a:rPr lang="en-US" dirty="0"/>
              <a:t>of size k with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i="1" dirty="0">
                <a:solidFill>
                  <a:srgbClr val="FFFF00"/>
                </a:solidFill>
              </a:rPr>
              <a:t>non-empty</a:t>
            </a:r>
            <a:r>
              <a:rPr lang="en-US" dirty="0">
                <a:solidFill>
                  <a:srgbClr val="FFFF00"/>
                </a:solidFill>
              </a:rPr>
              <a:t> class set</a:t>
            </a:r>
            <a:r>
              <a:rPr lang="en-US" dirty="0"/>
              <a:t>, consider all its subsets S</a:t>
            </a:r>
            <a:r>
              <a:rPr lang="en-US" baseline="-25000" dirty="0"/>
              <a:t>p</a:t>
            </a:r>
            <a:r>
              <a:rPr lang="en-US" dirty="0"/>
              <a:t> of compatible classes of size k-1.</a:t>
            </a:r>
          </a:p>
          <a:p>
            <a:pPr>
              <a:lnSpc>
                <a:spcPct val="80000"/>
              </a:lnSpc>
            </a:pPr>
            <a:r>
              <a:rPr lang="en-US" dirty="0"/>
              <a:t>For each s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S</a:t>
            </a:r>
            <a:r>
              <a:rPr lang="en-US" baseline="-25000" dirty="0"/>
              <a:t>p</a:t>
            </a:r>
            <a:r>
              <a:rPr lang="en-US" dirty="0"/>
              <a:t>, and if there is a prime q of size &gt; k-1, such that  s </a:t>
            </a:r>
            <a:r>
              <a:rPr lang="en-US" dirty="0">
                <a:sym typeface="Symbol" pitchFamily="18" charset="2"/>
              </a:rPr>
              <a:t> </a:t>
            </a:r>
            <a:r>
              <a:rPr lang="en-US" dirty="0"/>
              <a:t>q and CS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</a:t>
            </a:r>
            <a:r>
              <a:rPr lang="en-US" dirty="0"/>
              <a:t> </a:t>
            </a:r>
            <a:r>
              <a:rPr lang="en-US" dirty="0" err="1"/>
              <a:t>CS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/>
              <a:t>then s is </a:t>
            </a:r>
            <a:r>
              <a:rPr lang="en-US" i="1" dirty="0">
                <a:solidFill>
                  <a:schemeClr val="hlink"/>
                </a:solidFill>
              </a:rPr>
              <a:t>not prime</a:t>
            </a:r>
            <a:r>
              <a:rPr lang="en-US" dirty="0"/>
              <a:t>. Otherwise, it is prime.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Finding Prime Compatible Classes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Maximal compatibles classes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(s1, s2)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(s1, s5) </a:t>
            </a:r>
            <a:r>
              <a:rPr lang="en-US" sz="2000">
                <a:sym typeface="Symbol" pitchFamily="18" charset="2"/>
              </a:rPr>
              <a:t></a:t>
            </a:r>
            <a:r>
              <a:rPr lang="en-US" sz="2000" b="1"/>
              <a:t> (s3, s4)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(s2, s3, s4) </a:t>
            </a:r>
            <a:r>
              <a:rPr lang="en-US" sz="2000">
                <a:sym typeface="Symbol" pitchFamily="18" charset="2"/>
              </a:rPr>
              <a:t></a:t>
            </a:r>
            <a:r>
              <a:rPr lang="en-US" sz="2000" b="1"/>
              <a:t> (s1, s5)</a:t>
            </a:r>
          </a:p>
          <a:p>
            <a:pPr>
              <a:lnSpc>
                <a:spcPct val="80000"/>
              </a:lnSpc>
            </a:pPr>
            <a:r>
              <a:rPr lang="en-US" sz="2000"/>
              <a:t>Prime compatibles classes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(s2, s3, s4) 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(s2, s3) </a:t>
            </a:r>
            <a:r>
              <a:rPr lang="en-US" sz="1800">
                <a:sym typeface="Symbol" pitchFamily="18" charset="2"/>
              </a:rPr>
              <a:t></a:t>
            </a:r>
            <a:r>
              <a:rPr lang="en-US" sz="1800" b="1"/>
              <a:t> (s1, s5)   Not prime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(s2, s4) </a:t>
            </a:r>
            <a:r>
              <a:rPr lang="en-US" sz="1800">
                <a:sym typeface="Symbol" pitchFamily="18" charset="2"/>
              </a:rPr>
              <a:t></a:t>
            </a:r>
            <a:r>
              <a:rPr lang="en-US" sz="1800" b="1"/>
              <a:t> (s3, s4)   </a:t>
            </a:r>
            <a:r>
              <a:rPr lang="en-US" sz="1800" b="1">
                <a:solidFill>
                  <a:schemeClr val="hlink"/>
                </a:solidFill>
              </a:rPr>
              <a:t>Prime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(s3, s4) </a:t>
            </a:r>
            <a:r>
              <a:rPr lang="en-US" sz="1800" b="1">
                <a:sym typeface="Symbol" pitchFamily="18" charset="2"/>
              </a:rPr>
              <a:t></a:t>
            </a:r>
            <a:r>
              <a:rPr lang="en-US" sz="1800" b="1"/>
              <a:t> (s2, s4) </a:t>
            </a:r>
            <a:r>
              <a:rPr lang="en-US" sz="1800" b="1">
                <a:sym typeface="Symbol" pitchFamily="18" charset="2"/>
              </a:rPr>
              <a:t>and</a:t>
            </a:r>
            <a:r>
              <a:rPr lang="en-US" sz="1800" b="1"/>
              <a:t> (s1, s5)</a:t>
            </a:r>
            <a:r>
              <a:rPr lang="en-US" sz="1800"/>
              <a:t>	 </a:t>
            </a:r>
            <a:r>
              <a:rPr lang="en-US" sz="1800" b="1"/>
              <a:t>Not prime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(s1, s5)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(s1) Not prime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(s5) </a:t>
            </a:r>
            <a:r>
              <a:rPr lang="en-US" sz="1800" b="1">
                <a:solidFill>
                  <a:schemeClr val="hlink"/>
                </a:solidFill>
              </a:rPr>
              <a:t>Prime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(s2, s4)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(s2) Not prime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(s4) </a:t>
            </a:r>
            <a:r>
              <a:rPr lang="en-US" sz="1800" b="1">
                <a:solidFill>
                  <a:schemeClr val="hlink"/>
                </a:solidFill>
              </a:rPr>
              <a:t>Prime</a:t>
            </a:r>
            <a:endParaRPr lang="en-US" sz="1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0"/>
              <a:t>Set of prime compatible classes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(s1, s2), (s1, s5), (s2, s3, s4), (s2, s4), (s5), (s4) </a:t>
            </a:r>
          </a:p>
          <a:p>
            <a:pPr lvl="2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State Minimization Example</a:t>
            </a:r>
          </a:p>
        </p:txBody>
      </p:sp>
      <p:pic>
        <p:nvPicPr>
          <p:cNvPr id="1076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3867150"/>
            <a:ext cx="5838825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6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1214438"/>
            <a:ext cx="4733925" cy="2505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6232" name="Text Box 8"/>
          <p:cNvSpPr txBox="1">
            <a:spLocks noChangeArrowheads="1"/>
          </p:cNvSpPr>
          <p:nvPr/>
        </p:nvSpPr>
        <p:spPr bwMode="auto">
          <a:xfrm>
            <a:off x="279400" y="2135188"/>
            <a:ext cx="1755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Flow Table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155575" y="4697413"/>
            <a:ext cx="213231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chemeClr val="hlink"/>
                </a:solidFill>
              </a:rPr>
              <a:t>Compatibility</a:t>
            </a:r>
          </a:p>
          <a:p>
            <a:r>
              <a:rPr lang="en-US" u="none" dirty="0" smtClean="0">
                <a:solidFill>
                  <a:schemeClr val="hlink"/>
                </a:solidFill>
              </a:rPr>
              <a:t>Table</a:t>
            </a:r>
            <a:endParaRPr lang="en-US" u="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Maximal Compatibility Classes Computation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804988"/>
            <a:ext cx="57340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7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2795588"/>
            <a:ext cx="5029200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7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3581400"/>
            <a:ext cx="60579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72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4419600"/>
            <a:ext cx="578167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72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5195888"/>
            <a:ext cx="22764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7258" name="Text Box 10"/>
          <p:cNvSpPr txBox="1">
            <a:spLocks noChangeArrowheads="1"/>
          </p:cNvSpPr>
          <p:nvPr/>
        </p:nvSpPr>
        <p:spPr bwMode="auto">
          <a:xfrm>
            <a:off x="346075" y="1963738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=</a:t>
            </a:r>
          </a:p>
        </p:txBody>
      </p:sp>
      <p:sp>
        <p:nvSpPr>
          <p:cNvPr id="1077259" name="Text Box 11"/>
          <p:cNvSpPr txBox="1">
            <a:spLocks noChangeArrowheads="1"/>
          </p:cNvSpPr>
          <p:nvPr/>
        </p:nvSpPr>
        <p:spPr bwMode="auto">
          <a:xfrm>
            <a:off x="346075" y="2878138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=</a:t>
            </a:r>
          </a:p>
        </p:txBody>
      </p:sp>
      <p:sp>
        <p:nvSpPr>
          <p:cNvPr id="1077260" name="Text Box 12"/>
          <p:cNvSpPr txBox="1">
            <a:spLocks noChangeArrowheads="1"/>
          </p:cNvSpPr>
          <p:nvPr/>
        </p:nvSpPr>
        <p:spPr bwMode="auto">
          <a:xfrm>
            <a:off x="346075" y="3678238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=</a:t>
            </a:r>
          </a:p>
        </p:txBody>
      </p:sp>
      <p:sp>
        <p:nvSpPr>
          <p:cNvPr id="1077261" name="Text Box 13"/>
          <p:cNvSpPr txBox="1">
            <a:spLocks noChangeArrowheads="1"/>
          </p:cNvSpPr>
          <p:nvPr/>
        </p:nvSpPr>
        <p:spPr bwMode="auto">
          <a:xfrm>
            <a:off x="346075" y="4478338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=</a:t>
            </a:r>
          </a:p>
        </p:txBody>
      </p:sp>
      <p:sp>
        <p:nvSpPr>
          <p:cNvPr id="1077262" name="Text Box 14"/>
          <p:cNvSpPr txBox="1">
            <a:spLocks noChangeArrowheads="1"/>
          </p:cNvSpPr>
          <p:nvPr/>
        </p:nvSpPr>
        <p:spPr bwMode="auto">
          <a:xfrm>
            <a:off x="346075" y="5230813"/>
            <a:ext cx="36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=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Logic Circuits</a:t>
            </a:r>
          </a:p>
        </p:txBody>
      </p:sp>
      <p:sp>
        <p:nvSpPr>
          <p:cNvPr id="959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Interconnection of</a:t>
            </a:r>
          </a:p>
          <a:p>
            <a:pPr lvl="1"/>
            <a:r>
              <a:rPr lang="en-US"/>
              <a:t>Combinational logic gates.</a:t>
            </a:r>
          </a:p>
          <a:p>
            <a:pPr lvl="1"/>
            <a:r>
              <a:rPr lang="en-US"/>
              <a:t>Synchronous delay elements</a:t>
            </a:r>
          </a:p>
          <a:p>
            <a:pPr lvl="2"/>
            <a:r>
              <a:rPr lang="en-US"/>
              <a:t>E-T or M-S registers.</a:t>
            </a:r>
          </a:p>
          <a:p>
            <a:r>
              <a:rPr lang="en-US"/>
              <a:t>Assumptions</a:t>
            </a:r>
          </a:p>
          <a:p>
            <a:pPr lvl="1"/>
            <a:r>
              <a:rPr lang="en-US"/>
              <a:t>No direct combinational feedback.</a:t>
            </a:r>
          </a:p>
          <a:p>
            <a:pPr lvl="1"/>
            <a:r>
              <a:rPr lang="en-US"/>
              <a:t>Single-phase clocking.</a:t>
            </a:r>
          </a:p>
          <a:p>
            <a:endParaRPr lang="en-US"/>
          </a:p>
        </p:txBody>
      </p:sp>
      <p:pic>
        <p:nvPicPr>
          <p:cNvPr id="959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4213225"/>
            <a:ext cx="4867275" cy="2268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Prime Compatibility Classes Computation</a:t>
            </a:r>
          </a:p>
        </p:txBody>
      </p:sp>
      <p:pic>
        <p:nvPicPr>
          <p:cNvPr id="1078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1271588"/>
            <a:ext cx="5629275" cy="458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the Covering Problem</a:t>
            </a:r>
          </a:p>
        </p:txBody>
      </p:sp>
      <p:sp>
        <p:nvSpPr>
          <p:cNvPr id="107930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Covering clauses: One clause for each state </a:t>
            </a:r>
          </a:p>
          <a:p>
            <a:pPr lvl="1"/>
            <a:r>
              <a:rPr lang="en-US" dirty="0"/>
              <a:t>For state a, the only two compatibles that cover it are 1 and 11.</a:t>
            </a:r>
          </a:p>
          <a:p>
            <a:r>
              <a:rPr lang="en-US" dirty="0"/>
              <a:t>Closure Constraints</a:t>
            </a:r>
          </a:p>
          <a:p>
            <a:pPr lvl="1"/>
            <a:r>
              <a:rPr lang="en-US" dirty="0"/>
              <a:t>Prime 2 ({b, c, d}) requires {(a</a:t>
            </a:r>
            <a:r>
              <a:rPr lang="en-US" dirty="0" smtClean="0"/>
              <a:t>, b</a:t>
            </a:r>
            <a:r>
              <a:rPr lang="en-US" dirty="0"/>
              <a:t>), (a, g), (d, e)}.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Covering problem formulation</a:t>
            </a:r>
          </a:p>
        </p:txBody>
      </p:sp>
      <p:pic>
        <p:nvPicPr>
          <p:cNvPr id="1079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981200"/>
            <a:ext cx="14001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9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3276600"/>
            <a:ext cx="46482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9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3276600"/>
            <a:ext cx="1876425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9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13" y="5091113"/>
            <a:ext cx="7534275" cy="146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793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488" y="4281488"/>
            <a:ext cx="3400425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Reduced Table</a:t>
            </a:r>
          </a:p>
        </p:txBody>
      </p:sp>
      <p:sp>
        <p:nvSpPr>
          <p:cNvPr id="10803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Minimum cost solution: c</a:t>
            </a:r>
            <a:r>
              <a:rPr lang="en-US" baseline="-25000"/>
              <a:t>1</a:t>
            </a:r>
            <a:r>
              <a:rPr lang="en-US"/>
              <a:t>=c</a:t>
            </a:r>
            <a:r>
              <a:rPr lang="en-US" baseline="-25000"/>
              <a:t>4</a:t>
            </a:r>
            <a:r>
              <a:rPr lang="en-US"/>
              <a:t>=c</a:t>
            </a:r>
            <a:r>
              <a:rPr lang="en-US" baseline="-25000"/>
              <a:t>5</a:t>
            </a:r>
            <a:r>
              <a:rPr lang="en-US"/>
              <a:t>=c</a:t>
            </a:r>
            <a:r>
              <a:rPr lang="en-US" baseline="-25000"/>
              <a:t>9</a:t>
            </a:r>
            <a:r>
              <a:rPr lang="en-US"/>
              <a:t>=1.</a:t>
            </a:r>
          </a:p>
          <a:p>
            <a:r>
              <a:rPr lang="en-US"/>
              <a:t>Reduced table is not unique. It will lead to different implementations with different cost.</a:t>
            </a:r>
          </a:p>
        </p:txBody>
      </p:sp>
      <p:pic>
        <p:nvPicPr>
          <p:cNvPr id="1080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2554288"/>
            <a:ext cx="6734175" cy="184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80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4543425"/>
            <a:ext cx="4829175" cy="187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Encoding</a:t>
            </a:r>
          </a:p>
        </p:txBody>
      </p:sp>
      <p:sp>
        <p:nvSpPr>
          <p:cNvPr id="977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85175" cy="5356225"/>
          </a:xfrm>
        </p:spPr>
        <p:txBody>
          <a:bodyPr/>
          <a:lstStyle/>
          <a:p>
            <a:r>
              <a:rPr lang="en-US" sz="2200"/>
              <a:t>Determine a binary encoding of the states (|S|=n</a:t>
            </a:r>
            <a:r>
              <a:rPr lang="en-US" sz="2200" baseline="-25000"/>
              <a:t>s</a:t>
            </a:r>
            <a:r>
              <a:rPr lang="en-US" sz="2200"/>
              <a:t>) that optimize machine implementation</a:t>
            </a:r>
          </a:p>
          <a:p>
            <a:pPr lvl="1"/>
            <a:r>
              <a:rPr lang="en-US" sz="2000"/>
              <a:t>Area</a:t>
            </a:r>
          </a:p>
          <a:p>
            <a:pPr lvl="1"/>
            <a:r>
              <a:rPr lang="en-US" sz="2000"/>
              <a:t>Cycle-time</a:t>
            </a:r>
          </a:p>
          <a:p>
            <a:pPr lvl="1"/>
            <a:r>
              <a:rPr lang="en-US" sz="2000"/>
              <a:t>Power dissipation</a:t>
            </a:r>
          </a:p>
          <a:p>
            <a:pPr lvl="1"/>
            <a:r>
              <a:rPr lang="en-US" sz="2000"/>
              <a:t>Testability</a:t>
            </a:r>
          </a:p>
          <a:p>
            <a:r>
              <a:rPr lang="en-US" sz="2200"/>
              <a:t>Assume D-type registers.</a:t>
            </a:r>
          </a:p>
          <a:p>
            <a:r>
              <a:rPr lang="en-US" sz="2200"/>
              <a:t>Circuit complexity is related to</a:t>
            </a:r>
          </a:p>
          <a:p>
            <a:pPr lvl="1"/>
            <a:r>
              <a:rPr lang="en-US" sz="2000"/>
              <a:t>Number of storage bits </a:t>
            </a:r>
            <a:r>
              <a:rPr lang="en-US" sz="2000" i="1"/>
              <a:t>n</a:t>
            </a:r>
            <a:r>
              <a:rPr lang="en-US" sz="2000" i="1" baseline="-25000"/>
              <a:t>b</a:t>
            </a:r>
            <a:r>
              <a:rPr lang="en-US" sz="2000"/>
              <a:t> used for state representation</a:t>
            </a:r>
          </a:p>
          <a:p>
            <a:pPr lvl="1"/>
            <a:r>
              <a:rPr lang="en-US" sz="2000"/>
              <a:t>Size of combinational component</a:t>
            </a:r>
          </a:p>
          <a:p>
            <a:r>
              <a:rPr lang="en-US" sz="2200"/>
              <a:t>There are                                  possible encodings</a:t>
            </a:r>
          </a:p>
          <a:p>
            <a:r>
              <a:rPr lang="en-US" sz="2200"/>
              <a:t>Implementation Modeling</a:t>
            </a:r>
          </a:p>
          <a:p>
            <a:pPr lvl="1"/>
            <a:r>
              <a:rPr lang="en-US" sz="2000"/>
              <a:t>Two-level circuits.</a:t>
            </a:r>
          </a:p>
          <a:p>
            <a:pPr lvl="1"/>
            <a:r>
              <a:rPr lang="en-US" sz="2000"/>
              <a:t>Multiple-level circuits.</a:t>
            </a:r>
          </a:p>
          <a:p>
            <a:endParaRPr lang="en-US" sz="2200"/>
          </a:p>
        </p:txBody>
      </p:sp>
      <p:graphicFrame>
        <p:nvGraphicFramePr>
          <p:cNvPr id="9779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111375" y="4814888"/>
          <a:ext cx="2398713" cy="412750"/>
        </p:xfrm>
        <a:graphic>
          <a:graphicData uri="http://schemas.openxmlformats.org/presentationml/2006/ole">
            <p:oleObj spid="_x0000_s977926" name="Equation" r:id="rId3" imgW="914400" imgH="2412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Circuit Models</a:t>
            </a:r>
          </a:p>
        </p:txBody>
      </p:sp>
      <p:sp>
        <p:nvSpPr>
          <p:cNvPr id="978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070475" cy="5356225"/>
          </a:xfrm>
        </p:spPr>
        <p:txBody>
          <a:bodyPr/>
          <a:lstStyle/>
          <a:p>
            <a:r>
              <a:rPr lang="en-US"/>
              <a:t>Sum of product representation.</a:t>
            </a:r>
          </a:p>
          <a:p>
            <a:pPr lvl="1"/>
            <a:r>
              <a:rPr lang="en-US"/>
              <a:t>PLA implementation.</a:t>
            </a:r>
          </a:p>
          <a:p>
            <a:r>
              <a:rPr lang="en-US"/>
              <a:t>Area</a:t>
            </a:r>
          </a:p>
          <a:p>
            <a:pPr lvl="1"/>
            <a:r>
              <a:rPr lang="en-US"/>
              <a:t># of products (rows) </a:t>
            </a:r>
            <a:r>
              <a:rPr lang="en-US">
                <a:sym typeface="Symbol" pitchFamily="18" charset="2"/>
              </a:rPr>
              <a:t> </a:t>
            </a:r>
            <a:r>
              <a:rPr lang="en-US"/>
              <a:t># I/Os (columns).</a:t>
            </a:r>
          </a:p>
          <a:p>
            <a:r>
              <a:rPr lang="en-US"/>
              <a:t>Delay</a:t>
            </a:r>
          </a:p>
          <a:p>
            <a:pPr lvl="1"/>
            <a:r>
              <a:rPr lang="en-US"/>
              <a:t>Twice # of products (2 column length) plus # I/Os (1 row length).</a:t>
            </a:r>
          </a:p>
          <a:p>
            <a:r>
              <a:rPr lang="en-US"/>
              <a:t>Note</a:t>
            </a:r>
          </a:p>
          <a:p>
            <a:pPr lvl="1"/>
            <a:r>
              <a:rPr lang="en-US"/>
              <a:t># products considered as the size of a minimum implementation.</a:t>
            </a:r>
          </a:p>
          <a:p>
            <a:pPr lvl="1"/>
            <a:r>
              <a:rPr lang="en-US"/>
              <a:t># I/Os depends on encoding length.</a:t>
            </a:r>
          </a:p>
          <a:p>
            <a:endParaRPr lang="en-US"/>
          </a:p>
        </p:txBody>
      </p:sp>
      <p:pic>
        <p:nvPicPr>
          <p:cNvPr id="9789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1419225"/>
            <a:ext cx="3549650" cy="46577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Encoding for Two-Level Models</a:t>
            </a:r>
          </a:p>
        </p:txBody>
      </p:sp>
      <p:sp>
        <p:nvSpPr>
          <p:cNvPr id="9809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work focused on use of minimum-length codes i.e. using </a:t>
            </a:r>
            <a:r>
              <a:rPr lang="en-US">
                <a:solidFill>
                  <a:schemeClr val="hlink"/>
                </a:solidFill>
              </a:rPr>
              <a:t>n</a:t>
            </a:r>
            <a:r>
              <a:rPr lang="en-US" baseline="-25000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= 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</a:t>
            </a:r>
            <a:r>
              <a:rPr lang="en-US">
                <a:solidFill>
                  <a:schemeClr val="hlink"/>
                </a:solidFill>
              </a:rPr>
              <a:t>log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 n</a:t>
            </a:r>
            <a:r>
              <a:rPr lang="en-US" baseline="-25000">
                <a:solidFill>
                  <a:schemeClr val="hlink"/>
                </a:solidFill>
              </a:rPr>
              <a:t>s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</a:t>
            </a:r>
            <a:r>
              <a:rPr lang="en-US"/>
              <a:t>.</a:t>
            </a:r>
          </a:p>
          <a:p>
            <a:r>
              <a:rPr lang="en-US"/>
              <a:t>Most classical heuristics are based on reduced dependency criterion</a:t>
            </a:r>
          </a:p>
          <a:p>
            <a:pPr lvl="1"/>
            <a:r>
              <a:rPr lang="en-US"/>
              <a:t>Encode states so that state variables have least dependencies on those representing previous states.</a:t>
            </a:r>
          </a:p>
          <a:p>
            <a:pPr lvl="1"/>
            <a:r>
              <a:rPr lang="en-US"/>
              <a:t>Correlates weakly with minimality of sum-of-products representation.</a:t>
            </a:r>
          </a:p>
          <a:p>
            <a:r>
              <a:rPr lang="en-US"/>
              <a:t>Symbolic minimization of state table.</a:t>
            </a:r>
          </a:p>
          <a:p>
            <a:pPr lvl="1"/>
            <a:r>
              <a:rPr lang="en-US"/>
              <a:t>Equivalent to minimizing the size of sum-of-products form related to all codes that satisfy the corresponding constraints.</a:t>
            </a:r>
          </a:p>
          <a:p>
            <a:r>
              <a:rPr lang="en-US"/>
              <a:t>Constrained encoding problems.</a:t>
            </a:r>
          </a:p>
          <a:p>
            <a:pPr lvl="1"/>
            <a:r>
              <a:rPr lang="en-US"/>
              <a:t>Exact and heuristic methods.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Minimization</a:t>
            </a:r>
          </a:p>
        </p:txBody>
      </p:sp>
      <p:sp>
        <p:nvSpPr>
          <p:cNvPr id="9820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Minimization of Boolean functions where codes of inputs and/or outputs are not specified.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Minimize tables of symbols rather than binary tables.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Extension to </a:t>
            </a:r>
            <a:r>
              <a:rPr lang="en-US" sz="2000" dirty="0" err="1"/>
              <a:t>bvi</a:t>
            </a:r>
            <a:r>
              <a:rPr lang="en-US" sz="2000" dirty="0"/>
              <a:t> and </a:t>
            </a:r>
            <a:r>
              <a:rPr lang="en-US" sz="2000" dirty="0" err="1"/>
              <a:t>mvi</a:t>
            </a:r>
            <a:r>
              <a:rPr lang="en-US" sz="2000" dirty="0"/>
              <a:t> function minimization.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Reduce the number of rows of a table, that can have symbolic fields.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Reduction exploits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Combination of input symbols in the same field.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Covering of output symbols.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Applications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Encoding of op-codes.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State encoding of finite-state machines.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Problems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Input encoding.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Output encoding.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Mixed encoding.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Example</a:t>
            </a:r>
          </a:p>
        </p:txBody>
      </p:sp>
      <p:pic>
        <p:nvPicPr>
          <p:cNvPr id="984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1249363"/>
            <a:ext cx="3744912" cy="284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84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1208088"/>
            <a:ext cx="395446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4930775" y="4462463"/>
            <a:ext cx="3805238" cy="15652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 dirty="0"/>
              <a:t>Replace </a:t>
            </a:r>
            <a:r>
              <a:rPr lang="en-US" u="none" dirty="0" smtClean="0"/>
              <a:t>input symbols </a:t>
            </a:r>
            <a:r>
              <a:rPr lang="en-US" u="none" dirty="0"/>
              <a:t>by binary strings to minimize corresponding </a:t>
            </a:r>
          </a:p>
          <a:p>
            <a:r>
              <a:rPr lang="en-US" u="none" dirty="0"/>
              <a:t>covers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9861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Symbolic cover</a:t>
            </a:r>
          </a:p>
          <a:p>
            <a:pPr lvl="1"/>
            <a:r>
              <a:rPr lang="en-US"/>
              <a:t>List of symbolic implicants.</a:t>
            </a:r>
          </a:p>
          <a:p>
            <a:pPr lvl="1"/>
            <a:r>
              <a:rPr lang="en-US"/>
              <a:t>List of rows of a table.</a:t>
            </a:r>
          </a:p>
          <a:p>
            <a:r>
              <a:rPr lang="en-US"/>
              <a:t>Symbolic implicant</a:t>
            </a:r>
          </a:p>
          <a:p>
            <a:pPr lvl="1"/>
            <a:r>
              <a:rPr lang="en-US"/>
              <a:t>Conjunction of symbolic literals.</a:t>
            </a:r>
          </a:p>
          <a:p>
            <a:r>
              <a:rPr lang="en-US"/>
              <a:t>Symbolic literals</a:t>
            </a:r>
          </a:p>
          <a:p>
            <a:pPr lvl="1"/>
            <a:r>
              <a:rPr lang="en-US"/>
              <a:t>Simple: one symbol.</a:t>
            </a:r>
          </a:p>
          <a:p>
            <a:pPr lvl="1"/>
            <a:r>
              <a:rPr lang="en-US"/>
              <a:t>Compound: the disjunction of some symbols.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Problem</a:t>
            </a:r>
          </a:p>
        </p:txBody>
      </p:sp>
      <p:sp>
        <p:nvSpPr>
          <p:cNvPr id="9871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Degrees of freedom in encoding the </a:t>
            </a:r>
            <a:r>
              <a:rPr lang="en-US" dirty="0" smtClean="0"/>
              <a:t>input symbols</a:t>
            </a:r>
            <a:r>
              <a:rPr lang="en-US" dirty="0"/>
              <a:t>.</a:t>
            </a:r>
          </a:p>
          <a:p>
            <a:r>
              <a:rPr lang="en-US" dirty="0"/>
              <a:t> Goal</a:t>
            </a:r>
          </a:p>
          <a:p>
            <a:pPr lvl="1"/>
            <a:r>
              <a:rPr lang="en-US" dirty="0"/>
              <a:t>Reduce size of the representation.</a:t>
            </a:r>
          </a:p>
          <a:p>
            <a:r>
              <a:rPr lang="en-US" dirty="0"/>
              <a:t> Approach</a:t>
            </a:r>
          </a:p>
          <a:p>
            <a:pPr lvl="1"/>
            <a:r>
              <a:rPr lang="en-US" dirty="0"/>
              <a:t>Encode to minimize number of rows.</a:t>
            </a:r>
          </a:p>
          <a:p>
            <a:pPr lvl="1"/>
            <a:r>
              <a:rPr lang="en-US" dirty="0"/>
              <a:t>Encode to minimize number of bits.</a:t>
            </a:r>
          </a:p>
          <a:p>
            <a:r>
              <a:rPr lang="en-US" dirty="0"/>
              <a:t>Represent each </a:t>
            </a:r>
            <a:r>
              <a:rPr lang="en-US" dirty="0" smtClean="0"/>
              <a:t>string </a:t>
            </a:r>
            <a:r>
              <a:rPr lang="en-US" dirty="0"/>
              <a:t>by 1-hot codes.</a:t>
            </a:r>
          </a:p>
          <a:p>
            <a:r>
              <a:rPr lang="en-US" dirty="0"/>
              <a:t>Minimize table with </a:t>
            </a:r>
            <a:r>
              <a:rPr lang="en-US" dirty="0" err="1"/>
              <a:t>mvi</a:t>
            </a:r>
            <a:r>
              <a:rPr lang="en-US" dirty="0"/>
              <a:t> </a:t>
            </a:r>
            <a:r>
              <a:rPr lang="en-US" dirty="0" err="1"/>
              <a:t>minimizer</a:t>
            </a:r>
            <a:r>
              <a:rPr lang="en-US" dirty="0"/>
              <a:t>.</a:t>
            </a:r>
          </a:p>
          <a:p>
            <a:r>
              <a:rPr lang="en-US" dirty="0"/>
              <a:t>Interpret minimized table</a:t>
            </a:r>
          </a:p>
          <a:p>
            <a:pPr lvl="1"/>
            <a:r>
              <a:rPr lang="en-US" dirty="0"/>
              <a:t>Compound </a:t>
            </a:r>
            <a:r>
              <a:rPr lang="en-US" dirty="0" err="1"/>
              <a:t>mvi</a:t>
            </a:r>
            <a:r>
              <a:rPr lang="en-US" dirty="0"/>
              <a:t>-literals.</a:t>
            </a:r>
          </a:p>
          <a:p>
            <a:pPr lvl="1"/>
            <a:r>
              <a:rPr lang="en-US" dirty="0"/>
              <a:t>Groups of symbols.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Synchronous Circuits</a:t>
            </a:r>
          </a:p>
        </p:txBody>
      </p:sp>
      <p:sp>
        <p:nvSpPr>
          <p:cNvPr id="960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State-based model</a:t>
            </a:r>
          </a:p>
          <a:p>
            <a:pPr lvl="1"/>
            <a:r>
              <a:rPr lang="en-US"/>
              <a:t>Model circuits as finite-state machines.</a:t>
            </a:r>
          </a:p>
          <a:p>
            <a:pPr lvl="1"/>
            <a:r>
              <a:rPr lang="en-US"/>
              <a:t>Represented by state tables/diagrams.</a:t>
            </a:r>
          </a:p>
          <a:p>
            <a:pPr lvl="1"/>
            <a:r>
              <a:rPr lang="en-US"/>
              <a:t>Lacks a direct relation between state manipulation and corresponding area and delay variations.</a:t>
            </a:r>
          </a:p>
          <a:p>
            <a:pPr lvl="1"/>
            <a:r>
              <a:rPr lang="en-US"/>
              <a:t>Apply exact/heuristic algorithms for</a:t>
            </a:r>
          </a:p>
          <a:p>
            <a:pPr lvl="2"/>
            <a:r>
              <a:rPr lang="en-US"/>
              <a:t>State minimization.</a:t>
            </a:r>
          </a:p>
          <a:p>
            <a:pPr lvl="2"/>
            <a:r>
              <a:rPr lang="en-US"/>
              <a:t>State encoding.</a:t>
            </a:r>
          </a:p>
          <a:p>
            <a:r>
              <a:rPr lang="en-US"/>
              <a:t>Structural models</a:t>
            </a:r>
          </a:p>
          <a:p>
            <a:pPr lvl="1"/>
            <a:r>
              <a:rPr lang="en-US"/>
              <a:t>Represent circuit by synchronous logic network.</a:t>
            </a:r>
          </a:p>
          <a:p>
            <a:pPr lvl="1"/>
            <a:r>
              <a:rPr lang="en-US"/>
              <a:t>Apply</a:t>
            </a:r>
          </a:p>
          <a:p>
            <a:pPr lvl="2"/>
            <a:r>
              <a:rPr lang="en-US"/>
              <a:t>Retiming.</a:t>
            </a:r>
          </a:p>
          <a:p>
            <a:pPr lvl="2"/>
            <a:r>
              <a:rPr lang="en-US"/>
              <a:t>Logic transformations.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Example …</a:t>
            </a:r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633538"/>
            <a:ext cx="2827338" cy="287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088" y="4684713"/>
            <a:ext cx="2828925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3" y="1558925"/>
            <a:ext cx="3408362" cy="319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8167" name="Text Box 7"/>
          <p:cNvSpPr txBox="1">
            <a:spLocks noChangeArrowheads="1"/>
          </p:cNvSpPr>
          <p:nvPr/>
        </p:nvSpPr>
        <p:spPr bwMode="auto">
          <a:xfrm>
            <a:off x="5708650" y="1160463"/>
            <a:ext cx="2725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Encoded Cover</a:t>
            </a:r>
          </a:p>
        </p:txBody>
      </p:sp>
      <p:sp>
        <p:nvSpPr>
          <p:cNvPr id="988168" name="Text Box 8"/>
          <p:cNvSpPr txBox="1">
            <a:spLocks noChangeArrowheads="1"/>
          </p:cNvSpPr>
          <p:nvPr/>
        </p:nvSpPr>
        <p:spPr bwMode="auto">
          <a:xfrm>
            <a:off x="3978275" y="5094288"/>
            <a:ext cx="15509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Minimum </a:t>
            </a:r>
          </a:p>
          <a:p>
            <a:r>
              <a:rPr lang="en-US" u="none">
                <a:solidFill>
                  <a:schemeClr val="hlink"/>
                </a:solidFill>
              </a:rPr>
              <a:t>Cover</a:t>
            </a:r>
          </a:p>
        </p:txBody>
      </p:sp>
      <p:sp>
        <p:nvSpPr>
          <p:cNvPr id="988169" name="Text Box 9"/>
          <p:cNvSpPr txBox="1">
            <a:spLocks noChangeArrowheads="1"/>
          </p:cNvSpPr>
          <p:nvPr/>
        </p:nvSpPr>
        <p:spPr bwMode="auto">
          <a:xfrm>
            <a:off x="538163" y="1081088"/>
            <a:ext cx="38179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Input Encoding Problem</a:t>
            </a:r>
          </a:p>
        </p:txBody>
      </p:sp>
      <p:sp>
        <p:nvSpPr>
          <p:cNvPr id="988171" name="Text Box 11"/>
          <p:cNvSpPr txBox="1">
            <a:spLocks noChangeArrowheads="1"/>
          </p:cNvSpPr>
          <p:nvPr/>
        </p:nvSpPr>
        <p:spPr bwMode="auto">
          <a:xfrm>
            <a:off x="6424613" y="5708650"/>
            <a:ext cx="952500" cy="3667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0" u="none">
                <a:solidFill>
                  <a:schemeClr val="bg2"/>
                </a:solidFill>
              </a:rPr>
              <a:t>0 0 0 1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Input Encoding Example</a:t>
            </a:r>
          </a:p>
        </p:txBody>
      </p:sp>
      <p:sp>
        <p:nvSpPr>
          <p:cNvPr id="98919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Examples of</a:t>
            </a:r>
          </a:p>
          <a:p>
            <a:pPr lvl="1"/>
            <a:r>
              <a:rPr lang="en-US"/>
              <a:t>Simple literal: AND</a:t>
            </a:r>
          </a:p>
          <a:p>
            <a:pPr lvl="1"/>
            <a:r>
              <a:rPr lang="en-US"/>
              <a:t>Compound literal: AND,OR</a:t>
            </a:r>
          </a:p>
        </p:txBody>
      </p:sp>
      <p:pic>
        <p:nvPicPr>
          <p:cNvPr id="9891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2017713"/>
            <a:ext cx="4259262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891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051050"/>
            <a:ext cx="3170238" cy="215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9191" name="Text Box 7"/>
          <p:cNvSpPr txBox="1">
            <a:spLocks noChangeArrowheads="1"/>
          </p:cNvSpPr>
          <p:nvPr/>
        </p:nvSpPr>
        <p:spPr bwMode="auto">
          <a:xfrm>
            <a:off x="5287963" y="1490663"/>
            <a:ext cx="28876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Minimum  Cover</a:t>
            </a:r>
          </a:p>
        </p:txBody>
      </p:sp>
      <p:sp>
        <p:nvSpPr>
          <p:cNvPr id="989192" name="Text Box 8"/>
          <p:cNvSpPr txBox="1">
            <a:spLocks noChangeArrowheads="1"/>
          </p:cNvSpPr>
          <p:nvPr/>
        </p:nvSpPr>
        <p:spPr bwMode="auto">
          <a:xfrm>
            <a:off x="785813" y="1465263"/>
            <a:ext cx="4129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Minimum Symbolic Cover</a:t>
            </a:r>
          </a:p>
        </p:txBody>
      </p:sp>
      <p:sp>
        <p:nvSpPr>
          <p:cNvPr id="989195" name="Text Box 11"/>
          <p:cNvSpPr txBox="1">
            <a:spLocks noChangeArrowheads="1"/>
          </p:cNvSpPr>
          <p:nvPr/>
        </p:nvSpPr>
        <p:spPr bwMode="auto">
          <a:xfrm>
            <a:off x="6126163" y="3448050"/>
            <a:ext cx="952500" cy="3667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0" u="none">
                <a:solidFill>
                  <a:schemeClr val="bg2"/>
                </a:solidFill>
              </a:rPr>
              <a:t>0 0 0 1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Problem</a:t>
            </a:r>
          </a:p>
        </p:txBody>
      </p:sp>
      <p:sp>
        <p:nvSpPr>
          <p:cNvPr id="990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 minimum symbolic cover into minimum bv-cover.</a:t>
            </a:r>
          </a:p>
          <a:p>
            <a:r>
              <a:rPr lang="en-US"/>
              <a:t>Map symbolic implicants into bv implicants (one to one).</a:t>
            </a:r>
          </a:p>
          <a:p>
            <a:r>
              <a:rPr lang="en-US"/>
              <a:t>Compound literals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Encode corresponding symbols so that their supercube does not include other symbol codes</a:t>
            </a:r>
            <a:r>
              <a:rPr lang="en-US"/>
              <a:t>.</a:t>
            </a:r>
          </a:p>
          <a:p>
            <a:r>
              <a:rPr lang="en-US"/>
              <a:t>Replace encoded literals into cover.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9912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Compound literals</a:t>
            </a:r>
          </a:p>
          <a:p>
            <a:pPr lvl="1"/>
            <a:r>
              <a:rPr lang="en-US" dirty="0"/>
              <a:t>AND,OR,JMP,ADD</a:t>
            </a:r>
          </a:p>
          <a:p>
            <a:pPr lvl="1"/>
            <a:r>
              <a:rPr lang="en-US" dirty="0"/>
              <a:t>AND,OR</a:t>
            </a:r>
          </a:p>
          <a:p>
            <a:pPr lvl="1"/>
            <a:r>
              <a:rPr lang="en-US" dirty="0"/>
              <a:t>JMP,ADD</a:t>
            </a:r>
          </a:p>
          <a:p>
            <a:pPr lvl="1"/>
            <a:r>
              <a:rPr lang="en-US" dirty="0"/>
              <a:t>OR,JMP</a:t>
            </a:r>
          </a:p>
          <a:p>
            <a:r>
              <a:rPr lang="en-US" dirty="0"/>
              <a:t>Valid code</a:t>
            </a:r>
          </a:p>
          <a:p>
            <a:pPr lvl="1"/>
            <a:r>
              <a:rPr lang="en-US" dirty="0"/>
              <a:t>{AND 00, OR 01, JMP 11, ADD 10}</a:t>
            </a:r>
          </a:p>
          <a:p>
            <a:r>
              <a:rPr lang="en-US" dirty="0"/>
              <a:t>Replacement in cover</a:t>
            </a:r>
          </a:p>
          <a:p>
            <a:endParaRPr lang="en-US" dirty="0"/>
          </a:p>
        </p:txBody>
      </p:sp>
      <p:pic>
        <p:nvPicPr>
          <p:cNvPr id="9912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1568450"/>
            <a:ext cx="2500313" cy="216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9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8" y="4572000"/>
            <a:ext cx="2209800" cy="188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912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275" y="4311650"/>
            <a:ext cx="2536825" cy="1954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91243" name="Text Box 11"/>
          <p:cNvSpPr txBox="1">
            <a:spLocks noChangeArrowheads="1"/>
          </p:cNvSpPr>
          <p:nvPr/>
        </p:nvSpPr>
        <p:spPr bwMode="auto">
          <a:xfrm>
            <a:off x="6200775" y="1065213"/>
            <a:ext cx="170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Valid code</a:t>
            </a:r>
          </a:p>
        </p:txBody>
      </p:sp>
      <p:sp>
        <p:nvSpPr>
          <p:cNvPr id="991244" name="Rectangle 12"/>
          <p:cNvSpPr>
            <a:spLocks noChangeArrowheads="1"/>
          </p:cNvSpPr>
          <p:nvPr/>
        </p:nvSpPr>
        <p:spPr bwMode="auto">
          <a:xfrm>
            <a:off x="6245225" y="3787775"/>
            <a:ext cx="1943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Invalid code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56409" y="5834745"/>
            <a:ext cx="174170" cy="2351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pitchFamily="34" charset="0"/>
                <a:cs typeface="Helvetica" pitchFamily="3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Algorithms</a:t>
            </a:r>
          </a:p>
        </p:txBody>
      </p:sp>
      <p:sp>
        <p:nvSpPr>
          <p:cNvPr id="9922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 specification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Constraint matrix</a:t>
            </a:r>
            <a:r>
              <a:rPr lang="en-US"/>
              <a:t> </a:t>
            </a:r>
            <a:r>
              <a:rPr lang="en-US" b="1">
                <a:solidFill>
                  <a:schemeClr val="hlink"/>
                </a:solidFill>
              </a:rPr>
              <a:t>A</a:t>
            </a:r>
          </a:p>
          <a:p>
            <a:pPr lvl="2"/>
            <a:r>
              <a:rPr lang="en-US" b="1"/>
              <a:t>One row for each constraint  (literal) and one column for each symbol</a:t>
            </a:r>
          </a:p>
          <a:p>
            <a:pPr lvl="2"/>
            <a:r>
              <a:rPr lang="en-US" i="1"/>
              <a:t>a</a:t>
            </a:r>
            <a:r>
              <a:rPr lang="en-US" i="1" baseline="-25000"/>
              <a:t>ij</a:t>
            </a:r>
            <a:r>
              <a:rPr lang="en-US"/>
              <a:t> = 1 iff symbol </a:t>
            </a:r>
            <a:r>
              <a:rPr lang="en-US" i="1"/>
              <a:t>j</a:t>
            </a:r>
            <a:r>
              <a:rPr lang="en-US"/>
              <a:t> belongs to literal </a:t>
            </a:r>
            <a:r>
              <a:rPr lang="en-US" i="1"/>
              <a:t>i</a:t>
            </a:r>
            <a:r>
              <a:rPr lang="en-US"/>
              <a:t>.</a:t>
            </a:r>
          </a:p>
          <a:p>
            <a:r>
              <a:rPr lang="en-US"/>
              <a:t>Solution sought for</a:t>
            </a:r>
          </a:p>
          <a:p>
            <a:pPr lvl="1"/>
            <a:r>
              <a:rPr lang="en-US" i="1">
                <a:solidFill>
                  <a:schemeClr val="hlink"/>
                </a:solidFill>
              </a:rPr>
              <a:t>Encoding matrix</a:t>
            </a:r>
            <a:r>
              <a:rPr lang="en-US"/>
              <a:t> </a:t>
            </a:r>
            <a:r>
              <a:rPr lang="en-US" b="1">
                <a:solidFill>
                  <a:schemeClr val="hlink"/>
                </a:solidFill>
              </a:rPr>
              <a:t>E</a:t>
            </a:r>
          </a:p>
          <a:p>
            <a:pPr lvl="2"/>
            <a:r>
              <a:rPr lang="en-US"/>
              <a:t>As many rows as the symbols.</a:t>
            </a:r>
          </a:p>
          <a:p>
            <a:pPr lvl="2"/>
            <a:r>
              <a:rPr lang="en-US"/>
              <a:t>Encoding length n</a:t>
            </a:r>
            <a:r>
              <a:rPr lang="en-US" baseline="-25000"/>
              <a:t>b</a:t>
            </a:r>
            <a:r>
              <a:rPr lang="en-US"/>
              <a:t>.</a:t>
            </a:r>
          </a:p>
          <a:p>
            <a:r>
              <a:rPr lang="en-US" b="0"/>
              <a:t>Constraint matrix</a:t>
            </a:r>
          </a:p>
          <a:p>
            <a:endParaRPr lang="en-US" b="0"/>
          </a:p>
          <a:p>
            <a:endParaRPr lang="en-US" b="0"/>
          </a:p>
          <a:p>
            <a:r>
              <a:rPr lang="en-US" b="0"/>
              <a:t>Encoding matrix</a:t>
            </a:r>
          </a:p>
          <a:p>
            <a:endParaRPr lang="en-US"/>
          </a:p>
        </p:txBody>
      </p:sp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4719638"/>
            <a:ext cx="2759075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725" y="5810250"/>
            <a:ext cx="24003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92266" name="Text Box 10"/>
          <p:cNvSpPr txBox="1">
            <a:spLocks noChangeArrowheads="1"/>
          </p:cNvSpPr>
          <p:nvPr/>
        </p:nvSpPr>
        <p:spPr bwMode="auto">
          <a:xfrm>
            <a:off x="5840413" y="4735513"/>
            <a:ext cx="15541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1600" i="0" u="none"/>
              <a:t>AND,OR</a:t>
            </a:r>
          </a:p>
          <a:p>
            <a:pPr lvl="1"/>
            <a:r>
              <a:rPr lang="en-US" sz="1600" i="0" u="none"/>
              <a:t>JMP,ADD</a:t>
            </a:r>
          </a:p>
          <a:p>
            <a:pPr lvl="1"/>
            <a:r>
              <a:rPr lang="en-US" sz="1600" i="0" u="none"/>
              <a:t>OR,JMP</a:t>
            </a:r>
          </a:p>
        </p:txBody>
      </p:sp>
      <p:sp>
        <p:nvSpPr>
          <p:cNvPr id="992267" name="Text Box 11"/>
          <p:cNvSpPr txBox="1">
            <a:spLocks noChangeArrowheads="1"/>
          </p:cNvSpPr>
          <p:nvPr/>
        </p:nvSpPr>
        <p:spPr bwMode="auto">
          <a:xfrm>
            <a:off x="4248150" y="4383088"/>
            <a:ext cx="19542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 u="none"/>
              <a:t>AND OR JMP ADD</a:t>
            </a:r>
          </a:p>
        </p:txBody>
      </p:sp>
      <p:sp>
        <p:nvSpPr>
          <p:cNvPr id="992268" name="Text Box 12"/>
          <p:cNvSpPr txBox="1">
            <a:spLocks noChangeArrowheads="1"/>
          </p:cNvSpPr>
          <p:nvPr/>
        </p:nvSpPr>
        <p:spPr bwMode="auto">
          <a:xfrm>
            <a:off x="5489575" y="5800725"/>
            <a:ext cx="1058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1400" i="0" u="none"/>
              <a:t>AND</a:t>
            </a:r>
          </a:p>
          <a:p>
            <a:pPr lvl="1"/>
            <a:r>
              <a:rPr lang="en-US" sz="1400" i="0" u="none"/>
              <a:t>OR</a:t>
            </a:r>
          </a:p>
          <a:p>
            <a:pPr lvl="1"/>
            <a:r>
              <a:rPr lang="en-US" sz="1400" i="0" u="none"/>
              <a:t>JMP</a:t>
            </a:r>
          </a:p>
          <a:p>
            <a:pPr lvl="1"/>
            <a:r>
              <a:rPr lang="en-US" sz="1400" i="0" u="none"/>
              <a:t>ADD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Encoding Problem</a:t>
            </a:r>
          </a:p>
        </p:txBody>
      </p:sp>
      <p:sp>
        <p:nvSpPr>
          <p:cNvPr id="9932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i="1" dirty="0">
                <a:solidFill>
                  <a:schemeClr val="hlink"/>
                </a:solidFill>
              </a:rPr>
              <a:t>constraint matrix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A</a:t>
            </a:r>
          </a:p>
          <a:p>
            <a:pPr lvl="1"/>
            <a:r>
              <a:rPr lang="en-US" dirty="0"/>
              <a:t>Find </a:t>
            </a:r>
            <a:r>
              <a:rPr lang="en-US" i="1" dirty="0">
                <a:solidFill>
                  <a:schemeClr val="hlink"/>
                </a:solidFill>
              </a:rPr>
              <a:t>encoding matrix</a:t>
            </a:r>
            <a:r>
              <a:rPr lang="en-US" dirty="0"/>
              <a:t> </a:t>
            </a:r>
            <a:r>
              <a:rPr lang="en-US" b="1" dirty="0">
                <a:solidFill>
                  <a:schemeClr val="hlink"/>
                </a:solidFill>
              </a:rPr>
              <a:t>E</a:t>
            </a:r>
          </a:p>
          <a:p>
            <a:pPr lvl="2"/>
            <a:r>
              <a:rPr lang="en-US" dirty="0" smtClean="0"/>
              <a:t>Satisfying </a:t>
            </a:r>
            <a:r>
              <a:rPr lang="en-US" dirty="0"/>
              <a:t>all input encoding constraints (due to compound literals)</a:t>
            </a:r>
          </a:p>
          <a:p>
            <a:pPr lvl="2"/>
            <a:r>
              <a:rPr lang="en-US" dirty="0"/>
              <a:t>With minimum number of columns (bits).</a:t>
            </a:r>
          </a:p>
          <a:p>
            <a:r>
              <a:rPr lang="en-US" dirty="0"/>
              <a:t>An encoding matrix </a:t>
            </a:r>
            <a:r>
              <a:rPr lang="en-US" dirty="0">
                <a:solidFill>
                  <a:schemeClr val="hlink"/>
                </a:solidFill>
              </a:rPr>
              <a:t>E</a:t>
            </a:r>
            <a:r>
              <a:rPr lang="en-US" dirty="0"/>
              <a:t> satisfies the encoding constraints by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 if for each row </a:t>
            </a:r>
            <a:r>
              <a:rPr lang="en-US" i="1" dirty="0" err="1"/>
              <a:t>a</a:t>
            </a:r>
            <a:r>
              <a:rPr lang="en-US" i="1" baseline="30000" dirty="0" err="1"/>
              <a:t>T</a:t>
            </a:r>
            <a:r>
              <a:rPr lang="en-US" dirty="0"/>
              <a:t> of </a:t>
            </a:r>
            <a:r>
              <a:rPr lang="en-US" dirty="0">
                <a:solidFill>
                  <a:schemeClr val="hlink"/>
                </a:solidFill>
              </a:rPr>
              <a:t>A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supercube</a:t>
            </a:r>
            <a:r>
              <a:rPr lang="en-US" dirty="0"/>
              <a:t> of rows of </a:t>
            </a:r>
            <a:r>
              <a:rPr lang="en-US" dirty="0">
                <a:solidFill>
                  <a:schemeClr val="hlink"/>
                </a:solidFill>
              </a:rPr>
              <a:t>E</a:t>
            </a:r>
            <a:r>
              <a:rPr lang="en-US" dirty="0"/>
              <a:t> corresponding to 1’s in </a:t>
            </a:r>
            <a:r>
              <a:rPr lang="en-US" i="1" dirty="0" err="1"/>
              <a:t>a</a:t>
            </a:r>
            <a:r>
              <a:rPr lang="en-US" i="1" baseline="30000" dirty="0" err="1"/>
              <a:t>T</a:t>
            </a:r>
            <a:r>
              <a:rPr lang="en-US" dirty="0"/>
              <a:t> does not intersect any of the rows of </a:t>
            </a:r>
            <a:r>
              <a:rPr lang="en-US" dirty="0">
                <a:solidFill>
                  <a:schemeClr val="hlink"/>
                </a:solidFill>
              </a:rPr>
              <a:t>E</a:t>
            </a:r>
            <a:r>
              <a:rPr lang="en-US" dirty="0"/>
              <a:t> corresponding to 0’s in </a:t>
            </a:r>
            <a:r>
              <a:rPr lang="en-US" i="1" dirty="0" err="1"/>
              <a:t>a</a:t>
            </a:r>
            <a:r>
              <a:rPr lang="en-US" i="1" baseline="30000" dirty="0" err="1"/>
              <a:t>T</a:t>
            </a:r>
            <a:r>
              <a:rPr lang="en-US" dirty="0"/>
              <a:t>.</a:t>
            </a:r>
          </a:p>
          <a:p>
            <a:r>
              <a:rPr lang="en-US" dirty="0"/>
              <a:t>Identity matrix is always a valid encoding.</a:t>
            </a:r>
          </a:p>
          <a:p>
            <a:pPr lvl="1"/>
            <a:r>
              <a:rPr lang="en-US" dirty="0"/>
              <a:t>1-hot encoding</a:t>
            </a:r>
          </a:p>
          <a:p>
            <a:r>
              <a:rPr lang="en-US" dirty="0">
                <a:solidFill>
                  <a:schemeClr val="hlink"/>
                </a:solidFill>
              </a:rPr>
              <a:t>Theorem</a:t>
            </a:r>
            <a:r>
              <a:rPr lang="en-US" dirty="0"/>
              <a:t>: Given a constraint matrix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, the encoding matrix </a:t>
            </a:r>
            <a:r>
              <a:rPr lang="en-US" dirty="0">
                <a:solidFill>
                  <a:schemeClr val="hlink"/>
                </a:solidFill>
              </a:rPr>
              <a:t>E=A</a:t>
            </a:r>
            <a:r>
              <a:rPr lang="en-US" baseline="30000" dirty="0">
                <a:solidFill>
                  <a:schemeClr val="hlink"/>
                </a:solidFill>
              </a:rPr>
              <a:t>T</a:t>
            </a:r>
            <a:r>
              <a:rPr lang="en-US" dirty="0"/>
              <a:t> satisfies the constrains of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Dichotomy Theory</a:t>
            </a:r>
          </a:p>
        </p:txBody>
      </p:sp>
      <p:sp>
        <p:nvSpPr>
          <p:cNvPr id="9943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Dichotomy</a:t>
            </a:r>
          </a:p>
          <a:p>
            <a:pPr lvl="1"/>
            <a:r>
              <a:rPr lang="en-US" dirty="0"/>
              <a:t>Two sets (L, R).</a:t>
            </a:r>
          </a:p>
          <a:p>
            <a:pPr lvl="1"/>
            <a:r>
              <a:rPr lang="en-US" dirty="0"/>
              <a:t>Bipartition of a subset of the symbol set.</a:t>
            </a:r>
          </a:p>
          <a:p>
            <a:r>
              <a:rPr lang="en-US" dirty="0" smtClean="0"/>
              <a:t>Encoding</a:t>
            </a:r>
            <a:endParaRPr lang="en-US" dirty="0"/>
          </a:p>
          <a:p>
            <a:pPr lvl="1"/>
            <a:r>
              <a:rPr lang="en-US" dirty="0"/>
              <a:t>Set of columns of E.</a:t>
            </a:r>
          </a:p>
          <a:p>
            <a:pPr lvl="1"/>
            <a:r>
              <a:rPr lang="en-US" dirty="0"/>
              <a:t>Each column corresponds to a bipartition of symbol set.</a:t>
            </a:r>
          </a:p>
          <a:p>
            <a:r>
              <a:rPr lang="en-US" dirty="0"/>
              <a:t>Rationale</a:t>
            </a:r>
          </a:p>
          <a:p>
            <a:pPr lvl="1"/>
            <a:r>
              <a:rPr lang="en-US" dirty="0"/>
              <a:t>Encoding matrix is equivalent to a set of bipartitions.</a:t>
            </a:r>
          </a:p>
          <a:p>
            <a:pPr lvl="1"/>
            <a:r>
              <a:rPr lang="en-US" dirty="0"/>
              <a:t>Each row of the constraint matrix implies some choice on the codes i.e. induces a bipartition.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Dichotomies</a:t>
            </a:r>
          </a:p>
        </p:txBody>
      </p:sp>
      <p:sp>
        <p:nvSpPr>
          <p:cNvPr id="9953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Dichotomy</a:t>
            </a:r>
            <a:r>
              <a:rPr lang="en-US"/>
              <a:t> associated with row </a:t>
            </a:r>
            <a:r>
              <a:rPr lang="en-US" i="1"/>
              <a:t>a</a:t>
            </a:r>
            <a:r>
              <a:rPr lang="en-US" i="1" baseline="30000"/>
              <a:t>T</a:t>
            </a:r>
            <a:r>
              <a:rPr lang="en-US"/>
              <a:t> of </a:t>
            </a:r>
            <a:r>
              <a:rPr lang="en-US">
                <a:solidFill>
                  <a:schemeClr val="hlink"/>
                </a:solidFill>
              </a:rPr>
              <a:t>A</a:t>
            </a:r>
          </a:p>
          <a:p>
            <a:pPr lvl="1"/>
            <a:r>
              <a:rPr lang="en-US"/>
              <a:t>A set pair (L, R)</a:t>
            </a:r>
          </a:p>
          <a:p>
            <a:pPr lvl="2"/>
            <a:r>
              <a:rPr lang="en-US"/>
              <a:t>L has the symbols with the </a:t>
            </a:r>
            <a:r>
              <a:rPr lang="en-US">
                <a:solidFill>
                  <a:schemeClr val="hlink"/>
                </a:solidFill>
              </a:rPr>
              <a:t>1s </a:t>
            </a:r>
            <a:r>
              <a:rPr lang="en-US"/>
              <a:t>in </a:t>
            </a:r>
            <a:r>
              <a:rPr lang="en-US" i="1"/>
              <a:t>a</a:t>
            </a:r>
            <a:r>
              <a:rPr lang="en-US" i="1" baseline="30000"/>
              <a:t>T</a:t>
            </a:r>
            <a:endParaRPr lang="en-US"/>
          </a:p>
          <a:p>
            <a:pPr lvl="2"/>
            <a:r>
              <a:rPr lang="en-US"/>
              <a:t>R has the symbols with the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0s </a:t>
            </a:r>
            <a:r>
              <a:rPr lang="en-US"/>
              <a:t>in </a:t>
            </a:r>
            <a:r>
              <a:rPr lang="en-US" i="1"/>
              <a:t>a</a:t>
            </a:r>
            <a:r>
              <a:rPr lang="en-US" i="1" baseline="30000"/>
              <a:t>T</a:t>
            </a:r>
            <a:endParaRPr lang="en-US"/>
          </a:p>
          <a:p>
            <a:r>
              <a:rPr lang="en-US">
                <a:solidFill>
                  <a:schemeClr val="hlink"/>
                </a:solidFill>
              </a:rPr>
              <a:t>Seed dichotomy</a:t>
            </a:r>
            <a:r>
              <a:rPr lang="en-US"/>
              <a:t> associated with row </a:t>
            </a:r>
            <a:r>
              <a:rPr lang="en-US" i="1"/>
              <a:t>a</a:t>
            </a:r>
            <a:r>
              <a:rPr lang="en-US" i="1" baseline="30000"/>
              <a:t>T</a:t>
            </a:r>
            <a:r>
              <a:rPr lang="en-US"/>
              <a:t> of </a:t>
            </a:r>
            <a:r>
              <a:rPr lang="en-US">
                <a:solidFill>
                  <a:schemeClr val="hlink"/>
                </a:solidFill>
              </a:rPr>
              <a:t>A</a:t>
            </a:r>
          </a:p>
          <a:p>
            <a:pPr lvl="1"/>
            <a:r>
              <a:rPr lang="en-US"/>
              <a:t>A set pair (L, R)</a:t>
            </a:r>
          </a:p>
          <a:p>
            <a:pPr lvl="2"/>
            <a:r>
              <a:rPr lang="en-US"/>
              <a:t>L has the symbols with the </a:t>
            </a:r>
            <a:r>
              <a:rPr lang="en-US">
                <a:solidFill>
                  <a:schemeClr val="hlink"/>
                </a:solidFill>
              </a:rPr>
              <a:t>1s</a:t>
            </a:r>
            <a:r>
              <a:rPr lang="en-US"/>
              <a:t> in </a:t>
            </a:r>
            <a:r>
              <a:rPr lang="en-US" i="1"/>
              <a:t>a</a:t>
            </a:r>
            <a:r>
              <a:rPr lang="en-US" i="1" baseline="30000"/>
              <a:t>T</a:t>
            </a:r>
            <a:endParaRPr lang="en-US"/>
          </a:p>
          <a:p>
            <a:pPr lvl="2"/>
            <a:r>
              <a:rPr lang="en-US"/>
              <a:t>R has </a:t>
            </a:r>
            <a:r>
              <a:rPr lang="en-US">
                <a:solidFill>
                  <a:schemeClr val="hlink"/>
                </a:solidFill>
              </a:rPr>
              <a:t>one</a:t>
            </a:r>
            <a:r>
              <a:rPr lang="en-US"/>
              <a:t> symbol with a 0 in </a:t>
            </a:r>
            <a:r>
              <a:rPr lang="en-US" i="1"/>
              <a:t>a</a:t>
            </a:r>
            <a:r>
              <a:rPr lang="en-US" i="1" baseline="30000"/>
              <a:t>T</a:t>
            </a:r>
            <a:endParaRPr lang="en-US"/>
          </a:p>
          <a:p>
            <a:r>
              <a:rPr lang="en-US"/>
              <a:t>Dichotomy associated with constraint </a:t>
            </a:r>
            <a:r>
              <a:rPr lang="en-US" i="1"/>
              <a:t>a</a:t>
            </a:r>
            <a:r>
              <a:rPr lang="en-US" i="1" baseline="30000"/>
              <a:t>T</a:t>
            </a:r>
            <a:r>
              <a:rPr lang="en-US"/>
              <a:t> = 1100</a:t>
            </a:r>
          </a:p>
          <a:p>
            <a:pPr lvl="1"/>
            <a:r>
              <a:rPr lang="en-US"/>
              <a:t> ({AND, OR}; {JMP, ADD}).</a:t>
            </a:r>
          </a:p>
          <a:p>
            <a:r>
              <a:rPr lang="en-US"/>
              <a:t> The corresponding seed dichotomies are</a:t>
            </a:r>
          </a:p>
          <a:p>
            <a:pPr lvl="1"/>
            <a:r>
              <a:rPr lang="en-US"/>
              <a:t>({AND, OR}; {JMP})</a:t>
            </a:r>
          </a:p>
          <a:p>
            <a:pPr lvl="1"/>
            <a:r>
              <a:rPr lang="en-US"/>
              <a:t>({AND, OR}; {ADD}).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9963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Compatibility</a:t>
            </a:r>
          </a:p>
          <a:p>
            <a:pPr lvl="1"/>
            <a:r>
              <a:rPr lang="en-US"/>
              <a:t>(L</a:t>
            </a:r>
            <a:r>
              <a:rPr lang="en-US" baseline="-25000"/>
              <a:t>1</a:t>
            </a:r>
            <a:r>
              <a:rPr lang="en-US"/>
              <a:t>, R</a:t>
            </a:r>
            <a:r>
              <a:rPr lang="en-US" baseline="-25000"/>
              <a:t>1</a:t>
            </a:r>
            <a:r>
              <a:rPr lang="en-US"/>
              <a:t>) and (L</a:t>
            </a:r>
            <a:r>
              <a:rPr lang="en-US" baseline="-25000"/>
              <a:t>2</a:t>
            </a:r>
            <a:r>
              <a:rPr lang="en-US"/>
              <a:t>, R</a:t>
            </a:r>
            <a:r>
              <a:rPr lang="en-US" baseline="-25000"/>
              <a:t>2</a:t>
            </a:r>
            <a:r>
              <a:rPr lang="en-US"/>
              <a:t>) are compatible if</a:t>
            </a:r>
          </a:p>
          <a:p>
            <a:pPr lvl="2"/>
            <a:r>
              <a:rPr lang="en-US"/>
              <a:t>L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L</a:t>
            </a:r>
            <a:r>
              <a:rPr lang="en-US" sz="22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</a:t>
            </a:r>
            <a:r>
              <a:rPr lang="en-US"/>
              <a:t> and R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R</a:t>
            </a:r>
            <a:r>
              <a:rPr lang="en-US" sz="22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</a:t>
            </a:r>
            <a:r>
              <a:rPr lang="en-US"/>
              <a:t> or</a:t>
            </a:r>
          </a:p>
          <a:p>
            <a:pPr lvl="2"/>
            <a:r>
              <a:rPr lang="en-US"/>
              <a:t>L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R</a:t>
            </a:r>
            <a:r>
              <a:rPr lang="en-US" sz="22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</a:t>
            </a:r>
            <a:r>
              <a:rPr lang="en-US"/>
              <a:t> and R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L</a:t>
            </a:r>
            <a:r>
              <a:rPr lang="en-US" sz="22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.</a:t>
            </a:r>
            <a:endParaRPr lang="en-US"/>
          </a:p>
          <a:p>
            <a:r>
              <a:rPr lang="en-US">
                <a:solidFill>
                  <a:schemeClr val="hlink"/>
                </a:solidFill>
              </a:rPr>
              <a:t>Covering</a:t>
            </a:r>
          </a:p>
          <a:p>
            <a:pPr lvl="1"/>
            <a:r>
              <a:rPr lang="en-US"/>
              <a:t>Dichotomy (L</a:t>
            </a:r>
            <a:r>
              <a:rPr lang="en-US" baseline="-25000"/>
              <a:t>1</a:t>
            </a:r>
            <a:r>
              <a:rPr lang="en-US"/>
              <a:t>, R</a:t>
            </a:r>
            <a:r>
              <a:rPr lang="en-US" baseline="-25000"/>
              <a:t>1</a:t>
            </a:r>
            <a:r>
              <a:rPr lang="en-US"/>
              <a:t>) covers (L</a:t>
            </a:r>
            <a:r>
              <a:rPr lang="en-US" baseline="-25000"/>
              <a:t>2</a:t>
            </a:r>
            <a:r>
              <a:rPr lang="en-US"/>
              <a:t>, R</a:t>
            </a:r>
            <a:r>
              <a:rPr lang="en-US" baseline="-25000"/>
              <a:t>2</a:t>
            </a:r>
            <a:r>
              <a:rPr lang="en-US"/>
              <a:t>) if</a:t>
            </a:r>
          </a:p>
          <a:p>
            <a:pPr lvl="2"/>
            <a:r>
              <a:rPr lang="en-US"/>
              <a:t>L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L</a:t>
            </a:r>
            <a:r>
              <a:rPr lang="en-US" sz="2200" baseline="-25000"/>
              <a:t>2</a:t>
            </a:r>
            <a:r>
              <a:rPr lang="en-US"/>
              <a:t> and R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R</a:t>
            </a:r>
            <a:r>
              <a:rPr lang="en-US" sz="2200" baseline="-25000"/>
              <a:t>2</a:t>
            </a:r>
            <a:r>
              <a:rPr lang="en-US"/>
              <a:t> or</a:t>
            </a:r>
          </a:p>
          <a:p>
            <a:pPr lvl="2"/>
            <a:r>
              <a:rPr lang="en-US"/>
              <a:t>L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R</a:t>
            </a:r>
            <a:r>
              <a:rPr lang="en-US" sz="2200" baseline="-25000"/>
              <a:t>2</a:t>
            </a:r>
            <a:r>
              <a:rPr lang="en-US"/>
              <a:t> and R</a:t>
            </a:r>
            <a:r>
              <a:rPr lang="en-US" sz="22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L</a:t>
            </a:r>
            <a:r>
              <a:rPr lang="en-US" sz="2200" baseline="-25000"/>
              <a:t>2</a:t>
            </a:r>
            <a:r>
              <a:rPr lang="en-US"/>
              <a:t>.</a:t>
            </a:r>
          </a:p>
          <a:p>
            <a:r>
              <a:rPr lang="en-US">
                <a:solidFill>
                  <a:schemeClr val="hlink"/>
                </a:solidFill>
              </a:rPr>
              <a:t>Prime dichotomy</a:t>
            </a:r>
          </a:p>
          <a:p>
            <a:pPr lvl="1"/>
            <a:r>
              <a:rPr lang="en-US"/>
              <a:t>Dichotomy that is not covered by any compatible dichotomy of a given set.</a:t>
            </a:r>
          </a:p>
          <a:p>
            <a:r>
              <a:rPr lang="en-US">
                <a:solidFill>
                  <a:schemeClr val="hlink"/>
                </a:solidFill>
              </a:rPr>
              <a:t>Union</a:t>
            </a:r>
            <a:r>
              <a:rPr lang="en-US"/>
              <a:t> of two compatible dichotomies is a dichotomy covering both with smallest left and right blocks.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Input Encoding</a:t>
            </a:r>
          </a:p>
        </p:txBody>
      </p:sp>
      <p:sp>
        <p:nvSpPr>
          <p:cNvPr id="9973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 all prime dichotomies.</a:t>
            </a:r>
          </a:p>
          <a:p>
            <a:r>
              <a:rPr lang="en-US" dirty="0"/>
              <a:t>Form a prime/seed dichotomy table.</a:t>
            </a:r>
          </a:p>
          <a:p>
            <a:r>
              <a:rPr lang="en-US" dirty="0"/>
              <a:t>Find minimum cover of seeds by primes.</a:t>
            </a:r>
          </a:p>
          <a:p>
            <a:r>
              <a:rPr lang="en-US" dirty="0">
                <a:solidFill>
                  <a:srgbClr val="FFFF00"/>
                </a:solidFill>
              </a:rPr>
              <a:t>Prime dichotomies </a:t>
            </a:r>
            <a:r>
              <a:rPr lang="en-US" dirty="0"/>
              <a:t>can be computed based on Compatibility graphs of seed dichotomies by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Finding largest clique covering each edge</a:t>
            </a:r>
          </a:p>
          <a:p>
            <a:r>
              <a:rPr lang="en-US" dirty="0"/>
              <a:t>An encoding can be found based on </a:t>
            </a:r>
          </a:p>
          <a:p>
            <a:pPr lvl="1"/>
            <a:r>
              <a:rPr lang="en-US" dirty="0"/>
              <a:t>Compatibility graphs of seed dichotomies by a clique covering</a:t>
            </a:r>
          </a:p>
          <a:p>
            <a:pPr lvl="1"/>
            <a:r>
              <a:rPr lang="en-US" dirty="0"/>
              <a:t>Conflict graphs of seed dichotomies by a graph coloring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State-Based Optimization</a:t>
            </a:r>
          </a:p>
        </p:txBody>
      </p:sp>
      <p:pic>
        <p:nvPicPr>
          <p:cNvPr id="9615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1301750"/>
            <a:ext cx="7078663" cy="479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…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/>
              <a:t>Encoding matrix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Seed dichotomies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1800225"/>
            <a:ext cx="2759075" cy="108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3509963"/>
            <a:ext cx="3687762" cy="210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99430" name="Text Box 6"/>
          <p:cNvSpPr txBox="1">
            <a:spLocks noChangeArrowheads="1"/>
          </p:cNvSpPr>
          <p:nvPr/>
        </p:nvSpPr>
        <p:spPr bwMode="auto">
          <a:xfrm>
            <a:off x="5313363" y="1173163"/>
            <a:ext cx="294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Prime Dichotomies</a:t>
            </a:r>
          </a:p>
        </p:txBody>
      </p:sp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1725613"/>
            <a:ext cx="4171950" cy="121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994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99050" y="3424238"/>
            <a:ext cx="3160713" cy="25050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Minimum cover: p</a:t>
            </a:r>
            <a:r>
              <a:rPr lang="en-US" baseline="-25000"/>
              <a:t>1</a:t>
            </a:r>
            <a:r>
              <a:rPr lang="en-US"/>
              <a:t> and p</a:t>
            </a:r>
            <a:r>
              <a:rPr lang="en-US" baseline="-25000"/>
              <a:t>2</a:t>
            </a:r>
          </a:p>
          <a:p>
            <a:r>
              <a:rPr lang="en-US"/>
              <a:t>Encoding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1709738"/>
            <a:ext cx="4791075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00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5075238"/>
            <a:ext cx="2435225" cy="1360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00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663" y="4117975"/>
            <a:ext cx="3725862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00455" name="Text Box 7"/>
          <p:cNvSpPr txBox="1">
            <a:spLocks noChangeArrowheads="1"/>
          </p:cNvSpPr>
          <p:nvPr/>
        </p:nvSpPr>
        <p:spPr bwMode="auto">
          <a:xfrm>
            <a:off x="2940050" y="5113338"/>
            <a:ext cx="14398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i="0" u="none"/>
              <a:t>AND</a:t>
            </a:r>
          </a:p>
          <a:p>
            <a:pPr lvl="1"/>
            <a:r>
              <a:rPr lang="en-US" sz="2000" i="0" u="none"/>
              <a:t>OR</a:t>
            </a:r>
          </a:p>
          <a:p>
            <a:pPr lvl="1"/>
            <a:r>
              <a:rPr lang="en-US" sz="2000" i="0" u="none"/>
              <a:t>JMP</a:t>
            </a:r>
          </a:p>
          <a:p>
            <a:pPr lvl="1"/>
            <a:r>
              <a:rPr lang="en-US" sz="2000" i="0" u="none"/>
              <a:t>ADD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Encoding</a:t>
            </a:r>
          </a:p>
        </p:txBody>
      </p:sp>
      <p:sp>
        <p:nvSpPr>
          <p:cNvPr id="10014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77250" cy="5356225"/>
          </a:xfrm>
        </p:spPr>
        <p:txBody>
          <a:bodyPr/>
          <a:lstStyle/>
          <a:p>
            <a:r>
              <a:rPr lang="en-US" sz="2200"/>
              <a:t>Determine dichotomies of rows of A.</a:t>
            </a:r>
          </a:p>
          <a:p>
            <a:r>
              <a:rPr lang="en-US" sz="2200"/>
              <a:t>Column-based encoding</a:t>
            </a:r>
          </a:p>
          <a:p>
            <a:pPr lvl="1"/>
            <a:r>
              <a:rPr lang="en-US" sz="2000"/>
              <a:t>Construct E column by column.</a:t>
            </a:r>
          </a:p>
          <a:p>
            <a:r>
              <a:rPr lang="en-US" sz="2200"/>
              <a:t> Iterate</a:t>
            </a:r>
          </a:p>
          <a:p>
            <a:pPr lvl="1"/>
            <a:r>
              <a:rPr lang="en-US" sz="2000"/>
              <a:t>Determine maximum compatible set.</a:t>
            </a:r>
          </a:p>
          <a:p>
            <a:pPr lvl="1"/>
            <a:r>
              <a:rPr lang="en-US" sz="2000"/>
              <a:t>Find a compatible encoding.</a:t>
            </a:r>
          </a:p>
          <a:p>
            <a:pPr lvl="1"/>
            <a:r>
              <a:rPr lang="en-US" sz="2000"/>
              <a:t>Use it as column of E.</a:t>
            </a:r>
          </a:p>
          <a:p>
            <a:r>
              <a:rPr lang="en-US" sz="2200"/>
              <a:t>Dichotomies </a:t>
            </a:r>
          </a:p>
          <a:p>
            <a:endParaRPr lang="en-US" sz="2200"/>
          </a:p>
          <a:p>
            <a:endParaRPr lang="en-US" sz="2200"/>
          </a:p>
          <a:p>
            <a:r>
              <a:rPr lang="en-US" sz="2200" b="0"/>
              <a:t>First two dichotomies are compatible.</a:t>
            </a:r>
          </a:p>
          <a:p>
            <a:r>
              <a:rPr lang="en-US" sz="2200" b="0"/>
              <a:t>Encoding column [1100]</a:t>
            </a:r>
            <a:r>
              <a:rPr lang="en-US" sz="2200" b="0" baseline="30000"/>
              <a:t>T</a:t>
            </a:r>
            <a:r>
              <a:rPr lang="en-US" sz="2200" b="0"/>
              <a:t> satisfies d</a:t>
            </a:r>
            <a:r>
              <a:rPr lang="en-US" sz="2200" b="0" baseline="-25000"/>
              <a:t>1</a:t>
            </a:r>
            <a:r>
              <a:rPr lang="en-US" sz="2200" b="0"/>
              <a:t> , d</a:t>
            </a:r>
            <a:r>
              <a:rPr lang="en-US" sz="2200" b="0" baseline="-25000"/>
              <a:t>2</a:t>
            </a:r>
            <a:r>
              <a:rPr lang="en-US" sz="2200" b="0"/>
              <a:t>.</a:t>
            </a:r>
          </a:p>
          <a:p>
            <a:r>
              <a:rPr lang="en-US" sz="2200" b="0"/>
              <a:t>Need to satisfy d</a:t>
            </a:r>
            <a:r>
              <a:rPr lang="en-US" sz="2200" b="0" baseline="-25000"/>
              <a:t>3</a:t>
            </a:r>
            <a:r>
              <a:rPr lang="en-US" sz="2200" b="0"/>
              <a:t>. Second encoding column [0110]</a:t>
            </a:r>
            <a:r>
              <a:rPr lang="en-US" sz="2200" b="0" baseline="30000"/>
              <a:t>T</a:t>
            </a:r>
            <a:r>
              <a:rPr lang="en-US" sz="2200" b="0"/>
              <a:t>.</a:t>
            </a:r>
            <a:endParaRPr lang="en-US" sz="2200"/>
          </a:p>
        </p:txBody>
      </p:sp>
      <p:pic>
        <p:nvPicPr>
          <p:cNvPr id="100148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125" y="4243388"/>
            <a:ext cx="4186238" cy="854075"/>
          </a:xfrm>
          <a:noFill/>
          <a:ln/>
          <a:effectLst/>
        </p:spPr>
      </p:pic>
      <p:pic>
        <p:nvPicPr>
          <p:cNvPr id="1001486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6313" y="1958975"/>
            <a:ext cx="2516187" cy="1428750"/>
          </a:xfrm>
          <a:noFill/>
          <a:ln/>
          <a:effectLst/>
        </p:spPr>
      </p:pic>
      <p:pic>
        <p:nvPicPr>
          <p:cNvPr id="100148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775" y="4076700"/>
            <a:ext cx="2519363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and Mixed Encoding</a:t>
            </a:r>
          </a:p>
        </p:txBody>
      </p:sp>
      <p:sp>
        <p:nvSpPr>
          <p:cNvPr id="10086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Output encoding</a:t>
            </a:r>
          </a:p>
          <a:p>
            <a:pPr lvl="1"/>
            <a:r>
              <a:rPr lang="en-US"/>
              <a:t>Determine encoding of output symbols.</a:t>
            </a:r>
          </a:p>
          <a:p>
            <a:r>
              <a:rPr lang="en-US"/>
              <a:t>Mixed encoding</a:t>
            </a:r>
          </a:p>
          <a:p>
            <a:pPr lvl="1"/>
            <a:r>
              <a:rPr lang="en-US"/>
              <a:t>Determine both input and output encoding</a:t>
            </a:r>
          </a:p>
          <a:p>
            <a:pPr lvl="1"/>
            <a:r>
              <a:rPr lang="en-US"/>
              <a:t>Examples</a:t>
            </a:r>
          </a:p>
          <a:p>
            <a:pPr lvl="2"/>
            <a:r>
              <a:rPr lang="en-US"/>
              <a:t>Interconnected circuits.</a:t>
            </a:r>
          </a:p>
          <a:p>
            <a:pPr lvl="2"/>
            <a:r>
              <a:rPr lang="en-US"/>
              <a:t>Circuits with feedback.</a:t>
            </a:r>
          </a:p>
          <a:p>
            <a:endParaRPr lang="en-US"/>
          </a:p>
        </p:txBody>
      </p:sp>
      <p:pic>
        <p:nvPicPr>
          <p:cNvPr id="10086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4086225"/>
            <a:ext cx="5602288" cy="219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Minimization</a:t>
            </a:r>
          </a:p>
        </p:txBody>
      </p:sp>
      <p:sp>
        <p:nvSpPr>
          <p:cNvPr id="1009676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Extension to mvi-minimization.</a:t>
            </a:r>
          </a:p>
          <a:p>
            <a:pPr>
              <a:lnSpc>
                <a:spcPct val="80000"/>
              </a:lnSpc>
            </a:pPr>
            <a:r>
              <a:rPr lang="en-US" sz="2000"/>
              <a:t>Accounts for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Covering relations.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Disjunctive relations.</a:t>
            </a:r>
          </a:p>
          <a:p>
            <a:pPr>
              <a:lnSpc>
                <a:spcPct val="80000"/>
              </a:lnSpc>
            </a:pPr>
            <a:r>
              <a:rPr lang="en-US" sz="2000"/>
              <a:t>Exact and heuristic minimizers.</a:t>
            </a:r>
          </a:p>
          <a:p>
            <a:pPr>
              <a:lnSpc>
                <a:spcPct val="80000"/>
              </a:lnSpc>
            </a:pPr>
            <a:r>
              <a:rPr lang="en-US" sz="2000"/>
              <a:t>Minimum symbolic cover computed before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Can we use fewer implicants?</a:t>
            </a:r>
          </a:p>
          <a:p>
            <a:pPr>
              <a:lnSpc>
                <a:spcPct val="80000"/>
              </a:lnSpc>
            </a:pPr>
            <a:r>
              <a:rPr lang="en-US" sz="2000"/>
              <a:t>Can we merge implicants?</a:t>
            </a:r>
          </a:p>
        </p:txBody>
      </p:sp>
      <p:pic>
        <p:nvPicPr>
          <p:cNvPr id="10096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57575"/>
            <a:ext cx="4957763" cy="175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Covering Relations Example</a:t>
            </a:r>
          </a:p>
        </p:txBody>
      </p:sp>
      <p:sp>
        <p:nvSpPr>
          <p:cNvPr id="10106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the code of CNTD covers the codes of CNTB and CNTC.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Possible codes</a:t>
            </a:r>
          </a:p>
          <a:p>
            <a:pPr lvl="1"/>
            <a:r>
              <a:rPr lang="en-US"/>
              <a:t>CNTA = 00, CNTB = 01, </a:t>
            </a:r>
          </a:p>
          <a:p>
            <a:pPr lvl="1"/>
            <a:r>
              <a:rPr lang="en-US"/>
              <a:t>CNTC =10 and CNTD = 11.</a:t>
            </a:r>
          </a:p>
        </p:txBody>
      </p:sp>
      <p:pic>
        <p:nvPicPr>
          <p:cNvPr id="1010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475" y="4473575"/>
            <a:ext cx="3209925" cy="162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0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2058988"/>
            <a:ext cx="4259262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06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051050"/>
            <a:ext cx="3170238" cy="222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Disjunctive Relations Example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Assume the code of CNTD is the OR of the codes of CNTB and CNTC.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Possible codes</a:t>
            </a:r>
          </a:p>
          <a:p>
            <a:pPr lvl="1"/>
            <a:r>
              <a:rPr lang="en-US"/>
              <a:t>CNTA = 00, CNTB = 01, </a:t>
            </a:r>
          </a:p>
          <a:p>
            <a:pPr lvl="1"/>
            <a:r>
              <a:rPr lang="en-US"/>
              <a:t>CNTC =10 and CNTD = 11.</a:t>
            </a:r>
          </a:p>
          <a:p>
            <a:endParaRPr lang="en-US"/>
          </a:p>
        </p:txBody>
      </p:sp>
      <p:pic>
        <p:nvPicPr>
          <p:cNvPr id="1011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2100263"/>
            <a:ext cx="4259262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1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538" y="2103438"/>
            <a:ext cx="3170237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1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363" y="4387850"/>
            <a:ext cx="3157537" cy="177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Encoding Algorithms</a:t>
            </a:r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Often solved in conjunction with input encoding.</a:t>
            </a:r>
          </a:p>
          <a:p>
            <a:pPr>
              <a:lnSpc>
                <a:spcPct val="80000"/>
              </a:lnSpc>
            </a:pPr>
            <a:r>
              <a:rPr lang="en-US"/>
              <a:t>Exact algorithms</a:t>
            </a:r>
          </a:p>
          <a:p>
            <a:pPr lvl="1">
              <a:lnSpc>
                <a:spcPct val="80000"/>
              </a:lnSpc>
            </a:pPr>
            <a:r>
              <a:rPr lang="en-US"/>
              <a:t>Prime dichotomies compatible with output constraints.</a:t>
            </a:r>
          </a:p>
          <a:p>
            <a:pPr lvl="1">
              <a:lnSpc>
                <a:spcPct val="80000"/>
              </a:lnSpc>
            </a:pPr>
            <a:r>
              <a:rPr lang="en-US"/>
              <a:t>Construct prime/seed table.</a:t>
            </a:r>
          </a:p>
          <a:p>
            <a:pPr lvl="1">
              <a:lnSpc>
                <a:spcPct val="80000"/>
              </a:lnSpc>
            </a:pPr>
            <a:r>
              <a:rPr lang="en-US"/>
              <a:t>Solve covering problem.</a:t>
            </a:r>
          </a:p>
          <a:p>
            <a:pPr>
              <a:lnSpc>
                <a:spcPct val="80000"/>
              </a:lnSpc>
            </a:pPr>
            <a:r>
              <a:rPr lang="en-US"/>
              <a:t>Heuristic algorithms</a:t>
            </a:r>
          </a:p>
          <a:p>
            <a:pPr lvl="1">
              <a:lnSpc>
                <a:spcPct val="80000"/>
              </a:lnSpc>
            </a:pPr>
            <a:r>
              <a:rPr lang="en-US"/>
              <a:t>Construct E column by column.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Compatibility</a:t>
            </a:r>
          </a:p>
          <a:p>
            <a:pPr lvl="1">
              <a:lnSpc>
                <a:spcPct val="80000"/>
              </a:lnSpc>
            </a:pPr>
            <a:r>
              <a:rPr lang="en-US"/>
              <a:t>(L</a:t>
            </a:r>
            <a:r>
              <a:rPr lang="en-US" baseline="-25000"/>
              <a:t>1</a:t>
            </a:r>
            <a:r>
              <a:rPr lang="en-US"/>
              <a:t>, R</a:t>
            </a:r>
            <a:r>
              <a:rPr lang="en-US" baseline="-25000"/>
              <a:t>1</a:t>
            </a:r>
            <a:r>
              <a:rPr lang="en-US"/>
              <a:t>) and (L</a:t>
            </a:r>
            <a:r>
              <a:rPr lang="en-US" baseline="-25000"/>
              <a:t>2</a:t>
            </a:r>
            <a:r>
              <a:rPr lang="en-US"/>
              <a:t>, R</a:t>
            </a:r>
            <a:r>
              <a:rPr lang="en-US" baseline="-25000"/>
              <a:t>2</a:t>
            </a:r>
            <a:r>
              <a:rPr lang="en-US"/>
              <a:t>) are compatible if L</a:t>
            </a:r>
            <a:r>
              <a:rPr lang="en-US" sz="24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R</a:t>
            </a:r>
            <a:r>
              <a:rPr lang="en-US" sz="24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</a:t>
            </a:r>
            <a:r>
              <a:rPr lang="en-US"/>
              <a:t> and R</a:t>
            </a:r>
            <a:r>
              <a:rPr lang="en-US" sz="24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L</a:t>
            </a:r>
            <a:r>
              <a:rPr lang="en-US" sz="2400" baseline="-25000"/>
              <a:t>2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.</a:t>
            </a:r>
            <a:endParaRPr lang="en-US"/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Covering</a:t>
            </a:r>
          </a:p>
          <a:p>
            <a:pPr lvl="1">
              <a:lnSpc>
                <a:spcPct val="80000"/>
              </a:lnSpc>
            </a:pPr>
            <a:r>
              <a:rPr lang="en-US"/>
              <a:t>Dichotomy (L</a:t>
            </a:r>
            <a:r>
              <a:rPr lang="en-US" baseline="-25000"/>
              <a:t>1</a:t>
            </a:r>
            <a:r>
              <a:rPr lang="en-US"/>
              <a:t>, R</a:t>
            </a:r>
            <a:r>
              <a:rPr lang="en-US" baseline="-25000"/>
              <a:t>1</a:t>
            </a:r>
            <a:r>
              <a:rPr lang="en-US"/>
              <a:t>) covers (L</a:t>
            </a:r>
            <a:r>
              <a:rPr lang="en-US" baseline="-25000"/>
              <a:t>2</a:t>
            </a:r>
            <a:r>
              <a:rPr lang="en-US"/>
              <a:t>, R</a:t>
            </a:r>
            <a:r>
              <a:rPr lang="en-US" baseline="-25000"/>
              <a:t>2</a:t>
            </a:r>
            <a:r>
              <a:rPr lang="en-US"/>
              <a:t>) if L</a:t>
            </a:r>
            <a:r>
              <a:rPr lang="en-US" sz="24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L</a:t>
            </a:r>
            <a:r>
              <a:rPr lang="en-US" sz="2400" baseline="-25000"/>
              <a:t>2</a:t>
            </a:r>
            <a:r>
              <a:rPr lang="en-US"/>
              <a:t> and R</a:t>
            </a:r>
            <a:r>
              <a:rPr lang="en-US" sz="2400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</a:t>
            </a:r>
            <a:r>
              <a:rPr lang="en-US"/>
              <a:t> R</a:t>
            </a:r>
            <a:r>
              <a:rPr lang="en-US" sz="2400" baseline="-25000"/>
              <a:t>2.</a:t>
            </a:r>
          </a:p>
          <a:p>
            <a:pPr>
              <a:lnSpc>
                <a:spcPct val="80000"/>
              </a:lnSpc>
            </a:pPr>
            <a:r>
              <a:rPr lang="en-US"/>
              <a:t>Prime dichotomies need to cover at least one element of all seed pairs.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…</a:t>
            </a:r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Input constraint matrix of second stage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0"/>
              <a:t>Output constraint matrix of first stage</a:t>
            </a: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en-US" b="0"/>
              <a:t>Assume the code of CNTD covers the codes of CNTB and CNTC.</a:t>
            </a:r>
            <a:endParaRPr lang="en-US"/>
          </a:p>
        </p:txBody>
      </p:sp>
      <p:pic>
        <p:nvPicPr>
          <p:cNvPr id="10137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7363"/>
            <a:ext cx="3343275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37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3649663"/>
            <a:ext cx="3429000" cy="174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 …</a:t>
            </a:r>
          </a:p>
        </p:txBody>
      </p:sp>
      <p:sp>
        <p:nvSpPr>
          <p:cNvPr id="1014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Seed dichotomies associated with 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Seed dichotomies s</a:t>
            </a:r>
            <a:r>
              <a:rPr lang="en-US" baseline="-25000"/>
              <a:t>2A</a:t>
            </a:r>
            <a:r>
              <a:rPr lang="en-US"/>
              <a:t> and s</a:t>
            </a:r>
            <a:r>
              <a:rPr lang="en-US" baseline="-25000"/>
              <a:t>4B</a:t>
            </a:r>
            <a:r>
              <a:rPr lang="en-US"/>
              <a:t> are not compatible with B.</a:t>
            </a:r>
          </a:p>
          <a:p>
            <a:r>
              <a:rPr lang="en-US"/>
              <a:t>Note that only one of the seed dichotomies S</a:t>
            </a:r>
            <a:r>
              <a:rPr lang="en-US" baseline="-25000"/>
              <a:t>iA</a:t>
            </a:r>
            <a:r>
              <a:rPr lang="en-US"/>
              <a:t> or S</a:t>
            </a:r>
            <a:r>
              <a:rPr lang="en-US" baseline="-25000"/>
              <a:t>iB</a:t>
            </a:r>
            <a:r>
              <a:rPr lang="en-US"/>
              <a:t> needs to be covered and not both.</a:t>
            </a:r>
          </a:p>
        </p:txBody>
      </p:sp>
      <p:pic>
        <p:nvPicPr>
          <p:cNvPr id="10147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881188"/>
            <a:ext cx="2424112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47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3213100"/>
            <a:ext cx="241935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4793" name="Text Box 9"/>
          <p:cNvSpPr txBox="1">
            <a:spLocks noChangeArrowheads="1"/>
          </p:cNvSpPr>
          <p:nvPr/>
        </p:nvSpPr>
        <p:spPr bwMode="auto">
          <a:xfrm>
            <a:off x="3606800" y="1862138"/>
            <a:ext cx="4130675" cy="25431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1A</a:t>
            </a:r>
            <a:r>
              <a:rPr lang="en-US" sz="2000" i="0" u="none">
                <a:solidFill>
                  <a:srgbClr val="FFFFFF"/>
                </a:solidFill>
              </a:rPr>
              <a:t>:    ( {CNTA, CNTB} ; {CNTC}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1B</a:t>
            </a:r>
            <a:r>
              <a:rPr lang="en-US" sz="2000" i="0" u="none">
                <a:solidFill>
                  <a:srgbClr val="FFFFFF"/>
                </a:solidFill>
              </a:rPr>
              <a:t>:    ( {CNTC} ; {CNTA, CNTB}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2A</a:t>
            </a:r>
            <a:r>
              <a:rPr lang="en-US" sz="2000" i="0" u="none">
                <a:solidFill>
                  <a:srgbClr val="FFFFFF"/>
                </a:solidFill>
              </a:rPr>
              <a:t>:    ( {CNTA, CNTB} ; {CNTD}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2B</a:t>
            </a:r>
            <a:r>
              <a:rPr lang="en-US" sz="2000" i="0" u="none">
                <a:solidFill>
                  <a:srgbClr val="FFFFFF"/>
                </a:solidFill>
              </a:rPr>
              <a:t>:    ( {CNTD} ; {CNTA, CNTB}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3A</a:t>
            </a:r>
            <a:r>
              <a:rPr lang="en-US" sz="2000" i="0" u="none">
                <a:solidFill>
                  <a:srgbClr val="FFFFFF"/>
                </a:solidFill>
              </a:rPr>
              <a:t>:    ( {CNTB, CNTD} ; {CNTA}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3B</a:t>
            </a:r>
            <a:r>
              <a:rPr lang="en-US" sz="2000" i="0" u="none">
                <a:solidFill>
                  <a:srgbClr val="FFFFFF"/>
                </a:solidFill>
              </a:rPr>
              <a:t>:    ( {CNTA} ; {CNTB, CNTD}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4A</a:t>
            </a:r>
            <a:r>
              <a:rPr lang="en-US" sz="2000" i="0" u="none">
                <a:solidFill>
                  <a:srgbClr val="FFFFFF"/>
                </a:solidFill>
              </a:rPr>
              <a:t>:    ( {CNTB, CNTD} ; {CNTC}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4B</a:t>
            </a:r>
            <a:r>
              <a:rPr lang="en-US" sz="2000" i="0" u="none">
                <a:solidFill>
                  <a:srgbClr val="FFFFFF"/>
                </a:solidFill>
              </a:rPr>
              <a:t>:    ( {CNTC} ; {CNTB, CNTD} 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Finite-State Machine Model</a:t>
            </a:r>
          </a:p>
        </p:txBody>
      </p:sp>
      <p:sp>
        <p:nvSpPr>
          <p:cNvPr id="9625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Defined by the quintuple (</a:t>
            </a:r>
            <a:r>
              <a:rPr lang="en-US">
                <a:sym typeface="Symbol" pitchFamily="18" charset="2"/>
              </a:rPr>
              <a:t>, , </a:t>
            </a:r>
            <a:r>
              <a:rPr lang="en-US"/>
              <a:t>S, </a:t>
            </a:r>
            <a:r>
              <a:rPr lang="en-US">
                <a:sym typeface="Symbol" pitchFamily="18" charset="2"/>
              </a:rPr>
              <a:t></a:t>
            </a:r>
            <a:r>
              <a:rPr lang="en-US"/>
              <a:t>, </a:t>
            </a:r>
            <a:r>
              <a:rPr lang="en-US">
                <a:sym typeface="Symbol" pitchFamily="18" charset="2"/>
              </a:rPr>
              <a:t>).</a:t>
            </a:r>
            <a:endParaRPr lang="en-US"/>
          </a:p>
          <a:p>
            <a:r>
              <a:rPr lang="en-US"/>
              <a:t>A set of primary inputs patterns </a:t>
            </a:r>
            <a:r>
              <a:rPr lang="en-US">
                <a:sym typeface="Symbol" pitchFamily="18" charset="2"/>
              </a:rPr>
              <a:t></a:t>
            </a:r>
            <a:r>
              <a:rPr lang="en-US"/>
              <a:t>.</a:t>
            </a:r>
          </a:p>
          <a:p>
            <a:r>
              <a:rPr lang="en-US"/>
              <a:t>A set of primary outputs patterns </a:t>
            </a:r>
            <a:r>
              <a:rPr lang="en-US">
                <a:sym typeface="Symbol" pitchFamily="18" charset="2"/>
              </a:rPr>
              <a:t></a:t>
            </a:r>
            <a:r>
              <a:rPr lang="en-US"/>
              <a:t>.</a:t>
            </a:r>
          </a:p>
          <a:p>
            <a:r>
              <a:rPr lang="en-US"/>
              <a:t>A set of states S.</a:t>
            </a:r>
          </a:p>
          <a:p>
            <a:r>
              <a:rPr lang="en-US"/>
              <a:t>A state transition function</a:t>
            </a:r>
          </a:p>
          <a:p>
            <a:pPr lvl="1"/>
            <a:r>
              <a:rPr lang="en-US">
                <a:sym typeface="Symbol" pitchFamily="18" charset="2"/>
              </a:rPr>
              <a:t></a:t>
            </a:r>
            <a:r>
              <a:rPr lang="en-US"/>
              <a:t> : </a:t>
            </a:r>
            <a:r>
              <a:rPr lang="en-US">
                <a:sym typeface="Symbol" pitchFamily="18" charset="2"/>
              </a:rPr>
              <a:t>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S.</a:t>
            </a:r>
          </a:p>
          <a:p>
            <a:r>
              <a:rPr lang="en-US"/>
              <a:t>An output function</a:t>
            </a:r>
          </a:p>
          <a:p>
            <a:pPr lvl="1"/>
            <a:r>
              <a:rPr lang="en-US">
                <a:sym typeface="Symbol" pitchFamily="18" charset="2"/>
              </a:rPr>
              <a:t></a:t>
            </a:r>
            <a:r>
              <a:rPr lang="en-US"/>
              <a:t>: </a:t>
            </a:r>
            <a:r>
              <a:rPr lang="en-US">
                <a:sym typeface="Symbol" pitchFamily="18" charset="2"/>
              </a:rPr>
              <a:t>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</a:t>
            </a:r>
            <a:r>
              <a:rPr lang="en-US"/>
              <a:t> for Mealy models</a:t>
            </a:r>
          </a:p>
          <a:p>
            <a:pPr lvl="1"/>
            <a:r>
              <a:rPr lang="en-US">
                <a:sym typeface="Symbol" pitchFamily="18" charset="2"/>
              </a:rPr>
              <a:t></a:t>
            </a:r>
            <a:r>
              <a:rPr lang="en-US"/>
              <a:t> : 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</a:t>
            </a:r>
            <a:r>
              <a:rPr lang="en-US"/>
              <a:t> for Moore models.</a:t>
            </a:r>
          </a:p>
          <a:p>
            <a:endParaRPr lang="en-US"/>
          </a:p>
        </p:txBody>
      </p:sp>
      <p:pic>
        <p:nvPicPr>
          <p:cNvPr id="9625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50" y="3189288"/>
            <a:ext cx="3160713" cy="226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8" name="Text Box 10"/>
          <p:cNvSpPr txBox="1">
            <a:spLocks noChangeArrowheads="1"/>
          </p:cNvSpPr>
          <p:nvPr/>
        </p:nvSpPr>
        <p:spPr bwMode="auto">
          <a:xfrm>
            <a:off x="4478338" y="3651250"/>
            <a:ext cx="4130675" cy="25431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1A</a:t>
            </a:r>
            <a:r>
              <a:rPr lang="en-US" sz="2000" i="0" u="none">
                <a:solidFill>
                  <a:srgbClr val="FFFFFF"/>
                </a:solidFill>
              </a:rPr>
              <a:t>:    ( {CNTA, CNTB} ; {CNTC}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1B</a:t>
            </a:r>
            <a:r>
              <a:rPr lang="en-US" sz="2000" i="0" u="none">
                <a:solidFill>
                  <a:srgbClr val="FFFFFF"/>
                </a:solidFill>
              </a:rPr>
              <a:t>:    ( {CNTC} ; {CNTA, CNTB}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2A</a:t>
            </a:r>
            <a:r>
              <a:rPr lang="en-US" sz="2000" i="0" u="none">
                <a:solidFill>
                  <a:srgbClr val="FFFFFF"/>
                </a:solidFill>
              </a:rPr>
              <a:t>:    ( {CNTA, CNTB} ; {CNTD}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2B</a:t>
            </a:r>
            <a:r>
              <a:rPr lang="en-US" sz="2000" i="0" u="none">
                <a:solidFill>
                  <a:srgbClr val="FFFFFF"/>
                </a:solidFill>
              </a:rPr>
              <a:t>:    ( {CNTD} ; {CNTA, CNTB}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3A</a:t>
            </a:r>
            <a:r>
              <a:rPr lang="en-US" sz="2000" i="0" u="none">
                <a:solidFill>
                  <a:srgbClr val="FFFFFF"/>
                </a:solidFill>
              </a:rPr>
              <a:t>:    ( {CNTB, CNTD} ; {CNTA}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3B</a:t>
            </a:r>
            <a:r>
              <a:rPr lang="en-US" sz="2000" i="0" u="none">
                <a:solidFill>
                  <a:srgbClr val="FFFFFF"/>
                </a:solidFill>
              </a:rPr>
              <a:t>:    ( {CNTA} ; {CNTB, CNTD}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4A</a:t>
            </a:r>
            <a:r>
              <a:rPr lang="en-US" sz="2000" i="0" u="none">
                <a:solidFill>
                  <a:srgbClr val="FFFFFF"/>
                </a:solidFill>
              </a:rPr>
              <a:t>:    ( {CNTB, CNTD} ; {CNTC} 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4B</a:t>
            </a:r>
            <a:r>
              <a:rPr lang="en-US" sz="2000" i="0" u="none">
                <a:solidFill>
                  <a:srgbClr val="FFFFFF"/>
                </a:solidFill>
              </a:rPr>
              <a:t>:    ( {CNTC} ; {CNTB, CNTD} )</a:t>
            </a:r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 …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Prime dichotomies compatible with B</a:t>
            </a: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en-US" b="0"/>
              <a:t>Cover: p</a:t>
            </a:r>
            <a:r>
              <a:rPr lang="en-US" b="0" baseline="-25000"/>
              <a:t>1</a:t>
            </a:r>
            <a:r>
              <a:rPr lang="en-US" b="0"/>
              <a:t> and p</a:t>
            </a:r>
            <a:r>
              <a:rPr lang="en-US" b="0" baseline="-25000"/>
              <a:t>2</a:t>
            </a:r>
          </a:p>
          <a:p>
            <a:r>
              <a:rPr lang="en-US" b="0"/>
              <a:t>Encoding matrix</a:t>
            </a:r>
          </a:p>
          <a:p>
            <a:endParaRPr lang="en-US" b="0"/>
          </a:p>
          <a:p>
            <a:endParaRPr lang="en-US"/>
          </a:p>
        </p:txBody>
      </p:sp>
      <p:pic>
        <p:nvPicPr>
          <p:cNvPr id="1015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4684713"/>
            <a:ext cx="2466975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5815" name="Line 7"/>
          <p:cNvSpPr>
            <a:spLocks noChangeShapeType="1"/>
          </p:cNvSpPr>
          <p:nvPr/>
        </p:nvSpPr>
        <p:spPr bwMode="auto">
          <a:xfrm>
            <a:off x="4597400" y="6003925"/>
            <a:ext cx="3862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5817" name="Line 9"/>
          <p:cNvSpPr>
            <a:spLocks noChangeShapeType="1"/>
          </p:cNvSpPr>
          <p:nvPr/>
        </p:nvSpPr>
        <p:spPr bwMode="auto">
          <a:xfrm>
            <a:off x="4602163" y="4476750"/>
            <a:ext cx="3941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5819" name="Text Box 11"/>
          <p:cNvSpPr txBox="1">
            <a:spLocks noChangeArrowheads="1"/>
          </p:cNvSpPr>
          <p:nvPr/>
        </p:nvSpPr>
        <p:spPr bwMode="auto">
          <a:xfrm>
            <a:off x="6200775" y="1370013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1A</a:t>
            </a:r>
          </a:p>
        </p:txBody>
      </p:sp>
      <p:sp>
        <p:nvSpPr>
          <p:cNvPr id="1015820" name="Text Box 12"/>
          <p:cNvSpPr txBox="1">
            <a:spLocks noChangeArrowheads="1"/>
          </p:cNvSpPr>
          <p:nvPr/>
        </p:nvSpPr>
        <p:spPr bwMode="auto">
          <a:xfrm>
            <a:off x="7389813" y="1400175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4A</a:t>
            </a:r>
          </a:p>
        </p:txBody>
      </p:sp>
      <p:sp>
        <p:nvSpPr>
          <p:cNvPr id="1015821" name="Text Box 13"/>
          <p:cNvSpPr txBox="1">
            <a:spLocks noChangeArrowheads="1"/>
          </p:cNvSpPr>
          <p:nvPr/>
        </p:nvSpPr>
        <p:spPr bwMode="auto">
          <a:xfrm>
            <a:off x="6216650" y="2000250"/>
            <a:ext cx="565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1B</a:t>
            </a:r>
          </a:p>
        </p:txBody>
      </p:sp>
      <p:sp>
        <p:nvSpPr>
          <p:cNvPr id="1015822" name="Text Box 14"/>
          <p:cNvSpPr txBox="1">
            <a:spLocks noChangeArrowheads="1"/>
          </p:cNvSpPr>
          <p:nvPr/>
        </p:nvSpPr>
        <p:spPr bwMode="auto">
          <a:xfrm>
            <a:off x="6219825" y="2874963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2B</a:t>
            </a:r>
          </a:p>
        </p:txBody>
      </p:sp>
      <p:sp>
        <p:nvSpPr>
          <p:cNvPr id="1015823" name="Text Box 15"/>
          <p:cNvSpPr txBox="1">
            <a:spLocks noChangeArrowheads="1"/>
          </p:cNvSpPr>
          <p:nvPr/>
        </p:nvSpPr>
        <p:spPr bwMode="auto">
          <a:xfrm>
            <a:off x="7424738" y="230505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3A</a:t>
            </a:r>
          </a:p>
        </p:txBody>
      </p:sp>
      <p:sp>
        <p:nvSpPr>
          <p:cNvPr id="1015824" name="Line 16"/>
          <p:cNvSpPr>
            <a:spLocks noChangeShapeType="1"/>
          </p:cNvSpPr>
          <p:nvPr/>
        </p:nvSpPr>
        <p:spPr bwMode="auto">
          <a:xfrm>
            <a:off x="6688138" y="1638300"/>
            <a:ext cx="763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5825" name="Line 17"/>
          <p:cNvSpPr>
            <a:spLocks noChangeShapeType="1"/>
          </p:cNvSpPr>
          <p:nvPr/>
        </p:nvSpPr>
        <p:spPr bwMode="auto">
          <a:xfrm>
            <a:off x="7588250" y="1760538"/>
            <a:ext cx="0" cy="614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5826" name="Line 18"/>
          <p:cNvSpPr>
            <a:spLocks noChangeShapeType="1"/>
          </p:cNvSpPr>
          <p:nvPr/>
        </p:nvSpPr>
        <p:spPr bwMode="auto">
          <a:xfrm>
            <a:off x="6400800" y="2346325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5827" name="Text Box 19"/>
          <p:cNvSpPr txBox="1">
            <a:spLocks noChangeArrowheads="1"/>
          </p:cNvSpPr>
          <p:nvPr/>
        </p:nvSpPr>
        <p:spPr bwMode="auto">
          <a:xfrm>
            <a:off x="6788150" y="1222375"/>
            <a:ext cx="563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 u="none">
                <a:solidFill>
                  <a:srgbClr val="FF0000"/>
                </a:solidFill>
              </a:rPr>
              <a:t>p3</a:t>
            </a:r>
            <a:endParaRPr lang="en-US" sz="2000" i="0" u="none" baseline="-25000">
              <a:solidFill>
                <a:srgbClr val="FF0000"/>
              </a:solidFill>
            </a:endParaRPr>
          </a:p>
        </p:txBody>
      </p:sp>
      <p:sp>
        <p:nvSpPr>
          <p:cNvPr id="1015828" name="Text Box 20"/>
          <p:cNvSpPr txBox="1">
            <a:spLocks noChangeArrowheads="1"/>
          </p:cNvSpPr>
          <p:nvPr/>
        </p:nvSpPr>
        <p:spPr bwMode="auto">
          <a:xfrm>
            <a:off x="7608888" y="1865313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 u="none">
                <a:solidFill>
                  <a:srgbClr val="FF0000"/>
                </a:solidFill>
              </a:rPr>
              <a:t>p2</a:t>
            </a:r>
            <a:endParaRPr lang="en-US" sz="2000" i="0" u="none" baseline="-25000">
              <a:solidFill>
                <a:srgbClr val="FF0000"/>
              </a:solidFill>
            </a:endParaRPr>
          </a:p>
        </p:txBody>
      </p:sp>
      <p:sp>
        <p:nvSpPr>
          <p:cNvPr id="1015829" name="Text Box 21"/>
          <p:cNvSpPr txBox="1">
            <a:spLocks noChangeArrowheads="1"/>
          </p:cNvSpPr>
          <p:nvPr/>
        </p:nvSpPr>
        <p:spPr bwMode="auto">
          <a:xfrm>
            <a:off x="6435725" y="2424113"/>
            <a:ext cx="563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 u="none">
                <a:solidFill>
                  <a:srgbClr val="FF0000"/>
                </a:solidFill>
              </a:rPr>
              <a:t>p1</a:t>
            </a:r>
            <a:endParaRPr lang="en-US" sz="2000" i="0" u="none" baseline="-25000">
              <a:solidFill>
                <a:srgbClr val="FF0000"/>
              </a:solidFill>
            </a:endParaRPr>
          </a:p>
        </p:txBody>
      </p:sp>
      <p:sp>
        <p:nvSpPr>
          <p:cNvPr id="1015830" name="Rectangle 22"/>
          <p:cNvSpPr>
            <a:spLocks noChangeArrowheads="1"/>
          </p:cNvSpPr>
          <p:nvPr/>
        </p:nvSpPr>
        <p:spPr bwMode="auto">
          <a:xfrm>
            <a:off x="7383463" y="2905125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S</a:t>
            </a:r>
            <a:r>
              <a:rPr lang="en-US" sz="2000" i="0" u="none" baseline="-25000">
                <a:solidFill>
                  <a:schemeClr val="hlink"/>
                </a:solidFill>
              </a:rPr>
              <a:t>3B</a:t>
            </a:r>
          </a:p>
        </p:txBody>
      </p:sp>
      <p:sp>
        <p:nvSpPr>
          <p:cNvPr id="1015831" name="Text Box 23"/>
          <p:cNvSpPr txBox="1">
            <a:spLocks noChangeArrowheads="1"/>
          </p:cNvSpPr>
          <p:nvPr/>
        </p:nvSpPr>
        <p:spPr bwMode="auto">
          <a:xfrm>
            <a:off x="508000" y="1789113"/>
            <a:ext cx="4489450" cy="13239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P1: ({CNTC, CNTD}; {CNTA, CNTB})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P2: ({CNTB, CNTD}; {CNTA, CNTC})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P3: ({CNTA, CNTB, CNTD}; {CNTC})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P4: ({CNTA}; {CNTB, CNTD})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41988" cy="5356225"/>
          </a:xfrm>
        </p:spPr>
        <p:txBody>
          <a:bodyPr/>
          <a:lstStyle/>
          <a:p>
            <a:r>
              <a:rPr lang="en-US"/>
              <a:t>Heuristic encoding considers the dichotomy pairs associated with each row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Dichotomies d</a:t>
            </a:r>
            <a:r>
              <a:rPr lang="en-US" baseline="-25000"/>
              <a:t>1B</a:t>
            </a:r>
            <a:r>
              <a:rPr lang="en-US"/>
              <a:t> and d</a:t>
            </a:r>
            <a:r>
              <a:rPr lang="en-US" baseline="-25000"/>
              <a:t>2B</a:t>
            </a:r>
            <a:r>
              <a:rPr lang="en-US"/>
              <a:t> do not satisfy output constraints.</a:t>
            </a:r>
          </a:p>
          <a:p>
            <a:r>
              <a:rPr lang="en-US"/>
              <a:t>Dichotomies d</a:t>
            </a:r>
            <a:r>
              <a:rPr lang="en-US" baseline="-25000"/>
              <a:t>1A</a:t>
            </a:r>
            <a:r>
              <a:rPr lang="en-US"/>
              <a:t> and d</a:t>
            </a:r>
            <a:r>
              <a:rPr lang="en-US" baseline="-25000"/>
              <a:t>2A</a:t>
            </a:r>
            <a:r>
              <a:rPr lang="en-US"/>
              <a:t> are not compatible and considered one at a time yielding two-column encoding.  </a:t>
            </a:r>
          </a:p>
        </p:txBody>
      </p:sp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688975" y="2506663"/>
            <a:ext cx="4964113" cy="13239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u="none">
                <a:solidFill>
                  <a:schemeClr val="hlink"/>
                </a:solidFill>
              </a:rPr>
              <a:t>d</a:t>
            </a:r>
            <a:r>
              <a:rPr lang="en-US" sz="2000" i="0" u="none" baseline="-25000">
                <a:solidFill>
                  <a:schemeClr val="hlink"/>
                </a:solidFill>
              </a:rPr>
              <a:t>1A</a:t>
            </a:r>
            <a:r>
              <a:rPr lang="en-US" sz="2000" i="0" u="none">
                <a:solidFill>
                  <a:srgbClr val="FFFFFF"/>
                </a:solidFill>
              </a:rPr>
              <a:t>:    ( {CNTC, CNTD} ; {CNTA, CNTB}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d</a:t>
            </a:r>
            <a:r>
              <a:rPr lang="en-US" sz="2000" i="0" u="none" baseline="-25000">
                <a:solidFill>
                  <a:schemeClr val="hlink"/>
                </a:solidFill>
              </a:rPr>
              <a:t>1B</a:t>
            </a:r>
            <a:r>
              <a:rPr lang="en-US" sz="2000" i="0" u="none">
                <a:solidFill>
                  <a:srgbClr val="FFFFFF"/>
                </a:solidFill>
              </a:rPr>
              <a:t>:    ( {CNTA, CNTB}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; {CNTC, CNTD}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d</a:t>
            </a:r>
            <a:r>
              <a:rPr lang="en-US" sz="2000" i="0" u="none" baseline="-25000">
                <a:solidFill>
                  <a:schemeClr val="hlink"/>
                </a:solidFill>
              </a:rPr>
              <a:t>2A</a:t>
            </a:r>
            <a:r>
              <a:rPr lang="en-US" sz="2000" i="0" u="none">
                <a:solidFill>
                  <a:srgbClr val="FFFFFF"/>
                </a:solidFill>
              </a:rPr>
              <a:t>:    ( {CNTB, CNTD} ; {CNTA, CNTC}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)</a:t>
            </a:r>
          </a:p>
          <a:p>
            <a:r>
              <a:rPr lang="en-US" sz="2000" i="0" u="none">
                <a:solidFill>
                  <a:schemeClr val="hlink"/>
                </a:solidFill>
              </a:rPr>
              <a:t>d</a:t>
            </a:r>
            <a:r>
              <a:rPr lang="en-US" sz="2000" i="0" u="none" baseline="-25000">
                <a:solidFill>
                  <a:schemeClr val="hlink"/>
                </a:solidFill>
              </a:rPr>
              <a:t>2B</a:t>
            </a:r>
            <a:r>
              <a:rPr lang="en-US" sz="2000" i="0" u="none">
                <a:solidFill>
                  <a:srgbClr val="FFFFFF"/>
                </a:solidFill>
              </a:rPr>
              <a:t>:    ( {CNTA, CNTC}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; {CNTB, CNTD}</a:t>
            </a:r>
            <a:r>
              <a:rPr lang="en-US" sz="2000" u="none"/>
              <a:t> </a:t>
            </a:r>
            <a:r>
              <a:rPr lang="en-US" sz="2000" i="0" u="none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168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700" y="1416050"/>
            <a:ext cx="2457450" cy="1271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6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638" y="2898775"/>
            <a:ext cx="241935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68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238" y="4575175"/>
            <a:ext cx="2466975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6840" name="Line 8"/>
          <p:cNvSpPr>
            <a:spLocks noChangeShapeType="1"/>
          </p:cNvSpPr>
          <p:nvPr/>
        </p:nvSpPr>
        <p:spPr bwMode="auto">
          <a:xfrm>
            <a:off x="1579563" y="3028950"/>
            <a:ext cx="3941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41" name="Line 9"/>
          <p:cNvSpPr>
            <a:spLocks noChangeShapeType="1"/>
          </p:cNvSpPr>
          <p:nvPr/>
        </p:nvSpPr>
        <p:spPr bwMode="auto">
          <a:xfrm>
            <a:off x="1579563" y="3638550"/>
            <a:ext cx="3941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State Encoding of Finite-State Machines</a:t>
            </a:r>
          </a:p>
        </p:txBody>
      </p:sp>
      <p:sp>
        <p:nvSpPr>
          <p:cNvPr id="983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Given a (minimum) state table of a finite-state machine </a:t>
            </a:r>
          </a:p>
          <a:p>
            <a:pPr lvl="1"/>
            <a:r>
              <a:rPr lang="en-US" b="1"/>
              <a:t>Find a consistent encoding of the states </a:t>
            </a:r>
          </a:p>
          <a:p>
            <a:pPr lvl="2"/>
            <a:r>
              <a:rPr lang="en-US" b="1"/>
              <a:t>that preserves the cover minimality</a:t>
            </a:r>
          </a:p>
          <a:p>
            <a:pPr lvl="2"/>
            <a:r>
              <a:rPr lang="en-US" b="1"/>
              <a:t>with minimum number of bits.</a:t>
            </a:r>
          </a:p>
          <a:p>
            <a:r>
              <a:rPr lang="en-US"/>
              <a:t>The state set must be encoded while satisfying simultaneously both input and output constraints.</a:t>
            </a:r>
          </a:p>
        </p:txBody>
      </p:sp>
      <p:pic>
        <p:nvPicPr>
          <p:cNvPr id="9830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3846513"/>
            <a:ext cx="4286250" cy="246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…</a:t>
            </a:r>
          </a:p>
        </p:txBody>
      </p:sp>
      <p:pic>
        <p:nvPicPr>
          <p:cNvPr id="1017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235075"/>
            <a:ext cx="4041775" cy="327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7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779588"/>
            <a:ext cx="28098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7862" name="Text Box 6"/>
          <p:cNvSpPr txBox="1">
            <a:spLocks noChangeArrowheads="1"/>
          </p:cNvSpPr>
          <p:nvPr/>
        </p:nvSpPr>
        <p:spPr bwMode="auto">
          <a:xfrm>
            <a:off x="5311775" y="1179513"/>
            <a:ext cx="32861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/>
              <a:t>Minimum Symbolic Cover</a:t>
            </a:r>
          </a:p>
        </p:txBody>
      </p:sp>
      <p:sp>
        <p:nvSpPr>
          <p:cNvPr id="1017863" name="Text Box 7"/>
          <p:cNvSpPr txBox="1">
            <a:spLocks noChangeArrowheads="1"/>
          </p:cNvSpPr>
          <p:nvPr/>
        </p:nvSpPr>
        <p:spPr bwMode="auto">
          <a:xfrm>
            <a:off x="4973638" y="3390900"/>
            <a:ext cx="3921125" cy="10191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u="none">
                <a:solidFill>
                  <a:schemeClr val="hlink"/>
                </a:solidFill>
              </a:rPr>
              <a:t>Covering Constraints</a:t>
            </a:r>
          </a:p>
          <a:p>
            <a:pPr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s1 and s2 cover s3</a:t>
            </a:r>
          </a:p>
          <a:p>
            <a:pPr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s5 is covered by all other states.</a:t>
            </a:r>
            <a:endParaRPr lang="en-US" sz="2000" u="none">
              <a:solidFill>
                <a:srgbClr val="FFFFFF"/>
              </a:solidFill>
            </a:endParaRPr>
          </a:p>
        </p:txBody>
      </p:sp>
      <p:pic>
        <p:nvPicPr>
          <p:cNvPr id="10178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788" y="5265738"/>
            <a:ext cx="27146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78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060950"/>
            <a:ext cx="2984500" cy="137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7866" name="Text Box 10"/>
          <p:cNvSpPr txBox="1">
            <a:spLocks noChangeArrowheads="1"/>
          </p:cNvSpPr>
          <p:nvPr/>
        </p:nvSpPr>
        <p:spPr bwMode="auto">
          <a:xfrm>
            <a:off x="1912938" y="4592638"/>
            <a:ext cx="3781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Encoding Constraint Matrices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 …</a:t>
            </a:r>
          </a:p>
        </p:txBody>
      </p:sp>
      <p:pic>
        <p:nvPicPr>
          <p:cNvPr id="1019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93800"/>
            <a:ext cx="3414712" cy="2560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9909" name="Text Box 5"/>
          <p:cNvSpPr txBox="1">
            <a:spLocks noChangeArrowheads="1"/>
          </p:cNvSpPr>
          <p:nvPr/>
        </p:nvSpPr>
        <p:spPr bwMode="auto">
          <a:xfrm>
            <a:off x="427038" y="1233488"/>
            <a:ext cx="3113087" cy="2332037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 u="none">
                <a:solidFill>
                  <a:schemeClr val="hlink"/>
                </a:solidFill>
              </a:rPr>
              <a:t>After Implicant Merging:</a:t>
            </a:r>
          </a:p>
          <a:p>
            <a:pPr marL="457200" indent="-457200"/>
            <a:r>
              <a:rPr lang="en-US" sz="1800" u="none">
                <a:solidFill>
                  <a:schemeClr val="tx2"/>
                </a:solidFill>
              </a:rPr>
              <a:t>0 	s1, s2	s3	0</a:t>
            </a:r>
          </a:p>
          <a:p>
            <a:pPr marL="457200" indent="-457200">
              <a:buFontTx/>
              <a:buAutoNum type="arabicPlain"/>
            </a:pPr>
            <a:r>
              <a:rPr lang="en-US" sz="1800" u="none"/>
              <a:t>s2		s1	1</a:t>
            </a:r>
          </a:p>
          <a:p>
            <a:pPr marL="457200" indent="-457200"/>
            <a:r>
              <a:rPr lang="en-US" sz="1800" u="none"/>
              <a:t>1	s3		s4	1</a:t>
            </a:r>
          </a:p>
          <a:p>
            <a:pPr marL="457200" indent="-457200"/>
            <a:r>
              <a:rPr lang="en-US" sz="1800" u="none"/>
              <a:t>0 	s4, s5	s2	1</a:t>
            </a:r>
          </a:p>
          <a:p>
            <a:pPr marL="457200" indent="-457200">
              <a:buFontTx/>
              <a:buAutoNum type="arabicPlain"/>
            </a:pPr>
            <a:r>
              <a:rPr lang="en-US" sz="1800" u="none">
                <a:solidFill>
                  <a:schemeClr val="tx2"/>
                </a:solidFill>
              </a:rPr>
              <a:t>s1, s4	s3	0</a:t>
            </a:r>
          </a:p>
          <a:p>
            <a:pPr marL="457200" indent="-457200"/>
            <a:r>
              <a:rPr lang="en-US" sz="1800" u="none"/>
              <a:t>0	s3		s5	0</a:t>
            </a:r>
            <a:endParaRPr lang="en-US" sz="1800" u="none">
              <a:solidFill>
                <a:schemeClr val="tx2"/>
              </a:solidFill>
            </a:endParaRPr>
          </a:p>
          <a:p>
            <a:pPr marL="457200" indent="-457200"/>
            <a:r>
              <a:rPr lang="en-US" sz="1800" u="none"/>
              <a:t>1	s5		s5	0</a:t>
            </a:r>
          </a:p>
        </p:txBody>
      </p:sp>
      <p:sp>
        <p:nvSpPr>
          <p:cNvPr id="1019910" name="Text Box 6"/>
          <p:cNvSpPr txBox="1">
            <a:spLocks noChangeArrowheads="1"/>
          </p:cNvSpPr>
          <p:nvPr/>
        </p:nvSpPr>
        <p:spPr bwMode="auto">
          <a:xfrm>
            <a:off x="403225" y="4016375"/>
            <a:ext cx="3067050" cy="2057400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 u="none">
                <a:solidFill>
                  <a:schemeClr val="hlink"/>
                </a:solidFill>
              </a:rPr>
              <a:t>If s1 </a:t>
            </a:r>
            <a:r>
              <a:rPr lang="en-US" sz="2000" u="none">
                <a:solidFill>
                  <a:schemeClr val="hlink"/>
                </a:solidFill>
                <a:sym typeface="Symbol" pitchFamily="18" charset="2"/>
              </a:rPr>
              <a:t> </a:t>
            </a:r>
            <a:r>
              <a:rPr lang="en-US" sz="2000" u="none">
                <a:solidFill>
                  <a:schemeClr val="hlink"/>
                </a:solidFill>
              </a:rPr>
              <a:t>s3 and s2 </a:t>
            </a:r>
            <a:r>
              <a:rPr lang="en-US" sz="2000" u="none">
                <a:solidFill>
                  <a:schemeClr val="hlink"/>
                </a:solidFill>
                <a:sym typeface="Symbol" pitchFamily="18" charset="2"/>
              </a:rPr>
              <a:t> </a:t>
            </a:r>
            <a:r>
              <a:rPr lang="en-US" sz="2000" u="none">
                <a:solidFill>
                  <a:schemeClr val="hlink"/>
                </a:solidFill>
              </a:rPr>
              <a:t>s3: </a:t>
            </a:r>
          </a:p>
          <a:p>
            <a:pPr marL="457200" indent="-457200"/>
            <a:r>
              <a:rPr lang="en-US" sz="1800" u="none"/>
              <a:t>* 	s1, s2, s4	s3	0</a:t>
            </a:r>
          </a:p>
          <a:p>
            <a:pPr marL="457200" indent="-457200"/>
            <a:r>
              <a:rPr lang="en-US" sz="1800" u="none"/>
              <a:t>1	s2		s1	1</a:t>
            </a:r>
          </a:p>
          <a:p>
            <a:pPr marL="457200" indent="-457200"/>
            <a:r>
              <a:rPr lang="en-US" sz="1800" u="none"/>
              <a:t>1	s3		s4	1</a:t>
            </a:r>
          </a:p>
          <a:p>
            <a:pPr marL="457200" indent="-457200"/>
            <a:r>
              <a:rPr lang="en-US" sz="1800" u="none"/>
              <a:t>0 	s4, s5	s2	1</a:t>
            </a:r>
          </a:p>
          <a:p>
            <a:pPr marL="457200" indent="-457200"/>
            <a:r>
              <a:rPr lang="en-US" sz="1800" u="none">
                <a:solidFill>
                  <a:schemeClr val="tx2"/>
                </a:solidFill>
              </a:rPr>
              <a:t>0	s3		s5	0</a:t>
            </a:r>
          </a:p>
          <a:p>
            <a:pPr marL="457200" indent="-457200"/>
            <a:r>
              <a:rPr lang="en-US" sz="1800" u="none">
                <a:solidFill>
                  <a:schemeClr val="tx2"/>
                </a:solidFill>
              </a:rPr>
              <a:t>1	s5		s5	0</a:t>
            </a:r>
          </a:p>
        </p:txBody>
      </p:sp>
      <p:sp>
        <p:nvSpPr>
          <p:cNvPr id="1019913" name="Text Box 9"/>
          <p:cNvSpPr txBox="1">
            <a:spLocks noChangeArrowheads="1"/>
          </p:cNvSpPr>
          <p:nvPr/>
        </p:nvSpPr>
        <p:spPr bwMode="auto">
          <a:xfrm>
            <a:off x="3867150" y="3903663"/>
            <a:ext cx="4730750" cy="2305050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none"/>
              <a:t>Last two rows, output is 0 =&gt; no impact on output equation. If s5 is covered by all other states, a minimal code will have s5 assigned the 0 code, i.e. no impact on next state equations =&gt; last two rows can be eliminated.</a:t>
            </a:r>
          </a:p>
          <a:p>
            <a:r>
              <a:rPr lang="en-US" sz="1600" u="none">
                <a:solidFill>
                  <a:schemeClr val="hlink"/>
                </a:solidFill>
              </a:rPr>
              <a:t>* 	s1, s2, s4		s3	0</a:t>
            </a:r>
          </a:p>
          <a:p>
            <a:r>
              <a:rPr lang="en-US" sz="1600" u="none">
                <a:solidFill>
                  <a:schemeClr val="hlink"/>
                </a:solidFill>
              </a:rPr>
              <a:t>1	s2		s1	1</a:t>
            </a:r>
          </a:p>
          <a:p>
            <a:r>
              <a:rPr lang="en-US" sz="1600" u="none">
                <a:solidFill>
                  <a:schemeClr val="hlink"/>
                </a:solidFill>
              </a:rPr>
              <a:t>1	s3		s4	1</a:t>
            </a:r>
          </a:p>
          <a:p>
            <a:r>
              <a:rPr lang="en-US" sz="1600" u="none">
                <a:solidFill>
                  <a:schemeClr val="hlink"/>
                </a:solidFill>
              </a:rPr>
              <a:t>0 	s4, s5		s2	1</a:t>
            </a:r>
            <a:endParaRPr lang="en-US" sz="16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1018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Encoding matrix (one row per state)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Encoded cover of combinational component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188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747838"/>
            <a:ext cx="2668587" cy="190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8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4649788"/>
            <a:ext cx="2686050" cy="157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88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463" y="4633913"/>
            <a:ext cx="2809875" cy="152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8889" name="Text Box 9"/>
          <p:cNvSpPr txBox="1">
            <a:spLocks noChangeArrowheads="1"/>
          </p:cNvSpPr>
          <p:nvPr/>
        </p:nvSpPr>
        <p:spPr bwMode="auto">
          <a:xfrm>
            <a:off x="4618038" y="2066925"/>
            <a:ext cx="3921125" cy="10191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u="none">
                <a:solidFill>
                  <a:schemeClr val="hlink"/>
                </a:solidFill>
              </a:rPr>
              <a:t>Covering Constraints</a:t>
            </a:r>
          </a:p>
          <a:p>
            <a:pPr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s1 and s2 cover s3</a:t>
            </a:r>
          </a:p>
          <a:p>
            <a:pPr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s5 is covered by all other states.</a:t>
            </a:r>
            <a:endParaRPr lang="en-US" sz="2000" u="non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Limitation of Symbolic Minimization and Constrained Encoding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The minimum-length solution compatible with a set of constraints may require bits larger than </a:t>
            </a:r>
            <a:r>
              <a:rPr lang="en-US">
                <a:sym typeface="Symbol" pitchFamily="18" charset="2"/>
              </a:rPr>
              <a:t></a:t>
            </a:r>
            <a:r>
              <a:rPr lang="en-US"/>
              <a:t>log</a:t>
            </a:r>
            <a:r>
              <a:rPr lang="en-US" baseline="-25000"/>
              <a:t>2</a:t>
            </a:r>
            <a:r>
              <a:rPr lang="en-US"/>
              <a:t> n</a:t>
            </a:r>
            <a:r>
              <a:rPr lang="en-US" baseline="-25000"/>
              <a:t>s</a:t>
            </a:r>
            <a:r>
              <a:rPr lang="en-US">
                <a:sym typeface="Symbol" pitchFamily="18" charset="2"/>
              </a:rPr>
              <a:t>.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sym typeface="Symbol" pitchFamily="18" charset="2"/>
              </a:rPr>
              <a:t>Example</a:t>
            </a:r>
            <a:r>
              <a:rPr lang="en-US">
                <a:sym typeface="Symbol" pitchFamily="18" charset="2"/>
              </a:rPr>
              <a:t>: Consider an FSM whose minimal symbolic cover is: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00	s1, s2		s3 	100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01	s2, s3		s1 	010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10	s1, s3		s2 	001</a:t>
            </a:r>
          </a:p>
          <a:p>
            <a:pPr>
              <a:lnSpc>
                <a:spcPct val="80000"/>
              </a:lnSpc>
            </a:pPr>
            <a:r>
              <a:rPr lang="en-US">
                <a:sym typeface="Symbol" pitchFamily="18" charset="2"/>
              </a:rPr>
              <a:t>Satisfaction of input constraints requires at least 3 bits.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e.g. s1=100, s2=010, s3=001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PLA size is 3 rows and 11 columns (2 PI+3 PS+3 NS+3 PO)</a:t>
            </a:r>
          </a:p>
          <a:p>
            <a:pPr>
              <a:lnSpc>
                <a:spcPct val="80000"/>
              </a:lnSpc>
            </a:pPr>
            <a:r>
              <a:rPr lang="en-US">
                <a:sym typeface="Symbol" pitchFamily="18" charset="2"/>
              </a:rPr>
              <a:t>Assume we do not satisfy first input constraint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2 bits are sufficient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PLA size is 4 rows and 9 columns (2 PI+2 PS+2 NS+3 PO)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State Encoding for Multiple-Level Models</a:t>
            </a:r>
          </a:p>
        </p:txBody>
      </p:sp>
      <p:sp>
        <p:nvSpPr>
          <p:cNvPr id="10219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Logic network representation.</a:t>
            </a:r>
          </a:p>
          <a:p>
            <a:r>
              <a:rPr lang="en-US">
                <a:solidFill>
                  <a:schemeClr val="hlink"/>
                </a:solidFill>
              </a:rPr>
              <a:t>Area</a:t>
            </a:r>
            <a:r>
              <a:rPr lang="en-US"/>
              <a:t>: # of literals.</a:t>
            </a:r>
          </a:p>
          <a:p>
            <a:r>
              <a:rPr lang="en-US">
                <a:solidFill>
                  <a:schemeClr val="hlink"/>
                </a:solidFill>
              </a:rPr>
              <a:t>Delay</a:t>
            </a:r>
            <a:r>
              <a:rPr lang="en-US"/>
              <a:t>: Critical path length.</a:t>
            </a:r>
          </a:p>
          <a:p>
            <a:r>
              <a:rPr lang="en-US"/>
              <a:t>Encoding based on </a:t>
            </a:r>
            <a:r>
              <a:rPr lang="en-US">
                <a:solidFill>
                  <a:schemeClr val="hlink"/>
                </a:solidFill>
              </a:rPr>
              <a:t>cube-extraction</a:t>
            </a:r>
            <a:r>
              <a:rPr lang="en-US"/>
              <a:t> heuristics [Mustang-Devadas].</a:t>
            </a:r>
          </a:p>
          <a:p>
            <a:r>
              <a:rPr lang="en-US"/>
              <a:t>Rationale</a:t>
            </a:r>
          </a:p>
          <a:p>
            <a:pPr lvl="1"/>
            <a:r>
              <a:rPr lang="en-US"/>
              <a:t>When two (or more) states have a transition to the same next-state</a:t>
            </a:r>
          </a:p>
          <a:p>
            <a:pPr lvl="2"/>
            <a:r>
              <a:rPr lang="en-US"/>
              <a:t>Keep the distance of their encoding short.</a:t>
            </a:r>
          </a:p>
          <a:p>
            <a:pPr lvl="2"/>
            <a:r>
              <a:rPr lang="en-US"/>
              <a:t>Extract a large common cube.</a:t>
            </a:r>
          </a:p>
          <a:p>
            <a:r>
              <a:rPr lang="en-US"/>
              <a:t>Exploit first stage of logic.</a:t>
            </a:r>
          </a:p>
          <a:p>
            <a:r>
              <a:rPr lang="en-US"/>
              <a:t>Works fine because most FSM logic is shallow.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229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5-state FSM (3-bits).</a:t>
            </a:r>
          </a:p>
          <a:p>
            <a:pPr lvl="1"/>
            <a:r>
              <a:rPr lang="en-US"/>
              <a:t>s1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s3 with input </a:t>
            </a:r>
            <a:r>
              <a:rPr lang="en-US" i="1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s2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s3 with input </a:t>
            </a:r>
            <a:r>
              <a:rPr lang="en-US" i="1"/>
              <a:t>i’.</a:t>
            </a:r>
          </a:p>
          <a:p>
            <a:r>
              <a:rPr lang="en-US"/>
              <a:t>Encoding</a:t>
            </a:r>
          </a:p>
          <a:p>
            <a:pPr lvl="1"/>
            <a:r>
              <a:rPr lang="en-US"/>
              <a:t>s1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000 = </a:t>
            </a:r>
            <a:r>
              <a:rPr lang="en-US" i="1"/>
              <a:t>a’b’c’.</a:t>
            </a:r>
          </a:p>
          <a:p>
            <a:pPr lvl="1"/>
            <a:r>
              <a:rPr lang="en-US"/>
              <a:t>s2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001 = </a:t>
            </a:r>
            <a:r>
              <a:rPr lang="en-US" i="1"/>
              <a:t>a’b’c.</a:t>
            </a:r>
          </a:p>
          <a:p>
            <a:r>
              <a:rPr lang="en-US" b="0"/>
              <a:t>Transition</a:t>
            </a:r>
          </a:p>
          <a:p>
            <a:pPr lvl="1"/>
            <a:r>
              <a:rPr lang="en-US" b="1" i="1"/>
              <a:t>i a’b’c’ +i’ a’b’c = a’b’ (ic+i’c’)</a:t>
            </a:r>
          </a:p>
          <a:p>
            <a:pPr lvl="1"/>
            <a:r>
              <a:rPr lang="en-US" b="1"/>
              <a:t>6 literals instead of 8.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10240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77238" cy="5356225"/>
          </a:xfrm>
        </p:spPr>
        <p:txBody>
          <a:bodyPr/>
          <a:lstStyle/>
          <a:p>
            <a:r>
              <a:rPr lang="en-US" sz="2200"/>
              <a:t>Examine all state pairs</a:t>
            </a:r>
          </a:p>
          <a:p>
            <a:pPr lvl="1"/>
            <a:r>
              <a:rPr lang="en-US" sz="2000"/>
              <a:t>Complete graph with |V| = |S|.</a:t>
            </a:r>
          </a:p>
          <a:p>
            <a:r>
              <a:rPr lang="en-US" sz="2200"/>
              <a:t>Add weight on edges</a:t>
            </a:r>
          </a:p>
          <a:p>
            <a:pPr lvl="1"/>
            <a:r>
              <a:rPr lang="en-US" sz="2000"/>
              <a:t>Model desired code proximity.</a:t>
            </a:r>
          </a:p>
          <a:p>
            <a:pPr lvl="1"/>
            <a:r>
              <a:rPr lang="en-US" sz="2000"/>
              <a:t>The higher the weight the lower the distance.</a:t>
            </a:r>
          </a:p>
          <a:p>
            <a:r>
              <a:rPr lang="en-US" sz="2200"/>
              <a:t>Embed graph in the Boolean space.</a:t>
            </a:r>
          </a:p>
          <a:p>
            <a:pPr lvl="1"/>
            <a:r>
              <a:rPr lang="en-US" sz="2000"/>
              <a:t>Objective is to minimize the cost function</a:t>
            </a:r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Difficulties</a:t>
            </a:r>
          </a:p>
          <a:p>
            <a:pPr lvl="1"/>
            <a:r>
              <a:rPr lang="en-US" sz="2000"/>
              <a:t>The number of occurrences of common factors depends on the next-state encoding.</a:t>
            </a:r>
          </a:p>
          <a:p>
            <a:pPr lvl="1"/>
            <a:r>
              <a:rPr lang="en-US" sz="2000"/>
              <a:t>The extraction of common cubes interact with each other.</a:t>
            </a:r>
          </a:p>
        </p:txBody>
      </p:sp>
      <p:graphicFrame>
        <p:nvGraphicFramePr>
          <p:cNvPr id="102400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652588" y="3843338"/>
          <a:ext cx="4186237" cy="804862"/>
        </p:xfrm>
        <a:graphic>
          <a:graphicData uri="http://schemas.openxmlformats.org/presentationml/2006/ole">
            <p:oleObj spid="_x0000_s1024008" name="Equation" r:id="rId3" imgW="2006280" imgH="4572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Minimization</a:t>
            </a:r>
          </a:p>
        </p:txBody>
      </p:sp>
      <p:sp>
        <p:nvSpPr>
          <p:cNvPr id="9635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Aims at reducing the number of machine states </a:t>
            </a:r>
          </a:p>
          <a:p>
            <a:pPr lvl="1"/>
            <a:r>
              <a:rPr lang="en-US"/>
              <a:t>reduces the size of transition table.</a:t>
            </a:r>
          </a:p>
          <a:p>
            <a:r>
              <a:rPr lang="en-US"/>
              <a:t>State reduction may reduce </a:t>
            </a:r>
          </a:p>
          <a:p>
            <a:pPr lvl="1"/>
            <a:r>
              <a:rPr lang="en-US"/>
              <a:t>the number of storage elements.</a:t>
            </a:r>
          </a:p>
          <a:p>
            <a:pPr lvl="1"/>
            <a:r>
              <a:rPr lang="en-US"/>
              <a:t>the combinational logic due to reduction in transitions</a:t>
            </a:r>
          </a:p>
          <a:p>
            <a:r>
              <a:rPr lang="en-US">
                <a:solidFill>
                  <a:schemeClr val="hlink"/>
                </a:solidFill>
              </a:rPr>
              <a:t>Completely specified</a:t>
            </a:r>
            <a:r>
              <a:rPr lang="en-US"/>
              <a:t> finite-state machines</a:t>
            </a:r>
          </a:p>
          <a:p>
            <a:pPr lvl="1"/>
            <a:r>
              <a:rPr lang="en-US"/>
              <a:t>No don't care conditions.</a:t>
            </a:r>
          </a:p>
          <a:p>
            <a:pPr lvl="1"/>
            <a:r>
              <a:rPr lang="en-US"/>
              <a:t>Easy to solve.</a:t>
            </a:r>
          </a:p>
          <a:p>
            <a:r>
              <a:rPr lang="en-US">
                <a:solidFill>
                  <a:schemeClr val="hlink"/>
                </a:solidFill>
              </a:rPr>
              <a:t>Incompletely specified</a:t>
            </a:r>
            <a:r>
              <a:rPr lang="en-US"/>
              <a:t> finite-state machines</a:t>
            </a:r>
          </a:p>
          <a:p>
            <a:pPr lvl="1"/>
            <a:r>
              <a:rPr lang="en-US"/>
              <a:t>Unspecified transitions and/or outputs.</a:t>
            </a:r>
          </a:p>
          <a:p>
            <a:pPr lvl="1"/>
            <a:r>
              <a:rPr lang="en-US"/>
              <a:t>Intractable problem.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Mustang Algorithm Implementation …</a:t>
            </a:r>
          </a:p>
        </p:txBody>
      </p:sp>
      <p:sp>
        <p:nvSpPr>
          <p:cNvPr id="10250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16925" cy="5356225"/>
          </a:xfrm>
        </p:spPr>
        <p:txBody>
          <a:bodyPr/>
          <a:lstStyle/>
          <a:p>
            <a:r>
              <a:rPr lang="en-US" sz="2200">
                <a:solidFill>
                  <a:schemeClr val="hlink"/>
                </a:solidFill>
              </a:rPr>
              <a:t>Fanout-oriented algorithm</a:t>
            </a:r>
          </a:p>
          <a:p>
            <a:pPr lvl="1"/>
            <a:r>
              <a:rPr lang="en-US" sz="2000"/>
              <a:t>Consider </a:t>
            </a:r>
            <a:r>
              <a:rPr lang="en-US" sz="2000" i="1">
                <a:solidFill>
                  <a:schemeClr val="hlink"/>
                </a:solidFill>
              </a:rPr>
              <a:t>state fanout</a:t>
            </a:r>
            <a:r>
              <a:rPr lang="en-US" sz="2000"/>
              <a:t> i.e. next states and outputs.</a:t>
            </a:r>
          </a:p>
          <a:p>
            <a:pPr lvl="1"/>
            <a:r>
              <a:rPr lang="en-US" sz="2000"/>
              <a:t>Assign closer codes to pair of states that have same next state transition or same output.</a:t>
            </a:r>
          </a:p>
          <a:p>
            <a:pPr lvl="1"/>
            <a:r>
              <a:rPr lang="en-US" sz="2000" i="1">
                <a:solidFill>
                  <a:schemeClr val="hlink"/>
                </a:solidFill>
              </a:rPr>
              <a:t>Maximize the size of the most frequent common cubes</a:t>
            </a:r>
            <a:r>
              <a:rPr lang="en-US" sz="2000"/>
              <a:t>.</a:t>
            </a:r>
          </a:p>
          <a:p>
            <a:pPr lvl="1"/>
            <a:endParaRPr lang="en-US" sz="2000"/>
          </a:p>
          <a:p>
            <a:pPr>
              <a:buFont typeface="Monotype Sorts" pitchFamily="2" charset="2"/>
              <a:buNone/>
            </a:pPr>
            <a:endParaRPr lang="en-US" sz="2200"/>
          </a:p>
          <a:p>
            <a:endParaRPr lang="en-US" sz="2200"/>
          </a:p>
        </p:txBody>
      </p:sp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3219450"/>
            <a:ext cx="4579937" cy="91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4246563"/>
            <a:ext cx="7623175" cy="191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Mustang Algorithm Implementation …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02638" cy="5356225"/>
          </a:xfrm>
        </p:spPr>
        <p:txBody>
          <a:bodyPr/>
          <a:lstStyle/>
          <a:p>
            <a:r>
              <a:rPr lang="en-US" sz="2200">
                <a:solidFill>
                  <a:schemeClr val="hlink"/>
                </a:solidFill>
              </a:rPr>
              <a:t>Fanin-oriented algorithm</a:t>
            </a:r>
          </a:p>
          <a:p>
            <a:pPr lvl="1"/>
            <a:r>
              <a:rPr lang="en-US" sz="2000"/>
              <a:t>Consider </a:t>
            </a:r>
            <a:r>
              <a:rPr lang="en-US" sz="2000" i="1">
                <a:solidFill>
                  <a:schemeClr val="hlink"/>
                </a:solidFill>
              </a:rPr>
              <a:t>state fan-in</a:t>
            </a:r>
            <a:r>
              <a:rPr lang="en-US" sz="2000"/>
              <a:t> i.e. present states and inputs.</a:t>
            </a:r>
          </a:p>
          <a:p>
            <a:pPr lvl="1"/>
            <a:r>
              <a:rPr lang="en-US" sz="2000"/>
              <a:t>Assign closer codes to pair of states that have transition from same present state or same input.</a:t>
            </a:r>
          </a:p>
          <a:p>
            <a:pPr lvl="1"/>
            <a:r>
              <a:rPr lang="en-US" sz="2000" i="1">
                <a:solidFill>
                  <a:schemeClr val="hlink"/>
                </a:solidFill>
              </a:rPr>
              <a:t>Maximize the frequency of the largest common cubes</a:t>
            </a:r>
            <a:r>
              <a:rPr lang="en-US" sz="2000"/>
              <a:t>.</a:t>
            </a:r>
          </a:p>
          <a:p>
            <a:pPr lvl="1"/>
            <a:endParaRPr lang="en-US" sz="2000"/>
          </a:p>
          <a:p>
            <a:endParaRPr lang="en-US" sz="2200"/>
          </a:p>
        </p:txBody>
      </p:sp>
      <p:graphicFrame>
        <p:nvGraphicFramePr>
          <p:cNvPr id="1027076" name="Rectangle 4"/>
          <p:cNvGraphicFramePr>
            <a:graphicFrameLocks/>
          </p:cNvGraphicFramePr>
          <p:nvPr>
            <p:ph sz="quarter" idx="2"/>
          </p:nvPr>
        </p:nvGraphicFramePr>
        <p:xfrm>
          <a:off x="4784725" y="1219200"/>
          <a:ext cx="3902075" cy="2601913"/>
        </p:xfrm>
        <a:graphic>
          <a:graphicData uri="http://schemas.openxmlformats.org/presentationml/2006/ole">
            <p:oleObj spid="_x0000_s1027076" name="Equation" r:id="rId3" imgW="0" imgH="0" progId="Equation.3">
              <p:embed/>
            </p:oleObj>
          </a:graphicData>
        </a:graphic>
      </p:graphicFrame>
      <p:graphicFrame>
        <p:nvGraphicFramePr>
          <p:cNvPr id="1027078" name="Rectangle 6"/>
          <p:cNvGraphicFramePr>
            <a:graphicFrameLocks/>
          </p:cNvGraphicFramePr>
          <p:nvPr>
            <p:ph sz="quarter" idx="3"/>
          </p:nvPr>
        </p:nvGraphicFramePr>
        <p:xfrm>
          <a:off x="4784725" y="3973513"/>
          <a:ext cx="3902075" cy="2601912"/>
        </p:xfrm>
        <a:graphic>
          <a:graphicData uri="http://schemas.openxmlformats.org/presentationml/2006/ole">
            <p:oleObj spid="_x0000_s1027078" name="Equation" r:id="rId4" imgW="0" imgH="0" progId="Equation.3">
              <p:embed/>
            </p:oleObj>
          </a:graphicData>
        </a:graphic>
      </p:graphicFrame>
      <p:graphicFrame>
        <p:nvGraphicFramePr>
          <p:cNvPr id="1027080" name="Object 8"/>
          <p:cNvGraphicFramePr>
            <a:graphicFrameLocks noChangeAspect="1"/>
          </p:cNvGraphicFramePr>
          <p:nvPr/>
        </p:nvGraphicFramePr>
        <p:xfrm>
          <a:off x="782638" y="3265488"/>
          <a:ext cx="7543800" cy="2243137"/>
        </p:xfrm>
        <a:graphic>
          <a:graphicData uri="http://schemas.openxmlformats.org/presentationml/2006/ole">
            <p:oleObj spid="_x0000_s1027080" name="Equation" r:id="rId5" imgW="3670200" imgH="109188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Mustang Algorithm Implementation</a:t>
            </a:r>
          </a:p>
        </p:txBody>
      </p:sp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263" y="1431925"/>
            <a:ext cx="51054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830638"/>
            <a:ext cx="5116512" cy="2147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1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1447800"/>
            <a:ext cx="2428875" cy="314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Logic Network …</a:t>
            </a:r>
          </a:p>
        </p:txBody>
      </p:sp>
      <p:sp>
        <p:nvSpPr>
          <p:cNvPr id="1032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Synchronous Logic Network</a:t>
            </a:r>
          </a:p>
          <a:p>
            <a:pPr lvl="1"/>
            <a:r>
              <a:rPr lang="en-US"/>
              <a:t>Variables.</a:t>
            </a:r>
          </a:p>
          <a:p>
            <a:pPr lvl="1"/>
            <a:r>
              <a:rPr lang="en-US"/>
              <a:t>Boolean equations.</a:t>
            </a:r>
          </a:p>
          <a:p>
            <a:pPr lvl="1"/>
            <a:r>
              <a:rPr lang="en-US"/>
              <a:t>Synchronous delay annotation.</a:t>
            </a:r>
          </a:p>
          <a:p>
            <a:r>
              <a:rPr lang="en-US"/>
              <a:t>Synchronous network graph</a:t>
            </a:r>
          </a:p>
          <a:p>
            <a:pPr lvl="1"/>
            <a:r>
              <a:rPr lang="en-US"/>
              <a:t>Vertices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equations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I/O , gates.</a:t>
            </a:r>
          </a:p>
          <a:p>
            <a:pPr lvl="1"/>
            <a:r>
              <a:rPr lang="en-US"/>
              <a:t>Edges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dependencies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nets.</a:t>
            </a:r>
          </a:p>
          <a:p>
            <a:pPr lvl="1"/>
            <a:r>
              <a:rPr lang="en-US"/>
              <a:t>Weights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synch. delays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registers.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Synchronous Logic Network</a:t>
            </a:r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417638"/>
            <a:ext cx="4910138" cy="465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3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425575"/>
            <a:ext cx="3452813" cy="326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Approaches to Synchronous Logic</a:t>
            </a:r>
            <a:br>
              <a:rPr lang="en-US" sz="3200"/>
            </a:br>
            <a:r>
              <a:rPr lang="en-US" sz="3200"/>
              <a:t>Optimization</a:t>
            </a:r>
          </a:p>
        </p:txBody>
      </p:sp>
      <p:sp>
        <p:nvSpPr>
          <p:cNvPr id="1034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Optimize combinational logic only.</a:t>
            </a:r>
          </a:p>
          <a:p>
            <a:r>
              <a:rPr lang="en-US"/>
              <a:t>Optimize register position only</a:t>
            </a:r>
          </a:p>
          <a:p>
            <a:pPr lvl="1"/>
            <a:r>
              <a:rPr lang="en-US"/>
              <a:t>Retiming.</a:t>
            </a:r>
          </a:p>
          <a:p>
            <a:r>
              <a:rPr lang="en-US"/>
              <a:t>Optimize overall circuit</a:t>
            </a:r>
          </a:p>
          <a:p>
            <a:pPr lvl="1"/>
            <a:r>
              <a:rPr lang="en-US"/>
              <a:t>Peripheral retiming.</a:t>
            </a:r>
          </a:p>
          <a:p>
            <a:pPr lvl="1"/>
            <a:r>
              <a:rPr lang="en-US"/>
              <a:t>Synchronous transformations</a:t>
            </a:r>
          </a:p>
          <a:p>
            <a:pPr lvl="2"/>
            <a:r>
              <a:rPr lang="en-US"/>
              <a:t>Algebraic.</a:t>
            </a:r>
          </a:p>
          <a:p>
            <a:pPr lvl="2"/>
            <a:r>
              <a:rPr lang="en-US"/>
              <a:t>Boolean.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Retiming …</a:t>
            </a:r>
          </a:p>
        </p:txBody>
      </p:sp>
      <p:sp>
        <p:nvSpPr>
          <p:cNvPr id="1035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Minimize cycle-time or area by changing register positions.</a:t>
            </a:r>
          </a:p>
          <a:p>
            <a:r>
              <a:rPr lang="en-US"/>
              <a:t>Do not modify combinational logic.</a:t>
            </a:r>
          </a:p>
          <a:p>
            <a:r>
              <a:rPr lang="en-US"/>
              <a:t>Preserve network structure</a:t>
            </a:r>
          </a:p>
          <a:p>
            <a:pPr lvl="1"/>
            <a:r>
              <a:rPr lang="en-US"/>
              <a:t>Modify weights.</a:t>
            </a:r>
          </a:p>
          <a:p>
            <a:pPr lvl="1"/>
            <a:r>
              <a:rPr lang="en-US"/>
              <a:t>Do not modify graph structure.</a:t>
            </a:r>
          </a:p>
          <a:p>
            <a:endParaRPr lang="en-US"/>
          </a:p>
        </p:txBody>
      </p:sp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3810000"/>
            <a:ext cx="7000875" cy="2465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Retiming …</a:t>
            </a:r>
          </a:p>
        </p:txBody>
      </p:sp>
      <p:sp>
        <p:nvSpPr>
          <p:cNvPr id="1036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 optimization technique [Leiserson].</a:t>
            </a:r>
          </a:p>
          <a:p>
            <a:r>
              <a:rPr lang="en-US"/>
              <a:t>Changes register positions</a:t>
            </a:r>
          </a:p>
          <a:p>
            <a:pPr lvl="1"/>
            <a:r>
              <a:rPr lang="en-US"/>
              <a:t>affects area</a:t>
            </a:r>
          </a:p>
          <a:p>
            <a:pPr lvl="2"/>
            <a:r>
              <a:rPr lang="en-US"/>
              <a:t>changes register count.</a:t>
            </a:r>
          </a:p>
          <a:p>
            <a:pPr lvl="1"/>
            <a:r>
              <a:rPr lang="en-US"/>
              <a:t>affects cycle-time</a:t>
            </a:r>
          </a:p>
          <a:p>
            <a:pPr lvl="2"/>
            <a:r>
              <a:rPr lang="en-US"/>
              <a:t>changes path delays between register pairs.</a:t>
            </a:r>
          </a:p>
          <a:p>
            <a:r>
              <a:rPr lang="en-US"/>
              <a:t>Solvable in polynomial time.</a:t>
            </a:r>
          </a:p>
          <a:p>
            <a:r>
              <a:rPr lang="en-US"/>
              <a:t>Assumptions</a:t>
            </a:r>
          </a:p>
          <a:p>
            <a:pPr lvl="1"/>
            <a:r>
              <a:rPr lang="en-US"/>
              <a:t>Vertex delay is constant: No fanout delay dependency.</a:t>
            </a:r>
          </a:p>
          <a:p>
            <a:pPr lvl="1"/>
            <a:r>
              <a:rPr lang="en-US"/>
              <a:t>Graph topology is invariant: No logic transformations.</a:t>
            </a:r>
          </a:p>
          <a:p>
            <a:pPr lvl="1"/>
            <a:r>
              <a:rPr lang="en-US"/>
              <a:t> Synchronous implementation</a:t>
            </a:r>
          </a:p>
          <a:p>
            <a:pPr lvl="2"/>
            <a:r>
              <a:rPr lang="en-US"/>
              <a:t>Cycles have positive weights.</a:t>
            </a:r>
          </a:p>
          <a:p>
            <a:pPr lvl="2"/>
            <a:r>
              <a:rPr lang="en-US"/>
              <a:t>Edges have non-negative weights.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Retiming …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347788"/>
            <a:ext cx="7943850" cy="476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Retiming …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247775"/>
            <a:ext cx="7134225" cy="511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State Minimization </a:t>
            </a:r>
            <a:br>
              <a:rPr lang="en-US" sz="3200"/>
            </a:br>
            <a:r>
              <a:rPr lang="en-US" sz="3200"/>
              <a:t>for Completely-Specified FSMs</a:t>
            </a:r>
          </a:p>
        </p:txBody>
      </p:sp>
      <p:sp>
        <p:nvSpPr>
          <p:cNvPr id="964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Equivalent states</a:t>
            </a:r>
          </a:p>
          <a:p>
            <a:pPr lvl="1"/>
            <a:r>
              <a:rPr lang="en-US"/>
              <a:t>Given any input sequence the corresponding output sequences match.</a:t>
            </a:r>
          </a:p>
          <a:p>
            <a:r>
              <a:rPr lang="en-US">
                <a:solidFill>
                  <a:schemeClr val="hlink"/>
                </a:solidFill>
              </a:rPr>
              <a:t>Theorem: Two states are equivalent iff</a:t>
            </a:r>
          </a:p>
          <a:p>
            <a:pPr lvl="1"/>
            <a:r>
              <a:rPr lang="en-US"/>
              <a:t>they lead to identical outputs and</a:t>
            </a:r>
          </a:p>
          <a:p>
            <a:pPr lvl="1"/>
            <a:r>
              <a:rPr lang="en-US"/>
              <a:t>their next-states are equivalent.</a:t>
            </a:r>
          </a:p>
          <a:p>
            <a:r>
              <a:rPr lang="en-US"/>
              <a:t>Equivalence is </a:t>
            </a:r>
            <a:r>
              <a:rPr lang="en-US" i="1">
                <a:solidFill>
                  <a:schemeClr val="hlink"/>
                </a:solidFill>
              </a:rPr>
              <a:t>transitive</a:t>
            </a:r>
          </a:p>
          <a:p>
            <a:pPr lvl="1"/>
            <a:r>
              <a:rPr lang="en-US"/>
              <a:t>Partition states into </a:t>
            </a:r>
            <a:r>
              <a:rPr lang="en-US" i="1"/>
              <a:t>equivalence classes</a:t>
            </a:r>
            <a:r>
              <a:rPr lang="en-US"/>
              <a:t>.</a:t>
            </a:r>
          </a:p>
          <a:p>
            <a:pPr lvl="1"/>
            <a:r>
              <a:rPr lang="en-US"/>
              <a:t>Minimum finite-state machine is unique.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Retiming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274763"/>
            <a:ext cx="7735887" cy="4732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Retiming …</a:t>
            </a:r>
          </a:p>
        </p:txBody>
      </p:sp>
      <p:sp>
        <p:nvSpPr>
          <p:cNvPr id="1037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235575" cy="5356225"/>
          </a:xfrm>
        </p:spPr>
        <p:txBody>
          <a:bodyPr/>
          <a:lstStyle/>
          <a:p>
            <a:r>
              <a:rPr lang="en-US"/>
              <a:t>Retiming of a vertex</a:t>
            </a:r>
          </a:p>
          <a:p>
            <a:pPr lvl="1"/>
            <a:r>
              <a:rPr lang="en-US"/>
              <a:t>Moving registers from output to inputs or vice versa</a:t>
            </a:r>
          </a:p>
          <a:p>
            <a:pPr lvl="1"/>
            <a:r>
              <a:rPr lang="en-US"/>
              <a:t>Integer</a:t>
            </a:r>
          </a:p>
          <a:p>
            <a:pPr lvl="2"/>
            <a:r>
              <a:rPr lang="en-US"/>
              <a:t>Positive value: from outputs to inputs</a:t>
            </a:r>
          </a:p>
          <a:p>
            <a:pPr lvl="2"/>
            <a:r>
              <a:rPr lang="en-US"/>
              <a:t>Negative value: from inputs to outputs</a:t>
            </a:r>
          </a:p>
          <a:p>
            <a:r>
              <a:rPr lang="en-US"/>
              <a:t>Retiming of a network</a:t>
            </a:r>
          </a:p>
          <a:p>
            <a:pPr lvl="1"/>
            <a:r>
              <a:rPr lang="en-US"/>
              <a:t>Vector of vertex retiming.</a:t>
            </a:r>
          </a:p>
          <a:p>
            <a:r>
              <a:rPr lang="en-US" b="0"/>
              <a:t>Definitions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Retiming of an edge (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 i="1"/>
              <a:t>, v</a:t>
            </a:r>
            <a:r>
              <a:rPr lang="en-US" i="1" baseline="-25000"/>
              <a:t>j</a:t>
            </a:r>
            <a:r>
              <a:rPr lang="en-US"/>
              <a:t>):</a:t>
            </a:r>
          </a:p>
          <a:p>
            <a:pPr lvl="1"/>
            <a:endParaRPr lang="en-US"/>
          </a:p>
        </p:txBody>
      </p:sp>
      <p:pic>
        <p:nvPicPr>
          <p:cNvPr id="1037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5884863"/>
            <a:ext cx="30670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7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5218113"/>
            <a:ext cx="5191125" cy="57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7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775" y="1468438"/>
            <a:ext cx="3143250" cy="1287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7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425" y="2870200"/>
            <a:ext cx="3116263" cy="1252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38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652838" cy="5356225"/>
          </a:xfrm>
        </p:spPr>
        <p:txBody>
          <a:bodyPr/>
          <a:lstStyle/>
          <a:p>
            <a:r>
              <a:rPr lang="en-US"/>
              <a:t>Node values indicate delay.</a:t>
            </a:r>
          </a:p>
          <a:p>
            <a:r>
              <a:rPr lang="en-US"/>
              <a:t>Retiming vector</a:t>
            </a:r>
          </a:p>
          <a:p>
            <a:pPr lvl="1"/>
            <a:r>
              <a:rPr lang="en-US"/>
              <a:t>[a b  c  d   e f  g h]=   [0 0 -1 -1 -1 0 1 1]</a:t>
            </a:r>
          </a:p>
          <a:p>
            <a:pPr lvl="1"/>
            <a:r>
              <a:rPr lang="en-US"/>
              <a:t>[a b  c  d   e f  g h]= -[1 1  2  2   2 1 0 0]=</a:t>
            </a:r>
          </a:p>
          <a:p>
            <a:pPr lvl="1"/>
            <a:r>
              <a:rPr lang="en-US"/>
              <a:t>[1 1  0  0   0 1 2 2]</a:t>
            </a:r>
          </a:p>
          <a:p>
            <a:r>
              <a:rPr lang="en-US"/>
              <a:t>Original critical path is (v</a:t>
            </a:r>
            <a:r>
              <a:rPr lang="en-US" baseline="-25000"/>
              <a:t>d</a:t>
            </a:r>
            <a:r>
              <a:rPr lang="en-US"/>
              <a:t>, v</a:t>
            </a:r>
            <a:r>
              <a:rPr lang="en-US" baseline="-25000"/>
              <a:t>e</a:t>
            </a:r>
            <a:r>
              <a:rPr lang="en-US"/>
              <a:t>, v</a:t>
            </a:r>
            <a:r>
              <a:rPr lang="en-US" baseline="-25000"/>
              <a:t>f</a:t>
            </a:r>
            <a:r>
              <a:rPr lang="en-US"/>
              <a:t>, v</a:t>
            </a:r>
            <a:r>
              <a:rPr lang="en-US" baseline="-25000"/>
              <a:t>g</a:t>
            </a:r>
            <a:r>
              <a:rPr lang="en-US"/>
              <a:t>, v</a:t>
            </a:r>
            <a:r>
              <a:rPr lang="en-US" baseline="-25000"/>
              <a:t>h</a:t>
            </a:r>
            <a:r>
              <a:rPr lang="en-US"/>
              <a:t>)= 24 units</a:t>
            </a:r>
          </a:p>
          <a:p>
            <a:r>
              <a:rPr lang="en-US"/>
              <a:t>Retimed critical path is (v</a:t>
            </a:r>
            <a:r>
              <a:rPr lang="en-US" baseline="-25000"/>
              <a:t>b</a:t>
            </a:r>
            <a:r>
              <a:rPr lang="en-US"/>
              <a:t>, v</a:t>
            </a:r>
            <a:r>
              <a:rPr lang="en-US" baseline="-25000"/>
              <a:t>c</a:t>
            </a:r>
            <a:r>
              <a:rPr lang="en-US"/>
              <a:t>, v</a:t>
            </a:r>
            <a:r>
              <a:rPr lang="en-US" baseline="-25000"/>
              <a:t>e</a:t>
            </a:r>
            <a:r>
              <a:rPr lang="en-US"/>
              <a:t>)= 13 units</a:t>
            </a:r>
          </a:p>
          <a:p>
            <a:endParaRPr lang="en-US"/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338" y="1212850"/>
            <a:ext cx="4829175" cy="2354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100" y="3721100"/>
            <a:ext cx="4851400" cy="228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Behavior and Testability Preservation under Retiming …</a:t>
            </a:r>
          </a:p>
        </p:txBody>
      </p:sp>
      <p:sp>
        <p:nvSpPr>
          <p:cNvPr id="1043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synchronizing sequence</a:t>
            </a:r>
            <a:r>
              <a:rPr lang="en-US"/>
              <a:t> for a machine is an input sequence that brings the machine to a known and unique state determined without knowledge of output response or initial state of the machine.</a:t>
            </a:r>
          </a:p>
          <a:p>
            <a:r>
              <a:rPr lang="en-US"/>
              <a:t>An interesting class of synchronizing sequences allows the state reached after applying the synchronizing sequence to be either a single state or a set of equivalent states.</a:t>
            </a:r>
          </a:p>
          <a:p>
            <a:r>
              <a:rPr lang="en-US"/>
              <a:t>A synchronizing sequence (or a test) derived based on pessimistic 3-valued simulation is called </a:t>
            </a:r>
            <a:r>
              <a:rPr lang="en-US">
                <a:solidFill>
                  <a:schemeClr val="hlink"/>
                </a:solidFill>
              </a:rPr>
              <a:t>structural</a:t>
            </a:r>
            <a:r>
              <a:rPr lang="en-US"/>
              <a:t>; otherwise, it is called </a:t>
            </a:r>
            <a:r>
              <a:rPr lang="en-US">
                <a:solidFill>
                  <a:schemeClr val="hlink"/>
                </a:solidFill>
              </a:rPr>
              <a:t>functional</a:t>
            </a:r>
            <a:r>
              <a:rPr lang="en-US"/>
              <a:t>. </a:t>
            </a:r>
          </a:p>
          <a:p>
            <a:pPr lvl="1"/>
            <a:r>
              <a:rPr lang="en-US"/>
              <a:t>functional synchronizing sequences (or tests) correspond to those derived based on the state transition graph of a circuit.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/>
              <a:t>… Behavior and Testability Preservation under Retiming …</a:t>
            </a:r>
          </a:p>
        </p:txBody>
      </p:sp>
      <p:pic>
        <p:nvPicPr>
          <p:cNvPr id="104448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700" y="2762250"/>
            <a:ext cx="3924300" cy="2084388"/>
          </a:xfrm>
          <a:noFill/>
          <a:ln/>
          <a:effectLst/>
        </p:spPr>
      </p:pic>
      <p:pic>
        <p:nvPicPr>
          <p:cNvPr id="104448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938" y="1439863"/>
            <a:ext cx="3914775" cy="1143000"/>
          </a:xfrm>
          <a:noFill/>
          <a:ln/>
          <a:effectLst/>
        </p:spPr>
      </p:pic>
      <p:pic>
        <p:nvPicPr>
          <p:cNvPr id="104449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89513" y="1436688"/>
            <a:ext cx="3848100" cy="1416050"/>
          </a:xfrm>
          <a:noFill/>
          <a:ln/>
          <a:effectLst/>
        </p:spPr>
      </p:pic>
      <p:pic>
        <p:nvPicPr>
          <p:cNvPr id="1044493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7763" y="3030538"/>
            <a:ext cx="3919537" cy="2205037"/>
          </a:xfrm>
          <a:noFill/>
          <a:ln/>
          <a:effectLst/>
        </p:spPr>
      </p:pic>
      <p:sp>
        <p:nvSpPr>
          <p:cNvPr id="1044495" name="Text Box 15"/>
          <p:cNvSpPr txBox="1">
            <a:spLocks noChangeArrowheads="1"/>
          </p:cNvSpPr>
          <p:nvPr/>
        </p:nvSpPr>
        <p:spPr bwMode="auto">
          <a:xfrm>
            <a:off x="454025" y="5319713"/>
            <a:ext cx="86899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u="none">
                <a:solidFill>
                  <a:srgbClr val="FFFFFF"/>
                </a:solidFill>
              </a:rPr>
              <a:t>Vector 11 synchronizes C1 to a single state and C2 to an equivalent set of states.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FFFFFF"/>
                </a:solidFill>
              </a:rPr>
              <a:t>Any of the vectors (11, 00), (11, 01), (11, 10), (11, 11) synchronizes C2 to a single equivalent state.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Behavior and Testability Preservation under Retiming …</a:t>
            </a:r>
          </a:p>
        </p:txBody>
      </p:sp>
      <p:pic>
        <p:nvPicPr>
          <p:cNvPr id="1047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8300" y="1384300"/>
            <a:ext cx="4029075" cy="2811463"/>
          </a:xfrm>
          <a:noFill/>
          <a:ln/>
          <a:effectLst/>
        </p:spPr>
      </p:pic>
      <p:pic>
        <p:nvPicPr>
          <p:cNvPr id="1047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86288" y="1370013"/>
            <a:ext cx="4186237" cy="2830512"/>
          </a:xfrm>
          <a:noFill/>
          <a:ln/>
          <a:effectLst/>
        </p:spPr>
      </p:pic>
      <p:sp>
        <p:nvSpPr>
          <p:cNvPr id="1047560" name="Text Box 8"/>
          <p:cNvSpPr txBox="1">
            <a:spLocks noChangeArrowheads="1"/>
          </p:cNvSpPr>
          <p:nvPr/>
        </p:nvSpPr>
        <p:spPr bwMode="auto">
          <a:xfrm>
            <a:off x="469900" y="4645025"/>
            <a:ext cx="7770813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u="none">
                <a:solidFill>
                  <a:srgbClr val="FFFFFF"/>
                </a:solidFill>
              </a:rPr>
              <a:t>Vector 11 is a functional synchronizing sequence for L1 but not for L2. 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FFFFFF"/>
                </a:solidFill>
              </a:rPr>
              <a:t>Any of the vectors (00, 11), (01, 11), (10, 11), (11, 11) is a synchronizing sequence for L2.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Behavior and Testability Preservation under Retiming</a:t>
            </a:r>
          </a:p>
        </p:txBody>
      </p:sp>
      <p:pic>
        <p:nvPicPr>
          <p:cNvPr id="10526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2425" y="1338263"/>
            <a:ext cx="4865688" cy="2305050"/>
          </a:xfrm>
          <a:noFill/>
          <a:ln/>
          <a:effectLst/>
        </p:spPr>
      </p:pic>
      <p:pic>
        <p:nvPicPr>
          <p:cNvPr id="10526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4338" y="1219200"/>
            <a:ext cx="3289300" cy="3994150"/>
          </a:xfrm>
          <a:noFill/>
          <a:ln/>
          <a:effectLst/>
        </p:spPr>
      </p:pic>
      <p:pic>
        <p:nvPicPr>
          <p:cNvPr id="105268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125" y="3830638"/>
            <a:ext cx="4762500" cy="84455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9656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Stepwise partition refinement.</a:t>
            </a:r>
          </a:p>
          <a:p>
            <a:r>
              <a:rPr lang="en-US"/>
              <a:t>Initially</a:t>
            </a:r>
          </a:p>
          <a:p>
            <a:pPr lvl="1"/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1</a:t>
            </a:r>
            <a:r>
              <a:rPr lang="en-US"/>
              <a:t> = States belong to the same block when outputs are the same for any input.</a:t>
            </a:r>
          </a:p>
          <a:p>
            <a:r>
              <a:rPr lang="en-US"/>
              <a:t>Refine partition blocks: While further splitting is possible</a:t>
            </a:r>
          </a:p>
          <a:p>
            <a:pPr lvl="1"/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k+1</a:t>
            </a:r>
            <a:r>
              <a:rPr lang="en-US"/>
              <a:t> = States belong to the same block if they were previously in the same block and their next-states are in the same block of </a:t>
            </a:r>
            <a:r>
              <a:rPr lang="en-US">
                <a:sym typeface="Symbol" pitchFamily="18" charset="2"/>
              </a:rPr>
              <a:t></a:t>
            </a:r>
            <a:r>
              <a:rPr lang="en-US" baseline="-25000"/>
              <a:t>k</a:t>
            </a:r>
            <a:r>
              <a:rPr lang="en-US"/>
              <a:t> for any input.</a:t>
            </a:r>
          </a:p>
          <a:p>
            <a:r>
              <a:rPr lang="en-US"/>
              <a:t>At convergence</a:t>
            </a:r>
          </a:p>
          <a:p>
            <a:pPr lvl="1"/>
            <a:r>
              <a:rPr lang="en-US"/>
              <a:t>Blocks identify equivalent states.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template">
  <a:themeElements>
    <a:clrScheme name="">
      <a:dk1>
        <a:srgbClr val="000000"/>
      </a:dk1>
      <a:lt1>
        <a:srgbClr val="CDFFE6"/>
      </a:lt1>
      <a:dk2>
        <a:srgbClr val="006000"/>
      </a:dk2>
      <a:lt2>
        <a:srgbClr val="FF8200"/>
      </a:lt2>
      <a:accent1>
        <a:srgbClr val="00FFFF"/>
      </a:accent1>
      <a:accent2>
        <a:srgbClr val="C80000"/>
      </a:accent2>
      <a:accent3>
        <a:srgbClr val="AAB6AA"/>
      </a:accent3>
      <a:accent4>
        <a:srgbClr val="AFDAC4"/>
      </a:accent4>
      <a:accent5>
        <a:srgbClr val="AAFFFF"/>
      </a:accent5>
      <a:accent6>
        <a:srgbClr val="B50000"/>
      </a:accent6>
      <a:hlink>
        <a:srgbClr val="F0F000"/>
      </a:hlink>
      <a:folHlink>
        <a:srgbClr val="66FF33"/>
      </a:folHlink>
    </a:clrScheme>
    <a:fontScheme name="s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_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_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Documents\COE390\991\sc_template.ppt</Template>
  <TotalTime>1776</TotalTime>
  <Pages>20</Pages>
  <Words>5015</Words>
  <Application>Microsoft Office PowerPoint</Application>
  <PresentationFormat>On-screen Show (4:3)</PresentationFormat>
  <Paragraphs>885</Paragraphs>
  <Slides>86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sc_template</vt:lpstr>
      <vt:lpstr>Equation</vt:lpstr>
      <vt:lpstr>COE 561 Digital System Design &amp; Synthesis Sequential Logic Synthesis</vt:lpstr>
      <vt:lpstr>Outline</vt:lpstr>
      <vt:lpstr>Synchronous Logic Circuits</vt:lpstr>
      <vt:lpstr>Modeling Synchronous Circuits</vt:lpstr>
      <vt:lpstr>State-Based Optimization</vt:lpstr>
      <vt:lpstr>Formal Finite-State Machine Model</vt:lpstr>
      <vt:lpstr>State Minimization</vt:lpstr>
      <vt:lpstr>State Minimization  for Completely-Specified FSMs</vt:lpstr>
      <vt:lpstr>Algorithm</vt:lpstr>
      <vt:lpstr>Example …</vt:lpstr>
      <vt:lpstr>… Example …</vt:lpstr>
      <vt:lpstr>… Example</vt:lpstr>
      <vt:lpstr>Computational Complexity</vt:lpstr>
      <vt:lpstr>State Minimization for Incompletely-Specified FSMs …</vt:lpstr>
      <vt:lpstr>An Interesting Example</vt:lpstr>
      <vt:lpstr>… State Minimization for Incompletely Specified FSMs</vt:lpstr>
      <vt:lpstr>Compatibility and Implications …</vt:lpstr>
      <vt:lpstr>… Compatibility and Implications</vt:lpstr>
      <vt:lpstr>Maximal Compatible Classes</vt:lpstr>
      <vt:lpstr>Finding Maximal Compatible Classes …</vt:lpstr>
      <vt:lpstr>… Finding Maximal Compatible Classes</vt:lpstr>
      <vt:lpstr>Formulation of the State Minimization Problem</vt:lpstr>
      <vt:lpstr>Setting Up Covering Problem …</vt:lpstr>
      <vt:lpstr>… Setting Up Covering Problem …</vt:lpstr>
      <vt:lpstr>… Setting Up Covering Problem</vt:lpstr>
      <vt:lpstr>Finding Prime Compatible Classes …</vt:lpstr>
      <vt:lpstr>… Finding Prime Compatible Classes</vt:lpstr>
      <vt:lpstr>Additional State Minimization Example</vt:lpstr>
      <vt:lpstr>Maximal Compatibility Classes Computation</vt:lpstr>
      <vt:lpstr>Prime Compatibility Classes Computation</vt:lpstr>
      <vt:lpstr>Setting Up the Covering Problem</vt:lpstr>
      <vt:lpstr>Reduced Table</vt:lpstr>
      <vt:lpstr>State Encoding</vt:lpstr>
      <vt:lpstr>Two-Level Circuit Models</vt:lpstr>
      <vt:lpstr>State Encoding for Two-Level Models</vt:lpstr>
      <vt:lpstr>Symbolic Minimization</vt:lpstr>
      <vt:lpstr>Input Encoding Example</vt:lpstr>
      <vt:lpstr>Definitions</vt:lpstr>
      <vt:lpstr>Input Encoding Problem</vt:lpstr>
      <vt:lpstr>Input Encoding Example …</vt:lpstr>
      <vt:lpstr>… Input Encoding Example</vt:lpstr>
      <vt:lpstr>Input Encoding Problem</vt:lpstr>
      <vt:lpstr>Example</vt:lpstr>
      <vt:lpstr>Input Encoding Algorithms</vt:lpstr>
      <vt:lpstr>Input Encoding Problem</vt:lpstr>
      <vt:lpstr>Dichotomy Theory</vt:lpstr>
      <vt:lpstr>Dichotomies</vt:lpstr>
      <vt:lpstr>Definitions</vt:lpstr>
      <vt:lpstr>Exact Input Encoding</vt:lpstr>
      <vt:lpstr>Example …</vt:lpstr>
      <vt:lpstr>… Example</vt:lpstr>
      <vt:lpstr>Heuristic Encoding</vt:lpstr>
      <vt:lpstr>Output and Mixed Encoding</vt:lpstr>
      <vt:lpstr>Symbolic Minimization</vt:lpstr>
      <vt:lpstr>Covering Relations Example</vt:lpstr>
      <vt:lpstr>Disjunctive Relations Example</vt:lpstr>
      <vt:lpstr>Output Encoding Algorithms</vt:lpstr>
      <vt:lpstr>Example …</vt:lpstr>
      <vt:lpstr>… Example …</vt:lpstr>
      <vt:lpstr>… Example …</vt:lpstr>
      <vt:lpstr>… Example</vt:lpstr>
      <vt:lpstr>State Encoding of Finite-State Machines</vt:lpstr>
      <vt:lpstr>Example …</vt:lpstr>
      <vt:lpstr>… Example …</vt:lpstr>
      <vt:lpstr>… Example</vt:lpstr>
      <vt:lpstr>Limitation of Symbolic Minimization and Constrained Encoding</vt:lpstr>
      <vt:lpstr>State Encoding for Multiple-Level Models</vt:lpstr>
      <vt:lpstr>Example</vt:lpstr>
      <vt:lpstr>Algorithm</vt:lpstr>
      <vt:lpstr>Mustang Algorithm Implementation …</vt:lpstr>
      <vt:lpstr>… Mustang Algorithm Implementation …</vt:lpstr>
      <vt:lpstr>… Mustang Algorithm Implementation</vt:lpstr>
      <vt:lpstr>Synchronous Logic Network …</vt:lpstr>
      <vt:lpstr>… Synchronous Logic Network</vt:lpstr>
      <vt:lpstr>Approaches to Synchronous Logic Optimization</vt:lpstr>
      <vt:lpstr>Retiming …</vt:lpstr>
      <vt:lpstr>… Retiming …</vt:lpstr>
      <vt:lpstr>… Retiming …</vt:lpstr>
      <vt:lpstr>… Retiming …</vt:lpstr>
      <vt:lpstr>… Retiming</vt:lpstr>
      <vt:lpstr>… Retiming …</vt:lpstr>
      <vt:lpstr>Example</vt:lpstr>
      <vt:lpstr>Behavior and Testability Preservation under Retiming …</vt:lpstr>
      <vt:lpstr>… Behavior and Testability Preservation under Retiming …</vt:lpstr>
      <vt:lpstr>… Behavior and Testability Preservation under Retiming …</vt:lpstr>
      <vt:lpstr>… Behavior and Testability Preservation under Retiming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Maintenance</dc:title>
  <dc:subject/>
  <dc:creator>Dr. Aiman El-Maleh</dc:creator>
  <cp:keywords/>
  <dc:description/>
  <cp:lastModifiedBy>Itc</cp:lastModifiedBy>
  <cp:revision>534</cp:revision>
  <cp:lastPrinted>1997-11-05T14:28:54Z</cp:lastPrinted>
  <dcterms:created xsi:type="dcterms:W3CDTF">1995-10-21T09:00:36Z</dcterms:created>
  <dcterms:modified xsi:type="dcterms:W3CDTF">2011-01-02T10:29:16Z</dcterms:modified>
</cp:coreProperties>
</file>