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307" r:id="rId10"/>
    <p:sldId id="284" r:id="rId11"/>
    <p:sldId id="285" r:id="rId12"/>
    <p:sldId id="286" r:id="rId13"/>
    <p:sldId id="287" r:id="rId14"/>
    <p:sldId id="308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309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10" r:id="rId36"/>
    <p:sldId id="311" r:id="rId37"/>
    <p:sldId id="312" r:id="rId38"/>
  </p:sldIdLst>
  <p:sldSz cx="9144000" cy="6858000" type="screen4x3"/>
  <p:notesSz cx="7099300" cy="10234613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sz="2400" b="1" i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i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i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i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i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FF99"/>
    <a:srgbClr val="99FFCC"/>
    <a:srgbClr val="3399FF"/>
    <a:srgbClr val="0000FF"/>
    <a:srgbClr val="FF0000"/>
    <a:srgbClr val="FFFFFF"/>
    <a:srgbClr val="3333FF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1" autoAdjust="0"/>
    <p:restoredTop sz="94595" autoAdjust="0"/>
  </p:normalViewPr>
  <p:slideViewPr>
    <p:cSldViewPr snapToGrid="0">
      <p:cViewPr varScale="1">
        <p:scale>
          <a:sx n="109" d="100"/>
          <a:sy n="109" d="100"/>
        </p:scale>
        <p:origin x="-61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4" d="100"/>
          <a:sy n="34" d="100"/>
        </p:scale>
        <p:origin x="-1014" y="-96"/>
      </p:cViewPr>
      <p:guideLst>
        <p:guide orient="horz" pos="3223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98" tIns="0" rIns="20298" bIns="0" numCol="1" anchor="t" anchorCtr="0" compatLnSpc="1">
            <a:prstTxWarp prst="textNoShape">
              <a:avLst/>
            </a:prstTxWarp>
          </a:bodyPr>
          <a:lstStyle>
            <a:lvl1pPr defTabSz="1011238">
              <a:defRPr sz="1100" b="0" u="none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-1588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98" tIns="0" rIns="20298" bIns="0" numCol="1" anchor="t" anchorCtr="0" compatLnSpc="1">
            <a:prstTxWarp prst="textNoShape">
              <a:avLst/>
            </a:prstTxWarp>
          </a:bodyPr>
          <a:lstStyle>
            <a:lvl1pPr algn="r" defTabSz="1011238">
              <a:defRPr sz="1100" b="0" u="none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98" tIns="0" rIns="20298" bIns="0" numCol="1" anchor="b" anchorCtr="0" compatLnSpc="1">
            <a:prstTxWarp prst="textNoShape">
              <a:avLst/>
            </a:prstTxWarp>
          </a:bodyPr>
          <a:lstStyle>
            <a:lvl1pPr defTabSz="1011238">
              <a:defRPr sz="1100" b="0" u="none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98" tIns="0" rIns="20298" bIns="0" numCol="1" anchor="b" anchorCtr="0" compatLnSpc="1">
            <a:prstTxWarp prst="textNoShape">
              <a:avLst/>
            </a:prstTxWarp>
          </a:bodyPr>
          <a:lstStyle>
            <a:lvl1pPr algn="r" defTabSz="1011238">
              <a:defRPr sz="1100" b="0" u="none"/>
            </a:lvl1pPr>
          </a:lstStyle>
          <a:p>
            <a:fld id="{9B5B57CD-62FF-4264-82C8-CD858DBFE1C3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98" tIns="0" rIns="20298" bIns="0" numCol="1" anchor="t" anchorCtr="0" compatLnSpc="1">
            <a:prstTxWarp prst="textNoShape">
              <a:avLst/>
            </a:prstTxWarp>
          </a:bodyPr>
          <a:lstStyle>
            <a:lvl1pPr defTabSz="1011238">
              <a:defRPr sz="1100" b="0" u="none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-1588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98" tIns="0" rIns="20298" bIns="0" numCol="1" anchor="t" anchorCtr="0" compatLnSpc="1">
            <a:prstTxWarp prst="textNoShape">
              <a:avLst/>
            </a:prstTxWarp>
          </a:bodyPr>
          <a:lstStyle>
            <a:lvl1pPr algn="r" defTabSz="1011238">
              <a:defRPr sz="1100" b="0" u="none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98" tIns="0" rIns="20298" bIns="0" numCol="1" anchor="b" anchorCtr="0" compatLnSpc="1">
            <a:prstTxWarp prst="textNoShape">
              <a:avLst/>
            </a:prstTxWarp>
          </a:bodyPr>
          <a:lstStyle>
            <a:lvl1pPr defTabSz="1011238">
              <a:defRPr sz="1100" b="0" u="none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98" tIns="0" rIns="20298" bIns="0" numCol="1" anchor="b" anchorCtr="0" compatLnSpc="1">
            <a:prstTxWarp prst="textNoShape">
              <a:avLst/>
            </a:prstTxWarp>
          </a:bodyPr>
          <a:lstStyle>
            <a:lvl1pPr algn="r" defTabSz="1011238">
              <a:defRPr sz="1100" b="0" u="none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30CAD96-5F66-4A24-B327-1E9EBF73F67A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97" tIns="50744" rIns="99797" bIns="507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100638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618288" y="9791700"/>
            <a:ext cx="4111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9797" tIns="50744" rIns="99797" bIns="50744" anchor="ctr">
            <a:spAutoFit/>
          </a:bodyPr>
          <a:lstStyle/>
          <a:p>
            <a:pPr algn="r" defTabSz="1011238"/>
            <a:fld id="{82B24DBB-FCA6-43A9-8986-3DD5236C1FC4}" type="slidenum">
              <a:rPr lang="ar-SA" sz="1500" b="0" u="none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defTabSz="1011238"/>
              <a:t>‹#›</a:t>
            </a:fld>
            <a:endParaRPr lang="en-US" sz="1500" b="0" u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513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1863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970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6213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D9AC9-8A98-492A-8506-16ECCB65DD94}" type="slidenum">
              <a:rPr lang="ar-SA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003399"/>
            </a:gs>
            <a:gs pos="100000">
              <a:srgbClr val="003399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830263" y="971550"/>
            <a:ext cx="7772400" cy="1981200"/>
          </a:xfrm>
          <a:effectLst>
            <a:outerShdw dist="53882" dir="2700000" algn="ctr" rotWithShape="0">
              <a:schemeClr val="bg2"/>
            </a:outerShdw>
          </a:effectLst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868363" y="3467100"/>
            <a:ext cx="7696200" cy="2381250"/>
          </a:xfrm>
        </p:spPr>
        <p:txBody>
          <a:bodyPr anchor="ctr" anchorCtr="1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5844" name="Line 1028"/>
          <p:cNvSpPr>
            <a:spLocks noChangeShapeType="1"/>
          </p:cNvSpPr>
          <p:nvPr/>
        </p:nvSpPr>
        <p:spPr bwMode="auto">
          <a:xfrm>
            <a:off x="573088" y="704850"/>
            <a:ext cx="833913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Line 1029"/>
          <p:cNvSpPr>
            <a:spLocks noChangeShapeType="1"/>
          </p:cNvSpPr>
          <p:nvPr/>
        </p:nvSpPr>
        <p:spPr bwMode="auto">
          <a:xfrm>
            <a:off x="547688" y="3171825"/>
            <a:ext cx="833913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206375"/>
            <a:ext cx="2144713" cy="6369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575" y="206375"/>
            <a:ext cx="6286500" cy="6369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206375"/>
            <a:ext cx="8583613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86238" cy="5356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219200"/>
            <a:ext cx="4186237" cy="2601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973513"/>
            <a:ext cx="4186237" cy="26019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206375"/>
            <a:ext cx="8583613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86238" cy="5356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219200"/>
            <a:ext cx="4186237" cy="5356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86238" cy="5356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219200"/>
            <a:ext cx="4186237" cy="5356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99"/>
            </a:gs>
            <a:gs pos="100000">
              <a:srgbClr val="003399">
                <a:gamma/>
                <a:shade val="70196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1026"/>
          <p:cNvSpPr>
            <a:spLocks noChangeShapeType="1"/>
          </p:cNvSpPr>
          <p:nvPr/>
        </p:nvSpPr>
        <p:spPr bwMode="auto">
          <a:xfrm>
            <a:off x="330200" y="993775"/>
            <a:ext cx="85058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206375"/>
            <a:ext cx="858361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wrap="square" lIns="85725" tIns="42862" rIns="85725" bIns="428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0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524875" cy="535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85725" tIns="42862" rIns="85725" bIns="42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Level4-</a:t>
            </a:r>
            <a:fld id="{68B3A191-89F4-48FF-80AC-88AB15597447}" type="slidenum">
              <a:rPr lang="ar-SA" smtClean="0"/>
              <a:pPr lvl="4"/>
              <a:t>‹#›</a:t>
            </a:fld>
            <a:endParaRPr lang="en-US" smtClean="0"/>
          </a:p>
          <a:p>
            <a:pPr lvl="4"/>
            <a:endParaRPr lang="en-US" smtClean="0"/>
          </a:p>
        </p:txBody>
      </p:sp>
      <p:sp>
        <p:nvSpPr>
          <p:cNvPr id="34821" name="Rectangle 1029"/>
          <p:cNvSpPr>
            <a:spLocks noChangeArrowheads="1"/>
          </p:cNvSpPr>
          <p:nvPr/>
        </p:nvSpPr>
        <p:spPr bwMode="auto">
          <a:xfrm>
            <a:off x="282575" y="6540500"/>
            <a:ext cx="3683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Text Box 1031"/>
          <p:cNvSpPr txBox="1">
            <a:spLocks noChangeArrowheads="1"/>
          </p:cNvSpPr>
          <p:nvPr/>
        </p:nvSpPr>
        <p:spPr bwMode="auto">
          <a:xfrm>
            <a:off x="8004175" y="6484938"/>
            <a:ext cx="2349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rtl="1"/>
            <a:r>
              <a:rPr lang="en-US" sz="1600" i="0" u="none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en-US" sz="2000" i="0" u="none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824" name="Text Box 1032"/>
          <p:cNvSpPr txBox="1">
            <a:spLocks noChangeArrowheads="1"/>
          </p:cNvSpPr>
          <p:nvPr userDrawn="1"/>
        </p:nvSpPr>
        <p:spPr bwMode="auto">
          <a:xfrm>
            <a:off x="8305800" y="6248400"/>
            <a:ext cx="838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fld id="{C683AD9A-AD81-458D-847A-816894DC6A58}" type="slidenum">
              <a:rPr lang="ar-SA" sz="1800" b="0" i="0" u="none">
                <a:latin typeface="Bookman Old Style" pitchFamily="18" charset="0"/>
                <a:cs typeface="Arial" charset="0"/>
              </a:rPr>
              <a:pPr/>
              <a:t>‹#›</a:t>
            </a:fld>
            <a:endParaRPr lang="en-US" b="0" u="non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>
    <p:random/>
  </p:transition>
  <p:txStyles>
    <p:titleStyle>
      <a:lvl1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17500" indent="-317500" algn="l" defTabSz="769938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2400" b="1">
          <a:solidFill>
            <a:srgbClr val="FFFFFF"/>
          </a:solidFill>
          <a:latin typeface="+mn-lt"/>
          <a:ea typeface="+mn-ea"/>
          <a:cs typeface="+mn-cs"/>
        </a:defRPr>
      </a:lvl1pPr>
      <a:lvl2pPr marL="688975" indent="-25717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200">
          <a:solidFill>
            <a:srgbClr val="FFFFFF"/>
          </a:solidFill>
          <a:latin typeface="+mn-lt"/>
        </a:defRPr>
      </a:lvl2pPr>
      <a:lvl3pPr marL="1058863" indent="-211138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rgbClr val="FFFFFF"/>
          </a:solidFill>
          <a:latin typeface="+mn-lt"/>
        </a:defRPr>
      </a:lvl3pPr>
      <a:lvl4pPr marL="1482725" indent="-211138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>
          <a:solidFill>
            <a:srgbClr val="FFFFFF"/>
          </a:solidFill>
          <a:latin typeface="+mn-lt"/>
        </a:defRPr>
      </a:lvl4pPr>
      <a:lvl5pPr marL="19081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  <a:cs typeface="Arial" charset="0"/>
        </a:defRPr>
      </a:lvl5pPr>
      <a:lvl6pPr marL="23653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  <a:cs typeface="Arial" charset="0"/>
        </a:defRPr>
      </a:lvl6pPr>
      <a:lvl7pPr marL="28225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  <a:cs typeface="Arial" charset="0"/>
        </a:defRPr>
      </a:lvl7pPr>
      <a:lvl8pPr marL="32797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  <a:cs typeface="Arial" charset="0"/>
        </a:defRPr>
      </a:lvl8pPr>
      <a:lvl9pPr marL="37369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  <a:cs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143000"/>
          </a:xfrm>
          <a:noFill/>
          <a:ln/>
          <a:effectLst/>
        </p:spPr>
        <p:txBody>
          <a:bodyPr lIns="92075" tIns="46038" rIns="92075" bIns="46038"/>
          <a:lstStyle/>
          <a:p>
            <a:r>
              <a:rPr lang="en-US"/>
              <a:t>COE 561</a:t>
            </a:r>
            <a:br>
              <a:rPr lang="en-US"/>
            </a:br>
            <a:r>
              <a:rPr lang="en-US"/>
              <a:t>Digital System Design &amp; Synthesis</a:t>
            </a:r>
            <a:br>
              <a:rPr lang="en-US"/>
            </a:br>
            <a:r>
              <a:rPr lang="en-US">
                <a:solidFill>
                  <a:schemeClr val="tx2"/>
                </a:solidFill>
              </a:rPr>
              <a:t>Library Binding 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00063" y="3886200"/>
            <a:ext cx="8074025" cy="1752600"/>
          </a:xfrm>
          <a:noFill/>
          <a:ln/>
          <a:effectLst/>
        </p:spPr>
        <p:txBody>
          <a:bodyPr lIns="92075" tIns="46038" rIns="92075" bIns="46038" anchor="t" anchorCtr="0"/>
          <a:lstStyle/>
          <a:p>
            <a:pPr marL="342900" indent="-342900"/>
            <a:endParaRPr lang="en-US"/>
          </a:p>
          <a:p>
            <a:pPr marL="342900" indent="-342900"/>
            <a:r>
              <a:rPr lang="en-US"/>
              <a:t>Dr. Aiman H. El-Maleh</a:t>
            </a:r>
          </a:p>
          <a:p>
            <a:pPr marL="342900" indent="-342900"/>
            <a:r>
              <a:rPr lang="en-US"/>
              <a:t>Computer Engineering Department</a:t>
            </a:r>
          </a:p>
          <a:p>
            <a:pPr marL="342900" indent="-342900"/>
            <a:r>
              <a:rPr lang="en-US"/>
              <a:t>King Fahd University of Petroleum &amp; Minerals</a:t>
            </a:r>
          </a:p>
          <a:p>
            <a:pPr marL="342900" indent="-342900"/>
            <a:endParaRPr lang="en-US"/>
          </a:p>
          <a:p>
            <a:pPr marL="342900" indent="-342900"/>
            <a:r>
              <a:rPr lang="en-US" sz="1400"/>
              <a:t>[Adapted from slides of Prof. G. De Micheli: Synthesis &amp; Optimization of Digital Circuits]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Assumptions</a:t>
            </a:r>
          </a:p>
        </p:txBody>
      </p:sp>
      <p:sp>
        <p:nvSpPr>
          <p:cNvPr id="10659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Network granularity is fine.</a:t>
            </a:r>
          </a:p>
          <a:p>
            <a:pPr lvl="1"/>
            <a:r>
              <a:rPr lang="en-US"/>
              <a:t>Decomposition into base functions: 2-input NAND, NOR, INV.</a:t>
            </a:r>
          </a:p>
          <a:p>
            <a:r>
              <a:rPr lang="en-US"/>
              <a:t>Trivial binding</a:t>
            </a:r>
          </a:p>
          <a:p>
            <a:pPr lvl="1"/>
            <a:r>
              <a:rPr lang="en-US"/>
              <a:t>Replacement of each vertex by base cell.</a:t>
            </a:r>
          </a:p>
          <a:p>
            <a:endParaRPr lang="en-US"/>
          </a:p>
        </p:txBody>
      </p:sp>
      <p:pic>
        <p:nvPicPr>
          <p:cNvPr id="1065992" name="Picture 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55663" y="3100388"/>
            <a:ext cx="6945312" cy="3319462"/>
          </a:xfrm>
          <a:noFill/>
          <a:ln/>
          <a:effectLst/>
        </p:spPr>
      </p:pic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…</a:t>
            </a:r>
          </a:p>
        </p:txBody>
      </p:sp>
      <p:pic>
        <p:nvPicPr>
          <p:cNvPr id="106906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2925" y="1208088"/>
            <a:ext cx="7767638" cy="4978400"/>
          </a:xfrm>
          <a:noFill/>
          <a:ln/>
          <a:effectLst/>
        </p:spPr>
      </p:pic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 Example</a:t>
            </a:r>
          </a:p>
        </p:txBody>
      </p:sp>
      <p:sp>
        <p:nvSpPr>
          <p:cNvPr id="107111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5203825" cy="5356225"/>
          </a:xfrm>
        </p:spPr>
        <p:txBody>
          <a:bodyPr/>
          <a:lstStyle/>
          <a:p>
            <a:r>
              <a:rPr lang="en-US" sz="2200"/>
              <a:t>Vertex covering</a:t>
            </a:r>
          </a:p>
          <a:p>
            <a:pPr lvl="1"/>
            <a:r>
              <a:rPr lang="en-US" sz="2000"/>
              <a:t>Covering v1: (m1 +m4 +m5).</a:t>
            </a:r>
          </a:p>
          <a:p>
            <a:pPr lvl="1"/>
            <a:r>
              <a:rPr lang="en-US" sz="2000"/>
              <a:t>Covering v2: (m2 +m4).</a:t>
            </a:r>
          </a:p>
          <a:p>
            <a:pPr lvl="1"/>
            <a:r>
              <a:rPr lang="en-US" sz="2000"/>
              <a:t>Covering v3: (m3 +m5).</a:t>
            </a:r>
          </a:p>
          <a:p>
            <a:r>
              <a:rPr lang="en-US" sz="2200"/>
              <a:t>Input compatibility</a:t>
            </a:r>
          </a:p>
          <a:p>
            <a:pPr lvl="1"/>
            <a:r>
              <a:rPr lang="en-US" sz="2000"/>
              <a:t>Match m2 requires m1: (m2’ +m1).</a:t>
            </a:r>
          </a:p>
          <a:p>
            <a:pPr lvl="1"/>
            <a:r>
              <a:rPr lang="en-US" sz="2000"/>
              <a:t>Match m3 requires m1: (m3’ +m1).</a:t>
            </a:r>
          </a:p>
          <a:p>
            <a:r>
              <a:rPr lang="en-US" sz="2200"/>
              <a:t>Overall binate clause</a:t>
            </a:r>
          </a:p>
          <a:p>
            <a:pPr lvl="1"/>
            <a:r>
              <a:rPr lang="en-US" sz="2000"/>
              <a:t>(m1 +m4 +m5)(m2 +m4)(m3 +m5)(m2’ +m1)(m3’ +m1) = 1</a:t>
            </a:r>
          </a:p>
          <a:p>
            <a:r>
              <a:rPr lang="en-US" sz="2200"/>
              <a:t>Optimum solution: m1’m2’m3’m4m5</a:t>
            </a:r>
          </a:p>
          <a:p>
            <a:pPr lvl="1"/>
            <a:r>
              <a:rPr lang="en-US" sz="2000"/>
              <a:t>Cost=10</a:t>
            </a:r>
          </a:p>
          <a:p>
            <a:pPr lvl="1"/>
            <a:endParaRPr lang="en-US" sz="2000"/>
          </a:p>
          <a:p>
            <a:endParaRPr lang="en-US" sz="2200"/>
          </a:p>
        </p:txBody>
      </p:sp>
      <p:pic>
        <p:nvPicPr>
          <p:cNvPr id="1071115" name="Picture 1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21375" y="1914525"/>
            <a:ext cx="1628775" cy="1209675"/>
          </a:xfrm>
          <a:noFill/>
          <a:ln/>
          <a:effectLst/>
        </p:spPr>
      </p:pic>
      <p:pic>
        <p:nvPicPr>
          <p:cNvPr id="1071112" name="Picture 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891213" y="1350963"/>
            <a:ext cx="2957512" cy="1789112"/>
          </a:xfrm>
          <a:noFill/>
          <a:ln/>
          <a:effectLst/>
        </p:spPr>
      </p:pic>
      <p:pic>
        <p:nvPicPr>
          <p:cNvPr id="1071117" name="Picture 1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848350" y="3278188"/>
            <a:ext cx="2941638" cy="2632075"/>
          </a:xfrm>
          <a:noFill/>
          <a:ln/>
          <a:effectLst/>
        </p:spPr>
      </p:pic>
      <p:pic>
        <p:nvPicPr>
          <p:cNvPr id="1071119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54438" y="4903788"/>
            <a:ext cx="1647825" cy="140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2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Heuristic Algorithms</a:t>
            </a:r>
          </a:p>
        </p:txBody>
      </p:sp>
      <p:sp>
        <p:nvSpPr>
          <p:cNvPr id="107725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render covering problem tractable, network is decomposed and partitioned.</a:t>
            </a:r>
          </a:p>
          <a:p>
            <a:r>
              <a:rPr lang="en-US">
                <a:solidFill>
                  <a:schemeClr val="hlink"/>
                </a:solidFill>
              </a:rPr>
              <a:t>Decomposition</a:t>
            </a:r>
          </a:p>
          <a:p>
            <a:pPr lvl="1"/>
            <a:r>
              <a:rPr lang="en-US"/>
              <a:t>Cast network and library in standard form.</a:t>
            </a:r>
          </a:p>
          <a:p>
            <a:pPr lvl="1"/>
            <a:r>
              <a:rPr lang="en-US"/>
              <a:t>Decompose into base functions.</a:t>
            </a:r>
          </a:p>
          <a:p>
            <a:pPr lvl="1"/>
            <a:r>
              <a:rPr lang="en-US"/>
              <a:t>Example: NAND2 and INV.</a:t>
            </a:r>
          </a:p>
          <a:p>
            <a:pPr lvl="1"/>
            <a:r>
              <a:rPr lang="en-US"/>
              <a:t>Guarantees that each vertex is covered by at least one match.</a:t>
            </a:r>
          </a:p>
          <a:p>
            <a:r>
              <a:rPr lang="en-US">
                <a:solidFill>
                  <a:schemeClr val="hlink"/>
                </a:solidFill>
              </a:rPr>
              <a:t>Partitioning</a:t>
            </a:r>
          </a:p>
          <a:p>
            <a:pPr lvl="1"/>
            <a:r>
              <a:rPr lang="en-US"/>
              <a:t>Break network into cones called </a:t>
            </a:r>
            <a:r>
              <a:rPr lang="en-US" i="1">
                <a:solidFill>
                  <a:schemeClr val="hlink"/>
                </a:solidFill>
              </a:rPr>
              <a:t>subject graphs</a:t>
            </a:r>
            <a:r>
              <a:rPr lang="en-US"/>
              <a:t>.</a:t>
            </a:r>
          </a:p>
          <a:p>
            <a:pPr lvl="1"/>
            <a:r>
              <a:rPr lang="en-US"/>
              <a:t>Reduce to many multi-input single-output subnetworks.</a:t>
            </a:r>
          </a:p>
          <a:p>
            <a:r>
              <a:rPr lang="en-US">
                <a:solidFill>
                  <a:schemeClr val="hlink"/>
                </a:solidFill>
              </a:rPr>
              <a:t>Covering</a:t>
            </a:r>
          </a:p>
          <a:p>
            <a:pPr lvl="1"/>
            <a:r>
              <a:rPr lang="en-US"/>
              <a:t>Cover each subnetwork by library cells.</a:t>
            </a:r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Partitioning</a:t>
            </a:r>
          </a:p>
        </p:txBody>
      </p:sp>
      <p:sp>
        <p:nvSpPr>
          <p:cNvPr id="11161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Rationale for partitioning</a:t>
            </a:r>
          </a:p>
          <a:p>
            <a:pPr lvl="1"/>
            <a:r>
              <a:rPr lang="en-US"/>
              <a:t>Size of each covering problem is smaller.</a:t>
            </a:r>
          </a:p>
          <a:p>
            <a:pPr lvl="1"/>
            <a:r>
              <a:rPr lang="en-US"/>
              <a:t>Covering problem becomes tractable.</a:t>
            </a:r>
          </a:p>
          <a:p>
            <a:r>
              <a:rPr lang="en-US"/>
              <a:t>Used to isolate combinational portions from sequential elements and I/Os.</a:t>
            </a:r>
          </a:p>
          <a:p>
            <a:r>
              <a:rPr lang="en-US"/>
              <a:t>Partitioning of combinational circuits</a:t>
            </a:r>
          </a:p>
          <a:p>
            <a:pPr lvl="1"/>
            <a:r>
              <a:rPr lang="en-US"/>
              <a:t>Mark vertices with multiple fanout.</a:t>
            </a:r>
          </a:p>
          <a:p>
            <a:pPr lvl="1"/>
            <a:r>
              <a:rPr lang="en-US"/>
              <a:t>Edges whose tails are marked vertices define partition boundary.</a:t>
            </a:r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Decomposition</a:t>
            </a:r>
          </a:p>
        </p:txBody>
      </p:sp>
      <p:pic>
        <p:nvPicPr>
          <p:cNvPr id="10782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63650" y="1219200"/>
            <a:ext cx="6607175" cy="4987925"/>
          </a:xfrm>
          <a:noFill/>
          <a:ln/>
          <a:effectLst/>
        </p:spPr>
      </p:pic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Partitioning</a:t>
            </a:r>
          </a:p>
        </p:txBody>
      </p:sp>
      <p:pic>
        <p:nvPicPr>
          <p:cNvPr id="10803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62113" y="1219200"/>
            <a:ext cx="5808662" cy="5105400"/>
          </a:xfrm>
          <a:noFill/>
          <a:ln/>
          <a:effectLst/>
        </p:spPr>
      </p:pic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Covering</a:t>
            </a:r>
          </a:p>
        </p:txBody>
      </p:sp>
      <p:pic>
        <p:nvPicPr>
          <p:cNvPr id="108237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30375" y="1219200"/>
            <a:ext cx="5672138" cy="4929188"/>
          </a:xfrm>
          <a:noFill/>
          <a:ln/>
          <a:effectLst/>
        </p:spPr>
      </p:pic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Matching</a:t>
            </a:r>
          </a:p>
        </p:txBody>
      </p:sp>
      <p:sp>
        <p:nvSpPr>
          <p:cNvPr id="10844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Structural</a:t>
            </a:r>
            <a:r>
              <a:rPr lang="en-US"/>
              <a:t> matching</a:t>
            </a:r>
          </a:p>
          <a:p>
            <a:pPr lvl="1"/>
            <a:r>
              <a:rPr lang="en-US"/>
              <a:t>Model functions by patterns.</a:t>
            </a:r>
          </a:p>
          <a:p>
            <a:pPr lvl="2"/>
            <a:r>
              <a:rPr lang="en-US"/>
              <a:t>Example: trees, dags (</a:t>
            </a:r>
            <a:r>
              <a:rPr lang="en-US">
                <a:solidFill>
                  <a:schemeClr val="hlink"/>
                </a:solidFill>
              </a:rPr>
              <a:t>fanout only at the inputs</a:t>
            </a:r>
            <a:r>
              <a:rPr lang="en-US"/>
              <a:t>).</a:t>
            </a:r>
          </a:p>
          <a:p>
            <a:pPr lvl="1"/>
            <a:r>
              <a:rPr lang="en-US"/>
              <a:t>Both subject graph and library cells cast into comparable form (subject and pattern graphs).</a:t>
            </a:r>
          </a:p>
          <a:p>
            <a:pPr lvl="1"/>
            <a:r>
              <a:rPr lang="en-US"/>
              <a:t>Rely on pattern matching techniques.</a:t>
            </a:r>
          </a:p>
          <a:p>
            <a:pPr lvl="1"/>
            <a:r>
              <a:rPr lang="en-US"/>
              <a:t>Some library cells may have more than one pattern graph.</a:t>
            </a:r>
          </a:p>
          <a:p>
            <a:r>
              <a:rPr lang="en-US">
                <a:solidFill>
                  <a:schemeClr val="hlink"/>
                </a:solidFill>
              </a:rPr>
              <a:t>Boolean</a:t>
            </a:r>
            <a:r>
              <a:rPr lang="en-US"/>
              <a:t> matching</a:t>
            </a:r>
          </a:p>
          <a:p>
            <a:pPr lvl="1"/>
            <a:r>
              <a:rPr lang="en-US"/>
              <a:t>Use Boolean models.</a:t>
            </a:r>
          </a:p>
          <a:p>
            <a:pPr lvl="1"/>
            <a:r>
              <a:rPr lang="en-US"/>
              <a:t>Solve </a:t>
            </a:r>
            <a:r>
              <a:rPr lang="en-US" i="1">
                <a:solidFill>
                  <a:schemeClr val="hlink"/>
                </a:solidFill>
              </a:rPr>
              <a:t>tautology</a:t>
            </a:r>
            <a:r>
              <a:rPr lang="en-US"/>
              <a:t> problem to check equivalence of two functions.</a:t>
            </a:r>
          </a:p>
          <a:p>
            <a:pPr lvl="1"/>
            <a:r>
              <a:rPr lang="en-US"/>
              <a:t>More powerful.</a:t>
            </a:r>
          </a:p>
          <a:p>
            <a:pPr>
              <a:buFont typeface="Monotype Sorts" pitchFamily="2" charset="2"/>
              <a:buNone/>
            </a:pPr>
            <a:endParaRPr lang="en-US"/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versus Structural Matching</a:t>
            </a:r>
          </a:p>
        </p:txBody>
      </p:sp>
      <p:sp>
        <p:nvSpPr>
          <p:cNvPr id="10854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Example</a:t>
            </a:r>
          </a:p>
          <a:p>
            <a:pPr lvl="1"/>
            <a:r>
              <a:rPr lang="en-US"/>
              <a:t>f = xy +x’y’ +y’z</a:t>
            </a:r>
          </a:p>
          <a:p>
            <a:pPr lvl="1"/>
            <a:r>
              <a:rPr lang="en-US"/>
              <a:t>g = xy +x’y’ +xz</a:t>
            </a:r>
          </a:p>
          <a:p>
            <a:r>
              <a:rPr lang="en-US"/>
              <a:t>Function equality is a tautology</a:t>
            </a:r>
          </a:p>
          <a:p>
            <a:pPr lvl="1"/>
            <a:r>
              <a:rPr lang="en-US"/>
              <a:t>Boolean match.</a:t>
            </a:r>
          </a:p>
          <a:p>
            <a:r>
              <a:rPr lang="en-US"/>
              <a:t>Patterns are different</a:t>
            </a:r>
          </a:p>
          <a:p>
            <a:pPr lvl="1"/>
            <a:r>
              <a:rPr lang="en-US"/>
              <a:t>No structural match.</a:t>
            </a:r>
          </a:p>
        </p:txBody>
      </p:sp>
      <p:pic>
        <p:nvPicPr>
          <p:cNvPr id="1085448" name="Picture 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53088" y="2022475"/>
            <a:ext cx="3181350" cy="1952625"/>
          </a:xfrm>
          <a:noFill/>
          <a:ln/>
          <a:effectLst/>
        </p:spPr>
      </p:pic>
      <p:pic>
        <p:nvPicPr>
          <p:cNvPr id="1085450" name="Picture 10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127250" y="4364038"/>
            <a:ext cx="4186238" cy="1987550"/>
          </a:xfrm>
          <a:noFill/>
          <a:ln/>
          <a:effectLst/>
        </p:spPr>
      </p:pic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Modeling and problem analysis</a:t>
            </a:r>
          </a:p>
          <a:p>
            <a:r>
              <a:rPr lang="en-US"/>
              <a:t>Rule-based systems for library binding</a:t>
            </a:r>
          </a:p>
          <a:p>
            <a:r>
              <a:rPr lang="en-US"/>
              <a:t>Heuristic Algorithms for library binding</a:t>
            </a:r>
          </a:p>
          <a:p>
            <a:r>
              <a:rPr lang="en-US"/>
              <a:t>Decomposition and partitioning</a:t>
            </a:r>
          </a:p>
          <a:p>
            <a:r>
              <a:rPr lang="en-US"/>
              <a:t>Structural matching/covering</a:t>
            </a:r>
          </a:p>
          <a:p>
            <a:r>
              <a:rPr lang="en-US"/>
              <a:t>Tree-based matching</a:t>
            </a:r>
          </a:p>
          <a:p>
            <a:r>
              <a:rPr lang="en-US"/>
              <a:t>Tree-based covering</a:t>
            </a:r>
          </a:p>
          <a:p>
            <a:r>
              <a:rPr lang="en-US"/>
              <a:t>Boolean matching/covering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Structural Matching and Covering</a:t>
            </a:r>
          </a:p>
        </p:txBody>
      </p:sp>
      <p:sp>
        <p:nvSpPr>
          <p:cNvPr id="108851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5497513" cy="5356225"/>
          </a:xfrm>
        </p:spPr>
        <p:txBody>
          <a:bodyPr/>
          <a:lstStyle/>
          <a:p>
            <a:r>
              <a:rPr lang="en-US" sz="2200"/>
              <a:t>Expression patterns</a:t>
            </a:r>
          </a:p>
          <a:p>
            <a:pPr lvl="1"/>
            <a:r>
              <a:rPr lang="en-US" sz="2000"/>
              <a:t>Represented by dags using a decomposition of 2-inp NAND and INV.</a:t>
            </a:r>
          </a:p>
          <a:p>
            <a:r>
              <a:rPr lang="en-US" sz="2200"/>
              <a:t>Identify pattern dags in network</a:t>
            </a:r>
          </a:p>
          <a:p>
            <a:pPr lvl="1"/>
            <a:r>
              <a:rPr lang="en-US" sz="2000"/>
              <a:t>Matching by sub-graph isomorphism.</a:t>
            </a:r>
          </a:p>
          <a:p>
            <a:r>
              <a:rPr lang="en-US" sz="2200"/>
              <a:t>Simplification</a:t>
            </a:r>
          </a:p>
          <a:p>
            <a:pPr lvl="1"/>
            <a:r>
              <a:rPr lang="en-US" sz="2000"/>
              <a:t>Use tree patterns.</a:t>
            </a:r>
          </a:p>
          <a:p>
            <a:pPr lvl="1"/>
            <a:r>
              <a:rPr lang="en-US" sz="2000"/>
              <a:t>Most library cells can be represented as trees.</a:t>
            </a:r>
          </a:p>
          <a:p>
            <a:pPr lvl="1"/>
            <a:r>
              <a:rPr lang="en-US" sz="2000"/>
              <a:t>Tree matching &amp; tree covering is linear.</a:t>
            </a:r>
          </a:p>
          <a:p>
            <a:endParaRPr lang="en-US" sz="2200"/>
          </a:p>
        </p:txBody>
      </p:sp>
      <p:pic>
        <p:nvPicPr>
          <p:cNvPr id="1088522" name="Picture 1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41375" y="4811713"/>
            <a:ext cx="1490663" cy="1354137"/>
          </a:xfrm>
          <a:noFill/>
          <a:ln/>
          <a:effectLst/>
        </p:spPr>
      </p:pic>
      <p:pic>
        <p:nvPicPr>
          <p:cNvPr id="1088524" name="Picture 1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670175" y="4800600"/>
            <a:ext cx="1630363" cy="1408113"/>
          </a:xfrm>
          <a:noFill/>
          <a:ln/>
          <a:effectLst/>
        </p:spPr>
      </p:pic>
      <p:pic>
        <p:nvPicPr>
          <p:cNvPr id="1088526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02350" y="1250950"/>
            <a:ext cx="1258888" cy="289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88527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73950" y="1217613"/>
            <a:ext cx="1214438" cy="398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088528" name="Text Box 16"/>
          <p:cNvSpPr txBox="1">
            <a:spLocks noChangeArrowheads="1"/>
          </p:cNvSpPr>
          <p:nvPr/>
        </p:nvSpPr>
        <p:spPr bwMode="auto">
          <a:xfrm>
            <a:off x="5676900" y="4291013"/>
            <a:ext cx="16795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none">
                <a:solidFill>
                  <a:schemeClr val="hlink"/>
                </a:solidFill>
              </a:rPr>
              <a:t>F = a b c d</a:t>
            </a:r>
          </a:p>
        </p:txBody>
      </p:sp>
      <p:sp>
        <p:nvSpPr>
          <p:cNvPr id="1088529" name="Text Box 17"/>
          <p:cNvSpPr txBox="1">
            <a:spLocks noChangeArrowheads="1"/>
          </p:cNvSpPr>
          <p:nvPr/>
        </p:nvSpPr>
        <p:spPr bwMode="auto">
          <a:xfrm>
            <a:off x="7167563" y="5318125"/>
            <a:ext cx="16795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none">
                <a:solidFill>
                  <a:schemeClr val="hlink"/>
                </a:solidFill>
              </a:rPr>
              <a:t>F = a b c d</a:t>
            </a:r>
          </a:p>
        </p:txBody>
      </p:sp>
      <p:sp>
        <p:nvSpPr>
          <p:cNvPr id="1088530" name="Text Box 18"/>
          <p:cNvSpPr txBox="1">
            <a:spLocks noChangeArrowheads="1"/>
          </p:cNvSpPr>
          <p:nvPr/>
        </p:nvSpPr>
        <p:spPr bwMode="auto">
          <a:xfrm>
            <a:off x="871538" y="6183313"/>
            <a:ext cx="11557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none">
                <a:solidFill>
                  <a:schemeClr val="hlink"/>
                </a:solidFill>
              </a:rPr>
              <a:t>F = a b</a:t>
            </a:r>
          </a:p>
        </p:txBody>
      </p:sp>
      <p:sp>
        <p:nvSpPr>
          <p:cNvPr id="1088531" name="Text Box 19"/>
          <p:cNvSpPr txBox="1">
            <a:spLocks noChangeArrowheads="1"/>
          </p:cNvSpPr>
          <p:nvPr/>
        </p:nvSpPr>
        <p:spPr bwMode="auto">
          <a:xfrm>
            <a:off x="2719388" y="6181725"/>
            <a:ext cx="14747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none">
                <a:solidFill>
                  <a:schemeClr val="hlink"/>
                </a:solidFill>
              </a:rPr>
              <a:t>F = a </a:t>
            </a:r>
            <a:r>
              <a:rPr lang="en-US" u="none">
                <a:solidFill>
                  <a:schemeClr val="hlink"/>
                </a:solidFill>
                <a:sym typeface="Symbol" pitchFamily="18" charset="2"/>
              </a:rPr>
              <a:t> </a:t>
            </a:r>
            <a:r>
              <a:rPr lang="en-US" u="none">
                <a:solidFill>
                  <a:schemeClr val="hlink"/>
                </a:solidFill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Tree-Based Matching …</a:t>
            </a:r>
          </a:p>
        </p:txBody>
      </p:sp>
      <p:sp>
        <p:nvSpPr>
          <p:cNvPr id="10956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Network</a:t>
            </a:r>
          </a:p>
          <a:p>
            <a:pPr lvl="1"/>
            <a:r>
              <a:rPr lang="en-US"/>
              <a:t>Partitioned and decomposed</a:t>
            </a:r>
          </a:p>
          <a:p>
            <a:pPr lvl="2"/>
            <a:r>
              <a:rPr lang="en-US"/>
              <a:t>NOR2 (or NAND2) + INV.</a:t>
            </a:r>
          </a:p>
          <a:p>
            <a:pPr lvl="2"/>
            <a:r>
              <a:rPr lang="en-US"/>
              <a:t>Generic base functions.</a:t>
            </a:r>
          </a:p>
          <a:p>
            <a:pPr lvl="1"/>
            <a:r>
              <a:rPr lang="en-US"/>
              <a:t>Each partition called Subject tree.</a:t>
            </a:r>
          </a:p>
          <a:p>
            <a:r>
              <a:rPr lang="en-US"/>
              <a:t>Library</a:t>
            </a:r>
          </a:p>
          <a:p>
            <a:pPr lvl="1"/>
            <a:r>
              <a:rPr lang="en-US"/>
              <a:t>Represented by trees.</a:t>
            </a:r>
          </a:p>
          <a:p>
            <a:pPr lvl="1"/>
            <a:r>
              <a:rPr lang="en-US"/>
              <a:t>Possibly more than one tree per cell.</a:t>
            </a:r>
          </a:p>
          <a:p>
            <a:pPr lvl="1"/>
            <a:r>
              <a:rPr lang="en-US"/>
              <a:t>Pattern recognition</a:t>
            </a:r>
          </a:p>
          <a:p>
            <a:pPr lvl="2"/>
            <a:r>
              <a:rPr lang="en-US"/>
              <a:t>Simple binary tree match.</a:t>
            </a:r>
          </a:p>
          <a:p>
            <a:pPr lvl="2"/>
            <a:r>
              <a:rPr lang="en-US"/>
              <a:t>Aho-Corasick automaton.</a:t>
            </a:r>
          </a:p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Library</a:t>
            </a:r>
          </a:p>
        </p:txBody>
      </p:sp>
      <p:pic>
        <p:nvPicPr>
          <p:cNvPr id="109670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27163" y="1219200"/>
            <a:ext cx="6088062" cy="5238750"/>
          </a:xfrm>
          <a:noFill/>
          <a:ln/>
          <a:effectLst/>
        </p:spPr>
      </p:pic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 Tree-Based Matching</a:t>
            </a:r>
          </a:p>
        </p:txBody>
      </p:sp>
      <p:pic>
        <p:nvPicPr>
          <p:cNvPr id="1117197" name="Picture 13" descr="match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1650" y="1423988"/>
            <a:ext cx="8201025" cy="4633912"/>
          </a:xfrm>
          <a:noFill/>
          <a:ln/>
          <a:effectLst/>
        </p:spPr>
      </p:pic>
    </p:spTree>
  </p:cSld>
  <p:clrMapOvr>
    <a:masterClrMapping/>
  </p:clrMapOvr>
  <p:transition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Tree-Based Covering</a:t>
            </a:r>
          </a:p>
        </p:txBody>
      </p:sp>
      <p:sp>
        <p:nvSpPr>
          <p:cNvPr id="109875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434388" cy="5356225"/>
          </a:xfrm>
        </p:spPr>
        <p:txBody>
          <a:bodyPr/>
          <a:lstStyle/>
          <a:p>
            <a:r>
              <a:rPr lang="en-US" sz="2200"/>
              <a:t>Dynamic programming</a:t>
            </a:r>
          </a:p>
          <a:p>
            <a:pPr lvl="1"/>
            <a:r>
              <a:rPr lang="en-US" sz="2000"/>
              <a:t>Visit subject tree bottom-up.</a:t>
            </a:r>
          </a:p>
          <a:p>
            <a:r>
              <a:rPr lang="en-US" sz="2200"/>
              <a:t>At each vertex attempt to match</a:t>
            </a:r>
          </a:p>
          <a:p>
            <a:pPr lvl="2"/>
            <a:r>
              <a:rPr lang="en-US" sz="1800"/>
              <a:t>Locally rooted subtree.</a:t>
            </a:r>
          </a:p>
          <a:p>
            <a:pPr lvl="2"/>
            <a:r>
              <a:rPr lang="en-US" sz="1800"/>
              <a:t>Check all library cells for a match.</a:t>
            </a:r>
          </a:p>
          <a:p>
            <a:r>
              <a:rPr lang="en-US" sz="2200"/>
              <a:t>Optimum solution for the subtree.</a:t>
            </a:r>
          </a:p>
          <a:p>
            <a:endParaRPr lang="en-US" sz="2200"/>
          </a:p>
        </p:txBody>
      </p:sp>
      <p:pic>
        <p:nvPicPr>
          <p:cNvPr id="1098766" name="Picture 14" descr="tree_cov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9975" y="3625850"/>
            <a:ext cx="6775450" cy="2778125"/>
          </a:xfrm>
          <a:noFill/>
          <a:ln/>
          <a:effectLst/>
        </p:spPr>
      </p:pic>
    </p:spTree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pic>
        <p:nvPicPr>
          <p:cNvPr id="1100806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6575" y="3749675"/>
            <a:ext cx="7734300" cy="2633663"/>
          </a:xfrm>
          <a:noFill/>
          <a:ln/>
          <a:effectLst/>
        </p:spPr>
      </p:pic>
      <p:pic>
        <p:nvPicPr>
          <p:cNvPr id="1100809" name="Picture 9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1500" y="1276350"/>
            <a:ext cx="7691438" cy="2371725"/>
          </a:xfrm>
          <a:noFill/>
          <a:ln/>
          <a:effectLst/>
        </p:spPr>
      </p:pic>
    </p:spTree>
  </p:cSld>
  <p:clrMapOvr>
    <a:masterClrMapping/>
  </p:clrMapOvr>
  <p:transition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Minimum Area Cover Example</a:t>
            </a:r>
          </a:p>
        </p:txBody>
      </p:sp>
      <p:sp>
        <p:nvSpPr>
          <p:cNvPr id="11038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3581400" cy="5356225"/>
          </a:xfrm>
          <a:ln/>
        </p:spPr>
        <p:txBody>
          <a:bodyPr/>
          <a:lstStyle/>
          <a:p>
            <a:r>
              <a:rPr lang="en-US" sz="2200"/>
              <a:t>Minimum-area cover.</a:t>
            </a:r>
          </a:p>
          <a:p>
            <a:r>
              <a:rPr lang="en-US" sz="2200"/>
              <a:t>Area costs</a:t>
            </a:r>
          </a:p>
          <a:p>
            <a:pPr lvl="1"/>
            <a:r>
              <a:rPr lang="en-US" sz="2000">
                <a:solidFill>
                  <a:schemeClr val="hlink"/>
                </a:solidFill>
              </a:rPr>
              <a:t>INV</a:t>
            </a:r>
            <a:r>
              <a:rPr lang="en-US" sz="2000"/>
              <a:t>:2; </a:t>
            </a:r>
            <a:r>
              <a:rPr lang="en-US" sz="2000">
                <a:solidFill>
                  <a:schemeClr val="hlink"/>
                </a:solidFill>
              </a:rPr>
              <a:t>NAND2</a:t>
            </a:r>
            <a:r>
              <a:rPr lang="en-US" sz="2000"/>
              <a:t>:3; </a:t>
            </a:r>
            <a:r>
              <a:rPr lang="en-US" sz="2000">
                <a:solidFill>
                  <a:schemeClr val="hlink"/>
                </a:solidFill>
              </a:rPr>
              <a:t>AND2</a:t>
            </a:r>
            <a:r>
              <a:rPr lang="en-US" sz="2000"/>
              <a:t>:4; </a:t>
            </a:r>
            <a:r>
              <a:rPr lang="en-US" sz="2000">
                <a:solidFill>
                  <a:schemeClr val="hlink"/>
                </a:solidFill>
              </a:rPr>
              <a:t>AOI21</a:t>
            </a:r>
            <a:r>
              <a:rPr lang="en-US" sz="2000"/>
              <a:t>:6.</a:t>
            </a:r>
          </a:p>
          <a:p>
            <a:r>
              <a:rPr lang="en-US" sz="2200"/>
              <a:t>Best choice</a:t>
            </a:r>
          </a:p>
          <a:p>
            <a:pPr lvl="1"/>
            <a:r>
              <a:rPr lang="en-US" sz="2000"/>
              <a:t>AOI21 fed by a NAND2 gate.</a:t>
            </a:r>
          </a:p>
          <a:p>
            <a:endParaRPr lang="en-US" sz="2200"/>
          </a:p>
        </p:txBody>
      </p:sp>
      <p:pic>
        <p:nvPicPr>
          <p:cNvPr id="110387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79888" y="1382713"/>
            <a:ext cx="4649787" cy="4676775"/>
          </a:xfrm>
          <a:noFill/>
          <a:ln/>
          <a:effectLst/>
        </p:spPr>
      </p:pic>
    </p:spTree>
  </p:cSld>
  <p:clrMapOvr>
    <a:masterClrMapping/>
  </p:clrMapOvr>
  <p:transition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2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Minimum Delay Cover</a:t>
            </a:r>
          </a:p>
        </p:txBody>
      </p:sp>
      <p:sp>
        <p:nvSpPr>
          <p:cNvPr id="1105929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Dynamic programming  approach.</a:t>
            </a:r>
          </a:p>
          <a:p>
            <a:r>
              <a:rPr lang="en-US"/>
              <a:t>Cost related to gate delay.</a:t>
            </a:r>
          </a:p>
          <a:p>
            <a:r>
              <a:rPr lang="en-US"/>
              <a:t>Delay modeling</a:t>
            </a:r>
          </a:p>
          <a:p>
            <a:pPr lvl="1"/>
            <a:r>
              <a:rPr lang="en-US"/>
              <a:t>Constant gate delay: straightforward.</a:t>
            </a:r>
          </a:p>
          <a:p>
            <a:pPr lvl="1"/>
            <a:r>
              <a:rPr lang="en-US"/>
              <a:t>Load-dependent delay</a:t>
            </a:r>
          </a:p>
          <a:p>
            <a:pPr lvl="2"/>
            <a:r>
              <a:rPr lang="en-US"/>
              <a:t>Load fanout unknown.</a:t>
            </a:r>
          </a:p>
          <a:p>
            <a:r>
              <a:rPr lang="en-US"/>
              <a:t>Minimum delay cover with constant delays</a:t>
            </a:r>
          </a:p>
          <a:p>
            <a:pPr lvl="1"/>
            <a:r>
              <a:rPr lang="en-US"/>
              <a:t>The cell tree is isomorphic to a subtree with leaves L.</a:t>
            </a:r>
          </a:p>
          <a:p>
            <a:pPr lvl="2"/>
            <a:r>
              <a:rPr lang="en-US"/>
              <a:t>The vertex is labeled with the cell cost plus the </a:t>
            </a:r>
            <a:r>
              <a:rPr lang="en-US">
                <a:solidFill>
                  <a:schemeClr val="hlink"/>
                </a:solidFill>
              </a:rPr>
              <a:t>maximum</a:t>
            </a:r>
            <a:r>
              <a:rPr lang="en-US"/>
              <a:t> of the labels of L.</a:t>
            </a:r>
          </a:p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Minimum Delay Cover Example</a:t>
            </a:r>
          </a:p>
        </p:txBody>
      </p:sp>
      <p:sp>
        <p:nvSpPr>
          <p:cNvPr id="1106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3554413" cy="5356225"/>
          </a:xfrm>
        </p:spPr>
        <p:txBody>
          <a:bodyPr/>
          <a:lstStyle/>
          <a:p>
            <a:r>
              <a:rPr lang="en-US" sz="2200" b="0"/>
              <a:t>Inputs data-ready times are 0 except for t</a:t>
            </a:r>
            <a:r>
              <a:rPr lang="en-US" sz="2000" baseline="-25000"/>
              <a:t>d</a:t>
            </a:r>
            <a:r>
              <a:rPr lang="en-US" sz="2200" b="0"/>
              <a:t> = 6</a:t>
            </a:r>
          </a:p>
          <a:p>
            <a:r>
              <a:rPr lang="en-US" sz="2200" b="0"/>
              <a:t>Constant delays</a:t>
            </a:r>
          </a:p>
          <a:p>
            <a:pPr lvl="1"/>
            <a:r>
              <a:rPr lang="en-US" sz="2000" b="1">
                <a:solidFill>
                  <a:schemeClr val="hlink"/>
                </a:solidFill>
              </a:rPr>
              <a:t>INV</a:t>
            </a:r>
            <a:r>
              <a:rPr lang="en-US" sz="2000" b="1"/>
              <a:t>:2; </a:t>
            </a:r>
            <a:r>
              <a:rPr lang="en-US" sz="2000" b="1">
                <a:solidFill>
                  <a:schemeClr val="hlink"/>
                </a:solidFill>
              </a:rPr>
              <a:t>NAND2</a:t>
            </a:r>
            <a:r>
              <a:rPr lang="en-US" sz="2000" b="1"/>
              <a:t>:4; </a:t>
            </a:r>
            <a:r>
              <a:rPr lang="en-US" sz="2000" b="1">
                <a:solidFill>
                  <a:schemeClr val="hlink"/>
                </a:solidFill>
              </a:rPr>
              <a:t>AND2</a:t>
            </a:r>
            <a:r>
              <a:rPr lang="en-US" sz="2000" b="1"/>
              <a:t>:5; </a:t>
            </a:r>
            <a:r>
              <a:rPr lang="en-US" sz="2000" b="1">
                <a:solidFill>
                  <a:schemeClr val="hlink"/>
                </a:solidFill>
              </a:rPr>
              <a:t>AOI21</a:t>
            </a:r>
            <a:r>
              <a:rPr lang="en-US" sz="2000" b="1"/>
              <a:t>:10.</a:t>
            </a:r>
          </a:p>
          <a:p>
            <a:r>
              <a:rPr lang="en-US" sz="2200" b="0"/>
              <a:t>Compute data-ready times bottom-up</a:t>
            </a:r>
          </a:p>
          <a:p>
            <a:pPr lvl="1"/>
            <a:r>
              <a:rPr lang="en-US" sz="2000" b="1"/>
              <a:t>t</a:t>
            </a:r>
            <a:r>
              <a:rPr lang="en-US" sz="2000" b="1" baseline="-25000"/>
              <a:t>x</a:t>
            </a:r>
            <a:r>
              <a:rPr lang="en-US" sz="2000" b="1"/>
              <a:t> = 4; t</a:t>
            </a:r>
            <a:r>
              <a:rPr lang="en-US" sz="2000" b="1" baseline="-25000"/>
              <a:t>y</a:t>
            </a:r>
            <a:r>
              <a:rPr lang="en-US" sz="2000" b="1"/>
              <a:t> = 2; t</a:t>
            </a:r>
            <a:r>
              <a:rPr lang="en-US" sz="2000" b="1" baseline="-25000"/>
              <a:t>z</a:t>
            </a:r>
            <a:r>
              <a:rPr lang="en-US" sz="2000" b="1"/>
              <a:t> = 10;   t</a:t>
            </a:r>
            <a:r>
              <a:rPr lang="en-US" sz="2000" b="1" baseline="-25000"/>
              <a:t>w</a:t>
            </a:r>
            <a:r>
              <a:rPr lang="en-US" sz="2000" b="1"/>
              <a:t> = 14.</a:t>
            </a:r>
          </a:p>
          <a:p>
            <a:r>
              <a:rPr lang="en-US" sz="2200" b="0"/>
              <a:t>Best choice</a:t>
            </a:r>
          </a:p>
          <a:p>
            <a:pPr lvl="1"/>
            <a:r>
              <a:rPr lang="en-US" sz="2000" b="1"/>
              <a:t>AND2, two NAND2 and an INV gate.</a:t>
            </a:r>
          </a:p>
          <a:p>
            <a:endParaRPr lang="en-US" sz="2200"/>
          </a:p>
        </p:txBody>
      </p:sp>
      <p:pic>
        <p:nvPicPr>
          <p:cNvPr id="110694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86188" y="1373188"/>
            <a:ext cx="5043487" cy="4824412"/>
          </a:xfrm>
          <a:noFill/>
          <a:ln/>
          <a:effectLst/>
        </p:spPr>
      </p:pic>
    </p:spTree>
  </p:cSld>
  <p:clrMapOvr>
    <a:masterClrMapping/>
  </p:clrMapOvr>
  <p:transition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9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Minimum Delay Cover</a:t>
            </a:r>
            <a:br>
              <a:rPr lang="en-US" sz="3200"/>
            </a:br>
            <a:r>
              <a:rPr lang="en-US" sz="3200"/>
              <a:t>Load-Dependent Delays</a:t>
            </a:r>
          </a:p>
        </p:txBody>
      </p:sp>
      <p:sp>
        <p:nvSpPr>
          <p:cNvPr id="11089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Model</a:t>
            </a:r>
          </a:p>
          <a:p>
            <a:pPr lvl="1"/>
            <a:r>
              <a:rPr lang="en-US"/>
              <a:t>For most libraries, input capacitances are a finite small set.</a:t>
            </a:r>
          </a:p>
          <a:p>
            <a:pPr lvl="1"/>
            <a:r>
              <a:rPr lang="en-US"/>
              <a:t>Label each vertex with all possible load values.</a:t>
            </a:r>
          </a:p>
          <a:p>
            <a:r>
              <a:rPr lang="en-US"/>
              <a:t>Dynamic programming approach</a:t>
            </a:r>
          </a:p>
          <a:p>
            <a:pPr lvl="1"/>
            <a:r>
              <a:rPr lang="en-US"/>
              <a:t>Compute an array of solutions for each vertex corresponding to different loads.</a:t>
            </a:r>
          </a:p>
          <a:p>
            <a:pPr lvl="1"/>
            <a:r>
              <a:rPr lang="en-US"/>
              <a:t>For each match, arrival time is computed for each load value.</a:t>
            </a:r>
          </a:p>
          <a:p>
            <a:pPr lvl="1"/>
            <a:r>
              <a:rPr lang="en-US"/>
              <a:t>For each input to a matching cell the best match for the given  load is selected.</a:t>
            </a:r>
          </a:p>
          <a:p>
            <a:r>
              <a:rPr lang="en-US"/>
              <a:t>Optimum solution, when all possible loads are considered.</a:t>
            </a:r>
          </a:p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Library Binding</a:t>
            </a:r>
          </a:p>
        </p:txBody>
      </p:sp>
      <p:sp>
        <p:nvSpPr>
          <p:cNvPr id="1057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an unbound logic network and a set of library cells</a:t>
            </a:r>
          </a:p>
          <a:p>
            <a:pPr lvl="1"/>
            <a:r>
              <a:rPr lang="en-US"/>
              <a:t>Transform into an interconnection of instances of library cells.</a:t>
            </a:r>
          </a:p>
          <a:p>
            <a:pPr lvl="1"/>
            <a:r>
              <a:rPr lang="en-US"/>
              <a:t>Optimize area, (under delay constraints.)</a:t>
            </a:r>
          </a:p>
          <a:p>
            <a:pPr lvl="1"/>
            <a:r>
              <a:rPr lang="en-US"/>
              <a:t>Optimize delay, (under area constraints.)</a:t>
            </a:r>
          </a:p>
          <a:p>
            <a:pPr lvl="1"/>
            <a:r>
              <a:rPr lang="en-US"/>
              <a:t>Optimize power, (under delay constraints.)</a:t>
            </a:r>
          </a:p>
          <a:p>
            <a:r>
              <a:rPr lang="en-US"/>
              <a:t>Called also </a:t>
            </a:r>
            <a:r>
              <a:rPr lang="en-US" i="1">
                <a:solidFill>
                  <a:schemeClr val="hlink"/>
                </a:solidFill>
              </a:rPr>
              <a:t>technology mapping</a:t>
            </a:r>
          </a:p>
          <a:p>
            <a:pPr lvl="1"/>
            <a:r>
              <a:rPr lang="en-US"/>
              <a:t>Method used for re-designing circuits in different technologies.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1100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3775075" cy="5356225"/>
          </a:xfrm>
        </p:spPr>
        <p:txBody>
          <a:bodyPr/>
          <a:lstStyle/>
          <a:p>
            <a:r>
              <a:rPr lang="en-US" sz="2000"/>
              <a:t>Inputs data-ready times are 0 except for t</a:t>
            </a:r>
            <a:r>
              <a:rPr lang="en-US" sz="2000" baseline="-25000"/>
              <a:t>d</a:t>
            </a:r>
            <a:r>
              <a:rPr lang="en-US" sz="2000"/>
              <a:t> = 6</a:t>
            </a:r>
          </a:p>
          <a:p>
            <a:r>
              <a:rPr lang="en-US" sz="2000"/>
              <a:t>Load-dependent delays</a:t>
            </a:r>
          </a:p>
          <a:p>
            <a:pPr lvl="1"/>
            <a:r>
              <a:rPr lang="en-US" sz="2000">
                <a:solidFill>
                  <a:schemeClr val="hlink"/>
                </a:solidFill>
              </a:rPr>
              <a:t>INV</a:t>
            </a:r>
            <a:r>
              <a:rPr lang="en-US" sz="2000"/>
              <a:t>:1+l; </a:t>
            </a:r>
            <a:r>
              <a:rPr lang="en-US" sz="2000">
                <a:solidFill>
                  <a:schemeClr val="hlink"/>
                </a:solidFill>
              </a:rPr>
              <a:t>NAND2</a:t>
            </a:r>
            <a:r>
              <a:rPr lang="en-US" sz="2000"/>
              <a:t>:3+l; </a:t>
            </a:r>
            <a:r>
              <a:rPr lang="en-US" sz="2000">
                <a:solidFill>
                  <a:schemeClr val="hlink"/>
                </a:solidFill>
              </a:rPr>
              <a:t>AND2</a:t>
            </a:r>
            <a:r>
              <a:rPr lang="en-US" sz="2000"/>
              <a:t>:4+l; </a:t>
            </a:r>
            <a:r>
              <a:rPr lang="en-US" sz="2000">
                <a:solidFill>
                  <a:schemeClr val="hlink"/>
                </a:solidFill>
              </a:rPr>
              <a:t>AOI21</a:t>
            </a:r>
            <a:r>
              <a:rPr lang="en-US" sz="2000"/>
              <a:t>:9+l; </a:t>
            </a:r>
            <a:r>
              <a:rPr lang="en-US" sz="2000">
                <a:solidFill>
                  <a:schemeClr val="hlink"/>
                </a:solidFill>
              </a:rPr>
              <a:t>SINV</a:t>
            </a:r>
            <a:r>
              <a:rPr lang="en-US" sz="2000"/>
              <a:t>:1+0.5l.</a:t>
            </a:r>
          </a:p>
          <a:p>
            <a:r>
              <a:rPr lang="en-US" sz="2000"/>
              <a:t>Loads</a:t>
            </a:r>
          </a:p>
          <a:p>
            <a:pPr lvl="1"/>
            <a:r>
              <a:rPr lang="en-US" sz="2000">
                <a:solidFill>
                  <a:schemeClr val="hlink"/>
                </a:solidFill>
              </a:rPr>
              <a:t>INV</a:t>
            </a:r>
            <a:r>
              <a:rPr lang="en-US" sz="2000"/>
              <a:t>:1; </a:t>
            </a:r>
            <a:r>
              <a:rPr lang="en-US" sz="2000">
                <a:solidFill>
                  <a:schemeClr val="hlink"/>
                </a:solidFill>
              </a:rPr>
              <a:t>NAND2</a:t>
            </a:r>
            <a:r>
              <a:rPr lang="en-US" sz="2000"/>
              <a:t>:1; </a:t>
            </a:r>
            <a:r>
              <a:rPr lang="en-US" sz="2000">
                <a:solidFill>
                  <a:schemeClr val="hlink"/>
                </a:solidFill>
              </a:rPr>
              <a:t>AND2</a:t>
            </a:r>
            <a:r>
              <a:rPr lang="en-US" sz="2000"/>
              <a:t>:1; </a:t>
            </a:r>
            <a:r>
              <a:rPr lang="en-US" sz="2000">
                <a:solidFill>
                  <a:schemeClr val="hlink"/>
                </a:solidFill>
              </a:rPr>
              <a:t>AOI21</a:t>
            </a:r>
            <a:r>
              <a:rPr lang="en-US" sz="2000"/>
              <a:t>:1; </a:t>
            </a:r>
            <a:r>
              <a:rPr lang="en-US" sz="2000">
                <a:solidFill>
                  <a:schemeClr val="hlink"/>
                </a:solidFill>
              </a:rPr>
              <a:t>SINV</a:t>
            </a:r>
            <a:r>
              <a:rPr lang="en-US" sz="2000"/>
              <a:t>:2.</a:t>
            </a:r>
          </a:p>
          <a:p>
            <a:r>
              <a:rPr lang="en-US" sz="2000"/>
              <a:t>Assume output load is 1</a:t>
            </a:r>
          </a:p>
          <a:p>
            <a:pPr lvl="1"/>
            <a:r>
              <a:rPr lang="en-US" sz="2000"/>
              <a:t>Same solution as before.</a:t>
            </a:r>
          </a:p>
          <a:p>
            <a:r>
              <a:rPr lang="en-US" sz="2000"/>
              <a:t>Assume output load is 5</a:t>
            </a:r>
          </a:p>
          <a:p>
            <a:pPr lvl="1"/>
            <a:r>
              <a:rPr lang="en-US" sz="2000"/>
              <a:t>Solution uses SINV cell.</a:t>
            </a:r>
          </a:p>
          <a:p>
            <a:endParaRPr lang="en-US" sz="2000"/>
          </a:p>
        </p:txBody>
      </p:sp>
      <p:pic>
        <p:nvPicPr>
          <p:cNvPr id="111002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1775" y="1162050"/>
            <a:ext cx="4840288" cy="4943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Matching/Covering</a:t>
            </a:r>
          </a:p>
        </p:txBody>
      </p:sp>
      <p:sp>
        <p:nvSpPr>
          <p:cNvPr id="1111049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Decompose network into base functions.</a:t>
            </a:r>
          </a:p>
          <a:p>
            <a:r>
              <a:rPr lang="en-US"/>
              <a:t>When considering vertex </a:t>
            </a:r>
            <a:r>
              <a:rPr lang="en-US" i="1"/>
              <a:t>v</a:t>
            </a:r>
            <a:r>
              <a:rPr lang="en-US" i="1" baseline="-25000"/>
              <a:t>i</a:t>
            </a:r>
          </a:p>
          <a:p>
            <a:pPr lvl="1"/>
            <a:r>
              <a:rPr lang="en-US"/>
              <a:t>Construct clusters by local elimination.</a:t>
            </a:r>
          </a:p>
          <a:p>
            <a:pPr lvl="1"/>
            <a:r>
              <a:rPr lang="en-US"/>
              <a:t>Several functions associated with </a:t>
            </a:r>
            <a:r>
              <a:rPr lang="en-US" i="1"/>
              <a:t>v</a:t>
            </a:r>
            <a:r>
              <a:rPr lang="en-US" sz="2400" b="1" i="1" baseline="-25000"/>
              <a:t>i</a:t>
            </a:r>
            <a:r>
              <a:rPr lang="en-US"/>
              <a:t>.</a:t>
            </a:r>
          </a:p>
          <a:p>
            <a:r>
              <a:rPr lang="en-US"/>
              <a:t>Limit size and depth of clusters.</a:t>
            </a:r>
          </a:p>
          <a:p>
            <a:endParaRPr lang="en-US"/>
          </a:p>
        </p:txBody>
      </p:sp>
      <p:pic>
        <p:nvPicPr>
          <p:cNvPr id="111104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3" y="3487738"/>
            <a:ext cx="3295650" cy="285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111050" name="Text Box 10"/>
          <p:cNvSpPr txBox="1">
            <a:spLocks noChangeArrowheads="1"/>
          </p:cNvSpPr>
          <p:nvPr/>
        </p:nvSpPr>
        <p:spPr bwMode="auto">
          <a:xfrm>
            <a:off x="4240213" y="3386138"/>
            <a:ext cx="3411537" cy="835025"/>
          </a:xfrm>
          <a:prstGeom prst="rect">
            <a:avLst/>
          </a:prstGeom>
          <a:solidFill>
            <a:srgbClr val="3399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none">
                <a:solidFill>
                  <a:srgbClr val="FFFFFF"/>
                </a:solidFill>
              </a:rPr>
              <a:t>j = x y;	x = e + z;</a:t>
            </a:r>
          </a:p>
          <a:p>
            <a:r>
              <a:rPr lang="en-US" u="none">
                <a:solidFill>
                  <a:srgbClr val="FFFFFF"/>
                </a:solidFill>
              </a:rPr>
              <a:t>y = a + c;	z = c’ + b;</a:t>
            </a:r>
          </a:p>
        </p:txBody>
      </p:sp>
      <p:sp>
        <p:nvSpPr>
          <p:cNvPr id="1111051" name="Text Box 11"/>
          <p:cNvSpPr txBox="1">
            <a:spLocks noChangeArrowheads="1"/>
          </p:cNvSpPr>
          <p:nvPr/>
        </p:nvSpPr>
        <p:spPr bwMode="auto">
          <a:xfrm>
            <a:off x="4268788" y="4329113"/>
            <a:ext cx="3451225" cy="2295525"/>
          </a:xfrm>
          <a:prstGeom prst="rect">
            <a:avLst/>
          </a:prstGeom>
          <a:solidFill>
            <a:srgbClr val="3399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none">
                <a:solidFill>
                  <a:srgbClr val="FFFFFF"/>
                </a:solidFill>
              </a:rPr>
              <a:t>f</a:t>
            </a:r>
            <a:r>
              <a:rPr lang="en-US" u="none" baseline="-25000">
                <a:solidFill>
                  <a:srgbClr val="FFFFFF"/>
                </a:solidFill>
              </a:rPr>
              <a:t>j,1</a:t>
            </a:r>
            <a:r>
              <a:rPr lang="en-US" u="none">
                <a:solidFill>
                  <a:srgbClr val="FFFFFF"/>
                </a:solidFill>
              </a:rPr>
              <a:t> = x y;</a:t>
            </a:r>
          </a:p>
          <a:p>
            <a:r>
              <a:rPr lang="en-US" u="none">
                <a:solidFill>
                  <a:srgbClr val="FFFFFF"/>
                </a:solidFill>
              </a:rPr>
              <a:t>f</a:t>
            </a:r>
            <a:r>
              <a:rPr lang="en-US" u="none" baseline="-25000">
                <a:solidFill>
                  <a:srgbClr val="FFFFFF"/>
                </a:solidFill>
              </a:rPr>
              <a:t>j,2</a:t>
            </a:r>
            <a:r>
              <a:rPr lang="en-US" u="none">
                <a:solidFill>
                  <a:srgbClr val="FFFFFF"/>
                </a:solidFill>
              </a:rPr>
              <a:t> = x (a + c);</a:t>
            </a:r>
          </a:p>
          <a:p>
            <a:r>
              <a:rPr lang="en-US" u="none">
                <a:solidFill>
                  <a:srgbClr val="FFFFFF"/>
                </a:solidFill>
              </a:rPr>
              <a:t>f</a:t>
            </a:r>
            <a:r>
              <a:rPr lang="en-US" u="none" baseline="-25000">
                <a:solidFill>
                  <a:srgbClr val="FFFFFF"/>
                </a:solidFill>
              </a:rPr>
              <a:t>j,3</a:t>
            </a:r>
            <a:r>
              <a:rPr lang="en-US" u="none">
                <a:solidFill>
                  <a:srgbClr val="FFFFFF"/>
                </a:solidFill>
              </a:rPr>
              <a:t> = (e + z) y;</a:t>
            </a:r>
          </a:p>
          <a:p>
            <a:r>
              <a:rPr lang="en-US" u="none">
                <a:solidFill>
                  <a:srgbClr val="FFFFFF"/>
                </a:solidFill>
              </a:rPr>
              <a:t>f</a:t>
            </a:r>
            <a:r>
              <a:rPr lang="en-US" u="none" baseline="-25000">
                <a:solidFill>
                  <a:srgbClr val="FFFFFF"/>
                </a:solidFill>
              </a:rPr>
              <a:t>j,4</a:t>
            </a:r>
            <a:r>
              <a:rPr lang="en-US" u="none">
                <a:solidFill>
                  <a:srgbClr val="FFFFFF"/>
                </a:solidFill>
              </a:rPr>
              <a:t> = (e + z) (a + c)</a:t>
            </a:r>
          </a:p>
          <a:p>
            <a:r>
              <a:rPr lang="en-US" u="none">
                <a:solidFill>
                  <a:srgbClr val="FFFFFF"/>
                </a:solidFill>
              </a:rPr>
              <a:t>f</a:t>
            </a:r>
            <a:r>
              <a:rPr lang="en-US" u="none" baseline="-25000">
                <a:solidFill>
                  <a:srgbClr val="FFFFFF"/>
                </a:solidFill>
              </a:rPr>
              <a:t>j,5</a:t>
            </a:r>
            <a:r>
              <a:rPr lang="en-US" u="none">
                <a:solidFill>
                  <a:srgbClr val="FFFFFF"/>
                </a:solidFill>
              </a:rPr>
              <a:t> = (e + c’ + b) y;</a:t>
            </a:r>
          </a:p>
          <a:p>
            <a:r>
              <a:rPr lang="en-US" u="none">
                <a:solidFill>
                  <a:srgbClr val="FFFFFF"/>
                </a:solidFill>
              </a:rPr>
              <a:t>f</a:t>
            </a:r>
            <a:r>
              <a:rPr lang="en-US" u="none" baseline="-25000">
                <a:solidFill>
                  <a:srgbClr val="FFFFFF"/>
                </a:solidFill>
              </a:rPr>
              <a:t>j,6</a:t>
            </a:r>
            <a:r>
              <a:rPr lang="en-US" u="none">
                <a:solidFill>
                  <a:srgbClr val="FFFFFF"/>
                </a:solidFill>
              </a:rPr>
              <a:t> = (e + c’ + b) (a + c);</a:t>
            </a:r>
          </a:p>
        </p:txBody>
      </p:sp>
    </p:spTree>
  </p:cSld>
  <p:clrMapOvr>
    <a:masterClrMapping/>
  </p:clrMapOvr>
  <p:transition>
    <p:rand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0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Matching: P-Equivalence</a:t>
            </a:r>
          </a:p>
        </p:txBody>
      </p:sp>
      <p:sp>
        <p:nvSpPr>
          <p:cNvPr id="11120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Cluster function </a:t>
            </a:r>
            <a:r>
              <a:rPr lang="en-US" i="1"/>
              <a:t>f(x):</a:t>
            </a:r>
            <a:r>
              <a:rPr lang="en-US"/>
              <a:t> sub-network behavior.</a:t>
            </a:r>
          </a:p>
          <a:p>
            <a:r>
              <a:rPr lang="en-US"/>
              <a:t>Pattern function </a:t>
            </a:r>
            <a:r>
              <a:rPr lang="en-US" i="1"/>
              <a:t>g(y):</a:t>
            </a:r>
            <a:r>
              <a:rPr lang="en-US"/>
              <a:t> cell behavior.</a:t>
            </a:r>
          </a:p>
          <a:p>
            <a:r>
              <a:rPr lang="en-US">
                <a:solidFill>
                  <a:schemeClr val="hlink"/>
                </a:solidFill>
              </a:rPr>
              <a:t>P-equivalence</a:t>
            </a:r>
          </a:p>
          <a:p>
            <a:pPr lvl="1"/>
            <a:r>
              <a:rPr lang="en-US"/>
              <a:t>Exists a permutation operator P, such that </a:t>
            </a:r>
            <a:r>
              <a:rPr lang="en-US">
                <a:solidFill>
                  <a:schemeClr val="hlink"/>
                </a:solidFill>
              </a:rPr>
              <a:t>f(x) = g(P x)</a:t>
            </a:r>
            <a:r>
              <a:rPr lang="en-US"/>
              <a:t> is a tautology?</a:t>
            </a:r>
          </a:p>
          <a:p>
            <a:r>
              <a:rPr lang="en-US"/>
              <a:t>Approaches</a:t>
            </a:r>
          </a:p>
          <a:p>
            <a:pPr lvl="1"/>
            <a:r>
              <a:rPr lang="en-US"/>
              <a:t>Tautology check over all input permutations.</a:t>
            </a:r>
          </a:p>
          <a:p>
            <a:pPr lvl="1"/>
            <a:r>
              <a:rPr lang="en-US"/>
              <a:t>Multi-rooted pattern ROBDD capturing all permutations.</a:t>
            </a:r>
          </a:p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0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Signatures and Filters …</a:t>
            </a:r>
          </a:p>
        </p:txBody>
      </p:sp>
      <p:sp>
        <p:nvSpPr>
          <p:cNvPr id="11130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Drastically reduce the number of permutations to be considered.</a:t>
            </a:r>
          </a:p>
          <a:p>
            <a:pPr>
              <a:lnSpc>
                <a:spcPct val="80000"/>
              </a:lnSpc>
            </a:pPr>
            <a:r>
              <a:rPr lang="en-US"/>
              <a:t>Capture some properties of Boolean functions.</a:t>
            </a:r>
          </a:p>
          <a:p>
            <a:pPr>
              <a:lnSpc>
                <a:spcPct val="80000"/>
              </a:lnSpc>
            </a:pPr>
            <a:r>
              <a:rPr lang="en-US"/>
              <a:t>If signatures do not match, there is no match.</a:t>
            </a:r>
          </a:p>
          <a:p>
            <a:pPr>
              <a:lnSpc>
                <a:spcPct val="80000"/>
              </a:lnSpc>
            </a:pPr>
            <a:r>
              <a:rPr lang="en-US"/>
              <a:t>Used as filters to reduce computation.</a:t>
            </a:r>
          </a:p>
          <a:p>
            <a:pPr>
              <a:lnSpc>
                <a:spcPct val="80000"/>
              </a:lnSpc>
            </a:pPr>
            <a:r>
              <a:rPr lang="en-US"/>
              <a:t>Signatures</a:t>
            </a:r>
          </a:p>
          <a:p>
            <a:pPr lvl="1"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Unateness</a:t>
            </a:r>
            <a:r>
              <a:rPr lang="en-US"/>
              <a:t>.</a:t>
            </a:r>
          </a:p>
          <a:p>
            <a:pPr lvl="1"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Symmetries</a:t>
            </a:r>
            <a:r>
              <a:rPr lang="en-US"/>
              <a:t>.</a:t>
            </a:r>
          </a:p>
          <a:p>
            <a:pPr>
              <a:lnSpc>
                <a:spcPct val="80000"/>
              </a:lnSpc>
            </a:pPr>
            <a:r>
              <a:rPr lang="en-US"/>
              <a:t>Any pin assignment must associate</a:t>
            </a:r>
          </a:p>
          <a:p>
            <a:pPr lvl="1">
              <a:lnSpc>
                <a:spcPct val="80000"/>
              </a:lnSpc>
            </a:pPr>
            <a:r>
              <a:rPr lang="en-US"/>
              <a:t>unate (binate) variables in f(x) with unate (binate) variables in g(y).</a:t>
            </a:r>
          </a:p>
          <a:p>
            <a:pPr>
              <a:lnSpc>
                <a:spcPct val="80000"/>
              </a:lnSpc>
            </a:pPr>
            <a:r>
              <a:rPr lang="en-US"/>
              <a:t>Variables or groups of variables</a:t>
            </a:r>
          </a:p>
          <a:p>
            <a:pPr lvl="1">
              <a:lnSpc>
                <a:spcPct val="80000"/>
              </a:lnSpc>
            </a:pPr>
            <a:r>
              <a:rPr lang="en-US"/>
              <a:t>that are interchangeable in f(x) must be interchangeable in g(y).</a:t>
            </a:r>
          </a:p>
          <a:p>
            <a:pPr>
              <a:lnSpc>
                <a:spcPct val="80000"/>
              </a:lnSpc>
            </a:pPr>
            <a:endParaRPr lang="en-US"/>
          </a:p>
        </p:txBody>
      </p:sp>
    </p:spTree>
  </p:cSld>
  <p:clrMapOvr>
    <a:masterClrMapping/>
  </p:clrMapOvr>
  <p:transition>
    <p:rand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1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 Signatures and Filters …</a:t>
            </a:r>
          </a:p>
        </p:txBody>
      </p:sp>
      <p:sp>
        <p:nvSpPr>
          <p:cNvPr id="11141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Cluster and pattern functions must have the same number of unate and binate variables to match.</a:t>
            </a:r>
          </a:p>
          <a:p>
            <a:r>
              <a:rPr lang="en-US"/>
              <a:t>If there are </a:t>
            </a:r>
            <a:r>
              <a:rPr lang="en-US" i="1">
                <a:solidFill>
                  <a:schemeClr val="hlink"/>
                </a:solidFill>
              </a:rPr>
              <a:t>b</a:t>
            </a:r>
            <a:r>
              <a:rPr lang="en-US"/>
              <a:t> binate variables, un upper bound on number of variable permutations is </a:t>
            </a:r>
            <a:r>
              <a:rPr lang="en-US">
                <a:solidFill>
                  <a:schemeClr val="hlink"/>
                </a:solidFill>
              </a:rPr>
              <a:t>b! (n-b)!</a:t>
            </a:r>
          </a:p>
          <a:p>
            <a:pPr lvl="1"/>
            <a:r>
              <a:rPr lang="en-US"/>
              <a:t>(instead of n!)</a:t>
            </a:r>
          </a:p>
          <a:p>
            <a:r>
              <a:rPr lang="en-US">
                <a:solidFill>
                  <a:schemeClr val="hlink"/>
                </a:solidFill>
              </a:rPr>
              <a:t>Example</a:t>
            </a:r>
          </a:p>
          <a:p>
            <a:pPr lvl="1"/>
            <a:r>
              <a:rPr lang="en-US"/>
              <a:t>g = s1 s2 a + s1 s2’ b + s1’ s3 c + s1’s3’ d.</a:t>
            </a:r>
          </a:p>
          <a:p>
            <a:pPr lvl="1"/>
            <a:r>
              <a:rPr lang="en-US"/>
              <a:t>n=7 variables; 4 unate and 3 binate.</a:t>
            </a:r>
          </a:p>
          <a:p>
            <a:pPr lvl="1"/>
            <a:r>
              <a:rPr lang="en-US"/>
              <a:t>Only 3! 4! = 144 variable orders and corresponding OBDDs. need to be considered in worst case.</a:t>
            </a:r>
          </a:p>
          <a:p>
            <a:pPr lvl="1"/>
            <a:r>
              <a:rPr lang="en-US"/>
              <a:t>Compare this with overall number of permutations</a:t>
            </a:r>
          </a:p>
          <a:p>
            <a:pPr lvl="2"/>
            <a:r>
              <a:rPr lang="en-US"/>
              <a:t>7!=5040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>
    <p:rand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 Signatures and Filters …</a:t>
            </a:r>
          </a:p>
        </p:txBody>
      </p:sp>
      <p:sp>
        <p:nvSpPr>
          <p:cNvPr id="111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A </a:t>
            </a:r>
            <a:r>
              <a:rPr lang="en-US">
                <a:solidFill>
                  <a:schemeClr val="hlink"/>
                </a:solidFill>
              </a:rPr>
              <a:t>symmetry set</a:t>
            </a:r>
            <a:r>
              <a:rPr lang="en-US"/>
              <a:t> is a set of variables that are pairwise interchangeable.</a:t>
            </a:r>
          </a:p>
          <a:p>
            <a:pPr>
              <a:lnSpc>
                <a:spcPct val="80000"/>
              </a:lnSpc>
            </a:pPr>
            <a:r>
              <a:rPr lang="en-US"/>
              <a:t>A </a:t>
            </a:r>
            <a:r>
              <a:rPr lang="en-US">
                <a:solidFill>
                  <a:schemeClr val="hlink"/>
                </a:solidFill>
              </a:rPr>
              <a:t>symmetry class</a:t>
            </a:r>
            <a:r>
              <a:rPr lang="en-US"/>
              <a:t> is an ensemble of symmetry sets with the same cardinality.</a:t>
            </a:r>
          </a:p>
          <a:p>
            <a:pPr>
              <a:lnSpc>
                <a:spcPct val="80000"/>
              </a:lnSpc>
            </a:pPr>
            <a:r>
              <a:rPr lang="en-US"/>
              <a:t>A </a:t>
            </a:r>
            <a:r>
              <a:rPr lang="en-US">
                <a:solidFill>
                  <a:schemeClr val="hlink"/>
                </a:solidFill>
              </a:rPr>
              <a:t>symmetry class</a:t>
            </a:r>
            <a:r>
              <a:rPr lang="en-US"/>
              <a:t> </a:t>
            </a:r>
            <a:r>
              <a:rPr lang="en-US" i="1"/>
              <a:t>C</a:t>
            </a:r>
            <a:r>
              <a:rPr lang="en-US" i="1" baseline="-25000"/>
              <a:t>i</a:t>
            </a:r>
            <a:r>
              <a:rPr lang="en-US"/>
              <a:t> has symmetry sets with cardinality </a:t>
            </a:r>
            <a:r>
              <a:rPr lang="en-US" i="1"/>
              <a:t>i</a:t>
            </a:r>
            <a:r>
              <a:rPr lang="en-US"/>
              <a:t>.</a:t>
            </a:r>
          </a:p>
          <a:p>
            <a:pPr>
              <a:lnSpc>
                <a:spcPct val="80000"/>
              </a:lnSpc>
            </a:pPr>
            <a:r>
              <a:rPr lang="en-US"/>
              <a:t>A necessary condition for two functions to match is having symmetry classes of the same cardinality for each </a:t>
            </a:r>
            <a:r>
              <a:rPr lang="en-US" i="1"/>
              <a:t>i.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Example</a:t>
            </a:r>
          </a:p>
          <a:p>
            <a:pPr lvl="1">
              <a:lnSpc>
                <a:spcPct val="80000"/>
              </a:lnSpc>
            </a:pPr>
            <a:r>
              <a:rPr lang="en-US"/>
              <a:t>F = x1 x2 x3 + x4 x5 + x6 x7</a:t>
            </a:r>
          </a:p>
          <a:p>
            <a:pPr lvl="1">
              <a:lnSpc>
                <a:spcPct val="80000"/>
              </a:lnSpc>
            </a:pPr>
            <a:r>
              <a:rPr lang="en-US"/>
              <a:t>Symmetry sets: (x1, x2, x3), (x4, x5), (x6, x7)</a:t>
            </a:r>
          </a:p>
          <a:p>
            <a:pPr lvl="1">
              <a:lnSpc>
                <a:spcPct val="80000"/>
              </a:lnSpc>
            </a:pPr>
            <a:r>
              <a:rPr lang="en-US"/>
              <a:t>C</a:t>
            </a:r>
            <a:r>
              <a:rPr lang="en-US" baseline="-25000"/>
              <a:t>2</a:t>
            </a:r>
            <a:r>
              <a:rPr lang="en-US"/>
              <a:t>= {(x4, x5), (x6, x7)}; |C</a:t>
            </a:r>
            <a:r>
              <a:rPr lang="en-US" baseline="-25000"/>
              <a:t>2</a:t>
            </a:r>
            <a:r>
              <a:rPr lang="en-US"/>
              <a:t>|=2</a:t>
            </a:r>
          </a:p>
          <a:p>
            <a:pPr lvl="1">
              <a:lnSpc>
                <a:spcPct val="80000"/>
              </a:lnSpc>
            </a:pPr>
            <a:r>
              <a:rPr lang="en-US"/>
              <a:t>C</a:t>
            </a:r>
            <a:r>
              <a:rPr lang="en-US" baseline="-25000"/>
              <a:t>3</a:t>
            </a:r>
            <a:r>
              <a:rPr lang="en-US"/>
              <a:t>= {(x1, x2, x3)}; |C</a:t>
            </a:r>
            <a:r>
              <a:rPr lang="en-US" baseline="-25000"/>
              <a:t>3</a:t>
            </a:r>
            <a:r>
              <a:rPr lang="en-US"/>
              <a:t>|=1</a:t>
            </a:r>
          </a:p>
        </p:txBody>
      </p:sp>
    </p:spTree>
  </p:cSld>
  <p:clrMapOvr>
    <a:masterClrMapping/>
  </p:clrMapOvr>
  <p:transition>
    <p:rand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 Signatures and Filters …</a:t>
            </a:r>
          </a:p>
        </p:txBody>
      </p:sp>
      <p:sp>
        <p:nvSpPr>
          <p:cNvPr id="112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sz="2000"/>
              <a:t>Symmetry classes can be used to determine non-redundant variable orders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All variables in a given symmetry set are equivalent.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Number of permutations required is </a:t>
            </a:r>
            <a:r>
              <a:rPr lang="en-US" sz="2000">
                <a:sym typeface="Symbol" pitchFamily="18" charset="2"/>
              </a:rPr>
              <a:t></a:t>
            </a:r>
            <a:r>
              <a:rPr lang="en-US" sz="2000" baseline="-25000">
                <a:sym typeface="Symbol" pitchFamily="18" charset="2"/>
              </a:rPr>
              <a:t>i=1 to n</a:t>
            </a:r>
            <a:r>
              <a:rPr lang="en-US" sz="2000">
                <a:sym typeface="Symbol" pitchFamily="18" charset="2"/>
              </a:rPr>
              <a:t> (|C</a:t>
            </a:r>
            <a:r>
              <a:rPr lang="en-US" sz="2000" baseline="-25000">
                <a:sym typeface="Symbol" pitchFamily="18" charset="2"/>
              </a:rPr>
              <a:t>i</a:t>
            </a:r>
            <a:r>
              <a:rPr lang="en-US" sz="2000">
                <a:sym typeface="Symbol" pitchFamily="18" charset="2"/>
              </a:rPr>
              <a:t>|!).</a:t>
            </a:r>
          </a:p>
          <a:p>
            <a:pPr>
              <a:lnSpc>
                <a:spcPct val="70000"/>
              </a:lnSpc>
            </a:pPr>
            <a:r>
              <a:rPr lang="en-US" sz="2000">
                <a:solidFill>
                  <a:schemeClr val="hlink"/>
                </a:solidFill>
              </a:rPr>
              <a:t>Example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F = x1 x2 x3 + x4 x5 + x6 x7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Number of permutations = 2! = 2 variable orders.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(x1, x2, x3, x4, x5, x6, x7)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(x1, x2, x3, x6, x7, x4, x5)</a:t>
            </a:r>
          </a:p>
          <a:p>
            <a:pPr>
              <a:lnSpc>
                <a:spcPct val="70000"/>
              </a:lnSpc>
            </a:pPr>
            <a:r>
              <a:rPr lang="en-US" sz="2000">
                <a:solidFill>
                  <a:schemeClr val="hlink"/>
                </a:solidFill>
              </a:rPr>
              <a:t>Cluster function</a:t>
            </a:r>
            <a:r>
              <a:rPr lang="en-US" sz="2000"/>
              <a:t>: f = abc.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Symmetries: {(a, b, c)} – 3 unate.</a:t>
            </a:r>
          </a:p>
          <a:p>
            <a:pPr>
              <a:lnSpc>
                <a:spcPct val="70000"/>
              </a:lnSpc>
            </a:pPr>
            <a:r>
              <a:rPr lang="en-US" sz="2000">
                <a:solidFill>
                  <a:schemeClr val="hlink"/>
                </a:solidFill>
              </a:rPr>
              <a:t>Pattern functions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g1 = a+b+c</a:t>
            </a:r>
          </a:p>
          <a:p>
            <a:pPr lvl="2">
              <a:lnSpc>
                <a:spcPct val="70000"/>
              </a:lnSpc>
            </a:pPr>
            <a:r>
              <a:rPr lang="en-US" sz="1800"/>
              <a:t>Symmetries: {(a, b, c)}   – 3 unate.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g2 = ab+c</a:t>
            </a:r>
          </a:p>
          <a:p>
            <a:pPr lvl="2">
              <a:lnSpc>
                <a:spcPct val="70000"/>
              </a:lnSpc>
            </a:pPr>
            <a:r>
              <a:rPr lang="en-US" sz="1800"/>
              <a:t>Symmetries: {(a, b) (c)}  -- 3 unate.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g3 = abc +a’b’c’</a:t>
            </a:r>
          </a:p>
          <a:p>
            <a:pPr lvl="2">
              <a:lnSpc>
                <a:spcPct val="70000"/>
              </a:lnSpc>
            </a:pPr>
            <a:r>
              <a:rPr lang="en-US" sz="1800"/>
              <a:t>Symmetries: {(a, b, c)}    -- 3 binate.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endParaRPr lang="en-US" sz="2000"/>
          </a:p>
        </p:txBody>
      </p:sp>
    </p:spTree>
  </p:cSld>
  <p:clrMapOvr>
    <a:masterClrMapping/>
  </p:clrMapOvr>
  <p:transition>
    <p:rand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 Signatures and Filters</a:t>
            </a:r>
          </a:p>
        </p:txBody>
      </p:sp>
      <p:sp>
        <p:nvSpPr>
          <p:cNvPr id="1124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085138" cy="5356225"/>
          </a:xfrm>
        </p:spPr>
        <p:txBody>
          <a:bodyPr/>
          <a:lstStyle/>
          <a:p>
            <a:r>
              <a:rPr lang="en-US" sz="2200"/>
              <a:t>Taking advantage of both symmetric classes and unate-binate properties</a:t>
            </a:r>
          </a:p>
          <a:p>
            <a:endParaRPr lang="en-US" sz="2200"/>
          </a:p>
          <a:p>
            <a:endParaRPr lang="en-US" sz="2200"/>
          </a:p>
          <a:p>
            <a:endParaRPr lang="en-US" sz="2200"/>
          </a:p>
          <a:p>
            <a:r>
              <a:rPr lang="en-US" sz="2200">
                <a:solidFill>
                  <a:schemeClr val="hlink"/>
                </a:solidFill>
              </a:rPr>
              <a:t>Number of non-redundant permutations</a:t>
            </a:r>
          </a:p>
          <a:p>
            <a:endParaRPr lang="en-US" sz="2200"/>
          </a:p>
        </p:txBody>
      </p:sp>
      <p:graphicFrame>
        <p:nvGraphicFramePr>
          <p:cNvPr id="112435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849313" y="2208213"/>
          <a:ext cx="2552700" cy="584200"/>
        </p:xfrm>
        <a:graphic>
          <a:graphicData uri="http://schemas.openxmlformats.org/presentationml/2006/ole">
            <p:oleObj spid="_x0000_s1124356" name="Equation" r:id="rId3" imgW="1054080" imgH="241200" progId="Equation.3">
              <p:embed/>
            </p:oleObj>
          </a:graphicData>
        </a:graphic>
      </p:graphicFrame>
      <p:graphicFrame>
        <p:nvGraphicFramePr>
          <p:cNvPr id="1124358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4479925" y="2201863"/>
          <a:ext cx="2606675" cy="585787"/>
        </p:xfrm>
        <a:graphic>
          <a:graphicData uri="http://schemas.openxmlformats.org/presentationml/2006/ole">
            <p:oleObj spid="_x0000_s1124358" name="Equation" r:id="rId4" imgW="990360" imgH="279360" progId="Equation.3">
              <p:embed/>
            </p:oleObj>
          </a:graphicData>
        </a:graphic>
      </p:graphicFrame>
      <p:graphicFrame>
        <p:nvGraphicFramePr>
          <p:cNvPr id="1124360" name="Object 8"/>
          <p:cNvGraphicFramePr>
            <a:graphicFrameLocks noChangeAspect="1"/>
          </p:cNvGraphicFramePr>
          <p:nvPr/>
        </p:nvGraphicFramePr>
        <p:xfrm>
          <a:off x="785813" y="3919538"/>
          <a:ext cx="2398712" cy="922337"/>
        </p:xfrm>
        <a:graphic>
          <a:graphicData uri="http://schemas.openxmlformats.org/presentationml/2006/ole">
            <p:oleObj spid="_x0000_s1124360" name="Equation" r:id="rId5" imgW="812520" imgH="380880" progId="Equation.3">
              <p:embed/>
            </p:oleObj>
          </a:graphicData>
        </a:graphic>
      </p:graphicFrame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Library Models</a:t>
            </a:r>
          </a:p>
        </p:txBody>
      </p:sp>
      <p:sp>
        <p:nvSpPr>
          <p:cNvPr id="10588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A cell library is a set of primitive gates including combinational, sequential, and interface elements.</a:t>
            </a:r>
          </a:p>
          <a:p>
            <a:r>
              <a:rPr lang="en-US" sz="2000"/>
              <a:t>Each cell is characterized by</a:t>
            </a:r>
          </a:p>
          <a:p>
            <a:pPr lvl="1"/>
            <a:r>
              <a:rPr lang="en-US" sz="2000"/>
              <a:t>Its function.</a:t>
            </a:r>
          </a:p>
          <a:p>
            <a:pPr lvl="1"/>
            <a:r>
              <a:rPr lang="en-US" sz="2000"/>
              <a:t>Input/output terminals.</a:t>
            </a:r>
          </a:p>
          <a:p>
            <a:pPr lvl="1"/>
            <a:r>
              <a:rPr lang="en-US" sz="2000"/>
              <a:t>Area, delay, capacitive load.</a:t>
            </a:r>
          </a:p>
          <a:p>
            <a:r>
              <a:rPr lang="en-US" sz="2000"/>
              <a:t>Combinational elements</a:t>
            </a:r>
          </a:p>
          <a:p>
            <a:pPr lvl="1"/>
            <a:r>
              <a:rPr lang="en-US" sz="2000"/>
              <a:t>Single-output functions: e.g. AND, OR, NAND, NOR, INV, XOR, XNOR,  AOI.</a:t>
            </a:r>
          </a:p>
          <a:p>
            <a:pPr lvl="1"/>
            <a:r>
              <a:rPr lang="en-US" sz="2000"/>
              <a:t>Compound cells: e.g. adders, encoders.</a:t>
            </a:r>
          </a:p>
          <a:p>
            <a:r>
              <a:rPr lang="en-US" sz="2000"/>
              <a:t>Sequential elements</a:t>
            </a:r>
          </a:p>
          <a:p>
            <a:pPr lvl="1"/>
            <a:r>
              <a:rPr lang="en-US" sz="2000"/>
              <a:t>Flip-flops, registers, counters.</a:t>
            </a:r>
          </a:p>
          <a:p>
            <a:r>
              <a:rPr lang="en-US" sz="2000"/>
              <a:t>Miscellaneous</a:t>
            </a:r>
          </a:p>
          <a:p>
            <a:pPr lvl="1"/>
            <a:r>
              <a:rPr lang="en-US" sz="2000"/>
              <a:t>Tri-state drivers.</a:t>
            </a:r>
          </a:p>
          <a:p>
            <a:pPr lvl="1"/>
            <a:r>
              <a:rPr lang="en-US" sz="2000"/>
              <a:t>Schmitt triggers.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Approaches</a:t>
            </a:r>
          </a:p>
        </p:txBody>
      </p:sp>
      <p:sp>
        <p:nvSpPr>
          <p:cNvPr id="10598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Rule-based systems</a:t>
            </a:r>
          </a:p>
          <a:p>
            <a:pPr lvl="1"/>
            <a:r>
              <a:rPr lang="en-US"/>
              <a:t>Mimic designer activity.</a:t>
            </a:r>
          </a:p>
          <a:p>
            <a:pPr lvl="1"/>
            <a:r>
              <a:rPr lang="en-US"/>
              <a:t>Handle all types of cells including multiple-output, sequential and interface elements.</a:t>
            </a:r>
          </a:p>
          <a:p>
            <a:pPr lvl="1"/>
            <a:r>
              <a:rPr lang="en-US"/>
              <a:t>Requires creation and maintenance of set or rules.</a:t>
            </a:r>
          </a:p>
          <a:p>
            <a:pPr lvl="1"/>
            <a:r>
              <a:rPr lang="en-US"/>
              <a:t>Slower execution.</a:t>
            </a:r>
          </a:p>
          <a:p>
            <a:r>
              <a:rPr lang="en-US">
                <a:solidFill>
                  <a:schemeClr val="hlink"/>
                </a:solidFill>
              </a:rPr>
              <a:t>Heuristic algorithms</a:t>
            </a:r>
          </a:p>
          <a:p>
            <a:pPr lvl="1"/>
            <a:r>
              <a:rPr lang="en-US"/>
              <a:t>Restricted to single-output combinational cells.</a:t>
            </a:r>
          </a:p>
          <a:p>
            <a:pPr lvl="1"/>
            <a:r>
              <a:rPr lang="en-US"/>
              <a:t>Implementation of registers, input/output circuits and drivers straightforward.</a:t>
            </a:r>
          </a:p>
          <a:p>
            <a:r>
              <a:rPr lang="en-US"/>
              <a:t>Most tools use a combination of both.</a:t>
            </a:r>
          </a:p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Rule-Based Library Binding</a:t>
            </a:r>
          </a:p>
        </p:txBody>
      </p:sp>
      <p:sp>
        <p:nvSpPr>
          <p:cNvPr id="1060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Binding by stepwise transformations.</a:t>
            </a:r>
          </a:p>
          <a:p>
            <a:r>
              <a:rPr lang="en-US"/>
              <a:t>Data-base</a:t>
            </a:r>
          </a:p>
          <a:p>
            <a:pPr lvl="1"/>
            <a:r>
              <a:rPr lang="en-US"/>
              <a:t>Set of patterns associated with best implementation.</a:t>
            </a:r>
          </a:p>
          <a:p>
            <a:r>
              <a:rPr lang="en-US"/>
              <a:t>Rules</a:t>
            </a:r>
          </a:p>
          <a:p>
            <a:pPr lvl="1"/>
            <a:r>
              <a:rPr lang="en-US"/>
              <a:t>Select subnetwork to be mapped.</a:t>
            </a:r>
          </a:p>
          <a:p>
            <a:pPr lvl="1"/>
            <a:r>
              <a:rPr lang="en-US"/>
              <a:t>Handle high-fanout problems, buffering, etc.</a:t>
            </a:r>
          </a:p>
          <a:p>
            <a:endParaRPr lang="en-US"/>
          </a:p>
        </p:txBody>
      </p:sp>
      <p:pic>
        <p:nvPicPr>
          <p:cNvPr id="1060870" name="Picture 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04950" y="3949700"/>
            <a:ext cx="5778500" cy="2560638"/>
          </a:xfrm>
          <a:noFill/>
          <a:ln/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9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Rule-Based Library Binding</a:t>
            </a:r>
          </a:p>
        </p:txBody>
      </p:sp>
      <p:sp>
        <p:nvSpPr>
          <p:cNvPr id="10639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Execution of rules follows a priority scheme.</a:t>
            </a:r>
          </a:p>
          <a:p>
            <a:r>
              <a:rPr lang="en-US" sz="2000"/>
              <a:t>Search for a sequence of transformations.</a:t>
            </a:r>
          </a:p>
          <a:p>
            <a:r>
              <a:rPr lang="en-US" sz="2000"/>
              <a:t>A greedy search is a sequence of rules each decreasing cost.</a:t>
            </a:r>
          </a:p>
          <a:p>
            <a:r>
              <a:rPr lang="en-US" sz="2000"/>
              <a:t>Search space</a:t>
            </a:r>
          </a:p>
          <a:p>
            <a:pPr lvl="1"/>
            <a:r>
              <a:rPr lang="en-US" sz="2000"/>
              <a:t>Breadth (options at each step).</a:t>
            </a:r>
          </a:p>
          <a:p>
            <a:pPr lvl="1"/>
            <a:r>
              <a:rPr lang="en-US" sz="2000"/>
              <a:t>Depth (look-ahead).</a:t>
            </a:r>
          </a:p>
          <a:p>
            <a:r>
              <a:rPr lang="en-US" sz="2000"/>
              <a:t>Meta-rules determine dynamically breadth and depth.</a:t>
            </a:r>
          </a:p>
          <a:p>
            <a:r>
              <a:rPr lang="en-US" sz="2000"/>
              <a:t>Advantages</a:t>
            </a:r>
          </a:p>
          <a:p>
            <a:pPr lvl="1"/>
            <a:r>
              <a:rPr lang="en-US" sz="2000"/>
              <a:t>Applicable to all kinds of libraries.</a:t>
            </a:r>
          </a:p>
          <a:p>
            <a:r>
              <a:rPr lang="en-US" sz="2000"/>
              <a:t>Disadvantages</a:t>
            </a:r>
          </a:p>
          <a:p>
            <a:pPr lvl="1"/>
            <a:r>
              <a:rPr lang="en-US" sz="2000"/>
              <a:t>Large rule data-base</a:t>
            </a:r>
          </a:p>
          <a:p>
            <a:pPr lvl="2"/>
            <a:r>
              <a:rPr lang="en-US" sz="1800"/>
              <a:t>Completeness issue.</a:t>
            </a:r>
          </a:p>
          <a:p>
            <a:pPr lvl="1"/>
            <a:r>
              <a:rPr lang="en-US" sz="2000"/>
              <a:t>Data-base updates.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Algorithms for Library Binding</a:t>
            </a:r>
          </a:p>
        </p:txBody>
      </p:sp>
      <p:sp>
        <p:nvSpPr>
          <p:cNvPr id="106496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Mainly for single-output combinational cells.</a:t>
            </a:r>
          </a:p>
          <a:p>
            <a:r>
              <a:rPr lang="en-US"/>
              <a:t>Fast and efficient</a:t>
            </a:r>
          </a:p>
          <a:p>
            <a:pPr lvl="1"/>
            <a:r>
              <a:rPr lang="en-US"/>
              <a:t>Quality comparable to rule-based systems.</a:t>
            </a:r>
          </a:p>
          <a:p>
            <a:r>
              <a:rPr lang="en-US"/>
              <a:t>Library description/update is simple</a:t>
            </a:r>
          </a:p>
          <a:p>
            <a:pPr lvl="1"/>
            <a:r>
              <a:rPr lang="en-US"/>
              <a:t>Each cell modeled by its function or equivalent pattern.</a:t>
            </a:r>
          </a:p>
          <a:p>
            <a:r>
              <a:rPr lang="en-US"/>
              <a:t>Involves two steps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Matching</a:t>
            </a:r>
          </a:p>
          <a:p>
            <a:pPr lvl="2"/>
            <a:r>
              <a:rPr lang="en-US"/>
              <a:t>A cell matches a subnetwork if their terminal behavior is the same.</a:t>
            </a:r>
          </a:p>
          <a:p>
            <a:pPr lvl="2"/>
            <a:r>
              <a:rPr lang="en-US"/>
              <a:t>Input-variable assignment problem.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Covering</a:t>
            </a:r>
          </a:p>
          <a:p>
            <a:pPr lvl="2"/>
            <a:r>
              <a:rPr lang="en-US"/>
              <a:t>A cover of an unbound network is a partition into subnetworks which can be replaced by library cells.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Matching</a:t>
            </a:r>
          </a:p>
        </p:txBody>
      </p:sp>
      <p:sp>
        <p:nvSpPr>
          <p:cNvPr id="111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Given two single-output combinational functions </a:t>
            </a:r>
            <a:r>
              <a:rPr lang="en-US" i="1" dirty="0">
                <a:solidFill>
                  <a:schemeClr val="hlink"/>
                </a:solidFill>
              </a:rPr>
              <a:t>f(x)</a:t>
            </a:r>
            <a:r>
              <a:rPr lang="en-US" dirty="0"/>
              <a:t> and </a:t>
            </a:r>
            <a:r>
              <a:rPr lang="en-US" i="1" dirty="0">
                <a:solidFill>
                  <a:schemeClr val="hlink"/>
                </a:solidFill>
              </a:rPr>
              <a:t>g(x)</a:t>
            </a:r>
            <a:r>
              <a:rPr lang="en-US" dirty="0"/>
              <a:t> with same number of support variables.</a:t>
            </a:r>
          </a:p>
          <a:p>
            <a:r>
              <a:rPr lang="en-US" i="1" dirty="0">
                <a:solidFill>
                  <a:schemeClr val="hlink"/>
                </a:solidFill>
              </a:rPr>
              <a:t>f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hlink"/>
                </a:solidFill>
              </a:rPr>
              <a:t>matches</a:t>
            </a:r>
            <a:r>
              <a:rPr lang="en-US" dirty="0" smtClean="0"/>
              <a:t> </a:t>
            </a:r>
            <a:r>
              <a:rPr lang="en-US" i="1" dirty="0">
                <a:solidFill>
                  <a:schemeClr val="hlink"/>
                </a:solidFill>
              </a:rPr>
              <a:t>g</a:t>
            </a:r>
            <a:r>
              <a:rPr lang="en-US" dirty="0"/>
              <a:t> if there exists a permutation </a:t>
            </a:r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/>
              <a:t> such that </a:t>
            </a:r>
            <a:r>
              <a:rPr lang="en-US" i="1" dirty="0">
                <a:solidFill>
                  <a:schemeClr val="hlink"/>
                </a:solidFill>
              </a:rPr>
              <a:t>f(x)  = g(</a:t>
            </a:r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i="1" dirty="0">
                <a:solidFill>
                  <a:schemeClr val="hlink"/>
                </a:solidFill>
              </a:rPr>
              <a:t> x).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chemeClr val="hlink"/>
                </a:solidFill>
              </a:rPr>
              <a:t>Example</a:t>
            </a:r>
          </a:p>
          <a:p>
            <a:pPr lvl="1"/>
            <a:r>
              <a:rPr lang="en-US" dirty="0"/>
              <a:t>f = </a:t>
            </a:r>
            <a:r>
              <a:rPr lang="en-US" dirty="0" err="1"/>
              <a:t>ab</a:t>
            </a:r>
            <a:r>
              <a:rPr lang="en-US" dirty="0"/>
              <a:t> + c ; 	g = p + qr.</a:t>
            </a:r>
          </a:p>
          <a:p>
            <a:pPr lvl="1"/>
            <a:r>
              <a:rPr lang="en-US" dirty="0"/>
              <a:t>By assigning {q, r, p} to {a, b, c}, f is equal to g.</a:t>
            </a:r>
          </a:p>
          <a:p>
            <a:pPr lvl="1"/>
            <a:r>
              <a:rPr lang="en-US" dirty="0"/>
              <a:t>f and g have a </a:t>
            </a:r>
            <a:r>
              <a:rPr lang="en-US" dirty="0">
                <a:solidFill>
                  <a:schemeClr val="hlink"/>
                </a:solidFill>
              </a:rPr>
              <a:t>Boolean match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By representing functions f and g by their AND-OR decomposition graphs, f and g have a </a:t>
            </a:r>
            <a:r>
              <a:rPr lang="en-US" dirty="0">
                <a:solidFill>
                  <a:schemeClr val="hlink"/>
                </a:solidFill>
              </a:rPr>
              <a:t>structural match</a:t>
            </a:r>
            <a:r>
              <a:rPr lang="en-US" dirty="0"/>
              <a:t> since their graphs are </a:t>
            </a:r>
            <a:r>
              <a:rPr lang="en-US" i="1" dirty="0">
                <a:solidFill>
                  <a:schemeClr val="hlink"/>
                </a:solidFill>
              </a:rPr>
              <a:t>isomorphic</a:t>
            </a:r>
            <a:r>
              <a:rPr lang="en-US" dirty="0"/>
              <a:t>.</a:t>
            </a:r>
          </a:p>
          <a:p>
            <a:r>
              <a:rPr lang="en-US" dirty="0"/>
              <a:t>Must ensure that vertices bound to inputs of a matched cell are outputs of other matched cells.</a:t>
            </a: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sc_template">
  <a:themeElements>
    <a:clrScheme name="">
      <a:dk1>
        <a:srgbClr val="000000"/>
      </a:dk1>
      <a:lt1>
        <a:srgbClr val="CDFFE6"/>
      </a:lt1>
      <a:dk2>
        <a:srgbClr val="006000"/>
      </a:dk2>
      <a:lt2>
        <a:srgbClr val="FF8200"/>
      </a:lt2>
      <a:accent1>
        <a:srgbClr val="00FFFF"/>
      </a:accent1>
      <a:accent2>
        <a:srgbClr val="C80000"/>
      </a:accent2>
      <a:accent3>
        <a:srgbClr val="AAB6AA"/>
      </a:accent3>
      <a:accent4>
        <a:srgbClr val="AFDAC4"/>
      </a:accent4>
      <a:accent5>
        <a:srgbClr val="AAFFFF"/>
      </a:accent5>
      <a:accent6>
        <a:srgbClr val="B50000"/>
      </a:accent6>
      <a:hlink>
        <a:srgbClr val="F0F000"/>
      </a:hlink>
      <a:folHlink>
        <a:srgbClr val="66FF33"/>
      </a:folHlink>
    </a:clrScheme>
    <a:fontScheme name="sc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99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99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_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_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Documents\COE390\991\sc_template.ppt</Template>
  <TotalTime>117</TotalTime>
  <Pages>20</Pages>
  <Words>1914</Words>
  <Application>Microsoft Office PowerPoint</Application>
  <PresentationFormat>On-screen Show (4:3)</PresentationFormat>
  <Paragraphs>308</Paragraphs>
  <Slides>37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sc_template</vt:lpstr>
      <vt:lpstr>Equation</vt:lpstr>
      <vt:lpstr>COE 561 Digital System Design &amp; Synthesis Library Binding </vt:lpstr>
      <vt:lpstr>Outline</vt:lpstr>
      <vt:lpstr>Library Binding</vt:lpstr>
      <vt:lpstr>Library Models</vt:lpstr>
      <vt:lpstr>Major Approaches</vt:lpstr>
      <vt:lpstr>Rule-Based Library Binding</vt:lpstr>
      <vt:lpstr>Rule-Based Library Binding</vt:lpstr>
      <vt:lpstr>Algorithms for Library Binding</vt:lpstr>
      <vt:lpstr>Matching</vt:lpstr>
      <vt:lpstr>Assumptions</vt:lpstr>
      <vt:lpstr>Example …</vt:lpstr>
      <vt:lpstr>… Example</vt:lpstr>
      <vt:lpstr>Heuristic Algorithms</vt:lpstr>
      <vt:lpstr>Partitioning</vt:lpstr>
      <vt:lpstr>Decomposition</vt:lpstr>
      <vt:lpstr>Partitioning</vt:lpstr>
      <vt:lpstr>Covering</vt:lpstr>
      <vt:lpstr>Matching</vt:lpstr>
      <vt:lpstr>Boolean versus Structural Matching</vt:lpstr>
      <vt:lpstr>Structural Matching and Covering</vt:lpstr>
      <vt:lpstr>Tree-Based Matching …</vt:lpstr>
      <vt:lpstr>Simple Library</vt:lpstr>
      <vt:lpstr>… Tree-Based Matching</vt:lpstr>
      <vt:lpstr>Tree-Based Covering</vt:lpstr>
      <vt:lpstr>Example</vt:lpstr>
      <vt:lpstr>Minimum Area Cover Example</vt:lpstr>
      <vt:lpstr>Minimum Delay Cover</vt:lpstr>
      <vt:lpstr>Minimum Delay Cover Example</vt:lpstr>
      <vt:lpstr>Minimum Delay Cover Load-Dependent Delays</vt:lpstr>
      <vt:lpstr>Example</vt:lpstr>
      <vt:lpstr>Boolean Matching/Covering</vt:lpstr>
      <vt:lpstr>Boolean Matching: P-Equivalence</vt:lpstr>
      <vt:lpstr>Signatures and Filters …</vt:lpstr>
      <vt:lpstr>… Signatures and Filters …</vt:lpstr>
      <vt:lpstr>… Signatures and Filters …</vt:lpstr>
      <vt:lpstr>… Signatures and Filters …</vt:lpstr>
      <vt:lpstr>… Signatures and Filters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Preventive Maintenance</dc:title>
  <dc:subject/>
  <dc:creator>Dr. Aiman El-Maleh</dc:creator>
  <cp:keywords/>
  <dc:description/>
  <cp:lastModifiedBy>Itc</cp:lastModifiedBy>
  <cp:revision>560</cp:revision>
  <cp:lastPrinted>1997-11-05T14:28:54Z</cp:lastPrinted>
  <dcterms:created xsi:type="dcterms:W3CDTF">1995-10-21T09:00:36Z</dcterms:created>
  <dcterms:modified xsi:type="dcterms:W3CDTF">2010-12-14T10:47:13Z</dcterms:modified>
</cp:coreProperties>
</file>