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0"/>
  </p:notesMasterIdLst>
  <p:handoutMasterIdLst>
    <p:handoutMasterId r:id="rId121"/>
  </p:handoutMasterIdLst>
  <p:sldIdLst>
    <p:sldId id="256" r:id="rId2"/>
    <p:sldId id="277" r:id="rId3"/>
    <p:sldId id="363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32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4" r:id="rId22"/>
    <p:sldId id="295" r:id="rId23"/>
    <p:sldId id="29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37" r:id="rId38"/>
    <p:sldId id="311" r:id="rId39"/>
    <p:sldId id="315" r:id="rId40"/>
    <p:sldId id="312" r:id="rId41"/>
    <p:sldId id="313" r:id="rId42"/>
    <p:sldId id="314" r:id="rId43"/>
    <p:sldId id="336" r:id="rId44"/>
    <p:sldId id="316" r:id="rId45"/>
    <p:sldId id="317" r:id="rId46"/>
    <p:sldId id="339" r:id="rId47"/>
    <p:sldId id="398" r:id="rId48"/>
    <p:sldId id="318" r:id="rId49"/>
    <p:sldId id="319" r:id="rId50"/>
    <p:sldId id="320" r:id="rId51"/>
    <p:sldId id="321" r:id="rId52"/>
    <p:sldId id="322" r:id="rId53"/>
    <p:sldId id="323" r:id="rId54"/>
    <p:sldId id="399" r:id="rId55"/>
    <p:sldId id="395" r:id="rId56"/>
    <p:sldId id="396" r:id="rId57"/>
    <p:sldId id="397" r:id="rId58"/>
    <p:sldId id="327" r:id="rId59"/>
    <p:sldId id="324" r:id="rId60"/>
    <p:sldId id="325" r:id="rId61"/>
    <p:sldId id="326" r:id="rId62"/>
    <p:sldId id="338" r:id="rId63"/>
    <p:sldId id="340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400" r:id="rId81"/>
    <p:sldId id="354" r:id="rId82"/>
    <p:sldId id="355" r:id="rId83"/>
    <p:sldId id="356" r:id="rId84"/>
    <p:sldId id="357" r:id="rId85"/>
    <p:sldId id="358" r:id="rId86"/>
    <p:sldId id="360" r:id="rId87"/>
    <p:sldId id="359" r:id="rId88"/>
    <p:sldId id="361" r:id="rId89"/>
    <p:sldId id="362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8" r:id="rId99"/>
    <p:sldId id="372" r:id="rId100"/>
    <p:sldId id="377" r:id="rId101"/>
    <p:sldId id="373" r:id="rId102"/>
    <p:sldId id="374" r:id="rId103"/>
    <p:sldId id="379" r:id="rId104"/>
    <p:sldId id="380" r:id="rId105"/>
    <p:sldId id="381" r:id="rId106"/>
    <p:sldId id="382" r:id="rId107"/>
    <p:sldId id="383" r:id="rId108"/>
    <p:sldId id="384" r:id="rId109"/>
    <p:sldId id="385" r:id="rId110"/>
    <p:sldId id="386" r:id="rId111"/>
    <p:sldId id="387" r:id="rId112"/>
    <p:sldId id="388" r:id="rId113"/>
    <p:sldId id="389" r:id="rId114"/>
    <p:sldId id="390" r:id="rId115"/>
    <p:sldId id="391" r:id="rId116"/>
    <p:sldId id="392" r:id="rId117"/>
    <p:sldId id="393" r:id="rId118"/>
    <p:sldId id="394" r:id="rId119"/>
  </p:sldIdLst>
  <p:sldSz cx="9144000" cy="6858000" type="screen4x3"/>
  <p:notesSz cx="7099300" cy="10234613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99"/>
    <a:srgbClr val="99FFCC"/>
    <a:srgbClr val="3399FF"/>
    <a:srgbClr val="0000FF"/>
    <a:srgbClr val="FF0000"/>
    <a:srgbClr val="FFFFFF"/>
    <a:srgbClr val="3333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-62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60"/>
    </p:cViewPr>
  </p:sorterViewPr>
  <p:notesViewPr>
    <p:cSldViewPr snapToGrid="0">
      <p:cViewPr varScale="1">
        <p:scale>
          <a:sx n="34" d="100"/>
          <a:sy n="34" d="100"/>
        </p:scale>
        <p:origin x="-1014" y="-96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/>
            </a:lvl1pPr>
          </a:lstStyle>
          <a:p>
            <a:fld id="{2C39F5A6-1557-4631-A144-4737B305435A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t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defTabSz="1011238">
              <a:defRPr sz="1100" b="0" u="none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8" tIns="0" rIns="20298" bIns="0" numCol="1" anchor="b" anchorCtr="0" compatLnSpc="1">
            <a:prstTxWarp prst="textNoShape">
              <a:avLst/>
            </a:prstTxWarp>
          </a:bodyPr>
          <a:lstStyle>
            <a:lvl1pPr algn="r" defTabSz="1011238">
              <a:defRPr sz="1100" b="0" u="none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7513DAB-AF25-4B98-A7BC-8F7CEEDDA5C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7" tIns="50744" rIns="99797" bIns="50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3113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618288" y="9791700"/>
            <a:ext cx="4111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797" tIns="50744" rIns="99797" bIns="50744" anchor="ctr">
            <a:spAutoFit/>
          </a:bodyPr>
          <a:lstStyle/>
          <a:p>
            <a:pPr algn="r" defTabSz="1011238"/>
            <a:fld id="{1E9B378C-5965-48CB-A9F3-231F4120FB0A}" type="slidenum">
              <a:rPr lang="ar-SA" sz="1500" b="0" u="none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defTabSz="1011238"/>
              <a:t>‹#›</a:t>
            </a:fld>
            <a:endParaRPr lang="en-US" sz="1500" b="0" u="none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2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82A7F-FE7D-4C11-81A6-252C5D5B964C}" type="slidenum">
              <a:rPr lang="ar-SA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0263" y="971550"/>
            <a:ext cx="7772400" cy="1981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868363" y="3467100"/>
            <a:ext cx="7696200" cy="2381250"/>
          </a:xfrm>
        </p:spPr>
        <p:txBody>
          <a:bodyPr anchor="ctr" anchorCtr="1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844" name="Line 1028"/>
          <p:cNvSpPr>
            <a:spLocks noChangeShapeType="1"/>
          </p:cNvSpPr>
          <p:nvPr/>
        </p:nvSpPr>
        <p:spPr bwMode="auto">
          <a:xfrm>
            <a:off x="573088" y="704850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1029"/>
          <p:cNvSpPr>
            <a:spLocks noChangeShapeType="1"/>
          </p:cNvSpPr>
          <p:nvPr/>
        </p:nvSpPr>
        <p:spPr bwMode="auto">
          <a:xfrm>
            <a:off x="547688" y="3171825"/>
            <a:ext cx="83391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6375"/>
            <a:ext cx="2144713" cy="636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206375"/>
            <a:ext cx="6286500" cy="636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19200"/>
            <a:ext cx="4186237" cy="260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73513"/>
            <a:ext cx="4186237" cy="2601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06375"/>
            <a:ext cx="8583613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86238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219200"/>
            <a:ext cx="4186237" cy="5356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3399">
                <a:gamma/>
                <a:shade val="7019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1026"/>
          <p:cNvSpPr>
            <a:spLocks noChangeShapeType="1"/>
          </p:cNvSpPr>
          <p:nvPr/>
        </p:nvSpPr>
        <p:spPr bwMode="auto">
          <a:xfrm>
            <a:off x="330200" y="993775"/>
            <a:ext cx="85058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06375"/>
            <a:ext cx="8583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85725" tIns="42862" rIns="85725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487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85725" tIns="42862" rIns="85725" bIns="4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Level4-</a:t>
            </a:r>
            <a:fld id="{25A0C7F7-30C2-4B20-B3AB-98364633B21B}" type="slidenum">
              <a:rPr lang="ar-SA" smtClean="0"/>
              <a:pPr lvl="4"/>
              <a:t>‹#›</a:t>
            </a:fld>
            <a:endParaRPr lang="en-US" smtClean="0"/>
          </a:p>
          <a:p>
            <a:pPr lvl="4"/>
            <a:endParaRPr lang="en-US" smtClean="0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282575" y="6540500"/>
            <a:ext cx="368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1031"/>
          <p:cNvSpPr txBox="1">
            <a:spLocks noChangeArrowheads="1"/>
          </p:cNvSpPr>
          <p:nvPr/>
        </p:nvSpPr>
        <p:spPr bwMode="auto">
          <a:xfrm>
            <a:off x="8004175" y="6484938"/>
            <a:ext cx="234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/>
            <a:r>
              <a:rPr lang="en-US" sz="1600" i="0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000" i="0" u="none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4" name="Text Box 1032"/>
          <p:cNvSpPr txBox="1">
            <a:spLocks noChangeArrowheads="1"/>
          </p:cNvSpPr>
          <p:nvPr userDrawn="1"/>
        </p:nvSpPr>
        <p:spPr bwMode="auto">
          <a:xfrm>
            <a:off x="8305800" y="62484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1B713BE2-2300-48B8-90AD-60209554B53A}" type="slidenum">
              <a:rPr lang="ar-SA" sz="1800" b="0" i="0" u="none">
                <a:latin typeface="Bookman Old Style" pitchFamily="18" charset="0"/>
                <a:cs typeface="Arial" charset="0"/>
              </a:rPr>
              <a:pPr/>
              <a:t>‹#›</a:t>
            </a:fld>
            <a:endParaRPr lang="en-US" b="0" u="non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random/>
  </p:transition>
  <p:txStyles>
    <p:titleStyle>
      <a:lvl1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defTabSz="7699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17500" indent="-317500" algn="l" defTabSz="769938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8975" indent="-25717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200">
          <a:solidFill>
            <a:srgbClr val="FFFFFF"/>
          </a:solidFill>
          <a:latin typeface="+mn-lt"/>
        </a:defRPr>
      </a:lvl2pPr>
      <a:lvl3pPr marL="1058863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rgbClr val="FFFFFF"/>
          </a:solidFill>
          <a:latin typeface="+mn-lt"/>
        </a:defRPr>
      </a:lvl3pPr>
      <a:lvl4pPr marL="1482725" indent="-211138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rgbClr val="FFFFFF"/>
          </a:solidFill>
          <a:latin typeface="+mn-lt"/>
        </a:defRPr>
      </a:lvl4pPr>
      <a:lvl5pPr marL="19081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5pPr>
      <a:lvl6pPr marL="23653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6pPr>
      <a:lvl7pPr marL="28225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7pPr>
      <a:lvl8pPr marL="32797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8pPr>
      <a:lvl9pPr marL="3736975" indent="-212725" algn="l" defTabSz="769938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rgbClr val="FFFFFF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noFill/>
          <a:ln/>
          <a:effectLst/>
        </p:spPr>
        <p:txBody>
          <a:bodyPr lIns="92075" tIns="46038" rIns="92075" bIns="46038"/>
          <a:lstStyle/>
          <a:p>
            <a:r>
              <a:rPr lang="en-US"/>
              <a:t>COE 561</a:t>
            </a:r>
            <a:br>
              <a:rPr lang="en-US"/>
            </a:br>
            <a:r>
              <a:rPr lang="en-US"/>
              <a:t>Digital System Design &amp; Synthesis</a:t>
            </a:r>
            <a:br>
              <a:rPr lang="en-US"/>
            </a:br>
            <a:r>
              <a:rPr lang="en-US">
                <a:solidFill>
                  <a:schemeClr val="tx2"/>
                </a:solidFill>
              </a:rPr>
              <a:t>Multiple-Level Logic Synthesis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63" y="3886200"/>
            <a:ext cx="8074025" cy="1752600"/>
          </a:xfrm>
          <a:noFill/>
          <a:ln/>
          <a:effectLst/>
        </p:spPr>
        <p:txBody>
          <a:bodyPr lIns="92075" tIns="46038" rIns="92075" bIns="46038" anchor="t" anchorCtr="0"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Dr. Aiman H. El-Maleh</a:t>
            </a:r>
          </a:p>
          <a:p>
            <a:pPr marL="342900" indent="-342900"/>
            <a:r>
              <a:rPr lang="en-US"/>
              <a:t>Computer Engineering Department</a:t>
            </a:r>
          </a:p>
          <a:p>
            <a:pPr marL="342900" indent="-342900"/>
            <a:r>
              <a:rPr lang="en-US"/>
              <a:t>King Fahd University of Petroleum &amp; Minerals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 sz="1400"/>
              <a:t>[Adapted from slides of Prof. G. De Micheli: Synthesis &amp; Optimization of Digital Circuits]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Eliminate one function from the network.</a:t>
            </a:r>
          </a:p>
          <a:p>
            <a:r>
              <a:rPr lang="en-US" b="0"/>
              <a:t>Perform variable substitution.</a:t>
            </a:r>
          </a:p>
          <a:p>
            <a:r>
              <a:rPr lang="en-US" b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/>
              <a:t>s = r +b’; r = p+a’</a:t>
            </a:r>
          </a:p>
          <a:p>
            <a:pPr lvl="1"/>
            <a:r>
              <a:rPr lang="en-US">
                <a:sym typeface="Symbol" pitchFamily="18" charset="2"/>
              </a:rPr>
              <a:t></a:t>
            </a:r>
            <a:r>
              <a:rPr lang="en-US"/>
              <a:t> s = p+a’+b’.</a:t>
            </a:r>
          </a:p>
          <a:p>
            <a:endParaRPr lang="en-US" b="0"/>
          </a:p>
        </p:txBody>
      </p:sp>
      <p:pic>
        <p:nvPicPr>
          <p:cNvPr id="781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3409950"/>
            <a:ext cx="4192588" cy="274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8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3414713"/>
            <a:ext cx="3748088" cy="273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Synthesis for Testability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complete single-stuck-at fault test set for </a:t>
            </a:r>
            <a:r>
              <a:rPr lang="en-US" dirty="0">
                <a:solidFill>
                  <a:srgbClr val="FFFF00"/>
                </a:solidFill>
              </a:rPr>
              <a:t>a single-output sum-of-product</a:t>
            </a:r>
            <a:r>
              <a:rPr lang="en-US" dirty="0"/>
              <a:t> circuit is a complete test set for all multiple stuck-at faults.</a:t>
            </a:r>
          </a:p>
          <a:p>
            <a:r>
              <a:rPr lang="en-US" dirty="0"/>
              <a:t>Single stuck-at fault testability of </a:t>
            </a:r>
            <a:r>
              <a:rPr lang="en-US" dirty="0">
                <a:solidFill>
                  <a:srgbClr val="FFFF00"/>
                </a:solidFill>
              </a:rPr>
              <a:t>multiple-level</a:t>
            </a:r>
            <a:r>
              <a:rPr lang="en-US" dirty="0"/>
              <a:t> network does not imply multiple stuck-at fault testability.</a:t>
            </a:r>
          </a:p>
          <a:p>
            <a:r>
              <a:rPr lang="en-US" dirty="0"/>
              <a:t>Fast extraction transformations are single stuck-at fault </a:t>
            </a:r>
            <a:r>
              <a:rPr lang="en-US" dirty="0">
                <a:solidFill>
                  <a:schemeClr val="hlink"/>
                </a:solidFill>
              </a:rPr>
              <a:t>test-set preserving</a:t>
            </a:r>
            <a:r>
              <a:rPr lang="en-US" dirty="0"/>
              <a:t> transformations. </a:t>
            </a:r>
          </a:p>
          <a:p>
            <a:r>
              <a:rPr lang="en-US" dirty="0"/>
              <a:t>Algebraic transformations </a:t>
            </a:r>
            <a:r>
              <a:rPr lang="en-US" dirty="0">
                <a:solidFill>
                  <a:schemeClr val="hlink"/>
                </a:solidFill>
              </a:rPr>
              <a:t>preserve multiple stuck-at</a:t>
            </a:r>
            <a:r>
              <a:rPr lang="en-US" dirty="0"/>
              <a:t> fault testability but </a:t>
            </a:r>
            <a:r>
              <a:rPr lang="en-US" dirty="0">
                <a:solidFill>
                  <a:schemeClr val="hlink"/>
                </a:solidFill>
              </a:rPr>
              <a:t>not single stuck-at</a:t>
            </a:r>
            <a:r>
              <a:rPr lang="en-US" dirty="0"/>
              <a:t> fault testability</a:t>
            </a:r>
          </a:p>
          <a:p>
            <a:pPr lvl="1"/>
            <a:r>
              <a:rPr lang="en-US" dirty="0"/>
              <a:t>Factorization</a:t>
            </a:r>
          </a:p>
          <a:p>
            <a:pPr lvl="1"/>
            <a:r>
              <a:rPr lang="en-US" dirty="0"/>
              <a:t>Substitution (without complement)</a:t>
            </a:r>
          </a:p>
          <a:p>
            <a:pPr lvl="1"/>
            <a:r>
              <a:rPr lang="en-US" dirty="0"/>
              <a:t>Cube and kernel extraction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Synthesis of Testable Multiple-Level Networks …</a:t>
            </a:r>
          </a:p>
        </p:txBody>
      </p:sp>
      <p:sp>
        <p:nvSpPr>
          <p:cNvPr id="910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logic network </a:t>
            </a:r>
            <a:r>
              <a:rPr lang="en-US" dirty="0" err="1"/>
              <a:t>G</a:t>
            </a:r>
            <a:r>
              <a:rPr lang="en-US" baseline="-25000" dirty="0" err="1"/>
              <a:t>n</a:t>
            </a:r>
            <a:r>
              <a:rPr lang="en-US" dirty="0"/>
              <a:t>(V, E), with local functions in sum of product form.</a:t>
            </a:r>
          </a:p>
          <a:p>
            <a:r>
              <a:rPr lang="en-US" dirty="0">
                <a:solidFill>
                  <a:schemeClr val="hlink"/>
                </a:solidFill>
              </a:rPr>
              <a:t>Prime and irredundant (PI)</a:t>
            </a:r>
          </a:p>
          <a:p>
            <a:pPr lvl="1"/>
            <a:r>
              <a:rPr lang="en-US" dirty="0"/>
              <a:t>No literal nor </a:t>
            </a:r>
            <a:r>
              <a:rPr lang="en-US" dirty="0" err="1"/>
              <a:t>implicant</a:t>
            </a:r>
            <a:r>
              <a:rPr lang="en-US" dirty="0"/>
              <a:t> of any local function can be dropped.</a:t>
            </a:r>
          </a:p>
          <a:p>
            <a:r>
              <a:rPr lang="en-US" dirty="0">
                <a:solidFill>
                  <a:schemeClr val="hlink"/>
                </a:solidFill>
              </a:rPr>
              <a:t>Simultaneously prime and irredundant (SPI)</a:t>
            </a:r>
          </a:p>
          <a:p>
            <a:pPr lvl="1"/>
            <a:r>
              <a:rPr lang="en-US" dirty="0"/>
              <a:t>No subset of literals and/or </a:t>
            </a:r>
            <a:r>
              <a:rPr lang="en-US" dirty="0" err="1"/>
              <a:t>implicants</a:t>
            </a:r>
            <a:r>
              <a:rPr lang="en-US" dirty="0"/>
              <a:t> can be dropped.</a:t>
            </a:r>
          </a:p>
          <a:p>
            <a:r>
              <a:rPr lang="en-US" dirty="0"/>
              <a:t>A logic network is </a:t>
            </a:r>
            <a:r>
              <a:rPr lang="en-US" dirty="0">
                <a:solidFill>
                  <a:schemeClr val="hlink"/>
                </a:solidFill>
              </a:rPr>
              <a:t>PI</a:t>
            </a:r>
            <a:r>
              <a:rPr lang="en-US" dirty="0"/>
              <a:t> if and only if</a:t>
            </a:r>
          </a:p>
          <a:p>
            <a:pPr lvl="1"/>
            <a:r>
              <a:rPr lang="en-US" dirty="0"/>
              <a:t> its AND-OR implementation is fully testable for single stuck-at faults.</a:t>
            </a:r>
          </a:p>
          <a:p>
            <a:r>
              <a:rPr lang="en-US" dirty="0"/>
              <a:t>A logic network is </a:t>
            </a:r>
            <a:r>
              <a:rPr lang="en-US" dirty="0">
                <a:solidFill>
                  <a:schemeClr val="hlink"/>
                </a:solidFill>
              </a:rPr>
              <a:t>SPI</a:t>
            </a:r>
            <a:r>
              <a:rPr lang="en-US" dirty="0"/>
              <a:t> if and only if</a:t>
            </a:r>
          </a:p>
          <a:p>
            <a:pPr lvl="1"/>
            <a:r>
              <a:rPr lang="en-US" dirty="0"/>
              <a:t>its AND-OR implementation is fully testable for multiple stuck-at faults.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Synthesis of Testable Multiple-Level Networks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 full local </a:t>
            </a:r>
            <a:r>
              <a:rPr lang="en-US" i="1"/>
              <a:t>don't care</a:t>
            </a:r>
            <a:r>
              <a:rPr lang="en-US"/>
              <a:t> sets.</a:t>
            </a:r>
          </a:p>
          <a:p>
            <a:pPr lvl="1"/>
            <a:r>
              <a:rPr lang="en-US"/>
              <a:t>Make all local functions PI w.r. to </a:t>
            </a:r>
            <a:r>
              <a:rPr lang="en-US" i="1"/>
              <a:t>don't care</a:t>
            </a:r>
            <a:r>
              <a:rPr lang="en-US"/>
              <a:t> sets.</a:t>
            </a:r>
          </a:p>
          <a:p>
            <a:r>
              <a:rPr lang="en-US"/>
              <a:t>Pitfall</a:t>
            </a:r>
          </a:p>
          <a:p>
            <a:pPr lvl="1"/>
            <a:r>
              <a:rPr lang="en-US"/>
              <a:t>Don't cares change as functions change.</a:t>
            </a:r>
          </a:p>
          <a:p>
            <a:r>
              <a:rPr lang="en-US"/>
              <a:t>Solution</a:t>
            </a:r>
          </a:p>
          <a:p>
            <a:pPr lvl="1"/>
            <a:r>
              <a:rPr lang="en-US"/>
              <a:t>Iteration (Espresso-MLD).</a:t>
            </a:r>
          </a:p>
          <a:p>
            <a:pPr lvl="1"/>
            <a:r>
              <a:rPr lang="en-US"/>
              <a:t>If iteration converges, network is fully testable.</a:t>
            </a:r>
          </a:p>
          <a:p>
            <a:r>
              <a:rPr lang="en-US"/>
              <a:t>Flatten to two-level form.</a:t>
            </a:r>
          </a:p>
          <a:p>
            <a:pPr lvl="1"/>
            <a:r>
              <a:rPr lang="en-US"/>
              <a:t>When possible -- no size explosion.</a:t>
            </a:r>
          </a:p>
          <a:p>
            <a:r>
              <a:rPr lang="en-US"/>
              <a:t>Make SPI by disjoint logic minimization.</a:t>
            </a:r>
          </a:p>
          <a:p>
            <a:r>
              <a:rPr lang="en-US"/>
              <a:t>Reconstruct multiple-level network</a:t>
            </a:r>
          </a:p>
          <a:p>
            <a:pPr lvl="1"/>
            <a:r>
              <a:rPr lang="en-US"/>
              <a:t>Algebraic transformations preserve multifault testability.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Timing Issues in Multiple-Level Logic</a:t>
            </a:r>
            <a:br>
              <a:rPr lang="en-US" sz="3200"/>
            </a:br>
            <a:r>
              <a:rPr lang="en-US" sz="3200"/>
              <a:t>Optimization</a:t>
            </a:r>
          </a:p>
        </p:txBody>
      </p:sp>
      <p:sp>
        <p:nvSpPr>
          <p:cNvPr id="9164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Timing optimization is crucial for achieving competitive logic design.</a:t>
            </a:r>
          </a:p>
          <a:p>
            <a:r>
              <a:rPr lang="en-US"/>
              <a:t>Timing verification: Check that a circuit runs at speed</a:t>
            </a:r>
          </a:p>
          <a:p>
            <a:pPr lvl="1"/>
            <a:r>
              <a:rPr lang="en-US"/>
              <a:t>Satisfies I/O delay constraints.</a:t>
            </a:r>
          </a:p>
          <a:p>
            <a:pPr lvl="1"/>
            <a:r>
              <a:rPr lang="en-US"/>
              <a:t>Satisfies cycle-time constraints.</a:t>
            </a:r>
          </a:p>
          <a:p>
            <a:pPr lvl="1"/>
            <a:r>
              <a:rPr lang="en-US"/>
              <a:t>Delay modeling.</a:t>
            </a:r>
          </a:p>
          <a:p>
            <a:pPr lvl="1"/>
            <a:r>
              <a:rPr lang="en-US"/>
              <a:t>Critical paths.</a:t>
            </a:r>
          </a:p>
          <a:p>
            <a:pPr lvl="1"/>
            <a:r>
              <a:rPr lang="en-US"/>
              <a:t>The false path problem.</a:t>
            </a:r>
          </a:p>
          <a:p>
            <a:r>
              <a:rPr lang="en-US"/>
              <a:t>Algorithms for timing optimization.</a:t>
            </a:r>
          </a:p>
          <a:p>
            <a:pPr lvl="1"/>
            <a:r>
              <a:rPr lang="en-US"/>
              <a:t>Minimum area subject to delay constraints.</a:t>
            </a:r>
          </a:p>
          <a:p>
            <a:pPr lvl="1"/>
            <a:r>
              <a:rPr lang="en-US"/>
              <a:t>Minimum delay (subject to area constraints).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Modeling</a:t>
            </a:r>
          </a:p>
        </p:txBody>
      </p:sp>
      <p:sp>
        <p:nvSpPr>
          <p:cNvPr id="9175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Gate delay modeling</a:t>
            </a:r>
          </a:p>
          <a:p>
            <a:pPr lvl="1"/>
            <a:r>
              <a:rPr lang="en-US"/>
              <a:t>Straightforward for bound networks.</a:t>
            </a:r>
          </a:p>
          <a:p>
            <a:pPr lvl="1"/>
            <a:r>
              <a:rPr lang="en-US"/>
              <a:t>Approximations for unbound networks.</a:t>
            </a:r>
          </a:p>
          <a:p>
            <a:r>
              <a:rPr lang="en-US"/>
              <a:t>Network delay modeling</a:t>
            </a:r>
          </a:p>
          <a:p>
            <a:pPr lvl="1"/>
            <a:r>
              <a:rPr lang="en-US"/>
              <a:t>Compute signal propagation</a:t>
            </a:r>
          </a:p>
          <a:p>
            <a:pPr lvl="2"/>
            <a:r>
              <a:rPr lang="en-US"/>
              <a:t>Topological methods.</a:t>
            </a:r>
          </a:p>
          <a:p>
            <a:pPr lvl="2"/>
            <a:r>
              <a:rPr lang="en-US"/>
              <a:t>Logic/topological methods.</a:t>
            </a:r>
          </a:p>
          <a:p>
            <a:r>
              <a:rPr lang="en-US"/>
              <a:t>Gate delay modeling for unbound networks</a:t>
            </a:r>
          </a:p>
          <a:p>
            <a:pPr lvl="1"/>
            <a:r>
              <a:rPr lang="en-US"/>
              <a:t>Virtual gates: Logic expressions.</a:t>
            </a:r>
          </a:p>
          <a:p>
            <a:pPr lvl="1"/>
            <a:r>
              <a:rPr lang="en-US"/>
              <a:t>Stage delay model: Unit delay per vertex.</a:t>
            </a:r>
          </a:p>
          <a:p>
            <a:pPr lvl="1"/>
            <a:r>
              <a:rPr lang="en-US"/>
              <a:t>Refined models: Depending on size and fanout.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Delay Modeling …</a:t>
            </a:r>
          </a:p>
        </p:txBody>
      </p:sp>
      <p:sp>
        <p:nvSpPr>
          <p:cNvPr id="9185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vertex v</a:t>
            </a:r>
            <a:r>
              <a:rPr lang="en-US" baseline="-25000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Propagation delay d</a:t>
            </a:r>
            <a:r>
              <a:rPr lang="en-US" sz="2400" b="1" baseline="-25000"/>
              <a:t>i</a:t>
            </a:r>
            <a:r>
              <a:rPr lang="en-US"/>
              <a:t>.</a:t>
            </a:r>
          </a:p>
          <a:p>
            <a:r>
              <a:rPr lang="en-US">
                <a:solidFill>
                  <a:schemeClr val="hlink"/>
                </a:solidFill>
              </a:rPr>
              <a:t>Data-ready time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t</a:t>
            </a:r>
            <a:r>
              <a:rPr lang="en-US" sz="2500" b="0" baseline="-25000">
                <a:solidFill>
                  <a:schemeClr val="hlink"/>
                </a:solidFill>
              </a:rPr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Denotes the time at which the data is ready at the output.</a:t>
            </a:r>
          </a:p>
          <a:p>
            <a:pPr lvl="1"/>
            <a:r>
              <a:rPr lang="en-US"/>
              <a:t>Input data-ready times denote when inputs are available.</a:t>
            </a:r>
          </a:p>
          <a:p>
            <a:pPr lvl="1"/>
            <a:r>
              <a:rPr lang="en-US"/>
              <a:t>Computed elsewhere by forward traversal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The maximum data-ready time occurring at an output vertex</a:t>
            </a:r>
          </a:p>
          <a:p>
            <a:pPr lvl="1"/>
            <a:r>
              <a:rPr lang="en-US"/>
              <a:t>Corresponds to the longest propagation delay path</a:t>
            </a:r>
          </a:p>
          <a:p>
            <a:pPr lvl="1"/>
            <a:r>
              <a:rPr lang="en-US"/>
              <a:t>Called </a:t>
            </a:r>
            <a:r>
              <a:rPr lang="en-US">
                <a:solidFill>
                  <a:schemeClr val="hlink"/>
                </a:solidFill>
              </a:rPr>
              <a:t>topological critical path</a:t>
            </a:r>
          </a:p>
          <a:p>
            <a:endParaRPr lang="en-US"/>
          </a:p>
        </p:txBody>
      </p:sp>
      <p:pic>
        <p:nvPicPr>
          <p:cNvPr id="91853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22475" y="3770313"/>
            <a:ext cx="4000500" cy="7620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Network Delay Modeling …</a:t>
            </a:r>
          </a:p>
        </p:txBody>
      </p:sp>
      <p:sp>
        <p:nvSpPr>
          <p:cNvPr id="9216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 b="0"/>
              <a:t>Assume t</a:t>
            </a:r>
            <a:r>
              <a:rPr lang="en-US" sz="2000" b="0" baseline="-25000"/>
              <a:t>a</a:t>
            </a:r>
            <a:r>
              <a:rPr lang="en-US" sz="2000" b="0"/>
              <a:t>=0 and t</a:t>
            </a:r>
            <a:r>
              <a:rPr lang="en-US" sz="2000" b="0" baseline="-25000"/>
              <a:t>b</a:t>
            </a:r>
            <a:r>
              <a:rPr lang="en-US" sz="2000" b="0"/>
              <a:t>=10.</a:t>
            </a:r>
          </a:p>
          <a:p>
            <a:r>
              <a:rPr lang="en-US" sz="2000" b="0"/>
              <a:t>Propagation delays</a:t>
            </a:r>
          </a:p>
          <a:p>
            <a:pPr lvl="1"/>
            <a:r>
              <a:rPr lang="en-US" sz="2000"/>
              <a:t>d</a:t>
            </a:r>
            <a:r>
              <a:rPr lang="en-US" sz="2000" baseline="-25000"/>
              <a:t>g</a:t>
            </a:r>
            <a:r>
              <a:rPr lang="en-US" sz="2000"/>
              <a:t> = 3; d</a:t>
            </a:r>
            <a:r>
              <a:rPr lang="en-US" sz="2000" baseline="-25000"/>
              <a:t>h</a:t>
            </a:r>
            <a:r>
              <a:rPr lang="en-US" sz="2000"/>
              <a:t> = 8; d</a:t>
            </a:r>
            <a:r>
              <a:rPr lang="en-US" sz="2000" baseline="-25000"/>
              <a:t>m</a:t>
            </a:r>
            <a:r>
              <a:rPr lang="en-US" sz="2000"/>
              <a:t> = 1; d</a:t>
            </a:r>
            <a:r>
              <a:rPr lang="en-US" sz="2000" baseline="-25000"/>
              <a:t>k</a:t>
            </a:r>
            <a:r>
              <a:rPr lang="en-US" sz="2000"/>
              <a:t> = 10; d</a:t>
            </a:r>
            <a:r>
              <a:rPr lang="en-US" sz="2000" baseline="-25000"/>
              <a:t>l</a:t>
            </a:r>
            <a:r>
              <a:rPr lang="en-US" sz="2000"/>
              <a:t> = 3;</a:t>
            </a:r>
          </a:p>
          <a:p>
            <a:pPr lvl="1"/>
            <a:r>
              <a:rPr lang="en-US" sz="2000"/>
              <a:t>d</a:t>
            </a:r>
            <a:r>
              <a:rPr lang="en-US" sz="2000" baseline="-25000"/>
              <a:t>n</a:t>
            </a:r>
            <a:r>
              <a:rPr lang="en-US" sz="2000"/>
              <a:t> = 5; d</a:t>
            </a:r>
            <a:r>
              <a:rPr lang="en-US" sz="2000" baseline="-25000"/>
              <a:t>p</a:t>
            </a:r>
            <a:r>
              <a:rPr lang="en-US" sz="2000"/>
              <a:t> = 2; d</a:t>
            </a:r>
            <a:r>
              <a:rPr lang="en-US" sz="2000" baseline="-25000"/>
              <a:t>q</a:t>
            </a:r>
            <a:r>
              <a:rPr lang="en-US" sz="2000"/>
              <a:t> = 2; d</a:t>
            </a:r>
            <a:r>
              <a:rPr lang="en-US" sz="2000" baseline="-25000"/>
              <a:t>x</a:t>
            </a:r>
            <a:r>
              <a:rPr lang="en-US" sz="2000"/>
              <a:t> = 2; d</a:t>
            </a:r>
            <a:r>
              <a:rPr lang="en-US" sz="2000" baseline="-25000"/>
              <a:t>y</a:t>
            </a:r>
            <a:r>
              <a:rPr lang="en-US" sz="2000"/>
              <a:t> = 3;</a:t>
            </a:r>
          </a:p>
          <a:p>
            <a:pPr lvl="1"/>
            <a:r>
              <a:rPr lang="en-US" sz="2000"/>
              <a:t>Maximum data-ready time is t</a:t>
            </a:r>
            <a:r>
              <a:rPr lang="en-US" sz="2000" baseline="-25000"/>
              <a:t>y</a:t>
            </a:r>
            <a:r>
              <a:rPr lang="en-US" sz="2000"/>
              <a:t>=25</a:t>
            </a:r>
          </a:p>
          <a:p>
            <a:pPr lvl="1"/>
            <a:r>
              <a:rPr lang="en-US" sz="2000">
                <a:solidFill>
                  <a:schemeClr val="hlink"/>
                </a:solidFill>
              </a:rPr>
              <a:t>Topological critical path: (v</a:t>
            </a:r>
            <a:r>
              <a:rPr lang="en-US" sz="2000" baseline="-25000">
                <a:solidFill>
                  <a:schemeClr val="hlink"/>
                </a:solidFill>
              </a:rPr>
              <a:t>b</a:t>
            </a:r>
            <a:r>
              <a:rPr lang="en-US" sz="2000">
                <a:solidFill>
                  <a:schemeClr val="hlink"/>
                </a:solidFill>
              </a:rPr>
              <a:t>, v</a:t>
            </a:r>
            <a:r>
              <a:rPr lang="en-US" sz="2000" baseline="-25000">
                <a:solidFill>
                  <a:schemeClr val="hlink"/>
                </a:solidFill>
              </a:rPr>
              <a:t>n</a:t>
            </a:r>
            <a:r>
              <a:rPr lang="en-US" sz="2000">
                <a:solidFill>
                  <a:schemeClr val="hlink"/>
                </a:solidFill>
              </a:rPr>
              <a:t>, v</a:t>
            </a:r>
            <a:r>
              <a:rPr lang="en-US" sz="2000" baseline="-25000">
                <a:solidFill>
                  <a:schemeClr val="hlink"/>
                </a:solidFill>
              </a:rPr>
              <a:t>p</a:t>
            </a:r>
            <a:r>
              <a:rPr lang="en-US" sz="2000">
                <a:solidFill>
                  <a:schemeClr val="hlink"/>
                </a:solidFill>
              </a:rPr>
              <a:t>, 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, v</a:t>
            </a:r>
            <a:r>
              <a:rPr lang="en-US" sz="2000" baseline="-25000">
                <a:solidFill>
                  <a:schemeClr val="hlink"/>
                </a:solidFill>
              </a:rPr>
              <a:t>q</a:t>
            </a:r>
            <a:r>
              <a:rPr lang="en-US" sz="2000">
                <a:solidFill>
                  <a:schemeClr val="hlink"/>
                </a:solidFill>
              </a:rPr>
              <a:t>, v</a:t>
            </a:r>
            <a:r>
              <a:rPr lang="en-US" sz="2000" baseline="-25000">
                <a:solidFill>
                  <a:schemeClr val="hlink"/>
                </a:solidFill>
              </a:rPr>
              <a:t>y</a:t>
            </a:r>
            <a:r>
              <a:rPr lang="en-US" sz="2000">
                <a:solidFill>
                  <a:schemeClr val="hlink"/>
                </a:solidFill>
              </a:rPr>
              <a:t>).</a:t>
            </a:r>
          </a:p>
        </p:txBody>
      </p:sp>
      <p:pic>
        <p:nvPicPr>
          <p:cNvPr id="92160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1638" y="1231900"/>
            <a:ext cx="5486400" cy="2946400"/>
          </a:xfrm>
          <a:noFill/>
          <a:ln/>
          <a:effectLst/>
        </p:spPr>
      </p:pic>
      <p:sp>
        <p:nvSpPr>
          <p:cNvPr id="921607" name="Text Box 7"/>
          <p:cNvSpPr txBox="1">
            <a:spLocks noChangeArrowheads="1"/>
          </p:cNvSpPr>
          <p:nvPr/>
        </p:nvSpPr>
        <p:spPr bwMode="auto">
          <a:xfrm>
            <a:off x="6075363" y="1211263"/>
            <a:ext cx="2901950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/>
              <a:t>t</a:t>
            </a:r>
            <a:r>
              <a:rPr lang="en-US" sz="2000" u="none" baseline="-25000"/>
              <a:t>g</a:t>
            </a:r>
            <a:r>
              <a:rPr lang="en-US" sz="2000" u="none"/>
              <a:t>= 3+0=3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h</a:t>
            </a:r>
            <a:r>
              <a:rPr lang="en-US" sz="2000" u="none"/>
              <a:t>= 8+3=11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k</a:t>
            </a:r>
            <a:r>
              <a:rPr lang="en-US" sz="2000" u="none"/>
              <a:t>= 10+3=13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n</a:t>
            </a:r>
            <a:r>
              <a:rPr lang="en-US" sz="2000" u="none"/>
              <a:t>= 5+10=15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p</a:t>
            </a:r>
            <a:r>
              <a:rPr lang="en-US" sz="2000" u="none"/>
              <a:t>= 2+max{15,3}=17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l</a:t>
            </a:r>
            <a:r>
              <a:rPr lang="en-US" sz="2000" u="none"/>
              <a:t>= 3+max{13,17}=20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m</a:t>
            </a:r>
            <a:r>
              <a:rPr lang="en-US" sz="2000" u="none"/>
              <a:t>= 1+max{3,11,20}=21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x</a:t>
            </a:r>
            <a:r>
              <a:rPr lang="en-US" sz="2000" u="none"/>
              <a:t>= 2+21=23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q</a:t>
            </a:r>
            <a:r>
              <a:rPr lang="en-US" sz="2000" u="none"/>
              <a:t>= 2+20=22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y</a:t>
            </a:r>
            <a:r>
              <a:rPr lang="en-US" sz="2000" u="none"/>
              <a:t>= 3+22=25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Network Delay Modeling …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For each vertex v</a:t>
            </a:r>
            <a:r>
              <a:rPr lang="en-US" b="0" baseline="-25000"/>
              <a:t>i</a:t>
            </a:r>
            <a:r>
              <a:rPr lang="en-US" b="0"/>
              <a:t>.</a:t>
            </a:r>
          </a:p>
          <a:p>
            <a:pPr lvl="1"/>
            <a:r>
              <a:rPr lang="en-US" b="1">
                <a:solidFill>
                  <a:schemeClr val="hlink"/>
                </a:solidFill>
              </a:rPr>
              <a:t>Required data-ready time</a:t>
            </a:r>
            <a:r>
              <a:rPr lang="en-US" b="1"/>
              <a:t> </a:t>
            </a:r>
            <a:r>
              <a:rPr lang="en-US" b="1" i="1">
                <a:solidFill>
                  <a:schemeClr val="hlink"/>
                </a:solidFill>
              </a:rPr>
              <a:t>t</a:t>
            </a:r>
            <a:r>
              <a:rPr lang="en-US" b="1" i="1" baseline="-25000">
                <a:solidFill>
                  <a:schemeClr val="hlink"/>
                </a:solidFill>
              </a:rPr>
              <a:t>i</a:t>
            </a:r>
            <a:r>
              <a:rPr lang="en-US" b="1">
                <a:solidFill>
                  <a:schemeClr val="hlink"/>
                </a:solidFill>
              </a:rPr>
              <a:t>.</a:t>
            </a:r>
          </a:p>
          <a:p>
            <a:pPr lvl="2"/>
            <a:r>
              <a:rPr lang="en-US"/>
              <a:t>Specified at the primary outputs.</a:t>
            </a:r>
          </a:p>
          <a:p>
            <a:pPr lvl="2"/>
            <a:r>
              <a:rPr lang="en-US"/>
              <a:t>Computed elsewhere by backward traversal</a:t>
            </a:r>
          </a:p>
          <a:p>
            <a:pPr lvl="2"/>
            <a:endParaRPr lang="en-US"/>
          </a:p>
          <a:p>
            <a:pPr lvl="2"/>
            <a:endParaRPr lang="en-US" b="1"/>
          </a:p>
          <a:p>
            <a:pPr lvl="2"/>
            <a:endParaRPr lang="en-US" b="1"/>
          </a:p>
          <a:p>
            <a:pPr lvl="2"/>
            <a:endParaRPr lang="en-US" b="1"/>
          </a:p>
          <a:p>
            <a:pPr lvl="2"/>
            <a:endParaRPr lang="en-US" b="1"/>
          </a:p>
          <a:p>
            <a:pPr lvl="1"/>
            <a:r>
              <a:rPr lang="en-US">
                <a:solidFill>
                  <a:schemeClr val="hlink"/>
                </a:solidFill>
              </a:rPr>
              <a:t>Slack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s</a:t>
            </a:r>
            <a:r>
              <a:rPr lang="en-US" i="1" baseline="-25000">
                <a:solidFill>
                  <a:schemeClr val="hlink"/>
                </a:solidFill>
              </a:rPr>
              <a:t>i</a:t>
            </a:r>
            <a:r>
              <a:rPr lang="en-US"/>
              <a:t>.</a:t>
            </a:r>
          </a:p>
          <a:p>
            <a:pPr lvl="2"/>
            <a:r>
              <a:rPr lang="en-US"/>
              <a:t>Difference between required and actual data-ready times</a:t>
            </a:r>
          </a:p>
        </p:txBody>
      </p:sp>
      <p:pic>
        <p:nvPicPr>
          <p:cNvPr id="9246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2935288"/>
            <a:ext cx="3657600" cy="952500"/>
          </a:xfrm>
          <a:noFill/>
          <a:ln/>
          <a:effectLst/>
        </p:spPr>
      </p:pic>
      <p:pic>
        <p:nvPicPr>
          <p:cNvPr id="92467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28975" y="5226050"/>
            <a:ext cx="1819275" cy="727075"/>
          </a:xfrm>
          <a:noFill/>
          <a:ln/>
          <a:effectLst/>
        </p:spPr>
      </p:pic>
      <p:sp>
        <p:nvSpPr>
          <p:cNvPr id="924680" name="Line 8"/>
          <p:cNvSpPr>
            <a:spLocks noChangeShapeType="1"/>
          </p:cNvSpPr>
          <p:nvPr/>
        </p:nvSpPr>
        <p:spPr bwMode="auto">
          <a:xfrm>
            <a:off x="4505325" y="1666875"/>
            <a:ext cx="16192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Network Delay Modeling</a:t>
            </a:r>
          </a:p>
        </p:txBody>
      </p:sp>
      <p:sp>
        <p:nvSpPr>
          <p:cNvPr id="9298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Required data-ready times</a:t>
            </a:r>
          </a:p>
          <a:p>
            <a:pPr lvl="1"/>
            <a:r>
              <a:rPr lang="en-US"/>
              <a:t>t</a:t>
            </a:r>
            <a:r>
              <a:rPr lang="en-US" baseline="-25000"/>
              <a:t>x</a:t>
            </a:r>
            <a:r>
              <a:rPr lang="en-US"/>
              <a:t> = 25 and t</a:t>
            </a:r>
            <a:r>
              <a:rPr lang="en-US" baseline="-25000"/>
              <a:t>y</a:t>
            </a:r>
            <a:r>
              <a:rPr lang="en-US"/>
              <a:t> = 25.</a:t>
            </a:r>
          </a:p>
        </p:txBody>
      </p:sp>
      <p:sp>
        <p:nvSpPr>
          <p:cNvPr id="929801" name="Text Box 9"/>
          <p:cNvSpPr txBox="1">
            <a:spLocks noChangeArrowheads="1"/>
          </p:cNvSpPr>
          <p:nvPr/>
        </p:nvSpPr>
        <p:spPr bwMode="auto">
          <a:xfrm>
            <a:off x="528638" y="2290763"/>
            <a:ext cx="4056062" cy="37623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Required Times &amp; Slack:</a:t>
            </a:r>
            <a:endParaRPr lang="en-US" sz="2000" u="none"/>
          </a:p>
          <a:p>
            <a:r>
              <a:rPr lang="en-US" sz="2000" u="none"/>
              <a:t>s</a:t>
            </a:r>
            <a:r>
              <a:rPr lang="en-US" sz="2000" u="none" baseline="-25000"/>
              <a:t>x</a:t>
            </a:r>
            <a:r>
              <a:rPr lang="en-US" sz="2000" u="none"/>
              <a:t>= 2; s</a:t>
            </a:r>
            <a:r>
              <a:rPr lang="en-US" sz="2000" u="none" baseline="-25000"/>
              <a:t>y</a:t>
            </a:r>
            <a:r>
              <a:rPr lang="en-US" sz="2000" u="none"/>
              <a:t>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m</a:t>
            </a:r>
            <a:r>
              <a:rPr lang="en-US" sz="2000" u="none"/>
              <a:t>= 25-2=23; s</a:t>
            </a:r>
            <a:r>
              <a:rPr lang="en-US" sz="2000" u="none" baseline="-25000"/>
              <a:t>m</a:t>
            </a:r>
            <a:r>
              <a:rPr lang="en-US" sz="2000" u="none"/>
              <a:t>=23-21=2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q</a:t>
            </a:r>
            <a:r>
              <a:rPr lang="en-US" sz="2000" u="none"/>
              <a:t>= 25-3=22; s</a:t>
            </a:r>
            <a:r>
              <a:rPr lang="en-US" sz="2000" u="none" baseline="-25000"/>
              <a:t>q</a:t>
            </a:r>
            <a:r>
              <a:rPr lang="en-US" sz="2000" u="none"/>
              <a:t>=22-22=0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l</a:t>
            </a:r>
            <a:r>
              <a:rPr lang="en-US" sz="2000" u="none"/>
              <a:t>= min{23-1,22-2}=20; s</a:t>
            </a:r>
            <a:r>
              <a:rPr lang="en-US" sz="2000" u="none" baseline="-25000"/>
              <a:t>l</a:t>
            </a:r>
            <a:r>
              <a:rPr lang="en-US" sz="2000" u="none"/>
              <a:t>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h</a:t>
            </a:r>
            <a:r>
              <a:rPr lang="en-US" sz="2000" u="none"/>
              <a:t>= 23-1=22; s</a:t>
            </a:r>
            <a:r>
              <a:rPr lang="en-US" sz="2000" u="none" baseline="-25000"/>
              <a:t>h</a:t>
            </a:r>
            <a:r>
              <a:rPr lang="en-US" sz="2000" u="none"/>
              <a:t>=22-11=11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k</a:t>
            </a:r>
            <a:r>
              <a:rPr lang="en-US" sz="2000" u="none"/>
              <a:t>= 20-3=17; s</a:t>
            </a:r>
            <a:r>
              <a:rPr lang="en-US" sz="2000" u="none" baseline="-25000"/>
              <a:t>k</a:t>
            </a:r>
            <a:r>
              <a:rPr lang="en-US" sz="2000" u="none"/>
              <a:t>=17-13=4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p</a:t>
            </a:r>
            <a:r>
              <a:rPr lang="en-US" sz="2000" u="none"/>
              <a:t>= 20-3=17; s</a:t>
            </a:r>
            <a:r>
              <a:rPr lang="en-US" sz="2000" u="none" baseline="-25000"/>
              <a:t>p</a:t>
            </a:r>
            <a:r>
              <a:rPr lang="en-US" sz="2000" u="none"/>
              <a:t>=17-17=0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n</a:t>
            </a:r>
            <a:r>
              <a:rPr lang="en-US" sz="2000" u="none"/>
              <a:t>= 17-2=15; s</a:t>
            </a:r>
            <a:r>
              <a:rPr lang="en-US" sz="2000" u="none" baseline="-25000"/>
              <a:t>n</a:t>
            </a:r>
            <a:r>
              <a:rPr lang="en-US" sz="2000" u="none"/>
              <a:t>=15-15=0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b</a:t>
            </a:r>
            <a:r>
              <a:rPr lang="en-US" sz="2000" u="none"/>
              <a:t>= 15-5=10; s</a:t>
            </a:r>
            <a:r>
              <a:rPr lang="en-US" sz="2000" u="none" baseline="-25000"/>
              <a:t>b</a:t>
            </a:r>
            <a:r>
              <a:rPr lang="en-US" sz="2000" u="none"/>
              <a:t>=10-10=0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g</a:t>
            </a:r>
            <a:r>
              <a:rPr lang="en-US" sz="2000" u="none"/>
              <a:t>= min{22-8;17-10;17-2}=7; s</a:t>
            </a:r>
            <a:r>
              <a:rPr lang="en-US" sz="2000" u="none" baseline="-25000"/>
              <a:t>g</a:t>
            </a:r>
            <a:r>
              <a:rPr lang="en-US" sz="2000" u="none"/>
              <a:t>=4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a</a:t>
            </a:r>
            <a:r>
              <a:rPr lang="en-US" sz="2000" u="none"/>
              <a:t>=7-3=4; s</a:t>
            </a:r>
            <a:r>
              <a:rPr lang="en-US" sz="2000" u="none" baseline="-25000"/>
              <a:t>a</a:t>
            </a:r>
            <a:r>
              <a:rPr lang="en-US" sz="2000" u="none"/>
              <a:t>=4-0=4</a:t>
            </a:r>
          </a:p>
        </p:txBody>
      </p:sp>
      <p:sp>
        <p:nvSpPr>
          <p:cNvPr id="929802" name="Line 10"/>
          <p:cNvSpPr>
            <a:spLocks noChangeShapeType="1"/>
          </p:cNvSpPr>
          <p:nvPr/>
        </p:nvSpPr>
        <p:spPr bwMode="auto">
          <a:xfrm>
            <a:off x="1050925" y="1649413"/>
            <a:ext cx="1619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3" name="Line 11"/>
          <p:cNvSpPr>
            <a:spLocks noChangeShapeType="1"/>
          </p:cNvSpPr>
          <p:nvPr/>
        </p:nvSpPr>
        <p:spPr bwMode="auto">
          <a:xfrm>
            <a:off x="2462213" y="1651000"/>
            <a:ext cx="1619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4" name="Text Box 12"/>
          <p:cNvSpPr txBox="1">
            <a:spLocks noChangeArrowheads="1"/>
          </p:cNvSpPr>
          <p:nvPr/>
        </p:nvSpPr>
        <p:spPr bwMode="auto">
          <a:xfrm>
            <a:off x="5340350" y="2811463"/>
            <a:ext cx="2914650" cy="34575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Data-Ready Times: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g</a:t>
            </a:r>
            <a:r>
              <a:rPr lang="en-US" sz="2000" u="none"/>
              <a:t>= 3+0=3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h</a:t>
            </a:r>
            <a:r>
              <a:rPr lang="en-US" sz="2000" u="none"/>
              <a:t>= 8+3=11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k</a:t>
            </a:r>
            <a:r>
              <a:rPr lang="en-US" sz="2000" u="none"/>
              <a:t>= 10+3=13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n</a:t>
            </a:r>
            <a:r>
              <a:rPr lang="en-US" sz="2000" u="none"/>
              <a:t>= 5+10=15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p</a:t>
            </a:r>
            <a:r>
              <a:rPr lang="en-US" sz="2000" u="none"/>
              <a:t>= 2+max{15,3}=17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l</a:t>
            </a:r>
            <a:r>
              <a:rPr lang="en-US" sz="2000" u="none"/>
              <a:t>= 3+max{13,17}=20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m</a:t>
            </a:r>
            <a:r>
              <a:rPr lang="en-US" sz="2000" u="none"/>
              <a:t>= 1+max{3,11,20}=21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x</a:t>
            </a:r>
            <a:r>
              <a:rPr lang="en-US" sz="2000" u="none"/>
              <a:t>= 2+21=23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q</a:t>
            </a:r>
            <a:r>
              <a:rPr lang="en-US" sz="2000" u="none"/>
              <a:t>= 2+20=22</a:t>
            </a:r>
          </a:p>
          <a:p>
            <a:r>
              <a:rPr lang="en-US" sz="2000" u="none"/>
              <a:t>t</a:t>
            </a:r>
            <a:r>
              <a:rPr lang="en-US" sz="2000" u="none" baseline="-25000"/>
              <a:t>y</a:t>
            </a:r>
            <a:r>
              <a:rPr lang="en-US" sz="2000" u="none"/>
              <a:t>= 3+22=25</a:t>
            </a:r>
          </a:p>
        </p:txBody>
      </p:sp>
      <p:sp>
        <p:nvSpPr>
          <p:cNvPr id="929805" name="Text Box 13"/>
          <p:cNvSpPr txBox="1">
            <a:spLocks noChangeArrowheads="1"/>
          </p:cNvSpPr>
          <p:nvPr/>
        </p:nvSpPr>
        <p:spPr bwMode="auto">
          <a:xfrm>
            <a:off x="4962525" y="1257300"/>
            <a:ext cx="3732213" cy="1323975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u="none">
                <a:solidFill>
                  <a:schemeClr val="hlink"/>
                </a:solidFill>
              </a:rPr>
              <a:t>Propagation Delays :</a:t>
            </a:r>
            <a:endParaRPr lang="en-US" sz="2000" i="0" u="none">
              <a:solidFill>
                <a:srgbClr val="FFFFFF"/>
              </a:solidFill>
            </a:endParaRPr>
          </a:p>
          <a:p>
            <a:r>
              <a:rPr lang="en-US" sz="2000" i="0" u="none">
                <a:solidFill>
                  <a:srgbClr val="FFFFFF"/>
                </a:solidFill>
              </a:rPr>
              <a:t>d</a:t>
            </a:r>
            <a:r>
              <a:rPr lang="en-US" sz="2000" i="0" u="none" baseline="-25000">
                <a:solidFill>
                  <a:srgbClr val="FFFFFF"/>
                </a:solidFill>
              </a:rPr>
              <a:t>g</a:t>
            </a:r>
            <a:r>
              <a:rPr lang="en-US" sz="2000" i="0" u="none">
                <a:solidFill>
                  <a:srgbClr val="FFFFFF"/>
                </a:solidFill>
              </a:rPr>
              <a:t> = 3; d</a:t>
            </a:r>
            <a:r>
              <a:rPr lang="en-US" sz="2000" i="0" u="none" baseline="-25000">
                <a:solidFill>
                  <a:srgbClr val="FFFFFF"/>
                </a:solidFill>
              </a:rPr>
              <a:t>h</a:t>
            </a:r>
            <a:r>
              <a:rPr lang="en-US" sz="2000" i="0" u="none">
                <a:solidFill>
                  <a:srgbClr val="FFFFFF"/>
                </a:solidFill>
              </a:rPr>
              <a:t> = 8; d</a:t>
            </a:r>
            <a:r>
              <a:rPr lang="en-US" sz="2000" i="0" u="none" baseline="-25000">
                <a:solidFill>
                  <a:srgbClr val="FFFFFF"/>
                </a:solidFill>
              </a:rPr>
              <a:t>m</a:t>
            </a:r>
            <a:r>
              <a:rPr lang="en-US" sz="2000" i="0" u="none">
                <a:solidFill>
                  <a:srgbClr val="FFFFFF"/>
                </a:solidFill>
              </a:rPr>
              <a:t> = 1; d</a:t>
            </a:r>
            <a:r>
              <a:rPr lang="en-US" sz="2000" i="0" u="none" baseline="-25000">
                <a:solidFill>
                  <a:srgbClr val="FFFFFF"/>
                </a:solidFill>
              </a:rPr>
              <a:t>k</a:t>
            </a:r>
            <a:r>
              <a:rPr lang="en-US" sz="2000" i="0" u="none">
                <a:solidFill>
                  <a:srgbClr val="FFFFFF"/>
                </a:solidFill>
              </a:rPr>
              <a:t> = 10; </a:t>
            </a:r>
          </a:p>
          <a:p>
            <a:r>
              <a:rPr lang="en-US" sz="2000" i="0" u="none">
                <a:solidFill>
                  <a:srgbClr val="FFFFFF"/>
                </a:solidFill>
              </a:rPr>
              <a:t>d</a:t>
            </a:r>
            <a:r>
              <a:rPr lang="en-US" sz="2000" i="0" u="none" baseline="-25000">
                <a:solidFill>
                  <a:srgbClr val="FFFFFF"/>
                </a:solidFill>
              </a:rPr>
              <a:t>l</a:t>
            </a:r>
            <a:r>
              <a:rPr lang="en-US" sz="2000" i="0" u="none">
                <a:solidFill>
                  <a:srgbClr val="FFFFFF"/>
                </a:solidFill>
              </a:rPr>
              <a:t> = 3; d</a:t>
            </a:r>
            <a:r>
              <a:rPr lang="en-US" sz="2000" i="0" u="none" baseline="-25000">
                <a:solidFill>
                  <a:srgbClr val="FFFFFF"/>
                </a:solidFill>
              </a:rPr>
              <a:t>n</a:t>
            </a:r>
            <a:r>
              <a:rPr lang="en-US" sz="2000" i="0" u="none">
                <a:solidFill>
                  <a:srgbClr val="FFFFFF"/>
                </a:solidFill>
              </a:rPr>
              <a:t> = 5; d</a:t>
            </a:r>
            <a:r>
              <a:rPr lang="en-US" sz="2000" i="0" u="none" baseline="-25000">
                <a:solidFill>
                  <a:srgbClr val="FFFFFF"/>
                </a:solidFill>
              </a:rPr>
              <a:t>p</a:t>
            </a:r>
            <a:r>
              <a:rPr lang="en-US" sz="2000" i="0" u="none">
                <a:solidFill>
                  <a:srgbClr val="FFFFFF"/>
                </a:solidFill>
              </a:rPr>
              <a:t> = 2; d</a:t>
            </a:r>
            <a:r>
              <a:rPr lang="en-US" sz="2000" i="0" u="none" baseline="-25000">
                <a:solidFill>
                  <a:srgbClr val="FFFFFF"/>
                </a:solidFill>
              </a:rPr>
              <a:t>q</a:t>
            </a:r>
            <a:r>
              <a:rPr lang="en-US" sz="2000" i="0" u="none">
                <a:solidFill>
                  <a:srgbClr val="FFFFFF"/>
                </a:solidFill>
              </a:rPr>
              <a:t> = 2;</a:t>
            </a:r>
          </a:p>
          <a:p>
            <a:r>
              <a:rPr lang="en-US" sz="2000" i="0" u="none">
                <a:solidFill>
                  <a:srgbClr val="FFFFFF"/>
                </a:solidFill>
              </a:rPr>
              <a:t>d</a:t>
            </a:r>
            <a:r>
              <a:rPr lang="en-US" sz="2000" i="0" u="none" baseline="-25000">
                <a:solidFill>
                  <a:srgbClr val="FFFFFF"/>
                </a:solidFill>
              </a:rPr>
              <a:t>x</a:t>
            </a:r>
            <a:r>
              <a:rPr lang="en-US" sz="2000" i="0" u="none">
                <a:solidFill>
                  <a:srgbClr val="FFFFFF"/>
                </a:solidFill>
              </a:rPr>
              <a:t> = 2; d</a:t>
            </a:r>
            <a:r>
              <a:rPr lang="en-US" sz="2000" i="0" u="none" baseline="-25000">
                <a:solidFill>
                  <a:srgbClr val="FFFFFF"/>
                </a:solidFill>
              </a:rPr>
              <a:t>y</a:t>
            </a:r>
            <a:r>
              <a:rPr lang="en-US" sz="2000" i="0" u="none">
                <a:solidFill>
                  <a:srgbClr val="FFFFFF"/>
                </a:solidFill>
              </a:rPr>
              <a:t> = 3</a:t>
            </a:r>
          </a:p>
        </p:txBody>
      </p:sp>
      <p:sp>
        <p:nvSpPr>
          <p:cNvPr id="929806" name="Line 14"/>
          <p:cNvSpPr>
            <a:spLocks noChangeShapeType="1"/>
          </p:cNvSpPr>
          <p:nvPr/>
        </p:nvSpPr>
        <p:spPr bwMode="auto">
          <a:xfrm>
            <a:off x="622300" y="3006725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7" name="Line 15"/>
          <p:cNvSpPr>
            <a:spLocks noChangeShapeType="1"/>
          </p:cNvSpPr>
          <p:nvPr/>
        </p:nvSpPr>
        <p:spPr bwMode="auto">
          <a:xfrm>
            <a:off x="593725" y="3325813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8" name="Line 16"/>
          <p:cNvSpPr>
            <a:spLocks noChangeShapeType="1"/>
          </p:cNvSpPr>
          <p:nvPr/>
        </p:nvSpPr>
        <p:spPr bwMode="auto">
          <a:xfrm>
            <a:off x="606425" y="3616325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09" name="Line 17"/>
          <p:cNvSpPr>
            <a:spLocks noChangeShapeType="1"/>
          </p:cNvSpPr>
          <p:nvPr/>
        </p:nvSpPr>
        <p:spPr bwMode="auto">
          <a:xfrm>
            <a:off x="635000" y="3906838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0" name="Line 18"/>
          <p:cNvSpPr>
            <a:spLocks noChangeShapeType="1"/>
          </p:cNvSpPr>
          <p:nvPr/>
        </p:nvSpPr>
        <p:spPr bwMode="auto">
          <a:xfrm>
            <a:off x="608013" y="4225925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1" name="Line 19"/>
          <p:cNvSpPr>
            <a:spLocks noChangeShapeType="1"/>
          </p:cNvSpPr>
          <p:nvPr/>
        </p:nvSpPr>
        <p:spPr bwMode="auto">
          <a:xfrm>
            <a:off x="649288" y="4530725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2" name="Line 20"/>
          <p:cNvSpPr>
            <a:spLocks noChangeShapeType="1"/>
          </p:cNvSpPr>
          <p:nvPr/>
        </p:nvSpPr>
        <p:spPr bwMode="auto">
          <a:xfrm>
            <a:off x="622300" y="4821238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3" name="Line 21"/>
          <p:cNvSpPr>
            <a:spLocks noChangeShapeType="1"/>
          </p:cNvSpPr>
          <p:nvPr/>
        </p:nvSpPr>
        <p:spPr bwMode="auto">
          <a:xfrm>
            <a:off x="593725" y="5141913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4" name="Line 22"/>
          <p:cNvSpPr>
            <a:spLocks noChangeShapeType="1"/>
          </p:cNvSpPr>
          <p:nvPr/>
        </p:nvSpPr>
        <p:spPr bwMode="auto">
          <a:xfrm>
            <a:off x="620713" y="5446713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815" name="Line 23"/>
          <p:cNvSpPr>
            <a:spLocks noChangeShapeType="1"/>
          </p:cNvSpPr>
          <p:nvPr/>
        </p:nvSpPr>
        <p:spPr bwMode="auto">
          <a:xfrm>
            <a:off x="622300" y="5764213"/>
            <a:ext cx="161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Topological Critical Path …</a:t>
            </a:r>
          </a:p>
        </p:txBody>
      </p:sp>
      <p:sp>
        <p:nvSpPr>
          <p:cNvPr id="9328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topologic computation of</a:t>
            </a:r>
          </a:p>
          <a:p>
            <a:pPr lvl="1"/>
            <a:r>
              <a:rPr lang="en-US"/>
              <a:t>Data-ready by forward traversal.</a:t>
            </a:r>
          </a:p>
          <a:p>
            <a:pPr lvl="1"/>
            <a:r>
              <a:rPr lang="en-US"/>
              <a:t>Required data-ready by backward traversal.</a:t>
            </a:r>
          </a:p>
          <a:p>
            <a:r>
              <a:rPr lang="en-US"/>
              <a:t>Topological critical path</a:t>
            </a:r>
          </a:p>
          <a:p>
            <a:pPr lvl="1"/>
            <a:r>
              <a:rPr lang="en-US"/>
              <a:t>Input/output path with zero slacks.</a:t>
            </a:r>
          </a:p>
          <a:p>
            <a:pPr lvl="1"/>
            <a:r>
              <a:rPr lang="en-US"/>
              <a:t>Any increase in the vertex propagation delay affects the output data-ready time.</a:t>
            </a:r>
          </a:p>
          <a:p>
            <a:r>
              <a:rPr lang="en-US"/>
              <a:t> A topological critical path may be false.</a:t>
            </a:r>
          </a:p>
          <a:p>
            <a:pPr lvl="1"/>
            <a:r>
              <a:rPr lang="en-US"/>
              <a:t>No event can propagate along that path.</a:t>
            </a:r>
          </a:p>
          <a:p>
            <a:pPr lvl="1"/>
            <a:r>
              <a:rPr lang="en-US"/>
              <a:t>False path does not affect performance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Break </a:t>
            </a:r>
            <a:r>
              <a:rPr lang="en-US" b="0">
                <a:solidFill>
                  <a:schemeClr val="hlink"/>
                </a:solidFill>
              </a:rPr>
              <a:t>one function</a:t>
            </a:r>
            <a:r>
              <a:rPr lang="en-US" b="0"/>
              <a:t> into smaller ones.</a:t>
            </a:r>
          </a:p>
          <a:p>
            <a:r>
              <a:rPr lang="en-US" b="0"/>
              <a:t>Introduce new vertices in the network.</a:t>
            </a:r>
          </a:p>
          <a:p>
            <a:r>
              <a:rPr lang="en-US" b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/>
              <a:t>v = a’d+bd+c’d+ae’.</a:t>
            </a:r>
          </a:p>
          <a:p>
            <a:pPr lvl="1"/>
            <a:r>
              <a:rPr lang="en-US">
                <a:sym typeface="Symbol" pitchFamily="18" charset="2"/>
              </a:rPr>
              <a:t></a:t>
            </a:r>
            <a:r>
              <a:rPr lang="en-US"/>
              <a:t> j = a’+b+c’; v = jd+ae’</a:t>
            </a:r>
          </a:p>
          <a:p>
            <a:endParaRPr lang="en-US" b="0"/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578225"/>
            <a:ext cx="4113212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82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3597275"/>
            <a:ext cx="4060825" cy="265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Topological Critical Path</a:t>
            </a:r>
          </a:p>
        </p:txBody>
      </p:sp>
      <p:pic>
        <p:nvPicPr>
          <p:cNvPr id="9338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1213" y="1233488"/>
            <a:ext cx="7132637" cy="4075112"/>
          </a:xfrm>
          <a:noFill/>
          <a:ln/>
          <a:effectLst/>
        </p:spPr>
      </p:pic>
      <p:sp>
        <p:nvSpPr>
          <p:cNvPr id="933894" name="Text Box 6"/>
          <p:cNvSpPr txBox="1">
            <a:spLocks noChangeArrowheads="1"/>
          </p:cNvSpPr>
          <p:nvPr/>
        </p:nvSpPr>
        <p:spPr bwMode="auto">
          <a:xfrm>
            <a:off x="1200150" y="5632450"/>
            <a:ext cx="6194425" cy="433388"/>
          </a:xfrm>
          <a:prstGeom prst="rect">
            <a:avLst/>
          </a:prstGeom>
          <a:solidFill>
            <a:srgbClr val="3366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50000"/>
            </a:pPr>
            <a:r>
              <a:rPr lang="en-US" b="0" i="0" u="none">
                <a:solidFill>
                  <a:srgbClr val="FFFFFF"/>
                </a:solidFill>
              </a:rPr>
              <a:t>Topological critical path: (v</a:t>
            </a:r>
            <a:r>
              <a:rPr lang="en-US" b="0" i="0" u="none" baseline="-25000">
                <a:solidFill>
                  <a:srgbClr val="FFFFFF"/>
                </a:solidFill>
              </a:rPr>
              <a:t>b</a:t>
            </a:r>
            <a:r>
              <a:rPr lang="en-US" b="0" i="0" u="none">
                <a:solidFill>
                  <a:srgbClr val="FFFFFF"/>
                </a:solidFill>
              </a:rPr>
              <a:t>, v</a:t>
            </a:r>
            <a:r>
              <a:rPr lang="en-US" b="0" i="0" u="none" baseline="-25000">
                <a:solidFill>
                  <a:srgbClr val="FFFFFF"/>
                </a:solidFill>
              </a:rPr>
              <a:t>n</a:t>
            </a:r>
            <a:r>
              <a:rPr lang="en-US" b="0" i="0" u="none">
                <a:solidFill>
                  <a:srgbClr val="FFFFFF"/>
                </a:solidFill>
              </a:rPr>
              <a:t>, v</a:t>
            </a:r>
            <a:r>
              <a:rPr lang="en-US" b="0" i="0" u="none" baseline="-25000">
                <a:solidFill>
                  <a:srgbClr val="FFFFFF"/>
                </a:solidFill>
              </a:rPr>
              <a:t>p</a:t>
            </a:r>
            <a:r>
              <a:rPr lang="en-US" b="0" i="0" u="none">
                <a:solidFill>
                  <a:srgbClr val="FFFFFF"/>
                </a:solidFill>
              </a:rPr>
              <a:t>, v</a:t>
            </a:r>
            <a:r>
              <a:rPr lang="en-US" b="0" i="0" u="none" baseline="-25000">
                <a:solidFill>
                  <a:srgbClr val="FFFFFF"/>
                </a:solidFill>
              </a:rPr>
              <a:t>l</a:t>
            </a:r>
            <a:r>
              <a:rPr lang="en-US" b="0" i="0" u="none">
                <a:solidFill>
                  <a:srgbClr val="FFFFFF"/>
                </a:solidFill>
              </a:rPr>
              <a:t>, v</a:t>
            </a:r>
            <a:r>
              <a:rPr lang="en-US" b="0" i="0" u="none" baseline="-25000">
                <a:solidFill>
                  <a:srgbClr val="FFFFFF"/>
                </a:solidFill>
              </a:rPr>
              <a:t>q</a:t>
            </a:r>
            <a:r>
              <a:rPr lang="en-US" b="0" i="0" u="none">
                <a:solidFill>
                  <a:srgbClr val="FFFFFF"/>
                </a:solidFill>
              </a:rPr>
              <a:t>, v</a:t>
            </a:r>
            <a:r>
              <a:rPr lang="en-US" b="0" i="0" u="none" baseline="-25000">
                <a:solidFill>
                  <a:srgbClr val="FFFFFF"/>
                </a:solidFill>
              </a:rPr>
              <a:t>y</a:t>
            </a:r>
            <a:r>
              <a:rPr lang="en-US" b="0" i="0" u="none">
                <a:solidFill>
                  <a:srgbClr val="FFFFFF"/>
                </a:solidFill>
              </a:rPr>
              <a:t>).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False Path Example</a:t>
            </a:r>
          </a:p>
        </p:txBody>
      </p:sp>
      <p:sp>
        <p:nvSpPr>
          <p:cNvPr id="935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62963" cy="5356225"/>
          </a:xfrm>
        </p:spPr>
        <p:txBody>
          <a:bodyPr/>
          <a:lstStyle/>
          <a:p>
            <a:r>
              <a:rPr lang="en-US" sz="2200"/>
              <a:t>All gates have unit delay.</a:t>
            </a:r>
          </a:p>
          <a:p>
            <a:r>
              <a:rPr lang="en-US" sz="2200"/>
              <a:t>All inputs ready at time 0.</a:t>
            </a:r>
          </a:p>
          <a:p>
            <a:r>
              <a:rPr lang="en-US" sz="2200"/>
              <a:t>Longest topological path: (v</a:t>
            </a:r>
            <a:r>
              <a:rPr lang="en-US" sz="2200" baseline="-25000"/>
              <a:t>a</a:t>
            </a:r>
            <a:r>
              <a:rPr lang="en-US" sz="2200"/>
              <a:t>, v</a:t>
            </a:r>
            <a:r>
              <a:rPr lang="en-US" sz="2200" baseline="-25000"/>
              <a:t>c</a:t>
            </a:r>
            <a:r>
              <a:rPr lang="en-US" sz="2200"/>
              <a:t>, v</a:t>
            </a:r>
            <a:r>
              <a:rPr lang="en-US" sz="2200" baseline="-25000"/>
              <a:t>d</a:t>
            </a:r>
            <a:r>
              <a:rPr lang="en-US" sz="2200"/>
              <a:t>, v</a:t>
            </a:r>
            <a:r>
              <a:rPr lang="en-US" sz="2200" baseline="-25000"/>
              <a:t>y</a:t>
            </a:r>
            <a:r>
              <a:rPr lang="en-US" sz="2200"/>
              <a:t>, v</a:t>
            </a:r>
            <a:r>
              <a:rPr lang="en-US" sz="2200" baseline="-25000"/>
              <a:t>z</a:t>
            </a:r>
            <a:r>
              <a:rPr lang="en-US" sz="2200"/>
              <a:t>).</a:t>
            </a:r>
          </a:p>
          <a:p>
            <a:pPr lvl="1"/>
            <a:r>
              <a:rPr lang="en-US" sz="2000"/>
              <a:t>Path delay: 4 units. </a:t>
            </a:r>
          </a:p>
          <a:p>
            <a:pPr lvl="1"/>
            <a:r>
              <a:rPr lang="en-US" sz="2000"/>
              <a:t>False path: event cannot propagate through it</a:t>
            </a:r>
          </a:p>
          <a:p>
            <a:r>
              <a:rPr lang="en-US" sz="2200"/>
              <a:t>Critical true path: (v</a:t>
            </a:r>
            <a:r>
              <a:rPr lang="en-US" sz="2200" baseline="-25000"/>
              <a:t>a</a:t>
            </a:r>
            <a:r>
              <a:rPr lang="en-US" sz="2200"/>
              <a:t>, v</a:t>
            </a:r>
            <a:r>
              <a:rPr lang="en-US" sz="2200" baseline="-25000"/>
              <a:t>c</a:t>
            </a:r>
            <a:r>
              <a:rPr lang="en-US" sz="2200"/>
              <a:t>, v</a:t>
            </a:r>
            <a:r>
              <a:rPr lang="en-US" sz="2200" baseline="-25000"/>
              <a:t>d</a:t>
            </a:r>
            <a:r>
              <a:rPr lang="en-US" sz="2200"/>
              <a:t>, v</a:t>
            </a:r>
            <a:r>
              <a:rPr lang="en-US" sz="2200" baseline="-25000"/>
              <a:t>y</a:t>
            </a:r>
            <a:r>
              <a:rPr lang="en-US" sz="2200"/>
              <a:t>).</a:t>
            </a:r>
          </a:p>
          <a:p>
            <a:pPr lvl="1"/>
            <a:r>
              <a:rPr lang="en-US" sz="2000"/>
              <a:t>Path delay: 3 units.</a:t>
            </a:r>
          </a:p>
          <a:p>
            <a:endParaRPr lang="en-US" sz="2200"/>
          </a:p>
        </p:txBody>
      </p:sp>
      <p:pic>
        <p:nvPicPr>
          <p:cNvPr id="9359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9188" y="4146550"/>
            <a:ext cx="6604000" cy="21336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Algorithms for Delay Minimization …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35975" cy="5356225"/>
          </a:xfrm>
        </p:spPr>
        <p:txBody>
          <a:bodyPr/>
          <a:lstStyle/>
          <a:p>
            <a:r>
              <a:rPr lang="en-US" sz="2200"/>
              <a:t>Alternate</a:t>
            </a:r>
          </a:p>
          <a:p>
            <a:pPr lvl="1"/>
            <a:r>
              <a:rPr lang="en-US" sz="2000"/>
              <a:t>Critical path computation.</a:t>
            </a:r>
          </a:p>
          <a:p>
            <a:pPr lvl="1"/>
            <a:r>
              <a:rPr lang="en-US" sz="2000"/>
              <a:t>Logic transformation on critical vertices.</a:t>
            </a:r>
          </a:p>
          <a:p>
            <a:r>
              <a:rPr lang="en-US" sz="2200"/>
              <a:t>Consider quasi critical paths</a:t>
            </a:r>
          </a:p>
          <a:p>
            <a:pPr lvl="1"/>
            <a:r>
              <a:rPr lang="en-US" sz="2000"/>
              <a:t>Paths with near-critical delay.</a:t>
            </a:r>
          </a:p>
          <a:p>
            <a:pPr lvl="1"/>
            <a:r>
              <a:rPr lang="en-US" sz="2000"/>
              <a:t>Small slacks.</a:t>
            </a:r>
          </a:p>
          <a:p>
            <a:r>
              <a:rPr lang="en-US" sz="2200"/>
              <a:t>Small difference between critical paths and largest delay of a non-critical path leads to smaller gain in speeding up critical paths only.</a:t>
            </a:r>
          </a:p>
          <a:p>
            <a:endParaRPr lang="en-US" sz="2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Algorithms for Delay Minimization</a:t>
            </a:r>
          </a:p>
        </p:txBody>
      </p:sp>
      <p:sp>
        <p:nvSpPr>
          <p:cNvPr id="94003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critical delay optimization algorithms have the following framework:</a:t>
            </a:r>
          </a:p>
        </p:txBody>
      </p:sp>
      <p:pic>
        <p:nvPicPr>
          <p:cNvPr id="94003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3438" y="2251075"/>
            <a:ext cx="7286625" cy="3935413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Transformations for Delay Reduction …</a:t>
            </a:r>
          </a:p>
        </p:txBody>
      </p:sp>
      <p:sp>
        <p:nvSpPr>
          <p:cNvPr id="9431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Reduce propagation delay.</a:t>
            </a:r>
          </a:p>
          <a:p>
            <a:r>
              <a:rPr lang="en-US"/>
              <a:t>Reduce dependencies from critical inputs.</a:t>
            </a:r>
          </a:p>
          <a:p>
            <a:r>
              <a:rPr lang="en-US"/>
              <a:t>Favorable transformation</a:t>
            </a:r>
          </a:p>
          <a:p>
            <a:pPr lvl="1"/>
            <a:r>
              <a:rPr lang="en-US"/>
              <a:t>Reduces local data-ready time.</a:t>
            </a:r>
          </a:p>
          <a:p>
            <a:pPr lvl="1"/>
            <a:r>
              <a:rPr lang="en-US"/>
              <a:t>Any data-ready time increase at other vertices is bounded by the local slack.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Unit gate delay.</a:t>
            </a:r>
          </a:p>
          <a:p>
            <a:pPr lvl="1"/>
            <a:r>
              <a:rPr lang="en-US"/>
              <a:t>Transformation: </a:t>
            </a:r>
            <a:r>
              <a:rPr lang="en-US">
                <a:solidFill>
                  <a:schemeClr val="hlink"/>
                </a:solidFill>
              </a:rPr>
              <a:t>Elimination</a:t>
            </a:r>
            <a:r>
              <a:rPr lang="en-US"/>
              <a:t>.</a:t>
            </a:r>
          </a:p>
          <a:p>
            <a:pPr lvl="2"/>
            <a:r>
              <a:rPr lang="en-US"/>
              <a:t>Always favorable.</a:t>
            </a:r>
          </a:p>
          <a:p>
            <a:pPr lvl="2"/>
            <a:r>
              <a:rPr lang="en-US"/>
              <a:t>Obtain several area/delay trade-off points.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Transformations for Delay Reduction</a:t>
            </a:r>
          </a:p>
        </p:txBody>
      </p:sp>
      <p:sp>
        <p:nvSpPr>
          <p:cNvPr id="9441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513263" cy="53562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 is a minimum-weight separation set from U</a:t>
            </a:r>
            <a:r>
              <a:rPr lang="en-US" dirty="0"/>
              <a:t>.</a:t>
            </a:r>
          </a:p>
          <a:p>
            <a:r>
              <a:rPr lang="en-US" dirty="0"/>
              <a:t>Iteration 1</a:t>
            </a:r>
          </a:p>
          <a:p>
            <a:pPr lvl="1"/>
            <a:r>
              <a:rPr lang="en-US" dirty="0"/>
              <a:t>Values of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q</a:t>
            </a:r>
            <a:r>
              <a:rPr lang="en-US" dirty="0"/>
              <a:t>, v</a:t>
            </a:r>
            <a:r>
              <a:rPr lang="en-US" baseline="-25000" dirty="0"/>
              <a:t>u</a:t>
            </a:r>
            <a:r>
              <a:rPr lang="en-US" dirty="0"/>
              <a:t> = -1</a:t>
            </a:r>
          </a:p>
          <a:p>
            <a:pPr lvl="1"/>
            <a:r>
              <a:rPr lang="en-US" dirty="0"/>
              <a:t>Value of </a:t>
            </a:r>
            <a:r>
              <a:rPr lang="en-US" dirty="0" err="1"/>
              <a:t>v</a:t>
            </a:r>
            <a:r>
              <a:rPr lang="en-US" baseline="-25000" dirty="0" err="1"/>
              <a:t>s</a:t>
            </a:r>
            <a:r>
              <a:rPr lang="en-US" dirty="0"/>
              <a:t>=0.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q</a:t>
            </a:r>
            <a:r>
              <a:rPr lang="en-US" dirty="0"/>
              <a:t>. (No literal increase.)</a:t>
            </a:r>
          </a:p>
          <a:p>
            <a:r>
              <a:rPr lang="en-US" dirty="0"/>
              <a:t>Iteration 2</a:t>
            </a:r>
          </a:p>
          <a:p>
            <a:pPr lvl="1"/>
            <a:r>
              <a:rPr lang="en-US" dirty="0"/>
              <a:t>Value of </a:t>
            </a:r>
            <a:r>
              <a:rPr lang="en-US" dirty="0" err="1"/>
              <a:t>v</a:t>
            </a:r>
            <a:r>
              <a:rPr lang="en-US" baseline="-25000" dirty="0" err="1"/>
              <a:t>s</a:t>
            </a:r>
            <a:r>
              <a:rPr lang="en-US" dirty="0"/>
              <a:t>=2,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=0, </a:t>
            </a:r>
            <a:r>
              <a:rPr lang="en-US" dirty="0" smtClean="0"/>
              <a:t>v</a:t>
            </a:r>
            <a:r>
              <a:rPr lang="en-US" baseline="-25000" dirty="0" smtClean="0"/>
              <a:t>u</a:t>
            </a:r>
            <a:r>
              <a:rPr lang="en-US" dirty="0"/>
              <a:t>=-1.</a:t>
            </a:r>
          </a:p>
          <a:p>
            <a:pPr lvl="1"/>
            <a:r>
              <a:rPr lang="en-US" dirty="0"/>
              <a:t>Eliminate v</a:t>
            </a:r>
            <a:r>
              <a:rPr lang="en-US" baseline="-25000" dirty="0"/>
              <a:t>u</a:t>
            </a:r>
            <a:r>
              <a:rPr lang="en-US" dirty="0"/>
              <a:t>. (No literal increase.)</a:t>
            </a:r>
          </a:p>
          <a:p>
            <a:r>
              <a:rPr lang="en-US" dirty="0"/>
              <a:t>Iteration 3</a:t>
            </a:r>
          </a:p>
          <a:p>
            <a:pPr lvl="1"/>
            <a:r>
              <a:rPr lang="en-US" dirty="0"/>
              <a:t>Eliminate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, </a:t>
            </a:r>
            <a:r>
              <a:rPr lang="en-US" dirty="0" err="1"/>
              <a:t>v</a:t>
            </a:r>
            <a:r>
              <a:rPr lang="en-US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. (Literals increase.)</a:t>
            </a:r>
          </a:p>
          <a:p>
            <a:pPr lvl="1"/>
            <a:endParaRPr lang="en-US" dirty="0"/>
          </a:p>
        </p:txBody>
      </p:sp>
      <p:pic>
        <p:nvPicPr>
          <p:cNvPr id="944135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5363" y="1262063"/>
            <a:ext cx="4202112" cy="4897437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Refined Delay Models</a:t>
            </a:r>
          </a:p>
        </p:txBody>
      </p:sp>
      <p:sp>
        <p:nvSpPr>
          <p:cNvPr id="9492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813425" cy="5356225"/>
          </a:xfrm>
        </p:spPr>
        <p:txBody>
          <a:bodyPr/>
          <a:lstStyle/>
          <a:p>
            <a:r>
              <a:rPr lang="en-US" sz="2200"/>
              <a:t>Propagation delay grows with the size of the expression and with fanout load.</a:t>
            </a:r>
          </a:p>
          <a:p>
            <a:r>
              <a:rPr lang="en-US" sz="2200">
                <a:solidFill>
                  <a:schemeClr val="hlink"/>
                </a:solidFill>
              </a:rPr>
              <a:t>Elimination</a:t>
            </a:r>
          </a:p>
          <a:p>
            <a:pPr lvl="1"/>
            <a:r>
              <a:rPr lang="en-US" sz="2000"/>
              <a:t>Reduces one stage.</a:t>
            </a:r>
          </a:p>
          <a:p>
            <a:pPr lvl="1"/>
            <a:r>
              <a:rPr lang="en-US" sz="2000"/>
              <a:t>Yields more complex and slower gates.</a:t>
            </a:r>
          </a:p>
          <a:p>
            <a:pPr lvl="1"/>
            <a:r>
              <a:rPr lang="en-US" sz="2000"/>
              <a:t>May slow other paths.</a:t>
            </a:r>
          </a:p>
          <a:p>
            <a:r>
              <a:rPr lang="en-US" sz="2200">
                <a:solidFill>
                  <a:schemeClr val="hlink"/>
                </a:solidFill>
              </a:rPr>
              <a:t>Substitution</a:t>
            </a:r>
          </a:p>
          <a:p>
            <a:pPr lvl="1"/>
            <a:r>
              <a:rPr lang="en-US" sz="2000"/>
              <a:t>Adds one dependency.</a:t>
            </a:r>
          </a:p>
          <a:p>
            <a:pPr lvl="1"/>
            <a:r>
              <a:rPr lang="en-US" sz="2000"/>
              <a:t>Loads and slows a gate.</a:t>
            </a:r>
          </a:p>
          <a:p>
            <a:pPr lvl="1"/>
            <a:r>
              <a:rPr lang="en-US" sz="2000"/>
              <a:t>May slow other paths.</a:t>
            </a:r>
          </a:p>
          <a:p>
            <a:pPr lvl="1"/>
            <a:r>
              <a:rPr lang="en-US" sz="2000"/>
              <a:t>Useful if arrival time of critical                 input is larger than other inputs</a:t>
            </a:r>
          </a:p>
          <a:p>
            <a:endParaRPr lang="en-US" sz="2200"/>
          </a:p>
        </p:txBody>
      </p:sp>
      <p:pic>
        <p:nvPicPr>
          <p:cNvPr id="94925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0300" y="1182688"/>
            <a:ext cx="2460625" cy="981075"/>
          </a:xfrm>
          <a:noFill/>
          <a:ln/>
          <a:effectLst/>
        </p:spPr>
      </p:pic>
      <p:pic>
        <p:nvPicPr>
          <p:cNvPr id="949260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38875" y="2459038"/>
            <a:ext cx="2460625" cy="1025525"/>
          </a:xfrm>
          <a:noFill/>
          <a:ln/>
          <a:effectLst/>
        </p:spPr>
      </p:pic>
      <p:pic>
        <p:nvPicPr>
          <p:cNvPr id="94926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1075" y="3897313"/>
            <a:ext cx="1927225" cy="2316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492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38" y="3889375"/>
            <a:ext cx="1849437" cy="2316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Speed-Up Algorithm …</a:t>
            </a:r>
          </a:p>
        </p:txBody>
      </p:sp>
      <p:sp>
        <p:nvSpPr>
          <p:cNvPr id="9533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Decompose network into two-input NAND gates and inverters. </a:t>
            </a:r>
          </a:p>
          <a:p>
            <a:r>
              <a:rPr lang="en-US"/>
              <a:t>Determine a subnetwork W of depth d.</a:t>
            </a:r>
          </a:p>
          <a:p>
            <a:r>
              <a:rPr lang="en-US"/>
              <a:t>Collapse subnetwork by elimination.</a:t>
            </a:r>
          </a:p>
          <a:p>
            <a:r>
              <a:rPr lang="en-US"/>
              <a:t>Duplicate input vertices with successors outside W</a:t>
            </a:r>
          </a:p>
          <a:p>
            <a:pPr lvl="1"/>
            <a:r>
              <a:rPr lang="en-US"/>
              <a:t>Record area penalty.</a:t>
            </a:r>
          </a:p>
          <a:p>
            <a:pPr lvl="1"/>
            <a:r>
              <a:rPr lang="en-US"/>
              <a:t>Resynthesize W by timing-driven decomposition.</a:t>
            </a:r>
          </a:p>
          <a:p>
            <a:r>
              <a:rPr lang="en-US"/>
              <a:t>Heuristics</a:t>
            </a:r>
          </a:p>
          <a:p>
            <a:pPr lvl="1"/>
            <a:r>
              <a:rPr lang="en-US"/>
              <a:t>Choice of W.</a:t>
            </a:r>
          </a:p>
          <a:p>
            <a:pPr lvl="1"/>
            <a:r>
              <a:rPr lang="en-US"/>
              <a:t>Monitor area penalty and potential speed-up.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Speed-Up Algorithm</a:t>
            </a:r>
          </a:p>
        </p:txBody>
      </p:sp>
      <p:sp>
        <p:nvSpPr>
          <p:cNvPr id="9543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787900" cy="5356225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NAND delay =2. </a:t>
            </a:r>
          </a:p>
          <a:p>
            <a:pPr lvl="1"/>
            <a:r>
              <a:rPr lang="en-US"/>
              <a:t>INVERTER delay =1.</a:t>
            </a:r>
          </a:p>
          <a:p>
            <a:pPr lvl="1"/>
            <a:r>
              <a:rPr lang="en-US"/>
              <a:t>All input data-ready=0 except t</a:t>
            </a:r>
            <a:r>
              <a:rPr lang="en-US" baseline="-25000"/>
              <a:t>d</a:t>
            </a:r>
            <a:r>
              <a:rPr lang="en-US"/>
              <a:t>=3.</a:t>
            </a:r>
          </a:p>
          <a:p>
            <a:pPr lvl="1"/>
            <a:r>
              <a:rPr lang="en-US"/>
              <a:t>Critical Path: from V</a:t>
            </a:r>
            <a:r>
              <a:rPr lang="en-US" baseline="-25000"/>
              <a:t>d</a:t>
            </a:r>
            <a:r>
              <a:rPr lang="en-US"/>
              <a:t> to V</a:t>
            </a:r>
            <a:r>
              <a:rPr lang="en-US" baseline="-25000"/>
              <a:t>x</a:t>
            </a:r>
            <a:r>
              <a:rPr lang="en-US"/>
              <a:t> (11 delay units)</a:t>
            </a:r>
          </a:p>
          <a:p>
            <a:pPr lvl="1"/>
            <a:r>
              <a:rPr lang="en-US"/>
              <a:t>Assume V</a:t>
            </a:r>
            <a:r>
              <a:rPr lang="en-US" baseline="-25000"/>
              <a:t>x</a:t>
            </a:r>
            <a:r>
              <a:rPr lang="en-US"/>
              <a:t> is selected and d=5.</a:t>
            </a:r>
          </a:p>
          <a:p>
            <a:pPr lvl="1"/>
            <a:r>
              <a:rPr lang="en-US"/>
              <a:t>New critical path: 8 delay units.</a:t>
            </a:r>
          </a:p>
        </p:txBody>
      </p:sp>
      <p:pic>
        <p:nvPicPr>
          <p:cNvPr id="9543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18100" y="1231900"/>
            <a:ext cx="3709988" cy="49403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Factoring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Factoring is the process of deriving a factored form from a sum-of-products form of a function.</a:t>
            </a:r>
          </a:p>
          <a:p>
            <a:r>
              <a:rPr lang="en-US"/>
              <a:t>Factoring is like decomposition except that no additional nodes are created.</a:t>
            </a:r>
          </a:p>
          <a:p>
            <a:r>
              <a:rPr lang="en-US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/>
              <a:t>F = abc+abd+a’b’c+a’b’d+ab’e+ab’f+a’be+a’bf (</a:t>
            </a:r>
            <a:r>
              <a:rPr lang="en-US">
                <a:solidFill>
                  <a:schemeClr val="hlink"/>
                </a:solidFill>
              </a:rPr>
              <a:t>24 literals</a:t>
            </a:r>
            <a:r>
              <a:rPr lang="en-US"/>
              <a:t>)</a:t>
            </a:r>
          </a:p>
          <a:p>
            <a:pPr lvl="1"/>
            <a:r>
              <a:rPr lang="en-US"/>
              <a:t>After factorization</a:t>
            </a:r>
          </a:p>
          <a:p>
            <a:pPr lvl="2"/>
            <a:r>
              <a:rPr lang="en-US"/>
              <a:t>F=(ab+a’b’)(c+d) + (ab’+a’b)(e+f) (</a:t>
            </a:r>
            <a:r>
              <a:rPr lang="en-US">
                <a:solidFill>
                  <a:schemeClr val="hlink"/>
                </a:solidFill>
              </a:rPr>
              <a:t>12 literals</a:t>
            </a:r>
            <a:r>
              <a:rPr lang="en-US"/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Extraction …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Find a common sub-expression of </a:t>
            </a:r>
            <a:r>
              <a:rPr lang="en-US" b="0">
                <a:solidFill>
                  <a:schemeClr val="hlink"/>
                </a:solidFill>
              </a:rPr>
              <a:t>two (or more)</a:t>
            </a:r>
            <a:r>
              <a:rPr lang="en-US" b="0"/>
              <a:t> expressions.</a:t>
            </a:r>
          </a:p>
          <a:p>
            <a:r>
              <a:rPr lang="en-US" b="0"/>
              <a:t>Extract sub-expression as new function.</a:t>
            </a:r>
          </a:p>
          <a:p>
            <a:r>
              <a:rPr lang="en-US" b="0"/>
              <a:t>Introduce new vertex in the network.</a:t>
            </a:r>
          </a:p>
          <a:p>
            <a:r>
              <a:rPr lang="en-US" b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/>
              <a:t>p = ce+de;	 t = ac+ad+bc+bd+e;	     (</a:t>
            </a:r>
            <a:r>
              <a:rPr lang="en-US">
                <a:solidFill>
                  <a:schemeClr val="hlink"/>
                </a:solidFill>
              </a:rPr>
              <a:t>13 literals</a:t>
            </a:r>
            <a:r>
              <a:rPr lang="en-US"/>
              <a:t>)</a:t>
            </a:r>
          </a:p>
          <a:p>
            <a:pPr lvl="1"/>
            <a:r>
              <a:rPr lang="en-US"/>
              <a:t>p = (c+d)e;	 t = (c+d)(a+b)+e;		     (</a:t>
            </a:r>
            <a:r>
              <a:rPr lang="en-US">
                <a:solidFill>
                  <a:schemeClr val="tx2"/>
                </a:solidFill>
              </a:rPr>
              <a:t>Factoring:</a:t>
            </a:r>
            <a:r>
              <a:rPr lang="en-US">
                <a:solidFill>
                  <a:schemeClr val="hlink"/>
                </a:solidFill>
              </a:rPr>
              <a:t>8 literals</a:t>
            </a:r>
            <a:r>
              <a:rPr lang="en-US"/>
              <a:t>)</a:t>
            </a:r>
          </a:p>
          <a:p>
            <a:pPr lvl="1"/>
            <a:r>
              <a:rPr lang="en-US">
                <a:sym typeface="Symbol" pitchFamily="18" charset="2"/>
              </a:rPr>
              <a:t></a:t>
            </a:r>
            <a:r>
              <a:rPr lang="en-US"/>
              <a:t> k = c+d; 	 p = ke;	 t = ka+ kb +e; (</a:t>
            </a:r>
            <a:r>
              <a:rPr lang="en-US">
                <a:solidFill>
                  <a:schemeClr val="tx2"/>
                </a:solidFill>
              </a:rPr>
              <a:t>Extraction:</a:t>
            </a:r>
            <a:r>
              <a:rPr lang="en-US">
                <a:solidFill>
                  <a:schemeClr val="hlink"/>
                </a:solidFill>
              </a:rPr>
              <a:t>9 literals</a:t>
            </a:r>
            <a:r>
              <a:rPr lang="en-US"/>
              <a:t>)</a:t>
            </a:r>
          </a:p>
          <a:p>
            <a:endParaRPr lang="en-US" b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Extraction</a:t>
            </a:r>
          </a:p>
        </p:txBody>
      </p:sp>
      <p:pic>
        <p:nvPicPr>
          <p:cNvPr id="784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6100" y="1219200"/>
            <a:ext cx="5502275" cy="535622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Simplification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09000" cy="5356225"/>
          </a:xfrm>
        </p:spPr>
        <p:txBody>
          <a:bodyPr/>
          <a:lstStyle/>
          <a:p>
            <a:r>
              <a:rPr lang="en-US" sz="2200" b="0"/>
              <a:t>Simplify a local function (using Espresso).</a:t>
            </a:r>
          </a:p>
          <a:p>
            <a:r>
              <a:rPr lang="en-US" sz="2200" b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 sz="2000"/>
              <a:t>u = q’c+qc’ +qc;</a:t>
            </a:r>
          </a:p>
          <a:p>
            <a:pPr lvl="1"/>
            <a:r>
              <a:rPr lang="en-US" sz="2000">
                <a:sym typeface="Symbol" pitchFamily="18" charset="2"/>
              </a:rPr>
              <a:t></a:t>
            </a:r>
            <a:r>
              <a:rPr lang="en-US" sz="2000"/>
              <a:t> u = q +c;</a:t>
            </a:r>
          </a:p>
          <a:p>
            <a:endParaRPr lang="en-US" sz="2200" b="0"/>
          </a:p>
        </p:txBody>
      </p:sp>
      <p:pic>
        <p:nvPicPr>
          <p:cNvPr id="786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513" y="3186113"/>
            <a:ext cx="3937000" cy="2589212"/>
          </a:xfrm>
          <a:noFill/>
          <a:ln/>
          <a:effectLst/>
        </p:spPr>
      </p:pic>
      <p:pic>
        <p:nvPicPr>
          <p:cNvPr id="78643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2775" y="3194050"/>
            <a:ext cx="4186238" cy="2595563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97875" cy="5356225"/>
          </a:xfrm>
        </p:spPr>
        <p:txBody>
          <a:bodyPr/>
          <a:lstStyle/>
          <a:p>
            <a:r>
              <a:rPr lang="en-US" sz="2200" b="0"/>
              <a:t>Simplify a local function by using an additional input that was not previously in its support set.</a:t>
            </a:r>
          </a:p>
          <a:p>
            <a:r>
              <a:rPr lang="en-US" sz="2200" b="0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 sz="2000"/>
              <a:t>t = ka+kb+e.</a:t>
            </a:r>
          </a:p>
          <a:p>
            <a:pPr lvl="1"/>
            <a:r>
              <a:rPr lang="en-US" sz="2000">
                <a:sym typeface="Symbol" pitchFamily="18" charset="2"/>
              </a:rPr>
              <a:t></a:t>
            </a:r>
            <a:r>
              <a:rPr lang="en-US" sz="2000"/>
              <a:t> t = kq +e;  because q = a+b.</a:t>
            </a:r>
          </a:p>
          <a:p>
            <a:endParaRPr lang="en-US" sz="2200" b="0"/>
          </a:p>
        </p:txBody>
      </p:sp>
      <p:pic>
        <p:nvPicPr>
          <p:cNvPr id="7895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" y="3516313"/>
            <a:ext cx="3990975" cy="2398712"/>
          </a:xfrm>
          <a:noFill/>
          <a:ln/>
          <a:effectLst/>
        </p:spPr>
      </p:pic>
      <p:pic>
        <p:nvPicPr>
          <p:cNvPr id="78951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0425" y="3509963"/>
            <a:ext cx="3910013" cy="2390775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Sequence of Transformations</a:t>
            </a:r>
          </a:p>
        </p:txBody>
      </p:sp>
      <p:pic>
        <p:nvPicPr>
          <p:cNvPr id="7925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98988" y="1985963"/>
            <a:ext cx="3589337" cy="4456112"/>
          </a:xfrm>
          <a:noFill/>
          <a:ln/>
          <a:effectLst/>
        </p:spPr>
      </p:pic>
      <p:grpSp>
        <p:nvGrpSpPr>
          <p:cNvPr id="792586" name="Group 10"/>
          <p:cNvGrpSpPr>
            <a:grpSpLocks/>
          </p:cNvGrpSpPr>
          <p:nvPr/>
        </p:nvGrpSpPr>
        <p:grpSpPr bwMode="auto">
          <a:xfrm>
            <a:off x="639763" y="1954213"/>
            <a:ext cx="3605212" cy="4500562"/>
            <a:chOff x="3108" y="768"/>
            <a:chExt cx="2271" cy="2835"/>
          </a:xfrm>
        </p:grpSpPr>
        <p:pic>
          <p:nvPicPr>
            <p:cNvPr id="79258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9" y="768"/>
              <a:ext cx="2269" cy="163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258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8" y="2378"/>
              <a:ext cx="2271" cy="122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606425" y="1327150"/>
            <a:ext cx="36861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tx2"/>
                </a:solidFill>
              </a:rPr>
              <a:t>Original Network (33 lit.)</a:t>
            </a:r>
          </a:p>
        </p:txBody>
      </p:sp>
      <p:sp>
        <p:nvSpPr>
          <p:cNvPr id="792588" name="Text Box 12"/>
          <p:cNvSpPr txBox="1">
            <a:spLocks noChangeArrowheads="1"/>
          </p:cNvSpPr>
          <p:nvPr/>
        </p:nvSpPr>
        <p:spPr bwMode="auto">
          <a:xfrm>
            <a:off x="4495800" y="1349375"/>
            <a:ext cx="4400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tx2"/>
                </a:solidFill>
              </a:rPr>
              <a:t>Transformed Network (20 lit.)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Approaches</a:t>
            </a:r>
          </a:p>
        </p:txBody>
      </p:sp>
      <p:sp>
        <p:nvSpPr>
          <p:cNvPr id="796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Algorithmic approach</a:t>
            </a:r>
          </a:p>
          <a:p>
            <a:pPr lvl="1"/>
            <a:r>
              <a:rPr lang="en-US"/>
              <a:t>Define an algorithm for each transformation type.</a:t>
            </a:r>
          </a:p>
          <a:p>
            <a:pPr lvl="1"/>
            <a:r>
              <a:rPr lang="en-US"/>
              <a:t>Algorithm is an operator on the network.</a:t>
            </a:r>
          </a:p>
          <a:p>
            <a:pPr lvl="1"/>
            <a:r>
              <a:rPr lang="en-US"/>
              <a:t>Each operator has well-defined properties</a:t>
            </a:r>
          </a:p>
          <a:p>
            <a:pPr lvl="2"/>
            <a:r>
              <a:rPr lang="en-US"/>
              <a:t>Heuristic methods still used.</a:t>
            </a:r>
          </a:p>
          <a:p>
            <a:pPr lvl="2"/>
            <a:r>
              <a:rPr lang="en-US"/>
              <a:t>Weak optimality properties.</a:t>
            </a:r>
          </a:p>
          <a:p>
            <a:pPr lvl="1"/>
            <a:r>
              <a:rPr lang="en-US"/>
              <a:t>Sequence of operators</a:t>
            </a:r>
          </a:p>
          <a:p>
            <a:pPr lvl="2"/>
            <a:r>
              <a:rPr lang="en-US"/>
              <a:t>Defined by scripts.</a:t>
            </a:r>
          </a:p>
          <a:p>
            <a:pPr lvl="2"/>
            <a:r>
              <a:rPr lang="en-US"/>
              <a:t>Based on experience.</a:t>
            </a:r>
          </a:p>
          <a:p>
            <a:r>
              <a:rPr lang="en-US">
                <a:solidFill>
                  <a:schemeClr val="hlink"/>
                </a:solidFill>
              </a:rPr>
              <a:t>Rule-based approach (IBM Logic Synthesis System)</a:t>
            </a:r>
          </a:p>
          <a:p>
            <a:pPr lvl="1"/>
            <a:r>
              <a:rPr lang="en-US"/>
              <a:t>Rule-data base</a:t>
            </a:r>
          </a:p>
          <a:p>
            <a:pPr lvl="2"/>
            <a:r>
              <a:rPr lang="en-US"/>
              <a:t>Set of pattern pairs.</a:t>
            </a:r>
          </a:p>
          <a:p>
            <a:pPr lvl="1"/>
            <a:r>
              <a:rPr lang="en-US"/>
              <a:t>Pattern replacement driven by rules.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 Algorithm …</a:t>
            </a:r>
          </a:p>
        </p:txBody>
      </p:sp>
      <p:sp>
        <p:nvSpPr>
          <p:cNvPr id="797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69300" cy="5356225"/>
          </a:xfrm>
        </p:spPr>
        <p:txBody>
          <a:bodyPr/>
          <a:lstStyle/>
          <a:p>
            <a:r>
              <a:rPr lang="en-US" sz="2200" b="0" dirty="0"/>
              <a:t>Set a threshold k (usually 0).</a:t>
            </a:r>
          </a:p>
          <a:p>
            <a:r>
              <a:rPr lang="en-US" sz="2200" b="0" dirty="0"/>
              <a:t>Examine all expressions (vertices) and compute their values.</a:t>
            </a:r>
          </a:p>
          <a:p>
            <a:r>
              <a:rPr lang="en-US" sz="2200" b="0" dirty="0">
                <a:solidFill>
                  <a:schemeClr val="hlink"/>
                </a:solidFill>
              </a:rPr>
              <a:t>Vertex value = n*l – n – l</a:t>
            </a:r>
            <a:r>
              <a:rPr lang="en-US" sz="2200" b="0" dirty="0"/>
              <a:t>  (l is number of literals; n is number of times vertex variable appears in network)</a:t>
            </a:r>
          </a:p>
          <a:p>
            <a:r>
              <a:rPr lang="en-US" sz="2200" b="0" dirty="0"/>
              <a:t>Eliminate an expression (vertex) if its value (i.e</a:t>
            </a:r>
            <a:r>
              <a:rPr lang="en-US" sz="2200" b="0" dirty="0">
                <a:solidFill>
                  <a:srgbClr val="FFFF00"/>
                </a:solidFill>
              </a:rPr>
              <a:t>. the increase in literals</a:t>
            </a:r>
            <a:r>
              <a:rPr lang="en-US" sz="2200" b="0" dirty="0"/>
              <a:t>) does not exceed the threshold.</a:t>
            </a:r>
          </a:p>
          <a:p>
            <a:endParaRPr lang="en-US" sz="2200" dirty="0"/>
          </a:p>
        </p:txBody>
      </p:sp>
      <p:pic>
        <p:nvPicPr>
          <p:cNvPr id="7977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3650" y="3735388"/>
            <a:ext cx="6500813" cy="2544762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…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Representations.</a:t>
            </a:r>
          </a:p>
          <a:p>
            <a:pPr>
              <a:lnSpc>
                <a:spcPct val="80000"/>
              </a:lnSpc>
            </a:pPr>
            <a:r>
              <a:rPr lang="en-US"/>
              <a:t>Taxonomy of optimization methods.</a:t>
            </a:r>
          </a:p>
          <a:p>
            <a:pPr lvl="1">
              <a:lnSpc>
                <a:spcPct val="80000"/>
              </a:lnSpc>
            </a:pPr>
            <a:r>
              <a:rPr lang="en-US"/>
              <a:t>Goals: area/delay.</a:t>
            </a:r>
          </a:p>
          <a:p>
            <a:pPr lvl="1">
              <a:lnSpc>
                <a:spcPct val="80000"/>
              </a:lnSpc>
            </a:pPr>
            <a:r>
              <a:rPr lang="en-US"/>
              <a:t>Algorithms: Algebraic/Boolean.</a:t>
            </a:r>
          </a:p>
          <a:p>
            <a:pPr lvl="1">
              <a:lnSpc>
                <a:spcPct val="80000"/>
              </a:lnSpc>
            </a:pPr>
            <a:r>
              <a:rPr lang="en-US"/>
              <a:t>Rule-based methods.</a:t>
            </a:r>
          </a:p>
          <a:p>
            <a:pPr>
              <a:lnSpc>
                <a:spcPct val="80000"/>
              </a:lnSpc>
            </a:pPr>
            <a:r>
              <a:rPr lang="en-US"/>
              <a:t>Examples of transformations.</a:t>
            </a:r>
          </a:p>
          <a:p>
            <a:pPr>
              <a:lnSpc>
                <a:spcPct val="80000"/>
              </a:lnSpc>
            </a:pPr>
            <a:r>
              <a:rPr lang="en-US"/>
              <a:t>Algebraic model.</a:t>
            </a:r>
          </a:p>
          <a:p>
            <a:pPr lvl="1">
              <a:lnSpc>
                <a:spcPct val="80000"/>
              </a:lnSpc>
            </a:pPr>
            <a:r>
              <a:rPr lang="en-US"/>
              <a:t>Algebraic division.</a:t>
            </a:r>
          </a:p>
          <a:p>
            <a:pPr lvl="1">
              <a:lnSpc>
                <a:spcPct val="80000"/>
              </a:lnSpc>
            </a:pPr>
            <a:r>
              <a:rPr lang="en-US"/>
              <a:t>Algebraic substitution.</a:t>
            </a:r>
          </a:p>
          <a:p>
            <a:pPr lvl="1">
              <a:lnSpc>
                <a:spcPct val="80000"/>
              </a:lnSpc>
            </a:pPr>
            <a:r>
              <a:rPr lang="en-US"/>
              <a:t>Single-cube extraction.</a:t>
            </a:r>
          </a:p>
          <a:p>
            <a:pPr lvl="1">
              <a:lnSpc>
                <a:spcPct val="80000"/>
              </a:lnSpc>
            </a:pPr>
            <a:r>
              <a:rPr lang="en-US"/>
              <a:t>Multiple-cube extraction.</a:t>
            </a:r>
          </a:p>
          <a:p>
            <a:pPr lvl="1">
              <a:lnSpc>
                <a:spcPct val="80000"/>
              </a:lnSpc>
            </a:pPr>
            <a:r>
              <a:rPr lang="en-US"/>
              <a:t>Decomposition.</a:t>
            </a:r>
          </a:p>
          <a:p>
            <a:pPr lvl="1">
              <a:lnSpc>
                <a:spcPct val="80000"/>
              </a:lnSpc>
            </a:pPr>
            <a:r>
              <a:rPr lang="en-US"/>
              <a:t>Factorization.</a:t>
            </a:r>
          </a:p>
          <a:p>
            <a:pPr lvl="1">
              <a:lnSpc>
                <a:spcPct val="80000"/>
              </a:lnSpc>
            </a:pPr>
            <a:r>
              <a:rPr lang="en-US"/>
              <a:t>Fast extraction.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Elimination Algorithm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Example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q = a + b</a:t>
            </a:r>
          </a:p>
          <a:p>
            <a:pPr lvl="1"/>
            <a:r>
              <a:rPr lang="en-US"/>
              <a:t>s = ce + de + a’ + b’</a:t>
            </a:r>
          </a:p>
          <a:p>
            <a:pPr lvl="1"/>
            <a:r>
              <a:rPr lang="en-US"/>
              <a:t>t = ac + ad + bc + bd + e</a:t>
            </a:r>
          </a:p>
          <a:p>
            <a:pPr lvl="1"/>
            <a:r>
              <a:rPr lang="en-US"/>
              <a:t>u = </a:t>
            </a:r>
            <a:r>
              <a:rPr lang="en-US">
                <a:solidFill>
                  <a:schemeClr val="hlink"/>
                </a:solidFill>
              </a:rPr>
              <a:t>q’</a:t>
            </a:r>
            <a:r>
              <a:rPr lang="en-US"/>
              <a:t>c + </a:t>
            </a: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/>
              <a:t>c’ + </a:t>
            </a:r>
            <a:r>
              <a:rPr lang="en-US">
                <a:solidFill>
                  <a:schemeClr val="hlink"/>
                </a:solidFill>
              </a:rPr>
              <a:t>q</a:t>
            </a:r>
            <a:r>
              <a:rPr lang="en-US"/>
              <a:t>c</a:t>
            </a:r>
          </a:p>
          <a:p>
            <a:pPr lvl="1"/>
            <a:r>
              <a:rPr lang="en-US"/>
              <a:t>v = a’d + bd + c’d + ae’</a:t>
            </a:r>
          </a:p>
          <a:p>
            <a:r>
              <a:rPr lang="en-US"/>
              <a:t>Value of vertex q=</a:t>
            </a:r>
            <a:r>
              <a:rPr lang="en-US" b="0"/>
              <a:t>n*l–n–l=3*2-3-2=1</a:t>
            </a:r>
          </a:p>
          <a:p>
            <a:pPr lvl="1"/>
            <a:r>
              <a:rPr lang="en-US"/>
              <a:t>It will increase number of literals =&gt; not eliminated</a:t>
            </a:r>
          </a:p>
          <a:p>
            <a:r>
              <a:rPr lang="en-US"/>
              <a:t>Assume u is simplified to u=c+q</a:t>
            </a:r>
          </a:p>
          <a:p>
            <a:pPr lvl="1"/>
            <a:r>
              <a:rPr lang="en-US"/>
              <a:t>Value of vertex q=</a:t>
            </a:r>
            <a:r>
              <a:rPr lang="en-US" b="1"/>
              <a:t>n*l–n–l=1*2-1-2=-1</a:t>
            </a:r>
          </a:p>
          <a:p>
            <a:pPr lvl="1"/>
            <a:r>
              <a:rPr lang="en-US"/>
              <a:t>It will decrease the number of literals by 1 =&gt; eliminated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MIS/SIS Rugged Script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sweep; eliminate -1</a:t>
            </a:r>
          </a:p>
          <a:p>
            <a:r>
              <a:rPr lang="en-US" b="0"/>
              <a:t>simplify -m nocomp</a:t>
            </a:r>
          </a:p>
          <a:p>
            <a:r>
              <a:rPr lang="en-US" b="0"/>
              <a:t>eliminate -1</a:t>
            </a:r>
          </a:p>
          <a:p>
            <a:r>
              <a:rPr lang="en-US" b="0"/>
              <a:t>sweep; eliminate 5</a:t>
            </a:r>
          </a:p>
          <a:p>
            <a:r>
              <a:rPr lang="en-US" b="0"/>
              <a:t>simplify -m nocomp</a:t>
            </a:r>
          </a:p>
          <a:p>
            <a:r>
              <a:rPr lang="en-US" b="0"/>
              <a:t>resub -a</a:t>
            </a:r>
          </a:p>
          <a:p>
            <a:r>
              <a:rPr lang="en-US" b="0"/>
              <a:t>fx</a:t>
            </a:r>
          </a:p>
          <a:p>
            <a:r>
              <a:rPr lang="en-US" b="0"/>
              <a:t>resub -a; sweep</a:t>
            </a:r>
          </a:p>
          <a:p>
            <a:r>
              <a:rPr lang="en-US" b="0"/>
              <a:t>eliminate -1; sweep</a:t>
            </a:r>
          </a:p>
          <a:p>
            <a:r>
              <a:rPr lang="en-US" b="0"/>
              <a:t>full-simplify -m nocomp</a:t>
            </a:r>
          </a:p>
          <a:p>
            <a:endParaRPr lang="en-US"/>
          </a:p>
        </p:txBody>
      </p:sp>
      <p:sp>
        <p:nvSpPr>
          <p:cNvPr id="799748" name="Text Box 4"/>
          <p:cNvSpPr txBox="1">
            <a:spLocks noChangeArrowheads="1"/>
          </p:cNvSpPr>
          <p:nvPr/>
        </p:nvSpPr>
        <p:spPr bwMode="auto">
          <a:xfrm>
            <a:off x="4383088" y="1430338"/>
            <a:ext cx="4248150" cy="12001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Sweep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eliminates single-input Vertices and those with a constant function.</a:t>
            </a:r>
          </a:p>
        </p:txBody>
      </p:sp>
      <p:sp>
        <p:nvSpPr>
          <p:cNvPr id="799749" name="Text Box 5"/>
          <p:cNvSpPr txBox="1">
            <a:spLocks noChangeArrowheads="1"/>
          </p:cNvSpPr>
          <p:nvPr/>
        </p:nvSpPr>
        <p:spPr bwMode="auto">
          <a:xfrm>
            <a:off x="4383088" y="4229100"/>
            <a:ext cx="4248150" cy="83502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fx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extracts double-cube and single-cube expression.</a:t>
            </a:r>
          </a:p>
        </p:txBody>
      </p:sp>
      <p:sp>
        <p:nvSpPr>
          <p:cNvPr id="799750" name="Text Box 6"/>
          <p:cNvSpPr txBox="1">
            <a:spLocks noChangeArrowheads="1"/>
          </p:cNvSpPr>
          <p:nvPr/>
        </p:nvSpPr>
        <p:spPr bwMode="auto">
          <a:xfrm>
            <a:off x="4370388" y="2816225"/>
            <a:ext cx="4248150" cy="1200150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resub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non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–a</a:t>
            </a: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performs algebraic substitution of all vertex pairs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and Algebraic Methods …</a:t>
            </a:r>
          </a:p>
        </p:txBody>
      </p:sp>
      <p:sp>
        <p:nvSpPr>
          <p:cNvPr id="800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Boolean methods</a:t>
            </a:r>
          </a:p>
          <a:p>
            <a:pPr lvl="1"/>
            <a:r>
              <a:rPr lang="en-US"/>
              <a:t>Exploit Boolean properties of logic functions.</a:t>
            </a:r>
          </a:p>
          <a:p>
            <a:pPr lvl="1"/>
            <a:r>
              <a:rPr lang="en-US"/>
              <a:t>Use don't care conditions induced by interconnections.</a:t>
            </a:r>
          </a:p>
          <a:p>
            <a:pPr lvl="1"/>
            <a:r>
              <a:rPr lang="en-US"/>
              <a:t>Complex at times.</a:t>
            </a:r>
          </a:p>
          <a:p>
            <a:r>
              <a:rPr lang="en-US"/>
              <a:t>Algebraic methods</a:t>
            </a:r>
          </a:p>
          <a:p>
            <a:pPr lvl="1"/>
            <a:r>
              <a:rPr lang="en-US"/>
              <a:t>View functions as polynomials.</a:t>
            </a:r>
          </a:p>
          <a:p>
            <a:pPr lvl="1"/>
            <a:r>
              <a:rPr lang="en-US"/>
              <a:t>Exploit properties of polynomial algebra.</a:t>
            </a:r>
          </a:p>
          <a:p>
            <a:pPr lvl="1"/>
            <a:r>
              <a:rPr lang="en-US"/>
              <a:t>Simpler, faster but weaker.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Boolean and Algebraic Methods</a:t>
            </a:r>
          </a:p>
        </p:txBody>
      </p:sp>
      <p:sp>
        <p:nvSpPr>
          <p:cNvPr id="80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Boolean substitution</a:t>
            </a:r>
          </a:p>
          <a:p>
            <a:pPr lvl="1"/>
            <a:r>
              <a:rPr lang="en-US"/>
              <a:t>h = a+bcd+e; q = a+cd</a:t>
            </a:r>
          </a:p>
          <a:p>
            <a:pPr lvl="1"/>
            <a:r>
              <a:rPr lang="en-US">
                <a:sym typeface="Symbol" pitchFamily="18" charset="2"/>
              </a:rPr>
              <a:t></a:t>
            </a:r>
            <a:r>
              <a:rPr lang="en-US"/>
              <a:t> h = a+bq +e</a:t>
            </a:r>
          </a:p>
          <a:p>
            <a:pPr lvl="1"/>
            <a:r>
              <a:rPr lang="en-US"/>
              <a:t>Because a+bq+e = a+b(a+cd)+e = a+bcd+e; </a:t>
            </a:r>
          </a:p>
          <a:p>
            <a:pPr lvl="2"/>
            <a:r>
              <a:rPr lang="en-US"/>
              <a:t>Relies on Boolean property b+1=1</a:t>
            </a:r>
          </a:p>
          <a:p>
            <a:r>
              <a:rPr lang="en-US"/>
              <a:t>Algebraic substitution</a:t>
            </a:r>
          </a:p>
          <a:p>
            <a:pPr lvl="1"/>
            <a:r>
              <a:rPr lang="en-US"/>
              <a:t>t = ka+kb+e; q=a+b</a:t>
            </a:r>
          </a:p>
          <a:p>
            <a:pPr lvl="1"/>
            <a:r>
              <a:rPr lang="en-US">
                <a:sym typeface="Symbol" pitchFamily="18" charset="2"/>
              </a:rPr>
              <a:t></a:t>
            </a:r>
            <a:r>
              <a:rPr lang="en-US"/>
              <a:t> t = kq +e</a:t>
            </a:r>
          </a:p>
          <a:p>
            <a:pPr lvl="1"/>
            <a:r>
              <a:rPr lang="en-US"/>
              <a:t>Because k(a+b) = ka+kb; holds regardless of any assumption of Boolean algebra.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Algebraic Model …</a:t>
            </a:r>
          </a:p>
        </p:txBody>
      </p:sp>
      <p:sp>
        <p:nvSpPr>
          <p:cNvPr id="8038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Represents local Boolean functions by algebraic expressions</a:t>
            </a:r>
          </a:p>
          <a:p>
            <a:pPr lvl="1"/>
            <a:r>
              <a:rPr lang="en-US" dirty="0" err="1"/>
              <a:t>Multilinear</a:t>
            </a:r>
            <a:r>
              <a:rPr lang="en-US" dirty="0"/>
              <a:t> polynomial (i.e. multi-variable with degree 1) over set of variables with unit coefficients.</a:t>
            </a:r>
          </a:p>
          <a:p>
            <a:r>
              <a:rPr lang="en-US" dirty="0"/>
              <a:t>Algebraic transformations neglect specific features of Boolean algebra</a:t>
            </a:r>
          </a:p>
          <a:p>
            <a:pPr lvl="1"/>
            <a:r>
              <a:rPr lang="en-US" dirty="0"/>
              <a:t>Only one distributive law applies</a:t>
            </a:r>
          </a:p>
          <a:p>
            <a:pPr lvl="2"/>
            <a:r>
              <a:rPr lang="en-US" dirty="0"/>
              <a:t>a . (</a:t>
            </a:r>
            <a:r>
              <a:rPr lang="en-US" dirty="0" err="1"/>
              <a:t>b+c</a:t>
            </a:r>
            <a:r>
              <a:rPr lang="en-US" dirty="0"/>
              <a:t>) = </a:t>
            </a:r>
            <a:r>
              <a:rPr lang="en-US" dirty="0" err="1"/>
              <a:t>ab+ac</a:t>
            </a:r>
            <a:endParaRPr lang="en-US" dirty="0"/>
          </a:p>
          <a:p>
            <a:pPr lvl="2"/>
            <a:r>
              <a:rPr lang="en-US" dirty="0"/>
              <a:t>a + (b . c) </a:t>
            </a:r>
            <a:r>
              <a:rPr lang="en-US" dirty="0">
                <a:sym typeface="Symbol" pitchFamily="18" charset="2"/>
              </a:rPr>
              <a:t></a:t>
            </a:r>
            <a:r>
              <a:rPr lang="en-US" dirty="0"/>
              <a:t> (</a:t>
            </a:r>
            <a:r>
              <a:rPr lang="en-US" dirty="0" err="1"/>
              <a:t>a+b</a:t>
            </a:r>
            <a:r>
              <a:rPr lang="en-US" dirty="0"/>
              <a:t>).(</a:t>
            </a:r>
            <a:r>
              <a:rPr lang="en-US" dirty="0" err="1"/>
              <a:t>a+c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Symmetric distribution laws.</a:t>
            </a:r>
          </a:p>
          <a:p>
            <a:pPr lvl="1"/>
            <a:r>
              <a:rPr lang="en-US" dirty="0" smtClean="0"/>
              <a:t>Complements </a:t>
            </a:r>
            <a:r>
              <a:rPr lang="en-US" dirty="0"/>
              <a:t>are not defined</a:t>
            </a:r>
          </a:p>
          <a:p>
            <a:pPr lvl="2"/>
            <a:r>
              <a:rPr lang="en-US" dirty="0"/>
              <a:t>Cannot apply some properties like absorption, </a:t>
            </a:r>
            <a:r>
              <a:rPr lang="en-US" dirty="0" err="1"/>
              <a:t>idempotence</a:t>
            </a:r>
            <a:r>
              <a:rPr lang="en-US" dirty="0"/>
              <a:t>, involution and </a:t>
            </a:r>
            <a:r>
              <a:rPr lang="en-US" dirty="0" err="1"/>
              <a:t>Demorgan’s</a:t>
            </a:r>
            <a:r>
              <a:rPr lang="en-US" dirty="0"/>
              <a:t>, </a:t>
            </a:r>
            <a:r>
              <a:rPr lang="en-US" dirty="0" err="1"/>
              <a:t>a+a</a:t>
            </a:r>
            <a:r>
              <a:rPr lang="en-US" dirty="0"/>
              <a:t>’=1 and  </a:t>
            </a:r>
            <a:r>
              <a:rPr lang="en-US" dirty="0" err="1"/>
              <a:t>a.a</a:t>
            </a:r>
            <a:r>
              <a:rPr lang="en-US" dirty="0"/>
              <a:t>’=0</a:t>
            </a:r>
          </a:p>
          <a:p>
            <a:pPr lvl="1"/>
            <a:r>
              <a:rPr lang="en-US" dirty="0" smtClean="0"/>
              <a:t>Don't </a:t>
            </a:r>
            <a:r>
              <a:rPr lang="en-US" dirty="0"/>
              <a:t>care sets are not used.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The Algebraic Model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Algebraic expressions obtained by</a:t>
            </a:r>
          </a:p>
          <a:p>
            <a:pPr lvl="1"/>
            <a:r>
              <a:rPr lang="en-US"/>
              <a:t>Modeling functions in sum of products form.</a:t>
            </a:r>
          </a:p>
          <a:p>
            <a:pPr lvl="1"/>
            <a:r>
              <a:rPr lang="en-US"/>
              <a:t>Make them minimal with respect to single-cube containment.</a:t>
            </a:r>
          </a:p>
          <a:p>
            <a:r>
              <a:rPr lang="en-US"/>
              <a:t>Algebraic operations restricted to expressions with disjoint support</a:t>
            </a:r>
          </a:p>
          <a:p>
            <a:pPr lvl="1"/>
            <a:r>
              <a:rPr lang="en-US"/>
              <a:t>Preserve correspondence of result with sum-of-product forms minimal w.r.t single-cube containment.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(a+b)(c+d)=ac+ad+bc+bd; minimal w.r.t SCC.</a:t>
            </a:r>
          </a:p>
          <a:p>
            <a:pPr lvl="1"/>
            <a:r>
              <a:rPr lang="en-US"/>
              <a:t>(a+b)(a+c)= aa+ac+ab+bc; non-minimal.</a:t>
            </a:r>
          </a:p>
          <a:p>
            <a:pPr lvl="1"/>
            <a:r>
              <a:rPr lang="en-US"/>
              <a:t>(a+b)(a’+c)=aa’+ac+a’b+bc; non-minimal.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Algebraic Division …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Given two algebraic expressions </a:t>
            </a:r>
            <a:r>
              <a:rPr lang="en-US" dirty="0" err="1"/>
              <a:t>f</a:t>
            </a:r>
            <a:r>
              <a:rPr lang="en-US" baseline="-25000" dirty="0" err="1"/>
              <a:t>dividend</a:t>
            </a:r>
            <a:r>
              <a:rPr lang="en-US" dirty="0"/>
              <a:t> and </a:t>
            </a: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baseline="-25000" dirty="0"/>
              <a:t> </a:t>
            </a:r>
            <a:r>
              <a:rPr lang="en-US" dirty="0"/>
              <a:t>, we say that </a:t>
            </a: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dirty="0"/>
              <a:t> is an </a:t>
            </a:r>
            <a:r>
              <a:rPr lang="en-US" dirty="0">
                <a:solidFill>
                  <a:schemeClr val="hlink"/>
                </a:solidFill>
              </a:rPr>
              <a:t>Algebraic Divisor</a:t>
            </a:r>
            <a:r>
              <a:rPr lang="en-US" dirty="0"/>
              <a:t> of </a:t>
            </a:r>
            <a:r>
              <a:rPr lang="en-US" dirty="0" err="1"/>
              <a:t>f</a:t>
            </a:r>
            <a:r>
              <a:rPr lang="en-US" baseline="-25000" dirty="0" err="1"/>
              <a:t>dividend</a:t>
            </a:r>
            <a:r>
              <a:rPr lang="en-US" baseline="-25000" dirty="0"/>
              <a:t> </a:t>
            </a:r>
            <a:r>
              <a:rPr lang="en-US" dirty="0"/>
              <a:t>,	</a:t>
            </a:r>
            <a:r>
              <a:rPr lang="en-US" b="0" dirty="0"/>
              <a:t> </a:t>
            </a:r>
            <a:r>
              <a:rPr lang="en-US" b="0" dirty="0" err="1"/>
              <a:t>f</a:t>
            </a:r>
            <a:r>
              <a:rPr lang="en-US" b="0" baseline="-25000" dirty="0" err="1"/>
              <a:t>quotient</a:t>
            </a:r>
            <a:r>
              <a:rPr lang="en-US" b="0" dirty="0"/>
              <a:t> = </a:t>
            </a:r>
            <a:r>
              <a:rPr lang="en-US" b="0" dirty="0" err="1"/>
              <a:t>f</a:t>
            </a:r>
            <a:r>
              <a:rPr lang="en-US" b="0" baseline="-25000" dirty="0" err="1"/>
              <a:t>dividend</a:t>
            </a:r>
            <a:r>
              <a:rPr lang="en-US" b="0" dirty="0"/>
              <a:t>/</a:t>
            </a:r>
            <a:r>
              <a:rPr lang="en-US" b="0" dirty="0" err="1"/>
              <a:t>f</a:t>
            </a:r>
            <a:r>
              <a:rPr lang="en-US" b="0" baseline="-25000" dirty="0" err="1"/>
              <a:t>divisor</a:t>
            </a:r>
            <a:r>
              <a:rPr lang="en-US" b="0" dirty="0"/>
              <a:t> when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f</a:t>
            </a:r>
            <a:r>
              <a:rPr lang="en-US" baseline="-25000" dirty="0" err="1"/>
              <a:t>dividend</a:t>
            </a:r>
            <a:r>
              <a:rPr lang="en-US" dirty="0"/>
              <a:t> = </a:t>
            </a: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dirty="0"/>
              <a:t> . </a:t>
            </a:r>
            <a:r>
              <a:rPr lang="en-US" dirty="0" err="1"/>
              <a:t>f</a:t>
            </a:r>
            <a:r>
              <a:rPr lang="en-US" baseline="-25000" dirty="0" err="1"/>
              <a:t>quotient</a:t>
            </a:r>
            <a:r>
              <a:rPr lang="en-US" dirty="0"/>
              <a:t> + </a:t>
            </a:r>
            <a:r>
              <a:rPr lang="en-US" dirty="0" err="1"/>
              <a:t>f</a:t>
            </a:r>
            <a:r>
              <a:rPr lang="en-US" baseline="-25000" dirty="0" err="1"/>
              <a:t>remainder</a:t>
            </a:r>
            <a:endParaRPr lang="en-US" baseline="-25000" dirty="0"/>
          </a:p>
          <a:p>
            <a:pPr lvl="1">
              <a:lnSpc>
                <a:spcPct val="80000"/>
              </a:lnSpc>
            </a:pP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dirty="0"/>
              <a:t> . </a:t>
            </a:r>
            <a:r>
              <a:rPr lang="en-US" dirty="0" err="1"/>
              <a:t>f</a:t>
            </a:r>
            <a:r>
              <a:rPr lang="en-US" baseline="-25000" dirty="0" err="1"/>
              <a:t>quotient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</a:t>
            </a:r>
            <a:r>
              <a:rPr lang="en-US" dirty="0"/>
              <a:t> 0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the support of </a:t>
            </a: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dirty="0"/>
              <a:t> and </a:t>
            </a:r>
            <a:r>
              <a:rPr lang="en-US" dirty="0" err="1"/>
              <a:t>f</a:t>
            </a:r>
            <a:r>
              <a:rPr lang="en-US" baseline="-25000" dirty="0" err="1"/>
              <a:t>quotient</a:t>
            </a:r>
            <a:r>
              <a:rPr lang="en-US" baseline="-25000" dirty="0"/>
              <a:t> </a:t>
            </a:r>
            <a:r>
              <a:rPr lang="en-US" dirty="0"/>
              <a:t>is disjoint.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</a:rPr>
              <a:t>Example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Let </a:t>
            </a:r>
            <a:r>
              <a:rPr lang="en-US" dirty="0" err="1"/>
              <a:t>f</a:t>
            </a:r>
            <a:r>
              <a:rPr lang="en-US" baseline="-25000" dirty="0" err="1"/>
              <a:t>dividend</a:t>
            </a:r>
            <a:r>
              <a:rPr lang="en-US" dirty="0"/>
              <a:t> = </a:t>
            </a:r>
            <a:r>
              <a:rPr lang="en-US" dirty="0" err="1"/>
              <a:t>ac+ad+bc+bd+e</a:t>
            </a:r>
            <a:r>
              <a:rPr lang="en-US" dirty="0"/>
              <a:t>  and </a:t>
            </a:r>
            <a:r>
              <a:rPr lang="en-US" dirty="0" err="1"/>
              <a:t>f</a:t>
            </a:r>
            <a:r>
              <a:rPr lang="en-US" baseline="-25000" dirty="0" err="1"/>
              <a:t>divisor</a:t>
            </a:r>
            <a:r>
              <a:rPr lang="en-US" dirty="0"/>
              <a:t> = </a:t>
            </a:r>
            <a:r>
              <a:rPr lang="en-US" dirty="0" err="1"/>
              <a:t>a+b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en-US" dirty="0"/>
              <a:t>Then </a:t>
            </a:r>
            <a:r>
              <a:rPr lang="en-US" dirty="0" err="1"/>
              <a:t>f</a:t>
            </a:r>
            <a:r>
              <a:rPr lang="en-US" baseline="-25000" dirty="0" err="1"/>
              <a:t>quotient</a:t>
            </a:r>
            <a:r>
              <a:rPr lang="en-US" dirty="0"/>
              <a:t> = </a:t>
            </a:r>
            <a:r>
              <a:rPr lang="en-US" dirty="0" err="1"/>
              <a:t>c+d</a:t>
            </a:r>
            <a:r>
              <a:rPr lang="en-US" dirty="0"/>
              <a:t> 	</a:t>
            </a:r>
            <a:r>
              <a:rPr lang="en-US" dirty="0" err="1"/>
              <a:t>f</a:t>
            </a:r>
            <a:r>
              <a:rPr lang="en-US" baseline="-25000" dirty="0" err="1"/>
              <a:t>remainder</a:t>
            </a:r>
            <a:r>
              <a:rPr lang="en-US" dirty="0"/>
              <a:t> = 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Because (</a:t>
            </a:r>
            <a:r>
              <a:rPr lang="en-US" dirty="0" err="1"/>
              <a:t>a+b</a:t>
            </a:r>
            <a:r>
              <a:rPr lang="en-US" dirty="0"/>
              <a:t>) (</a:t>
            </a:r>
            <a:r>
              <a:rPr lang="en-US" dirty="0" err="1"/>
              <a:t>c+d</a:t>
            </a:r>
            <a:r>
              <a:rPr lang="en-US" dirty="0"/>
              <a:t>)+e = </a:t>
            </a:r>
            <a:r>
              <a:rPr lang="en-US" dirty="0" err="1"/>
              <a:t>f</a:t>
            </a:r>
            <a:r>
              <a:rPr lang="en-US" baseline="-25000" dirty="0" err="1"/>
              <a:t>dividend</a:t>
            </a:r>
            <a:endParaRPr lang="en-US" baseline="-25000" dirty="0"/>
          </a:p>
          <a:p>
            <a:pPr lvl="2">
              <a:lnSpc>
                <a:spcPct val="80000"/>
              </a:lnSpc>
            </a:pPr>
            <a:r>
              <a:rPr lang="en-US" dirty="0"/>
              <a:t>and {</a:t>
            </a:r>
            <a:r>
              <a:rPr lang="en-US" dirty="0" err="1"/>
              <a:t>a,b</a:t>
            </a:r>
            <a:r>
              <a:rPr lang="en-US" dirty="0"/>
              <a:t>} </a:t>
            </a:r>
            <a:r>
              <a:rPr lang="en-US" dirty="0">
                <a:sym typeface="Symbol" pitchFamily="18" charset="2"/>
              </a:rPr>
              <a:t></a:t>
            </a:r>
            <a:r>
              <a:rPr lang="en-US" dirty="0"/>
              <a:t> {</a:t>
            </a:r>
            <a:r>
              <a:rPr lang="en-US" dirty="0" err="1"/>
              <a:t>c,d</a:t>
            </a:r>
            <a:r>
              <a:rPr lang="en-US" dirty="0"/>
              <a:t>} = </a:t>
            </a:r>
            <a:r>
              <a:rPr lang="en-US" dirty="0">
                <a:sym typeface="Symbol" pitchFamily="18" charset="2"/>
              </a:rPr>
              <a:t>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Non-algebraic division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Let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a+bc</a:t>
            </a:r>
            <a:r>
              <a:rPr lang="en-US" dirty="0"/>
              <a:t> and </a:t>
            </a:r>
            <a:r>
              <a:rPr lang="en-US" dirty="0" err="1"/>
              <a:t>f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a+b</a:t>
            </a:r>
            <a:r>
              <a:rPr lang="en-US" dirty="0"/>
              <a:t>.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Let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a+c</a:t>
            </a:r>
            <a:r>
              <a:rPr lang="en-US" dirty="0"/>
              <a:t>. Then,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f</a:t>
            </a:r>
            <a:r>
              <a:rPr lang="en-US" baseline="-25000" dirty="0" err="1"/>
              <a:t>j</a:t>
            </a:r>
            <a:r>
              <a:rPr lang="en-US" dirty="0"/>
              <a:t> .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 = (</a:t>
            </a:r>
            <a:r>
              <a:rPr lang="en-US" dirty="0" err="1"/>
              <a:t>a+b</a:t>
            </a:r>
            <a:r>
              <a:rPr lang="en-US" dirty="0"/>
              <a:t>)(</a:t>
            </a:r>
            <a:r>
              <a:rPr lang="en-US" dirty="0" err="1"/>
              <a:t>a+c</a:t>
            </a:r>
            <a:r>
              <a:rPr lang="en-US" dirty="0"/>
              <a:t>) </a:t>
            </a:r>
            <a:endParaRPr lang="en-US" baseline="-25000" dirty="0"/>
          </a:p>
          <a:p>
            <a:pPr lvl="2">
              <a:lnSpc>
                <a:spcPct val="80000"/>
              </a:lnSpc>
            </a:pPr>
            <a:r>
              <a:rPr lang="en-US" dirty="0"/>
              <a:t>but {</a:t>
            </a:r>
            <a:r>
              <a:rPr lang="en-US" dirty="0" err="1"/>
              <a:t>a,b</a:t>
            </a:r>
            <a:r>
              <a:rPr lang="en-US" dirty="0"/>
              <a:t>} </a:t>
            </a:r>
            <a:r>
              <a:rPr lang="en-US" dirty="0">
                <a:sym typeface="Symbol" pitchFamily="18" charset="2"/>
              </a:rPr>
              <a:t></a:t>
            </a:r>
            <a:r>
              <a:rPr lang="en-US" dirty="0"/>
              <a:t> {</a:t>
            </a:r>
            <a:r>
              <a:rPr lang="en-US" dirty="0" err="1"/>
              <a:t>a,c</a:t>
            </a:r>
            <a:r>
              <a:rPr lang="en-US" dirty="0"/>
              <a:t>} </a:t>
            </a:r>
            <a:r>
              <a:rPr lang="en-US" dirty="0">
                <a:sym typeface="Symbol" pitchFamily="18" charset="2"/>
              </a:rPr>
              <a:t>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Algebraic Division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algebraic divisor is called a </a:t>
            </a:r>
            <a:r>
              <a:rPr lang="en-US">
                <a:solidFill>
                  <a:schemeClr val="hlink"/>
                </a:solidFill>
              </a:rPr>
              <a:t>factor</a:t>
            </a:r>
            <a:r>
              <a:rPr lang="en-US"/>
              <a:t> when the remainder is void.</a:t>
            </a:r>
          </a:p>
          <a:p>
            <a:pPr lvl="1"/>
            <a:r>
              <a:rPr lang="en-US"/>
              <a:t>a+b is a factor of ac+ad+bc+bd</a:t>
            </a:r>
          </a:p>
          <a:p>
            <a:r>
              <a:rPr lang="en-US"/>
              <a:t>An expression is said to be </a:t>
            </a:r>
            <a:r>
              <a:rPr lang="en-US">
                <a:solidFill>
                  <a:schemeClr val="hlink"/>
                </a:solidFill>
              </a:rPr>
              <a:t>cube free</a:t>
            </a:r>
            <a:r>
              <a:rPr lang="en-US"/>
              <a:t> when it cannot be factored by a cube.</a:t>
            </a:r>
          </a:p>
          <a:p>
            <a:pPr lvl="1"/>
            <a:r>
              <a:rPr lang="en-US"/>
              <a:t>a+b is cube free</a:t>
            </a:r>
          </a:p>
          <a:p>
            <a:pPr lvl="1"/>
            <a:r>
              <a:rPr lang="en-US"/>
              <a:t>ac+ad+bc+bd is cube free</a:t>
            </a:r>
          </a:p>
          <a:p>
            <a:pPr lvl="1"/>
            <a:r>
              <a:rPr lang="en-US"/>
              <a:t>ac+ad is non-cube free</a:t>
            </a:r>
          </a:p>
          <a:p>
            <a:pPr lvl="1"/>
            <a:r>
              <a:rPr lang="en-US"/>
              <a:t>abc is non-cube free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Algebraic Division Algorithm …</a:t>
            </a:r>
          </a:p>
        </p:txBody>
      </p:sp>
      <p:sp>
        <p:nvSpPr>
          <p:cNvPr id="80794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Quotient Q and remainder R are sum of cubes (monomials).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Intersection is largest subset of common monomials.</a:t>
            </a:r>
          </a:p>
          <a:p>
            <a:endParaRPr lang="en-US" sz="2200" dirty="0"/>
          </a:p>
        </p:txBody>
      </p:sp>
      <p:graphicFrame>
        <p:nvGraphicFramePr>
          <p:cNvPr id="80794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14363" y="2252663"/>
          <a:ext cx="3286125" cy="774700"/>
        </p:xfrm>
        <a:graphic>
          <a:graphicData uri="http://schemas.openxmlformats.org/presentationml/2006/ole">
            <p:oleObj spid="_x0000_s807940" name="Equation" r:id="rId3" imgW="1777680" imgH="419040" progId="Equation.3">
              <p:embed/>
            </p:oleObj>
          </a:graphicData>
        </a:graphic>
      </p:graphicFrame>
      <p:graphicFrame>
        <p:nvGraphicFramePr>
          <p:cNvPr id="80794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627063" y="1343025"/>
          <a:ext cx="3300412" cy="795338"/>
        </p:xfrm>
        <a:graphic>
          <a:graphicData uri="http://schemas.openxmlformats.org/presentationml/2006/ole">
            <p:oleObj spid="_x0000_s807942" name="Equation" r:id="rId4" imgW="1739880" imgH="419040" progId="Equation.3">
              <p:embed/>
            </p:oleObj>
          </a:graphicData>
        </a:graphic>
      </p:graphicFrame>
      <p:pic>
        <p:nvPicPr>
          <p:cNvPr id="80794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38650" y="1458913"/>
            <a:ext cx="4186238" cy="442595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Algebraic Division Algorithm …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  <a:endParaRPr lang="en-US" b="0">
              <a:solidFill>
                <a:schemeClr val="hlink"/>
              </a:solidFill>
            </a:endParaRPr>
          </a:p>
          <a:p>
            <a:pPr lvl="1"/>
            <a:r>
              <a:rPr lang="en-US" b="1"/>
              <a:t>f</a:t>
            </a:r>
            <a:r>
              <a:rPr lang="en-US" b="1" baseline="-25000"/>
              <a:t>dividend</a:t>
            </a:r>
            <a:r>
              <a:rPr lang="en-US" b="1"/>
              <a:t> = ac+ad+bc+bd+e;</a:t>
            </a:r>
          </a:p>
          <a:p>
            <a:pPr lvl="1"/>
            <a:r>
              <a:rPr lang="en-US" b="1"/>
              <a:t>f</a:t>
            </a:r>
            <a:r>
              <a:rPr lang="en-US" b="1" baseline="-25000"/>
              <a:t>divisor</a:t>
            </a:r>
            <a:r>
              <a:rPr lang="en-US" b="1"/>
              <a:t> = a+b;</a:t>
            </a:r>
          </a:p>
          <a:p>
            <a:pPr lvl="1"/>
            <a:r>
              <a:rPr lang="en-US" b="1"/>
              <a:t>A = {ac, ad, bc, bd, e} and B = {a, b}.</a:t>
            </a:r>
          </a:p>
          <a:p>
            <a:pPr lvl="1"/>
            <a:r>
              <a:rPr lang="en-US" b="1"/>
              <a:t>i = 1</a:t>
            </a:r>
          </a:p>
          <a:p>
            <a:pPr lvl="2"/>
            <a:r>
              <a:rPr lang="en-US"/>
              <a:t>C</a:t>
            </a:r>
            <a:r>
              <a:rPr lang="en-US" baseline="30000"/>
              <a:t>B</a:t>
            </a:r>
            <a:r>
              <a:rPr lang="en-US" baseline="-25000"/>
              <a:t>1</a:t>
            </a:r>
            <a:r>
              <a:rPr lang="en-US"/>
              <a:t> = a, D = {ac, ad} and D</a:t>
            </a:r>
            <a:r>
              <a:rPr lang="en-US" baseline="-25000"/>
              <a:t>1</a:t>
            </a:r>
            <a:r>
              <a:rPr lang="en-US"/>
              <a:t> = {c, d}.</a:t>
            </a:r>
          </a:p>
          <a:p>
            <a:pPr lvl="2"/>
            <a:r>
              <a:rPr lang="en-US"/>
              <a:t>Q = {c, d}.</a:t>
            </a:r>
          </a:p>
          <a:p>
            <a:pPr lvl="1"/>
            <a:r>
              <a:rPr lang="en-US" b="1"/>
              <a:t>i = 2 = n</a:t>
            </a:r>
          </a:p>
          <a:p>
            <a:pPr lvl="2"/>
            <a:r>
              <a:rPr lang="en-US"/>
              <a:t>C</a:t>
            </a:r>
            <a:r>
              <a:rPr lang="en-US" baseline="30000"/>
              <a:t>B</a:t>
            </a:r>
            <a:r>
              <a:rPr lang="en-US" baseline="-25000"/>
              <a:t>2</a:t>
            </a:r>
            <a:r>
              <a:rPr lang="en-US"/>
              <a:t> = b, D = {bc, bd} and D</a:t>
            </a:r>
            <a:r>
              <a:rPr lang="en-US" baseline="-25000"/>
              <a:t>2</a:t>
            </a:r>
            <a:r>
              <a:rPr lang="en-US"/>
              <a:t> = {c, d}.</a:t>
            </a:r>
          </a:p>
          <a:p>
            <a:pPr lvl="2"/>
            <a:r>
              <a:rPr lang="en-US"/>
              <a:t>Then Q = {c, d}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{c, d} = {c, d}.</a:t>
            </a:r>
          </a:p>
          <a:p>
            <a:pPr lvl="1"/>
            <a:r>
              <a:rPr lang="en-US" b="1"/>
              <a:t>Result</a:t>
            </a:r>
          </a:p>
          <a:p>
            <a:pPr lvl="2"/>
            <a:r>
              <a:rPr lang="en-US"/>
              <a:t>Q = {c, d} and R = {e}.</a:t>
            </a:r>
          </a:p>
          <a:p>
            <a:pPr lvl="2"/>
            <a:r>
              <a:rPr lang="en-US"/>
              <a:t>f</a:t>
            </a:r>
            <a:r>
              <a:rPr lang="en-US" sz="2200" baseline="-25000"/>
              <a:t>quotient</a:t>
            </a:r>
            <a:r>
              <a:rPr lang="en-US"/>
              <a:t> = c+d and f</a:t>
            </a:r>
            <a:r>
              <a:rPr lang="en-US" sz="2200" baseline="-25000"/>
              <a:t>remainder</a:t>
            </a:r>
            <a:r>
              <a:rPr lang="en-US"/>
              <a:t> = 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Outline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External and internal </a:t>
            </a:r>
            <a:r>
              <a:rPr lang="en-US" i="1"/>
              <a:t>don’t care</a:t>
            </a:r>
            <a:r>
              <a:rPr lang="en-US"/>
              <a:t> sets.</a:t>
            </a:r>
          </a:p>
          <a:p>
            <a:pPr lvl="1"/>
            <a:r>
              <a:rPr lang="en-US"/>
              <a:t>Controllability </a:t>
            </a:r>
            <a:r>
              <a:rPr lang="en-US" i="1"/>
              <a:t>don’t care</a:t>
            </a:r>
            <a:r>
              <a:rPr lang="en-US"/>
              <a:t> sets.</a:t>
            </a:r>
          </a:p>
          <a:p>
            <a:pPr lvl="1"/>
            <a:r>
              <a:rPr lang="en-US"/>
              <a:t>Observability </a:t>
            </a:r>
            <a:r>
              <a:rPr lang="en-US" i="1"/>
              <a:t>don’t care</a:t>
            </a:r>
            <a:r>
              <a:rPr lang="en-US"/>
              <a:t> sets.</a:t>
            </a:r>
          </a:p>
          <a:p>
            <a:r>
              <a:rPr lang="en-US"/>
              <a:t>Boolean simplification and substitution.</a:t>
            </a:r>
          </a:p>
          <a:p>
            <a:r>
              <a:rPr lang="en-US"/>
              <a:t>Testability properties of multiple-level logic.</a:t>
            </a:r>
          </a:p>
          <a:p>
            <a:r>
              <a:rPr lang="en-US"/>
              <a:t>Synthesis for testability.</a:t>
            </a:r>
          </a:p>
          <a:p>
            <a:r>
              <a:rPr lang="en-US"/>
              <a:t>Network delay modeling.</a:t>
            </a:r>
          </a:p>
          <a:p>
            <a:r>
              <a:rPr lang="en-US"/>
              <a:t>Algorithms for delay minimization.</a:t>
            </a:r>
          </a:p>
          <a:p>
            <a:r>
              <a:rPr lang="en-US"/>
              <a:t>Transformations for delay reduction.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Algebraic Division Algorithm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Let f</a:t>
            </a:r>
            <a:r>
              <a:rPr lang="en-US" baseline="-25000"/>
              <a:t>dividend</a:t>
            </a:r>
            <a:r>
              <a:rPr lang="en-US"/>
              <a:t> = axc+axd+bc+bxd+e;  f</a:t>
            </a:r>
            <a:r>
              <a:rPr lang="en-US" baseline="-25000"/>
              <a:t>divisor</a:t>
            </a:r>
            <a:r>
              <a:rPr lang="en-US"/>
              <a:t> = ax+b</a:t>
            </a:r>
          </a:p>
          <a:p>
            <a:pPr lvl="1"/>
            <a:r>
              <a:rPr lang="en-US"/>
              <a:t>i=1, C</a:t>
            </a:r>
            <a:r>
              <a:rPr lang="en-US" baseline="30000"/>
              <a:t>B</a:t>
            </a:r>
            <a:r>
              <a:rPr lang="en-US" baseline="-25000"/>
              <a:t>1</a:t>
            </a:r>
            <a:r>
              <a:rPr lang="en-US"/>
              <a:t> = ax, D = {axc, axd} and D</a:t>
            </a:r>
            <a:r>
              <a:rPr lang="en-US" baseline="-25000"/>
              <a:t>1</a:t>
            </a:r>
            <a:r>
              <a:rPr lang="en-US"/>
              <a:t> = {c, d}; Q={c, d}</a:t>
            </a:r>
          </a:p>
          <a:p>
            <a:pPr lvl="1"/>
            <a:r>
              <a:rPr lang="en-US"/>
              <a:t>i = 2 = n; C</a:t>
            </a:r>
            <a:r>
              <a:rPr lang="en-US" baseline="30000"/>
              <a:t>B</a:t>
            </a:r>
            <a:r>
              <a:rPr lang="en-US" baseline="-25000"/>
              <a:t>2</a:t>
            </a:r>
            <a:r>
              <a:rPr lang="en-US"/>
              <a:t> = b, D = {bc, bxd} and D</a:t>
            </a:r>
            <a:r>
              <a:rPr lang="en-US" baseline="-25000"/>
              <a:t>2</a:t>
            </a:r>
            <a:r>
              <a:rPr lang="en-US"/>
              <a:t> = {c, xd}.</a:t>
            </a:r>
          </a:p>
          <a:p>
            <a:pPr lvl="1"/>
            <a:r>
              <a:rPr lang="en-US"/>
              <a:t>Then Q = {c, d}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{c, xd} = {c}.</a:t>
            </a:r>
          </a:p>
          <a:p>
            <a:pPr lvl="1"/>
            <a:r>
              <a:rPr lang="en-US"/>
              <a:t>f</a:t>
            </a:r>
            <a:r>
              <a:rPr lang="en-US" sz="2400" baseline="-25000"/>
              <a:t>quotient</a:t>
            </a:r>
            <a:r>
              <a:rPr lang="en-US"/>
              <a:t> = c and f</a:t>
            </a:r>
            <a:r>
              <a:rPr lang="en-US" sz="2400" baseline="-25000"/>
              <a:t>remainder</a:t>
            </a:r>
            <a:r>
              <a:rPr lang="en-US"/>
              <a:t> = axd+bxd+e.</a:t>
            </a:r>
          </a:p>
          <a:p>
            <a:r>
              <a:rPr lang="en-US" b="0">
                <a:solidFill>
                  <a:schemeClr val="hlink"/>
                </a:solidFill>
              </a:rPr>
              <a:t>Theorem</a:t>
            </a:r>
            <a:r>
              <a:rPr lang="en-US" b="0"/>
              <a:t>: </a:t>
            </a:r>
            <a:r>
              <a:rPr lang="en-US" b="0">
                <a:solidFill>
                  <a:schemeClr val="hlink"/>
                </a:solidFill>
              </a:rPr>
              <a:t>Given algebraic expressions f</a:t>
            </a:r>
            <a:r>
              <a:rPr lang="en-US" b="0" baseline="-25000">
                <a:solidFill>
                  <a:schemeClr val="hlink"/>
                </a:solidFill>
              </a:rPr>
              <a:t>i</a:t>
            </a:r>
            <a:r>
              <a:rPr lang="en-US" b="0">
                <a:solidFill>
                  <a:schemeClr val="hlink"/>
                </a:solidFill>
              </a:rPr>
              <a:t> and f</a:t>
            </a:r>
            <a:r>
              <a:rPr lang="en-US" b="0" baseline="-25000">
                <a:solidFill>
                  <a:schemeClr val="hlink"/>
                </a:solidFill>
              </a:rPr>
              <a:t>j</a:t>
            </a:r>
            <a:r>
              <a:rPr lang="en-US" b="0">
                <a:solidFill>
                  <a:schemeClr val="hlink"/>
                </a:solidFill>
              </a:rPr>
              <a:t>, then f</a:t>
            </a:r>
            <a:r>
              <a:rPr lang="en-US" b="0" baseline="-25000">
                <a:solidFill>
                  <a:schemeClr val="hlink"/>
                </a:solidFill>
              </a:rPr>
              <a:t>i</a:t>
            </a:r>
            <a:r>
              <a:rPr lang="en-US" b="0">
                <a:solidFill>
                  <a:schemeClr val="hlink"/>
                </a:solidFill>
              </a:rPr>
              <a:t>/f</a:t>
            </a:r>
            <a:r>
              <a:rPr lang="en-US" b="0" baseline="-25000">
                <a:solidFill>
                  <a:schemeClr val="hlink"/>
                </a:solidFill>
              </a:rPr>
              <a:t>j</a:t>
            </a:r>
            <a:r>
              <a:rPr lang="en-US" b="0">
                <a:solidFill>
                  <a:schemeClr val="hlink"/>
                </a:solidFill>
              </a:rPr>
              <a:t> is empty when</a:t>
            </a:r>
          </a:p>
          <a:p>
            <a:pPr lvl="1"/>
            <a:r>
              <a:rPr lang="en-US"/>
              <a:t>f</a:t>
            </a:r>
            <a:r>
              <a:rPr lang="en-US" sz="2400" baseline="-25000"/>
              <a:t>j</a:t>
            </a:r>
            <a:r>
              <a:rPr lang="en-US"/>
              <a:t> contains a variable not in f</a:t>
            </a:r>
            <a:r>
              <a:rPr lang="en-US" sz="2400" baseline="-25000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f</a:t>
            </a:r>
            <a:r>
              <a:rPr lang="en-US" sz="2400" baseline="-25000"/>
              <a:t>j</a:t>
            </a:r>
            <a:r>
              <a:rPr lang="en-US"/>
              <a:t> contains a cube whose support is not contained in that of any cube of f</a:t>
            </a:r>
            <a:r>
              <a:rPr lang="en-US" sz="2400" baseline="-25000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f</a:t>
            </a:r>
            <a:r>
              <a:rPr lang="en-US" sz="2400" baseline="-25000"/>
              <a:t>j</a:t>
            </a:r>
            <a:r>
              <a:rPr lang="en-US"/>
              <a:t> contains more cubes than f</a:t>
            </a:r>
            <a:r>
              <a:rPr lang="en-US" sz="2400" baseline="-25000"/>
              <a:t>i</a:t>
            </a:r>
            <a:r>
              <a:rPr lang="en-US"/>
              <a:t>.</a:t>
            </a:r>
          </a:p>
          <a:p>
            <a:pPr lvl="1"/>
            <a:r>
              <a:rPr lang="en-US"/>
              <a:t>The count of any variable in f</a:t>
            </a:r>
            <a:r>
              <a:rPr lang="en-US" sz="2400" baseline="-25000"/>
              <a:t>j</a:t>
            </a:r>
            <a:r>
              <a:rPr lang="en-US"/>
              <a:t> larger than in f</a:t>
            </a:r>
            <a:r>
              <a:rPr lang="en-US" sz="2400" baseline="-25000"/>
              <a:t>i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</a:t>
            </a:r>
          </a:p>
        </p:txBody>
      </p:sp>
      <p:sp>
        <p:nvSpPr>
          <p:cNvPr id="815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Substitution replaces a subexpression by a variable associated with a vertex of the logic network.</a:t>
            </a:r>
          </a:p>
          <a:p>
            <a:r>
              <a:rPr lang="en-US"/>
              <a:t>Consider expression pairs.</a:t>
            </a:r>
          </a:p>
          <a:p>
            <a:r>
              <a:rPr lang="en-US"/>
              <a:t>Apply division (in any order).</a:t>
            </a:r>
          </a:p>
          <a:p>
            <a:r>
              <a:rPr lang="en-US"/>
              <a:t>If quotient is not void</a:t>
            </a:r>
          </a:p>
          <a:p>
            <a:pPr lvl="1"/>
            <a:r>
              <a:rPr lang="en-US"/>
              <a:t>Evaluate area/delay gain</a:t>
            </a:r>
          </a:p>
          <a:p>
            <a:pPr lvl="1"/>
            <a:r>
              <a:rPr lang="en-US"/>
              <a:t>Substitute f</a:t>
            </a:r>
            <a:r>
              <a:rPr lang="en-US" baseline="-25000"/>
              <a:t>dividend</a:t>
            </a:r>
            <a:r>
              <a:rPr lang="en-US"/>
              <a:t> by j.f</a:t>
            </a:r>
            <a:r>
              <a:rPr lang="en-US" baseline="-25000"/>
              <a:t>quotient </a:t>
            </a:r>
            <a:r>
              <a:rPr lang="en-US"/>
              <a:t>+ f</a:t>
            </a:r>
            <a:r>
              <a:rPr lang="en-US" baseline="-25000"/>
              <a:t>remainder</a:t>
            </a:r>
            <a:r>
              <a:rPr lang="en-US"/>
              <a:t> where j = f</a:t>
            </a:r>
            <a:r>
              <a:rPr lang="en-US" baseline="-25000"/>
              <a:t>divisor</a:t>
            </a:r>
            <a:endParaRPr lang="en-US"/>
          </a:p>
          <a:p>
            <a:r>
              <a:rPr lang="en-US"/>
              <a:t>Use filters to reduce divisions.</a:t>
            </a:r>
          </a:p>
          <a:p>
            <a:r>
              <a:rPr lang="en-US">
                <a:solidFill>
                  <a:schemeClr val="hlink"/>
                </a:solidFill>
              </a:rPr>
              <a:t>Theorem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Given two algebraic expressions f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 and f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, f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/f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=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</a:t>
            </a:r>
            <a:r>
              <a:rPr lang="en-US">
                <a:solidFill>
                  <a:schemeClr val="hlink"/>
                </a:solidFill>
              </a:rPr>
              <a:t> if there is a path from v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 to v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 in the logic network.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algorithm</a:t>
            </a:r>
          </a:p>
        </p:txBody>
      </p:sp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1235075"/>
            <a:ext cx="7959725" cy="497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Extraction</a:t>
            </a:r>
          </a:p>
        </p:txBody>
      </p:sp>
      <p:sp>
        <p:nvSpPr>
          <p:cNvPr id="817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Search for common sub-expressions</a:t>
            </a:r>
          </a:p>
          <a:p>
            <a:pPr lvl="1"/>
            <a:r>
              <a:rPr lang="en-US"/>
              <a:t>Single-cube extraction: monomial.</a:t>
            </a:r>
          </a:p>
          <a:p>
            <a:pPr lvl="1"/>
            <a:r>
              <a:rPr lang="en-US"/>
              <a:t>Multiple-cube (</a:t>
            </a:r>
            <a:r>
              <a:rPr lang="en-US">
                <a:solidFill>
                  <a:schemeClr val="hlink"/>
                </a:solidFill>
              </a:rPr>
              <a:t>kernel</a:t>
            </a:r>
            <a:r>
              <a:rPr lang="en-US"/>
              <a:t>) extraction: polynomial</a:t>
            </a:r>
          </a:p>
          <a:p>
            <a:r>
              <a:rPr lang="en-US"/>
              <a:t>Search for appropriate divisors.</a:t>
            </a:r>
          </a:p>
          <a:p>
            <a:r>
              <a:rPr lang="en-US">
                <a:solidFill>
                  <a:schemeClr val="hlink"/>
                </a:solidFill>
              </a:rPr>
              <a:t>Cube-free</a:t>
            </a:r>
            <a:r>
              <a:rPr lang="en-US"/>
              <a:t> expression</a:t>
            </a:r>
          </a:p>
          <a:p>
            <a:pPr lvl="1"/>
            <a:r>
              <a:rPr lang="en-US"/>
              <a:t>Cannot be factored by a cube.</a:t>
            </a:r>
          </a:p>
          <a:p>
            <a:r>
              <a:rPr lang="en-US">
                <a:solidFill>
                  <a:schemeClr val="hlink"/>
                </a:solidFill>
              </a:rPr>
              <a:t>Kernel</a:t>
            </a:r>
            <a:r>
              <a:rPr lang="en-US"/>
              <a:t> of an expression</a:t>
            </a:r>
          </a:p>
          <a:p>
            <a:pPr lvl="1"/>
            <a:r>
              <a:rPr lang="en-US"/>
              <a:t>Cube-free quotient of the expression divided by a cube (called </a:t>
            </a:r>
            <a:r>
              <a:rPr lang="en-US">
                <a:solidFill>
                  <a:schemeClr val="hlink"/>
                </a:solidFill>
              </a:rPr>
              <a:t>co-kernel</a:t>
            </a:r>
            <a:r>
              <a:rPr lang="en-US"/>
              <a:t>).</a:t>
            </a:r>
          </a:p>
          <a:p>
            <a:r>
              <a:rPr lang="en-US">
                <a:solidFill>
                  <a:schemeClr val="hlink"/>
                </a:solidFill>
              </a:rPr>
              <a:t>Kernel set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K(f)</a:t>
            </a:r>
            <a:r>
              <a:rPr lang="en-US"/>
              <a:t> of an expression</a:t>
            </a:r>
          </a:p>
          <a:p>
            <a:pPr lvl="1"/>
            <a:r>
              <a:rPr lang="en-US"/>
              <a:t>Set of kernels.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Example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>
                <a:solidFill>
                  <a:schemeClr val="hlink"/>
                </a:solidFill>
              </a:rPr>
              <a:t>f</a:t>
            </a:r>
            <a:r>
              <a:rPr lang="en-US" b="0" baseline="-25000">
                <a:solidFill>
                  <a:schemeClr val="hlink"/>
                </a:solidFill>
              </a:rPr>
              <a:t>x</a:t>
            </a:r>
            <a:r>
              <a:rPr lang="en-US" b="0">
                <a:solidFill>
                  <a:schemeClr val="hlink"/>
                </a:solidFill>
              </a:rPr>
              <a:t> = ace+bce+de+g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a. Get ce. Not cube free.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b. Get ce. Not cube free.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c. Get ae+be. Not cube free.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ce. Get </a:t>
            </a:r>
            <a:r>
              <a:rPr lang="en-US" b="0">
                <a:solidFill>
                  <a:schemeClr val="hlink"/>
                </a:solidFill>
              </a:rPr>
              <a:t>a+b</a:t>
            </a:r>
            <a:r>
              <a:rPr lang="en-US" b="0"/>
              <a:t>. Cube free. </a:t>
            </a:r>
            <a:r>
              <a:rPr lang="en-US" b="0">
                <a:solidFill>
                  <a:schemeClr val="hlink"/>
                </a:solidFill>
              </a:rPr>
              <a:t>Kernel!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d. Get e. Not cube free.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e. Get </a:t>
            </a:r>
            <a:r>
              <a:rPr lang="en-US" b="0">
                <a:solidFill>
                  <a:schemeClr val="hlink"/>
                </a:solidFill>
              </a:rPr>
              <a:t>ac+bc+d</a:t>
            </a:r>
            <a:r>
              <a:rPr lang="en-US" b="0"/>
              <a:t>. Cube free. </a:t>
            </a:r>
            <a:r>
              <a:rPr lang="en-US" b="0">
                <a:solidFill>
                  <a:schemeClr val="hlink"/>
                </a:solidFill>
              </a:rPr>
              <a:t>Kernel!</a:t>
            </a:r>
          </a:p>
          <a:p>
            <a:r>
              <a:rPr lang="en-US" b="0"/>
              <a:t>Divide f</a:t>
            </a:r>
            <a:r>
              <a:rPr lang="en-US" b="0" baseline="-25000"/>
              <a:t>x</a:t>
            </a:r>
            <a:r>
              <a:rPr lang="en-US" b="0"/>
              <a:t> by g. Get 1. Not cube free.</a:t>
            </a:r>
          </a:p>
          <a:p>
            <a:r>
              <a:rPr lang="en-US" b="0"/>
              <a:t>Expression f</a:t>
            </a:r>
            <a:r>
              <a:rPr lang="en-US" b="0" baseline="-25000"/>
              <a:t>x</a:t>
            </a:r>
            <a:r>
              <a:rPr lang="en-US" b="0"/>
              <a:t> is a kernel of itself because cube free.</a:t>
            </a:r>
          </a:p>
          <a:p>
            <a:r>
              <a:rPr lang="en-US" b="0">
                <a:solidFill>
                  <a:schemeClr val="hlink"/>
                </a:solidFill>
              </a:rPr>
              <a:t>K(f</a:t>
            </a:r>
            <a:r>
              <a:rPr lang="en-US" b="0" baseline="-25000">
                <a:solidFill>
                  <a:schemeClr val="hlink"/>
                </a:solidFill>
              </a:rPr>
              <a:t>x</a:t>
            </a:r>
            <a:r>
              <a:rPr lang="en-US" b="0">
                <a:solidFill>
                  <a:schemeClr val="hlink"/>
                </a:solidFill>
              </a:rPr>
              <a:t>) = {(a+b); (ac+bc+d); (ace+bce+de+g)}.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Theorem (Brayton and McMullen)</a:t>
            </a:r>
          </a:p>
        </p:txBody>
      </p:sp>
      <p:sp>
        <p:nvSpPr>
          <p:cNvPr id="819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Two expressions f</a:t>
            </a:r>
            <a:r>
              <a:rPr lang="en-US" baseline="-25000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 and f</a:t>
            </a:r>
            <a:r>
              <a:rPr lang="en-US" baseline="-25000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 have a common multiple-cube divisor f</a:t>
            </a:r>
            <a:r>
              <a:rPr lang="en-US" baseline="-25000">
                <a:solidFill>
                  <a:schemeClr val="hlink"/>
                </a:solidFill>
              </a:rPr>
              <a:t>d</a:t>
            </a:r>
            <a:r>
              <a:rPr lang="en-US">
                <a:solidFill>
                  <a:schemeClr val="hlink"/>
                </a:solidFill>
              </a:rPr>
              <a:t> if and only if</a:t>
            </a:r>
          </a:p>
          <a:p>
            <a:pPr lvl="1"/>
            <a:r>
              <a:rPr lang="en-US"/>
              <a:t>there exist kernels k</a:t>
            </a:r>
            <a:r>
              <a:rPr lang="en-US" sz="2400" b="1" baseline="-25000"/>
              <a:t>a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K(f</a:t>
            </a:r>
            <a:r>
              <a:rPr lang="en-US" sz="2400" b="1" baseline="-25000"/>
              <a:t>a</a:t>
            </a:r>
            <a:r>
              <a:rPr lang="en-US"/>
              <a:t>) and k</a:t>
            </a:r>
            <a:r>
              <a:rPr lang="en-US" sz="2400" b="1" baseline="-25000"/>
              <a:t>b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K(f</a:t>
            </a:r>
            <a:r>
              <a:rPr lang="en-US" sz="2400" b="1" baseline="-25000"/>
              <a:t>b</a:t>
            </a:r>
            <a:r>
              <a:rPr lang="en-US"/>
              <a:t>) s.t. f</a:t>
            </a:r>
            <a:r>
              <a:rPr lang="en-US" sz="2400" b="1" baseline="-25000"/>
              <a:t>d</a:t>
            </a:r>
            <a:r>
              <a:rPr lang="en-US"/>
              <a:t> is the sum of 2 (or more) cubes in k</a:t>
            </a:r>
            <a:r>
              <a:rPr lang="en-US" sz="2400" b="1" baseline="-25000"/>
              <a:t>a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k</a:t>
            </a:r>
            <a:r>
              <a:rPr lang="en-US" sz="2400" b="1" baseline="-25000"/>
              <a:t>b</a:t>
            </a:r>
            <a:r>
              <a:rPr lang="en-US"/>
              <a:t> (</a:t>
            </a:r>
            <a:r>
              <a:rPr lang="en-US">
                <a:solidFill>
                  <a:schemeClr val="hlink"/>
                </a:solidFill>
              </a:rPr>
              <a:t>intersection is largest subset of common monomials</a:t>
            </a:r>
            <a:r>
              <a:rPr lang="en-US"/>
              <a:t>)</a:t>
            </a:r>
          </a:p>
          <a:p>
            <a:r>
              <a:rPr lang="en-US"/>
              <a:t>Consequence</a:t>
            </a:r>
          </a:p>
          <a:p>
            <a:pPr lvl="1"/>
            <a:r>
              <a:rPr lang="en-US"/>
              <a:t>If kernel intersection is void, then the search for common sub-expression can be dropped.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676275" y="4565650"/>
            <a:ext cx="776128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i="0" u="none"/>
              <a:t>f</a:t>
            </a:r>
            <a:r>
              <a:rPr lang="en-US" sz="2000" b="0" i="0" u="none" baseline="-25000"/>
              <a:t>x </a:t>
            </a:r>
            <a:r>
              <a:rPr lang="en-US" sz="2000" b="0" i="0" u="none"/>
              <a:t>= ace+bce+de+g;	K(f</a:t>
            </a:r>
            <a:r>
              <a:rPr lang="en-US" sz="2000" b="0" i="0" u="none" baseline="-25000"/>
              <a:t>x</a:t>
            </a:r>
            <a:r>
              <a:rPr lang="en-US" sz="2000" b="0" i="0" u="none"/>
              <a:t>) = {(a+b); (ac+bc+d); (ace+bce+de+g)}</a:t>
            </a:r>
          </a:p>
          <a:p>
            <a:r>
              <a:rPr lang="en-US" sz="2000" b="0" i="0" u="none"/>
              <a:t>f</a:t>
            </a:r>
            <a:r>
              <a:rPr lang="en-US" sz="2000" b="0" i="0" u="none" baseline="-25000"/>
              <a:t>y </a:t>
            </a:r>
            <a:r>
              <a:rPr lang="en-US" sz="2000" b="0" i="0" u="none"/>
              <a:t>= ad+bd+cde+ge; 	K(f</a:t>
            </a:r>
            <a:r>
              <a:rPr lang="en-US" sz="2000" b="0" i="0" u="none" baseline="-25000"/>
              <a:t>y</a:t>
            </a:r>
            <a:r>
              <a:rPr lang="en-US" sz="2000" b="0" i="0" u="none"/>
              <a:t>) = {(a+b+ce); (cd+g); (ad+bd+cde+ge)}</a:t>
            </a:r>
          </a:p>
          <a:p>
            <a:r>
              <a:rPr lang="en-US" sz="2000" b="0" i="0" u="none"/>
              <a:t>f</a:t>
            </a:r>
            <a:r>
              <a:rPr lang="en-US" sz="2000" b="0" i="0" u="none" baseline="-25000"/>
              <a:t>z </a:t>
            </a:r>
            <a:r>
              <a:rPr lang="en-US" sz="2000" b="0" i="0" u="none"/>
              <a:t>= abc; 		The kernel set of f</a:t>
            </a:r>
            <a:r>
              <a:rPr lang="en-US" sz="2000" b="0" i="0" u="none" baseline="-25000"/>
              <a:t>z</a:t>
            </a:r>
            <a:r>
              <a:rPr lang="en-US" sz="2000" b="0" i="0" u="none"/>
              <a:t> is empty.</a:t>
            </a:r>
            <a:endParaRPr lang="en-US" sz="2000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719138" y="5580063"/>
            <a:ext cx="639445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 i="0" u="none">
                <a:solidFill>
                  <a:schemeClr val="hlink"/>
                </a:solidFill>
              </a:rPr>
              <a:t>Select intersection (a+b)</a:t>
            </a:r>
          </a:p>
          <a:p>
            <a:r>
              <a:rPr lang="en-US" sz="2000" b="0" i="0" u="none"/>
              <a:t>f</a:t>
            </a:r>
            <a:r>
              <a:rPr lang="en-US" sz="2000" b="0" i="0" u="none" baseline="-25000"/>
              <a:t>w</a:t>
            </a:r>
            <a:r>
              <a:rPr lang="en-US" sz="2000" b="0" i="0" u="none"/>
              <a:t> = a+b			f</a:t>
            </a:r>
            <a:r>
              <a:rPr lang="en-US" sz="2000" b="0" i="0" u="none" baseline="-25000"/>
              <a:t>x</a:t>
            </a:r>
            <a:r>
              <a:rPr lang="en-US" sz="2000" b="0" i="0" u="none"/>
              <a:t> = wce+de+g</a:t>
            </a:r>
          </a:p>
          <a:p>
            <a:r>
              <a:rPr lang="en-US" sz="2000" b="0" i="0" u="none"/>
              <a:t>f</a:t>
            </a:r>
            <a:r>
              <a:rPr lang="en-US" sz="2000" b="0" i="0" u="none" baseline="-25000"/>
              <a:t>y</a:t>
            </a:r>
            <a:r>
              <a:rPr lang="en-US" sz="2000" b="0" i="0" u="none"/>
              <a:t> = wd+cde+ge		f</a:t>
            </a:r>
            <a:r>
              <a:rPr lang="en-US" sz="2000" b="0" i="0" u="none" baseline="-25000"/>
              <a:t>z</a:t>
            </a:r>
            <a:r>
              <a:rPr lang="en-US" sz="2000" b="0" i="0" u="none"/>
              <a:t> = abc</a:t>
            </a:r>
            <a:endParaRPr lang="en-US" sz="2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Set Computation …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Naive method</a:t>
            </a:r>
          </a:p>
          <a:p>
            <a:pPr lvl="1"/>
            <a:r>
              <a:rPr lang="en-US"/>
              <a:t>Divide function by elements in power set of its support set.</a:t>
            </a:r>
          </a:p>
          <a:p>
            <a:pPr lvl="1"/>
            <a:r>
              <a:rPr lang="en-US"/>
              <a:t>Weed out non cube-free quotients.</a:t>
            </a:r>
          </a:p>
          <a:p>
            <a:r>
              <a:rPr lang="en-US"/>
              <a:t>Smart way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Use recursion</a:t>
            </a:r>
          </a:p>
          <a:p>
            <a:pPr lvl="2"/>
            <a:r>
              <a:rPr lang="en-US">
                <a:solidFill>
                  <a:schemeClr val="tx1"/>
                </a:solidFill>
              </a:rPr>
              <a:t>Kernels of kernels are kernels of original expression</a:t>
            </a:r>
            <a:r>
              <a:rPr lang="en-US"/>
              <a:t>.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Exploit commutativity</a:t>
            </a:r>
            <a:r>
              <a:rPr lang="en-US"/>
              <a:t> of multiplication.</a:t>
            </a:r>
          </a:p>
          <a:p>
            <a:pPr lvl="2"/>
            <a:r>
              <a:rPr lang="en-US"/>
              <a:t>Kernels with co-kernels </a:t>
            </a:r>
            <a:r>
              <a:rPr lang="en-US" i="1">
                <a:solidFill>
                  <a:schemeClr val="tx1"/>
                </a:solidFill>
              </a:rPr>
              <a:t>ab</a:t>
            </a:r>
            <a:r>
              <a:rPr lang="en-US"/>
              <a:t> and </a:t>
            </a:r>
            <a:r>
              <a:rPr lang="en-US" i="1">
                <a:solidFill>
                  <a:schemeClr val="tx1"/>
                </a:solidFill>
              </a:rPr>
              <a:t>ba</a:t>
            </a:r>
            <a:r>
              <a:rPr lang="en-US"/>
              <a:t> are the same</a:t>
            </a:r>
          </a:p>
          <a:p>
            <a:r>
              <a:rPr lang="en-US"/>
              <a:t>A kernel has </a:t>
            </a:r>
            <a:r>
              <a:rPr lang="en-US">
                <a:solidFill>
                  <a:schemeClr val="hlink"/>
                </a:solidFill>
              </a:rPr>
              <a:t>level 0</a:t>
            </a:r>
            <a:r>
              <a:rPr lang="en-US"/>
              <a:t> if it has no kernel except itself.</a:t>
            </a:r>
          </a:p>
          <a:p>
            <a:r>
              <a:rPr lang="en-US"/>
              <a:t>A kernel is of </a:t>
            </a:r>
            <a:r>
              <a:rPr lang="en-US">
                <a:solidFill>
                  <a:schemeClr val="hlink"/>
                </a:solidFill>
              </a:rPr>
              <a:t>level n</a:t>
            </a:r>
            <a:r>
              <a:rPr lang="en-US"/>
              <a:t> if it has </a:t>
            </a:r>
          </a:p>
          <a:p>
            <a:pPr lvl="1"/>
            <a:r>
              <a:rPr lang="en-US"/>
              <a:t>at least one kernel of level n-1 </a:t>
            </a:r>
          </a:p>
          <a:p>
            <a:pPr lvl="1"/>
            <a:r>
              <a:rPr lang="en-US"/>
              <a:t>no kernels of level n or greater except itself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…Kernel Set Computation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232775" cy="5356225"/>
          </a:xfrm>
        </p:spPr>
        <p:txBody>
          <a:bodyPr/>
          <a:lstStyle/>
          <a:p>
            <a:r>
              <a:rPr lang="en-US" sz="2200">
                <a:solidFill>
                  <a:schemeClr val="hlink"/>
                </a:solidFill>
              </a:rPr>
              <a:t>Y= adf + aef + bdf + bef + cdf + cef + g</a:t>
            </a:r>
          </a:p>
          <a:p>
            <a:pPr>
              <a:buFont typeface="Monotype Sorts" pitchFamily="2" charset="2"/>
              <a:buNone/>
            </a:pPr>
            <a:r>
              <a:rPr lang="en-US" sz="2200"/>
              <a:t>	  = (a+b+c)(d+e) f + g</a:t>
            </a:r>
          </a:p>
        </p:txBody>
      </p:sp>
      <p:graphicFrame>
        <p:nvGraphicFramePr>
          <p:cNvPr id="864300" name="Group 44"/>
          <p:cNvGraphicFramePr>
            <a:graphicFrameLocks noGrp="1"/>
          </p:cNvGraphicFramePr>
          <p:nvPr>
            <p:ph sz="half" idx="2"/>
          </p:nvPr>
        </p:nvGraphicFramePr>
        <p:xfrm>
          <a:off x="973138" y="2471738"/>
          <a:ext cx="6673850" cy="1955484"/>
        </p:xfrm>
        <a:graphic>
          <a:graphicData uri="http://schemas.openxmlformats.org/drawingml/2006/table">
            <a:tbl>
              <a:tblPr/>
              <a:tblGrid>
                <a:gridCol w="2224087"/>
                <a:gridCol w="2225675"/>
                <a:gridCol w="2224088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Kernels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Co-Kernels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(a+b+c)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df, 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(d+e)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af, bf, cf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(a+b+c)(d+e)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(a+b+c)(d+e)f+g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Recursive Kernel Computation: Simple Algorithm</a:t>
            </a:r>
          </a:p>
        </p:txBody>
      </p:sp>
      <p:pic>
        <p:nvPicPr>
          <p:cNvPr id="82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425" y="1358900"/>
            <a:ext cx="6451600" cy="403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21255" name="Text Box 7"/>
          <p:cNvSpPr txBox="1">
            <a:spLocks noChangeArrowheads="1"/>
          </p:cNvSpPr>
          <p:nvPr/>
        </p:nvSpPr>
        <p:spPr bwMode="auto">
          <a:xfrm>
            <a:off x="1228725" y="5440363"/>
            <a:ext cx="607249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0" u="none" dirty="0">
                <a:solidFill>
                  <a:schemeClr val="hlink"/>
                </a:solidFill>
              </a:rPr>
              <a:t> f</a:t>
            </a:r>
            <a:r>
              <a:rPr lang="en-US" b="0" i="0" u="none" dirty="0">
                <a:solidFill>
                  <a:schemeClr val="hlink"/>
                </a:solidFill>
              </a:rPr>
              <a:t> </a:t>
            </a:r>
            <a:r>
              <a:rPr lang="en-US" b="0" i="0" u="none" dirty="0" smtClean="0">
                <a:solidFill>
                  <a:schemeClr val="hlink"/>
                </a:solidFill>
              </a:rPr>
              <a:t> is </a:t>
            </a:r>
            <a:r>
              <a:rPr lang="en-US" b="0" i="0" u="none" dirty="0">
                <a:solidFill>
                  <a:schemeClr val="hlink"/>
                </a:solidFill>
              </a:rPr>
              <a:t>assumed to be cube-free</a:t>
            </a:r>
          </a:p>
          <a:p>
            <a:pPr lvl="1">
              <a:buFontTx/>
              <a:buChar char="•"/>
            </a:pPr>
            <a:r>
              <a:rPr lang="en-US" b="0" i="0" u="none" dirty="0">
                <a:solidFill>
                  <a:schemeClr val="hlink"/>
                </a:solidFill>
              </a:rPr>
              <a:t> If not divide it by its largest cube factor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Recursive Kernel Computation Example</a:t>
            </a:r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>
                <a:solidFill>
                  <a:schemeClr val="hlink"/>
                </a:solidFill>
              </a:rPr>
              <a:t>f = ace+bce+de+g</a:t>
            </a:r>
          </a:p>
          <a:p>
            <a:r>
              <a:rPr lang="en-US" sz="2000"/>
              <a:t>Literals </a:t>
            </a:r>
            <a:r>
              <a:rPr lang="en-US" sz="2000">
                <a:solidFill>
                  <a:schemeClr val="hlink"/>
                </a:solidFill>
              </a:rPr>
              <a:t>a</a:t>
            </a:r>
            <a:r>
              <a:rPr lang="en-US" sz="2000"/>
              <a:t> or </a:t>
            </a:r>
            <a:r>
              <a:rPr lang="en-US" sz="2000">
                <a:solidFill>
                  <a:schemeClr val="hlink"/>
                </a:solidFill>
              </a:rPr>
              <a:t>b</a:t>
            </a:r>
            <a:r>
              <a:rPr lang="en-US" sz="2000"/>
              <a:t>. No action required.</a:t>
            </a:r>
          </a:p>
          <a:p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c</a:t>
            </a:r>
            <a:r>
              <a:rPr lang="en-US" sz="2000"/>
              <a:t>. Select cube </a:t>
            </a:r>
            <a:r>
              <a:rPr lang="en-US" sz="2000">
                <a:solidFill>
                  <a:schemeClr val="hlink"/>
                </a:solidFill>
              </a:rPr>
              <a:t>ce</a:t>
            </a:r>
            <a:r>
              <a:rPr lang="en-US" sz="2000"/>
              <a:t>:</a:t>
            </a:r>
          </a:p>
          <a:p>
            <a:pPr lvl="1"/>
            <a:r>
              <a:rPr lang="en-US" sz="2000"/>
              <a:t>Recursive call with argument (ace+bce+de+g)/ce =a+b; </a:t>
            </a:r>
          </a:p>
          <a:p>
            <a:pPr lvl="1"/>
            <a:r>
              <a:rPr lang="en-US" sz="2000"/>
              <a:t>No additional kernels.</a:t>
            </a:r>
          </a:p>
          <a:p>
            <a:pPr lvl="1"/>
            <a:r>
              <a:rPr lang="en-US" sz="2000"/>
              <a:t>Adds </a:t>
            </a:r>
            <a:r>
              <a:rPr lang="en-US" sz="2000">
                <a:solidFill>
                  <a:schemeClr val="hlink"/>
                </a:solidFill>
              </a:rPr>
              <a:t>a+b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/>
              <a:t>to the kernel set at the last step.</a:t>
            </a:r>
          </a:p>
          <a:p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en-US" sz="2000"/>
              <a:t>. No action required.</a:t>
            </a:r>
          </a:p>
          <a:p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e</a:t>
            </a:r>
            <a:r>
              <a:rPr lang="en-US" sz="2000"/>
              <a:t>. Select cube </a:t>
            </a:r>
            <a:r>
              <a:rPr lang="en-US" sz="2000">
                <a:solidFill>
                  <a:schemeClr val="hlink"/>
                </a:solidFill>
              </a:rPr>
              <a:t>e</a:t>
            </a:r>
            <a:r>
              <a:rPr lang="en-US" sz="2000"/>
              <a:t>:</a:t>
            </a:r>
          </a:p>
          <a:p>
            <a:pPr lvl="1"/>
            <a:r>
              <a:rPr lang="en-US" sz="2000"/>
              <a:t>Recursive call with argument ac+bc+d</a:t>
            </a:r>
          </a:p>
          <a:p>
            <a:pPr lvl="1"/>
            <a:r>
              <a:rPr lang="en-US" sz="2000"/>
              <a:t>Kernel</a:t>
            </a:r>
            <a:r>
              <a:rPr lang="en-US" sz="2000">
                <a:solidFill>
                  <a:schemeClr val="hlink"/>
                </a:solidFill>
              </a:rPr>
              <a:t> a+b </a:t>
            </a:r>
            <a:r>
              <a:rPr lang="en-US" sz="2000"/>
              <a:t>is rediscovered and added.</a:t>
            </a:r>
          </a:p>
          <a:p>
            <a:pPr lvl="1"/>
            <a:r>
              <a:rPr lang="en-US" sz="2000"/>
              <a:t>Adds </a:t>
            </a:r>
            <a:r>
              <a:rPr lang="en-US" sz="2000">
                <a:solidFill>
                  <a:schemeClr val="hlink"/>
                </a:solidFill>
              </a:rPr>
              <a:t>ac + bc + d</a:t>
            </a:r>
            <a:r>
              <a:rPr lang="en-US" sz="2000"/>
              <a:t> to the kernel set at the last step.</a:t>
            </a:r>
          </a:p>
          <a:p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g</a:t>
            </a:r>
            <a:r>
              <a:rPr lang="en-US" sz="2000"/>
              <a:t>. No action required.</a:t>
            </a:r>
          </a:p>
          <a:p>
            <a:r>
              <a:rPr lang="en-US" sz="2000"/>
              <a:t>Adds</a:t>
            </a:r>
            <a:r>
              <a:rPr lang="en-US" sz="2000">
                <a:solidFill>
                  <a:schemeClr val="hlink"/>
                </a:solidFill>
              </a:rPr>
              <a:t> ace+bce+de+g</a:t>
            </a:r>
            <a:r>
              <a:rPr lang="en-US" sz="2000"/>
              <a:t> to the kernel set.</a:t>
            </a:r>
          </a:p>
          <a:p>
            <a:r>
              <a:rPr lang="en-US" sz="2000">
                <a:solidFill>
                  <a:schemeClr val="hlink"/>
                </a:solidFill>
              </a:rPr>
              <a:t>K = {(ace+bce+de+g); (a+b); (ac+bc+d); (a+b)}.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Combinational logic circuits very often implemented as multiple-level networks of logic gates.</a:t>
            </a:r>
          </a:p>
          <a:p>
            <a:pPr>
              <a:lnSpc>
                <a:spcPct val="80000"/>
              </a:lnSpc>
            </a:pPr>
            <a:r>
              <a:rPr lang="en-US"/>
              <a:t>Provides several degrees of freedom in logic design</a:t>
            </a:r>
          </a:p>
          <a:p>
            <a:pPr lvl="1">
              <a:lnSpc>
                <a:spcPct val="80000"/>
              </a:lnSpc>
            </a:pPr>
            <a:r>
              <a:rPr lang="en-US"/>
              <a:t>Exploited in optimizing area and delay.</a:t>
            </a:r>
          </a:p>
          <a:p>
            <a:pPr lvl="1">
              <a:lnSpc>
                <a:spcPct val="80000"/>
              </a:lnSpc>
            </a:pPr>
            <a:r>
              <a:rPr lang="en-US"/>
              <a:t>Different timing requirements on input/output paths.</a:t>
            </a:r>
          </a:p>
          <a:p>
            <a:pPr>
              <a:lnSpc>
                <a:spcPct val="80000"/>
              </a:lnSpc>
            </a:pPr>
            <a:r>
              <a:rPr lang="en-US"/>
              <a:t>Multiple-level networks viewed as interconnection of single-output gates</a:t>
            </a:r>
          </a:p>
          <a:p>
            <a:pPr lvl="1">
              <a:lnSpc>
                <a:spcPct val="80000"/>
              </a:lnSpc>
            </a:pPr>
            <a:r>
              <a:rPr lang="en-US"/>
              <a:t>Single type of gate (e.g. NANDs or NORs).</a:t>
            </a:r>
          </a:p>
          <a:p>
            <a:pPr lvl="1">
              <a:lnSpc>
                <a:spcPct val="80000"/>
              </a:lnSpc>
            </a:pPr>
            <a:r>
              <a:rPr lang="en-US"/>
              <a:t>Instances of a cell library.</a:t>
            </a:r>
          </a:p>
          <a:p>
            <a:pPr lvl="1">
              <a:lnSpc>
                <a:spcPct val="80000"/>
              </a:lnSpc>
            </a:pPr>
            <a:r>
              <a:rPr lang="en-US"/>
              <a:t>Macro cells.</a:t>
            </a:r>
          </a:p>
          <a:p>
            <a:pPr>
              <a:lnSpc>
                <a:spcPct val="80000"/>
              </a:lnSpc>
            </a:pPr>
            <a:r>
              <a:rPr lang="en-US"/>
              <a:t>Multilevel optimization is divided into two tasks</a:t>
            </a:r>
          </a:p>
          <a:p>
            <a:pPr lvl="1">
              <a:lnSpc>
                <a:spcPct val="80000"/>
              </a:lnSpc>
            </a:pPr>
            <a:r>
              <a:rPr lang="en-US"/>
              <a:t>Optimization neglecting implementation constraints assuming loose models of area and delay.</a:t>
            </a:r>
          </a:p>
          <a:p>
            <a:pPr lvl="1">
              <a:lnSpc>
                <a:spcPct val="80000"/>
              </a:lnSpc>
            </a:pPr>
            <a:r>
              <a:rPr lang="en-US"/>
              <a:t>Constraints on the usable gates are taken into account during optimization.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822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computation may be redundant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Example</a:t>
            </a:r>
          </a:p>
          <a:p>
            <a:pPr lvl="2"/>
            <a:r>
              <a:rPr lang="en-US" dirty="0"/>
              <a:t>Divide by a and then by b.</a:t>
            </a:r>
          </a:p>
          <a:p>
            <a:pPr lvl="2"/>
            <a:r>
              <a:rPr lang="en-US" dirty="0"/>
              <a:t>Divide by b and then by a.</a:t>
            </a:r>
          </a:p>
          <a:p>
            <a:pPr lvl="1"/>
            <a:r>
              <a:rPr lang="en-US" dirty="0"/>
              <a:t>Obtain duplicate kernels.</a:t>
            </a:r>
          </a:p>
          <a:p>
            <a:r>
              <a:rPr lang="en-US" dirty="0"/>
              <a:t>Improvement</a:t>
            </a:r>
          </a:p>
          <a:p>
            <a:pPr lvl="1"/>
            <a:r>
              <a:rPr lang="en-US" dirty="0"/>
              <a:t>Keep a pointer to </a:t>
            </a:r>
            <a:r>
              <a:rPr lang="en-US" dirty="0">
                <a:solidFill>
                  <a:schemeClr val="hlink"/>
                </a:solidFill>
              </a:rPr>
              <a:t>literals used so far denoted by </a:t>
            </a:r>
            <a:r>
              <a:rPr lang="en-US" i="1" dirty="0">
                <a:solidFill>
                  <a:schemeClr val="hlink"/>
                </a:solidFill>
              </a:rPr>
              <a:t>j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smtClean="0"/>
              <a:t> initially </a:t>
            </a:r>
            <a:r>
              <a:rPr lang="en-US" dirty="0"/>
              <a:t>set to 1.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Avoids generation of co-kernels already calculated</a:t>
            </a:r>
          </a:p>
          <a:p>
            <a:pPr lvl="1"/>
            <a:r>
              <a:rPr lang="en-US" i="1" dirty="0"/>
              <a:t>Sup(f)={x</a:t>
            </a:r>
            <a:r>
              <a:rPr lang="en-US" i="1" baseline="-25000" dirty="0"/>
              <a:t>1</a:t>
            </a:r>
            <a:r>
              <a:rPr lang="en-US" i="1" dirty="0"/>
              <a:t>, x</a:t>
            </a:r>
            <a:r>
              <a:rPr lang="en-US" i="1" baseline="-25000" dirty="0"/>
              <a:t>2</a:t>
            </a:r>
            <a:r>
              <a:rPr lang="en-US" i="1" dirty="0"/>
              <a:t>, …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} (arranged in lexicographic order)</a:t>
            </a:r>
          </a:p>
          <a:p>
            <a:pPr lvl="1"/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assumed to be cube-free</a:t>
            </a:r>
          </a:p>
          <a:p>
            <a:pPr lvl="2"/>
            <a:r>
              <a:rPr lang="en-US" dirty="0"/>
              <a:t>If not divide it by its largest cube factor</a:t>
            </a:r>
          </a:p>
          <a:p>
            <a:pPr lvl="1"/>
            <a:r>
              <a:rPr lang="en-US" dirty="0"/>
              <a:t>Faster algorithm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Kernel Computation</a:t>
            </a:r>
          </a:p>
        </p:txBody>
      </p:sp>
      <p:pic>
        <p:nvPicPr>
          <p:cNvPr id="823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8" y="1455738"/>
            <a:ext cx="6823075" cy="4684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Recursive Kernel Computation Examples…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f = ace+bce+de+g; 	sup(f)={a, b, c, d, e, g}</a:t>
            </a:r>
          </a:p>
          <a:p>
            <a:pPr>
              <a:lnSpc>
                <a:spcPct val="80000"/>
              </a:lnSpc>
            </a:pPr>
            <a:r>
              <a:rPr lang="en-US" sz="2000"/>
              <a:t>Literals </a:t>
            </a:r>
            <a:r>
              <a:rPr lang="en-US" sz="2000">
                <a:solidFill>
                  <a:schemeClr val="hlink"/>
                </a:solidFill>
              </a:rPr>
              <a:t>a</a:t>
            </a:r>
            <a:r>
              <a:rPr lang="en-US" sz="2000"/>
              <a:t> or </a:t>
            </a:r>
            <a:r>
              <a:rPr lang="en-US" sz="2000">
                <a:solidFill>
                  <a:schemeClr val="hlink"/>
                </a:solidFill>
              </a:rPr>
              <a:t>b</a:t>
            </a:r>
            <a:r>
              <a:rPr lang="en-US" sz="2000"/>
              <a:t>. No action required.</a:t>
            </a:r>
          </a:p>
          <a:p>
            <a:pPr>
              <a:lnSpc>
                <a:spcPct val="80000"/>
              </a:lnSpc>
            </a:pPr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c</a:t>
            </a:r>
            <a:r>
              <a:rPr lang="en-US" sz="2000"/>
              <a:t>. Select cube </a:t>
            </a:r>
            <a:r>
              <a:rPr lang="en-US" sz="2000">
                <a:solidFill>
                  <a:schemeClr val="hlink"/>
                </a:solidFill>
              </a:rPr>
              <a:t>ce</a:t>
            </a:r>
            <a:r>
              <a:rPr lang="en-US" sz="200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Recursive call with arguments: (ace+bce+de+g)/ce =a+b; pointer j = 3+1=4.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Call considers variables {d, e, g}. No kernel.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Adds</a:t>
            </a:r>
            <a:r>
              <a:rPr lang="en-US" sz="2000">
                <a:solidFill>
                  <a:schemeClr val="hlink"/>
                </a:solidFill>
              </a:rPr>
              <a:t> a+b</a:t>
            </a:r>
            <a:r>
              <a:rPr lang="en-US" sz="2000">
                <a:solidFill>
                  <a:schemeClr val="tx2"/>
                </a:solidFill>
              </a:rPr>
              <a:t> </a:t>
            </a:r>
            <a:r>
              <a:rPr lang="en-US" sz="2000"/>
              <a:t>to the kernel set at the last step.</a:t>
            </a:r>
          </a:p>
          <a:p>
            <a:pPr>
              <a:lnSpc>
                <a:spcPct val="80000"/>
              </a:lnSpc>
            </a:pPr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d</a:t>
            </a:r>
            <a:r>
              <a:rPr lang="en-US" sz="2000"/>
              <a:t>. No action required.</a:t>
            </a:r>
          </a:p>
          <a:p>
            <a:pPr>
              <a:lnSpc>
                <a:spcPct val="80000"/>
              </a:lnSpc>
            </a:pPr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e</a:t>
            </a:r>
            <a:r>
              <a:rPr lang="en-US" sz="2000"/>
              <a:t>. Select cube </a:t>
            </a:r>
            <a:r>
              <a:rPr lang="en-US" sz="2000">
                <a:solidFill>
                  <a:schemeClr val="hlink"/>
                </a:solidFill>
              </a:rPr>
              <a:t>e</a:t>
            </a:r>
            <a:r>
              <a:rPr lang="en-US" sz="2000"/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Recursive call with arguments: ac+bc+d and pointer j = 5+1=6.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Call considers variable {g}. No kernel.</a:t>
            </a:r>
          </a:p>
          <a:p>
            <a:pPr lvl="1">
              <a:lnSpc>
                <a:spcPct val="80000"/>
              </a:lnSpc>
            </a:pPr>
            <a:r>
              <a:rPr lang="en-US"/>
              <a:t>Adds </a:t>
            </a:r>
            <a:r>
              <a:rPr lang="en-US">
                <a:solidFill>
                  <a:schemeClr val="hlink"/>
                </a:solidFill>
              </a:rPr>
              <a:t>ac+bc+d</a:t>
            </a:r>
            <a:r>
              <a:rPr lang="en-US"/>
              <a:t> to the kernel set at the last step.</a:t>
            </a:r>
          </a:p>
          <a:p>
            <a:pPr>
              <a:lnSpc>
                <a:spcPct val="80000"/>
              </a:lnSpc>
            </a:pPr>
            <a:r>
              <a:rPr lang="en-US" sz="2000"/>
              <a:t>Literal </a:t>
            </a:r>
            <a:r>
              <a:rPr lang="en-US" sz="2000">
                <a:solidFill>
                  <a:schemeClr val="hlink"/>
                </a:solidFill>
              </a:rPr>
              <a:t>g</a:t>
            </a:r>
            <a:r>
              <a:rPr lang="en-US" sz="2000"/>
              <a:t>. No action required.</a:t>
            </a:r>
          </a:p>
          <a:p>
            <a:pPr>
              <a:lnSpc>
                <a:spcPct val="80000"/>
              </a:lnSpc>
            </a:pPr>
            <a:r>
              <a:rPr lang="en-US" sz="2000"/>
              <a:t>Adds </a:t>
            </a:r>
            <a:r>
              <a:rPr lang="en-US" sz="2000">
                <a:solidFill>
                  <a:schemeClr val="hlink"/>
                </a:solidFill>
              </a:rPr>
              <a:t>ace+bce+de+g</a:t>
            </a:r>
            <a:r>
              <a:rPr lang="en-US" sz="2000"/>
              <a:t> to the kernel set.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K = {(ace+bce+de+g); (ac+bc+d); (a+b)}.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…Recursive Kernel Computation Examples</a:t>
            </a:r>
          </a:p>
        </p:txBody>
      </p:sp>
      <p:sp>
        <p:nvSpPr>
          <p:cNvPr id="8611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Y= adf + aef + bdf + bef + cdf + cef + g=(d+e)(a+b+c)f+g</a:t>
            </a:r>
          </a:p>
          <a:p>
            <a:pPr lvl="1"/>
            <a:r>
              <a:rPr lang="en-US"/>
              <a:t>Lexicographic order {a, b, c, d, e, f, g}</a:t>
            </a:r>
          </a:p>
          <a:p>
            <a:pPr>
              <a:buFont typeface="Monotype Sorts" pitchFamily="2" charset="2"/>
              <a:buNone/>
            </a:pPr>
            <a:endParaRPr lang="en-US"/>
          </a:p>
        </p:txBody>
      </p:sp>
      <p:grpSp>
        <p:nvGrpSpPr>
          <p:cNvPr id="861191" name="Group 7"/>
          <p:cNvGrpSpPr>
            <a:grpSpLocks/>
          </p:cNvGrpSpPr>
          <p:nvPr/>
        </p:nvGrpSpPr>
        <p:grpSpPr bwMode="auto">
          <a:xfrm>
            <a:off x="654050" y="2470150"/>
            <a:ext cx="7496175" cy="3643313"/>
            <a:chOff x="437" y="1169"/>
            <a:chExt cx="4722" cy="2295"/>
          </a:xfrm>
        </p:grpSpPr>
        <p:sp>
          <p:nvSpPr>
            <p:cNvPr id="861192" name="Rectangle 8"/>
            <p:cNvSpPr>
              <a:spLocks noChangeArrowheads="1"/>
            </p:cNvSpPr>
            <p:nvPr/>
          </p:nvSpPr>
          <p:spPr bwMode="auto">
            <a:xfrm>
              <a:off x="1168" y="1169"/>
              <a:ext cx="3341" cy="329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4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</a:pPr>
              <a:r>
                <a:rPr lang="en-US" i="0" u="none">
                  <a:solidFill>
                    <a:schemeClr val="hlink"/>
                  </a:solidFill>
                </a:rPr>
                <a:t>adf + aef + bdf + bef + cdf + cef + g</a:t>
              </a:r>
              <a:endParaRPr lang="en-US"/>
            </a:p>
          </p:txBody>
        </p:sp>
        <p:sp>
          <p:nvSpPr>
            <p:cNvPr id="861193" name="Rectangle 9"/>
            <p:cNvSpPr>
              <a:spLocks noChangeArrowheads="1"/>
            </p:cNvSpPr>
            <p:nvPr/>
          </p:nvSpPr>
          <p:spPr bwMode="auto">
            <a:xfrm>
              <a:off x="437" y="2279"/>
              <a:ext cx="526" cy="264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u="none">
                  <a:solidFill>
                    <a:schemeClr val="hlink"/>
                  </a:solidFill>
                </a:rPr>
                <a:t>d+e</a:t>
              </a:r>
            </a:p>
          </p:txBody>
        </p:sp>
        <p:sp>
          <p:nvSpPr>
            <p:cNvPr id="861194" name="Rectangle 10"/>
            <p:cNvSpPr>
              <a:spLocks noChangeArrowheads="1"/>
            </p:cNvSpPr>
            <p:nvPr/>
          </p:nvSpPr>
          <p:spPr bwMode="auto">
            <a:xfrm>
              <a:off x="845" y="2697"/>
              <a:ext cx="526" cy="264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u="none">
                  <a:solidFill>
                    <a:schemeClr val="hlink"/>
                  </a:solidFill>
                </a:rPr>
                <a:t>d+e</a:t>
              </a:r>
            </a:p>
          </p:txBody>
        </p:sp>
        <p:sp>
          <p:nvSpPr>
            <p:cNvPr id="861195" name="Rectangle 11"/>
            <p:cNvSpPr>
              <a:spLocks noChangeArrowheads="1"/>
            </p:cNvSpPr>
            <p:nvPr/>
          </p:nvSpPr>
          <p:spPr bwMode="auto">
            <a:xfrm>
              <a:off x="1437" y="3084"/>
              <a:ext cx="526" cy="264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u="none">
                  <a:solidFill>
                    <a:schemeClr val="hlink"/>
                  </a:solidFill>
                </a:rPr>
                <a:t>d+e</a:t>
              </a:r>
            </a:p>
          </p:txBody>
        </p:sp>
        <p:sp>
          <p:nvSpPr>
            <p:cNvPr id="861196" name="Rectangle 12"/>
            <p:cNvSpPr>
              <a:spLocks noChangeArrowheads="1"/>
            </p:cNvSpPr>
            <p:nvPr/>
          </p:nvSpPr>
          <p:spPr bwMode="auto">
            <a:xfrm>
              <a:off x="2095" y="2268"/>
              <a:ext cx="633" cy="264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u="none">
                  <a:solidFill>
                    <a:schemeClr val="hlink"/>
                  </a:solidFill>
                </a:rPr>
                <a:t>a+b+c</a:t>
              </a:r>
            </a:p>
          </p:txBody>
        </p:sp>
        <p:sp>
          <p:nvSpPr>
            <p:cNvPr id="861197" name="Rectangle 13"/>
            <p:cNvSpPr>
              <a:spLocks noChangeArrowheads="1"/>
            </p:cNvSpPr>
            <p:nvPr/>
          </p:nvSpPr>
          <p:spPr bwMode="auto">
            <a:xfrm>
              <a:off x="2503" y="2752"/>
              <a:ext cx="633" cy="264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u="none">
                  <a:solidFill>
                    <a:schemeClr val="hlink"/>
                  </a:solidFill>
                </a:rPr>
                <a:t>a+b+c</a:t>
              </a:r>
            </a:p>
          </p:txBody>
        </p:sp>
        <p:sp>
          <p:nvSpPr>
            <p:cNvPr id="861198" name="Rectangle 14"/>
            <p:cNvSpPr>
              <a:spLocks noChangeArrowheads="1"/>
            </p:cNvSpPr>
            <p:nvPr/>
          </p:nvSpPr>
          <p:spPr bwMode="auto">
            <a:xfrm>
              <a:off x="3061" y="3209"/>
              <a:ext cx="2098" cy="25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i="0" u="none">
                  <a:solidFill>
                    <a:schemeClr val="hlink"/>
                  </a:solidFill>
                </a:rPr>
                <a:t>ad+ae+bd+be+cd+ce</a:t>
              </a:r>
            </a:p>
          </p:txBody>
        </p:sp>
        <p:sp>
          <p:nvSpPr>
            <p:cNvPr id="861199" name="Line 15"/>
            <p:cNvSpPr>
              <a:spLocks noChangeShapeType="1"/>
            </p:cNvSpPr>
            <p:nvPr/>
          </p:nvSpPr>
          <p:spPr bwMode="auto">
            <a:xfrm flipH="1">
              <a:off x="683" y="1506"/>
              <a:ext cx="741" cy="7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0" name="Line 16"/>
            <p:cNvSpPr>
              <a:spLocks noChangeShapeType="1"/>
            </p:cNvSpPr>
            <p:nvPr/>
          </p:nvSpPr>
          <p:spPr bwMode="auto">
            <a:xfrm flipH="1">
              <a:off x="1111" y="1498"/>
              <a:ext cx="510" cy="1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1" name="Line 17"/>
            <p:cNvSpPr>
              <a:spLocks noChangeShapeType="1"/>
            </p:cNvSpPr>
            <p:nvPr/>
          </p:nvSpPr>
          <p:spPr bwMode="auto">
            <a:xfrm flipH="1">
              <a:off x="1670" y="1514"/>
              <a:ext cx="132" cy="1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2" name="Line 18"/>
            <p:cNvSpPr>
              <a:spLocks noChangeShapeType="1"/>
            </p:cNvSpPr>
            <p:nvPr/>
          </p:nvSpPr>
          <p:spPr bwMode="auto">
            <a:xfrm>
              <a:off x="2386" y="1514"/>
              <a:ext cx="0" cy="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3" name="Line 19"/>
            <p:cNvSpPr>
              <a:spLocks noChangeShapeType="1"/>
            </p:cNvSpPr>
            <p:nvPr/>
          </p:nvSpPr>
          <p:spPr bwMode="auto">
            <a:xfrm>
              <a:off x="2872" y="1506"/>
              <a:ext cx="0" cy="1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4" name="Line 20"/>
            <p:cNvSpPr>
              <a:spLocks noChangeShapeType="1"/>
            </p:cNvSpPr>
            <p:nvPr/>
          </p:nvSpPr>
          <p:spPr bwMode="auto">
            <a:xfrm>
              <a:off x="3925" y="1506"/>
              <a:ext cx="0" cy="16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205" name="Text Box 21"/>
            <p:cNvSpPr txBox="1">
              <a:spLocks noChangeArrowheads="1"/>
            </p:cNvSpPr>
            <p:nvPr/>
          </p:nvSpPr>
          <p:spPr bwMode="auto">
            <a:xfrm>
              <a:off x="732" y="1678"/>
              <a:ext cx="2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af</a:t>
              </a:r>
            </a:p>
          </p:txBody>
        </p:sp>
        <p:sp>
          <p:nvSpPr>
            <p:cNvPr id="861206" name="Text Box 22"/>
            <p:cNvSpPr txBox="1">
              <a:spLocks noChangeArrowheads="1"/>
            </p:cNvSpPr>
            <p:nvPr/>
          </p:nvSpPr>
          <p:spPr bwMode="auto">
            <a:xfrm>
              <a:off x="1084" y="1906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bf</a:t>
              </a:r>
            </a:p>
          </p:txBody>
        </p:sp>
        <p:sp>
          <p:nvSpPr>
            <p:cNvPr id="861207" name="Text Box 23"/>
            <p:cNvSpPr txBox="1">
              <a:spLocks noChangeArrowheads="1"/>
            </p:cNvSpPr>
            <p:nvPr/>
          </p:nvSpPr>
          <p:spPr bwMode="auto">
            <a:xfrm>
              <a:off x="1436" y="2136"/>
              <a:ext cx="2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cf</a:t>
              </a:r>
            </a:p>
          </p:txBody>
        </p:sp>
        <p:sp>
          <p:nvSpPr>
            <p:cNvPr id="861208" name="Text Box 24"/>
            <p:cNvSpPr txBox="1">
              <a:spLocks noChangeArrowheads="1"/>
            </p:cNvSpPr>
            <p:nvPr/>
          </p:nvSpPr>
          <p:spPr bwMode="auto">
            <a:xfrm>
              <a:off x="2070" y="1791"/>
              <a:ext cx="29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df</a:t>
              </a:r>
            </a:p>
          </p:txBody>
        </p:sp>
        <p:sp>
          <p:nvSpPr>
            <p:cNvPr id="861209" name="Text Box 25"/>
            <p:cNvSpPr txBox="1">
              <a:spLocks noChangeArrowheads="1"/>
            </p:cNvSpPr>
            <p:nvPr/>
          </p:nvSpPr>
          <p:spPr bwMode="auto">
            <a:xfrm>
              <a:off x="2581" y="1799"/>
              <a:ext cx="2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ef</a:t>
              </a:r>
            </a:p>
          </p:txBody>
        </p:sp>
        <p:sp>
          <p:nvSpPr>
            <p:cNvPr id="861210" name="Text Box 26"/>
            <p:cNvSpPr txBox="1">
              <a:spLocks noChangeArrowheads="1"/>
            </p:cNvSpPr>
            <p:nvPr/>
          </p:nvSpPr>
          <p:spPr bwMode="auto">
            <a:xfrm>
              <a:off x="3700" y="2078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none">
                  <a:solidFill>
                    <a:schemeClr val="hlink"/>
                  </a:solidFill>
                </a:rPr>
                <a:t>f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Representation of Kernels …</a:t>
            </a:r>
          </a:p>
        </p:txBody>
      </p:sp>
      <p:sp>
        <p:nvSpPr>
          <p:cNvPr id="828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Boolean matrix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Rows</a:t>
            </a:r>
            <a:r>
              <a:rPr lang="en-US" dirty="0"/>
              <a:t>: cubes. </a:t>
            </a:r>
            <a:r>
              <a:rPr lang="en-US" dirty="0">
                <a:solidFill>
                  <a:srgbClr val="FFFF00"/>
                </a:solidFill>
              </a:rPr>
              <a:t>Columns</a:t>
            </a:r>
            <a:r>
              <a:rPr lang="en-US" dirty="0"/>
              <a:t>: variables (in both true and complement form as needed).</a:t>
            </a:r>
          </a:p>
          <a:p>
            <a:r>
              <a:rPr lang="en-US" dirty="0"/>
              <a:t>Rectangle (R, C)</a:t>
            </a:r>
          </a:p>
          <a:p>
            <a:pPr lvl="1"/>
            <a:r>
              <a:rPr lang="en-US" dirty="0"/>
              <a:t>Subset of rows and columns with all entries equal to 1.</a:t>
            </a:r>
          </a:p>
          <a:p>
            <a:r>
              <a:rPr lang="en-US" dirty="0"/>
              <a:t>Prime rectangle</a:t>
            </a:r>
          </a:p>
          <a:p>
            <a:pPr lvl="1"/>
            <a:r>
              <a:rPr lang="en-US" dirty="0"/>
              <a:t>Rectangle not inside any other rectangle.</a:t>
            </a:r>
          </a:p>
          <a:p>
            <a:r>
              <a:rPr lang="en-US" dirty="0"/>
              <a:t>Co-rectangle (R, C’) of a rectangle (R, C)</a:t>
            </a:r>
          </a:p>
          <a:p>
            <a:pPr lvl="1"/>
            <a:r>
              <a:rPr lang="en-US" dirty="0"/>
              <a:t>C’ are the columns not in C.</a:t>
            </a:r>
          </a:p>
          <a:p>
            <a:r>
              <a:rPr lang="en-US" dirty="0">
                <a:solidFill>
                  <a:schemeClr val="hlink"/>
                </a:solidFill>
              </a:rPr>
              <a:t>A co-kernel corresponds to a prime rectangle with at least two </a:t>
            </a:r>
            <a:r>
              <a:rPr lang="en-US" dirty="0" smtClean="0">
                <a:solidFill>
                  <a:schemeClr val="hlink"/>
                </a:solidFill>
              </a:rPr>
              <a:t>rows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&amp; a kernel corresponds to its co-rectangle.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Matrix Representation of Kernels …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193088" cy="5356225"/>
          </a:xfrm>
        </p:spPr>
        <p:txBody>
          <a:bodyPr/>
          <a:lstStyle/>
          <a:p>
            <a:r>
              <a:rPr lang="en-US" sz="2200" b="0">
                <a:solidFill>
                  <a:schemeClr val="hlink"/>
                </a:solidFill>
              </a:rPr>
              <a:t>f</a:t>
            </a:r>
            <a:r>
              <a:rPr lang="en-US" sz="2200" b="0" baseline="-25000">
                <a:solidFill>
                  <a:schemeClr val="hlink"/>
                </a:solidFill>
              </a:rPr>
              <a:t>x</a:t>
            </a:r>
            <a:r>
              <a:rPr lang="en-US" sz="2200" b="0">
                <a:solidFill>
                  <a:schemeClr val="hlink"/>
                </a:solidFill>
              </a:rPr>
              <a:t> = ace+bce+de+g</a:t>
            </a:r>
          </a:p>
          <a:p>
            <a:r>
              <a:rPr lang="en-US" sz="2200" b="0"/>
              <a:t>Rectangle (prime): ({1, 2}, {3, 5})</a:t>
            </a:r>
          </a:p>
          <a:p>
            <a:pPr lvl="1"/>
            <a:r>
              <a:rPr lang="en-US" sz="2000"/>
              <a:t>Co-kernel ce.</a:t>
            </a:r>
          </a:p>
          <a:p>
            <a:r>
              <a:rPr lang="en-US" sz="2200" b="0"/>
              <a:t> Co-rectangle: ({1, 2}, {1, 2, 4, 6}).</a:t>
            </a:r>
          </a:p>
          <a:p>
            <a:pPr lvl="1"/>
            <a:r>
              <a:rPr lang="en-US" sz="2000"/>
              <a:t>Kernel a+b.</a:t>
            </a:r>
          </a:p>
          <a:p>
            <a:endParaRPr lang="en-US" sz="2200" b="0"/>
          </a:p>
          <a:p>
            <a:endParaRPr lang="en-US" sz="2200"/>
          </a:p>
        </p:txBody>
      </p:sp>
      <p:pic>
        <p:nvPicPr>
          <p:cNvPr id="8294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1450" y="3403600"/>
            <a:ext cx="6203950" cy="2855913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Matrix Representation of Kernels …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Theorem: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 is a kernel of </a:t>
            </a:r>
            <a:r>
              <a:rPr lang="en-US" i="1" dirty="0">
                <a:solidFill>
                  <a:schemeClr val="hlink"/>
                </a:solidFill>
              </a:rPr>
              <a:t>f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iff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it is an expression corresponding to the co-rectangle of a prime rectangle of f.</a:t>
            </a:r>
          </a:p>
          <a:p>
            <a:r>
              <a:rPr lang="en-US" dirty="0"/>
              <a:t>The set of all kernels of a logic expression are in 1-1 correspondence with the set of all </a:t>
            </a:r>
            <a:r>
              <a:rPr lang="en-US" dirty="0">
                <a:solidFill>
                  <a:schemeClr val="hlink"/>
                </a:solidFill>
              </a:rPr>
              <a:t>co-rectangles </a:t>
            </a:r>
            <a:r>
              <a:rPr lang="en-US" dirty="0"/>
              <a:t>of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prime rectangles of the corresponding Boolean matrix.</a:t>
            </a:r>
          </a:p>
          <a:p>
            <a:r>
              <a:rPr lang="en-US" dirty="0"/>
              <a:t>A level-0 kernel is the co-rectangle of a prime rectangle of maximal width.</a:t>
            </a:r>
          </a:p>
          <a:p>
            <a:r>
              <a:rPr lang="en-US" dirty="0"/>
              <a:t>A prime rectangle of maximum height corresponds to a kernel of maximal level.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6" name="Rectangle 6"/>
          <p:cNvSpPr>
            <a:spLocks noChangeArrowheads="1"/>
          </p:cNvSpPr>
          <p:nvPr/>
        </p:nvSpPr>
        <p:spPr bwMode="auto">
          <a:xfrm>
            <a:off x="2949575" y="2832100"/>
            <a:ext cx="358775" cy="11303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685" name="Rectangle 5"/>
          <p:cNvSpPr>
            <a:spLocks noChangeArrowheads="1"/>
          </p:cNvSpPr>
          <p:nvPr/>
        </p:nvSpPr>
        <p:spPr bwMode="auto">
          <a:xfrm>
            <a:off x="3011488" y="2886075"/>
            <a:ext cx="1157287" cy="700088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Matrix Representation of Kernels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F = abc + abd + ae</a:t>
            </a:r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endParaRPr lang="ar-SA">
              <a:cs typeface="Arial" charset="0"/>
            </a:endParaRPr>
          </a:p>
          <a:p>
            <a:pPr lvl="1"/>
            <a:r>
              <a:rPr lang="en-US">
                <a:cs typeface="Arial" charset="0"/>
              </a:rPr>
              <a:t>Prime Rectangles &amp; Co-Rectangles</a:t>
            </a:r>
          </a:p>
          <a:p>
            <a:pPr lvl="2"/>
            <a:r>
              <a:rPr lang="en-US">
                <a:cs typeface="Arial" charset="0"/>
              </a:rPr>
              <a:t>PR:{(1,2),(1,2)}: corresponding to 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co-kernel ab</a:t>
            </a:r>
          </a:p>
          <a:p>
            <a:pPr lvl="2"/>
            <a:r>
              <a:rPr lang="en-US">
                <a:cs typeface="Arial" charset="0"/>
              </a:rPr>
              <a:t>CR:{(1,2),(3,4,5)}: corresponding to 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kernel (c+d)</a:t>
            </a:r>
            <a:r>
              <a:rPr lang="en-US">
                <a:cs typeface="Arial" charset="0"/>
              </a:rPr>
              <a:t> </a:t>
            </a:r>
          </a:p>
          <a:p>
            <a:pPr lvl="2"/>
            <a:r>
              <a:rPr lang="en-US">
                <a:cs typeface="Arial" charset="0"/>
              </a:rPr>
              <a:t>PR:{(1,2,3),(1)}: corresponding to 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co-kernel a</a:t>
            </a:r>
            <a:r>
              <a:rPr lang="en-US">
                <a:cs typeface="Arial" charset="0"/>
              </a:rPr>
              <a:t> </a:t>
            </a:r>
          </a:p>
          <a:p>
            <a:pPr lvl="2"/>
            <a:r>
              <a:rPr lang="en-US">
                <a:cs typeface="Arial" charset="0"/>
              </a:rPr>
              <a:t>CR:{(1,2,3),(2,3,4,5)}: corresponding to 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kernel (bc+bd+e)</a:t>
            </a:r>
          </a:p>
        </p:txBody>
      </p:sp>
      <p:sp>
        <p:nvSpPr>
          <p:cNvPr id="967684" name="Text Box 4"/>
          <p:cNvSpPr txBox="1">
            <a:spLocks noChangeArrowheads="1"/>
          </p:cNvSpPr>
          <p:nvPr/>
        </p:nvSpPr>
        <p:spPr bwMode="auto">
          <a:xfrm>
            <a:off x="1127125" y="2079625"/>
            <a:ext cx="5840413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		</a:t>
            </a:r>
            <a:r>
              <a:rPr lang="en-US" u="none">
                <a:solidFill>
                  <a:schemeClr val="hlink"/>
                </a:solidFill>
              </a:rPr>
              <a:t>1	2	3	4	5</a:t>
            </a:r>
          </a:p>
          <a:p>
            <a:r>
              <a:rPr lang="en-US">
                <a:solidFill>
                  <a:schemeClr val="hlink"/>
                </a:solidFill>
              </a:rPr>
              <a:t>	Cube	a 	b 	c 	d 	e</a:t>
            </a:r>
          </a:p>
          <a:p>
            <a:r>
              <a:rPr lang="en-US" u="none">
                <a:solidFill>
                  <a:schemeClr val="hlink"/>
                </a:solidFill>
              </a:rPr>
              <a:t>1	abc	1	1	1</a:t>
            </a:r>
          </a:p>
          <a:p>
            <a:r>
              <a:rPr lang="en-US" u="none">
                <a:solidFill>
                  <a:schemeClr val="hlink"/>
                </a:solidFill>
              </a:rPr>
              <a:t>2	abd	1	1		1</a:t>
            </a:r>
          </a:p>
          <a:p>
            <a:r>
              <a:rPr lang="en-US" u="none">
                <a:solidFill>
                  <a:schemeClr val="hlink"/>
                </a:solidFill>
              </a:rPr>
              <a:t>3	ae	1				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Single-Cube Extraction …</a:t>
            </a: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88363" cy="5356225"/>
          </a:xfrm>
        </p:spPr>
        <p:txBody>
          <a:bodyPr/>
          <a:lstStyle/>
          <a:p>
            <a:r>
              <a:rPr lang="en-US" sz="2200"/>
              <a:t>Form auxiliary function</a:t>
            </a:r>
          </a:p>
          <a:p>
            <a:pPr lvl="1"/>
            <a:r>
              <a:rPr lang="en-US" sz="2000"/>
              <a:t>Sum of all product terms of all functions.</a:t>
            </a:r>
          </a:p>
          <a:p>
            <a:r>
              <a:rPr lang="en-US" sz="2200"/>
              <a:t>Form matrix representation</a:t>
            </a:r>
          </a:p>
          <a:p>
            <a:pPr lvl="1"/>
            <a:r>
              <a:rPr lang="en-US" sz="2000"/>
              <a:t>A rectangle with at least two rows represents a common cube.</a:t>
            </a:r>
          </a:p>
          <a:p>
            <a:pPr lvl="1"/>
            <a:r>
              <a:rPr lang="en-US" sz="2000"/>
              <a:t>Rectangles with at least two columns may result in savings.</a:t>
            </a:r>
          </a:p>
          <a:p>
            <a:pPr lvl="1"/>
            <a:r>
              <a:rPr lang="en-US" sz="2000"/>
              <a:t>Best choice is a prime rectangle.</a:t>
            </a:r>
          </a:p>
          <a:p>
            <a:r>
              <a:rPr lang="en-US" sz="2200"/>
              <a:t>Use function ID for cubes</a:t>
            </a:r>
          </a:p>
          <a:p>
            <a:pPr lvl="1"/>
            <a:r>
              <a:rPr lang="en-US" sz="2000"/>
              <a:t>Cube intersection from different functions.</a:t>
            </a:r>
          </a:p>
          <a:p>
            <a:endParaRPr lang="en-US" sz="2200"/>
          </a:p>
        </p:txBody>
      </p:sp>
      <p:pic>
        <p:nvPicPr>
          <p:cNvPr id="8314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1213" y="4219575"/>
            <a:ext cx="7248525" cy="227330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Single-Cube Extraction</a:t>
            </a:r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13738" cy="5356225"/>
          </a:xfrm>
        </p:spPr>
        <p:txBody>
          <a:bodyPr/>
          <a:lstStyle/>
          <a:p>
            <a:r>
              <a:rPr lang="en-US" sz="2200"/>
              <a:t>Expressions</a:t>
            </a:r>
          </a:p>
          <a:p>
            <a:pPr lvl="1"/>
            <a:r>
              <a:rPr lang="en-US" sz="2000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x</a:t>
            </a:r>
            <a:r>
              <a:rPr lang="en-US" sz="2000">
                <a:solidFill>
                  <a:schemeClr val="hlink"/>
                </a:solidFill>
              </a:rPr>
              <a:t> = ace+bce+de+g</a:t>
            </a:r>
          </a:p>
          <a:p>
            <a:pPr lvl="1"/>
            <a:r>
              <a:rPr lang="en-US" sz="2000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s</a:t>
            </a:r>
            <a:r>
              <a:rPr lang="en-US" sz="2000">
                <a:solidFill>
                  <a:schemeClr val="hlink"/>
                </a:solidFill>
              </a:rPr>
              <a:t> = cde+b</a:t>
            </a:r>
          </a:p>
          <a:p>
            <a:r>
              <a:rPr lang="en-US" sz="2200"/>
              <a:t>Auxiliary function</a:t>
            </a:r>
          </a:p>
          <a:p>
            <a:pPr lvl="1"/>
            <a:r>
              <a:rPr lang="en-US" sz="2000"/>
              <a:t>f</a:t>
            </a:r>
            <a:r>
              <a:rPr lang="en-US" sz="2400" baseline="-25000"/>
              <a:t>aux</a:t>
            </a:r>
            <a:r>
              <a:rPr lang="en-US" sz="2000"/>
              <a:t> = ace+bce+de+g + cde+b</a:t>
            </a:r>
          </a:p>
          <a:p>
            <a:r>
              <a:rPr lang="en-US" sz="2200"/>
              <a:t>Matrix: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 b="0"/>
              <a:t>Prime rectangle: ({1, 2, 5}, {3, 5})</a:t>
            </a:r>
          </a:p>
          <a:p>
            <a:r>
              <a:rPr lang="en-US" sz="2200" b="0"/>
              <a:t>Extract cube </a:t>
            </a:r>
            <a:r>
              <a:rPr lang="en-US" sz="2200" b="0">
                <a:solidFill>
                  <a:schemeClr val="hlink"/>
                </a:solidFill>
              </a:rPr>
              <a:t>ce</a:t>
            </a:r>
            <a:r>
              <a:rPr lang="en-US" sz="2200" b="0"/>
              <a:t>.</a:t>
            </a:r>
            <a:endParaRPr lang="en-US" sz="2200"/>
          </a:p>
        </p:txBody>
      </p:sp>
      <p:pic>
        <p:nvPicPr>
          <p:cNvPr id="8335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6600" y="3205163"/>
            <a:ext cx="5046663" cy="2363787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Modeling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Logic network</a:t>
            </a:r>
          </a:p>
          <a:p>
            <a:pPr lvl="1"/>
            <a:r>
              <a:rPr lang="en-US"/>
              <a:t>Interconnection of </a:t>
            </a:r>
            <a:r>
              <a:rPr lang="en-US">
                <a:solidFill>
                  <a:schemeClr val="hlink"/>
                </a:solidFill>
              </a:rPr>
              <a:t>logic functions</a:t>
            </a:r>
            <a:r>
              <a:rPr lang="en-US"/>
              <a:t>.</a:t>
            </a:r>
          </a:p>
          <a:p>
            <a:pPr lvl="1"/>
            <a:r>
              <a:rPr lang="en-US"/>
              <a:t>Hybrid structural/behavioral model.</a:t>
            </a:r>
          </a:p>
          <a:p>
            <a:r>
              <a:rPr lang="en-US"/>
              <a:t>Bound (mapped) networks</a:t>
            </a:r>
          </a:p>
          <a:p>
            <a:pPr lvl="1"/>
            <a:r>
              <a:rPr lang="en-US"/>
              <a:t>Interconnection of logic gates.</a:t>
            </a:r>
          </a:p>
          <a:p>
            <a:pPr lvl="1"/>
            <a:r>
              <a:rPr lang="en-US"/>
              <a:t>Structural model.</a:t>
            </a:r>
          </a:p>
          <a:p>
            <a:endParaRPr lang="en-US"/>
          </a:p>
        </p:txBody>
      </p:sp>
      <p:pic>
        <p:nvPicPr>
          <p:cNvPr id="77517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4244975"/>
            <a:ext cx="3559175" cy="174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751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4233863"/>
            <a:ext cx="3441700" cy="1754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84438" y="3714750"/>
            <a:ext cx="4229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Example of  Bound Network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Single-Cube Extraction Algorithm</a:t>
            </a:r>
          </a:p>
        </p:txBody>
      </p:sp>
      <p:pic>
        <p:nvPicPr>
          <p:cNvPr id="8355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0400" y="1292225"/>
            <a:ext cx="7835900" cy="4000500"/>
          </a:xfrm>
          <a:noFill/>
          <a:ln/>
          <a:effectLst/>
        </p:spPr>
      </p:pic>
      <p:sp>
        <p:nvSpPr>
          <p:cNvPr id="835592" name="Text Box 8"/>
          <p:cNvSpPr txBox="1">
            <a:spLocks noChangeArrowheads="1"/>
          </p:cNvSpPr>
          <p:nvPr/>
        </p:nvSpPr>
        <p:spPr bwMode="auto">
          <a:xfrm>
            <a:off x="835025" y="5616575"/>
            <a:ext cx="7453313" cy="83502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Extraction of an l-variable cube with multiplicity n </a:t>
            </a:r>
          </a:p>
          <a:p>
            <a:r>
              <a:rPr lang="en-US" u="none">
                <a:solidFill>
                  <a:schemeClr val="hlink"/>
                </a:solidFill>
              </a:rPr>
              <a:t>saves (n l – n – l) literals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Multiple-Cube Extraction …</a:t>
            </a:r>
          </a:p>
        </p:txBody>
      </p:sp>
      <p:sp>
        <p:nvSpPr>
          <p:cNvPr id="8376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94700" cy="5356225"/>
          </a:xfrm>
        </p:spPr>
        <p:txBody>
          <a:bodyPr/>
          <a:lstStyle/>
          <a:p>
            <a:r>
              <a:rPr lang="en-US" sz="2200"/>
              <a:t>We need a </a:t>
            </a:r>
            <a:r>
              <a:rPr lang="en-US" sz="2200">
                <a:solidFill>
                  <a:schemeClr val="hlink"/>
                </a:solidFill>
              </a:rPr>
              <a:t>kernel/cube matrix</a:t>
            </a:r>
            <a:r>
              <a:rPr lang="en-US" sz="2200"/>
              <a:t>.</a:t>
            </a:r>
          </a:p>
          <a:p>
            <a:r>
              <a:rPr lang="en-US" sz="2200"/>
              <a:t>Relabeling</a:t>
            </a:r>
          </a:p>
          <a:p>
            <a:pPr lvl="1"/>
            <a:r>
              <a:rPr lang="en-US" sz="2000"/>
              <a:t>Cubes by new variables.</a:t>
            </a:r>
          </a:p>
          <a:p>
            <a:pPr lvl="1"/>
            <a:r>
              <a:rPr lang="en-US" sz="2000"/>
              <a:t>Kernels by cubes.</a:t>
            </a:r>
          </a:p>
          <a:p>
            <a:r>
              <a:rPr lang="en-US" sz="2200"/>
              <a:t>Form auxiliary function</a:t>
            </a:r>
          </a:p>
          <a:p>
            <a:pPr lvl="1"/>
            <a:r>
              <a:rPr lang="en-US" sz="2000"/>
              <a:t>Sum of all kernels.</a:t>
            </a:r>
          </a:p>
          <a:p>
            <a:r>
              <a:rPr lang="en-US" sz="2200"/>
              <a:t>Extend cube intersection algorithm.</a:t>
            </a:r>
          </a:p>
          <a:p>
            <a:endParaRPr lang="en-US" sz="2200"/>
          </a:p>
        </p:txBody>
      </p:sp>
      <p:pic>
        <p:nvPicPr>
          <p:cNvPr id="837640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6150" y="4164013"/>
            <a:ext cx="7054850" cy="2046287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Multiple-Cube Extraction</a:t>
            </a:r>
          </a:p>
        </p:txBody>
      </p:sp>
      <p:sp>
        <p:nvSpPr>
          <p:cNvPr id="839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p</a:t>
            </a:r>
            <a:r>
              <a:rPr lang="en-US" sz="2000">
                <a:solidFill>
                  <a:schemeClr val="hlink"/>
                </a:solidFill>
              </a:rPr>
              <a:t> = ace+bce.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p</a:t>
            </a:r>
            <a:r>
              <a:rPr lang="en-US" sz="2000"/>
              <a:t>) = {(a+b)}.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q</a:t>
            </a:r>
            <a:r>
              <a:rPr lang="en-US" sz="2000">
                <a:solidFill>
                  <a:schemeClr val="hlink"/>
                </a:solidFill>
              </a:rPr>
              <a:t> = ae+be+d.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q</a:t>
            </a:r>
            <a:r>
              <a:rPr lang="en-US" sz="2000"/>
              <a:t>) = {(a+b), (ae +be+d)}.</a:t>
            </a:r>
          </a:p>
          <a:p>
            <a:pPr>
              <a:lnSpc>
                <a:spcPct val="80000"/>
              </a:lnSpc>
            </a:pPr>
            <a:r>
              <a:rPr lang="en-US" sz="2000">
                <a:solidFill>
                  <a:schemeClr val="hlink"/>
                </a:solidFill>
              </a:rPr>
              <a:t>f</a:t>
            </a:r>
            <a:r>
              <a:rPr lang="en-US" sz="2000" baseline="-25000">
                <a:solidFill>
                  <a:schemeClr val="hlink"/>
                </a:solidFill>
              </a:rPr>
              <a:t>r</a:t>
            </a:r>
            <a:r>
              <a:rPr lang="en-US" sz="2000">
                <a:solidFill>
                  <a:schemeClr val="hlink"/>
                </a:solidFill>
              </a:rPr>
              <a:t> = ae+be+de.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r</a:t>
            </a:r>
            <a:r>
              <a:rPr lang="en-US" sz="2000"/>
              <a:t>) = {(a+b+d)}.</a:t>
            </a:r>
          </a:p>
          <a:p>
            <a:pPr>
              <a:lnSpc>
                <a:spcPct val="80000"/>
              </a:lnSpc>
            </a:pPr>
            <a:r>
              <a:rPr lang="en-US" sz="2000"/>
              <a:t>Relabeling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x</a:t>
            </a:r>
            <a:r>
              <a:rPr lang="en-US" b="1" baseline="-25000"/>
              <a:t>a</a:t>
            </a:r>
            <a:r>
              <a:rPr lang="en-US" sz="2000"/>
              <a:t> = a; x</a:t>
            </a:r>
            <a:r>
              <a:rPr lang="en-US" b="1" baseline="-25000"/>
              <a:t>b</a:t>
            </a:r>
            <a:r>
              <a:rPr lang="en-US" sz="2000"/>
              <a:t> = b; x</a:t>
            </a:r>
            <a:r>
              <a:rPr lang="en-US" b="1" baseline="-25000"/>
              <a:t>ae</a:t>
            </a:r>
            <a:r>
              <a:rPr lang="en-US" sz="2000"/>
              <a:t> = ae; x</a:t>
            </a:r>
            <a:r>
              <a:rPr lang="en-US" b="1" baseline="-25000"/>
              <a:t>be</a:t>
            </a:r>
            <a:r>
              <a:rPr lang="en-US" sz="2000"/>
              <a:t> = be; x</a:t>
            </a:r>
            <a:r>
              <a:rPr lang="en-US" b="1" baseline="-25000"/>
              <a:t>d</a:t>
            </a:r>
            <a:r>
              <a:rPr lang="en-US" sz="2000"/>
              <a:t> = d;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p</a:t>
            </a:r>
            <a:r>
              <a:rPr lang="en-US" sz="2000"/>
              <a:t>) = {(x</a:t>
            </a:r>
            <a:r>
              <a:rPr lang="en-US" b="1" baseline="-25000"/>
              <a:t>a</a:t>
            </a:r>
            <a:r>
              <a:rPr lang="en-US" sz="2000"/>
              <a:t>, x</a:t>
            </a:r>
            <a:r>
              <a:rPr lang="en-US" b="1" baseline="-25000"/>
              <a:t>b</a:t>
            </a:r>
            <a:r>
              <a:rPr lang="en-US" sz="2000"/>
              <a:t>)}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q</a:t>
            </a:r>
            <a:r>
              <a:rPr lang="en-US" sz="2000"/>
              <a:t>) = {(x</a:t>
            </a:r>
            <a:r>
              <a:rPr lang="en-US" b="1" baseline="-25000"/>
              <a:t>a</a:t>
            </a:r>
            <a:r>
              <a:rPr lang="en-US" sz="2000"/>
              <a:t>, x</a:t>
            </a:r>
            <a:r>
              <a:rPr lang="en-US" b="1" baseline="-25000"/>
              <a:t>b</a:t>
            </a:r>
            <a:r>
              <a:rPr lang="en-US" sz="2000"/>
              <a:t>); (x</a:t>
            </a:r>
            <a:r>
              <a:rPr lang="en-US" b="1" baseline="-25000"/>
              <a:t>ae</a:t>
            </a:r>
            <a:r>
              <a:rPr lang="en-US" sz="2000"/>
              <a:t>, x</a:t>
            </a:r>
            <a:r>
              <a:rPr lang="en-US" b="1" baseline="-25000"/>
              <a:t>be</a:t>
            </a:r>
            <a:r>
              <a:rPr lang="en-US" sz="2000"/>
              <a:t>, x</a:t>
            </a:r>
            <a:r>
              <a:rPr lang="en-US" b="1" baseline="-25000"/>
              <a:t>d</a:t>
            </a:r>
            <a:r>
              <a:rPr lang="en-US" sz="2000"/>
              <a:t>)}.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K(f</a:t>
            </a:r>
            <a:r>
              <a:rPr lang="en-US" b="1" baseline="-25000"/>
              <a:t>r</a:t>
            </a:r>
            <a:r>
              <a:rPr lang="en-US" sz="2000"/>
              <a:t>) = {(x</a:t>
            </a:r>
            <a:r>
              <a:rPr lang="en-US" b="1" baseline="-25000"/>
              <a:t>a</a:t>
            </a:r>
            <a:r>
              <a:rPr lang="en-US" sz="2000"/>
              <a:t>, x</a:t>
            </a:r>
            <a:r>
              <a:rPr lang="en-US" b="1" baseline="-25000"/>
              <a:t>b</a:t>
            </a:r>
            <a:r>
              <a:rPr lang="en-US" sz="2000"/>
              <a:t>,</a:t>
            </a:r>
            <a:r>
              <a:rPr lang="en-US" b="1" baseline="-25000"/>
              <a:t> </a:t>
            </a:r>
            <a:r>
              <a:rPr lang="en-US" sz="2000"/>
              <a:t>x</a:t>
            </a:r>
            <a:r>
              <a:rPr lang="en-US" b="1" baseline="-25000"/>
              <a:t>d</a:t>
            </a:r>
            <a:r>
              <a:rPr lang="en-US" sz="2000"/>
              <a:t>)}.</a:t>
            </a:r>
          </a:p>
          <a:p>
            <a:pPr>
              <a:lnSpc>
                <a:spcPct val="80000"/>
              </a:lnSpc>
            </a:pPr>
            <a:r>
              <a:rPr lang="en-US" sz="2000" b="0"/>
              <a:t>f</a:t>
            </a:r>
            <a:r>
              <a:rPr lang="en-US" sz="2000" b="0" baseline="-25000"/>
              <a:t>aux</a:t>
            </a:r>
            <a:r>
              <a:rPr lang="en-US" sz="2000" b="0"/>
              <a:t> = x</a:t>
            </a:r>
            <a:r>
              <a:rPr lang="en-US" sz="2000" b="0" baseline="-25000"/>
              <a:t>a</a:t>
            </a:r>
            <a:r>
              <a:rPr lang="en-US" sz="2000" b="0"/>
              <a:t>x</a:t>
            </a:r>
            <a:r>
              <a:rPr lang="en-US" sz="2000" b="0" baseline="-25000"/>
              <a:t>b</a:t>
            </a:r>
            <a:r>
              <a:rPr lang="en-US" sz="2000" b="0"/>
              <a:t> + x</a:t>
            </a:r>
            <a:r>
              <a:rPr lang="en-US" sz="2000" b="0" baseline="-25000"/>
              <a:t>a</a:t>
            </a:r>
            <a:r>
              <a:rPr lang="en-US" sz="2000" b="0"/>
              <a:t>x</a:t>
            </a:r>
            <a:r>
              <a:rPr lang="en-US" sz="2000" b="0" baseline="-25000"/>
              <a:t>b</a:t>
            </a:r>
            <a:r>
              <a:rPr lang="en-US" sz="2000" b="0"/>
              <a:t> +x</a:t>
            </a:r>
            <a:r>
              <a:rPr lang="en-US" sz="2000" b="0" baseline="-25000"/>
              <a:t>ae</a:t>
            </a:r>
            <a:r>
              <a:rPr lang="en-US" sz="2000" b="0"/>
              <a:t>x</a:t>
            </a:r>
            <a:r>
              <a:rPr lang="en-US" sz="2000" b="0" baseline="-25000"/>
              <a:t>be</a:t>
            </a:r>
            <a:r>
              <a:rPr lang="en-US" sz="2000" b="0"/>
              <a:t>x</a:t>
            </a:r>
            <a:r>
              <a:rPr lang="en-US" sz="2000" b="0" baseline="-25000"/>
              <a:t>d </a:t>
            </a:r>
            <a:r>
              <a:rPr lang="en-US" sz="2000" b="0"/>
              <a:t>+ x</a:t>
            </a:r>
            <a:r>
              <a:rPr lang="en-US" sz="2000" b="0" baseline="-25000"/>
              <a:t>a</a:t>
            </a:r>
            <a:r>
              <a:rPr lang="en-US" sz="2000" b="0"/>
              <a:t>x</a:t>
            </a:r>
            <a:r>
              <a:rPr lang="en-US" sz="2000" b="0" baseline="-25000"/>
              <a:t>b</a:t>
            </a:r>
            <a:r>
              <a:rPr lang="en-US" sz="2000" b="0"/>
              <a:t>x</a:t>
            </a:r>
            <a:r>
              <a:rPr lang="en-US" sz="2000" b="0" baseline="-25000"/>
              <a:t>d</a:t>
            </a:r>
            <a:r>
              <a:rPr lang="en-US" sz="2000" b="0"/>
              <a:t>.</a:t>
            </a:r>
          </a:p>
          <a:p>
            <a:pPr>
              <a:lnSpc>
                <a:spcPct val="80000"/>
              </a:lnSpc>
            </a:pPr>
            <a:r>
              <a:rPr lang="en-US" sz="2000" b="0"/>
              <a:t>Common cube: x</a:t>
            </a:r>
            <a:r>
              <a:rPr lang="en-US" sz="2000" b="0" baseline="-25000"/>
              <a:t>a</a:t>
            </a:r>
            <a:r>
              <a:rPr lang="en-US" sz="2000" b="0"/>
              <a:t>x</a:t>
            </a:r>
            <a:r>
              <a:rPr lang="en-US" sz="2000" b="0" baseline="-25000"/>
              <a:t>b</a:t>
            </a:r>
            <a:r>
              <a:rPr lang="en-US" sz="2000" b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x</a:t>
            </a:r>
            <a:r>
              <a:rPr lang="en-US" baseline="-25000"/>
              <a:t>a</a:t>
            </a:r>
            <a:r>
              <a:rPr lang="en-US" sz="2000"/>
              <a:t>x</a:t>
            </a:r>
            <a:r>
              <a:rPr lang="en-US" baseline="-25000"/>
              <a:t>b</a:t>
            </a:r>
            <a:r>
              <a:rPr lang="en-US" sz="2000"/>
              <a:t> corresponds to kernel intersection a+b.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Extract a+b from f</a:t>
            </a:r>
            <a:r>
              <a:rPr lang="en-US" baseline="-25000"/>
              <a:t>p</a:t>
            </a:r>
            <a:r>
              <a:rPr lang="en-US" sz="2000"/>
              <a:t>, f</a:t>
            </a:r>
            <a:r>
              <a:rPr lang="en-US" baseline="-25000"/>
              <a:t>q</a:t>
            </a:r>
            <a:r>
              <a:rPr lang="en-US" sz="2000"/>
              <a:t> and f</a:t>
            </a:r>
            <a:r>
              <a:rPr lang="en-US" baseline="-25000"/>
              <a:t>r</a:t>
            </a:r>
            <a:r>
              <a:rPr lang="en-US" sz="2000"/>
              <a:t>.</a:t>
            </a:r>
          </a:p>
        </p:txBody>
      </p:sp>
      <p:sp>
        <p:nvSpPr>
          <p:cNvPr id="839686" name="Text Box 6"/>
          <p:cNvSpPr txBox="1">
            <a:spLocks noChangeArrowheads="1"/>
          </p:cNvSpPr>
          <p:nvPr/>
        </p:nvSpPr>
        <p:spPr bwMode="auto">
          <a:xfrm>
            <a:off x="4906963" y="3933825"/>
            <a:ext cx="4219575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Cube		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a</a:t>
            </a:r>
            <a:r>
              <a:rPr lang="en-US" sz="1800">
                <a:solidFill>
                  <a:schemeClr val="hlink"/>
                </a:solidFill>
              </a:rPr>
              <a:t>   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</a:t>
            </a:r>
            <a:r>
              <a:rPr lang="en-US" sz="1800">
                <a:solidFill>
                  <a:schemeClr val="hlink"/>
                </a:solidFill>
              </a:rPr>
              <a:t>   x</a:t>
            </a:r>
            <a:r>
              <a:rPr lang="en-US" sz="1800" u="none" baseline="-25000">
                <a:solidFill>
                  <a:schemeClr val="hlink"/>
                </a:solidFill>
              </a:rPr>
              <a:t>ae</a:t>
            </a:r>
            <a:r>
              <a:rPr lang="en-US" sz="1800" baseline="-25000">
                <a:solidFill>
                  <a:schemeClr val="hlink"/>
                </a:solidFill>
              </a:rPr>
              <a:t>   </a:t>
            </a:r>
            <a:r>
              <a:rPr lang="en-US" sz="1800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be</a:t>
            </a:r>
            <a:r>
              <a:rPr lang="en-US" sz="1800">
                <a:solidFill>
                  <a:schemeClr val="hlink"/>
                </a:solidFill>
              </a:rPr>
              <a:t>   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d</a:t>
            </a:r>
            <a:r>
              <a:rPr lang="en-US" sz="1800">
                <a:solidFill>
                  <a:schemeClr val="hlink"/>
                </a:solidFill>
              </a:rPr>
              <a:t>    </a:t>
            </a:r>
          </a:p>
          <a:p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a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</a:t>
            </a:r>
            <a:r>
              <a:rPr lang="en-US" sz="1800" u="none">
                <a:solidFill>
                  <a:schemeClr val="hlink"/>
                </a:solidFill>
              </a:rPr>
              <a:t>		1    1	 </a:t>
            </a:r>
          </a:p>
          <a:p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a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</a:t>
            </a:r>
            <a:r>
              <a:rPr lang="en-US" sz="1800" u="none">
                <a:solidFill>
                  <a:schemeClr val="hlink"/>
                </a:solidFill>
              </a:rPr>
              <a:t> 		1    1	</a:t>
            </a:r>
          </a:p>
          <a:p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ae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be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d</a:t>
            </a:r>
            <a:r>
              <a:rPr lang="en-US" sz="1800" u="none">
                <a:solidFill>
                  <a:schemeClr val="hlink"/>
                </a:solidFill>
              </a:rPr>
              <a:t>		              1     1     1</a:t>
            </a:r>
          </a:p>
          <a:p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a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b</a:t>
            </a:r>
            <a:r>
              <a:rPr lang="en-US" sz="1800" u="none">
                <a:solidFill>
                  <a:schemeClr val="hlink"/>
                </a:solidFill>
              </a:rPr>
              <a:t>x</a:t>
            </a:r>
            <a:r>
              <a:rPr lang="en-US" sz="1800" u="none" baseline="-25000">
                <a:solidFill>
                  <a:schemeClr val="hlink"/>
                </a:solidFill>
              </a:rPr>
              <a:t>d		</a:t>
            </a:r>
            <a:r>
              <a:rPr lang="en-US" sz="1800" u="none">
                <a:solidFill>
                  <a:schemeClr val="hlink"/>
                </a:solidFill>
              </a:rPr>
              <a:t>1 </a:t>
            </a:r>
            <a:r>
              <a:rPr lang="en-US" sz="1800" u="none" baseline="-25000">
                <a:solidFill>
                  <a:schemeClr val="hlink"/>
                </a:solidFill>
              </a:rPr>
              <a:t>    </a:t>
            </a:r>
            <a:r>
              <a:rPr lang="en-US" sz="1800" u="none">
                <a:solidFill>
                  <a:schemeClr val="hlink"/>
                </a:solidFill>
              </a:rPr>
              <a:t>1</a:t>
            </a:r>
            <a:r>
              <a:rPr lang="en-US" sz="1800" u="none" baseline="-25000">
                <a:solidFill>
                  <a:schemeClr val="hlink"/>
                </a:solidFill>
              </a:rPr>
              <a:t>                             </a:t>
            </a:r>
            <a:r>
              <a:rPr lang="en-US" sz="1800" u="none">
                <a:solidFill>
                  <a:schemeClr val="hlink"/>
                </a:solidFill>
              </a:rPr>
              <a:t>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Kernel Extraction Algorithm …</a:t>
            </a:r>
          </a:p>
        </p:txBody>
      </p:sp>
      <p:pic>
        <p:nvPicPr>
          <p:cNvPr id="8407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8963" y="1139825"/>
            <a:ext cx="8008937" cy="4010025"/>
          </a:xfrm>
          <a:noFill/>
          <a:ln/>
          <a:effectLst/>
        </p:spPr>
      </p:pic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593725" y="5427663"/>
            <a:ext cx="8069263" cy="83502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N indicates the rate at which kernels are recomputed</a:t>
            </a:r>
          </a:p>
          <a:p>
            <a:r>
              <a:rPr lang="en-US" u="none">
                <a:solidFill>
                  <a:schemeClr val="hlink"/>
                </a:solidFill>
              </a:rPr>
              <a:t>K indicates the maximum level of the kernel computed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5" name="Rectangle 7"/>
          <p:cNvSpPr>
            <a:spLocks noChangeArrowheads="1"/>
          </p:cNvSpPr>
          <p:nvPr/>
        </p:nvSpPr>
        <p:spPr bwMode="auto">
          <a:xfrm>
            <a:off x="3586163" y="3586163"/>
            <a:ext cx="1093787" cy="6604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34" name="Rectangle 6"/>
          <p:cNvSpPr>
            <a:spLocks noChangeArrowheads="1"/>
          </p:cNvSpPr>
          <p:nvPr/>
        </p:nvSpPr>
        <p:spPr bwMode="auto">
          <a:xfrm>
            <a:off x="2659063" y="3224213"/>
            <a:ext cx="1082675" cy="649287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… Kernel Extraction Algorithm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F1= ac+bc;	 	</a:t>
            </a:r>
            <a:r>
              <a:rPr lang="en-US">
                <a:solidFill>
                  <a:schemeClr val="hlink"/>
                </a:solidFill>
              </a:rPr>
              <a:t>Kernels: {(a+b)}</a:t>
            </a:r>
          </a:p>
          <a:p>
            <a:pPr lvl="1"/>
            <a:r>
              <a:rPr lang="en-US"/>
              <a:t>F2= ad+bd+cd;	</a:t>
            </a:r>
            <a:r>
              <a:rPr lang="en-US">
                <a:solidFill>
                  <a:schemeClr val="hlink"/>
                </a:solidFill>
              </a:rPr>
              <a:t>Kernels: {(a+b+c)}</a:t>
            </a:r>
          </a:p>
          <a:p>
            <a:pPr lvl="1"/>
            <a:r>
              <a:rPr lang="en-US"/>
              <a:t>F3= ab+ac;		</a:t>
            </a:r>
            <a:r>
              <a:rPr lang="en-US">
                <a:solidFill>
                  <a:schemeClr val="hlink"/>
                </a:solidFill>
              </a:rPr>
              <a:t>Kernels: {(b+c)}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741363" y="2778125"/>
            <a:ext cx="475615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Cube		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 	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 	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 	</a:t>
            </a:r>
          </a:p>
          <a:p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a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b</a:t>
            </a:r>
            <a:r>
              <a:rPr lang="en-US" u="none">
                <a:solidFill>
                  <a:schemeClr val="hlink"/>
                </a:solidFill>
              </a:rPr>
              <a:t>		1	1	 </a:t>
            </a:r>
          </a:p>
          <a:p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a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b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c</a:t>
            </a:r>
            <a:r>
              <a:rPr lang="en-US" u="none">
                <a:solidFill>
                  <a:schemeClr val="hlink"/>
                </a:solidFill>
              </a:rPr>
              <a:t>		1	1	1</a:t>
            </a:r>
          </a:p>
          <a:p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b</a:t>
            </a:r>
            <a:r>
              <a:rPr lang="en-US" u="none">
                <a:solidFill>
                  <a:schemeClr val="hlink"/>
                </a:solidFill>
              </a:rPr>
              <a:t>x</a:t>
            </a:r>
            <a:r>
              <a:rPr lang="en-US" u="none" baseline="-25000">
                <a:solidFill>
                  <a:schemeClr val="hlink"/>
                </a:solidFill>
              </a:rPr>
              <a:t>c</a:t>
            </a:r>
            <a:r>
              <a:rPr lang="en-US" u="none">
                <a:solidFill>
                  <a:schemeClr val="hlink"/>
                </a:solidFill>
              </a:rPr>
              <a:t>			1	1</a:t>
            </a:r>
          </a:p>
        </p:txBody>
      </p:sp>
      <p:sp>
        <p:nvSpPr>
          <p:cNvPr id="969733" name="Text Box 5"/>
          <p:cNvSpPr txBox="1">
            <a:spLocks noChangeArrowheads="1"/>
          </p:cNvSpPr>
          <p:nvPr/>
        </p:nvSpPr>
        <p:spPr bwMode="auto">
          <a:xfrm>
            <a:off x="571500" y="4597400"/>
            <a:ext cx="658336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After extracting kernel (a+b), kernel (b+c) </a:t>
            </a:r>
          </a:p>
          <a:p>
            <a:r>
              <a:rPr lang="en-US" u="none"/>
              <a:t>is no longer a commo</a:t>
            </a:r>
            <a:r>
              <a:rPr lang="en-US" u="none">
                <a:cs typeface="Arial" charset="0"/>
              </a:rPr>
              <a:t>n kernel.</a:t>
            </a:r>
            <a:r>
              <a:rPr lang="ar-SA" u="none">
                <a:cs typeface="Arial" charset="0"/>
              </a:rPr>
              <a:t> </a:t>
            </a:r>
            <a:r>
              <a:rPr lang="en-US" u="none">
                <a:cs typeface="Arial" charset="0"/>
              </a:rPr>
              <a:t> This is why</a:t>
            </a:r>
          </a:p>
          <a:p>
            <a:r>
              <a:rPr lang="en-US" u="none">
                <a:cs typeface="Arial" charset="0"/>
              </a:rPr>
              <a:t>kernel intersections need to be recomputed.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 in Kernel Extraction</a:t>
            </a:r>
          </a:p>
        </p:txBody>
      </p:sp>
      <p:pic>
        <p:nvPicPr>
          <p:cNvPr id="964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563" y="1346200"/>
            <a:ext cx="8023225" cy="4300538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Value of a Kernel</a:t>
            </a:r>
            <a:r>
              <a:rPr lang="ar-SA">
                <a:cs typeface="Arial" charset="0"/>
              </a:rPr>
              <a:t> </a:t>
            </a:r>
            <a:r>
              <a:rPr lang="en-US">
                <a:cs typeface="Arial" charset="0"/>
              </a:rPr>
              <a:t>…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solidFill>
                  <a:schemeClr val="hlink"/>
                </a:solidFill>
              </a:rPr>
              <a:t>n</a:t>
            </a:r>
            <a:r>
              <a:rPr lang="en-US" dirty="0"/>
              <a:t> be the </a:t>
            </a:r>
            <a:r>
              <a:rPr lang="en-US" dirty="0">
                <a:solidFill>
                  <a:schemeClr val="hlink"/>
                </a:solidFill>
              </a:rPr>
              <a:t>number of times a kernel is used</a:t>
            </a:r>
          </a:p>
          <a:p>
            <a:r>
              <a:rPr lang="en-US" dirty="0"/>
              <a:t>Let </a:t>
            </a:r>
            <a:r>
              <a:rPr lang="en-US" dirty="0">
                <a:solidFill>
                  <a:schemeClr val="hlink"/>
                </a:solidFill>
              </a:rPr>
              <a:t>l</a:t>
            </a:r>
            <a:r>
              <a:rPr lang="en-US" dirty="0"/>
              <a:t> be the </a:t>
            </a:r>
            <a:r>
              <a:rPr lang="en-US" dirty="0">
                <a:solidFill>
                  <a:schemeClr val="hlink"/>
                </a:solidFill>
              </a:rPr>
              <a:t>number of literals</a:t>
            </a:r>
            <a:r>
              <a:rPr lang="en-US" dirty="0"/>
              <a:t> in a kernel and </a:t>
            </a:r>
            <a:r>
              <a:rPr lang="en-US" dirty="0">
                <a:solidFill>
                  <a:schemeClr val="hlink"/>
                </a:solidFill>
              </a:rPr>
              <a:t>c</a:t>
            </a:r>
            <a:r>
              <a:rPr lang="en-US" dirty="0"/>
              <a:t> be the </a:t>
            </a:r>
            <a:r>
              <a:rPr lang="en-US" dirty="0">
                <a:solidFill>
                  <a:schemeClr val="hlink"/>
                </a:solidFill>
              </a:rPr>
              <a:t>number of cubes</a:t>
            </a:r>
            <a:r>
              <a:rPr lang="en-US" dirty="0"/>
              <a:t> in a kernel</a:t>
            </a:r>
          </a:p>
          <a:p>
            <a:r>
              <a:rPr lang="en-US" dirty="0"/>
              <a:t>Let </a:t>
            </a:r>
            <a:r>
              <a:rPr lang="en-US" dirty="0" err="1">
                <a:solidFill>
                  <a:schemeClr val="hlink"/>
                </a:solidFill>
                <a:sym typeface="Symbol" pitchFamily="18" charset="2"/>
              </a:rPr>
              <a:t>CK</a:t>
            </a:r>
            <a:r>
              <a:rPr lang="en-US" baseline="-25000" dirty="0" err="1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be the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co-kernel for kernel </a:t>
            </a:r>
            <a:r>
              <a:rPr lang="en-US" dirty="0" err="1">
                <a:solidFill>
                  <a:schemeClr val="hlink"/>
                </a:solidFill>
                <a:sym typeface="Symbol" pitchFamily="18" charset="2"/>
              </a:rPr>
              <a:t>i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/>
              <a:t>Initial cost = </a:t>
            </a:r>
            <a:r>
              <a:rPr lang="en-US" dirty="0">
                <a:sym typeface="Symbol" pitchFamily="18" charset="2"/>
              </a:rPr>
              <a:t>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(|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|*</a:t>
            </a:r>
            <a:r>
              <a:rPr lang="en-US" dirty="0" err="1">
                <a:sym typeface="Symbol" pitchFamily="18" charset="2"/>
              </a:rPr>
              <a:t>c+l</a:t>
            </a:r>
            <a:r>
              <a:rPr lang="en-US" dirty="0">
                <a:sym typeface="Symbol" pitchFamily="18" charset="2"/>
              </a:rPr>
              <a:t>)=</a:t>
            </a:r>
            <a:r>
              <a:rPr lang="en-US" dirty="0" err="1">
                <a:sym typeface="Symbol" pitchFamily="18" charset="2"/>
              </a:rPr>
              <a:t>nl</a:t>
            </a:r>
            <a:r>
              <a:rPr lang="en-US" dirty="0">
                <a:sym typeface="Symbol" pitchFamily="18" charset="2"/>
              </a:rPr>
              <a:t> + c *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</a:t>
            </a:r>
          </a:p>
          <a:p>
            <a:r>
              <a:rPr lang="en-US" dirty="0"/>
              <a:t>Resulting cost = l+</a:t>
            </a:r>
            <a:r>
              <a:rPr lang="en-US" dirty="0">
                <a:sym typeface="Symbol" pitchFamily="18" charset="2"/>
              </a:rPr>
              <a:t>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(|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|+1) = </a:t>
            </a:r>
            <a:r>
              <a:rPr lang="en-US" dirty="0" err="1">
                <a:sym typeface="Symbol" pitchFamily="18" charset="2"/>
              </a:rPr>
              <a:t>n+l</a:t>
            </a:r>
            <a:r>
              <a:rPr lang="en-US" dirty="0">
                <a:sym typeface="Symbol" pitchFamily="18" charset="2"/>
              </a:rPr>
              <a:t>+ 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</a:t>
            </a:r>
          </a:p>
          <a:p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Value of a kernel</a:t>
            </a:r>
            <a:r>
              <a:rPr lang="en-US" dirty="0">
                <a:sym typeface="Symbol" pitchFamily="18" charset="2"/>
              </a:rPr>
              <a:t> = initial cost – resulting cost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ym typeface="Symbol" pitchFamily="18" charset="2"/>
              </a:rPr>
              <a:t>	= {</a:t>
            </a:r>
            <a:r>
              <a:rPr lang="en-US" dirty="0" err="1">
                <a:sym typeface="Symbol" pitchFamily="18" charset="2"/>
              </a:rPr>
              <a:t>nl</a:t>
            </a:r>
            <a:r>
              <a:rPr lang="en-US" dirty="0">
                <a:sym typeface="Symbol" pitchFamily="18" charset="2"/>
              </a:rPr>
              <a:t> + c *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|} – {</a:t>
            </a:r>
            <a:r>
              <a:rPr lang="en-US" dirty="0" err="1">
                <a:sym typeface="Symbol" pitchFamily="18" charset="2"/>
              </a:rPr>
              <a:t>n+l</a:t>
            </a:r>
            <a:r>
              <a:rPr lang="en-US" dirty="0">
                <a:sym typeface="Symbol" pitchFamily="18" charset="2"/>
              </a:rPr>
              <a:t>+ 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baseline="-25000" dirty="0">
                <a:sym typeface="Symbol" pitchFamily="18" charset="2"/>
              </a:rPr>
              <a:t>=1 to n </a:t>
            </a:r>
            <a:r>
              <a:rPr lang="en-US" dirty="0">
                <a:sym typeface="Symbol" pitchFamily="18" charset="2"/>
              </a:rPr>
              <a:t>|</a:t>
            </a:r>
            <a:r>
              <a:rPr lang="en-US" dirty="0" err="1">
                <a:sym typeface="Symbol" pitchFamily="18" charset="2"/>
              </a:rPr>
              <a:t>CK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|}</a:t>
            </a:r>
          </a:p>
          <a:p>
            <a:pPr>
              <a:buFont typeface="Monotype Sorts" pitchFamily="2" charset="2"/>
              <a:buNone/>
            </a:pPr>
            <a:r>
              <a:rPr lang="en-US" dirty="0">
                <a:sym typeface="Symbol" pitchFamily="18" charset="2"/>
              </a:rPr>
              <a:t>	= </a:t>
            </a:r>
            <a:r>
              <a:rPr lang="en-US" dirty="0" err="1">
                <a:solidFill>
                  <a:schemeClr val="hlink"/>
                </a:solidFill>
                <a:sym typeface="Symbol" pitchFamily="18" charset="2"/>
              </a:rPr>
              <a:t>nl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 – n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– l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+ (c-1) * </a:t>
            </a:r>
            <a:r>
              <a:rPr lang="en-US" baseline="-25000" dirty="0" err="1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baseline="-25000" dirty="0">
                <a:solidFill>
                  <a:schemeClr val="hlink"/>
                </a:solidFill>
                <a:sym typeface="Symbol" pitchFamily="18" charset="2"/>
              </a:rPr>
              <a:t>=1 to n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|</a:t>
            </a:r>
            <a:r>
              <a:rPr lang="en-US" dirty="0" err="1">
                <a:solidFill>
                  <a:schemeClr val="hlink"/>
                </a:solidFill>
                <a:sym typeface="Symbol" pitchFamily="18" charset="2"/>
              </a:rPr>
              <a:t>CK</a:t>
            </a:r>
            <a:r>
              <a:rPr lang="en-US" baseline="-25000" dirty="0" err="1">
                <a:solidFill>
                  <a:schemeClr val="hlink"/>
                </a:solidFill>
                <a:sym typeface="Symbol" pitchFamily="18" charset="2"/>
              </a:rPr>
              <a:t>i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|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6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Area Value of a Kernel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Example:</a:t>
            </a:r>
          </a:p>
          <a:p>
            <a:pPr lvl="1"/>
            <a:r>
              <a:rPr lang="en-US"/>
              <a:t>X = acd + bcd = (a+b)cd		(6 literals)</a:t>
            </a:r>
          </a:p>
          <a:p>
            <a:pPr lvl="1"/>
            <a:r>
              <a:rPr lang="en-US"/>
              <a:t>Y = adef + bdef = (a+b)def	(8 lietrals)</a:t>
            </a:r>
          </a:p>
          <a:p>
            <a:pPr lvl="1"/>
            <a:r>
              <a:rPr lang="en-US"/>
              <a:t>Initial cost = 14 literals</a:t>
            </a:r>
          </a:p>
          <a:p>
            <a:r>
              <a:rPr lang="en-US">
                <a:solidFill>
                  <a:schemeClr val="hlink"/>
                </a:solidFill>
              </a:rPr>
              <a:t>After Kernel extraction:</a:t>
            </a:r>
          </a:p>
          <a:p>
            <a:pPr lvl="1"/>
            <a:r>
              <a:rPr lang="en-US"/>
              <a:t>Z=a+b					(2 literals)</a:t>
            </a:r>
          </a:p>
          <a:p>
            <a:pPr lvl="1"/>
            <a:r>
              <a:rPr lang="en-US"/>
              <a:t>X=Zcd					(3 literals)</a:t>
            </a:r>
          </a:p>
          <a:p>
            <a:pPr lvl="1"/>
            <a:r>
              <a:rPr lang="en-US"/>
              <a:t>Y=Zdef				(4 lietrals)</a:t>
            </a:r>
          </a:p>
          <a:p>
            <a:pPr lvl="1"/>
            <a:r>
              <a:rPr lang="en-US"/>
              <a:t>Resulting cost = 9 literals</a:t>
            </a:r>
          </a:p>
          <a:p>
            <a:pPr lvl="1"/>
            <a:r>
              <a:rPr lang="en-US"/>
              <a:t>Savings = 14 – 9 = 5 literals</a:t>
            </a:r>
          </a:p>
          <a:p>
            <a:r>
              <a:rPr lang="en-US"/>
              <a:t>Value of kernel = </a:t>
            </a:r>
            <a:r>
              <a:rPr lang="en-US">
                <a:sym typeface="Symbol" pitchFamily="18" charset="2"/>
              </a:rPr>
              <a:t>nl – n –l + (c-1) * </a:t>
            </a:r>
            <a:r>
              <a:rPr lang="en-US" baseline="-25000">
                <a:sym typeface="Symbol" pitchFamily="18" charset="2"/>
              </a:rPr>
              <a:t>i=1 to n </a:t>
            </a:r>
            <a:r>
              <a:rPr lang="en-US">
                <a:sym typeface="Symbol" pitchFamily="18" charset="2"/>
              </a:rPr>
              <a:t>|CK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|</a:t>
            </a:r>
          </a:p>
          <a:p>
            <a:pPr lvl="1"/>
            <a:r>
              <a:rPr lang="en-US"/>
              <a:t>=2*2-2-2+(2-1)*(2+3)=5 literals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Issues in Common Cube and Multiple-Cube Extraction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Greedy approach can be applied in common cube and multiple-cube extraction</a:t>
            </a:r>
          </a:p>
          <a:p>
            <a:pPr lvl="1"/>
            <a:r>
              <a:rPr lang="en-US"/>
              <a:t>Rectangle selection</a:t>
            </a:r>
          </a:p>
          <a:p>
            <a:pPr lvl="1"/>
            <a:r>
              <a:rPr lang="en-US"/>
              <a:t>Matrix update</a:t>
            </a:r>
          </a:p>
          <a:p>
            <a:r>
              <a:rPr lang="en-US"/>
              <a:t>Greedy approach may be myopic</a:t>
            </a:r>
          </a:p>
          <a:p>
            <a:pPr lvl="1"/>
            <a:r>
              <a:rPr lang="en-US"/>
              <a:t>Local gain of one extraction considered at a time</a:t>
            </a:r>
          </a:p>
          <a:p>
            <a:r>
              <a:rPr lang="en-US"/>
              <a:t>Non-prime rectangles can contribute to lower cost covers than prime rectangles</a:t>
            </a:r>
          </a:p>
          <a:p>
            <a:pPr lvl="1"/>
            <a:r>
              <a:rPr lang="en-US"/>
              <a:t>Quine’s theorem cannot be applied to rectangles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 …</a:t>
            </a:r>
          </a:p>
        </p:txBody>
      </p:sp>
      <p:sp>
        <p:nvSpPr>
          <p:cNvPr id="842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504238" cy="5356225"/>
          </a:xfrm>
        </p:spPr>
        <p:txBody>
          <a:bodyPr/>
          <a:lstStyle/>
          <a:p>
            <a:r>
              <a:rPr lang="en-US" sz="2200"/>
              <a:t>Goals of decomposition</a:t>
            </a:r>
          </a:p>
          <a:p>
            <a:pPr lvl="1"/>
            <a:r>
              <a:rPr lang="en-US" sz="2000"/>
              <a:t>Reduce the size of expressions to that typical of library cells.</a:t>
            </a:r>
          </a:p>
          <a:p>
            <a:pPr lvl="1"/>
            <a:r>
              <a:rPr lang="en-US" sz="2000"/>
              <a:t>Small-sized expressions more likely to be divisors of other expressions.</a:t>
            </a:r>
          </a:p>
          <a:p>
            <a:r>
              <a:rPr lang="en-US" sz="2200"/>
              <a:t>Different decomposition techniques exist.</a:t>
            </a:r>
          </a:p>
          <a:p>
            <a:r>
              <a:rPr lang="en-US" sz="2200"/>
              <a:t>Algebraic-division-based decomposition</a:t>
            </a:r>
          </a:p>
          <a:p>
            <a:pPr lvl="1"/>
            <a:r>
              <a:rPr lang="en-US" sz="2000"/>
              <a:t>Give an expression f with f</a:t>
            </a:r>
            <a:r>
              <a:rPr lang="en-US" sz="2000" baseline="-25000"/>
              <a:t>divisor</a:t>
            </a:r>
            <a:r>
              <a:rPr lang="en-US" sz="2000"/>
              <a:t> as one of its divisors.</a:t>
            </a:r>
          </a:p>
          <a:p>
            <a:pPr lvl="1"/>
            <a:r>
              <a:rPr lang="en-US" sz="2000"/>
              <a:t>Associate a new variable, say t, with the divisor.</a:t>
            </a:r>
          </a:p>
          <a:p>
            <a:pPr lvl="1"/>
            <a:r>
              <a:rPr lang="en-US" sz="2000"/>
              <a:t>Reduce original expression to f= t . f</a:t>
            </a:r>
            <a:r>
              <a:rPr lang="en-US" sz="2000" baseline="-25000"/>
              <a:t>quotient  </a:t>
            </a:r>
            <a:r>
              <a:rPr lang="en-US" sz="2000"/>
              <a:t>+ f</a:t>
            </a:r>
            <a:r>
              <a:rPr lang="en-US" sz="2000" baseline="-25000"/>
              <a:t>remainder </a:t>
            </a:r>
            <a:r>
              <a:rPr lang="en-US" sz="2000"/>
              <a:t> and t= f</a:t>
            </a:r>
            <a:r>
              <a:rPr lang="en-US" sz="2000" baseline="-25000"/>
              <a:t>divisor.</a:t>
            </a:r>
            <a:endParaRPr lang="en-US" sz="2000"/>
          </a:p>
          <a:p>
            <a:pPr lvl="1"/>
            <a:r>
              <a:rPr lang="en-US" sz="2000"/>
              <a:t>Apply decomposition recursively to the divisor, quotient and remainder.</a:t>
            </a:r>
          </a:p>
          <a:p>
            <a:r>
              <a:rPr lang="en-US" sz="2200"/>
              <a:t>Important issue is choice of divisor</a:t>
            </a:r>
          </a:p>
          <a:p>
            <a:pPr lvl="1"/>
            <a:r>
              <a:rPr lang="en-US" sz="2000"/>
              <a:t>A kernel.</a:t>
            </a:r>
          </a:p>
          <a:p>
            <a:pPr lvl="1"/>
            <a:r>
              <a:rPr lang="en-US" sz="2000"/>
              <a:t>A level-0 kernel.</a:t>
            </a:r>
          </a:p>
          <a:p>
            <a:pPr lvl="1"/>
            <a:r>
              <a:rPr lang="en-US" sz="2000"/>
              <a:t>Evaluate all kernels and select most promising one.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 a Logic Network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6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289050"/>
            <a:ext cx="3848100" cy="4910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776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268413"/>
            <a:ext cx="4467225" cy="489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Decomposition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08988" cy="5356225"/>
          </a:xfrm>
        </p:spPr>
        <p:txBody>
          <a:bodyPr/>
          <a:lstStyle/>
          <a:p>
            <a:r>
              <a:rPr lang="en-US" sz="2200" b="0"/>
              <a:t>f</a:t>
            </a:r>
            <a:r>
              <a:rPr lang="en-US" sz="2200" b="0" baseline="-25000"/>
              <a:t>x</a:t>
            </a:r>
            <a:r>
              <a:rPr lang="en-US" sz="2200" b="0"/>
              <a:t> = ace+bce+de+g</a:t>
            </a:r>
          </a:p>
          <a:p>
            <a:r>
              <a:rPr lang="en-US" sz="2200" b="0"/>
              <a:t>Select kernel ac+bc+d.</a:t>
            </a:r>
          </a:p>
          <a:p>
            <a:r>
              <a:rPr lang="en-US" sz="2200" b="0"/>
              <a:t>Decompose: f</a:t>
            </a:r>
            <a:r>
              <a:rPr lang="en-US" sz="2200" b="0" baseline="-25000"/>
              <a:t>x</a:t>
            </a:r>
            <a:r>
              <a:rPr lang="en-US" sz="2200" b="0"/>
              <a:t> = te+g; f</a:t>
            </a:r>
            <a:r>
              <a:rPr lang="en-US" sz="2200" b="0" baseline="-25000"/>
              <a:t>t</a:t>
            </a:r>
            <a:r>
              <a:rPr lang="en-US" sz="2200" b="0"/>
              <a:t> = ac+bc+d;</a:t>
            </a:r>
          </a:p>
          <a:p>
            <a:r>
              <a:rPr lang="en-US" sz="2200" b="0"/>
              <a:t>Recur on the divisor f</a:t>
            </a:r>
            <a:r>
              <a:rPr lang="en-US" sz="2200" b="0" baseline="-25000"/>
              <a:t>t</a:t>
            </a:r>
            <a:endParaRPr lang="en-US" sz="2200" b="0"/>
          </a:p>
          <a:p>
            <a:pPr lvl="1"/>
            <a:r>
              <a:rPr lang="en-US" sz="2000"/>
              <a:t>Select kernel a+b</a:t>
            </a:r>
          </a:p>
          <a:p>
            <a:pPr lvl="1"/>
            <a:r>
              <a:rPr lang="en-US" sz="2000"/>
              <a:t>Decompose: f</a:t>
            </a:r>
            <a:r>
              <a:rPr lang="en-US" baseline="-25000"/>
              <a:t>t</a:t>
            </a:r>
            <a:r>
              <a:rPr lang="en-US" sz="2000"/>
              <a:t> = sc+d; f</a:t>
            </a:r>
            <a:r>
              <a:rPr lang="en-US" baseline="-25000"/>
              <a:t>s</a:t>
            </a:r>
            <a:r>
              <a:rPr lang="en-US" sz="2000"/>
              <a:t> = a+b;</a:t>
            </a:r>
          </a:p>
          <a:p>
            <a:endParaRPr lang="en-US" sz="2200" b="0"/>
          </a:p>
          <a:p>
            <a:endParaRPr lang="en-US" sz="2200"/>
          </a:p>
        </p:txBody>
      </p:sp>
      <p:pic>
        <p:nvPicPr>
          <p:cNvPr id="844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3741738"/>
            <a:ext cx="7869237" cy="243205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Decomposition Algorithm</a:t>
            </a:r>
          </a:p>
        </p:txBody>
      </p:sp>
      <p:pic>
        <p:nvPicPr>
          <p:cNvPr id="8468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550" y="1404938"/>
            <a:ext cx="7659688" cy="3543300"/>
          </a:xfrm>
          <a:noFill/>
          <a:ln/>
          <a:effectLst/>
        </p:spPr>
      </p:pic>
      <p:sp>
        <p:nvSpPr>
          <p:cNvPr id="846856" name="Text Box 8"/>
          <p:cNvSpPr txBox="1">
            <a:spLocks noChangeArrowheads="1"/>
          </p:cNvSpPr>
          <p:nvPr/>
        </p:nvSpPr>
        <p:spPr bwMode="auto">
          <a:xfrm>
            <a:off x="757238" y="5197475"/>
            <a:ext cx="7389812" cy="83502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/>
              <a:t>K is a threshold that determines the size of nodes</a:t>
            </a:r>
          </a:p>
          <a:p>
            <a:r>
              <a:rPr lang="en-US" u="none"/>
              <a:t>to be decomposed.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Factorization Algorithm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FACTOR(f)</a:t>
            </a:r>
          </a:p>
          <a:p>
            <a:pPr lvl="1">
              <a:buFontTx/>
              <a:buNone/>
            </a:pPr>
            <a:r>
              <a:rPr lang="en-US"/>
              <a:t>If (the number of literals in f is one) return f</a:t>
            </a:r>
          </a:p>
          <a:p>
            <a:pPr lvl="1">
              <a:buFontTx/>
              <a:buNone/>
            </a:pPr>
            <a:r>
              <a:rPr lang="en-US"/>
              <a:t>K =choose_Divisor(f)</a:t>
            </a:r>
          </a:p>
          <a:p>
            <a:pPr lvl="1">
              <a:buFontTx/>
              <a:buNone/>
            </a:pPr>
            <a:r>
              <a:rPr lang="en-US"/>
              <a:t>(h, r) = Divide(f, k)</a:t>
            </a:r>
          </a:p>
          <a:p>
            <a:pPr lvl="1">
              <a:buFontTx/>
              <a:buNone/>
            </a:pPr>
            <a:r>
              <a:rPr lang="en-US"/>
              <a:t>Return (FACTOR(k) FACTOR(h) + FACTOR(r))</a:t>
            </a:r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Quick factoring</a:t>
            </a:r>
            <a:r>
              <a:rPr lang="en-US"/>
              <a:t>: divisor restricted to first level-0 kernel found</a:t>
            </a:r>
          </a:p>
          <a:p>
            <a:pPr lvl="1"/>
            <a:r>
              <a:rPr lang="en-US"/>
              <a:t>Fast and effective</a:t>
            </a:r>
          </a:p>
          <a:p>
            <a:pPr lvl="1"/>
            <a:r>
              <a:rPr lang="en-US"/>
              <a:t>Used for area and delay estimation</a:t>
            </a:r>
          </a:p>
          <a:p>
            <a:r>
              <a:rPr lang="en-US">
                <a:solidFill>
                  <a:schemeClr val="hlink"/>
                </a:solidFill>
              </a:rPr>
              <a:t>Good factoring</a:t>
            </a:r>
            <a:r>
              <a:rPr lang="en-US"/>
              <a:t>: best kernel divisor is chosen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  <a:r>
              <a:rPr lang="en-US"/>
              <a:t>: f = ab + ac + bd + ce + cg</a:t>
            </a:r>
          </a:p>
          <a:p>
            <a:pPr lvl="1"/>
            <a:r>
              <a:rPr lang="en-US"/>
              <a:t>Quick factoring: f = a (b+c) + c (e+g) + bd     </a:t>
            </a:r>
            <a:r>
              <a:rPr lang="en-US">
                <a:solidFill>
                  <a:schemeClr val="hlink"/>
                </a:solidFill>
              </a:rPr>
              <a:t>(8 literals)</a:t>
            </a:r>
          </a:p>
          <a:p>
            <a:pPr lvl="1"/>
            <a:r>
              <a:rPr lang="en-US"/>
              <a:t>Good factoring: f = c (a+e+g) + b(a+d)          </a:t>
            </a:r>
            <a:r>
              <a:rPr lang="en-US">
                <a:solidFill>
                  <a:schemeClr val="hlink"/>
                </a:solidFill>
              </a:rPr>
              <a:t>(7 literals)</a:t>
            </a:r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One-Level-0-Kernel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One-Level-0-Kernel(f)</a:t>
            </a:r>
          </a:p>
          <a:p>
            <a:pPr lvl="1">
              <a:buFontTx/>
              <a:buNone/>
            </a:pPr>
            <a:r>
              <a:rPr lang="en-US"/>
              <a:t>If (|f| </a:t>
            </a:r>
            <a:r>
              <a:rPr lang="en-US">
                <a:cs typeface="Arial" charset="0"/>
              </a:rPr>
              <a:t>≤1) return 0</a:t>
            </a:r>
          </a:p>
          <a:p>
            <a:pPr lvl="1">
              <a:buFontTx/>
              <a:buNone/>
            </a:pPr>
            <a:r>
              <a:rPr lang="en-US">
                <a:cs typeface="Arial" charset="0"/>
              </a:rPr>
              <a:t>If (L = </a:t>
            </a:r>
            <a:r>
              <a:rPr lang="en-US">
                <a:solidFill>
                  <a:schemeClr val="hlink"/>
                </a:solidFill>
                <a:cs typeface="Arial" charset="0"/>
              </a:rPr>
              <a:t>Literal_Count</a:t>
            </a:r>
            <a:r>
              <a:rPr lang="en-US">
                <a:cs typeface="Arial" charset="0"/>
              </a:rPr>
              <a:t>(f) ≤ 1) return f</a:t>
            </a:r>
          </a:p>
          <a:p>
            <a:pPr lvl="1">
              <a:buFontTx/>
              <a:buNone/>
            </a:pPr>
            <a:r>
              <a:rPr lang="en-US">
                <a:cs typeface="Arial" charset="0"/>
              </a:rPr>
              <a:t>For (i=1; i ≤n; i++){</a:t>
            </a:r>
          </a:p>
          <a:p>
            <a:pPr lvl="2">
              <a:buFontTx/>
              <a:buNone/>
            </a:pPr>
            <a:r>
              <a:rPr lang="en-US">
                <a:cs typeface="Arial" charset="0"/>
              </a:rPr>
              <a:t>If (L(i) &gt; 1){</a:t>
            </a:r>
          </a:p>
          <a:p>
            <a:pPr lvl="2">
              <a:buFontTx/>
              <a:buNone/>
            </a:pPr>
            <a:r>
              <a:rPr lang="en-US">
                <a:cs typeface="Arial" charset="0"/>
              </a:rPr>
              <a:t>   C= largest cube containing i s.t. CUBES(f,C)=CUBES(f,i)</a:t>
            </a:r>
          </a:p>
          <a:p>
            <a:pPr lvl="2">
              <a:buFontTx/>
              <a:buNone/>
            </a:pPr>
            <a:r>
              <a:rPr lang="en-US">
                <a:cs typeface="Arial" charset="0"/>
              </a:rPr>
              <a:t>    return </a:t>
            </a:r>
            <a:r>
              <a:rPr lang="en-US"/>
              <a:t>One-Level-0-Kernel(f/f</a:t>
            </a:r>
            <a:r>
              <a:rPr lang="en-US" baseline="30000"/>
              <a:t>C</a:t>
            </a:r>
            <a:r>
              <a:rPr lang="en-US"/>
              <a:t>)</a:t>
            </a:r>
          </a:p>
          <a:p>
            <a:pPr lvl="2">
              <a:buFontTx/>
              <a:buNone/>
            </a:pPr>
            <a:r>
              <a:rPr lang="en-US">
                <a:cs typeface="Arial" charset="0"/>
              </a:rPr>
              <a:t>}</a:t>
            </a:r>
          </a:p>
          <a:p>
            <a:pPr lvl="1">
              <a:buFontTx/>
              <a:buNone/>
            </a:pPr>
            <a:r>
              <a:rPr lang="en-US">
                <a:cs typeface="Arial" charset="0"/>
              </a:rPr>
              <a:t>}</a:t>
            </a:r>
          </a:p>
          <a:p>
            <a:r>
              <a:rPr lang="en-US">
                <a:solidFill>
                  <a:schemeClr val="hlink"/>
                </a:solidFill>
                <a:cs typeface="Arial" charset="0"/>
              </a:rPr>
              <a:t>Literal_Count</a:t>
            </a:r>
            <a:r>
              <a:rPr lang="en-US">
                <a:cs typeface="Arial" charset="0"/>
              </a:rPr>
              <a:t> returns a vector of literal counts for each literal. </a:t>
            </a:r>
          </a:p>
          <a:p>
            <a:pPr lvl="1"/>
            <a:r>
              <a:rPr lang="en-US">
                <a:cs typeface="Arial" charset="0"/>
              </a:rPr>
              <a:t>If all counts are ≤1 then f is a level-0 kernel</a:t>
            </a:r>
          </a:p>
          <a:p>
            <a:r>
              <a:rPr lang="en-US">
                <a:cs typeface="Arial" charset="0"/>
              </a:rPr>
              <a:t>The first literal with a count greater than one is chosen.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Extraction (FX) …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efficient extraction method</a:t>
            </a:r>
          </a:p>
          <a:p>
            <a:pPr lvl="1"/>
            <a:r>
              <a:rPr lang="en-US"/>
              <a:t>Based on extraction of double-cube divisors along with their complements and, </a:t>
            </a:r>
          </a:p>
          <a:p>
            <a:pPr lvl="1"/>
            <a:r>
              <a:rPr lang="en-US"/>
              <a:t>Single-cube divisors with two literals. </a:t>
            </a:r>
          </a:p>
          <a:p>
            <a:pPr lvl="1"/>
            <a:r>
              <a:rPr lang="en-US"/>
              <a:t>Number of divisors in polynomial domain.</a:t>
            </a:r>
          </a:p>
          <a:p>
            <a:pPr lvl="1"/>
            <a:r>
              <a:rPr lang="en-US"/>
              <a:t>Preserves single stuck-at fault testability.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[Rajski and Vasudevamurthy 1992].</a:t>
            </a:r>
            <a:r>
              <a:rPr lang="en-US"/>
              <a:t> </a:t>
            </a:r>
          </a:p>
          <a:p>
            <a:r>
              <a:rPr lang="en-US">
                <a:solidFill>
                  <a:schemeClr val="hlink"/>
                </a:solidFill>
              </a:rPr>
              <a:t>Double-cube divisors</a:t>
            </a:r>
            <a:r>
              <a:rPr lang="en-US"/>
              <a:t> are </a:t>
            </a:r>
            <a:r>
              <a:rPr lang="en-US">
                <a:solidFill>
                  <a:schemeClr val="hlink"/>
                </a:solidFill>
              </a:rPr>
              <a:t>cube-free</a:t>
            </a:r>
            <a:r>
              <a:rPr lang="en-US"/>
              <a:t> multiple-cube divisors having exactly two cubes.</a:t>
            </a:r>
          </a:p>
          <a:p>
            <a:r>
              <a:rPr lang="en-US"/>
              <a:t>The set of double-cube divisors of a function f, denoted D(f) = {d | d= {c</a:t>
            </a:r>
            <a:r>
              <a:rPr lang="en-US" baseline="-25000"/>
              <a:t>i</a:t>
            </a:r>
            <a:r>
              <a:rPr lang="en-US"/>
              <a:t> \ (c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c</a:t>
            </a:r>
            <a:r>
              <a:rPr lang="en-US" baseline="-25000"/>
              <a:t>j</a:t>
            </a:r>
            <a:r>
              <a:rPr lang="en-US"/>
              <a:t>), c</a:t>
            </a:r>
            <a:r>
              <a:rPr lang="en-US" baseline="-25000"/>
              <a:t>j</a:t>
            </a:r>
            <a:r>
              <a:rPr lang="en-US"/>
              <a:t> \ (c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c</a:t>
            </a:r>
            <a:r>
              <a:rPr lang="en-US" baseline="-25000"/>
              <a:t>j</a:t>
            </a:r>
            <a:r>
              <a:rPr lang="en-US"/>
              <a:t>) } } for i,j=1,..n, i</a:t>
            </a:r>
            <a:r>
              <a:rPr lang="en-US">
                <a:cs typeface="Arial" charset="0"/>
              </a:rPr>
              <a:t>≠</a:t>
            </a:r>
            <a:r>
              <a:rPr lang="en-US"/>
              <a:t>j</a:t>
            </a:r>
          </a:p>
          <a:p>
            <a:pPr lvl="1"/>
            <a:r>
              <a:rPr lang="en-US"/>
              <a:t>n is number of cubes in f.</a:t>
            </a:r>
          </a:p>
          <a:p>
            <a:pPr lvl="1"/>
            <a:r>
              <a:rPr lang="en-US"/>
              <a:t>(c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</a:t>
            </a:r>
            <a:r>
              <a:rPr lang="en-US"/>
              <a:t> c</a:t>
            </a:r>
            <a:r>
              <a:rPr lang="en-US" baseline="-25000"/>
              <a:t>j</a:t>
            </a:r>
            <a:r>
              <a:rPr lang="en-US"/>
              <a:t>) is called the </a:t>
            </a:r>
            <a:r>
              <a:rPr lang="en-US">
                <a:solidFill>
                  <a:schemeClr val="hlink"/>
                </a:solidFill>
              </a:rPr>
              <a:t>base</a:t>
            </a:r>
            <a:r>
              <a:rPr lang="en-US"/>
              <a:t> of a double-cube divisor.</a:t>
            </a:r>
          </a:p>
          <a:p>
            <a:pPr lvl="1"/>
            <a:r>
              <a:rPr lang="en-US"/>
              <a:t>Empty base is allowed.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Fast Extraction (FX) …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31213" cy="5356225"/>
          </a:xfrm>
        </p:spPr>
        <p:txBody>
          <a:bodyPr/>
          <a:lstStyle/>
          <a:p>
            <a:r>
              <a:rPr lang="en-US" sz="2200">
                <a:solidFill>
                  <a:schemeClr val="hlink"/>
                </a:solidFill>
              </a:rPr>
              <a:t>Example</a:t>
            </a:r>
            <a:r>
              <a:rPr lang="en-US" sz="2200"/>
              <a:t>: f = ade + ag + bcde +bcg.</a:t>
            </a:r>
          </a:p>
          <a:p>
            <a:r>
              <a:rPr lang="en-US" sz="2200"/>
              <a:t>Double-cube divisors and their bases: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r>
              <a:rPr lang="en-US" sz="2200"/>
              <a:t>A subset of double-cube divisors is represented by D</a:t>
            </a:r>
            <a:r>
              <a:rPr lang="en-US" sz="2200" baseline="-25000"/>
              <a:t>x,y,s</a:t>
            </a:r>
          </a:p>
          <a:p>
            <a:pPr lvl="1"/>
            <a:r>
              <a:rPr lang="en-US" sz="2000"/>
              <a:t>x is number of literals in first cube</a:t>
            </a:r>
          </a:p>
          <a:p>
            <a:pPr lvl="1"/>
            <a:r>
              <a:rPr lang="en-US" sz="2000"/>
              <a:t>y is number of literals in second cube</a:t>
            </a:r>
          </a:p>
          <a:p>
            <a:pPr lvl="1"/>
            <a:r>
              <a:rPr lang="en-US" sz="2000"/>
              <a:t>s is number of variables in support of D</a:t>
            </a:r>
          </a:p>
          <a:p>
            <a:r>
              <a:rPr lang="en-US" sz="2200"/>
              <a:t>A subset of single-cube divisors is denoted by S</a:t>
            </a:r>
            <a:r>
              <a:rPr lang="en-US" sz="2200" baseline="-25000"/>
              <a:t>k</a:t>
            </a:r>
            <a:r>
              <a:rPr lang="en-US" sz="2200"/>
              <a:t> where k is number of literals in single-cube divisor.</a:t>
            </a:r>
          </a:p>
        </p:txBody>
      </p:sp>
      <p:graphicFrame>
        <p:nvGraphicFramePr>
          <p:cNvPr id="853032" name="Group 40"/>
          <p:cNvGraphicFramePr>
            <a:graphicFrameLocks noGrp="1"/>
          </p:cNvGraphicFramePr>
          <p:nvPr>
            <p:ph sz="half" idx="2"/>
          </p:nvPr>
        </p:nvGraphicFramePr>
        <p:xfrm>
          <a:off x="1522413" y="2239963"/>
          <a:ext cx="5845175" cy="1864043"/>
        </p:xfrm>
        <a:graphic>
          <a:graphicData uri="http://schemas.openxmlformats.org/drawingml/2006/table">
            <a:tbl>
              <a:tblPr/>
              <a:tblGrid>
                <a:gridCol w="2924175"/>
                <a:gridCol w="29210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Double-cube divisors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de+g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a, 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a+bc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g, 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ade+bcg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{}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ag+bcde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{}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Properties of Double-Cube and Single-Cube Divisors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Example:</a:t>
            </a:r>
          </a:p>
          <a:p>
            <a:pPr lvl="1"/>
            <a:r>
              <a:rPr lang="en-US"/>
              <a:t>xy+y’zp </a:t>
            </a:r>
            <a:r>
              <a:rPr lang="en-US">
                <a:sym typeface="Symbol" pitchFamily="18" charset="2"/>
              </a:rPr>
              <a:t> </a:t>
            </a:r>
            <a:r>
              <a:rPr lang="en-US"/>
              <a:t>D</a:t>
            </a:r>
            <a:r>
              <a:rPr lang="en-US" baseline="-25000"/>
              <a:t>2,3,4</a:t>
            </a:r>
          </a:p>
          <a:p>
            <a:pPr lvl="1"/>
            <a:r>
              <a:rPr lang="en-US"/>
              <a:t>ab </a:t>
            </a:r>
            <a:r>
              <a:rPr lang="en-US">
                <a:sym typeface="Symbol" pitchFamily="18" charset="2"/>
              </a:rPr>
              <a:t> S</a:t>
            </a:r>
            <a:r>
              <a:rPr lang="en-US" baseline="-25000">
                <a:sym typeface="Symbol" pitchFamily="18" charset="2"/>
              </a:rPr>
              <a:t>2</a:t>
            </a:r>
          </a:p>
          <a:p>
            <a:r>
              <a:rPr lang="en-US">
                <a:sym typeface="Symbol" pitchFamily="18" charset="2"/>
              </a:rPr>
              <a:t>D</a:t>
            </a:r>
            <a:r>
              <a:rPr lang="en-US" baseline="-25000">
                <a:sym typeface="Symbol" pitchFamily="18" charset="2"/>
              </a:rPr>
              <a:t>1,1,1</a:t>
            </a:r>
            <a:r>
              <a:rPr lang="en-US">
                <a:sym typeface="Symbol" pitchFamily="18" charset="2"/>
              </a:rPr>
              <a:t> and D</a:t>
            </a:r>
            <a:r>
              <a:rPr lang="en-US" baseline="-25000">
                <a:sym typeface="Symbol" pitchFamily="18" charset="2"/>
              </a:rPr>
              <a:t>1,2,2</a:t>
            </a:r>
            <a:r>
              <a:rPr lang="en-US">
                <a:sym typeface="Symbol" pitchFamily="18" charset="2"/>
              </a:rPr>
              <a:t> are null set.</a:t>
            </a:r>
          </a:p>
          <a:p>
            <a:r>
              <a:rPr lang="en-US">
                <a:sym typeface="Symbol" pitchFamily="18" charset="2"/>
              </a:rPr>
              <a:t>For any d  D</a:t>
            </a:r>
            <a:r>
              <a:rPr lang="en-US" baseline="-25000">
                <a:sym typeface="Symbol" pitchFamily="18" charset="2"/>
              </a:rPr>
              <a:t>1,1,2</a:t>
            </a:r>
            <a:r>
              <a:rPr lang="en-US">
                <a:sym typeface="Symbol" pitchFamily="18" charset="2"/>
              </a:rPr>
              <a:t> , d’S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For any d  D</a:t>
            </a:r>
            <a:r>
              <a:rPr lang="en-US" baseline="-25000">
                <a:sym typeface="Symbol" pitchFamily="18" charset="2"/>
              </a:rPr>
              <a:t>1,2,3</a:t>
            </a:r>
            <a:r>
              <a:rPr lang="en-US">
                <a:sym typeface="Symbol" pitchFamily="18" charset="2"/>
              </a:rPr>
              <a:t> , d’D.</a:t>
            </a:r>
          </a:p>
          <a:p>
            <a:r>
              <a:rPr lang="en-US">
                <a:sym typeface="Symbol" pitchFamily="18" charset="2"/>
              </a:rPr>
              <a:t>For any d  D</a:t>
            </a:r>
            <a:r>
              <a:rPr lang="en-US" baseline="-25000">
                <a:sym typeface="Symbol" pitchFamily="18" charset="2"/>
              </a:rPr>
              <a:t>2,2,2</a:t>
            </a:r>
            <a:r>
              <a:rPr lang="en-US">
                <a:sym typeface="Symbol" pitchFamily="18" charset="2"/>
              </a:rPr>
              <a:t> , d is either XOR or XNOR and d’  D</a:t>
            </a:r>
            <a:r>
              <a:rPr lang="en-US" baseline="-25000">
                <a:sym typeface="Symbol" pitchFamily="18" charset="2"/>
              </a:rPr>
              <a:t>2,2,2</a:t>
            </a:r>
            <a:r>
              <a:rPr lang="en-US">
                <a:sym typeface="Symbol" pitchFamily="18" charset="2"/>
              </a:rPr>
              <a:t> .</a:t>
            </a:r>
          </a:p>
          <a:p>
            <a:r>
              <a:rPr lang="en-US">
                <a:sym typeface="Symbol" pitchFamily="18" charset="2"/>
              </a:rPr>
              <a:t>For any d  D</a:t>
            </a:r>
            <a:r>
              <a:rPr lang="en-US" baseline="-25000">
                <a:sym typeface="Symbol" pitchFamily="18" charset="2"/>
              </a:rPr>
              <a:t>2,2,3</a:t>
            </a:r>
            <a:r>
              <a:rPr lang="en-US">
                <a:sym typeface="Symbol" pitchFamily="18" charset="2"/>
              </a:rPr>
              <a:t> , d’  D</a:t>
            </a:r>
            <a:r>
              <a:rPr lang="en-US" baseline="-25000">
                <a:sym typeface="Symbol" pitchFamily="18" charset="2"/>
              </a:rPr>
              <a:t>2,2,3</a:t>
            </a:r>
            <a:r>
              <a:rPr lang="en-US">
                <a:sym typeface="Symbol" pitchFamily="18" charset="2"/>
              </a:rPr>
              <a:t>.</a:t>
            </a:r>
          </a:p>
          <a:p>
            <a:r>
              <a:rPr lang="en-US">
                <a:sym typeface="Symbol" pitchFamily="18" charset="2"/>
              </a:rPr>
              <a:t>For any d  D</a:t>
            </a:r>
            <a:r>
              <a:rPr lang="en-US" baseline="-25000">
                <a:sym typeface="Symbol" pitchFamily="18" charset="2"/>
              </a:rPr>
              <a:t>2,2,4</a:t>
            </a:r>
            <a:r>
              <a:rPr lang="en-US">
                <a:sym typeface="Symbol" pitchFamily="18" charset="2"/>
              </a:rPr>
              <a:t> , d’D.</a:t>
            </a:r>
          </a:p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Extraction of Double-cube Divisor along with its Complement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Theorem</a:t>
            </a:r>
            <a:r>
              <a:rPr lang="en-US"/>
              <a:t>: Let f and g be two expressions. Then, </a:t>
            </a:r>
            <a:r>
              <a:rPr lang="en-US">
                <a:sym typeface="Symbol" pitchFamily="18" charset="2"/>
              </a:rPr>
              <a:t>f has neither a complement double-cube divisor nor a complement single-cube divisor in g </a:t>
            </a:r>
            <a:r>
              <a:rPr lang="en-US"/>
              <a:t>if</a:t>
            </a:r>
          </a:p>
          <a:p>
            <a:pPr lvl="1"/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≠</a:t>
            </a:r>
            <a:r>
              <a:rPr lang="en-US"/>
              <a:t> s</a:t>
            </a:r>
            <a:r>
              <a:rPr lang="en-US" baseline="-25000"/>
              <a:t>j</a:t>
            </a:r>
            <a:r>
              <a:rPr lang="en-US"/>
              <a:t>’ for every d</a:t>
            </a:r>
            <a:r>
              <a:rPr lang="en-US" baseline="-25000"/>
              <a:t>i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1,1,2 </a:t>
            </a:r>
            <a:r>
              <a:rPr lang="en-US">
                <a:sym typeface="Symbol" pitchFamily="18" charset="2"/>
              </a:rPr>
              <a:t>(f) , </a:t>
            </a:r>
            <a:r>
              <a:rPr lang="en-US"/>
              <a:t>s</a:t>
            </a:r>
            <a:r>
              <a:rPr lang="en-US" baseline="-25000"/>
              <a:t>j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S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(g)</a:t>
            </a:r>
          </a:p>
          <a:p>
            <a:pPr lvl="1"/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≠</a:t>
            </a:r>
            <a:r>
              <a:rPr lang="en-US"/>
              <a:t> s</a:t>
            </a:r>
            <a:r>
              <a:rPr lang="en-US" baseline="-25000"/>
              <a:t>j</a:t>
            </a:r>
            <a:r>
              <a:rPr lang="en-US"/>
              <a:t>’ for every d</a:t>
            </a:r>
            <a:r>
              <a:rPr lang="en-US" baseline="-25000"/>
              <a:t>i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1,1,2 </a:t>
            </a:r>
            <a:r>
              <a:rPr lang="en-US">
                <a:sym typeface="Symbol" pitchFamily="18" charset="2"/>
              </a:rPr>
              <a:t>(g) , </a:t>
            </a:r>
            <a:r>
              <a:rPr lang="en-US"/>
              <a:t>s</a:t>
            </a:r>
            <a:r>
              <a:rPr lang="en-US" baseline="-25000"/>
              <a:t>j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 S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(f)</a:t>
            </a:r>
          </a:p>
          <a:p>
            <a:pPr lvl="1"/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≠</a:t>
            </a:r>
            <a:r>
              <a:rPr lang="en-US"/>
              <a:t> d</a:t>
            </a:r>
            <a:r>
              <a:rPr lang="en-US" baseline="-25000"/>
              <a:t>j</a:t>
            </a:r>
            <a:r>
              <a:rPr lang="en-US"/>
              <a:t>’ for every d</a:t>
            </a:r>
            <a:r>
              <a:rPr lang="en-US" baseline="-25000"/>
              <a:t>i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xor </a:t>
            </a:r>
            <a:r>
              <a:rPr lang="en-US">
                <a:sym typeface="Symbol" pitchFamily="18" charset="2"/>
              </a:rPr>
              <a:t>(f) , </a:t>
            </a:r>
            <a:r>
              <a:rPr lang="en-US"/>
              <a:t>d</a:t>
            </a:r>
            <a:r>
              <a:rPr lang="en-US" baseline="-25000"/>
              <a:t>j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xnor </a:t>
            </a:r>
            <a:r>
              <a:rPr lang="en-US">
                <a:sym typeface="Symbol" pitchFamily="18" charset="2"/>
              </a:rPr>
              <a:t>(g) </a:t>
            </a:r>
          </a:p>
          <a:p>
            <a:pPr lvl="1"/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≠</a:t>
            </a:r>
            <a:r>
              <a:rPr lang="en-US"/>
              <a:t> d</a:t>
            </a:r>
            <a:r>
              <a:rPr lang="en-US" baseline="-25000"/>
              <a:t>j</a:t>
            </a:r>
            <a:r>
              <a:rPr lang="en-US"/>
              <a:t>’ for every d</a:t>
            </a:r>
            <a:r>
              <a:rPr lang="en-US" baseline="-25000"/>
              <a:t>i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xnor </a:t>
            </a:r>
            <a:r>
              <a:rPr lang="en-US">
                <a:sym typeface="Symbol" pitchFamily="18" charset="2"/>
              </a:rPr>
              <a:t>(f) , </a:t>
            </a:r>
            <a:r>
              <a:rPr lang="en-US"/>
              <a:t>d</a:t>
            </a:r>
            <a:r>
              <a:rPr lang="en-US" baseline="-25000"/>
              <a:t>j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xor </a:t>
            </a:r>
            <a:r>
              <a:rPr lang="en-US">
                <a:sym typeface="Symbol" pitchFamily="18" charset="2"/>
              </a:rPr>
              <a:t>(g)</a:t>
            </a:r>
          </a:p>
          <a:p>
            <a:pPr lvl="1"/>
            <a:r>
              <a:rPr lang="en-US"/>
              <a:t>d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cs typeface="Arial" charset="0"/>
              </a:rPr>
              <a:t>≠</a:t>
            </a:r>
            <a:r>
              <a:rPr lang="en-US"/>
              <a:t> d</a:t>
            </a:r>
            <a:r>
              <a:rPr lang="en-US" baseline="-25000"/>
              <a:t>j</a:t>
            </a:r>
            <a:r>
              <a:rPr lang="en-US"/>
              <a:t>’ for every d</a:t>
            </a:r>
            <a:r>
              <a:rPr lang="en-US" baseline="-25000"/>
              <a:t>i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2,2,3 </a:t>
            </a:r>
            <a:r>
              <a:rPr lang="en-US">
                <a:sym typeface="Symbol" pitchFamily="18" charset="2"/>
              </a:rPr>
              <a:t>(f) , </a:t>
            </a:r>
            <a:r>
              <a:rPr lang="en-US"/>
              <a:t>d</a:t>
            </a:r>
            <a:r>
              <a:rPr lang="en-US" baseline="-25000"/>
              <a:t>j</a:t>
            </a:r>
            <a:r>
              <a:rPr lang="en-US">
                <a:sym typeface="Symbol" pitchFamily="18" charset="2"/>
              </a:rPr>
              <a:t>  D</a:t>
            </a:r>
            <a:r>
              <a:rPr lang="en-US" baseline="-25000">
                <a:sym typeface="Symbol" pitchFamily="18" charset="2"/>
              </a:rPr>
              <a:t>2,2,3 </a:t>
            </a:r>
            <a:r>
              <a:rPr lang="en-US">
                <a:sym typeface="Symbol" pitchFamily="18" charset="2"/>
              </a:rPr>
              <a:t>(g)</a:t>
            </a:r>
            <a:endParaRPr lang="en-US" baseline="-25000">
              <a:sym typeface="Symbol" pitchFamily="18" charset="2"/>
            </a:endParaRPr>
          </a:p>
        </p:txBody>
      </p:sp>
      <p:pic>
        <p:nvPicPr>
          <p:cNvPr id="85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0" y="4294188"/>
            <a:ext cx="318135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Weights of Double-cube Divisors and Single-Cube Divisors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Divisor weight represents literal savings.</a:t>
            </a:r>
          </a:p>
          <a:p>
            <a:r>
              <a:rPr lang="en-US">
                <a:solidFill>
                  <a:schemeClr val="hlink"/>
                </a:solidFill>
              </a:rPr>
              <a:t>Weight of a double-cube divisor</a:t>
            </a:r>
            <a:r>
              <a:rPr lang="en-US"/>
              <a:t> d </a:t>
            </a:r>
            <a:r>
              <a:rPr lang="en-US">
                <a:sym typeface="Symbol" pitchFamily="18" charset="2"/>
              </a:rPr>
              <a:t> </a:t>
            </a:r>
            <a:r>
              <a:rPr lang="en-US"/>
              <a:t>D</a:t>
            </a:r>
            <a:r>
              <a:rPr lang="en-US" baseline="-25000"/>
              <a:t>x,y,s </a:t>
            </a:r>
            <a:r>
              <a:rPr lang="en-US"/>
              <a:t>is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w(d) = (p-1)(x+y) – p + </a:t>
            </a:r>
            <a:r>
              <a:rPr lang="en-US">
                <a:sym typeface="Symbol" pitchFamily="18" charset="2"/>
              </a:rPr>
              <a:t></a:t>
            </a:r>
            <a:r>
              <a:rPr lang="en-US" baseline="-25000">
                <a:sym typeface="Symbol" pitchFamily="18" charset="2"/>
              </a:rPr>
              <a:t>i=1 to p </a:t>
            </a:r>
            <a:r>
              <a:rPr lang="en-US">
                <a:sym typeface="Symbol" pitchFamily="18" charset="2"/>
              </a:rPr>
              <a:t>|b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| + C</a:t>
            </a:r>
          </a:p>
          <a:p>
            <a:pPr lvl="1"/>
            <a:r>
              <a:rPr lang="en-US">
                <a:sym typeface="Symbol" pitchFamily="18" charset="2"/>
              </a:rPr>
              <a:t>p is the number of times double-cube divisor is used</a:t>
            </a:r>
          </a:p>
          <a:p>
            <a:pPr lvl="2"/>
            <a:r>
              <a:rPr lang="en-US">
                <a:sym typeface="Symbol" pitchFamily="18" charset="2"/>
              </a:rPr>
              <a:t>Includes complements that are also double-cube divisors</a:t>
            </a:r>
          </a:p>
          <a:p>
            <a:pPr lvl="1"/>
            <a:r>
              <a:rPr lang="en-US">
                <a:sym typeface="Symbol" pitchFamily="18" charset="2"/>
              </a:rPr>
              <a:t>|b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>
                <a:sym typeface="Symbol" pitchFamily="18" charset="2"/>
              </a:rPr>
              <a:t>| is the number of literals in base of double-cube divisor</a:t>
            </a:r>
          </a:p>
          <a:p>
            <a:pPr lvl="1"/>
            <a:r>
              <a:rPr lang="en-US">
                <a:sym typeface="Symbol" pitchFamily="18" charset="2"/>
              </a:rPr>
              <a:t>C is the number of cubes containing both </a:t>
            </a:r>
            <a:r>
              <a:rPr lang="en-US" i="1">
                <a:sym typeface="Symbol" pitchFamily="18" charset="2"/>
              </a:rPr>
              <a:t>a</a:t>
            </a:r>
            <a:r>
              <a:rPr lang="en-US">
                <a:sym typeface="Symbol" pitchFamily="18" charset="2"/>
              </a:rPr>
              <a:t> and </a:t>
            </a:r>
            <a:r>
              <a:rPr lang="en-US" i="1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 in case cube </a:t>
            </a:r>
            <a:r>
              <a:rPr lang="en-US" i="1">
                <a:sym typeface="Symbol" pitchFamily="18" charset="2"/>
              </a:rPr>
              <a:t>ab</a:t>
            </a:r>
            <a:r>
              <a:rPr lang="en-US">
                <a:sym typeface="Symbol" pitchFamily="18" charset="2"/>
              </a:rPr>
              <a:t> is a complement of d  D</a:t>
            </a:r>
            <a:r>
              <a:rPr lang="en-US" baseline="-25000">
                <a:sym typeface="Symbol" pitchFamily="18" charset="2"/>
              </a:rPr>
              <a:t>1,1,2</a:t>
            </a:r>
          </a:p>
          <a:p>
            <a:pPr lvl="1"/>
            <a:r>
              <a:rPr lang="en-US">
                <a:sym typeface="Symbol" pitchFamily="18" charset="2"/>
              </a:rPr>
              <a:t>(p-1)(x+y) accounts for the number of literals saved by implementing d of size (x+y) once</a:t>
            </a:r>
          </a:p>
          <a:p>
            <a:pPr lvl="1"/>
            <a:r>
              <a:rPr lang="en-US">
                <a:sym typeface="Symbol" pitchFamily="18" charset="2"/>
              </a:rPr>
              <a:t>-p accounts for number of literals needed to connect d in its p occurrences </a:t>
            </a:r>
          </a:p>
          <a:p>
            <a:r>
              <a:rPr lang="en-US">
                <a:solidFill>
                  <a:schemeClr val="hlink"/>
                </a:solidFill>
              </a:rPr>
              <a:t>Weight of a single-cube divisor</a:t>
            </a:r>
            <a:r>
              <a:rPr lang="en-US"/>
              <a:t> c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S</a:t>
            </a:r>
            <a:r>
              <a:rPr lang="en-US" baseline="-25000"/>
              <a:t>2 </a:t>
            </a:r>
            <a:r>
              <a:rPr lang="en-US"/>
              <a:t>is k – 2</a:t>
            </a:r>
          </a:p>
          <a:p>
            <a:pPr lvl="1"/>
            <a:r>
              <a:rPr lang="en-US"/>
              <a:t>K is the number of cubes containing 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Extraction Algorithm</a:t>
            </a:r>
          </a:p>
        </p:txBody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Generate double-cube divisors with weights</a:t>
            </a:r>
          </a:p>
          <a:p>
            <a:pPr>
              <a:buFont typeface="Monotype Sort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Repeat</a:t>
            </a:r>
          </a:p>
          <a:p>
            <a:pPr lvl="1">
              <a:buFontTx/>
              <a:buNone/>
            </a:pPr>
            <a:r>
              <a:rPr lang="en-US"/>
              <a:t>Select a double-cube divisor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that has a maximum weight </a:t>
            </a:r>
            <a:r>
              <a:rPr lang="en-US">
                <a:solidFill>
                  <a:schemeClr val="hlink"/>
                </a:solidFill>
              </a:rPr>
              <a:t>W</a:t>
            </a:r>
            <a:r>
              <a:rPr lang="en-US" baseline="-25000">
                <a:solidFill>
                  <a:schemeClr val="hlink"/>
                </a:solidFill>
              </a:rPr>
              <a:t>dmax</a:t>
            </a:r>
          </a:p>
          <a:p>
            <a:pPr lvl="1">
              <a:buFontTx/>
              <a:buNone/>
            </a:pPr>
            <a:r>
              <a:rPr lang="en-US"/>
              <a:t>Select a single-cube divisor </a:t>
            </a:r>
            <a:r>
              <a:rPr lang="en-US">
                <a:solidFill>
                  <a:schemeClr val="hlink"/>
                </a:solidFill>
              </a:rPr>
              <a:t>s</a:t>
            </a:r>
            <a:r>
              <a:rPr lang="en-US"/>
              <a:t> having a maximum weight </a:t>
            </a:r>
            <a:r>
              <a:rPr lang="en-US">
                <a:solidFill>
                  <a:schemeClr val="hlink"/>
                </a:solidFill>
              </a:rPr>
              <a:t>W</a:t>
            </a:r>
            <a:r>
              <a:rPr lang="en-US" baseline="-25000">
                <a:solidFill>
                  <a:schemeClr val="hlink"/>
                </a:solidFill>
              </a:rPr>
              <a:t>smax</a:t>
            </a:r>
          </a:p>
          <a:p>
            <a:pPr lvl="1">
              <a:buFontTx/>
              <a:buNone/>
            </a:pPr>
            <a:r>
              <a:rPr lang="en-US"/>
              <a:t>If W</a:t>
            </a:r>
            <a:r>
              <a:rPr lang="en-US" baseline="-25000"/>
              <a:t>dmax</a:t>
            </a:r>
            <a:r>
              <a:rPr lang="en-US"/>
              <a:t> &gt; W</a:t>
            </a:r>
            <a:r>
              <a:rPr lang="en-US" baseline="-25000"/>
              <a:t>smax</a:t>
            </a:r>
            <a:r>
              <a:rPr lang="en-US"/>
              <a:t> select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else select </a:t>
            </a:r>
            <a:r>
              <a:rPr lang="en-US">
                <a:solidFill>
                  <a:schemeClr val="hlink"/>
                </a:solidFill>
              </a:rPr>
              <a:t>s</a:t>
            </a:r>
          </a:p>
          <a:p>
            <a:pPr lvl="1">
              <a:buFontTx/>
              <a:buNone/>
            </a:pPr>
            <a:r>
              <a:rPr lang="en-US"/>
              <a:t>W = max(W</a:t>
            </a:r>
            <a:r>
              <a:rPr lang="en-US" baseline="-25000"/>
              <a:t>dmax</a:t>
            </a:r>
            <a:r>
              <a:rPr lang="en-US"/>
              <a:t>, W</a:t>
            </a:r>
            <a:r>
              <a:rPr lang="en-US" baseline="-25000"/>
              <a:t>smax</a:t>
            </a:r>
            <a:r>
              <a:rPr lang="en-US"/>
              <a:t>)</a:t>
            </a:r>
          </a:p>
          <a:p>
            <a:pPr lvl="1">
              <a:buFontTx/>
              <a:buNone/>
            </a:pPr>
            <a:r>
              <a:rPr lang="en-US"/>
              <a:t>If W &gt; 0 then </a:t>
            </a:r>
            <a:r>
              <a:rPr lang="en-US">
                <a:solidFill>
                  <a:schemeClr val="hlink"/>
                </a:solidFill>
              </a:rPr>
              <a:t>substitute selected divisor</a:t>
            </a:r>
          </a:p>
          <a:p>
            <a:pPr lvl="1">
              <a:buFontTx/>
              <a:buNone/>
            </a:pPr>
            <a:r>
              <a:rPr lang="en-US"/>
              <a:t>Recompute weights of affected double-cube divisors</a:t>
            </a:r>
          </a:p>
          <a:p>
            <a:pPr>
              <a:buFont typeface="Monotype Sort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Until (W&lt;=0)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Optimization</a:t>
            </a:r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Two-level logic</a:t>
            </a:r>
          </a:p>
          <a:p>
            <a:pPr lvl="1">
              <a:lnSpc>
                <a:spcPct val="80000"/>
              </a:lnSpc>
            </a:pPr>
            <a:r>
              <a:rPr lang="en-US"/>
              <a:t>Area and delay proportional to cover size. </a:t>
            </a:r>
          </a:p>
          <a:p>
            <a:pPr lvl="1">
              <a:lnSpc>
                <a:spcPct val="80000"/>
              </a:lnSpc>
            </a:pPr>
            <a:r>
              <a:rPr lang="en-US"/>
              <a:t>Achieving minimum (or irredundant) covers corresponds to optimizing area and speed.</a:t>
            </a:r>
          </a:p>
          <a:p>
            <a:pPr lvl="1">
              <a:lnSpc>
                <a:spcPct val="80000"/>
              </a:lnSpc>
            </a:pPr>
            <a:r>
              <a:rPr lang="en-US"/>
              <a:t>Achieving irredundant cover corresponds to maximizing testability.</a:t>
            </a:r>
          </a:p>
          <a:p>
            <a:pPr>
              <a:lnSpc>
                <a:spcPct val="80000"/>
              </a:lnSpc>
            </a:pPr>
            <a:r>
              <a:rPr lang="en-US"/>
              <a:t>Multiple-level logic </a:t>
            </a:r>
          </a:p>
          <a:p>
            <a:pPr lvl="1">
              <a:lnSpc>
                <a:spcPct val="80000"/>
              </a:lnSpc>
            </a:pPr>
            <a:r>
              <a:rPr lang="en-US"/>
              <a:t>Minimal-area implementations do not correspond in general to minimum-delay implementations and vice versa.</a:t>
            </a:r>
          </a:p>
          <a:p>
            <a:pPr lvl="1">
              <a:lnSpc>
                <a:spcPct val="80000"/>
              </a:lnSpc>
            </a:pPr>
            <a:r>
              <a:rPr lang="en-US"/>
              <a:t>Minimize area (power) estimate</a:t>
            </a:r>
          </a:p>
          <a:p>
            <a:pPr lvl="2">
              <a:lnSpc>
                <a:spcPct val="80000"/>
              </a:lnSpc>
            </a:pPr>
            <a:r>
              <a:rPr lang="en-US"/>
              <a:t>subject to delay constraints.</a:t>
            </a:r>
          </a:p>
          <a:p>
            <a:pPr lvl="1">
              <a:lnSpc>
                <a:spcPct val="80000"/>
              </a:lnSpc>
            </a:pPr>
            <a:r>
              <a:rPr lang="en-US"/>
              <a:t>Minimize maximum delay</a:t>
            </a:r>
          </a:p>
          <a:p>
            <a:pPr lvl="2">
              <a:lnSpc>
                <a:spcPct val="80000"/>
              </a:lnSpc>
            </a:pPr>
            <a:r>
              <a:rPr lang="en-US"/>
              <a:t>subject to area (power) constraints.</a:t>
            </a:r>
          </a:p>
          <a:p>
            <a:pPr lvl="1">
              <a:lnSpc>
                <a:spcPct val="80000"/>
              </a:lnSpc>
            </a:pPr>
            <a:r>
              <a:rPr lang="en-US"/>
              <a:t>Minimize power consumption.</a:t>
            </a:r>
          </a:p>
          <a:p>
            <a:pPr lvl="2">
              <a:lnSpc>
                <a:spcPct val="80000"/>
              </a:lnSpc>
            </a:pPr>
            <a:r>
              <a:rPr lang="en-US"/>
              <a:t>subject to delay constraints.</a:t>
            </a:r>
          </a:p>
          <a:p>
            <a:pPr lvl="1">
              <a:lnSpc>
                <a:spcPct val="80000"/>
              </a:lnSpc>
            </a:pPr>
            <a:r>
              <a:rPr lang="en-US"/>
              <a:t>Maximize testability.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Fast Extraction Example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1038" cy="5356225"/>
          </a:xfrm>
        </p:spPr>
        <p:txBody>
          <a:bodyPr/>
          <a:lstStyle/>
          <a:p>
            <a:r>
              <a:rPr lang="en-US" sz="2200"/>
              <a:t>F = abc + a’b’c + ab’d + a’bd + acd + a’b’d’   </a:t>
            </a:r>
            <a:r>
              <a:rPr lang="en-US" sz="2200">
                <a:solidFill>
                  <a:schemeClr val="hlink"/>
                </a:solidFill>
              </a:rPr>
              <a:t>(18 literals)</a:t>
            </a:r>
          </a:p>
          <a:p>
            <a:endParaRPr lang="en-US" sz="2200">
              <a:solidFill>
                <a:schemeClr val="hlink"/>
              </a:solidFill>
            </a:endParaRPr>
          </a:p>
        </p:txBody>
      </p:sp>
      <p:graphicFrame>
        <p:nvGraphicFramePr>
          <p:cNvPr id="859226" name="Group 90"/>
          <p:cNvGraphicFramePr>
            <a:graphicFrameLocks noGrp="1"/>
          </p:cNvGraphicFramePr>
          <p:nvPr>
            <p:ph sz="half" idx="2"/>
          </p:nvPr>
        </p:nvGraphicFramePr>
        <p:xfrm>
          <a:off x="703263" y="1782763"/>
          <a:ext cx="4186237" cy="4590288"/>
        </p:xfrm>
        <a:graphic>
          <a:graphicData uri="http://schemas.openxmlformats.org/drawingml/2006/table">
            <a:tbl>
              <a:tblPr/>
              <a:tblGrid>
                <a:gridCol w="1395412"/>
                <a:gridCol w="1395413"/>
                <a:gridCol w="1395412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ab+a’b’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bc+b’d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ac+a’d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b+d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abc+a’b’d’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{}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a’c+ad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b’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b’c+bd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a’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a’b’+ad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c+d’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a’b’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ab’+a’b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b’+c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ad+a’d’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a’b+ac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bd+b’d’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acd+a’b’d’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{}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9938" rtl="0" eaLnBrk="0" fontAlgn="base" latinLnBrk="0" hangingPunct="0">
                        <a:lnSpc>
                          <a:spcPct val="9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sp>
        <p:nvSpPr>
          <p:cNvPr id="859227" name="Text Box 91"/>
          <p:cNvSpPr txBox="1">
            <a:spLocks noChangeArrowheads="1"/>
          </p:cNvSpPr>
          <p:nvPr/>
        </p:nvSpPr>
        <p:spPr bwMode="auto">
          <a:xfrm>
            <a:off x="5240338" y="1808163"/>
            <a:ext cx="3446462" cy="101917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/>
              <a:t>Single-cube divisors with W</a:t>
            </a:r>
            <a:r>
              <a:rPr lang="en-US" sz="2000" u="none" baseline="-25000"/>
              <a:t>smax</a:t>
            </a:r>
            <a:r>
              <a:rPr lang="en-US" sz="2000" u="none"/>
              <a:t> are either </a:t>
            </a:r>
            <a:r>
              <a:rPr lang="en-US" sz="2000" u="none">
                <a:solidFill>
                  <a:schemeClr val="hlink"/>
                </a:solidFill>
              </a:rPr>
              <a:t>ac</a:t>
            </a:r>
            <a:r>
              <a:rPr lang="en-US" sz="2000" u="none"/>
              <a:t> or </a:t>
            </a:r>
            <a:r>
              <a:rPr lang="en-US" sz="2000" u="none">
                <a:solidFill>
                  <a:schemeClr val="hlink"/>
                </a:solidFill>
              </a:rPr>
              <a:t>a’b’</a:t>
            </a:r>
            <a:r>
              <a:rPr lang="en-US" sz="2000" u="none"/>
              <a:t> or </a:t>
            </a:r>
            <a:r>
              <a:rPr lang="en-US" sz="2000" u="none">
                <a:solidFill>
                  <a:schemeClr val="hlink"/>
                </a:solidFill>
              </a:rPr>
              <a:t>ad </a:t>
            </a:r>
            <a:r>
              <a:rPr lang="en-US" sz="2000" u="none"/>
              <a:t>with weight of 0</a:t>
            </a:r>
          </a:p>
        </p:txBody>
      </p:sp>
      <p:sp>
        <p:nvSpPr>
          <p:cNvPr id="859228" name="Text Box 92"/>
          <p:cNvSpPr txBox="1">
            <a:spLocks noChangeArrowheads="1"/>
          </p:cNvSpPr>
          <p:nvPr/>
        </p:nvSpPr>
        <p:spPr bwMode="auto">
          <a:xfrm>
            <a:off x="5227638" y="3044825"/>
            <a:ext cx="3597275" cy="2238375"/>
          </a:xfrm>
          <a:prstGeom prst="rect">
            <a:avLst/>
          </a:prstGeom>
          <a:solidFill>
            <a:srgbClr val="3366FF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>
                <a:solidFill>
                  <a:srgbClr val="FFFFFF"/>
                </a:solidFill>
              </a:rPr>
              <a:t>Double-cube divisor=ab + a’b’ is selected</a:t>
            </a:r>
          </a:p>
          <a:p>
            <a:endParaRPr lang="en-US" sz="2000" u="none">
              <a:solidFill>
                <a:srgbClr val="FFFFFF"/>
              </a:solidFill>
            </a:endParaRPr>
          </a:p>
          <a:p>
            <a:r>
              <a:rPr lang="en-US" sz="2000" u="none">
                <a:solidFill>
                  <a:srgbClr val="FFFFFF"/>
                </a:solidFill>
              </a:rPr>
              <a:t>[1]=ab + a’b’</a:t>
            </a:r>
          </a:p>
          <a:p>
            <a:r>
              <a:rPr lang="en-US" sz="2000" u="none">
                <a:solidFill>
                  <a:srgbClr val="FFFFFF"/>
                </a:solidFill>
              </a:rPr>
              <a:t>F= [1]c + [1]’d + acd + a’b’d’</a:t>
            </a:r>
          </a:p>
          <a:p>
            <a:endParaRPr lang="en-US" sz="2000" u="none">
              <a:solidFill>
                <a:srgbClr val="FFFFFF"/>
              </a:solidFill>
            </a:endParaRPr>
          </a:p>
          <a:p>
            <a:r>
              <a:rPr lang="en-US" sz="2000" u="none">
                <a:solidFill>
                  <a:schemeClr val="hlink"/>
                </a:solidFill>
              </a:rPr>
              <a:t>(14 literals)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Boolean Methods</a:t>
            </a:r>
          </a:p>
        </p:txBody>
      </p:sp>
      <p:sp>
        <p:nvSpPr>
          <p:cNvPr id="870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Exploit Boolean properties.</a:t>
            </a:r>
          </a:p>
          <a:p>
            <a:pPr lvl="1"/>
            <a:r>
              <a:rPr lang="en-US"/>
              <a:t>Don't care conditions.</a:t>
            </a:r>
          </a:p>
          <a:p>
            <a:r>
              <a:rPr lang="en-US"/>
              <a:t>Minimization of the local functions.</a:t>
            </a:r>
          </a:p>
          <a:p>
            <a:r>
              <a:rPr lang="en-US"/>
              <a:t>Slower algorithms, better quality results.</a:t>
            </a:r>
          </a:p>
          <a:p>
            <a:r>
              <a:rPr lang="en-US"/>
              <a:t>Don’t care conditions related to embedding of a function in an environment</a:t>
            </a:r>
          </a:p>
          <a:p>
            <a:pPr lvl="1"/>
            <a:r>
              <a:rPr lang="en-US"/>
              <a:t>Called </a:t>
            </a:r>
            <a:r>
              <a:rPr lang="en-US" i="1">
                <a:solidFill>
                  <a:schemeClr val="hlink"/>
                </a:solidFill>
              </a:rPr>
              <a:t>external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i="1">
                <a:solidFill>
                  <a:schemeClr val="hlink"/>
                </a:solidFill>
              </a:rPr>
              <a:t>don’t care</a:t>
            </a:r>
            <a:r>
              <a:rPr lang="en-US">
                <a:solidFill>
                  <a:schemeClr val="hlink"/>
                </a:solidFill>
              </a:rPr>
              <a:t> conditions</a:t>
            </a:r>
          </a:p>
          <a:p>
            <a:r>
              <a:rPr lang="en-US" i="1"/>
              <a:t>External</a:t>
            </a:r>
            <a:r>
              <a:rPr lang="en-US"/>
              <a:t> </a:t>
            </a:r>
            <a:r>
              <a:rPr lang="en-US" i="1"/>
              <a:t>don’t care</a:t>
            </a:r>
            <a:r>
              <a:rPr lang="en-US"/>
              <a:t> conditions</a:t>
            </a:r>
          </a:p>
          <a:p>
            <a:pPr lvl="1"/>
            <a:r>
              <a:rPr lang="en-US"/>
              <a:t>Controllability</a:t>
            </a:r>
          </a:p>
          <a:p>
            <a:pPr lvl="1"/>
            <a:r>
              <a:rPr lang="en-US"/>
              <a:t>Observability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</a:t>
            </a:r>
            <a:r>
              <a:rPr lang="en-US" i="1"/>
              <a:t>Don't Care</a:t>
            </a:r>
            <a:r>
              <a:rPr lang="en-US"/>
              <a:t> Conditions …</a:t>
            </a:r>
          </a:p>
        </p:txBody>
      </p:sp>
      <p:sp>
        <p:nvSpPr>
          <p:cNvPr id="8714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hlink"/>
                </a:solidFill>
              </a:rPr>
              <a:t>Controllability don't care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set </a:t>
            </a:r>
            <a:r>
              <a:rPr lang="en-US" i="1">
                <a:solidFill>
                  <a:schemeClr val="hlink"/>
                </a:solidFill>
              </a:rPr>
              <a:t>CDC</a:t>
            </a:r>
            <a:r>
              <a:rPr lang="en-US" i="1" baseline="-25000">
                <a:solidFill>
                  <a:schemeClr val="hlink"/>
                </a:solidFill>
              </a:rPr>
              <a:t>in</a:t>
            </a:r>
            <a:endParaRPr lang="en-US" i="1"/>
          </a:p>
          <a:p>
            <a:pPr lvl="1"/>
            <a:r>
              <a:rPr lang="en-US"/>
              <a:t>Input patterns never produced by the environment at the network's input.</a:t>
            </a:r>
          </a:p>
          <a:p>
            <a:r>
              <a:rPr lang="en-US" i="1">
                <a:solidFill>
                  <a:schemeClr val="hlink"/>
                </a:solidFill>
              </a:rPr>
              <a:t>Observability don't care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set</a:t>
            </a:r>
            <a:r>
              <a:rPr lang="en-US"/>
              <a:t> </a:t>
            </a:r>
            <a:r>
              <a:rPr lang="en-US" i="1">
                <a:solidFill>
                  <a:schemeClr val="hlink"/>
                </a:solidFill>
              </a:rPr>
              <a:t>ODC</a:t>
            </a:r>
            <a:r>
              <a:rPr lang="en-US" i="1" baseline="-25000">
                <a:solidFill>
                  <a:schemeClr val="hlink"/>
                </a:solidFill>
              </a:rPr>
              <a:t>out</a:t>
            </a:r>
            <a:endParaRPr lang="en-US" i="1"/>
          </a:p>
          <a:p>
            <a:pPr lvl="1"/>
            <a:r>
              <a:rPr lang="en-US"/>
              <a:t>Input patterns representing conditions when an output is not observed by the environment.</a:t>
            </a:r>
          </a:p>
          <a:p>
            <a:pPr lvl="1"/>
            <a:r>
              <a:rPr lang="en-US"/>
              <a:t>Relative to each output.</a:t>
            </a:r>
          </a:p>
          <a:p>
            <a:pPr lvl="1"/>
            <a:r>
              <a:rPr lang="en-US"/>
              <a:t>Vector notation used: </a:t>
            </a:r>
            <a:r>
              <a:rPr lang="en-US" b="1"/>
              <a:t>ODC</a:t>
            </a:r>
            <a:r>
              <a:rPr lang="en-US" b="1" baseline="-25000"/>
              <a:t>out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8714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4341813"/>
            <a:ext cx="5619750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External </a:t>
            </a:r>
            <a:r>
              <a:rPr lang="en-US" i="1"/>
              <a:t>Don't Care</a:t>
            </a:r>
            <a:r>
              <a:rPr lang="en-US"/>
              <a:t> Conditions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Inputs driven by a decoder.</a:t>
            </a:r>
          </a:p>
          <a:p>
            <a:r>
              <a:rPr lang="en-US" b="0"/>
              <a:t>CDC</a:t>
            </a:r>
            <a:r>
              <a:rPr lang="en-US" b="0" baseline="-25000"/>
              <a:t>in</a:t>
            </a:r>
            <a:r>
              <a:rPr lang="en-US" b="0"/>
              <a:t> = x</a:t>
            </a:r>
            <a:r>
              <a:rPr lang="en-US" b="0" baseline="-25000"/>
              <a:t>1</a:t>
            </a:r>
            <a:r>
              <a:rPr lang="en-US" b="0"/>
              <a:t>’x</a:t>
            </a:r>
            <a:r>
              <a:rPr lang="en-US" b="0" baseline="-25000"/>
              <a:t>2</a:t>
            </a:r>
            <a:r>
              <a:rPr lang="en-US" b="0"/>
              <a:t>’x</a:t>
            </a:r>
            <a:r>
              <a:rPr lang="en-US" b="0" baseline="-25000"/>
              <a:t>3</a:t>
            </a:r>
            <a:r>
              <a:rPr lang="en-US" b="0"/>
              <a:t>’x</a:t>
            </a:r>
            <a:r>
              <a:rPr lang="en-US" b="0" baseline="-25000"/>
              <a:t>4</a:t>
            </a:r>
            <a:r>
              <a:rPr lang="en-US" b="0"/>
              <a:t>’+x</a:t>
            </a:r>
            <a:r>
              <a:rPr lang="en-US" b="0" baseline="-25000"/>
              <a:t>1</a:t>
            </a:r>
            <a:r>
              <a:rPr lang="en-US" b="0"/>
              <a:t>x</a:t>
            </a:r>
            <a:r>
              <a:rPr lang="en-US" b="0" baseline="-25000"/>
              <a:t>2</a:t>
            </a:r>
            <a:r>
              <a:rPr lang="en-US" b="0"/>
              <a:t>+x</a:t>
            </a:r>
            <a:r>
              <a:rPr lang="en-US" b="0" baseline="-25000"/>
              <a:t>1</a:t>
            </a:r>
            <a:r>
              <a:rPr lang="en-US" b="0"/>
              <a:t>x</a:t>
            </a:r>
            <a:r>
              <a:rPr lang="en-US" b="0" baseline="-25000"/>
              <a:t>3</a:t>
            </a:r>
            <a:r>
              <a:rPr lang="en-US" b="0"/>
              <a:t>+x</a:t>
            </a:r>
            <a:r>
              <a:rPr lang="en-US" b="0" baseline="-25000"/>
              <a:t>1</a:t>
            </a:r>
            <a:r>
              <a:rPr lang="en-US" b="0"/>
              <a:t>x</a:t>
            </a:r>
            <a:r>
              <a:rPr lang="en-US" b="0" baseline="-25000"/>
              <a:t>4</a:t>
            </a:r>
            <a:r>
              <a:rPr lang="en-US" b="0"/>
              <a:t>+x</a:t>
            </a:r>
            <a:r>
              <a:rPr lang="en-US" b="0" baseline="-25000"/>
              <a:t>2</a:t>
            </a:r>
            <a:r>
              <a:rPr lang="en-US" b="0"/>
              <a:t>x</a:t>
            </a:r>
            <a:r>
              <a:rPr lang="en-US" b="0" baseline="-25000"/>
              <a:t>3</a:t>
            </a:r>
            <a:r>
              <a:rPr lang="en-US" b="0"/>
              <a:t>+x</a:t>
            </a:r>
            <a:r>
              <a:rPr lang="en-US" b="0" baseline="-25000"/>
              <a:t>2</a:t>
            </a:r>
            <a:r>
              <a:rPr lang="en-US" b="0"/>
              <a:t>x</a:t>
            </a:r>
            <a:r>
              <a:rPr lang="en-US" b="0" baseline="-25000"/>
              <a:t>4</a:t>
            </a:r>
            <a:r>
              <a:rPr lang="en-US" b="0"/>
              <a:t>+x</a:t>
            </a:r>
            <a:r>
              <a:rPr lang="en-US" b="0" baseline="-25000"/>
              <a:t>3</a:t>
            </a:r>
            <a:r>
              <a:rPr lang="en-US" b="0"/>
              <a:t>x</a:t>
            </a:r>
            <a:r>
              <a:rPr lang="en-US" b="0" baseline="-25000"/>
              <a:t>4</a:t>
            </a:r>
            <a:r>
              <a:rPr lang="en-US" b="0"/>
              <a:t>.</a:t>
            </a:r>
          </a:p>
          <a:p>
            <a:r>
              <a:rPr lang="en-US" b="0"/>
              <a:t>Outputs observed when x</a:t>
            </a:r>
            <a:r>
              <a:rPr lang="en-US" b="0" baseline="-25000"/>
              <a:t>1</a:t>
            </a:r>
            <a:r>
              <a:rPr lang="en-US" b="0"/>
              <a:t>+x</a:t>
            </a:r>
            <a:r>
              <a:rPr lang="en-US" b="0" baseline="-25000"/>
              <a:t>4</a:t>
            </a:r>
            <a:r>
              <a:rPr lang="en-US" b="0"/>
              <a:t>=1.</a:t>
            </a:r>
          </a:p>
          <a:p>
            <a:endParaRPr lang="en-US" b="0"/>
          </a:p>
          <a:p>
            <a:endParaRPr lang="en-US"/>
          </a:p>
        </p:txBody>
      </p:sp>
      <p:pic>
        <p:nvPicPr>
          <p:cNvPr id="872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740025"/>
            <a:ext cx="2867025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724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4441825"/>
            <a:ext cx="7280275" cy="174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</a:t>
            </a:r>
            <a:r>
              <a:rPr lang="en-US" i="1"/>
              <a:t>Don't Care</a:t>
            </a:r>
            <a:r>
              <a:rPr lang="en-US"/>
              <a:t> Conditions …</a:t>
            </a:r>
          </a:p>
        </p:txBody>
      </p:sp>
      <p:sp>
        <p:nvSpPr>
          <p:cNvPr id="8734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Induced by the network structure.</a:t>
            </a:r>
          </a:p>
          <a:p>
            <a:r>
              <a:rPr lang="en-US"/>
              <a:t>Controllability </a:t>
            </a:r>
            <a:r>
              <a:rPr lang="en-US" i="1"/>
              <a:t>don't care</a:t>
            </a:r>
            <a:r>
              <a:rPr lang="en-US"/>
              <a:t> conditions</a:t>
            </a:r>
          </a:p>
          <a:p>
            <a:pPr lvl="1"/>
            <a:r>
              <a:rPr lang="en-US"/>
              <a:t>Patterns never produced at the inputs of a subnetwork.</a:t>
            </a:r>
          </a:p>
          <a:p>
            <a:r>
              <a:rPr lang="en-US"/>
              <a:t>Observability </a:t>
            </a:r>
            <a:r>
              <a:rPr lang="en-US" i="1"/>
              <a:t>don't care</a:t>
            </a:r>
            <a:r>
              <a:rPr lang="en-US"/>
              <a:t> conditions</a:t>
            </a:r>
          </a:p>
          <a:p>
            <a:pPr lvl="1"/>
            <a:r>
              <a:rPr lang="en-US"/>
              <a:t>Patterns such that the outputs of a subnetwork are not observed.</a:t>
            </a:r>
          </a:p>
          <a:p>
            <a:endParaRPr lang="en-US"/>
          </a:p>
        </p:txBody>
      </p:sp>
      <p:pic>
        <p:nvPicPr>
          <p:cNvPr id="8734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3778250"/>
            <a:ext cx="5387975" cy="274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Internal </a:t>
            </a:r>
            <a:r>
              <a:rPr lang="en-US" i="1"/>
              <a:t>Don't Care</a:t>
            </a:r>
            <a:r>
              <a:rPr lang="en-US"/>
              <a:t> Conditions</a:t>
            </a:r>
          </a:p>
        </p:txBody>
      </p:sp>
      <p:sp>
        <p:nvSpPr>
          <p:cNvPr id="8745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  <a:r>
              <a:rPr lang="en-US"/>
              <a:t>: x = a’+b; 	y= abx + a’cx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CDC of v</a:t>
            </a:r>
            <a:r>
              <a:rPr lang="en-US" baseline="-25000"/>
              <a:t>y</a:t>
            </a:r>
            <a:r>
              <a:rPr lang="en-US"/>
              <a:t> includes ab’x+a’x’.</a:t>
            </a:r>
          </a:p>
          <a:p>
            <a:pPr lvl="1"/>
            <a:r>
              <a:rPr lang="en-US"/>
              <a:t>ab’</a:t>
            </a:r>
            <a:r>
              <a:rPr lang="en-US">
                <a:sym typeface="Symbol" pitchFamily="18" charset="2"/>
              </a:rPr>
              <a:t>x=0; ab’x is a don’t care condition</a:t>
            </a:r>
          </a:p>
          <a:p>
            <a:pPr lvl="1"/>
            <a:r>
              <a:rPr lang="en-US">
                <a:sym typeface="Symbol" pitchFamily="18" charset="2"/>
              </a:rPr>
              <a:t>a’  x=1; a’x’ is a don’t care condition</a:t>
            </a:r>
          </a:p>
          <a:p>
            <a:r>
              <a:rPr lang="en-US"/>
              <a:t> Minimize f</a:t>
            </a:r>
            <a:r>
              <a:rPr lang="en-US" baseline="-25000"/>
              <a:t>y</a:t>
            </a:r>
            <a:r>
              <a:rPr lang="en-US"/>
              <a:t> to obtain: f</a:t>
            </a:r>
            <a:r>
              <a:rPr lang="en-US" baseline="-25000"/>
              <a:t>y</a:t>
            </a:r>
            <a:r>
              <a:rPr lang="en-US"/>
              <a:t> = ax+a’c.</a:t>
            </a:r>
          </a:p>
          <a:p>
            <a:endParaRPr lang="en-US"/>
          </a:p>
        </p:txBody>
      </p:sp>
      <p:pic>
        <p:nvPicPr>
          <p:cNvPr id="8745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488" y="1898650"/>
            <a:ext cx="676275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Satisfiability </a:t>
            </a:r>
            <a:r>
              <a:rPr lang="en-US" i="1"/>
              <a:t>Don't Care</a:t>
            </a:r>
            <a:r>
              <a:rPr lang="en-US"/>
              <a:t> Conditions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Invariant of the network</a:t>
            </a:r>
          </a:p>
          <a:p>
            <a:pPr lvl="1"/>
            <a:r>
              <a:rPr lang="en-US"/>
              <a:t>x = f</a:t>
            </a:r>
            <a:r>
              <a:rPr lang="en-US" baseline="-25000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x </a:t>
            </a:r>
            <a:r>
              <a:rPr lang="en-US">
                <a:cs typeface="Arial" charset="0"/>
              </a:rPr>
              <a:t>≠</a:t>
            </a:r>
            <a:r>
              <a:rPr lang="en-US"/>
              <a:t> f</a:t>
            </a:r>
            <a:r>
              <a:rPr lang="en-US" baseline="-25000"/>
              <a:t>x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 </a:t>
            </a:r>
            <a:r>
              <a:rPr lang="en-US"/>
              <a:t>SDC.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Useful to compute controllability </a:t>
            </a:r>
            <a:r>
              <a:rPr lang="en-US" i="1"/>
              <a:t>don't cares</a:t>
            </a:r>
            <a:r>
              <a:rPr lang="en-US"/>
              <a:t>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Assume x = a’ + b</a:t>
            </a:r>
          </a:p>
          <a:p>
            <a:pPr lvl="1"/>
            <a:r>
              <a:rPr lang="en-US"/>
              <a:t>Since x </a:t>
            </a:r>
            <a:r>
              <a:rPr lang="en-US">
                <a:cs typeface="Arial" charset="0"/>
              </a:rPr>
              <a:t>≠ (</a:t>
            </a:r>
            <a:r>
              <a:rPr lang="en-US"/>
              <a:t>a’ + b) is not possible, x </a:t>
            </a:r>
            <a:r>
              <a:rPr lang="en-US">
                <a:sym typeface="Symbol" pitchFamily="18" charset="2"/>
              </a:rPr>
              <a:t> </a:t>
            </a:r>
            <a:r>
              <a:rPr lang="en-US">
                <a:cs typeface="Arial" charset="0"/>
              </a:rPr>
              <a:t>(</a:t>
            </a:r>
            <a:r>
              <a:rPr lang="en-US"/>
              <a:t>a’ + b)=x’a’ + x’b + xab’ is a </a:t>
            </a:r>
            <a:r>
              <a:rPr lang="en-US" i="1"/>
              <a:t>don’t care</a:t>
            </a:r>
            <a:r>
              <a:rPr lang="en-US"/>
              <a:t> condition.</a:t>
            </a:r>
          </a:p>
          <a:p>
            <a:endParaRPr lang="en-US"/>
          </a:p>
        </p:txBody>
      </p:sp>
      <p:pic>
        <p:nvPicPr>
          <p:cNvPr id="8755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2195513"/>
            <a:ext cx="362902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Computation …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traversal algorithm</a:t>
            </a:r>
          </a:p>
          <a:p>
            <a:pPr lvl="1"/>
            <a:r>
              <a:rPr lang="en-US"/>
              <a:t>Consider different cuts moving from input to output.</a:t>
            </a:r>
          </a:p>
          <a:p>
            <a:r>
              <a:rPr lang="en-US"/>
              <a:t>Initial CDC is CDC</a:t>
            </a:r>
            <a:r>
              <a:rPr lang="en-US" baseline="-25000"/>
              <a:t>in</a:t>
            </a:r>
            <a:r>
              <a:rPr lang="en-US"/>
              <a:t>.</a:t>
            </a:r>
          </a:p>
          <a:p>
            <a:r>
              <a:rPr lang="en-US"/>
              <a:t>Move cut forward.</a:t>
            </a:r>
          </a:p>
          <a:p>
            <a:pPr lvl="1"/>
            <a:r>
              <a:rPr lang="en-US"/>
              <a:t>Consider SDC contributions of predecessors.</a:t>
            </a:r>
          </a:p>
          <a:p>
            <a:pPr lvl="1"/>
            <a:r>
              <a:rPr lang="en-US"/>
              <a:t>Remove unneeded variables by consensus.</a:t>
            </a:r>
          </a:p>
          <a:p>
            <a:r>
              <a:rPr lang="en-US"/>
              <a:t>Consensus of a function f with respect to variable x is f</a:t>
            </a:r>
            <a:r>
              <a:rPr lang="en-US" baseline="-25000"/>
              <a:t>x</a:t>
            </a:r>
            <a:r>
              <a:rPr lang="en-US"/>
              <a:t> . f</a:t>
            </a:r>
            <a:r>
              <a:rPr lang="en-US" baseline="-25000"/>
              <a:t>x’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CDC Computation …</a:t>
            </a:r>
          </a:p>
        </p:txBody>
      </p:sp>
      <p:pic>
        <p:nvPicPr>
          <p:cNvPr id="877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1238" y="1335088"/>
            <a:ext cx="7031037" cy="482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CDC Computation …</a:t>
            </a:r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534025" cy="5356225"/>
          </a:xfrm>
        </p:spPr>
        <p:txBody>
          <a:bodyPr/>
          <a:lstStyle/>
          <a:p>
            <a:r>
              <a:rPr lang="en-US"/>
              <a:t>Assume CDC</a:t>
            </a:r>
            <a:r>
              <a:rPr lang="en-US" baseline="-25000"/>
              <a:t>in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’x</a:t>
            </a:r>
            <a:r>
              <a:rPr lang="en-US" baseline="-25000"/>
              <a:t>4</a:t>
            </a:r>
            <a:r>
              <a:rPr lang="en-US"/>
              <a:t>’.</a:t>
            </a:r>
          </a:p>
          <a:p>
            <a:r>
              <a:rPr lang="en-US">
                <a:solidFill>
                  <a:schemeClr val="hlink"/>
                </a:solidFill>
              </a:rPr>
              <a:t>Select vertex v</a:t>
            </a:r>
            <a:r>
              <a:rPr lang="en-US" baseline="-25000">
                <a:solidFill>
                  <a:schemeClr val="hlink"/>
                </a:solidFill>
              </a:rPr>
              <a:t>a</a:t>
            </a:r>
            <a:endParaRPr lang="en-US">
              <a:solidFill>
                <a:schemeClr val="hlink"/>
              </a:solidFill>
            </a:endParaRPr>
          </a:p>
          <a:p>
            <a:pPr lvl="1"/>
            <a:r>
              <a:rPr lang="en-US"/>
              <a:t>Contribution to CDC</a:t>
            </a:r>
            <a:r>
              <a:rPr lang="en-US" baseline="-25000"/>
              <a:t>cut</a:t>
            </a:r>
            <a:r>
              <a:rPr lang="en-US"/>
              <a:t>: a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(x</a:t>
            </a:r>
            <a:r>
              <a:rPr lang="en-US" b="1" baseline="-25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x</a:t>
            </a:r>
            <a:r>
              <a:rPr lang="en-US" b="1" baseline="-25000"/>
              <a:t>3</a:t>
            </a:r>
            <a:r>
              <a:rPr lang="en-US"/>
              <a:t>).</a:t>
            </a:r>
          </a:p>
          <a:p>
            <a:pPr lvl="2"/>
            <a:r>
              <a:rPr lang="en-US"/>
              <a:t>CDC</a:t>
            </a:r>
            <a:r>
              <a:rPr lang="en-US" baseline="-25000"/>
              <a:t>cut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’x</a:t>
            </a:r>
            <a:r>
              <a:rPr lang="en-US" baseline="-25000"/>
              <a:t>4</a:t>
            </a:r>
            <a:r>
              <a:rPr lang="en-US"/>
              <a:t>’ + a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(x</a:t>
            </a:r>
            <a:r>
              <a:rPr lang="en-US" sz="2200" baseline="-25000"/>
              <a:t>2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x</a:t>
            </a:r>
            <a:r>
              <a:rPr lang="en-US" sz="2200" baseline="-25000"/>
              <a:t>3</a:t>
            </a:r>
            <a:r>
              <a:rPr lang="en-US"/>
              <a:t>).</a:t>
            </a:r>
          </a:p>
          <a:p>
            <a:pPr lvl="1"/>
            <a:r>
              <a:rPr lang="en-US"/>
              <a:t>Drop variables D = {x</a:t>
            </a:r>
            <a:r>
              <a:rPr lang="en-US" baseline="-25000"/>
              <a:t>2</a:t>
            </a:r>
            <a:r>
              <a:rPr lang="en-US"/>
              <a:t>, x</a:t>
            </a:r>
            <a:r>
              <a:rPr lang="en-US" baseline="-25000"/>
              <a:t>3</a:t>
            </a:r>
            <a:r>
              <a:rPr lang="en-US"/>
              <a:t>} </a:t>
            </a:r>
          </a:p>
          <a:p>
            <a:pPr lvl="1"/>
            <a:r>
              <a:rPr lang="en-US"/>
              <a:t>CDC</a:t>
            </a:r>
            <a:r>
              <a:rPr lang="en-US" baseline="-25000"/>
              <a:t>cut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’x</a:t>
            </a:r>
            <a:r>
              <a:rPr lang="en-US" baseline="-25000"/>
              <a:t>4</a:t>
            </a:r>
            <a:r>
              <a:rPr lang="en-US"/>
              <a:t>’.</a:t>
            </a:r>
          </a:p>
          <a:p>
            <a:r>
              <a:rPr lang="en-US">
                <a:solidFill>
                  <a:schemeClr val="hlink"/>
                </a:solidFill>
              </a:rPr>
              <a:t>Select vertex v</a:t>
            </a:r>
            <a:r>
              <a:rPr lang="en-US" baseline="-25000">
                <a:solidFill>
                  <a:schemeClr val="hlink"/>
                </a:solidFill>
              </a:rPr>
              <a:t>b</a:t>
            </a:r>
            <a:endParaRPr lang="en-US">
              <a:solidFill>
                <a:schemeClr val="hlink"/>
              </a:solidFill>
            </a:endParaRPr>
          </a:p>
          <a:p>
            <a:pPr lvl="1"/>
            <a:r>
              <a:rPr lang="en-US"/>
              <a:t>Contribution to CDC</a:t>
            </a:r>
            <a:r>
              <a:rPr lang="en-US" baseline="-25000"/>
              <a:t>cut</a:t>
            </a:r>
            <a:r>
              <a:rPr lang="en-US"/>
              <a:t> : b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(x</a:t>
            </a:r>
            <a:r>
              <a:rPr lang="en-US" baseline="-25000"/>
              <a:t>1</a:t>
            </a:r>
            <a:r>
              <a:rPr lang="en-US"/>
              <a:t> +a).</a:t>
            </a:r>
          </a:p>
          <a:p>
            <a:pPr lvl="2"/>
            <a:r>
              <a:rPr lang="en-US"/>
              <a:t>CDC</a:t>
            </a:r>
            <a:r>
              <a:rPr lang="en-US" baseline="-25000"/>
              <a:t>cut</a:t>
            </a:r>
            <a:r>
              <a:rPr lang="en-US"/>
              <a:t> = x</a:t>
            </a:r>
            <a:r>
              <a:rPr lang="en-US" baseline="-25000"/>
              <a:t>1</a:t>
            </a:r>
            <a:r>
              <a:rPr lang="en-US"/>
              <a:t>’x</a:t>
            </a:r>
            <a:r>
              <a:rPr lang="en-US" baseline="-25000"/>
              <a:t>4</a:t>
            </a:r>
            <a:r>
              <a:rPr lang="en-US"/>
              <a:t>’ + b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(x</a:t>
            </a:r>
            <a:r>
              <a:rPr lang="en-US" sz="2200" baseline="-25000"/>
              <a:t>1</a:t>
            </a:r>
            <a:r>
              <a:rPr lang="en-US"/>
              <a:t> +a).</a:t>
            </a:r>
          </a:p>
          <a:p>
            <a:pPr lvl="1"/>
            <a:r>
              <a:rPr lang="en-US"/>
              <a:t>Drop variable D = {x</a:t>
            </a:r>
            <a:r>
              <a:rPr lang="en-US" baseline="-25000"/>
              <a:t>1</a:t>
            </a:r>
            <a:r>
              <a:rPr lang="en-US"/>
              <a:t>}</a:t>
            </a:r>
          </a:p>
          <a:p>
            <a:pPr lvl="1"/>
            <a:r>
              <a:rPr lang="en-US"/>
              <a:t>CDC</a:t>
            </a:r>
            <a:r>
              <a:rPr lang="en-US" baseline="-25000"/>
              <a:t>cut</a:t>
            </a:r>
            <a:r>
              <a:rPr lang="en-US"/>
              <a:t> = b’x</a:t>
            </a:r>
            <a:r>
              <a:rPr lang="en-US" baseline="-25000"/>
              <a:t>4</a:t>
            </a:r>
            <a:r>
              <a:rPr lang="en-US"/>
              <a:t>’ +b’a.</a:t>
            </a:r>
          </a:p>
        </p:txBody>
      </p:sp>
      <p:pic>
        <p:nvPicPr>
          <p:cNvPr id="8785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1117600"/>
            <a:ext cx="1504950" cy="262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786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1128713"/>
            <a:ext cx="14859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786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3917950"/>
            <a:ext cx="2409825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Estimation</a:t>
            </a:r>
          </a:p>
        </p:txBody>
      </p:sp>
      <p:sp>
        <p:nvSpPr>
          <p:cNvPr id="778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</a:t>
            </a:r>
          </a:p>
          <a:p>
            <a:pPr lvl="1"/>
            <a:r>
              <a:rPr lang="en-US"/>
              <a:t>Number of literals</a:t>
            </a:r>
          </a:p>
          <a:p>
            <a:pPr lvl="2"/>
            <a:r>
              <a:rPr lang="en-US"/>
              <a:t>Corresponds to number of polysilicon strips (transistors)</a:t>
            </a:r>
          </a:p>
          <a:p>
            <a:pPr lvl="1"/>
            <a:r>
              <a:rPr lang="en-US"/>
              <a:t>Number of functions/gates.</a:t>
            </a:r>
          </a:p>
          <a:p>
            <a:r>
              <a:rPr lang="en-US"/>
              <a:t>Delay</a:t>
            </a:r>
          </a:p>
          <a:p>
            <a:pPr lvl="1"/>
            <a:r>
              <a:rPr lang="en-US"/>
              <a:t>Number of stages (unit delay per stage).</a:t>
            </a:r>
          </a:p>
          <a:p>
            <a:pPr lvl="1"/>
            <a:r>
              <a:rPr lang="en-US"/>
              <a:t>Refined gate delay models (relating delay to function complexity and fanout).</a:t>
            </a:r>
          </a:p>
          <a:p>
            <a:pPr lvl="1"/>
            <a:r>
              <a:rPr lang="en-US"/>
              <a:t>Sensitizable paths (detection of false paths).</a:t>
            </a:r>
          </a:p>
          <a:p>
            <a:pPr lvl="1"/>
            <a:r>
              <a:rPr lang="en-US"/>
              <a:t>Wiring delays estimated using statistical models.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CDC Computation</a:t>
            </a:r>
          </a:p>
        </p:txBody>
      </p:sp>
      <p:sp>
        <p:nvSpPr>
          <p:cNvPr id="970756" name="Rectangle 4"/>
          <p:cNvSpPr>
            <a:spLocks noChangeArrowheads="1"/>
          </p:cNvSpPr>
          <p:nvPr/>
        </p:nvSpPr>
        <p:spPr bwMode="auto">
          <a:xfrm>
            <a:off x="304800" y="1219200"/>
            <a:ext cx="55340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85725" tIns="42862" rIns="85725" bIns="42862"/>
          <a:lstStyle/>
          <a:p>
            <a:pPr marL="317500" indent="-317500" defTabSz="769938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i="0" u="none">
                <a:solidFill>
                  <a:schemeClr val="hlink"/>
                </a:solidFill>
              </a:rPr>
              <a:t>Select vertex v</a:t>
            </a:r>
            <a:r>
              <a:rPr lang="en-US" i="0" u="none" baseline="-25000">
                <a:solidFill>
                  <a:schemeClr val="hlink"/>
                </a:solidFill>
              </a:rPr>
              <a:t>c</a:t>
            </a:r>
            <a:endParaRPr lang="en-US" i="0" u="none">
              <a:solidFill>
                <a:schemeClr val="hlink"/>
              </a:solidFill>
            </a:endParaRP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Contribution to 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: c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200" b="0" i="0" u="none">
                <a:solidFill>
                  <a:srgbClr val="FFFFFF"/>
                </a:solidFill>
              </a:rPr>
              <a:t> (x</a:t>
            </a:r>
            <a:r>
              <a:rPr lang="en-US" sz="2200" i="0" u="none" baseline="-25000">
                <a:solidFill>
                  <a:srgbClr val="FFFFFF"/>
                </a:solidFill>
              </a:rPr>
              <a:t>4</a:t>
            </a:r>
            <a:r>
              <a:rPr lang="en-US" sz="2200" b="0" i="0" u="none">
                <a:solidFill>
                  <a:srgbClr val="FFFFFF"/>
                </a:solidFill>
              </a:rPr>
              <a:t>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en-US" sz="2200" b="0" i="0" u="none">
                <a:solidFill>
                  <a:srgbClr val="FFFFFF"/>
                </a:solidFill>
              </a:rPr>
              <a:t> a).</a:t>
            </a:r>
          </a:p>
          <a:p>
            <a:pPr marL="1058863" lvl="2" indent="-211138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CDC</a:t>
            </a:r>
            <a:r>
              <a:rPr lang="en-US" sz="2000" b="0" i="0" u="none" baseline="-25000">
                <a:solidFill>
                  <a:srgbClr val="FFFFFF"/>
                </a:solidFill>
              </a:rPr>
              <a:t>cut</a:t>
            </a:r>
            <a:r>
              <a:rPr lang="en-US" sz="2000" b="0" i="0" u="none">
                <a:solidFill>
                  <a:srgbClr val="FFFFFF"/>
                </a:solidFill>
              </a:rPr>
              <a:t> = b’x</a:t>
            </a:r>
            <a:r>
              <a:rPr lang="en-US" sz="2000" b="0" i="0" u="none" baseline="-25000">
                <a:solidFill>
                  <a:srgbClr val="FFFFFF"/>
                </a:solidFill>
              </a:rPr>
              <a:t>4</a:t>
            </a:r>
            <a:r>
              <a:rPr lang="en-US" sz="2000" b="0" i="0" u="none">
                <a:solidFill>
                  <a:srgbClr val="FFFFFF"/>
                </a:solidFill>
              </a:rPr>
              <a:t>’ +b’a + c </a:t>
            </a:r>
            <a:r>
              <a:rPr lang="en-US" sz="20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000" b="0" i="0" u="none">
                <a:solidFill>
                  <a:srgbClr val="FFFFFF"/>
                </a:solidFill>
              </a:rPr>
              <a:t> (x</a:t>
            </a:r>
            <a:r>
              <a:rPr lang="en-US" sz="2000" i="0" u="none" baseline="-25000">
                <a:solidFill>
                  <a:srgbClr val="FFFFFF"/>
                </a:solidFill>
              </a:rPr>
              <a:t>4</a:t>
            </a:r>
            <a:r>
              <a:rPr lang="en-US" sz="2000" b="0" i="0" u="none">
                <a:solidFill>
                  <a:srgbClr val="FFFFFF"/>
                </a:solidFill>
              </a:rPr>
              <a:t> </a:t>
            </a:r>
            <a:r>
              <a:rPr lang="en-US" sz="2000" b="0" i="0" u="none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en-US" sz="2000" b="0" i="0" u="none">
                <a:solidFill>
                  <a:srgbClr val="FFFFFF"/>
                </a:solidFill>
              </a:rPr>
              <a:t> a).</a:t>
            </a: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Drop variables D = {a, x</a:t>
            </a:r>
            <a:r>
              <a:rPr lang="en-US" sz="2200" b="0" i="0" u="none" baseline="-25000">
                <a:solidFill>
                  <a:srgbClr val="FFFFFF"/>
                </a:solidFill>
              </a:rPr>
              <a:t>4</a:t>
            </a:r>
            <a:r>
              <a:rPr lang="en-US" sz="2200" b="0" i="0" u="none">
                <a:solidFill>
                  <a:srgbClr val="FFFFFF"/>
                </a:solidFill>
              </a:rPr>
              <a:t>} </a:t>
            </a: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 = b’c’.</a:t>
            </a:r>
          </a:p>
          <a:p>
            <a:pPr marL="317500" indent="-317500" defTabSz="769938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i="0" u="none">
                <a:solidFill>
                  <a:schemeClr val="hlink"/>
                </a:solidFill>
              </a:rPr>
              <a:t>Select vertex v</a:t>
            </a:r>
            <a:r>
              <a:rPr lang="en-US" i="0" u="none" baseline="-25000">
                <a:solidFill>
                  <a:schemeClr val="hlink"/>
                </a:solidFill>
              </a:rPr>
              <a:t>d</a:t>
            </a:r>
            <a:endParaRPr lang="en-US" i="0" u="none">
              <a:solidFill>
                <a:schemeClr val="hlink"/>
              </a:solidFill>
            </a:endParaRP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Contribution to 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: d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200" b="0" i="0" u="none">
                <a:solidFill>
                  <a:srgbClr val="FFFFFF"/>
                </a:solidFill>
              </a:rPr>
              <a:t> (bc).</a:t>
            </a: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 = b’c’ + d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200" b="0" i="0" u="none">
                <a:solidFill>
                  <a:srgbClr val="FFFFFF"/>
                </a:solidFill>
              </a:rPr>
              <a:t> (bc).</a:t>
            </a:r>
          </a:p>
          <a:p>
            <a:pPr marL="317500" indent="-317500" defTabSz="769938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i="0" u="none">
                <a:solidFill>
                  <a:schemeClr val="hlink"/>
                </a:solidFill>
              </a:rPr>
              <a:t>Select vertex v</a:t>
            </a:r>
            <a:r>
              <a:rPr lang="en-US" i="0" u="none" baseline="-25000">
                <a:solidFill>
                  <a:schemeClr val="hlink"/>
                </a:solidFill>
              </a:rPr>
              <a:t>e</a:t>
            </a:r>
            <a:endParaRPr lang="en-US" i="0" u="none">
              <a:solidFill>
                <a:schemeClr val="hlink"/>
              </a:solidFill>
            </a:endParaRP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Contribution to 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: e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200" b="0" i="0" u="none">
                <a:solidFill>
                  <a:srgbClr val="FFFFFF"/>
                </a:solidFill>
              </a:rPr>
              <a:t> (b </a:t>
            </a:r>
            <a:r>
              <a:rPr lang="en-US" sz="2200" b="0" i="0" u="none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en-US" sz="2200" b="0" i="0" u="none">
                <a:solidFill>
                  <a:srgbClr val="FFFFFF"/>
                </a:solidFill>
              </a:rPr>
              <a:t> c).</a:t>
            </a:r>
          </a:p>
          <a:p>
            <a:pPr marL="1058863" lvl="2" indent="-211138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00000"/>
              <a:buFontTx/>
              <a:buChar char="•"/>
            </a:pPr>
            <a:r>
              <a:rPr lang="en-US" sz="2000" b="0" i="0" u="none">
                <a:solidFill>
                  <a:srgbClr val="FFFFFF"/>
                </a:solidFill>
              </a:rPr>
              <a:t>CDC</a:t>
            </a:r>
            <a:r>
              <a:rPr lang="en-US" sz="2000" b="0" i="0" u="none" baseline="-25000">
                <a:solidFill>
                  <a:srgbClr val="FFFFFF"/>
                </a:solidFill>
              </a:rPr>
              <a:t>cut</a:t>
            </a:r>
            <a:r>
              <a:rPr lang="en-US" sz="2000" b="0" i="0" u="none">
                <a:solidFill>
                  <a:srgbClr val="FFFFFF"/>
                </a:solidFill>
              </a:rPr>
              <a:t> = b’c’ + d </a:t>
            </a:r>
            <a:r>
              <a:rPr lang="en-US" sz="20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000" b="0" i="0" u="none">
                <a:solidFill>
                  <a:srgbClr val="FFFFFF"/>
                </a:solidFill>
              </a:rPr>
              <a:t> (bc) + e </a:t>
            </a:r>
            <a:r>
              <a:rPr lang="en-US" sz="2000" b="0" i="0" u="none">
                <a:solidFill>
                  <a:srgbClr val="FFFFFF"/>
                </a:solidFill>
                <a:sym typeface="Symbol" pitchFamily="18" charset="2"/>
              </a:rPr>
              <a:t></a:t>
            </a:r>
            <a:r>
              <a:rPr lang="en-US" sz="2000" b="0" i="0" u="none">
                <a:solidFill>
                  <a:srgbClr val="FFFFFF"/>
                </a:solidFill>
              </a:rPr>
              <a:t> (b </a:t>
            </a:r>
            <a:r>
              <a:rPr lang="en-US" sz="2000" b="0" i="0" u="none">
                <a:solidFill>
                  <a:srgbClr val="FFFFFF"/>
                </a:solidFill>
                <a:sym typeface="Symbol" pitchFamily="18" charset="2"/>
              </a:rPr>
              <a:t>+</a:t>
            </a:r>
            <a:r>
              <a:rPr lang="en-US" sz="2000" b="0" i="0" u="none">
                <a:solidFill>
                  <a:srgbClr val="FFFFFF"/>
                </a:solidFill>
              </a:rPr>
              <a:t> c).</a:t>
            </a: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Drop variables D = {b, c} </a:t>
            </a:r>
          </a:p>
          <a:p>
            <a:pPr marL="688975" lvl="1" indent="-257175" defTabSz="769938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US" sz="2200" b="0" i="0" u="none">
                <a:solidFill>
                  <a:srgbClr val="FFFFFF"/>
                </a:solidFill>
              </a:rPr>
              <a:t>CDC</a:t>
            </a:r>
            <a:r>
              <a:rPr lang="en-US" sz="2200" b="0" i="0" u="none" baseline="-25000">
                <a:solidFill>
                  <a:srgbClr val="FFFFFF"/>
                </a:solidFill>
              </a:rPr>
              <a:t>cut</a:t>
            </a:r>
            <a:r>
              <a:rPr lang="en-US" sz="2200" b="0" i="0" u="none">
                <a:solidFill>
                  <a:srgbClr val="FFFFFF"/>
                </a:solidFill>
              </a:rPr>
              <a:t> = e’.</a:t>
            </a:r>
          </a:p>
          <a:p>
            <a:pPr marL="317500" indent="-317500" defTabSz="769938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en-US" i="0" u="none">
                <a:solidFill>
                  <a:srgbClr val="FFFFFF"/>
                </a:solidFill>
              </a:rPr>
              <a:t>CDC</a:t>
            </a:r>
            <a:r>
              <a:rPr lang="en-US" i="0" u="none" baseline="-25000">
                <a:solidFill>
                  <a:srgbClr val="FFFFFF"/>
                </a:solidFill>
              </a:rPr>
              <a:t>cut</a:t>
            </a:r>
            <a:r>
              <a:rPr lang="en-US" i="0" u="none">
                <a:solidFill>
                  <a:srgbClr val="FFFFFF"/>
                </a:solidFill>
              </a:rPr>
              <a:t> = e’ = z</a:t>
            </a:r>
            <a:r>
              <a:rPr lang="en-US" i="0" u="none" baseline="-25000">
                <a:solidFill>
                  <a:srgbClr val="FFFFFF"/>
                </a:solidFill>
              </a:rPr>
              <a:t>2</a:t>
            </a:r>
            <a:r>
              <a:rPr lang="en-US" i="0" u="none">
                <a:solidFill>
                  <a:srgbClr val="FFFFFF"/>
                </a:solidFill>
              </a:rPr>
              <a:t>’.</a:t>
            </a:r>
          </a:p>
          <a:p>
            <a:pPr marL="317500" indent="-317500" defTabSz="769938">
              <a:lnSpc>
                <a:spcPct val="8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endParaRPr lang="en-US" i="0" u="none">
              <a:solidFill>
                <a:srgbClr val="FFFFFF"/>
              </a:solidFill>
            </a:endParaRPr>
          </a:p>
        </p:txBody>
      </p:sp>
      <p:pic>
        <p:nvPicPr>
          <p:cNvPr id="970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1117600"/>
            <a:ext cx="1504950" cy="262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707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1128713"/>
            <a:ext cx="14859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707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3917950"/>
            <a:ext cx="2409825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Perturbation</a:t>
            </a:r>
          </a:p>
        </p:txBody>
      </p:sp>
      <p:sp>
        <p:nvSpPr>
          <p:cNvPr id="884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413500" cy="5356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Modify network by adding an extra input 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</a:t>
            </a:r>
            <a:r>
              <a:rPr lang="en-US"/>
              <a:t>.</a:t>
            </a:r>
          </a:p>
          <a:p>
            <a:pPr>
              <a:lnSpc>
                <a:spcPct val="80000"/>
              </a:lnSpc>
            </a:pPr>
            <a:r>
              <a:rPr lang="en-US"/>
              <a:t>Extra input can flip polarity of a signal x.</a:t>
            </a:r>
          </a:p>
          <a:p>
            <a:pPr>
              <a:lnSpc>
                <a:spcPct val="80000"/>
              </a:lnSpc>
            </a:pPr>
            <a:r>
              <a:rPr lang="en-US"/>
              <a:t>Replace local function f</a:t>
            </a:r>
            <a:r>
              <a:rPr lang="en-US" baseline="-25000"/>
              <a:t>x</a:t>
            </a:r>
            <a:r>
              <a:rPr lang="en-US"/>
              <a:t> by f</a:t>
            </a:r>
            <a:r>
              <a:rPr lang="en-US" baseline="-25000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</a:t>
            </a:r>
            <a:r>
              <a:rPr lang="en-US"/>
              <a:t>.</a:t>
            </a:r>
          </a:p>
          <a:p>
            <a:pPr>
              <a:lnSpc>
                <a:spcPct val="80000"/>
              </a:lnSpc>
            </a:pPr>
            <a:r>
              <a:rPr lang="en-US"/>
              <a:t>Perturbed terminal behavior: f</a:t>
            </a:r>
            <a:r>
              <a:rPr lang="en-US" baseline="30000"/>
              <a:t>x</a:t>
            </a:r>
            <a:r>
              <a:rPr lang="en-US"/>
              <a:t>(</a:t>
            </a:r>
            <a:r>
              <a:rPr lang="en-US">
                <a:sym typeface="Symbol" pitchFamily="18" charset="2"/>
              </a:rPr>
              <a:t></a:t>
            </a:r>
            <a:r>
              <a:rPr lang="en-US"/>
              <a:t>).</a:t>
            </a:r>
          </a:p>
          <a:p>
            <a:pPr>
              <a:lnSpc>
                <a:spcPct val="80000"/>
              </a:lnSpc>
            </a:pPr>
            <a:r>
              <a:rPr lang="en-US"/>
              <a:t>A variable is observable if a change in its polarity is perceived at an output.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Observability </a:t>
            </a:r>
            <a:r>
              <a:rPr lang="en-US" i="1">
                <a:solidFill>
                  <a:schemeClr val="hlink"/>
                </a:solidFill>
              </a:rPr>
              <a:t>don’t-care</a:t>
            </a:r>
            <a:r>
              <a:rPr lang="en-US">
                <a:solidFill>
                  <a:schemeClr val="hlink"/>
                </a:solidFill>
              </a:rPr>
              <a:t> set ODC</a:t>
            </a:r>
            <a:r>
              <a:rPr lang="en-US"/>
              <a:t> for variable x is (f</a:t>
            </a:r>
            <a:r>
              <a:rPr lang="en-US" baseline="30000"/>
              <a:t>x</a:t>
            </a:r>
            <a:r>
              <a:rPr lang="en-US"/>
              <a:t>(0)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f</a:t>
            </a:r>
            <a:r>
              <a:rPr lang="en-US" baseline="30000"/>
              <a:t>x</a:t>
            </a:r>
            <a:r>
              <a:rPr lang="en-US"/>
              <a:t>(1))’</a:t>
            </a:r>
          </a:p>
          <a:p>
            <a:pPr lvl="1">
              <a:lnSpc>
                <a:spcPct val="80000"/>
              </a:lnSpc>
            </a:pPr>
            <a:r>
              <a:rPr lang="en-US"/>
              <a:t>f</a:t>
            </a:r>
            <a:r>
              <a:rPr lang="en-US" baseline="30000"/>
              <a:t>x</a:t>
            </a:r>
            <a:r>
              <a:rPr lang="en-US"/>
              <a:t>(0)=abc</a:t>
            </a:r>
          </a:p>
          <a:p>
            <a:pPr lvl="1">
              <a:lnSpc>
                <a:spcPct val="80000"/>
              </a:lnSpc>
            </a:pPr>
            <a:r>
              <a:rPr lang="en-US"/>
              <a:t>f</a:t>
            </a:r>
            <a:r>
              <a:rPr lang="en-US" baseline="30000"/>
              <a:t>x</a:t>
            </a:r>
            <a:r>
              <a:rPr lang="en-US"/>
              <a:t>(1)=a’bc</a:t>
            </a:r>
          </a:p>
          <a:p>
            <a:pPr lvl="1">
              <a:lnSpc>
                <a:spcPct val="80000"/>
              </a:lnSpc>
            </a:pPr>
            <a:r>
              <a:rPr lang="en-US"/>
              <a:t>ODC</a:t>
            </a:r>
            <a:r>
              <a:rPr lang="en-US" baseline="-25000"/>
              <a:t>x</a:t>
            </a:r>
            <a:r>
              <a:rPr lang="en-US"/>
              <a:t>= (abc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a’bc)’ = b’+c’</a:t>
            </a:r>
          </a:p>
          <a:p>
            <a:pPr lvl="1">
              <a:lnSpc>
                <a:spcPct val="80000"/>
              </a:lnSpc>
            </a:pPr>
            <a:r>
              <a:rPr lang="en-US"/>
              <a:t>Minimizing f</a:t>
            </a:r>
            <a:r>
              <a:rPr lang="en-US" baseline="-25000"/>
              <a:t>x</a:t>
            </a:r>
            <a:r>
              <a:rPr lang="en-US"/>
              <a:t>=ab with ODC</a:t>
            </a:r>
            <a:r>
              <a:rPr lang="en-US" baseline="-25000"/>
              <a:t>x</a:t>
            </a:r>
            <a:r>
              <a:rPr lang="en-US"/>
              <a:t>= b’+c’ leads to f</a:t>
            </a:r>
            <a:r>
              <a:rPr lang="en-US" baseline="-25000"/>
              <a:t>x</a:t>
            </a:r>
            <a:r>
              <a:rPr lang="en-US"/>
              <a:t>=a.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  <p:pic>
        <p:nvPicPr>
          <p:cNvPr id="88474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15138" y="1417638"/>
            <a:ext cx="1762125" cy="1504950"/>
          </a:xfrm>
          <a:noFill/>
          <a:ln/>
          <a:effectLst/>
        </p:spPr>
      </p:pic>
      <p:pic>
        <p:nvPicPr>
          <p:cNvPr id="884747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65875" y="3036888"/>
            <a:ext cx="2562225" cy="1568450"/>
          </a:xfrm>
          <a:noFill/>
          <a:ln/>
          <a:effectLst/>
        </p:spPr>
      </p:pic>
      <p:pic>
        <p:nvPicPr>
          <p:cNvPr id="8847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850" y="4735513"/>
            <a:ext cx="177165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Observability </a:t>
            </a:r>
            <a:r>
              <a:rPr lang="en-US" i="1"/>
              <a:t>Don't Care</a:t>
            </a:r>
            <a:r>
              <a:rPr lang="en-US"/>
              <a:t> Conditions</a:t>
            </a:r>
          </a:p>
        </p:txBody>
      </p:sp>
      <p:sp>
        <p:nvSpPr>
          <p:cNvPr id="888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Conditions under which a change in polarity of a signal x is not perceived at the outputs.</a:t>
            </a:r>
          </a:p>
          <a:p>
            <a:r>
              <a:rPr lang="en-US" b="0"/>
              <a:t>Complement of the </a:t>
            </a:r>
            <a:r>
              <a:rPr lang="en-US" b="0">
                <a:solidFill>
                  <a:schemeClr val="hlink"/>
                </a:solidFill>
              </a:rPr>
              <a:t>Boolean Difference</a:t>
            </a:r>
          </a:p>
          <a:p>
            <a:pPr lvl="1"/>
            <a:r>
              <a:rPr lang="en-US" b="1">
                <a:sym typeface="Symbol" pitchFamily="18" charset="2"/>
              </a:rPr>
              <a:t></a:t>
            </a:r>
            <a:r>
              <a:rPr lang="en-US" b="1"/>
              <a:t>f/</a:t>
            </a:r>
            <a:r>
              <a:rPr lang="en-US" b="1">
                <a:sym typeface="Symbol" pitchFamily="18" charset="2"/>
              </a:rPr>
              <a:t></a:t>
            </a:r>
            <a:r>
              <a:rPr lang="en-US" b="1"/>
              <a:t>x = f|</a:t>
            </a:r>
            <a:r>
              <a:rPr lang="en-US" b="1" baseline="-25000"/>
              <a:t>x=1</a:t>
            </a:r>
            <a:r>
              <a:rPr lang="en-US" b="1"/>
              <a:t> </a:t>
            </a:r>
            <a:r>
              <a:rPr lang="en-US">
                <a:sym typeface="Symbol" pitchFamily="18" charset="2"/>
              </a:rPr>
              <a:t></a:t>
            </a:r>
            <a:r>
              <a:rPr lang="en-US" b="1"/>
              <a:t> f|</a:t>
            </a:r>
            <a:r>
              <a:rPr lang="en-US" b="1" baseline="-25000"/>
              <a:t>x=0</a:t>
            </a:r>
            <a:endParaRPr lang="en-US" b="1"/>
          </a:p>
          <a:p>
            <a:r>
              <a:rPr lang="en-US" b="0"/>
              <a:t>Equivalence of perturbed function: (f</a:t>
            </a:r>
            <a:r>
              <a:rPr lang="en-US" b="0" baseline="30000"/>
              <a:t>x</a:t>
            </a:r>
            <a:r>
              <a:rPr lang="en-US" b="0"/>
              <a:t>(0) </a:t>
            </a:r>
            <a:r>
              <a:rPr lang="en-US">
                <a:sym typeface="Symbol" pitchFamily="18" charset="2"/>
              </a:rPr>
              <a:t></a:t>
            </a:r>
            <a:r>
              <a:rPr lang="en-US" b="0"/>
              <a:t> f</a:t>
            </a:r>
            <a:r>
              <a:rPr lang="en-US" b="0" baseline="30000"/>
              <a:t>x</a:t>
            </a:r>
            <a:r>
              <a:rPr lang="en-US" b="0"/>
              <a:t>(1))’.</a:t>
            </a:r>
          </a:p>
          <a:p>
            <a:r>
              <a:rPr lang="en-US" b="0"/>
              <a:t>Observability </a:t>
            </a:r>
            <a:r>
              <a:rPr lang="en-US" b="0" i="1"/>
              <a:t>don't care</a:t>
            </a:r>
            <a:r>
              <a:rPr lang="en-US" b="0"/>
              <a:t> computation</a:t>
            </a:r>
          </a:p>
          <a:p>
            <a:pPr lvl="1"/>
            <a:r>
              <a:rPr lang="en-US"/>
              <a:t>Problem</a:t>
            </a:r>
          </a:p>
          <a:p>
            <a:pPr lvl="2"/>
            <a:r>
              <a:rPr lang="en-US"/>
              <a:t>Outputs are not expressed as function of all variables.</a:t>
            </a:r>
          </a:p>
          <a:p>
            <a:pPr lvl="2"/>
            <a:r>
              <a:rPr lang="en-US"/>
              <a:t>If network is flattened to obtain f, it may explode in size.</a:t>
            </a:r>
          </a:p>
          <a:p>
            <a:pPr lvl="1"/>
            <a:r>
              <a:rPr lang="en-US"/>
              <a:t>Requirement</a:t>
            </a:r>
          </a:p>
          <a:p>
            <a:pPr lvl="2"/>
            <a:r>
              <a:rPr lang="en-US"/>
              <a:t>Local rules for ODC computation.</a:t>
            </a:r>
          </a:p>
          <a:p>
            <a:pPr lvl="2"/>
            <a:r>
              <a:rPr lang="en-US"/>
              <a:t>Network traversal.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Observability </a:t>
            </a:r>
            <a:r>
              <a:rPr lang="en-US" sz="3200" i="1"/>
              <a:t>Don't Care</a:t>
            </a:r>
            <a:r>
              <a:rPr lang="en-US" sz="3200"/>
              <a:t> Computation …</a:t>
            </a:r>
          </a:p>
        </p:txBody>
      </p:sp>
      <p:sp>
        <p:nvSpPr>
          <p:cNvPr id="889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10600" cy="5356225"/>
          </a:xfrm>
        </p:spPr>
        <p:txBody>
          <a:bodyPr/>
          <a:lstStyle/>
          <a:p>
            <a:r>
              <a:rPr lang="en-US" sz="2200"/>
              <a:t>Assume single-output network with tree structure.</a:t>
            </a:r>
          </a:p>
          <a:p>
            <a:r>
              <a:rPr lang="en-US" sz="2200"/>
              <a:t>Traverse network tree.</a:t>
            </a:r>
          </a:p>
          <a:p>
            <a:r>
              <a:rPr lang="en-US" sz="2200"/>
              <a:t>At root</a:t>
            </a:r>
          </a:p>
          <a:p>
            <a:pPr lvl="1"/>
            <a:r>
              <a:rPr lang="en-US" sz="2000"/>
              <a:t>ODC</a:t>
            </a:r>
            <a:r>
              <a:rPr lang="en-US" sz="2000" baseline="-25000"/>
              <a:t>out</a:t>
            </a:r>
            <a:r>
              <a:rPr lang="en-US" sz="2000"/>
              <a:t> is given.</a:t>
            </a:r>
          </a:p>
          <a:p>
            <a:r>
              <a:rPr lang="en-US" sz="2200"/>
              <a:t>At internal vertices assuming y is the output of x</a:t>
            </a:r>
          </a:p>
          <a:p>
            <a:pPr lvl="1"/>
            <a:r>
              <a:rPr lang="en-US" sz="2000"/>
              <a:t>ODC</a:t>
            </a:r>
            <a:r>
              <a:rPr lang="en-US" sz="2000" baseline="-25000"/>
              <a:t>x</a:t>
            </a:r>
            <a:r>
              <a:rPr lang="en-US" sz="2000"/>
              <a:t> = (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f</a:t>
            </a:r>
            <a:r>
              <a:rPr lang="en-US" sz="2000" baseline="-25000"/>
              <a:t>y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x)’ + ODC</a:t>
            </a:r>
            <a:r>
              <a:rPr lang="en-US" sz="2000" baseline="-25000"/>
              <a:t>y</a:t>
            </a:r>
            <a:r>
              <a:rPr lang="en-US" sz="2000"/>
              <a:t> = (f</a:t>
            </a:r>
            <a:r>
              <a:rPr lang="en-US" sz="2000" baseline="-25000"/>
              <a:t>y</a:t>
            </a:r>
            <a:r>
              <a:rPr lang="en-US" sz="2000"/>
              <a:t>|</a:t>
            </a:r>
            <a:r>
              <a:rPr lang="en-US" sz="2000" baseline="-25000"/>
              <a:t>x=1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</a:t>
            </a:r>
            <a:r>
              <a:rPr lang="en-US" sz="2000"/>
              <a:t> f</a:t>
            </a:r>
            <a:r>
              <a:rPr lang="en-US" sz="2000" baseline="-25000"/>
              <a:t>y</a:t>
            </a:r>
            <a:r>
              <a:rPr lang="en-US" sz="2000"/>
              <a:t>|</a:t>
            </a:r>
            <a:r>
              <a:rPr lang="en-US" sz="2000" baseline="-25000"/>
              <a:t>x=0</a:t>
            </a:r>
            <a:r>
              <a:rPr lang="en-US" sz="2000"/>
              <a:t> )’+ ODC</a:t>
            </a:r>
            <a:r>
              <a:rPr lang="en-US" sz="2000" baseline="-25000"/>
              <a:t>y</a:t>
            </a:r>
            <a:r>
              <a:rPr lang="en-US" sz="2000"/>
              <a:t> </a:t>
            </a:r>
          </a:p>
          <a:p>
            <a:r>
              <a:rPr lang="en-US" sz="2200" b="0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 sz="2000"/>
              <a:t>Assume ODC</a:t>
            </a:r>
            <a:r>
              <a:rPr lang="en-US" sz="2000" baseline="-25000"/>
              <a:t>out</a:t>
            </a:r>
            <a:r>
              <a:rPr lang="en-US" sz="2000"/>
              <a:t> = ODC</a:t>
            </a:r>
            <a:r>
              <a:rPr lang="en-US" sz="2000" baseline="-25000"/>
              <a:t>e</a:t>
            </a:r>
            <a:r>
              <a:rPr lang="en-US" sz="2000"/>
              <a:t> = 0. </a:t>
            </a:r>
          </a:p>
          <a:p>
            <a:pPr lvl="1"/>
            <a:r>
              <a:rPr lang="en-US" sz="2000"/>
              <a:t>ODC</a:t>
            </a:r>
            <a:r>
              <a:rPr lang="en-US" sz="2000" baseline="-25000"/>
              <a:t>b</a:t>
            </a:r>
            <a:r>
              <a:rPr lang="en-US" sz="2000"/>
              <a:t> = (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f</a:t>
            </a:r>
            <a:r>
              <a:rPr lang="en-US" sz="2000" baseline="-25000"/>
              <a:t>e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b)’</a:t>
            </a:r>
          </a:p>
          <a:p>
            <a:pPr lvl="1">
              <a:buFontTx/>
              <a:buNone/>
            </a:pPr>
            <a:r>
              <a:rPr lang="en-US" sz="2000"/>
              <a:t>              = ((b+c)|</a:t>
            </a:r>
            <a:r>
              <a:rPr lang="en-US" sz="2000" baseline="-25000"/>
              <a:t>b=1 </a:t>
            </a:r>
            <a:r>
              <a:rPr lang="en-US" sz="2000">
                <a:sym typeface="Symbol" pitchFamily="18" charset="2"/>
              </a:rPr>
              <a:t> </a:t>
            </a:r>
            <a:r>
              <a:rPr lang="en-US" sz="2000"/>
              <a:t>(b+c)|</a:t>
            </a:r>
            <a:r>
              <a:rPr lang="en-US" sz="2000" baseline="-25000"/>
              <a:t>b=0</a:t>
            </a:r>
            <a:r>
              <a:rPr lang="en-US" sz="2000"/>
              <a:t>)’= c.</a:t>
            </a:r>
          </a:p>
          <a:p>
            <a:pPr lvl="1"/>
            <a:r>
              <a:rPr lang="en-US" sz="2000"/>
              <a:t>ODC</a:t>
            </a:r>
            <a:r>
              <a:rPr lang="en-US" sz="2000" baseline="-25000"/>
              <a:t>c</a:t>
            </a:r>
            <a:r>
              <a:rPr lang="en-US" sz="2000"/>
              <a:t> = (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f</a:t>
            </a:r>
            <a:r>
              <a:rPr lang="en-US" sz="2000" baseline="-25000"/>
              <a:t>e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c)’ = b.</a:t>
            </a:r>
          </a:p>
          <a:p>
            <a:pPr lvl="1"/>
            <a:r>
              <a:rPr lang="en-US" sz="2000"/>
              <a:t>ODC</a:t>
            </a:r>
            <a:r>
              <a:rPr lang="en-US" sz="2000" baseline="-25000"/>
              <a:t>x1</a:t>
            </a:r>
            <a:r>
              <a:rPr lang="en-US" sz="2000"/>
              <a:t> = ODC</a:t>
            </a:r>
            <a:r>
              <a:rPr lang="en-US" sz="2000" baseline="-25000"/>
              <a:t>b</a:t>
            </a:r>
            <a:r>
              <a:rPr lang="en-US" sz="2000"/>
              <a:t> + (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f</a:t>
            </a:r>
            <a:r>
              <a:rPr lang="en-US" sz="2000" baseline="-25000"/>
              <a:t>b</a:t>
            </a:r>
            <a:r>
              <a:rPr lang="en-US" sz="2000"/>
              <a:t>/</a:t>
            </a:r>
            <a:r>
              <a:rPr lang="en-US" sz="2000">
                <a:sym typeface="Symbol" pitchFamily="18" charset="2"/>
              </a:rPr>
              <a:t></a:t>
            </a:r>
            <a:r>
              <a:rPr lang="en-US" sz="2000"/>
              <a:t>x</a:t>
            </a:r>
            <a:r>
              <a:rPr lang="en-US" sz="2000" baseline="-25000"/>
              <a:t>1</a:t>
            </a:r>
            <a:r>
              <a:rPr lang="en-US" sz="2000"/>
              <a:t>)’ = c+a1.</a:t>
            </a:r>
          </a:p>
          <a:p>
            <a:pPr lvl="1"/>
            <a:r>
              <a:rPr lang="en-US" sz="2000"/>
              <a:t>…</a:t>
            </a:r>
          </a:p>
        </p:txBody>
      </p:sp>
      <p:pic>
        <p:nvPicPr>
          <p:cNvPr id="8898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7025" y="3876675"/>
            <a:ext cx="3354388" cy="2216150"/>
          </a:xfrm>
          <a:noFill/>
          <a:ln/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Observability Don't Care Computation</a:t>
            </a:r>
          </a:p>
        </p:txBody>
      </p:sp>
      <p:sp>
        <p:nvSpPr>
          <p:cNvPr id="891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networks have </a:t>
            </a:r>
            <a:r>
              <a:rPr lang="en-US">
                <a:solidFill>
                  <a:schemeClr val="hlink"/>
                </a:solidFill>
              </a:rPr>
              <a:t>fanout re-convergence</a:t>
            </a:r>
            <a:r>
              <a:rPr lang="en-US"/>
              <a:t>.</a:t>
            </a:r>
          </a:p>
          <a:p>
            <a:r>
              <a:rPr lang="en-US"/>
              <a:t>For each vertex with two (or more) fanout stems</a:t>
            </a:r>
          </a:p>
          <a:p>
            <a:pPr lvl="1"/>
            <a:r>
              <a:rPr lang="en-US"/>
              <a:t>The contribution of the ODC along the stems cannot be added.</a:t>
            </a:r>
          </a:p>
          <a:p>
            <a:pPr lvl="1"/>
            <a:r>
              <a:rPr lang="en-US"/>
              <a:t>Wrong assumption is intersecting them</a:t>
            </a:r>
          </a:p>
          <a:p>
            <a:pPr lvl="2"/>
            <a:r>
              <a:rPr lang="en-US"/>
              <a:t>ODC</a:t>
            </a:r>
            <a:r>
              <a:rPr lang="en-US" baseline="-25000"/>
              <a:t>a,b</a:t>
            </a:r>
            <a:r>
              <a:rPr lang="en-US"/>
              <a:t>=x</a:t>
            </a:r>
            <a:r>
              <a:rPr lang="en-US" baseline="-25000"/>
              <a:t>1</a:t>
            </a:r>
            <a:r>
              <a:rPr lang="en-US"/>
              <a:t>+c=x</a:t>
            </a:r>
            <a:r>
              <a:rPr lang="en-US" baseline="-25000"/>
              <a:t>1</a:t>
            </a:r>
            <a:r>
              <a:rPr lang="en-US"/>
              <a:t>+a+x</a:t>
            </a:r>
            <a:r>
              <a:rPr lang="en-US" baseline="-25000"/>
              <a:t>4</a:t>
            </a:r>
          </a:p>
          <a:p>
            <a:pPr lvl="2"/>
            <a:r>
              <a:rPr lang="en-US"/>
              <a:t>ODC</a:t>
            </a:r>
            <a:r>
              <a:rPr lang="en-US" baseline="-25000"/>
              <a:t>a,c</a:t>
            </a:r>
            <a:r>
              <a:rPr lang="en-US"/>
              <a:t>=x</a:t>
            </a:r>
            <a:r>
              <a:rPr lang="en-US" baseline="-25000"/>
              <a:t>4</a:t>
            </a:r>
            <a:r>
              <a:rPr lang="en-US"/>
              <a:t>+b=x</a:t>
            </a:r>
            <a:r>
              <a:rPr lang="en-US" baseline="-25000"/>
              <a:t>4</a:t>
            </a:r>
            <a:r>
              <a:rPr lang="en-US"/>
              <a:t>+a+x</a:t>
            </a:r>
            <a:r>
              <a:rPr lang="en-US" baseline="-25000"/>
              <a:t>1</a:t>
            </a:r>
          </a:p>
          <a:p>
            <a:pPr lvl="2"/>
            <a:r>
              <a:rPr lang="en-US"/>
              <a:t>ODC</a:t>
            </a:r>
            <a:r>
              <a:rPr lang="en-US" baseline="-25000"/>
              <a:t>a,b </a:t>
            </a:r>
            <a:r>
              <a:rPr lang="en-US">
                <a:sym typeface="Symbol" pitchFamily="18" charset="2"/>
              </a:rPr>
              <a:t> </a:t>
            </a:r>
            <a:r>
              <a:rPr lang="en-US"/>
              <a:t>ODC</a:t>
            </a:r>
            <a:r>
              <a:rPr lang="en-US" baseline="-25000"/>
              <a:t>a,c</a:t>
            </a:r>
            <a:r>
              <a:rPr lang="en-US"/>
              <a:t>=x</a:t>
            </a:r>
            <a:r>
              <a:rPr lang="en-US" baseline="-25000"/>
              <a:t>1</a:t>
            </a:r>
            <a:r>
              <a:rPr lang="en-US"/>
              <a:t>+a+x</a:t>
            </a:r>
            <a:r>
              <a:rPr lang="en-US" baseline="-25000"/>
              <a:t>4</a:t>
            </a:r>
          </a:p>
          <a:p>
            <a:pPr lvl="2"/>
            <a:r>
              <a:rPr lang="en-US"/>
              <a:t>Variable 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/>
              <a:t> is not redundant</a:t>
            </a:r>
          </a:p>
          <a:p>
            <a:pPr lvl="1"/>
            <a:r>
              <a:rPr lang="en-US"/>
              <a:t>Interplay of different paths.</a:t>
            </a:r>
          </a:p>
          <a:p>
            <a:r>
              <a:rPr lang="en-US"/>
              <a:t>More elaborate analysis.</a:t>
            </a:r>
            <a:endParaRPr lang="en-US" baseline="-25000"/>
          </a:p>
          <a:p>
            <a:endParaRPr lang="en-US"/>
          </a:p>
          <a:p>
            <a:endParaRPr lang="en-US"/>
          </a:p>
        </p:txBody>
      </p:sp>
      <p:pic>
        <p:nvPicPr>
          <p:cNvPr id="8919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3367088"/>
            <a:ext cx="2228850" cy="237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Two-way Fanout Stem …</a:t>
            </a:r>
          </a:p>
        </p:txBody>
      </p:sp>
      <p:sp>
        <p:nvSpPr>
          <p:cNvPr id="892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6069013" cy="5356225"/>
          </a:xfrm>
        </p:spPr>
        <p:txBody>
          <a:bodyPr/>
          <a:lstStyle/>
          <a:p>
            <a:r>
              <a:rPr lang="en-US"/>
              <a:t>Compute ODC sets associated with edges.</a:t>
            </a:r>
          </a:p>
          <a:p>
            <a:r>
              <a:rPr lang="en-US"/>
              <a:t>Combine ODCs at vertex.</a:t>
            </a:r>
          </a:p>
          <a:p>
            <a:r>
              <a:rPr lang="en-US"/>
              <a:t>Formula derivation</a:t>
            </a:r>
          </a:p>
          <a:p>
            <a:pPr lvl="1"/>
            <a:r>
              <a:rPr lang="en-US"/>
              <a:t>Assume two equal perturbations on the edges.</a:t>
            </a:r>
          </a:p>
          <a:p>
            <a:endParaRPr lang="en-US"/>
          </a:p>
        </p:txBody>
      </p:sp>
      <p:pic>
        <p:nvPicPr>
          <p:cNvPr id="8929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3709988"/>
            <a:ext cx="6100762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929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9050" y="1254125"/>
            <a:ext cx="2438400" cy="197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63" y="1354138"/>
            <a:ext cx="2228850" cy="2371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Two-way Fanout Stem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ODC</a:t>
            </a:r>
            <a:r>
              <a:rPr lang="en-US" baseline="-25000"/>
              <a:t>a,b </a:t>
            </a:r>
            <a:r>
              <a:rPr lang="en-US"/>
              <a:t>= x</a:t>
            </a:r>
            <a:r>
              <a:rPr lang="en-US" baseline="-25000"/>
              <a:t>1</a:t>
            </a:r>
            <a:r>
              <a:rPr lang="en-US"/>
              <a:t>+c = x</a:t>
            </a:r>
            <a:r>
              <a:rPr lang="en-US" baseline="-25000"/>
              <a:t>1</a:t>
            </a:r>
            <a:r>
              <a:rPr lang="en-US"/>
              <a:t>+a</a:t>
            </a:r>
            <a:r>
              <a:rPr lang="en-US" baseline="-25000"/>
              <a:t>2</a:t>
            </a:r>
            <a:r>
              <a:rPr lang="en-US"/>
              <a:t>+x</a:t>
            </a:r>
            <a:r>
              <a:rPr lang="en-US" baseline="-25000"/>
              <a:t>4</a:t>
            </a:r>
          </a:p>
          <a:p>
            <a:r>
              <a:rPr lang="en-US"/>
              <a:t>ODC</a:t>
            </a:r>
            <a:r>
              <a:rPr lang="en-US" baseline="-25000"/>
              <a:t>a,c </a:t>
            </a:r>
            <a:r>
              <a:rPr lang="en-US"/>
              <a:t>= x</a:t>
            </a:r>
            <a:r>
              <a:rPr lang="en-US" baseline="-25000"/>
              <a:t>4</a:t>
            </a:r>
            <a:r>
              <a:rPr lang="en-US"/>
              <a:t>+b = x</a:t>
            </a:r>
            <a:r>
              <a:rPr lang="en-US" baseline="-25000"/>
              <a:t>4</a:t>
            </a:r>
            <a:r>
              <a:rPr lang="en-US"/>
              <a:t>+a</a:t>
            </a:r>
            <a:r>
              <a:rPr lang="en-US" baseline="-25000"/>
              <a:t>1</a:t>
            </a:r>
            <a:r>
              <a:rPr lang="en-US"/>
              <a:t>+x</a:t>
            </a:r>
            <a:r>
              <a:rPr lang="en-US" baseline="-25000"/>
              <a:t>1</a:t>
            </a:r>
          </a:p>
          <a:p>
            <a:r>
              <a:rPr lang="en-US"/>
              <a:t>ODC</a:t>
            </a:r>
            <a:r>
              <a:rPr lang="en-US" baseline="-25000"/>
              <a:t>a</a:t>
            </a:r>
            <a:r>
              <a:rPr lang="en-US"/>
              <a:t>  = (ODC</a:t>
            </a:r>
            <a:r>
              <a:rPr lang="en-US" baseline="-25000"/>
              <a:t>a,b |a2=a’ </a:t>
            </a:r>
            <a:r>
              <a:rPr lang="en-US">
                <a:sym typeface="Symbol" pitchFamily="18" charset="2"/>
              </a:rPr>
              <a:t> </a:t>
            </a:r>
            <a:r>
              <a:rPr lang="en-US"/>
              <a:t>ODC</a:t>
            </a:r>
            <a:r>
              <a:rPr lang="en-US" baseline="-25000"/>
              <a:t>a,c</a:t>
            </a:r>
            <a:r>
              <a:rPr lang="en-US"/>
              <a:t>)’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           = ((x</a:t>
            </a:r>
            <a:r>
              <a:rPr lang="en-US" baseline="-25000"/>
              <a:t>1</a:t>
            </a:r>
            <a:r>
              <a:rPr lang="en-US"/>
              <a:t>+a’+x</a:t>
            </a:r>
            <a:r>
              <a:rPr lang="en-US" baseline="-25000"/>
              <a:t>4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 (</a:t>
            </a:r>
            <a:r>
              <a:rPr lang="en-US"/>
              <a:t>x</a:t>
            </a:r>
            <a:r>
              <a:rPr lang="en-US" baseline="-25000"/>
              <a:t>4</a:t>
            </a:r>
            <a:r>
              <a:rPr lang="en-US"/>
              <a:t>+a+x</a:t>
            </a:r>
            <a:r>
              <a:rPr lang="en-US" baseline="-25000"/>
              <a:t>1</a:t>
            </a:r>
            <a:r>
              <a:rPr lang="en-US"/>
              <a:t>))’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      = x</a:t>
            </a:r>
            <a:r>
              <a:rPr lang="en-US" baseline="-25000"/>
              <a:t>1</a:t>
            </a:r>
            <a:r>
              <a:rPr lang="en-US"/>
              <a:t>+x</a:t>
            </a:r>
            <a:r>
              <a:rPr lang="en-US" baseline="-25000"/>
              <a:t>4</a:t>
            </a: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6783388" y="3136900"/>
            <a:ext cx="3746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 u="none">
                <a:solidFill>
                  <a:schemeClr val="bg2"/>
                </a:solidFill>
              </a:rPr>
              <a:t>a</a:t>
            </a:r>
            <a:r>
              <a:rPr lang="en-US" sz="1600" i="0" u="none" baseline="-250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4982" name="Text Box 6"/>
          <p:cNvSpPr txBox="1">
            <a:spLocks noChangeArrowheads="1"/>
          </p:cNvSpPr>
          <p:nvPr/>
        </p:nvSpPr>
        <p:spPr bwMode="auto">
          <a:xfrm>
            <a:off x="7358063" y="3141663"/>
            <a:ext cx="3746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 u="none">
                <a:solidFill>
                  <a:schemeClr val="bg2"/>
                </a:solidFill>
              </a:rPr>
              <a:t>a</a:t>
            </a:r>
            <a:r>
              <a:rPr lang="en-US" sz="1600" i="0" u="none" baseline="-2500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Multi-Way Stems Theorem</a:t>
            </a:r>
          </a:p>
        </p:txBody>
      </p:sp>
      <p:sp>
        <p:nvSpPr>
          <p:cNvPr id="8939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v</a:t>
            </a:r>
            <a:r>
              <a:rPr lang="en-US" baseline="-25000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</a:t>
            </a:r>
            <a:r>
              <a:rPr lang="en-US"/>
              <a:t> V be any internal or input vertex.</a:t>
            </a:r>
          </a:p>
          <a:p>
            <a:r>
              <a:rPr lang="en-US"/>
              <a:t> Let {x</a:t>
            </a:r>
            <a:r>
              <a:rPr lang="en-US" baseline="-25000"/>
              <a:t>i</a:t>
            </a:r>
            <a:r>
              <a:rPr lang="en-US"/>
              <a:t>; i = 1, 2, … , p} be the edge variables corresponding to {(x, y</a:t>
            </a:r>
            <a:r>
              <a:rPr lang="en-US" baseline="-25000"/>
              <a:t>i</a:t>
            </a:r>
            <a:r>
              <a:rPr lang="en-US"/>
              <a:t>) ; i = 1, 2, … , p}.</a:t>
            </a:r>
          </a:p>
          <a:p>
            <a:r>
              <a:rPr lang="en-US"/>
              <a:t> Let ODC</a:t>
            </a:r>
            <a:r>
              <a:rPr lang="en-US" baseline="-25000"/>
              <a:t>x,yi</a:t>
            </a:r>
            <a:r>
              <a:rPr lang="en-US"/>
              <a:t> ; i = 1, 2, … , p  be the edge ODCs.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For a 3-fanout stem variable x: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   ODC</a:t>
            </a:r>
            <a:r>
              <a:rPr lang="en-US" baseline="-25000"/>
              <a:t>x</a:t>
            </a:r>
            <a:r>
              <a:rPr lang="en-US"/>
              <a:t> = ODC</a:t>
            </a:r>
            <a:r>
              <a:rPr lang="en-US" baseline="-25000"/>
              <a:t>x,y1 |x2=x3=x’ </a:t>
            </a:r>
            <a:r>
              <a:rPr lang="en-US">
                <a:sym typeface="Symbol" pitchFamily="18" charset="2"/>
              </a:rPr>
              <a:t> </a:t>
            </a:r>
            <a:r>
              <a:rPr lang="en-US"/>
              <a:t>ODC</a:t>
            </a:r>
            <a:r>
              <a:rPr lang="en-US" baseline="-25000"/>
              <a:t>x,y2 |x3=x’ </a:t>
            </a:r>
            <a:r>
              <a:rPr lang="en-US">
                <a:sym typeface="Symbol" pitchFamily="18" charset="2"/>
              </a:rPr>
              <a:t> </a:t>
            </a:r>
            <a:r>
              <a:rPr lang="en-US"/>
              <a:t>ODC</a:t>
            </a:r>
            <a:r>
              <a:rPr lang="en-US" baseline="-25000"/>
              <a:t>x,y3</a:t>
            </a:r>
            <a:endParaRPr lang="en-US"/>
          </a:p>
          <a:p>
            <a:endParaRPr lang="en-US"/>
          </a:p>
        </p:txBody>
      </p:sp>
      <p:pic>
        <p:nvPicPr>
          <p:cNvPr id="8939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3186113"/>
            <a:ext cx="59055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Observability </a:t>
            </a:r>
            <a:r>
              <a:rPr lang="en-US" i="1"/>
              <a:t>Don't Care</a:t>
            </a:r>
            <a:r>
              <a:rPr lang="en-US"/>
              <a:t> Algorithm …</a:t>
            </a:r>
          </a:p>
        </p:txBody>
      </p:sp>
      <p:sp>
        <p:nvSpPr>
          <p:cNvPr id="8960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endParaRPr lang="en-US"/>
          </a:p>
          <a:p>
            <a:pPr>
              <a:lnSpc>
                <a:spcPct val="80000"/>
              </a:lnSpc>
            </a:pPr>
            <a:r>
              <a:rPr lang="en-US"/>
              <a:t>For each variable, intersection of ODC at all outputs yields condition under which output is not observed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chemeClr val="hlink"/>
                </a:solidFill>
              </a:rPr>
              <a:t>Global ODC</a:t>
            </a:r>
            <a:r>
              <a:rPr lang="en-US"/>
              <a:t> of a variable</a:t>
            </a:r>
          </a:p>
          <a:p>
            <a:pPr>
              <a:lnSpc>
                <a:spcPct val="80000"/>
              </a:lnSpc>
            </a:pPr>
            <a:r>
              <a:rPr lang="en-US"/>
              <a:t>The global ODC conditions of the input variables is the </a:t>
            </a:r>
            <a:r>
              <a:rPr lang="en-US">
                <a:solidFill>
                  <a:schemeClr val="hlink"/>
                </a:solidFill>
              </a:rPr>
              <a:t>input observability </a:t>
            </a:r>
            <a:r>
              <a:rPr lang="en-US" i="1">
                <a:solidFill>
                  <a:schemeClr val="hlink"/>
                </a:solidFill>
              </a:rPr>
              <a:t>don’t care</a:t>
            </a:r>
            <a:r>
              <a:rPr lang="en-US">
                <a:solidFill>
                  <a:schemeClr val="hlink"/>
                </a:solidFill>
              </a:rPr>
              <a:t> set ODC</a:t>
            </a:r>
            <a:r>
              <a:rPr lang="en-US" baseline="-25000">
                <a:solidFill>
                  <a:schemeClr val="hlink"/>
                </a:solidFill>
              </a:rPr>
              <a:t>in</a:t>
            </a:r>
            <a:r>
              <a:rPr lang="en-US"/>
              <a:t>.</a:t>
            </a:r>
          </a:p>
          <a:p>
            <a:pPr lvl="1">
              <a:lnSpc>
                <a:spcPct val="80000"/>
              </a:lnSpc>
            </a:pPr>
            <a:r>
              <a:rPr lang="en-US"/>
              <a:t>May be used as external ODC sets for optimizing a network feeding the one under consideration</a:t>
            </a:r>
          </a:p>
        </p:txBody>
      </p:sp>
      <p:pic>
        <p:nvPicPr>
          <p:cNvPr id="8960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8" y="1311275"/>
            <a:ext cx="7667625" cy="2392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Observability </a:t>
            </a:r>
            <a:r>
              <a:rPr lang="en-US" i="1"/>
              <a:t>Don't Care</a:t>
            </a:r>
            <a:r>
              <a:rPr lang="en-US"/>
              <a:t> Algorithm</a:t>
            </a:r>
          </a:p>
        </p:txBody>
      </p:sp>
      <p:pic>
        <p:nvPicPr>
          <p:cNvPr id="897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231900"/>
            <a:ext cx="5640387" cy="353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97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1217613"/>
            <a:ext cx="2228850" cy="3219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97031" name="Text Box 7"/>
          <p:cNvSpPr txBox="1">
            <a:spLocks noChangeArrowheads="1"/>
          </p:cNvSpPr>
          <p:nvPr/>
        </p:nvSpPr>
        <p:spPr bwMode="auto">
          <a:xfrm>
            <a:off x="365125" y="4989513"/>
            <a:ext cx="574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Global ODC</a:t>
            </a:r>
            <a:r>
              <a:rPr lang="en-US" u="none">
                <a:solidFill>
                  <a:srgbClr val="FFFFFF"/>
                </a:solidFill>
              </a:rPr>
              <a:t> of </a:t>
            </a:r>
            <a:r>
              <a:rPr lang="en-US" u="none">
                <a:solidFill>
                  <a:schemeClr val="hlink"/>
                </a:solidFill>
              </a:rPr>
              <a:t>a</a:t>
            </a:r>
            <a:r>
              <a:rPr lang="en-US" u="none">
                <a:solidFill>
                  <a:srgbClr val="FFFFFF"/>
                </a:solidFill>
              </a:rPr>
              <a:t> is (x1x4)(x1+x4)=x1x4</a:t>
            </a:r>
          </a:p>
        </p:txBody>
      </p:sp>
      <p:sp>
        <p:nvSpPr>
          <p:cNvPr id="897032" name="Text Box 8"/>
          <p:cNvSpPr txBox="1">
            <a:spLocks noChangeArrowheads="1"/>
          </p:cNvSpPr>
          <p:nvPr/>
        </p:nvSpPr>
        <p:spPr bwMode="auto">
          <a:xfrm>
            <a:off x="457200" y="53673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Analysis</a:t>
            </a:r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Multiple-level optimization is hard.</a:t>
            </a:r>
          </a:p>
          <a:p>
            <a:r>
              <a:rPr lang="en-US"/>
              <a:t>Exact methods</a:t>
            </a:r>
          </a:p>
          <a:p>
            <a:pPr lvl="1"/>
            <a:r>
              <a:rPr lang="en-US"/>
              <a:t>Exponential complexity.</a:t>
            </a:r>
          </a:p>
          <a:p>
            <a:pPr lvl="1"/>
            <a:r>
              <a:rPr lang="en-US"/>
              <a:t>Impractical.</a:t>
            </a:r>
          </a:p>
          <a:p>
            <a:r>
              <a:rPr lang="en-US"/>
              <a:t>Approximate methods</a:t>
            </a:r>
          </a:p>
          <a:p>
            <a:pPr lvl="1"/>
            <a:r>
              <a:rPr lang="en-US"/>
              <a:t>Heuristic algorithms.</a:t>
            </a:r>
          </a:p>
          <a:p>
            <a:pPr lvl="1"/>
            <a:r>
              <a:rPr lang="en-US"/>
              <a:t>Rule-based methods.</a:t>
            </a:r>
          </a:p>
          <a:p>
            <a:r>
              <a:rPr lang="en-US">
                <a:solidFill>
                  <a:schemeClr val="hlink"/>
                </a:solidFill>
              </a:rPr>
              <a:t>Strategies for optimization</a:t>
            </a:r>
          </a:p>
          <a:p>
            <a:pPr lvl="1"/>
            <a:r>
              <a:rPr lang="en-US"/>
              <a:t>Improve circuit step by step based on circuit transformations.</a:t>
            </a:r>
          </a:p>
          <a:p>
            <a:pPr lvl="1"/>
            <a:r>
              <a:rPr lang="en-US"/>
              <a:t>Preserve network behavior.</a:t>
            </a:r>
          </a:p>
          <a:p>
            <a:pPr lvl="1"/>
            <a:r>
              <a:rPr lang="en-US"/>
              <a:t>Methods differ in</a:t>
            </a:r>
          </a:p>
          <a:p>
            <a:pPr lvl="2"/>
            <a:r>
              <a:rPr lang="en-US"/>
              <a:t>Types of transformations.</a:t>
            </a:r>
          </a:p>
          <a:p>
            <a:pPr lvl="2"/>
            <a:r>
              <a:rPr lang="en-US"/>
              <a:t>Selection and order of transformations.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with </a:t>
            </a:r>
            <a:r>
              <a:rPr lang="en-US" i="1"/>
              <a:t>Don't Cares</a:t>
            </a:r>
          </a:p>
        </p:txBody>
      </p:sp>
      <p:sp>
        <p:nvSpPr>
          <p:cNvPr id="900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Boolean simplification</a:t>
            </a:r>
          </a:p>
          <a:p>
            <a:pPr lvl="1"/>
            <a:r>
              <a:rPr lang="en-US"/>
              <a:t>Use standard minimizer (Espresso).</a:t>
            </a:r>
          </a:p>
          <a:p>
            <a:pPr lvl="1"/>
            <a:r>
              <a:rPr lang="en-US"/>
              <a:t>Minimize the number of literals.</a:t>
            </a:r>
          </a:p>
          <a:p>
            <a:r>
              <a:rPr lang="en-US"/>
              <a:t>Boolean substitution</a:t>
            </a:r>
          </a:p>
          <a:p>
            <a:pPr lvl="1"/>
            <a:r>
              <a:rPr lang="en-US"/>
              <a:t>Simplify a function by adding an extra input.</a:t>
            </a:r>
          </a:p>
          <a:p>
            <a:pPr lvl="1"/>
            <a:r>
              <a:rPr lang="en-US"/>
              <a:t>Equivalent to simplification with </a:t>
            </a:r>
            <a:r>
              <a:rPr lang="en-US">
                <a:solidFill>
                  <a:schemeClr val="hlink"/>
                </a:solidFill>
              </a:rPr>
              <a:t>global </a:t>
            </a:r>
            <a:r>
              <a:rPr lang="en-US" i="1">
                <a:solidFill>
                  <a:schemeClr val="hlink"/>
                </a:solidFill>
              </a:rPr>
              <a:t>don't care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conditions</a:t>
            </a:r>
            <a:r>
              <a:rPr lang="en-US"/>
              <a:t>.</a:t>
            </a:r>
          </a:p>
          <a:p>
            <a:r>
              <a:rPr lang="en-US">
                <a:solidFill>
                  <a:schemeClr val="hlink"/>
                </a:solidFill>
              </a:rPr>
              <a:t>Example</a:t>
            </a:r>
          </a:p>
          <a:p>
            <a:pPr lvl="1"/>
            <a:r>
              <a:rPr lang="en-US"/>
              <a:t>Substitute </a:t>
            </a:r>
            <a:r>
              <a:rPr lang="en-US">
                <a:solidFill>
                  <a:schemeClr val="hlink"/>
                </a:solidFill>
              </a:rPr>
              <a:t>q = a+cd</a:t>
            </a:r>
            <a:r>
              <a:rPr lang="en-US"/>
              <a:t> into </a:t>
            </a:r>
            <a:r>
              <a:rPr lang="en-US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h</a:t>
            </a:r>
            <a:r>
              <a:rPr lang="en-US">
                <a:solidFill>
                  <a:schemeClr val="hlink"/>
                </a:solidFill>
              </a:rPr>
              <a:t> = a+bcd+e</a:t>
            </a:r>
            <a:r>
              <a:rPr lang="en-US"/>
              <a:t> to get </a:t>
            </a:r>
            <a:r>
              <a:rPr lang="en-US">
                <a:solidFill>
                  <a:schemeClr val="hlink"/>
                </a:solidFill>
              </a:rPr>
              <a:t>f</a:t>
            </a:r>
            <a:r>
              <a:rPr lang="en-US" baseline="-25000">
                <a:solidFill>
                  <a:schemeClr val="hlink"/>
                </a:solidFill>
              </a:rPr>
              <a:t>h</a:t>
            </a:r>
            <a:r>
              <a:rPr lang="en-US">
                <a:solidFill>
                  <a:schemeClr val="hlink"/>
                </a:solidFill>
              </a:rPr>
              <a:t> = a+bq +e</a:t>
            </a:r>
            <a:r>
              <a:rPr lang="en-US"/>
              <a:t>.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SDC set</a:t>
            </a:r>
            <a:r>
              <a:rPr lang="en-US"/>
              <a:t>: q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(a+cd) = q’a+q’cd+qa’(cd)’.</a:t>
            </a:r>
          </a:p>
          <a:p>
            <a:pPr lvl="1"/>
            <a:r>
              <a:rPr lang="en-US"/>
              <a:t>Simplify f</a:t>
            </a:r>
            <a:r>
              <a:rPr lang="en-US" baseline="-25000"/>
              <a:t>h</a:t>
            </a:r>
            <a:r>
              <a:rPr lang="en-US"/>
              <a:t> = a+bcd+e with q’a+q’cd+qa’(cd)’ as </a:t>
            </a:r>
            <a:r>
              <a:rPr lang="en-US" i="1"/>
              <a:t>don't care</a:t>
            </a:r>
            <a:r>
              <a:rPr lang="en-US"/>
              <a:t>. </a:t>
            </a:r>
          </a:p>
          <a:p>
            <a:pPr lvl="1"/>
            <a:r>
              <a:rPr lang="en-US"/>
              <a:t>Simplication yields f</a:t>
            </a:r>
            <a:r>
              <a:rPr lang="en-US" baseline="-25000"/>
              <a:t>h</a:t>
            </a:r>
            <a:r>
              <a:rPr lang="en-US"/>
              <a:t> = a+bq +e.</a:t>
            </a:r>
          </a:p>
          <a:p>
            <a:pPr lvl="1"/>
            <a:r>
              <a:rPr lang="en-US"/>
              <a:t>One literal less by changing the support of f</a:t>
            </a:r>
            <a:r>
              <a:rPr lang="en-US" baseline="-25000"/>
              <a:t>h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Single-Vertex Optimization</a:t>
            </a:r>
          </a:p>
        </p:txBody>
      </p:sp>
      <p:pic>
        <p:nvPicPr>
          <p:cNvPr id="901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260475"/>
            <a:ext cx="7562850" cy="305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and Perturbations …</a:t>
            </a:r>
          </a:p>
        </p:txBody>
      </p:sp>
      <p:sp>
        <p:nvSpPr>
          <p:cNvPr id="902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301038" cy="5356225"/>
          </a:xfrm>
        </p:spPr>
        <p:txBody>
          <a:bodyPr/>
          <a:lstStyle/>
          <a:p>
            <a:r>
              <a:rPr lang="en-US" sz="2200"/>
              <a:t>Replace f</a:t>
            </a:r>
            <a:r>
              <a:rPr lang="en-US" sz="2200" baseline="-25000"/>
              <a:t>x</a:t>
            </a:r>
            <a:r>
              <a:rPr lang="en-US" sz="2200"/>
              <a:t> by g</a:t>
            </a:r>
            <a:r>
              <a:rPr lang="en-US" sz="2200" baseline="-25000"/>
              <a:t>x</a:t>
            </a:r>
            <a:r>
              <a:rPr lang="en-US" sz="2200"/>
              <a:t>.</a:t>
            </a:r>
          </a:p>
          <a:p>
            <a:r>
              <a:rPr lang="en-US" sz="2200"/>
              <a:t>Perturbation </a:t>
            </a:r>
            <a:r>
              <a:rPr lang="en-US" sz="2200">
                <a:sym typeface="Symbol" pitchFamily="18" charset="2"/>
              </a:rPr>
              <a:t></a:t>
            </a:r>
            <a:r>
              <a:rPr lang="en-US" sz="2200" baseline="-25000"/>
              <a:t>x</a:t>
            </a:r>
            <a:r>
              <a:rPr lang="en-US" sz="2200"/>
              <a:t> = f</a:t>
            </a:r>
            <a:r>
              <a:rPr lang="en-US" sz="2200" baseline="-25000"/>
              <a:t>x</a:t>
            </a:r>
            <a:r>
              <a:rPr lang="en-US" sz="2200"/>
              <a:t> </a:t>
            </a:r>
            <a:r>
              <a:rPr lang="en-US" sz="2200">
                <a:sym typeface="Symbol" pitchFamily="18" charset="2"/>
              </a:rPr>
              <a:t></a:t>
            </a:r>
            <a:r>
              <a:rPr lang="en-US" sz="2200"/>
              <a:t> g</a:t>
            </a:r>
            <a:r>
              <a:rPr lang="en-US" sz="2200" baseline="-25000"/>
              <a:t>x</a:t>
            </a:r>
            <a:r>
              <a:rPr lang="en-US" sz="2200"/>
              <a:t>.</a:t>
            </a:r>
          </a:p>
          <a:p>
            <a:r>
              <a:rPr lang="en-US" sz="2200"/>
              <a:t>Condition for feasible replacement</a:t>
            </a:r>
          </a:p>
          <a:p>
            <a:pPr lvl="1"/>
            <a:r>
              <a:rPr lang="en-US" sz="2000"/>
              <a:t>Perturbation bounded by local don't care set</a:t>
            </a:r>
          </a:p>
          <a:p>
            <a:pPr lvl="1"/>
            <a:r>
              <a:rPr lang="en-US" sz="2000">
                <a:sym typeface="Symbol" pitchFamily="18" charset="2"/>
              </a:rPr>
              <a:t></a:t>
            </a:r>
            <a:r>
              <a:rPr lang="en-US" sz="2000" baseline="-25000"/>
              <a:t>x</a:t>
            </a:r>
            <a:r>
              <a:rPr lang="en-US" sz="2000"/>
              <a:t>  </a:t>
            </a:r>
            <a:r>
              <a:rPr lang="en-US" sz="2000">
                <a:sym typeface="Symbol" pitchFamily="18" charset="2"/>
              </a:rPr>
              <a:t> </a:t>
            </a:r>
            <a:r>
              <a:rPr lang="en-US" sz="2000"/>
              <a:t>DC</a:t>
            </a:r>
            <a:r>
              <a:rPr lang="en-US" sz="2000" baseline="-25000"/>
              <a:t>ext</a:t>
            </a:r>
            <a:r>
              <a:rPr lang="en-US" sz="2000"/>
              <a:t> + ODC</a:t>
            </a:r>
            <a:r>
              <a:rPr lang="en-US" sz="2000" baseline="-25000"/>
              <a:t>x</a:t>
            </a:r>
          </a:p>
          <a:p>
            <a:pPr lvl="1"/>
            <a:r>
              <a:rPr lang="en-US" sz="2000"/>
              <a:t>If f</a:t>
            </a:r>
            <a:r>
              <a:rPr lang="en-US" sz="2000" baseline="-25000"/>
              <a:t>x</a:t>
            </a:r>
            <a:r>
              <a:rPr lang="en-US" sz="2000"/>
              <a:t> and g</a:t>
            </a:r>
            <a:r>
              <a:rPr lang="en-US" sz="2000" baseline="-25000"/>
              <a:t>x</a:t>
            </a:r>
            <a:r>
              <a:rPr lang="en-US" sz="2000"/>
              <a:t> have the same support set S(x) then </a:t>
            </a:r>
          </a:p>
          <a:p>
            <a:pPr lvl="2"/>
            <a:r>
              <a:rPr lang="en-US" sz="1800"/>
              <a:t> </a:t>
            </a:r>
            <a:r>
              <a:rPr lang="en-US" sz="1800">
                <a:sym typeface="Symbol" pitchFamily="18" charset="2"/>
              </a:rPr>
              <a:t></a:t>
            </a:r>
            <a:r>
              <a:rPr lang="en-US" sz="1800" baseline="-25000"/>
              <a:t>x</a:t>
            </a:r>
            <a:r>
              <a:rPr lang="en-US" sz="1800"/>
              <a:t>  </a:t>
            </a:r>
            <a:r>
              <a:rPr lang="en-US" sz="1800">
                <a:sym typeface="Symbol" pitchFamily="18" charset="2"/>
              </a:rPr>
              <a:t> </a:t>
            </a:r>
            <a:r>
              <a:rPr lang="en-US" sz="1800"/>
              <a:t>DC</a:t>
            </a:r>
            <a:r>
              <a:rPr lang="en-US" sz="1800" baseline="-25000"/>
              <a:t>ext</a:t>
            </a:r>
            <a:r>
              <a:rPr lang="en-US" sz="1800"/>
              <a:t> +ODC</a:t>
            </a:r>
            <a:r>
              <a:rPr lang="en-US" sz="1800" baseline="-25000"/>
              <a:t>x </a:t>
            </a:r>
            <a:r>
              <a:rPr lang="en-US" sz="1800"/>
              <a:t>+ CDC</a:t>
            </a:r>
            <a:r>
              <a:rPr lang="en-US" sz="1800" baseline="-25000"/>
              <a:t>S(x) </a:t>
            </a:r>
          </a:p>
          <a:p>
            <a:pPr lvl="1"/>
            <a:r>
              <a:rPr lang="en-US" sz="2000"/>
              <a:t>If S(g</a:t>
            </a:r>
            <a:r>
              <a:rPr lang="en-US" sz="2000" baseline="-25000"/>
              <a:t>x</a:t>
            </a:r>
            <a:r>
              <a:rPr lang="en-US" sz="2000"/>
              <a:t>) includes network variables</a:t>
            </a:r>
          </a:p>
          <a:p>
            <a:pPr lvl="2"/>
            <a:r>
              <a:rPr lang="en-US" sz="1800">
                <a:sym typeface="Symbol" pitchFamily="18" charset="2"/>
              </a:rPr>
              <a:t></a:t>
            </a:r>
            <a:r>
              <a:rPr lang="en-US" sz="1800" baseline="-25000"/>
              <a:t>x</a:t>
            </a:r>
            <a:r>
              <a:rPr lang="en-US" sz="1800"/>
              <a:t>  </a:t>
            </a:r>
            <a:r>
              <a:rPr lang="en-US" sz="1800">
                <a:sym typeface="Symbol" pitchFamily="18" charset="2"/>
              </a:rPr>
              <a:t> </a:t>
            </a:r>
            <a:r>
              <a:rPr lang="en-US" sz="1800"/>
              <a:t>DC</a:t>
            </a:r>
            <a:r>
              <a:rPr lang="en-US" sz="1800" baseline="-25000"/>
              <a:t>ext</a:t>
            </a:r>
            <a:r>
              <a:rPr lang="en-US" sz="1800"/>
              <a:t> +ODC</a:t>
            </a:r>
            <a:r>
              <a:rPr lang="en-US" sz="1800" baseline="-25000"/>
              <a:t>x </a:t>
            </a:r>
            <a:r>
              <a:rPr lang="en-US" sz="1800"/>
              <a:t>+ SDC</a:t>
            </a:r>
            <a:r>
              <a:rPr lang="en-US" sz="1800" baseline="-25000"/>
              <a:t>x </a:t>
            </a:r>
          </a:p>
          <a:p>
            <a:pPr lvl="2"/>
            <a:endParaRPr lang="en-US" sz="1800"/>
          </a:p>
        </p:txBody>
      </p:sp>
      <p:graphicFrame>
        <p:nvGraphicFramePr>
          <p:cNvPr id="90215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1346200" y="4702175"/>
          <a:ext cx="4186238" cy="1000125"/>
        </p:xfrm>
        <a:graphic>
          <a:graphicData uri="http://schemas.openxmlformats.org/presentationml/2006/ole">
            <p:oleObj spid="_x0000_s902154" name="Equation" r:id="rId3" imgW="1434960" imgH="34272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Optimization and Perturbations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external don't care set.</a:t>
            </a:r>
          </a:p>
          <a:p>
            <a:r>
              <a:rPr lang="en-US"/>
              <a:t>Replace AND by wire: g</a:t>
            </a:r>
            <a:r>
              <a:rPr lang="en-US" sz="2200" b="0" baseline="-25000"/>
              <a:t>x</a:t>
            </a:r>
            <a:r>
              <a:rPr lang="en-US"/>
              <a:t> = a</a:t>
            </a:r>
          </a:p>
          <a:p>
            <a:r>
              <a:rPr lang="en-US"/>
              <a:t>Analysis</a:t>
            </a:r>
          </a:p>
          <a:p>
            <a:pPr lvl="1"/>
            <a:r>
              <a:rPr lang="en-US">
                <a:sym typeface="Symbol" pitchFamily="18" charset="2"/>
              </a:rPr>
              <a:t></a:t>
            </a:r>
            <a:r>
              <a:rPr lang="en-US" baseline="-25000"/>
              <a:t>x</a:t>
            </a:r>
            <a:r>
              <a:rPr lang="en-US"/>
              <a:t> = f</a:t>
            </a:r>
            <a:r>
              <a:rPr lang="en-US" baseline="-25000"/>
              <a:t>x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g</a:t>
            </a:r>
            <a:r>
              <a:rPr lang="en-US" baseline="-25000"/>
              <a:t>x</a:t>
            </a:r>
            <a:r>
              <a:rPr lang="en-US"/>
              <a:t> = ab </a:t>
            </a:r>
            <a:r>
              <a:rPr lang="en-US">
                <a:sym typeface="Symbol" pitchFamily="18" charset="2"/>
              </a:rPr>
              <a:t></a:t>
            </a:r>
            <a:r>
              <a:rPr lang="en-US"/>
              <a:t> a = ab’.</a:t>
            </a:r>
          </a:p>
          <a:p>
            <a:pPr lvl="1"/>
            <a:r>
              <a:rPr lang="en-US"/>
              <a:t>ODC</a:t>
            </a:r>
            <a:r>
              <a:rPr lang="en-US" baseline="-25000"/>
              <a:t>x</a:t>
            </a:r>
            <a:r>
              <a:rPr lang="en-US"/>
              <a:t> = y’ = b’ +c’.</a:t>
            </a:r>
          </a:p>
          <a:p>
            <a:pPr lvl="1"/>
            <a:r>
              <a:rPr lang="en-US">
                <a:sym typeface="Symbol" pitchFamily="18" charset="2"/>
              </a:rPr>
              <a:t></a:t>
            </a:r>
            <a:r>
              <a:rPr lang="en-US" baseline="-25000"/>
              <a:t>x</a:t>
            </a:r>
            <a:r>
              <a:rPr lang="en-US"/>
              <a:t> = ab’  </a:t>
            </a:r>
            <a:r>
              <a:rPr lang="en-US">
                <a:sym typeface="Symbol" pitchFamily="18" charset="2"/>
              </a:rPr>
              <a:t> </a:t>
            </a:r>
            <a:r>
              <a:rPr lang="en-US"/>
              <a:t>DC</a:t>
            </a:r>
            <a:r>
              <a:rPr lang="en-US" baseline="-25000"/>
              <a:t>x</a:t>
            </a:r>
            <a:r>
              <a:rPr lang="en-US"/>
              <a:t> = b’ +c’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feasible!</a:t>
            </a:r>
          </a:p>
          <a:p>
            <a:endParaRPr lang="en-US"/>
          </a:p>
        </p:txBody>
      </p:sp>
      <p:pic>
        <p:nvPicPr>
          <p:cNvPr id="903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175" y="3922713"/>
            <a:ext cx="7189788" cy="2211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and Testability</a:t>
            </a:r>
          </a:p>
        </p:txBody>
      </p:sp>
      <p:sp>
        <p:nvSpPr>
          <p:cNvPr id="904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Testability</a:t>
            </a:r>
          </a:p>
          <a:p>
            <a:pPr lvl="1"/>
            <a:r>
              <a:rPr lang="en-US"/>
              <a:t>Ease of testing a circuit.</a:t>
            </a:r>
          </a:p>
          <a:p>
            <a:r>
              <a:rPr lang="en-US"/>
              <a:t>Assumptions</a:t>
            </a:r>
          </a:p>
          <a:p>
            <a:pPr lvl="1"/>
            <a:r>
              <a:rPr lang="en-US"/>
              <a:t>Combinational circuit.</a:t>
            </a:r>
          </a:p>
          <a:p>
            <a:pPr lvl="1"/>
            <a:r>
              <a:rPr lang="en-US"/>
              <a:t>Single or multiple stuck-at faults.</a:t>
            </a:r>
          </a:p>
          <a:p>
            <a:r>
              <a:rPr lang="en-US"/>
              <a:t>Full testability</a:t>
            </a:r>
          </a:p>
          <a:p>
            <a:pPr lvl="1"/>
            <a:r>
              <a:rPr lang="en-US"/>
              <a:t>Possible to generate test set for all faults.</a:t>
            </a:r>
          </a:p>
          <a:p>
            <a:r>
              <a:rPr lang="en-US" b="0"/>
              <a:t>Synergy between synthesis and testing.</a:t>
            </a:r>
          </a:p>
          <a:p>
            <a:r>
              <a:rPr lang="en-US" b="0"/>
              <a:t>Testable networks correlate to small-area networks.</a:t>
            </a:r>
          </a:p>
          <a:p>
            <a:r>
              <a:rPr lang="en-US" b="0"/>
              <a:t>Don't care conditions play a major role.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for Stuck-at-Faults</a:t>
            </a:r>
          </a:p>
        </p:txBody>
      </p:sp>
      <p:sp>
        <p:nvSpPr>
          <p:cNvPr id="905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Net y stuck-at 0</a:t>
            </a:r>
            <a:endParaRPr lang="en-US"/>
          </a:p>
          <a:p>
            <a:pPr lvl="1"/>
            <a:r>
              <a:rPr lang="en-US"/>
              <a:t>Input pattern that sets y to true.</a:t>
            </a:r>
          </a:p>
          <a:p>
            <a:pPr lvl="1"/>
            <a:r>
              <a:rPr lang="en-US"/>
              <a:t>Observe output.</a:t>
            </a:r>
          </a:p>
          <a:p>
            <a:pPr lvl="1"/>
            <a:r>
              <a:rPr lang="en-US"/>
              <a:t>Output of faulty circuit differs.</a:t>
            </a:r>
          </a:p>
          <a:p>
            <a:pPr lvl="1"/>
            <a:r>
              <a:rPr lang="en-US"/>
              <a:t>{t | y(t) . ODC’</a:t>
            </a:r>
            <a:r>
              <a:rPr lang="en-US" baseline="-25000"/>
              <a:t>y</a:t>
            </a:r>
            <a:r>
              <a:rPr lang="en-US"/>
              <a:t>(t) = 1}.</a:t>
            </a:r>
          </a:p>
          <a:p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Net y stuck-at 1</a:t>
            </a:r>
            <a:endParaRPr lang="en-US"/>
          </a:p>
          <a:p>
            <a:pPr lvl="1"/>
            <a:r>
              <a:rPr lang="en-US"/>
              <a:t>Same, but set y to false.</a:t>
            </a:r>
          </a:p>
          <a:p>
            <a:pPr lvl="1"/>
            <a:r>
              <a:rPr lang="en-US"/>
              <a:t>{t | y’(t) . ODC’</a:t>
            </a:r>
            <a:r>
              <a:rPr lang="en-US" baseline="-25000"/>
              <a:t>y</a:t>
            </a:r>
            <a:r>
              <a:rPr lang="en-US"/>
              <a:t>(t) = 1}.</a:t>
            </a:r>
          </a:p>
          <a:p>
            <a:r>
              <a:rPr lang="en-US"/>
              <a:t> Need controllability and observability.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Using Testing Methods for Synthesis …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Redundancy removal.</a:t>
            </a:r>
          </a:p>
          <a:p>
            <a:pPr lvl="1"/>
            <a:r>
              <a:rPr lang="en-US"/>
              <a:t>Use ATPG to search for untestable faults.</a:t>
            </a:r>
          </a:p>
          <a:p>
            <a:r>
              <a:rPr lang="en-US"/>
              <a:t> If stuck-at 0 on net y is untestable</a:t>
            </a:r>
          </a:p>
          <a:p>
            <a:pPr lvl="1"/>
            <a:r>
              <a:rPr lang="en-US"/>
              <a:t>Set y = 0.</a:t>
            </a:r>
          </a:p>
          <a:p>
            <a:pPr lvl="1"/>
            <a:r>
              <a:rPr lang="en-US"/>
              <a:t>Propagate constant.</a:t>
            </a:r>
          </a:p>
          <a:p>
            <a:r>
              <a:rPr lang="en-US"/>
              <a:t> If stuck-at 1 on y is untestable</a:t>
            </a:r>
          </a:p>
          <a:p>
            <a:pPr lvl="1"/>
            <a:r>
              <a:rPr lang="en-US"/>
              <a:t>Set y = 1.</a:t>
            </a:r>
          </a:p>
          <a:p>
            <a:pPr lvl="1"/>
            <a:r>
              <a:rPr lang="en-US"/>
              <a:t>Propagate constant.</a:t>
            </a:r>
          </a:p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… Using Testing Methods for Synthesis</a:t>
            </a:r>
          </a:p>
        </p:txBody>
      </p:sp>
      <p:pic>
        <p:nvPicPr>
          <p:cNvPr id="90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230313"/>
            <a:ext cx="5257800" cy="523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Redundancy Removal and Perturbation Analysis</a:t>
            </a:r>
          </a:p>
        </p:txBody>
      </p:sp>
      <p:sp>
        <p:nvSpPr>
          <p:cNvPr id="915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Stuck-at 0 on y.</a:t>
            </a:r>
          </a:p>
          <a:p>
            <a:pPr lvl="1"/>
            <a:r>
              <a:rPr lang="en-US" b="1"/>
              <a:t>y set to 0. Namely g</a:t>
            </a:r>
            <a:r>
              <a:rPr lang="en-US" b="1" baseline="-25000"/>
              <a:t>x</a:t>
            </a:r>
            <a:r>
              <a:rPr lang="en-US" b="1"/>
              <a:t> = f</a:t>
            </a:r>
            <a:r>
              <a:rPr lang="en-US" b="1" baseline="-25000"/>
              <a:t>x</a:t>
            </a:r>
            <a:r>
              <a:rPr lang="en-US" b="1"/>
              <a:t>|</a:t>
            </a:r>
            <a:r>
              <a:rPr lang="en-US" b="1" baseline="-25000"/>
              <a:t>y=0</a:t>
            </a:r>
            <a:r>
              <a:rPr lang="en-US" b="1"/>
              <a:t>.</a:t>
            </a:r>
          </a:p>
          <a:p>
            <a:pPr lvl="1"/>
            <a:r>
              <a:rPr lang="en-US" b="1"/>
              <a:t>Perturbation</a:t>
            </a:r>
          </a:p>
          <a:p>
            <a:pPr lvl="2"/>
            <a:r>
              <a:rPr lang="en-US" b="1">
                <a:sym typeface="Symbol" pitchFamily="18" charset="2"/>
              </a:rPr>
              <a:t></a:t>
            </a:r>
            <a:r>
              <a:rPr lang="en-US" b="1"/>
              <a:t> = f</a:t>
            </a:r>
            <a:r>
              <a:rPr lang="en-US" b="1" baseline="-25000"/>
              <a:t>x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 </a:t>
            </a:r>
            <a:r>
              <a:rPr lang="en-US" b="1"/>
              <a:t>f</a:t>
            </a:r>
            <a:r>
              <a:rPr lang="en-US" b="1" baseline="-25000"/>
              <a:t>x</a:t>
            </a:r>
            <a:r>
              <a:rPr lang="en-US" b="1"/>
              <a:t>|</a:t>
            </a:r>
            <a:r>
              <a:rPr lang="en-US" b="1" baseline="-25000"/>
              <a:t>y=0</a:t>
            </a:r>
            <a:r>
              <a:rPr lang="en-US" b="1"/>
              <a:t> = y . </a:t>
            </a:r>
            <a:r>
              <a:rPr lang="en-US" b="1">
                <a:sym typeface="Symbol" pitchFamily="18" charset="2"/>
              </a:rPr>
              <a:t></a:t>
            </a:r>
            <a:r>
              <a:rPr lang="en-US" b="1"/>
              <a:t>f</a:t>
            </a:r>
            <a:r>
              <a:rPr lang="en-US" b="1" baseline="-25000"/>
              <a:t>x</a:t>
            </a:r>
            <a:r>
              <a:rPr lang="en-US" b="1"/>
              <a:t> / </a:t>
            </a:r>
            <a:r>
              <a:rPr lang="en-US" b="1">
                <a:sym typeface="Symbol" pitchFamily="18" charset="2"/>
              </a:rPr>
              <a:t></a:t>
            </a:r>
            <a:r>
              <a:rPr lang="en-US" b="1"/>
              <a:t>y.</a:t>
            </a:r>
          </a:p>
          <a:p>
            <a:r>
              <a:rPr lang="en-US" b="0"/>
              <a:t>Perturbation is feasible </a:t>
            </a:r>
            <a:r>
              <a:rPr lang="en-US" b="0">
                <a:sym typeface="Symbol" pitchFamily="18" charset="2"/>
              </a:rPr>
              <a:t></a:t>
            </a:r>
            <a:r>
              <a:rPr lang="en-US" b="0"/>
              <a:t> fault is untestable.</a:t>
            </a:r>
          </a:p>
          <a:p>
            <a:r>
              <a:rPr lang="en-US" b="0">
                <a:sym typeface="Symbol" pitchFamily="18" charset="2"/>
              </a:rPr>
              <a:t></a:t>
            </a:r>
            <a:r>
              <a:rPr lang="en-US" b="0"/>
              <a:t> = y . </a:t>
            </a:r>
            <a:r>
              <a:rPr lang="en-US" b="0">
                <a:sym typeface="Symbol" pitchFamily="18" charset="2"/>
              </a:rPr>
              <a:t></a:t>
            </a:r>
            <a:r>
              <a:rPr lang="en-US" b="0"/>
              <a:t>f</a:t>
            </a:r>
            <a:r>
              <a:rPr lang="en-US" b="0" baseline="-25000"/>
              <a:t>x</a:t>
            </a:r>
            <a:r>
              <a:rPr lang="en-US" b="0"/>
              <a:t> / </a:t>
            </a:r>
            <a:r>
              <a:rPr lang="en-US" b="0">
                <a:sym typeface="Symbol" pitchFamily="18" charset="2"/>
              </a:rPr>
              <a:t></a:t>
            </a:r>
            <a:r>
              <a:rPr lang="en-US" b="0"/>
              <a:t>y </a:t>
            </a:r>
            <a:r>
              <a:rPr lang="en-US" b="0">
                <a:sym typeface="Symbol" pitchFamily="18" charset="2"/>
              </a:rPr>
              <a:t> DC</a:t>
            </a:r>
            <a:r>
              <a:rPr lang="en-US" b="0" baseline="-25000">
                <a:sym typeface="Symbol" pitchFamily="18" charset="2"/>
              </a:rPr>
              <a:t>x </a:t>
            </a:r>
            <a:r>
              <a:rPr lang="en-US" b="0">
                <a:sym typeface="Symbol" pitchFamily="18" charset="2"/>
              </a:rPr>
              <a:t></a:t>
            </a:r>
            <a:r>
              <a:rPr lang="en-US" b="0"/>
              <a:t> fault is untestable</a:t>
            </a:r>
            <a:endParaRPr lang="en-US" b="0" baseline="-25000">
              <a:sym typeface="Symbol" pitchFamily="18" charset="2"/>
            </a:endParaRPr>
          </a:p>
          <a:p>
            <a:r>
              <a:rPr lang="en-US" b="0">
                <a:solidFill>
                  <a:schemeClr val="hlink"/>
                </a:solidFill>
              </a:rPr>
              <a:t>Making f</a:t>
            </a:r>
            <a:r>
              <a:rPr lang="en-US" b="0" baseline="-25000">
                <a:solidFill>
                  <a:schemeClr val="hlink"/>
                </a:solidFill>
              </a:rPr>
              <a:t>x</a:t>
            </a:r>
            <a:r>
              <a:rPr lang="en-US" b="0">
                <a:solidFill>
                  <a:schemeClr val="hlink"/>
                </a:solidFill>
              </a:rPr>
              <a:t> prime and irredundant with respect to </a:t>
            </a:r>
            <a:r>
              <a:rPr lang="en-US" b="0">
                <a:solidFill>
                  <a:schemeClr val="hlink"/>
                </a:solidFill>
                <a:sym typeface="Symbol" pitchFamily="18" charset="2"/>
              </a:rPr>
              <a:t>DC</a:t>
            </a:r>
            <a:r>
              <a:rPr lang="en-US" b="0" baseline="-25000">
                <a:solidFill>
                  <a:schemeClr val="hlink"/>
                </a:solidFill>
                <a:sym typeface="Symbol" pitchFamily="18" charset="2"/>
              </a:rPr>
              <a:t>x</a:t>
            </a:r>
            <a:r>
              <a:rPr lang="en-US" b="0">
                <a:solidFill>
                  <a:schemeClr val="hlink"/>
                </a:solidFill>
              </a:rPr>
              <a:t> guarantees that all single stuck-at faults in f</a:t>
            </a:r>
            <a:r>
              <a:rPr lang="en-US" b="0" baseline="-25000">
                <a:solidFill>
                  <a:schemeClr val="hlink"/>
                </a:solidFill>
              </a:rPr>
              <a:t>x</a:t>
            </a:r>
            <a:r>
              <a:rPr lang="en-US" b="0">
                <a:solidFill>
                  <a:schemeClr val="hlink"/>
                </a:solidFill>
              </a:rPr>
              <a:t> are testable.</a:t>
            </a:r>
          </a:p>
          <a:p>
            <a:endParaRPr lang="en-US">
              <a:solidFill>
                <a:schemeClr val="hlink"/>
              </a:solidFill>
            </a:endParaRPr>
          </a:p>
        </p:txBody>
      </p:sp>
      <p:pic>
        <p:nvPicPr>
          <p:cNvPr id="915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4941888"/>
            <a:ext cx="3162300" cy="1123950"/>
          </a:xfrm>
          <a:prstGeom prst="rect">
            <a:avLst/>
          </a:prstGeom>
          <a:noFill/>
        </p:spPr>
      </p:pic>
      <p:pic>
        <p:nvPicPr>
          <p:cNvPr id="9154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38" y="4616450"/>
            <a:ext cx="3590925" cy="1885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for Testability</a:t>
            </a:r>
          </a:p>
        </p:txBody>
      </p:sp>
      <p:sp>
        <p:nvSpPr>
          <p:cNvPr id="9093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Synthesize networks that are fully testable.</a:t>
            </a:r>
          </a:p>
          <a:p>
            <a:pPr lvl="1"/>
            <a:r>
              <a:rPr lang="en-US" dirty="0"/>
              <a:t>Single stuck-at faults.</a:t>
            </a:r>
          </a:p>
          <a:p>
            <a:pPr lvl="1"/>
            <a:r>
              <a:rPr lang="en-US" dirty="0"/>
              <a:t>Multiple stuck-at faults.</a:t>
            </a:r>
          </a:p>
          <a:p>
            <a:r>
              <a:rPr lang="en-US" dirty="0"/>
              <a:t>Two-level forms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Full testability for single stuck-at faults</a:t>
            </a:r>
          </a:p>
          <a:p>
            <a:pPr lvl="2"/>
            <a:r>
              <a:rPr lang="en-US" dirty="0"/>
              <a:t>Prime and irredundant cover.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Full testability for multiple stuck-at faults</a:t>
            </a:r>
          </a:p>
          <a:p>
            <a:pPr lvl="2"/>
            <a:r>
              <a:rPr lang="en-US" dirty="0"/>
              <a:t>Prime and irredundant cover when</a:t>
            </a:r>
          </a:p>
          <a:p>
            <a:pPr lvl="3"/>
            <a:r>
              <a:rPr lang="en-US" dirty="0"/>
              <a:t>Single-output function.</a:t>
            </a:r>
          </a:p>
          <a:p>
            <a:pPr lvl="3"/>
            <a:r>
              <a:rPr lang="en-US" dirty="0"/>
              <a:t>No product term </a:t>
            </a:r>
            <a:r>
              <a:rPr lang="en-US" dirty="0" smtClean="0"/>
              <a:t>sharing in case of multiple outputs i.e. each output is prime and irredundant.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template">
  <a:themeElements>
    <a:clrScheme name="">
      <a:dk1>
        <a:srgbClr val="000000"/>
      </a:dk1>
      <a:lt1>
        <a:srgbClr val="CDFFE6"/>
      </a:lt1>
      <a:dk2>
        <a:srgbClr val="006000"/>
      </a:dk2>
      <a:lt2>
        <a:srgbClr val="FF8200"/>
      </a:lt2>
      <a:accent1>
        <a:srgbClr val="00FFFF"/>
      </a:accent1>
      <a:accent2>
        <a:srgbClr val="C80000"/>
      </a:accent2>
      <a:accent3>
        <a:srgbClr val="AAB6AA"/>
      </a:accent3>
      <a:accent4>
        <a:srgbClr val="AFDAC4"/>
      </a:accent4>
      <a:accent5>
        <a:srgbClr val="AAFFFF"/>
      </a:accent5>
      <a:accent6>
        <a:srgbClr val="B50000"/>
      </a:accent6>
      <a:hlink>
        <a:srgbClr val="F0F000"/>
      </a:hlink>
      <a:folHlink>
        <a:srgbClr val="66FF33"/>
      </a:folHlink>
    </a:clrScheme>
    <a:fontScheme name="s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99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4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_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_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_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Documents\COE390\991\sc_template.ppt</Template>
  <TotalTime>1108</TotalTime>
  <Pages>20</Pages>
  <Words>7117</Words>
  <Application>Microsoft Office PowerPoint</Application>
  <PresentationFormat>On-screen Show (4:3)</PresentationFormat>
  <Paragraphs>1201</Paragraphs>
  <Slides>118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sc_template</vt:lpstr>
      <vt:lpstr>Equation</vt:lpstr>
      <vt:lpstr>COE 561 Digital System Design &amp; Synthesis Multiple-Level Logic Synthesis</vt:lpstr>
      <vt:lpstr>Outline …</vt:lpstr>
      <vt:lpstr>… Outline</vt:lpstr>
      <vt:lpstr>Motivation</vt:lpstr>
      <vt:lpstr>Circuit Modeling</vt:lpstr>
      <vt:lpstr>Example of  a Logic Network</vt:lpstr>
      <vt:lpstr>Network Optimization</vt:lpstr>
      <vt:lpstr>Estimation</vt:lpstr>
      <vt:lpstr>Problem Analysis</vt:lpstr>
      <vt:lpstr>Elimination</vt:lpstr>
      <vt:lpstr>Decomposition</vt:lpstr>
      <vt:lpstr>Factoring</vt:lpstr>
      <vt:lpstr>Extraction …</vt:lpstr>
      <vt:lpstr>… Extraction</vt:lpstr>
      <vt:lpstr>Simplification</vt:lpstr>
      <vt:lpstr>Substitution</vt:lpstr>
      <vt:lpstr>Example: Sequence of Transformations</vt:lpstr>
      <vt:lpstr>Optimization Approaches</vt:lpstr>
      <vt:lpstr>Elimination Algorithm …</vt:lpstr>
      <vt:lpstr>… Elimination Algorithm</vt:lpstr>
      <vt:lpstr>MIS/SIS Rugged Script</vt:lpstr>
      <vt:lpstr>Boolean and Algebraic Methods …</vt:lpstr>
      <vt:lpstr>… Boolean and Algebraic Methods</vt:lpstr>
      <vt:lpstr>The Algebraic Model …</vt:lpstr>
      <vt:lpstr>… The Algebraic Model</vt:lpstr>
      <vt:lpstr>Algebraic Division …</vt:lpstr>
      <vt:lpstr>… Algebraic Division</vt:lpstr>
      <vt:lpstr>Algebraic Division Algorithm …</vt:lpstr>
      <vt:lpstr>… Algebraic Division Algorithm …</vt:lpstr>
      <vt:lpstr>… Algebraic Division Algorithm</vt:lpstr>
      <vt:lpstr>Substitution</vt:lpstr>
      <vt:lpstr>Substitution algorithm</vt:lpstr>
      <vt:lpstr>Extraction</vt:lpstr>
      <vt:lpstr>Kernel Example</vt:lpstr>
      <vt:lpstr>Theorem (Brayton and McMullen)</vt:lpstr>
      <vt:lpstr>Kernel Set Computation …</vt:lpstr>
      <vt:lpstr>…Kernel Set Computation</vt:lpstr>
      <vt:lpstr>Recursive Kernel Computation: Simple Algorithm</vt:lpstr>
      <vt:lpstr>Recursive Kernel Computation Example</vt:lpstr>
      <vt:lpstr>Analysis</vt:lpstr>
      <vt:lpstr>Recursive Kernel Computation</vt:lpstr>
      <vt:lpstr>Recursive Kernel Computation Examples…</vt:lpstr>
      <vt:lpstr>…Recursive Kernel Computation Examples</vt:lpstr>
      <vt:lpstr>Matrix Representation of Kernels …</vt:lpstr>
      <vt:lpstr>… Matrix Representation of Kernels …</vt:lpstr>
      <vt:lpstr>… Matrix Representation of Kernels …</vt:lpstr>
      <vt:lpstr>… Matrix Representation of Kernels</vt:lpstr>
      <vt:lpstr>Single-Cube Extraction …</vt:lpstr>
      <vt:lpstr>… Single-Cube Extraction</vt:lpstr>
      <vt:lpstr>Single-Cube Extraction Algorithm</vt:lpstr>
      <vt:lpstr>Multiple-Cube Extraction …</vt:lpstr>
      <vt:lpstr>… Multiple-Cube Extraction</vt:lpstr>
      <vt:lpstr>Kernel Extraction Algorithm …</vt:lpstr>
      <vt:lpstr>… Kernel Extraction Algorithm</vt:lpstr>
      <vt:lpstr>Tradeoffs in Kernel Extraction</vt:lpstr>
      <vt:lpstr>Area Value of a Kernel …</vt:lpstr>
      <vt:lpstr>… Area Value of a Kernel</vt:lpstr>
      <vt:lpstr>Issues in Common Cube and Multiple-Cube Extraction</vt:lpstr>
      <vt:lpstr>Decomposition …</vt:lpstr>
      <vt:lpstr>… Decomposition</vt:lpstr>
      <vt:lpstr>Decomposition Algorithm</vt:lpstr>
      <vt:lpstr>Factorization Algorithm</vt:lpstr>
      <vt:lpstr>One-Level-0-Kernel</vt:lpstr>
      <vt:lpstr>Fast Extraction (FX) …</vt:lpstr>
      <vt:lpstr>… Fast Extraction (FX) …</vt:lpstr>
      <vt:lpstr>Properties of Double-Cube and Single-Cube Divisors</vt:lpstr>
      <vt:lpstr>Extraction of Double-cube Divisor along with its Complement</vt:lpstr>
      <vt:lpstr>Weights of Double-cube Divisors and Single-Cube Divisors</vt:lpstr>
      <vt:lpstr>Fast Extraction Algorithm</vt:lpstr>
      <vt:lpstr> Fast Extraction Example</vt:lpstr>
      <vt:lpstr>Boolean Methods</vt:lpstr>
      <vt:lpstr>External Don't Care Conditions …</vt:lpstr>
      <vt:lpstr>… External Don't Care Conditions</vt:lpstr>
      <vt:lpstr>Internal Don't Care Conditions …</vt:lpstr>
      <vt:lpstr>… Internal Don't Care Conditions</vt:lpstr>
      <vt:lpstr>Satisfiability Don't Care Conditions</vt:lpstr>
      <vt:lpstr>CDC Computation …</vt:lpstr>
      <vt:lpstr>… CDC Computation …</vt:lpstr>
      <vt:lpstr>… CDC Computation …</vt:lpstr>
      <vt:lpstr>… CDC Computation</vt:lpstr>
      <vt:lpstr>Network Perturbation</vt:lpstr>
      <vt:lpstr>Observability Don't Care Conditions</vt:lpstr>
      <vt:lpstr>Observability Don't Care Computation …</vt:lpstr>
      <vt:lpstr>… Observability Don't Care Computation</vt:lpstr>
      <vt:lpstr>Two-way Fanout Stem …</vt:lpstr>
      <vt:lpstr>… Two-way Fanout Stem</vt:lpstr>
      <vt:lpstr>Multi-Way Stems Theorem</vt:lpstr>
      <vt:lpstr>Observability Don't Care Algorithm …</vt:lpstr>
      <vt:lpstr>… Observability Don't Care Algorithm</vt:lpstr>
      <vt:lpstr>Transformations with Don't Cares</vt:lpstr>
      <vt:lpstr>Single-Vertex Optimization</vt:lpstr>
      <vt:lpstr>Optimization and Perturbations …</vt:lpstr>
      <vt:lpstr>… Optimization and Perturbations</vt:lpstr>
      <vt:lpstr>Synthesis and Testability</vt:lpstr>
      <vt:lpstr>Test for Stuck-at-Faults</vt:lpstr>
      <vt:lpstr>Using Testing Methods for Synthesis …</vt:lpstr>
      <vt:lpstr>… Using Testing Methods for Synthesis</vt:lpstr>
      <vt:lpstr>Redundancy Removal and Perturbation Analysis</vt:lpstr>
      <vt:lpstr>Synthesis for Testability</vt:lpstr>
      <vt:lpstr>… Synthesis for Testability</vt:lpstr>
      <vt:lpstr>Synthesis of Testable Multiple-Level Networks …</vt:lpstr>
      <vt:lpstr>… Synthesis of Testable Multiple-Level Networks</vt:lpstr>
      <vt:lpstr>Timing Issues in Multiple-Level Logic Optimization</vt:lpstr>
      <vt:lpstr>Delay Modeling</vt:lpstr>
      <vt:lpstr>Network Delay Modeling …</vt:lpstr>
      <vt:lpstr>… Network Delay Modeling …</vt:lpstr>
      <vt:lpstr>… Network Delay Modeling …</vt:lpstr>
      <vt:lpstr>… Network Delay Modeling</vt:lpstr>
      <vt:lpstr>Topological Critical Path …</vt:lpstr>
      <vt:lpstr>… Topological Critical Path</vt:lpstr>
      <vt:lpstr>False Path Example</vt:lpstr>
      <vt:lpstr>Algorithms for Delay Minimization …</vt:lpstr>
      <vt:lpstr>… Algorithms for Delay Minimization</vt:lpstr>
      <vt:lpstr>Transformations for Delay Reduction …</vt:lpstr>
      <vt:lpstr>… Transformations for Delay Reduction</vt:lpstr>
      <vt:lpstr>More Refined Delay Models</vt:lpstr>
      <vt:lpstr>Speed-Up Algorithm …</vt:lpstr>
      <vt:lpstr>… Speed-Up Algorithm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Maintenance</dc:title>
  <dc:subject/>
  <dc:creator>Dr. Aiman El-Maleh</dc:creator>
  <cp:keywords/>
  <dc:description/>
  <cp:lastModifiedBy>Itc</cp:lastModifiedBy>
  <cp:revision>495</cp:revision>
  <cp:lastPrinted>1997-11-05T14:28:54Z</cp:lastPrinted>
  <dcterms:created xsi:type="dcterms:W3CDTF">1995-10-21T09:00:36Z</dcterms:created>
  <dcterms:modified xsi:type="dcterms:W3CDTF">2010-12-12T10:25:12Z</dcterms:modified>
</cp:coreProperties>
</file>