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74"/>
  </p:notesMasterIdLst>
  <p:handoutMasterIdLst>
    <p:handoutMasterId r:id="rId75"/>
  </p:handoutMasterIdLst>
  <p:sldIdLst>
    <p:sldId id="256" r:id="rId2"/>
    <p:sldId id="277" r:id="rId3"/>
    <p:sldId id="278" r:id="rId4"/>
    <p:sldId id="336" r:id="rId5"/>
    <p:sldId id="279" r:id="rId6"/>
    <p:sldId id="280" r:id="rId7"/>
    <p:sldId id="281" r:id="rId8"/>
    <p:sldId id="282" r:id="rId9"/>
    <p:sldId id="299" r:id="rId10"/>
    <p:sldId id="315" r:id="rId11"/>
    <p:sldId id="314" r:id="rId12"/>
    <p:sldId id="323" r:id="rId13"/>
    <p:sldId id="324" r:id="rId14"/>
    <p:sldId id="325" r:id="rId15"/>
    <p:sldId id="326" r:id="rId16"/>
    <p:sldId id="330" r:id="rId17"/>
    <p:sldId id="316" r:id="rId18"/>
    <p:sldId id="331" r:id="rId19"/>
    <p:sldId id="317" r:id="rId20"/>
    <p:sldId id="318" r:id="rId21"/>
    <p:sldId id="319" r:id="rId22"/>
    <p:sldId id="320" r:id="rId23"/>
    <p:sldId id="321" r:id="rId24"/>
    <p:sldId id="283" r:id="rId25"/>
    <p:sldId id="284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300" r:id="rId40"/>
    <p:sldId id="301" r:id="rId41"/>
    <p:sldId id="302" r:id="rId42"/>
    <p:sldId id="304" r:id="rId43"/>
    <p:sldId id="305" r:id="rId44"/>
    <p:sldId id="306" r:id="rId45"/>
    <p:sldId id="332" r:id="rId46"/>
    <p:sldId id="307" r:id="rId47"/>
    <p:sldId id="340" r:id="rId48"/>
    <p:sldId id="334" r:id="rId49"/>
    <p:sldId id="335" r:id="rId50"/>
    <p:sldId id="348" r:id="rId51"/>
    <p:sldId id="349" r:id="rId52"/>
    <p:sldId id="350" r:id="rId53"/>
    <p:sldId id="308" r:id="rId54"/>
    <p:sldId id="333" r:id="rId55"/>
    <p:sldId id="337" r:id="rId56"/>
    <p:sldId id="309" r:id="rId57"/>
    <p:sldId id="310" r:id="rId58"/>
    <p:sldId id="341" r:id="rId59"/>
    <p:sldId id="313" r:id="rId60"/>
    <p:sldId id="342" r:id="rId61"/>
    <p:sldId id="343" r:id="rId62"/>
    <p:sldId id="344" r:id="rId63"/>
    <p:sldId id="345" r:id="rId64"/>
    <p:sldId id="346" r:id="rId65"/>
    <p:sldId id="347" r:id="rId66"/>
    <p:sldId id="327" r:id="rId67"/>
    <p:sldId id="338" r:id="rId68"/>
    <p:sldId id="311" r:id="rId69"/>
    <p:sldId id="312" r:id="rId70"/>
    <p:sldId id="339" r:id="rId71"/>
    <p:sldId id="329" r:id="rId72"/>
    <p:sldId id="328" r:id="rId73"/>
  </p:sldIdLst>
  <p:sldSz cx="9144000" cy="6858000" type="screen4x3"/>
  <p:notesSz cx="7099300" cy="10234613"/>
  <p:custDataLst>
    <p:tags r:id="rId76"/>
  </p:custDataLst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sz="2400" b="1" i="1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i="1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i="1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i="1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i="1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i="1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i="1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i="1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i="1" u="sng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0000"/>
    <a:srgbClr val="0000FF"/>
    <a:srgbClr val="00FF99"/>
    <a:srgbClr val="99FFCC"/>
    <a:srgbClr val="3399FF"/>
    <a:srgbClr val="FFFFFF"/>
    <a:srgbClr val="3333FF"/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 snapToGrid="0">
      <p:cViewPr varScale="1">
        <p:scale>
          <a:sx n="78" d="100"/>
          <a:sy n="78" d="100"/>
        </p:scale>
        <p:origin x="-151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34" d="100"/>
          <a:sy n="34" d="100"/>
        </p:scale>
        <p:origin x="-1014" y="-96"/>
      </p:cViewPr>
      <p:guideLst>
        <p:guide orient="horz" pos="3223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gs" Target="tags/tag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298" tIns="0" rIns="20298" bIns="0" numCol="1" anchor="t" anchorCtr="0" compatLnSpc="1">
            <a:prstTxWarp prst="textNoShape">
              <a:avLst/>
            </a:prstTxWarp>
          </a:bodyPr>
          <a:lstStyle>
            <a:lvl1pPr defTabSz="1011238">
              <a:defRPr sz="1100" b="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-1588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298" tIns="0" rIns="20298" bIns="0" numCol="1" anchor="t" anchorCtr="0" compatLnSpc="1">
            <a:prstTxWarp prst="textNoShape">
              <a:avLst/>
            </a:prstTxWarp>
          </a:bodyPr>
          <a:lstStyle>
            <a:lvl1pPr algn="r" defTabSz="1011238">
              <a:defRPr sz="1100" b="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298" tIns="0" rIns="20298" bIns="0" numCol="1" anchor="b" anchorCtr="0" compatLnSpc="1">
            <a:prstTxWarp prst="textNoShape">
              <a:avLst/>
            </a:prstTxWarp>
          </a:bodyPr>
          <a:lstStyle>
            <a:lvl1pPr defTabSz="1011238">
              <a:defRPr sz="1100" b="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298" tIns="0" rIns="20298" bIns="0" numCol="1" anchor="b" anchorCtr="0" compatLnSpc="1">
            <a:prstTxWarp prst="textNoShape">
              <a:avLst/>
            </a:prstTxWarp>
          </a:bodyPr>
          <a:lstStyle>
            <a:lvl1pPr algn="r" defTabSz="1011238">
              <a:defRPr sz="1100" b="0" u="none"/>
            </a:lvl1pPr>
          </a:lstStyle>
          <a:p>
            <a:pPr>
              <a:defRPr/>
            </a:pPr>
            <a:fld id="{B1342E7F-F1B2-4615-B2CD-EEC4E694A77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298" tIns="0" rIns="20298" bIns="0" numCol="1" anchor="t" anchorCtr="0" compatLnSpc="1">
            <a:prstTxWarp prst="textNoShape">
              <a:avLst/>
            </a:prstTxWarp>
          </a:bodyPr>
          <a:lstStyle>
            <a:lvl1pPr defTabSz="1011238">
              <a:defRPr sz="1100" b="0" u="none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-1588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298" tIns="0" rIns="20298" bIns="0" numCol="1" anchor="t" anchorCtr="0" compatLnSpc="1">
            <a:prstTxWarp prst="textNoShape">
              <a:avLst/>
            </a:prstTxWarp>
          </a:bodyPr>
          <a:lstStyle>
            <a:lvl1pPr algn="r" defTabSz="1011238">
              <a:defRPr sz="1100" b="0" u="none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298" tIns="0" rIns="20298" bIns="0" numCol="1" anchor="b" anchorCtr="0" compatLnSpc="1">
            <a:prstTxWarp prst="textNoShape">
              <a:avLst/>
            </a:prstTxWarp>
          </a:bodyPr>
          <a:lstStyle>
            <a:lvl1pPr defTabSz="1011238">
              <a:defRPr sz="1100" b="0" u="none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298" tIns="0" rIns="20298" bIns="0" numCol="1" anchor="b" anchorCtr="0" compatLnSpc="1">
            <a:prstTxWarp prst="textNoShape">
              <a:avLst/>
            </a:prstTxWarp>
          </a:bodyPr>
          <a:lstStyle>
            <a:lvl1pPr algn="r" defTabSz="1011238">
              <a:defRPr sz="1100" b="0" u="none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7BB50239-1DD1-4082-A644-1EFE0639596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382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97" tIns="50744" rIns="99797" bIns="507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55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100638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618288" y="9791700"/>
            <a:ext cx="4111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9797" tIns="50744" rIns="99797" bIns="50744" anchor="ctr">
            <a:spAutoFit/>
          </a:bodyPr>
          <a:lstStyle/>
          <a:p>
            <a:pPr algn="r" defTabSz="1011238">
              <a:defRPr/>
            </a:pPr>
            <a:fld id="{82E9A91F-5E23-44C4-BA91-95DF5DC7F492}" type="slidenum">
              <a:rPr lang="ar-SA" sz="1500" b="0" u="none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defTabSz="1011238">
                <a:defRPr/>
              </a:pPr>
              <a:t>‹#›</a:t>
            </a:fld>
            <a:endParaRPr lang="en-US" sz="1500" b="0" u="none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5138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1863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97000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62138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B11078-449F-4403-BAF8-35727A663258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cs typeface="Arial" charset="0"/>
            </a:endParaRPr>
          </a:p>
        </p:txBody>
      </p:sp>
      <p:sp>
        <p:nvSpPr>
          <p:cNvPr id="6656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rgbClr val="003399"/>
            </a:gs>
            <a:gs pos="100000">
              <a:srgbClr val="0018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28"/>
          <p:cNvSpPr>
            <a:spLocks noChangeShapeType="1"/>
          </p:cNvSpPr>
          <p:nvPr/>
        </p:nvSpPr>
        <p:spPr bwMode="auto">
          <a:xfrm>
            <a:off x="573088" y="704850"/>
            <a:ext cx="8339137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1029"/>
          <p:cNvSpPr>
            <a:spLocks noChangeShapeType="1"/>
          </p:cNvSpPr>
          <p:nvPr/>
        </p:nvSpPr>
        <p:spPr bwMode="auto">
          <a:xfrm>
            <a:off x="547688" y="3171825"/>
            <a:ext cx="8339137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58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830263" y="971550"/>
            <a:ext cx="7772400" cy="1981200"/>
          </a:xfrm>
          <a:effectLst>
            <a:outerShdw dist="53882" dir="2700000" algn="ctr" rotWithShape="0">
              <a:schemeClr val="bg2"/>
            </a:outerShdw>
          </a:effectLst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8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868363" y="3467100"/>
            <a:ext cx="7696200" cy="2381250"/>
          </a:xfrm>
        </p:spPr>
        <p:txBody>
          <a:bodyPr anchor="ctr" anchorCtr="1"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1475" y="206375"/>
            <a:ext cx="2144713" cy="6369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2575" y="206375"/>
            <a:ext cx="6286500" cy="6369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206375"/>
            <a:ext cx="8583613" cy="638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86238" cy="5356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219200"/>
            <a:ext cx="4186237" cy="5356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206375"/>
            <a:ext cx="8583613" cy="638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86238" cy="5356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3438" y="1219200"/>
            <a:ext cx="4186237" cy="26019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3438" y="3973513"/>
            <a:ext cx="4186237" cy="26019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206375"/>
            <a:ext cx="8583613" cy="638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86238" cy="5356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3438" y="1219200"/>
            <a:ext cx="4186237" cy="26019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3438" y="3973513"/>
            <a:ext cx="4186237" cy="26019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86238" cy="5356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219200"/>
            <a:ext cx="4186237" cy="5356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99"/>
            </a:gs>
            <a:gs pos="100000">
              <a:srgbClr val="00246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Line 1026"/>
          <p:cNvSpPr>
            <a:spLocks noChangeShapeType="1"/>
          </p:cNvSpPr>
          <p:nvPr/>
        </p:nvSpPr>
        <p:spPr bwMode="auto">
          <a:xfrm>
            <a:off x="330200" y="993775"/>
            <a:ext cx="8505825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4819" name="Rectangle 1027"/>
          <p:cNvSpPr>
            <a:spLocks noGrp="1" noChangeArrowheads="1"/>
          </p:cNvSpPr>
          <p:nvPr>
            <p:ph type="title"/>
          </p:nvPr>
        </p:nvSpPr>
        <p:spPr bwMode="auto">
          <a:xfrm>
            <a:off x="282575" y="206375"/>
            <a:ext cx="8583613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vert="horz" wrap="square" lIns="85725" tIns="42862" rIns="85725" bIns="4286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820" name="Rectangle 10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524875" cy="535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vert="horz" wrap="square" lIns="85725" tIns="42862" rIns="85725" bIns="428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Level4-</a:t>
            </a:r>
            <a:fld id="{15A6FEF6-67A9-4CC3-9DE9-40C70B4DBB11}" type="slidenum">
              <a:rPr lang="ar-SA" smtClean="0"/>
              <a:pPr lvl="4"/>
              <a:t>‹#›</a:t>
            </a:fld>
            <a:endParaRPr lang="en-US" smtClean="0"/>
          </a:p>
          <a:p>
            <a:pPr lvl="4"/>
            <a:endParaRPr lang="en-US" smtClean="0"/>
          </a:p>
        </p:txBody>
      </p:sp>
      <p:sp>
        <p:nvSpPr>
          <p:cNvPr id="34821" name="Rectangle 1029"/>
          <p:cNvSpPr>
            <a:spLocks noChangeArrowheads="1"/>
          </p:cNvSpPr>
          <p:nvPr/>
        </p:nvSpPr>
        <p:spPr bwMode="auto">
          <a:xfrm>
            <a:off x="282575" y="6540500"/>
            <a:ext cx="3683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4823" name="Text Box 1031"/>
          <p:cNvSpPr txBox="1">
            <a:spLocks noChangeArrowheads="1"/>
          </p:cNvSpPr>
          <p:nvPr/>
        </p:nvSpPr>
        <p:spPr bwMode="auto">
          <a:xfrm>
            <a:off x="8004175" y="6484938"/>
            <a:ext cx="2349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rtl="1">
              <a:defRPr/>
            </a:pPr>
            <a:r>
              <a:rPr lang="en-US" sz="1600" i="0" u="none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endParaRPr lang="en-US" sz="2000" i="0" u="none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4824" name="Text Box 1032"/>
          <p:cNvSpPr txBox="1">
            <a:spLocks noChangeArrowheads="1"/>
          </p:cNvSpPr>
          <p:nvPr userDrawn="1"/>
        </p:nvSpPr>
        <p:spPr bwMode="auto">
          <a:xfrm>
            <a:off x="8305800" y="6248400"/>
            <a:ext cx="8382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fld id="{44E0FA47-A4FA-4F1C-8FF4-42B1B07EC175}" type="slidenum">
              <a:rPr lang="ar-SA" sz="1800" b="0" i="0" u="none">
                <a:latin typeface="Bookman Old Style" pitchFamily="18" charset="0"/>
                <a:cs typeface="Arial" charset="0"/>
              </a:rPr>
              <a:pPr>
                <a:defRPr/>
              </a:pPr>
              <a:t>‹#›</a:t>
            </a:fld>
            <a:endParaRPr lang="en-US" b="0" u="non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8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</p:sldLayoutIdLst>
  <p:transition>
    <p:random/>
  </p:transition>
  <p:txStyles>
    <p:titleStyle>
      <a:lvl1pPr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17500" indent="-317500" algn="l" defTabSz="769938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n"/>
        <a:defRPr sz="2400" b="1">
          <a:solidFill>
            <a:srgbClr val="FFFFFF"/>
          </a:solidFill>
          <a:latin typeface="+mn-lt"/>
          <a:ea typeface="+mn-ea"/>
          <a:cs typeface="+mn-cs"/>
        </a:defRPr>
      </a:lvl1pPr>
      <a:lvl2pPr marL="688975" indent="-257175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200">
          <a:solidFill>
            <a:srgbClr val="FFFFFF"/>
          </a:solidFill>
          <a:latin typeface="+mn-lt"/>
        </a:defRPr>
      </a:lvl2pPr>
      <a:lvl3pPr marL="1058863" indent="-211138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rgbClr val="FFFFFF"/>
          </a:solidFill>
          <a:latin typeface="+mn-lt"/>
        </a:defRPr>
      </a:lvl3pPr>
      <a:lvl4pPr marL="1482725" indent="-211138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rgbClr val="FFFFFF"/>
          </a:solidFill>
          <a:latin typeface="+mn-lt"/>
        </a:defRPr>
      </a:lvl4pPr>
      <a:lvl5pPr marL="1908175" indent="-212725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rgbClr val="FFFFFF"/>
          </a:solidFill>
          <a:latin typeface="+mn-lt"/>
          <a:cs typeface="Arial" charset="0"/>
        </a:defRPr>
      </a:lvl5pPr>
      <a:lvl6pPr marL="2365375" indent="-212725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rgbClr val="FFFFFF"/>
          </a:solidFill>
          <a:latin typeface="+mn-lt"/>
          <a:cs typeface="Arial" charset="0"/>
        </a:defRPr>
      </a:lvl6pPr>
      <a:lvl7pPr marL="2822575" indent="-212725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rgbClr val="FFFFFF"/>
          </a:solidFill>
          <a:latin typeface="+mn-lt"/>
          <a:cs typeface="Arial" charset="0"/>
        </a:defRPr>
      </a:lvl7pPr>
      <a:lvl8pPr marL="3279775" indent="-212725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rgbClr val="FFFFFF"/>
          </a:solidFill>
          <a:latin typeface="+mn-lt"/>
          <a:cs typeface="Arial" charset="0"/>
        </a:defRPr>
      </a:lvl8pPr>
      <a:lvl9pPr marL="3736975" indent="-212725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rgbClr val="FFFFFF"/>
          </a:solidFill>
          <a:latin typeface="+mn-lt"/>
          <a:cs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1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0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143000"/>
          </a:xfrm>
          <a:effectLst/>
        </p:spPr>
        <p:txBody>
          <a:bodyPr lIns="92075" tIns="46038" rIns="92075" bIns="46038"/>
          <a:lstStyle/>
          <a:p>
            <a:pPr>
              <a:defRPr/>
            </a:pPr>
            <a:r>
              <a:rPr lang="en-US" smtClean="0"/>
              <a:t>COE 561</a:t>
            </a:r>
            <a:br>
              <a:rPr lang="en-US" smtClean="0"/>
            </a:br>
            <a:r>
              <a:rPr lang="en-US" smtClean="0"/>
              <a:t>Digital System Design &amp; Synthesis</a:t>
            </a:r>
            <a:br>
              <a:rPr lang="en-US" smtClean="0"/>
            </a:br>
            <a:r>
              <a:rPr lang="en-US" smtClean="0">
                <a:solidFill>
                  <a:schemeClr val="tx2"/>
                </a:solidFill>
              </a:rPr>
              <a:t>Two-Level Logic Synthesis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00063" y="3886200"/>
            <a:ext cx="8074025" cy="1752600"/>
          </a:xfrm>
        </p:spPr>
        <p:txBody>
          <a:bodyPr lIns="92075" tIns="46038" rIns="92075" bIns="46038" anchor="t" anchorCtr="0"/>
          <a:lstStyle/>
          <a:p>
            <a:pPr marL="342900" indent="-342900">
              <a:defRPr/>
            </a:pPr>
            <a:endParaRPr lang="en-US" smtClean="0"/>
          </a:p>
          <a:p>
            <a:pPr marL="342900" indent="-342900">
              <a:defRPr/>
            </a:pPr>
            <a:r>
              <a:rPr lang="en-US" smtClean="0"/>
              <a:t>Dr. Aiman H. El-Maleh</a:t>
            </a:r>
          </a:p>
          <a:p>
            <a:pPr marL="342900" indent="-342900">
              <a:defRPr/>
            </a:pPr>
            <a:r>
              <a:rPr lang="en-US" smtClean="0"/>
              <a:t>Computer Engineering Department</a:t>
            </a:r>
          </a:p>
          <a:p>
            <a:pPr marL="342900" indent="-342900">
              <a:defRPr/>
            </a:pPr>
            <a:r>
              <a:rPr lang="en-US" smtClean="0"/>
              <a:t>King Fahd University of Petroleum &amp; Minerals</a:t>
            </a:r>
          </a:p>
          <a:p>
            <a:pPr marL="342900" indent="-342900">
              <a:defRPr/>
            </a:pPr>
            <a:endParaRPr lang="en-US" smtClean="0"/>
          </a:p>
          <a:p>
            <a:pPr marL="342900" indent="-342900">
              <a:defRPr/>
            </a:pPr>
            <a:r>
              <a:rPr lang="en-US" sz="1400" smtClean="0"/>
              <a:t>[Adapted from slides of Prof. G. De Micheli: Synthesis &amp; Optimization of Digital Circuits]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Operations on Logic Covers</a:t>
            </a:r>
          </a:p>
        </p:txBody>
      </p:sp>
      <p:sp>
        <p:nvSpPr>
          <p:cNvPr id="7741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 smtClean="0"/>
              <a:t>The </a:t>
            </a:r>
            <a:r>
              <a:rPr lang="en-US" sz="2000" dirty="0" smtClean="0">
                <a:solidFill>
                  <a:schemeClr val="hlink"/>
                </a:solidFill>
              </a:rPr>
              <a:t>intersection</a:t>
            </a:r>
            <a:r>
              <a:rPr lang="en-US" sz="2000" dirty="0" smtClean="0"/>
              <a:t> of two </a:t>
            </a:r>
            <a:r>
              <a:rPr lang="en-US" sz="2000" dirty="0" err="1" smtClean="0"/>
              <a:t>implicants</a:t>
            </a:r>
            <a:r>
              <a:rPr lang="en-US" sz="2000" dirty="0" smtClean="0"/>
              <a:t> is the largest cube contained in both. (bitwise AND)</a:t>
            </a:r>
          </a:p>
          <a:p>
            <a:pPr>
              <a:defRPr/>
            </a:pPr>
            <a:r>
              <a:rPr lang="en-US" sz="2000" dirty="0" smtClean="0"/>
              <a:t>The </a:t>
            </a:r>
            <a:r>
              <a:rPr lang="en-US" sz="2000" dirty="0" err="1" smtClean="0">
                <a:solidFill>
                  <a:schemeClr val="hlink"/>
                </a:solidFill>
              </a:rPr>
              <a:t>supercube</a:t>
            </a:r>
            <a:r>
              <a:rPr lang="en-US" sz="2000" dirty="0" smtClean="0"/>
              <a:t> of two </a:t>
            </a:r>
            <a:r>
              <a:rPr lang="en-US" sz="2000" dirty="0" err="1" smtClean="0"/>
              <a:t>implicants</a:t>
            </a:r>
            <a:r>
              <a:rPr lang="en-US" sz="2000" dirty="0" smtClean="0"/>
              <a:t> is the smallest cube containing both. (bitwise OR)</a:t>
            </a:r>
          </a:p>
          <a:p>
            <a:pPr>
              <a:defRPr/>
            </a:pPr>
            <a:r>
              <a:rPr lang="en-US" sz="2000" dirty="0" smtClean="0"/>
              <a:t>The </a:t>
            </a:r>
            <a:r>
              <a:rPr lang="en-US" sz="2000" dirty="0" smtClean="0">
                <a:solidFill>
                  <a:schemeClr val="hlink"/>
                </a:solidFill>
              </a:rPr>
              <a:t>distance</a:t>
            </a:r>
            <a:r>
              <a:rPr lang="en-US" sz="2000" dirty="0" smtClean="0"/>
              <a:t> between two </a:t>
            </a:r>
            <a:r>
              <a:rPr lang="en-US" sz="2000" dirty="0" err="1" smtClean="0"/>
              <a:t>implicants</a:t>
            </a:r>
            <a:r>
              <a:rPr lang="en-US" sz="2000" dirty="0" smtClean="0"/>
              <a:t> is the number of empty fields in their intersection.</a:t>
            </a:r>
          </a:p>
          <a:p>
            <a:pPr>
              <a:defRPr/>
            </a:pPr>
            <a:r>
              <a:rPr lang="en-US" sz="2000" dirty="0" smtClean="0"/>
              <a:t>An </a:t>
            </a:r>
            <a:r>
              <a:rPr lang="en-US" sz="2000" dirty="0" err="1" smtClean="0"/>
              <a:t>implicant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hlink"/>
                </a:solidFill>
              </a:rPr>
              <a:t>covers</a:t>
            </a:r>
            <a:r>
              <a:rPr lang="en-US" sz="2000" dirty="0" smtClean="0"/>
              <a:t> another </a:t>
            </a:r>
            <a:r>
              <a:rPr lang="en-US" sz="2000" dirty="0" err="1" smtClean="0"/>
              <a:t>implicant</a:t>
            </a:r>
            <a:r>
              <a:rPr lang="en-US" sz="2000" dirty="0" smtClean="0"/>
              <a:t> when the bits of the former are greater than or equal to those of the latter.</a:t>
            </a:r>
          </a:p>
          <a:p>
            <a:pPr>
              <a:defRPr/>
            </a:pPr>
            <a:r>
              <a:rPr lang="en-US" sz="2000" dirty="0" smtClean="0">
                <a:solidFill>
                  <a:schemeClr val="hlink"/>
                </a:solidFill>
              </a:rPr>
              <a:t>Recursive paradigm</a:t>
            </a:r>
            <a:endParaRPr lang="en-US" sz="2000" dirty="0" smtClean="0"/>
          </a:p>
          <a:p>
            <a:pPr lvl="1">
              <a:defRPr/>
            </a:pPr>
            <a:r>
              <a:rPr lang="en-US" sz="2000" dirty="0" smtClean="0"/>
              <a:t>Expand about a variable.</a:t>
            </a:r>
          </a:p>
          <a:p>
            <a:pPr lvl="1">
              <a:defRPr/>
            </a:pPr>
            <a:r>
              <a:rPr lang="en-US" sz="2000" dirty="0" smtClean="0"/>
              <a:t>Apply operation to cofactors.</a:t>
            </a:r>
          </a:p>
          <a:p>
            <a:pPr lvl="1">
              <a:defRPr/>
            </a:pPr>
            <a:r>
              <a:rPr lang="en-US" sz="2000" dirty="0" smtClean="0"/>
              <a:t>Merge results.</a:t>
            </a:r>
          </a:p>
          <a:p>
            <a:pPr>
              <a:defRPr/>
            </a:pPr>
            <a:r>
              <a:rPr lang="en-US" sz="2000" dirty="0" err="1" smtClean="0">
                <a:solidFill>
                  <a:schemeClr val="hlink"/>
                </a:solidFill>
              </a:rPr>
              <a:t>Unate</a:t>
            </a:r>
            <a:r>
              <a:rPr lang="en-US" sz="2000" dirty="0" smtClean="0">
                <a:solidFill>
                  <a:schemeClr val="hlink"/>
                </a:solidFill>
              </a:rPr>
              <a:t> heuristics</a:t>
            </a:r>
          </a:p>
          <a:p>
            <a:pPr lvl="1">
              <a:defRPr/>
            </a:pPr>
            <a:r>
              <a:rPr lang="en-US" sz="2000" dirty="0" smtClean="0"/>
              <a:t>Operations on </a:t>
            </a:r>
            <a:r>
              <a:rPr lang="en-US" sz="2000" dirty="0" err="1" smtClean="0"/>
              <a:t>unate</a:t>
            </a:r>
            <a:r>
              <a:rPr lang="en-US" sz="2000" dirty="0" smtClean="0"/>
              <a:t> functions are simpler.</a:t>
            </a:r>
          </a:p>
          <a:p>
            <a:pPr lvl="1">
              <a:defRPr/>
            </a:pPr>
            <a:r>
              <a:rPr lang="en-US" sz="2000" dirty="0" smtClean="0"/>
              <a:t>Select variables so that cofactors become </a:t>
            </a:r>
            <a:r>
              <a:rPr lang="en-US" sz="2000" dirty="0" err="1" smtClean="0"/>
              <a:t>unate</a:t>
            </a:r>
            <a:r>
              <a:rPr lang="en-US" sz="2000" dirty="0" smtClean="0"/>
              <a:t> functions.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Cofactor Computation</a:t>
            </a:r>
          </a:p>
        </p:txBody>
      </p:sp>
      <p:sp>
        <p:nvSpPr>
          <p:cNvPr id="7731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Let </a:t>
            </a:r>
            <a:r>
              <a:rPr lang="en-US" dirty="0" smtClean="0">
                <a:sym typeface="Symbol" pitchFamily="18" charset="2"/>
              </a:rPr>
              <a:t>=a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dirty="0" smtClean="0">
                <a:sym typeface="Symbol" pitchFamily="18" charset="2"/>
              </a:rPr>
              <a:t>a</a:t>
            </a:r>
            <a:r>
              <a:rPr lang="en-US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…a</a:t>
            </a:r>
            <a:r>
              <a:rPr lang="en-US" baseline="-25000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and  =b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dirty="0" smtClean="0">
                <a:sym typeface="Symbol" pitchFamily="18" charset="2"/>
              </a:rPr>
              <a:t>b</a:t>
            </a:r>
            <a:r>
              <a:rPr lang="en-US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…</a:t>
            </a:r>
            <a:r>
              <a:rPr lang="en-US" dirty="0" err="1" smtClean="0">
                <a:sym typeface="Symbol" pitchFamily="18" charset="2"/>
              </a:rPr>
              <a:t>b</a:t>
            </a:r>
            <a:r>
              <a:rPr lang="en-US" baseline="-25000" dirty="0" err="1" smtClean="0">
                <a:sym typeface="Symbol" pitchFamily="18" charset="2"/>
              </a:rPr>
              <a:t>n</a:t>
            </a:r>
            <a:r>
              <a:rPr lang="en-US" baseline="-25000" dirty="0" smtClean="0">
                <a:sym typeface="Symbol" pitchFamily="18" charset="2"/>
              </a:rPr>
              <a:t>  </a:t>
            </a:r>
            <a:r>
              <a:rPr lang="en-US" dirty="0" smtClean="0">
                <a:sym typeface="Symbol" pitchFamily="18" charset="2"/>
              </a:rPr>
              <a:t>(i.e. n variables)</a:t>
            </a:r>
          </a:p>
          <a:p>
            <a:pPr>
              <a:defRPr/>
            </a:pPr>
            <a:r>
              <a:rPr lang="en-US" dirty="0" smtClean="0"/>
              <a:t>Cofactor of </a:t>
            </a:r>
            <a:r>
              <a:rPr lang="en-US" dirty="0" smtClean="0">
                <a:sym typeface="Symbol" pitchFamily="18" charset="2"/>
              </a:rPr>
              <a:t></a:t>
            </a:r>
            <a:r>
              <a:rPr lang="en-US" dirty="0" smtClean="0"/>
              <a:t>  </a:t>
            </a:r>
            <a:r>
              <a:rPr lang="en-US" dirty="0" err="1" smtClean="0"/>
              <a:t>w.r</a:t>
            </a:r>
            <a:r>
              <a:rPr lang="en-US" dirty="0" smtClean="0"/>
              <a:t>. to </a:t>
            </a:r>
            <a:r>
              <a:rPr lang="en-US" dirty="0" smtClean="0">
                <a:sym typeface="Symbol" pitchFamily="18" charset="2"/>
              </a:rPr>
              <a:t>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Void when </a:t>
            </a:r>
            <a:r>
              <a:rPr lang="en-US" dirty="0" smtClean="0">
                <a:sym typeface="Symbol" pitchFamily="18" charset="2"/>
              </a:rPr>
              <a:t>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hlink"/>
                </a:solidFill>
              </a:rPr>
              <a:t>does not intersect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</a:t>
            </a:r>
            <a:r>
              <a:rPr lang="en-US" dirty="0" smtClean="0"/>
              <a:t> (i.e. </a:t>
            </a:r>
            <a:r>
              <a:rPr lang="en-US" dirty="0" smtClean="0">
                <a:solidFill>
                  <a:schemeClr val="hlink"/>
                </a:solidFill>
              </a:rPr>
              <a:t>distance is </a:t>
            </a:r>
            <a:r>
              <a:rPr lang="en-US" dirty="0" smtClean="0">
                <a:solidFill>
                  <a:schemeClr val="hlink"/>
                </a:solidFill>
                <a:sym typeface="Symbol" pitchFamily="18" charset="2"/>
              </a:rPr>
              <a:t></a:t>
            </a:r>
            <a:r>
              <a:rPr lang="en-US" dirty="0" smtClean="0">
                <a:solidFill>
                  <a:schemeClr val="hlink"/>
                </a:solidFill>
              </a:rPr>
              <a:t> 1</a:t>
            </a:r>
            <a:r>
              <a:rPr lang="en-US" dirty="0" smtClean="0"/>
              <a:t>)</a:t>
            </a:r>
          </a:p>
          <a:p>
            <a:pPr lvl="1">
              <a:defRPr/>
            </a:pPr>
            <a:r>
              <a:rPr lang="en-US" dirty="0" smtClean="0">
                <a:solidFill>
                  <a:schemeClr val="hlink"/>
                </a:solidFill>
              </a:rPr>
              <a:t>a</a:t>
            </a:r>
            <a:r>
              <a:rPr lang="en-US" baseline="-25000" dirty="0" smtClean="0">
                <a:solidFill>
                  <a:schemeClr val="hlink"/>
                </a:solidFill>
              </a:rPr>
              <a:t>1</a:t>
            </a:r>
            <a:r>
              <a:rPr lang="en-US" dirty="0" smtClean="0">
                <a:solidFill>
                  <a:schemeClr val="hlink"/>
                </a:solidFill>
              </a:rPr>
              <a:t> +b</a:t>
            </a:r>
            <a:r>
              <a:rPr lang="en-US" baseline="-25000" dirty="0" smtClean="0">
                <a:solidFill>
                  <a:schemeClr val="hlink"/>
                </a:solidFill>
              </a:rPr>
              <a:t>1</a:t>
            </a:r>
            <a:r>
              <a:rPr lang="en-US" dirty="0" smtClean="0">
                <a:solidFill>
                  <a:schemeClr val="hlink"/>
                </a:solidFill>
              </a:rPr>
              <a:t>’   a</a:t>
            </a:r>
            <a:r>
              <a:rPr lang="en-US" baseline="-25000" dirty="0" smtClean="0">
                <a:solidFill>
                  <a:schemeClr val="hlink"/>
                </a:solidFill>
              </a:rPr>
              <a:t>2</a:t>
            </a:r>
            <a:r>
              <a:rPr lang="en-US" dirty="0" smtClean="0">
                <a:solidFill>
                  <a:schemeClr val="hlink"/>
                </a:solidFill>
              </a:rPr>
              <a:t> +b</a:t>
            </a:r>
            <a:r>
              <a:rPr lang="en-US" baseline="-25000" dirty="0" smtClean="0">
                <a:solidFill>
                  <a:schemeClr val="hlink"/>
                </a:solidFill>
              </a:rPr>
              <a:t>2</a:t>
            </a:r>
            <a:r>
              <a:rPr lang="en-US" dirty="0" smtClean="0">
                <a:solidFill>
                  <a:schemeClr val="hlink"/>
                </a:solidFill>
              </a:rPr>
              <a:t>’   . . .    a</a:t>
            </a:r>
            <a:r>
              <a:rPr lang="en-US" baseline="-25000" dirty="0" smtClean="0">
                <a:solidFill>
                  <a:schemeClr val="hlink"/>
                </a:solidFill>
              </a:rPr>
              <a:t>n</a:t>
            </a:r>
            <a:r>
              <a:rPr lang="en-US" dirty="0" smtClean="0">
                <a:solidFill>
                  <a:schemeClr val="hlink"/>
                </a:solidFill>
              </a:rPr>
              <a:t> +</a:t>
            </a:r>
            <a:r>
              <a:rPr lang="en-US" dirty="0" err="1" smtClean="0">
                <a:solidFill>
                  <a:schemeClr val="hlink"/>
                </a:solidFill>
              </a:rPr>
              <a:t>b</a:t>
            </a:r>
            <a:r>
              <a:rPr lang="en-US" baseline="-25000" dirty="0" err="1" smtClean="0">
                <a:solidFill>
                  <a:schemeClr val="hlink"/>
                </a:solidFill>
              </a:rPr>
              <a:t>n</a:t>
            </a:r>
            <a:r>
              <a:rPr lang="en-US" dirty="0" smtClean="0">
                <a:solidFill>
                  <a:schemeClr val="hlink"/>
                </a:solidFill>
              </a:rPr>
              <a:t>’</a:t>
            </a:r>
          </a:p>
          <a:p>
            <a:pPr>
              <a:defRPr/>
            </a:pPr>
            <a:r>
              <a:rPr lang="en-US" dirty="0" smtClean="0"/>
              <a:t>Cofactor of a set C = {</a:t>
            </a:r>
            <a:r>
              <a:rPr lang="en-US" dirty="0" smtClean="0">
                <a:sym typeface="Symbol" pitchFamily="18" charset="2"/>
              </a:rPr>
              <a:t></a:t>
            </a:r>
            <a:r>
              <a:rPr lang="en-US" sz="2200" b="0" baseline="-25000" dirty="0" err="1" smtClean="0"/>
              <a:t>i</a:t>
            </a:r>
            <a:r>
              <a:rPr lang="en-US" dirty="0" smtClean="0"/>
              <a:t>} </a:t>
            </a:r>
            <a:r>
              <a:rPr lang="en-US" dirty="0" err="1" smtClean="0"/>
              <a:t>w.r</a:t>
            </a:r>
            <a:r>
              <a:rPr lang="en-US" dirty="0" smtClean="0"/>
              <a:t>. to </a:t>
            </a:r>
            <a:r>
              <a:rPr lang="en-US" dirty="0" smtClean="0">
                <a:sym typeface="Symbol" pitchFamily="18" charset="2"/>
              </a:rPr>
              <a:t>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Set of cofactors of </a:t>
            </a:r>
            <a:r>
              <a:rPr lang="en-US" dirty="0" smtClean="0">
                <a:sym typeface="Symbol" pitchFamily="18" charset="2"/>
              </a:rPr>
              <a:t>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w.r</a:t>
            </a:r>
            <a:r>
              <a:rPr lang="en-US" dirty="0" smtClean="0"/>
              <a:t>. to </a:t>
            </a:r>
            <a:r>
              <a:rPr lang="en-US" dirty="0" smtClean="0">
                <a:sym typeface="Symbol" pitchFamily="18" charset="2"/>
              </a:rPr>
              <a:t></a:t>
            </a:r>
            <a:r>
              <a:rPr lang="en-US" dirty="0" smtClean="0"/>
              <a:t>.</a:t>
            </a:r>
          </a:p>
          <a:p>
            <a:pPr>
              <a:defRPr/>
            </a:pPr>
            <a:r>
              <a:rPr lang="en-US" dirty="0" smtClean="0">
                <a:solidFill>
                  <a:schemeClr val="hlink"/>
                </a:solidFill>
              </a:rPr>
              <a:t>Example: f = </a:t>
            </a:r>
            <a:r>
              <a:rPr lang="en-US" dirty="0" err="1" smtClean="0">
                <a:solidFill>
                  <a:schemeClr val="hlink"/>
                </a:solidFill>
              </a:rPr>
              <a:t>a’b’+ab</a:t>
            </a:r>
            <a:endParaRPr lang="en-US" dirty="0" smtClean="0">
              <a:solidFill>
                <a:schemeClr val="hlink"/>
              </a:solidFill>
            </a:endParaRPr>
          </a:p>
          <a:p>
            <a:pPr lvl="1">
              <a:defRPr/>
            </a:pPr>
            <a:r>
              <a:rPr lang="en-US" dirty="0" err="1" smtClean="0"/>
              <a:t>a’b</a:t>
            </a:r>
            <a:r>
              <a:rPr lang="en-US" dirty="0" smtClean="0"/>
              <a:t>’	10 10</a:t>
            </a:r>
          </a:p>
          <a:p>
            <a:pPr lvl="1">
              <a:defRPr/>
            </a:pPr>
            <a:r>
              <a:rPr lang="en-US" dirty="0" err="1" smtClean="0"/>
              <a:t>ab</a:t>
            </a:r>
            <a:r>
              <a:rPr lang="en-US" dirty="0" smtClean="0"/>
              <a:t>	01 01</a:t>
            </a:r>
          </a:p>
          <a:p>
            <a:pPr lvl="1">
              <a:defRPr/>
            </a:pPr>
            <a:r>
              <a:rPr lang="en-US" dirty="0" smtClean="0">
                <a:solidFill>
                  <a:schemeClr val="hlink"/>
                </a:solidFill>
              </a:rPr>
              <a:t>Cofactor </a:t>
            </a:r>
            <a:r>
              <a:rPr lang="en-US" dirty="0" err="1" smtClean="0">
                <a:solidFill>
                  <a:schemeClr val="hlink"/>
                </a:solidFill>
              </a:rPr>
              <a:t>w.r</a:t>
            </a:r>
            <a:r>
              <a:rPr lang="en-US" dirty="0" smtClean="0">
                <a:solidFill>
                  <a:schemeClr val="hlink"/>
                </a:solidFill>
              </a:rPr>
              <a:t>. to (a) 01 11</a:t>
            </a:r>
            <a:endParaRPr lang="en-US" dirty="0" smtClean="0"/>
          </a:p>
          <a:p>
            <a:pPr lvl="2">
              <a:defRPr/>
            </a:pPr>
            <a:r>
              <a:rPr lang="en-US" dirty="0" smtClean="0"/>
              <a:t>First row: void.</a:t>
            </a:r>
          </a:p>
          <a:p>
            <a:pPr lvl="2">
              <a:defRPr/>
            </a:pPr>
            <a:r>
              <a:rPr lang="en-US" dirty="0" smtClean="0"/>
              <a:t>Second row:  11 01.</a:t>
            </a:r>
          </a:p>
          <a:p>
            <a:pPr lvl="1">
              <a:defRPr/>
            </a:pPr>
            <a:r>
              <a:rPr lang="en-US" dirty="0" smtClean="0"/>
              <a:t>Cofactor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a</a:t>
            </a:r>
            <a:r>
              <a:rPr lang="en-US" dirty="0" smtClean="0"/>
              <a:t> = b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Sharp Operation #</a:t>
            </a:r>
          </a:p>
        </p:txBody>
      </p:sp>
      <p:sp>
        <p:nvSpPr>
          <p:cNvPr id="79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</a:t>
            </a:r>
            <a:r>
              <a:rPr lang="en-US" smtClean="0">
                <a:solidFill>
                  <a:schemeClr val="hlink"/>
                </a:solidFill>
              </a:rPr>
              <a:t>sharp operation 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 # </a:t>
            </a:r>
            <a:r>
              <a:rPr lang="en-US" smtClean="0"/>
              <a:t> returns the sets of implicants covering all minterms covered by </a:t>
            </a:r>
            <a:r>
              <a:rPr lang="en-US" smtClean="0">
                <a:sym typeface="Symbol" pitchFamily="18" charset="2"/>
              </a:rPr>
              <a:t> </a:t>
            </a:r>
            <a:r>
              <a:rPr lang="en-US" smtClean="0"/>
              <a:t>and not by </a:t>
            </a:r>
            <a:r>
              <a:rPr lang="en-US" smtClean="0">
                <a:sym typeface="Symbol" pitchFamily="18" charset="2"/>
              </a:rPr>
              <a:t></a:t>
            </a:r>
            <a:r>
              <a:rPr lang="en-US" smtClean="0"/>
              <a:t>. </a:t>
            </a:r>
          </a:p>
          <a:p>
            <a:pPr>
              <a:defRPr/>
            </a:pPr>
            <a:r>
              <a:rPr lang="en-US" smtClean="0"/>
              <a:t>Let </a:t>
            </a:r>
            <a:r>
              <a:rPr lang="en-US" smtClean="0">
                <a:sym typeface="Symbol" pitchFamily="18" charset="2"/>
              </a:rPr>
              <a:t>=a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a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…a</a:t>
            </a:r>
            <a:r>
              <a:rPr lang="en-US" baseline="-25000" smtClean="0">
                <a:sym typeface="Symbol" pitchFamily="18" charset="2"/>
              </a:rPr>
              <a:t>n</a:t>
            </a:r>
            <a:r>
              <a:rPr lang="en-US" smtClean="0">
                <a:sym typeface="Symbol" pitchFamily="18" charset="2"/>
              </a:rPr>
              <a:t> and  =b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b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…b</a:t>
            </a:r>
            <a:r>
              <a:rPr lang="en-US" baseline="-25000" smtClean="0">
                <a:sym typeface="Symbol" pitchFamily="18" charset="2"/>
              </a:rPr>
              <a:t>n</a:t>
            </a:r>
            <a:r>
              <a:rPr lang="en-US" smtClean="0">
                <a:sym typeface="Symbol" pitchFamily="18" charset="2"/>
              </a:rPr>
              <a:t> </a:t>
            </a:r>
          </a:p>
          <a:p>
            <a:pPr>
              <a:defRPr/>
            </a:pPr>
            <a:endParaRPr lang="en-US" smtClean="0">
              <a:sym typeface="Symbol" pitchFamily="18" charset="2"/>
            </a:endParaRPr>
          </a:p>
          <a:p>
            <a:pPr>
              <a:defRPr/>
            </a:pPr>
            <a:endParaRPr lang="en-US" smtClean="0">
              <a:sym typeface="Symbol" pitchFamily="18" charset="2"/>
            </a:endParaRPr>
          </a:p>
          <a:p>
            <a:pPr>
              <a:defRPr/>
            </a:pPr>
            <a:endParaRPr lang="en-US" smtClean="0">
              <a:sym typeface="Symbol" pitchFamily="18" charset="2"/>
            </a:endParaRPr>
          </a:p>
          <a:p>
            <a:pPr>
              <a:defRPr/>
            </a:pPr>
            <a:endParaRPr lang="en-US" smtClean="0">
              <a:sym typeface="Symbol" pitchFamily="18" charset="2"/>
            </a:endParaRPr>
          </a:p>
          <a:p>
            <a:pPr>
              <a:defRPr/>
            </a:pPr>
            <a:endParaRPr lang="en-US" smtClean="0">
              <a:sym typeface="Symbol" pitchFamily="18" charset="2"/>
            </a:endParaRPr>
          </a:p>
          <a:p>
            <a:pPr>
              <a:defRPr/>
            </a:pP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Example: compute complement of cube ab</a:t>
            </a:r>
          </a:p>
          <a:p>
            <a:pPr lvl="1">
              <a:defRPr/>
            </a:pPr>
            <a:r>
              <a:rPr lang="en-US" smtClean="0">
                <a:sym typeface="Symbol" pitchFamily="18" charset="2"/>
              </a:rPr>
              <a:t>11 11 # 01 01 = {10 11; 11 10}= a’+b’</a:t>
            </a:r>
          </a:p>
        </p:txBody>
      </p:sp>
      <p:grpSp>
        <p:nvGrpSpPr>
          <p:cNvPr id="15364" name="Group 9"/>
          <p:cNvGrpSpPr>
            <a:grpSpLocks/>
          </p:cNvGrpSpPr>
          <p:nvPr/>
        </p:nvGrpSpPr>
        <p:grpSpPr bwMode="auto">
          <a:xfrm>
            <a:off x="671513" y="3109913"/>
            <a:ext cx="5176837" cy="1665287"/>
            <a:chOff x="381" y="2001"/>
            <a:chExt cx="3261" cy="1049"/>
          </a:xfrm>
        </p:grpSpPr>
        <p:sp>
          <p:nvSpPr>
            <p:cNvPr id="15365" name="Text Box 5"/>
            <p:cNvSpPr txBox="1">
              <a:spLocks noChangeArrowheads="1"/>
            </p:cNvSpPr>
            <p:nvPr/>
          </p:nvSpPr>
          <p:spPr bwMode="auto">
            <a:xfrm>
              <a:off x="697" y="2004"/>
              <a:ext cx="2945" cy="9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Symbol" pitchFamily="18" charset="2"/>
                <a:buNone/>
              </a:pPr>
              <a:r>
                <a:rPr lang="en-US" i="0" u="none">
                  <a:solidFill>
                    <a:srgbClr val="FFFFFF"/>
                  </a:solidFill>
                  <a:sym typeface="Symbol" pitchFamily="18" charset="2"/>
                </a:rPr>
                <a:t> 	  a</a:t>
              </a:r>
              <a:r>
                <a:rPr lang="en-US" i="0" u="none" baseline="-25000">
                  <a:solidFill>
                    <a:srgbClr val="FFFFFF"/>
                  </a:solidFill>
                  <a:sym typeface="Symbol" pitchFamily="18" charset="2"/>
                </a:rPr>
                <a:t>1</a:t>
              </a:r>
              <a:r>
                <a:rPr lang="en-US" i="0" u="none">
                  <a:solidFill>
                    <a:srgbClr val="FFFFFF"/>
                  </a:solidFill>
                  <a:sym typeface="Symbol" pitchFamily="18" charset="2"/>
                </a:rPr>
                <a:t>.b’</a:t>
              </a:r>
              <a:r>
                <a:rPr lang="en-US" i="0" u="none" baseline="-25000">
                  <a:solidFill>
                    <a:srgbClr val="FFFFFF"/>
                  </a:solidFill>
                  <a:sym typeface="Symbol" pitchFamily="18" charset="2"/>
                </a:rPr>
                <a:t>1</a:t>
              </a:r>
              <a:r>
                <a:rPr lang="en-US" i="0" u="none">
                  <a:solidFill>
                    <a:srgbClr val="FFFFFF"/>
                  </a:solidFill>
                  <a:sym typeface="Symbol" pitchFamily="18" charset="2"/>
                </a:rPr>
                <a:t>  a</a:t>
              </a:r>
              <a:r>
                <a:rPr lang="en-US" i="0" u="none" baseline="-25000">
                  <a:solidFill>
                    <a:srgbClr val="FFFFFF"/>
                  </a:solidFill>
                  <a:sym typeface="Symbol" pitchFamily="18" charset="2"/>
                </a:rPr>
                <a:t>2               </a:t>
              </a:r>
              <a:r>
                <a:rPr lang="en-US" i="0" u="none">
                  <a:solidFill>
                    <a:srgbClr val="FFFFFF"/>
                  </a:solidFill>
                  <a:sym typeface="Symbol" pitchFamily="18" charset="2"/>
                </a:rPr>
                <a:t>…   a</a:t>
              </a:r>
              <a:r>
                <a:rPr lang="en-US" i="0" u="none" baseline="-25000">
                  <a:solidFill>
                    <a:srgbClr val="FFFFFF"/>
                  </a:solidFill>
                  <a:sym typeface="Symbol" pitchFamily="18" charset="2"/>
                </a:rPr>
                <a:t>n</a:t>
              </a:r>
            </a:p>
            <a:p>
              <a:pPr>
                <a:buFont typeface="Symbol" pitchFamily="18" charset="2"/>
                <a:buNone/>
              </a:pPr>
              <a:r>
                <a:rPr lang="en-US" i="0" u="none">
                  <a:solidFill>
                    <a:srgbClr val="FFFFFF"/>
                  </a:solidFill>
                  <a:sym typeface="Symbol" pitchFamily="18" charset="2"/>
                </a:rPr>
                <a:t>             a</a:t>
              </a:r>
              <a:r>
                <a:rPr lang="en-US" i="0" u="none" baseline="-25000">
                  <a:solidFill>
                    <a:srgbClr val="FFFFFF"/>
                  </a:solidFill>
                  <a:sym typeface="Symbol" pitchFamily="18" charset="2"/>
                </a:rPr>
                <a:t>1</a:t>
              </a:r>
              <a:r>
                <a:rPr lang="en-US" i="0" u="none">
                  <a:solidFill>
                    <a:srgbClr val="FFFFFF"/>
                  </a:solidFill>
                  <a:sym typeface="Symbol" pitchFamily="18" charset="2"/>
                </a:rPr>
                <a:t>        a</a:t>
              </a:r>
              <a:r>
                <a:rPr lang="en-US" i="0" u="none" baseline="-25000">
                  <a:solidFill>
                    <a:srgbClr val="FFFFFF"/>
                  </a:solidFill>
                  <a:sym typeface="Symbol" pitchFamily="18" charset="2"/>
                </a:rPr>
                <a:t>2</a:t>
              </a:r>
              <a:r>
                <a:rPr lang="en-US" i="0" u="none">
                  <a:solidFill>
                    <a:srgbClr val="FFFFFF"/>
                  </a:solidFill>
                  <a:sym typeface="Symbol" pitchFamily="18" charset="2"/>
                </a:rPr>
                <a:t>.b’</a:t>
              </a:r>
              <a:r>
                <a:rPr lang="en-US" i="0" u="none" baseline="-25000">
                  <a:solidFill>
                    <a:srgbClr val="FFFFFF"/>
                  </a:solidFill>
                  <a:sym typeface="Symbol" pitchFamily="18" charset="2"/>
                </a:rPr>
                <a:t>2</a:t>
              </a:r>
              <a:r>
                <a:rPr lang="en-US" i="0" u="none">
                  <a:solidFill>
                    <a:srgbClr val="FFFFFF"/>
                  </a:solidFill>
                  <a:sym typeface="Symbol" pitchFamily="18" charset="2"/>
                </a:rPr>
                <a:t>    …   a</a:t>
              </a:r>
              <a:r>
                <a:rPr lang="en-US" i="0" u="none" baseline="-25000">
                  <a:solidFill>
                    <a:srgbClr val="FFFFFF"/>
                  </a:solidFill>
                  <a:sym typeface="Symbol" pitchFamily="18" charset="2"/>
                </a:rPr>
                <a:t>n</a:t>
              </a:r>
            </a:p>
            <a:p>
              <a:pPr>
                <a:buFont typeface="Symbol" pitchFamily="18" charset="2"/>
                <a:buNone/>
              </a:pPr>
              <a:r>
                <a:rPr lang="en-US" i="0" u="none">
                  <a:solidFill>
                    <a:srgbClr val="FFFFFF"/>
                  </a:solidFill>
                  <a:sym typeface="Symbol" pitchFamily="18" charset="2"/>
                </a:rPr>
                <a:t>              ………………</a:t>
              </a:r>
            </a:p>
            <a:p>
              <a:pPr>
                <a:buFont typeface="Symbol" pitchFamily="18" charset="2"/>
                <a:buNone/>
              </a:pPr>
              <a:r>
                <a:rPr lang="en-US" i="0" u="none">
                  <a:solidFill>
                    <a:srgbClr val="FFFFFF"/>
                  </a:solidFill>
                  <a:sym typeface="Symbol" pitchFamily="18" charset="2"/>
                </a:rPr>
                <a:t>	  a</a:t>
              </a:r>
              <a:r>
                <a:rPr lang="en-US" i="0" u="none" baseline="-25000">
                  <a:solidFill>
                    <a:srgbClr val="FFFFFF"/>
                  </a:solidFill>
                  <a:sym typeface="Symbol" pitchFamily="18" charset="2"/>
                </a:rPr>
                <a:t>1</a:t>
              </a:r>
              <a:r>
                <a:rPr lang="en-US" i="0" u="none">
                  <a:solidFill>
                    <a:srgbClr val="FFFFFF"/>
                  </a:solidFill>
                  <a:sym typeface="Symbol" pitchFamily="18" charset="2"/>
                </a:rPr>
                <a:t>        a</a:t>
              </a:r>
              <a:r>
                <a:rPr lang="en-US" i="0" u="none" baseline="-25000">
                  <a:solidFill>
                    <a:srgbClr val="FFFFFF"/>
                  </a:solidFill>
                  <a:sym typeface="Symbol" pitchFamily="18" charset="2"/>
                </a:rPr>
                <a:t>2</a:t>
              </a:r>
              <a:r>
                <a:rPr lang="en-US" i="0" u="none">
                  <a:solidFill>
                    <a:srgbClr val="FFFFFF"/>
                  </a:solidFill>
                  <a:sym typeface="Symbol" pitchFamily="18" charset="2"/>
                </a:rPr>
                <a:t>          …   a</a:t>
              </a:r>
              <a:r>
                <a:rPr lang="en-US" i="0" u="none" baseline="-25000">
                  <a:solidFill>
                    <a:srgbClr val="FFFFFF"/>
                  </a:solidFill>
                  <a:sym typeface="Symbol" pitchFamily="18" charset="2"/>
                </a:rPr>
                <a:t>n</a:t>
              </a:r>
              <a:r>
                <a:rPr lang="en-US" i="0" u="none">
                  <a:solidFill>
                    <a:srgbClr val="FFFFFF"/>
                  </a:solidFill>
                  <a:sym typeface="Symbol" pitchFamily="18" charset="2"/>
                </a:rPr>
                <a:t>.b’</a:t>
              </a:r>
              <a:r>
                <a:rPr lang="en-US" i="0" u="none" baseline="-25000">
                  <a:solidFill>
                    <a:srgbClr val="FFFFFF"/>
                  </a:solidFill>
                  <a:sym typeface="Symbol" pitchFamily="18" charset="2"/>
                </a:rPr>
                <a:t>n</a:t>
              </a:r>
              <a:endParaRPr lang="en-US" i="0" u="none">
                <a:solidFill>
                  <a:srgbClr val="FFFFFF"/>
                </a:solidFill>
                <a:sym typeface="Symbol" pitchFamily="18" charset="2"/>
              </a:endParaRPr>
            </a:p>
          </p:txBody>
        </p:sp>
        <p:sp>
          <p:nvSpPr>
            <p:cNvPr id="15366" name="AutoShape 6"/>
            <p:cNvSpPr>
              <a:spLocks/>
            </p:cNvSpPr>
            <p:nvPr/>
          </p:nvSpPr>
          <p:spPr bwMode="auto">
            <a:xfrm>
              <a:off x="1185" y="2001"/>
              <a:ext cx="204" cy="1049"/>
            </a:xfrm>
            <a:prstGeom prst="leftBrace">
              <a:avLst>
                <a:gd name="adj1" fmla="val 42851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7" name="Text Box 8"/>
            <p:cNvSpPr txBox="1">
              <a:spLocks noChangeArrowheads="1"/>
            </p:cNvSpPr>
            <p:nvPr/>
          </p:nvSpPr>
          <p:spPr bwMode="auto">
            <a:xfrm>
              <a:off x="381" y="2374"/>
              <a:ext cx="742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i="0" u="none">
                  <a:solidFill>
                    <a:srgbClr val="FFFFFF"/>
                  </a:solidFill>
                  <a:sym typeface="Symbol" pitchFamily="18" charset="2"/>
                </a:rPr>
                <a:t> # =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Disjoint Sharp Operation #</a:t>
            </a:r>
          </a:p>
        </p:txBody>
      </p:sp>
      <p:sp>
        <p:nvSpPr>
          <p:cNvPr id="79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7813" y="1192213"/>
            <a:ext cx="8524875" cy="535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The </a:t>
            </a:r>
            <a:r>
              <a:rPr lang="en-US" smtClean="0">
                <a:solidFill>
                  <a:schemeClr val="hlink"/>
                </a:solidFill>
              </a:rPr>
              <a:t>disjoint sharp operation 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 # </a:t>
            </a:r>
            <a:r>
              <a:rPr lang="en-US" smtClean="0"/>
              <a:t> returns the sets of implicants covering all minterms covered by </a:t>
            </a:r>
            <a:r>
              <a:rPr lang="en-US" smtClean="0">
                <a:sym typeface="Symbol" pitchFamily="18" charset="2"/>
              </a:rPr>
              <a:t> </a:t>
            </a:r>
            <a:r>
              <a:rPr lang="en-US" smtClean="0"/>
              <a:t>and not by </a:t>
            </a:r>
            <a:r>
              <a:rPr lang="en-US" smtClean="0">
                <a:sym typeface="Symbol" pitchFamily="18" charset="2"/>
              </a:rPr>
              <a:t></a:t>
            </a:r>
            <a:r>
              <a:rPr lang="en-US" smtClean="0"/>
              <a:t> such that all implicants are </a:t>
            </a:r>
            <a:r>
              <a:rPr lang="en-US" smtClean="0">
                <a:solidFill>
                  <a:schemeClr val="hlink"/>
                </a:solidFill>
              </a:rPr>
              <a:t>disjoint</a:t>
            </a:r>
            <a:r>
              <a:rPr lang="en-US" smtClean="0"/>
              <a:t>.</a:t>
            </a:r>
          </a:p>
          <a:p>
            <a:pPr>
              <a:defRPr/>
            </a:pPr>
            <a:r>
              <a:rPr lang="en-US" smtClean="0"/>
              <a:t>Let </a:t>
            </a:r>
            <a:r>
              <a:rPr lang="en-US" smtClean="0">
                <a:sym typeface="Symbol" pitchFamily="18" charset="2"/>
              </a:rPr>
              <a:t>=a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a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…a</a:t>
            </a:r>
            <a:r>
              <a:rPr lang="en-US" baseline="-25000" smtClean="0">
                <a:sym typeface="Symbol" pitchFamily="18" charset="2"/>
              </a:rPr>
              <a:t>n</a:t>
            </a:r>
            <a:r>
              <a:rPr lang="en-US" smtClean="0">
                <a:sym typeface="Symbol" pitchFamily="18" charset="2"/>
              </a:rPr>
              <a:t> and  =b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b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…b</a:t>
            </a:r>
            <a:r>
              <a:rPr lang="en-US" baseline="-25000" smtClean="0">
                <a:sym typeface="Symbol" pitchFamily="18" charset="2"/>
              </a:rPr>
              <a:t>n</a:t>
            </a:r>
            <a:r>
              <a:rPr lang="en-US" smtClean="0">
                <a:sym typeface="Symbol" pitchFamily="18" charset="2"/>
              </a:rPr>
              <a:t> </a:t>
            </a:r>
          </a:p>
          <a:p>
            <a:pPr>
              <a:defRPr/>
            </a:pPr>
            <a:endParaRPr lang="en-US" smtClean="0">
              <a:sym typeface="Symbol" pitchFamily="18" charset="2"/>
            </a:endParaRPr>
          </a:p>
          <a:p>
            <a:pPr>
              <a:defRPr/>
            </a:pPr>
            <a:endParaRPr lang="en-US" smtClean="0">
              <a:sym typeface="Symbol" pitchFamily="18" charset="2"/>
            </a:endParaRPr>
          </a:p>
          <a:p>
            <a:pPr>
              <a:defRPr/>
            </a:pPr>
            <a:endParaRPr lang="en-US" smtClean="0">
              <a:sym typeface="Symbol" pitchFamily="18" charset="2"/>
            </a:endParaRPr>
          </a:p>
          <a:p>
            <a:pPr>
              <a:defRPr/>
            </a:pPr>
            <a:endParaRPr lang="en-US" smtClean="0">
              <a:sym typeface="Symbol" pitchFamily="18" charset="2"/>
            </a:endParaRPr>
          </a:p>
          <a:p>
            <a:pPr>
              <a:defRPr/>
            </a:pPr>
            <a:endParaRPr lang="en-US" smtClean="0">
              <a:sym typeface="Symbol" pitchFamily="18" charset="2"/>
            </a:endParaRPr>
          </a:p>
          <a:p>
            <a:pPr>
              <a:defRPr/>
            </a:pP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Example: compute complement of cube ab</a:t>
            </a:r>
          </a:p>
          <a:p>
            <a:pPr lvl="1">
              <a:defRPr/>
            </a:pPr>
            <a:r>
              <a:rPr lang="en-US" smtClean="0">
                <a:sym typeface="Symbol" pitchFamily="18" charset="2"/>
              </a:rPr>
              <a:t>11 11 # 01 01 = {10 11; 01 10}= a’+ab’</a:t>
            </a:r>
            <a:endParaRPr lang="en-US" smtClean="0"/>
          </a:p>
          <a:p>
            <a:pPr>
              <a:defRPr/>
            </a:pPr>
            <a:endParaRPr lang="en-US" smtClean="0"/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5792788" y="282575"/>
            <a:ext cx="471487" cy="4572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5057775" y="1236663"/>
            <a:ext cx="282575" cy="309562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1752600" y="5624513"/>
            <a:ext cx="282575" cy="309562"/>
          </a:xfrm>
          <a:prstGeom prst="ellips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391" name="Group 7"/>
          <p:cNvGrpSpPr>
            <a:grpSpLocks/>
          </p:cNvGrpSpPr>
          <p:nvPr/>
        </p:nvGrpSpPr>
        <p:grpSpPr bwMode="auto">
          <a:xfrm>
            <a:off x="750888" y="3379788"/>
            <a:ext cx="6156325" cy="1665287"/>
            <a:chOff x="405" y="2001"/>
            <a:chExt cx="3878" cy="1049"/>
          </a:xfrm>
        </p:grpSpPr>
        <p:sp>
          <p:nvSpPr>
            <p:cNvPr id="16393" name="Text Box 8"/>
            <p:cNvSpPr txBox="1">
              <a:spLocks noChangeArrowheads="1"/>
            </p:cNvSpPr>
            <p:nvPr/>
          </p:nvSpPr>
          <p:spPr bwMode="auto">
            <a:xfrm>
              <a:off x="697" y="2004"/>
              <a:ext cx="3586" cy="9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Symbol" pitchFamily="18" charset="2"/>
                <a:buNone/>
              </a:pPr>
              <a:r>
                <a:rPr lang="en-US" i="0" u="none">
                  <a:solidFill>
                    <a:srgbClr val="FFFFFF"/>
                  </a:solidFill>
                  <a:sym typeface="Symbol" pitchFamily="18" charset="2"/>
                </a:rPr>
                <a:t> 	  a</a:t>
              </a:r>
              <a:r>
                <a:rPr lang="en-US" i="0" u="none" baseline="-25000">
                  <a:solidFill>
                    <a:srgbClr val="FFFFFF"/>
                  </a:solidFill>
                  <a:sym typeface="Symbol" pitchFamily="18" charset="2"/>
                </a:rPr>
                <a:t>1</a:t>
              </a:r>
              <a:r>
                <a:rPr lang="en-US" i="0" u="none">
                  <a:solidFill>
                    <a:srgbClr val="FFFFFF"/>
                  </a:solidFill>
                  <a:sym typeface="Symbol" pitchFamily="18" charset="2"/>
                </a:rPr>
                <a:t>.b’</a:t>
              </a:r>
              <a:r>
                <a:rPr lang="en-US" i="0" u="none" baseline="-25000">
                  <a:solidFill>
                    <a:srgbClr val="FFFFFF"/>
                  </a:solidFill>
                  <a:sym typeface="Symbol" pitchFamily="18" charset="2"/>
                </a:rPr>
                <a:t>1</a:t>
              </a:r>
              <a:r>
                <a:rPr lang="en-US" i="0" u="none">
                  <a:solidFill>
                    <a:srgbClr val="FFFFFF"/>
                  </a:solidFill>
                  <a:sym typeface="Symbol" pitchFamily="18" charset="2"/>
                </a:rPr>
                <a:t>       a</a:t>
              </a:r>
              <a:r>
                <a:rPr lang="en-US" i="0" u="none" baseline="-25000">
                  <a:solidFill>
                    <a:srgbClr val="FFFFFF"/>
                  </a:solidFill>
                  <a:sym typeface="Symbol" pitchFamily="18" charset="2"/>
                </a:rPr>
                <a:t>2                          </a:t>
              </a:r>
              <a:r>
                <a:rPr lang="en-US" i="0" u="none">
                  <a:solidFill>
                    <a:srgbClr val="FFFFFF"/>
                  </a:solidFill>
                  <a:sym typeface="Symbol" pitchFamily="18" charset="2"/>
                </a:rPr>
                <a:t>…   a</a:t>
              </a:r>
              <a:r>
                <a:rPr lang="en-US" i="0" u="none" baseline="-25000">
                  <a:solidFill>
                    <a:srgbClr val="FFFFFF"/>
                  </a:solidFill>
                  <a:sym typeface="Symbol" pitchFamily="18" charset="2"/>
                </a:rPr>
                <a:t>n</a:t>
              </a:r>
            </a:p>
            <a:p>
              <a:pPr>
                <a:buFont typeface="Symbol" pitchFamily="18" charset="2"/>
                <a:buNone/>
              </a:pPr>
              <a:r>
                <a:rPr lang="en-US" i="0" u="none">
                  <a:solidFill>
                    <a:srgbClr val="FFFFFF"/>
                  </a:solidFill>
                  <a:sym typeface="Symbol" pitchFamily="18" charset="2"/>
                </a:rPr>
                <a:t>             a</a:t>
              </a:r>
              <a:r>
                <a:rPr lang="en-US" i="0" u="none" baseline="-25000">
                  <a:solidFill>
                    <a:srgbClr val="FFFFFF"/>
                  </a:solidFill>
                  <a:sym typeface="Symbol" pitchFamily="18" charset="2"/>
                </a:rPr>
                <a:t>1</a:t>
              </a:r>
              <a:r>
                <a:rPr lang="en-US" i="0" u="none">
                  <a:solidFill>
                    <a:srgbClr val="FFFFFF"/>
                  </a:solidFill>
                  <a:sym typeface="Symbol" pitchFamily="18" charset="2"/>
                </a:rPr>
                <a:t>.b</a:t>
              </a:r>
              <a:r>
                <a:rPr lang="en-US" i="0" u="none" baseline="-25000">
                  <a:solidFill>
                    <a:srgbClr val="FFFFFF"/>
                  </a:solidFill>
                  <a:sym typeface="Symbol" pitchFamily="18" charset="2"/>
                </a:rPr>
                <a:t>1</a:t>
              </a:r>
              <a:r>
                <a:rPr lang="en-US" i="0" u="none">
                  <a:solidFill>
                    <a:srgbClr val="FFFFFF"/>
                  </a:solidFill>
                  <a:sym typeface="Symbol" pitchFamily="18" charset="2"/>
                </a:rPr>
                <a:t>        a</a:t>
              </a:r>
              <a:r>
                <a:rPr lang="en-US" i="0" u="none" baseline="-25000">
                  <a:solidFill>
                    <a:srgbClr val="FFFFFF"/>
                  </a:solidFill>
                  <a:sym typeface="Symbol" pitchFamily="18" charset="2"/>
                </a:rPr>
                <a:t>2</a:t>
              </a:r>
              <a:r>
                <a:rPr lang="en-US" i="0" u="none">
                  <a:solidFill>
                    <a:srgbClr val="FFFFFF"/>
                  </a:solidFill>
                  <a:sym typeface="Symbol" pitchFamily="18" charset="2"/>
                </a:rPr>
                <a:t>.b’</a:t>
              </a:r>
              <a:r>
                <a:rPr lang="en-US" i="0" u="none" baseline="-25000">
                  <a:solidFill>
                    <a:srgbClr val="FFFFFF"/>
                  </a:solidFill>
                  <a:sym typeface="Symbol" pitchFamily="18" charset="2"/>
                </a:rPr>
                <a:t>2</a:t>
              </a:r>
              <a:r>
                <a:rPr lang="en-US" i="0" u="none">
                  <a:solidFill>
                    <a:srgbClr val="FFFFFF"/>
                  </a:solidFill>
                  <a:sym typeface="Symbol" pitchFamily="18" charset="2"/>
                </a:rPr>
                <a:t>            …   a</a:t>
              </a:r>
              <a:r>
                <a:rPr lang="en-US" i="0" u="none" baseline="-25000">
                  <a:solidFill>
                    <a:srgbClr val="FFFFFF"/>
                  </a:solidFill>
                  <a:sym typeface="Symbol" pitchFamily="18" charset="2"/>
                </a:rPr>
                <a:t>n</a:t>
              </a:r>
            </a:p>
            <a:p>
              <a:pPr>
                <a:buFont typeface="Symbol" pitchFamily="18" charset="2"/>
                <a:buNone/>
              </a:pPr>
              <a:r>
                <a:rPr lang="en-US" i="0" u="none">
                  <a:solidFill>
                    <a:srgbClr val="FFFFFF"/>
                  </a:solidFill>
                  <a:sym typeface="Symbol" pitchFamily="18" charset="2"/>
                </a:rPr>
                <a:t>              ………………</a:t>
              </a:r>
            </a:p>
            <a:p>
              <a:pPr>
                <a:buFont typeface="Symbol" pitchFamily="18" charset="2"/>
                <a:buNone/>
              </a:pPr>
              <a:r>
                <a:rPr lang="en-US" i="0" u="none">
                  <a:solidFill>
                    <a:srgbClr val="FFFFFF"/>
                  </a:solidFill>
                  <a:sym typeface="Symbol" pitchFamily="18" charset="2"/>
                </a:rPr>
                <a:t>	  a</a:t>
              </a:r>
              <a:r>
                <a:rPr lang="en-US" i="0" u="none" baseline="-25000">
                  <a:solidFill>
                    <a:srgbClr val="FFFFFF"/>
                  </a:solidFill>
                  <a:sym typeface="Symbol" pitchFamily="18" charset="2"/>
                </a:rPr>
                <a:t>1</a:t>
              </a:r>
              <a:r>
                <a:rPr lang="en-US" i="0" u="none">
                  <a:solidFill>
                    <a:srgbClr val="FFFFFF"/>
                  </a:solidFill>
                  <a:sym typeface="Symbol" pitchFamily="18" charset="2"/>
                </a:rPr>
                <a:t>.b</a:t>
              </a:r>
              <a:r>
                <a:rPr lang="en-US" i="0" u="none" baseline="-25000">
                  <a:solidFill>
                    <a:srgbClr val="FFFFFF"/>
                  </a:solidFill>
                  <a:sym typeface="Symbol" pitchFamily="18" charset="2"/>
                </a:rPr>
                <a:t>1</a:t>
              </a:r>
              <a:r>
                <a:rPr lang="en-US" i="0" u="none">
                  <a:solidFill>
                    <a:srgbClr val="FFFFFF"/>
                  </a:solidFill>
                  <a:sym typeface="Symbol" pitchFamily="18" charset="2"/>
                </a:rPr>
                <a:t>        a</a:t>
              </a:r>
              <a:r>
                <a:rPr lang="en-US" i="0" u="none" baseline="-25000">
                  <a:solidFill>
                    <a:srgbClr val="FFFFFF"/>
                  </a:solidFill>
                  <a:sym typeface="Symbol" pitchFamily="18" charset="2"/>
                </a:rPr>
                <a:t>2</a:t>
              </a:r>
              <a:r>
                <a:rPr lang="en-US" i="0" u="none">
                  <a:solidFill>
                    <a:srgbClr val="FFFFFF"/>
                  </a:solidFill>
                  <a:sym typeface="Symbol" pitchFamily="18" charset="2"/>
                </a:rPr>
                <a:t>.b</a:t>
              </a:r>
              <a:r>
                <a:rPr lang="en-US" i="0" u="none" baseline="-25000">
                  <a:solidFill>
                    <a:srgbClr val="FFFFFF"/>
                  </a:solidFill>
                  <a:sym typeface="Symbol" pitchFamily="18" charset="2"/>
                </a:rPr>
                <a:t>2</a:t>
              </a:r>
              <a:r>
                <a:rPr lang="en-US" i="0" u="none">
                  <a:solidFill>
                    <a:srgbClr val="FFFFFF"/>
                  </a:solidFill>
                  <a:sym typeface="Symbol" pitchFamily="18" charset="2"/>
                </a:rPr>
                <a:t>             …   a</a:t>
              </a:r>
              <a:r>
                <a:rPr lang="en-US" i="0" u="none" baseline="-25000">
                  <a:solidFill>
                    <a:srgbClr val="FFFFFF"/>
                  </a:solidFill>
                  <a:sym typeface="Symbol" pitchFamily="18" charset="2"/>
                </a:rPr>
                <a:t>n</a:t>
              </a:r>
              <a:r>
                <a:rPr lang="en-US" i="0" u="none">
                  <a:solidFill>
                    <a:srgbClr val="FFFFFF"/>
                  </a:solidFill>
                  <a:sym typeface="Symbol" pitchFamily="18" charset="2"/>
                </a:rPr>
                <a:t>.b’</a:t>
              </a:r>
              <a:r>
                <a:rPr lang="en-US" i="0" u="none" baseline="-25000">
                  <a:solidFill>
                    <a:srgbClr val="FFFFFF"/>
                  </a:solidFill>
                  <a:sym typeface="Symbol" pitchFamily="18" charset="2"/>
                </a:rPr>
                <a:t>n</a:t>
              </a:r>
              <a:endParaRPr lang="en-US" i="0" u="none">
                <a:solidFill>
                  <a:srgbClr val="FFFFFF"/>
                </a:solidFill>
                <a:sym typeface="Symbol" pitchFamily="18" charset="2"/>
              </a:endParaRPr>
            </a:p>
          </p:txBody>
        </p:sp>
        <p:sp>
          <p:nvSpPr>
            <p:cNvPr id="16394" name="AutoShape 9"/>
            <p:cNvSpPr>
              <a:spLocks/>
            </p:cNvSpPr>
            <p:nvPr/>
          </p:nvSpPr>
          <p:spPr bwMode="auto">
            <a:xfrm>
              <a:off x="1185" y="2001"/>
              <a:ext cx="204" cy="1049"/>
            </a:xfrm>
            <a:prstGeom prst="leftBrace">
              <a:avLst>
                <a:gd name="adj1" fmla="val 42851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5" name="Text Box 10"/>
            <p:cNvSpPr txBox="1">
              <a:spLocks noChangeArrowheads="1"/>
            </p:cNvSpPr>
            <p:nvPr/>
          </p:nvSpPr>
          <p:spPr bwMode="auto">
            <a:xfrm>
              <a:off x="405" y="2374"/>
              <a:ext cx="742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i="0" u="none">
                  <a:solidFill>
                    <a:srgbClr val="FFFFFF"/>
                  </a:solidFill>
                  <a:sym typeface="Symbol" pitchFamily="18" charset="2"/>
                </a:rPr>
                <a:t> # =</a:t>
              </a:r>
            </a:p>
          </p:txBody>
        </p:sp>
      </p:grpSp>
      <p:sp>
        <p:nvSpPr>
          <p:cNvPr id="16392" name="Oval 11"/>
          <p:cNvSpPr>
            <a:spLocks noChangeArrowheads="1"/>
          </p:cNvSpPr>
          <p:nvPr/>
        </p:nvSpPr>
        <p:spPr bwMode="auto">
          <a:xfrm>
            <a:off x="1042988" y="4056063"/>
            <a:ext cx="282575" cy="309562"/>
          </a:xfrm>
          <a:prstGeom prst="ellips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Consensus</a:t>
            </a:r>
          </a:p>
        </p:txBody>
      </p:sp>
      <p:sp>
        <p:nvSpPr>
          <p:cNvPr id="79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Let </a:t>
            </a:r>
            <a:r>
              <a:rPr lang="en-US" dirty="0" smtClean="0">
                <a:sym typeface="Symbol" pitchFamily="18" charset="2"/>
              </a:rPr>
              <a:t>=a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dirty="0" smtClean="0">
                <a:sym typeface="Symbol" pitchFamily="18" charset="2"/>
              </a:rPr>
              <a:t>a</a:t>
            </a:r>
            <a:r>
              <a:rPr lang="en-US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…a</a:t>
            </a:r>
            <a:r>
              <a:rPr lang="en-US" baseline="-25000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and =b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dirty="0" smtClean="0">
                <a:sym typeface="Symbol" pitchFamily="18" charset="2"/>
              </a:rPr>
              <a:t>b</a:t>
            </a:r>
            <a:r>
              <a:rPr lang="en-US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…</a:t>
            </a:r>
            <a:r>
              <a:rPr lang="en-US" dirty="0" err="1" smtClean="0">
                <a:sym typeface="Symbol" pitchFamily="18" charset="2"/>
              </a:rPr>
              <a:t>b</a:t>
            </a:r>
            <a:r>
              <a:rPr lang="en-US" baseline="-25000" dirty="0" err="1" smtClean="0">
                <a:sym typeface="Symbol" pitchFamily="18" charset="2"/>
              </a:rPr>
              <a:t>n</a:t>
            </a:r>
            <a:endParaRPr lang="en-US" baseline="-25000" dirty="0" smtClean="0">
              <a:sym typeface="Symbol" pitchFamily="18" charset="2"/>
            </a:endParaRPr>
          </a:p>
          <a:p>
            <a:pPr>
              <a:defRPr/>
            </a:pPr>
            <a:endParaRPr lang="en-US" baseline="-25000" dirty="0" smtClean="0">
              <a:sym typeface="Symbol" pitchFamily="18" charset="2"/>
            </a:endParaRPr>
          </a:p>
          <a:p>
            <a:pPr>
              <a:defRPr/>
            </a:pPr>
            <a:endParaRPr lang="en-US" baseline="-25000" dirty="0" smtClean="0">
              <a:sym typeface="Symbol" pitchFamily="18" charset="2"/>
            </a:endParaRPr>
          </a:p>
          <a:p>
            <a:pPr>
              <a:defRPr/>
            </a:pPr>
            <a:endParaRPr lang="en-US" baseline="-25000" dirty="0" smtClean="0">
              <a:sym typeface="Symbol" pitchFamily="18" charset="2"/>
            </a:endParaRPr>
          </a:p>
          <a:p>
            <a:pPr>
              <a:defRPr/>
            </a:pPr>
            <a:endParaRPr lang="en-US" baseline="-25000" dirty="0" smtClean="0">
              <a:sym typeface="Symbol" pitchFamily="18" charset="2"/>
            </a:endParaRPr>
          </a:p>
          <a:p>
            <a:pPr>
              <a:defRPr/>
            </a:pPr>
            <a:endParaRPr lang="en-US" baseline="-25000" dirty="0" smtClean="0">
              <a:sym typeface="Symbol" pitchFamily="18" charset="2"/>
            </a:endParaRPr>
          </a:p>
          <a:p>
            <a:pPr>
              <a:defRPr/>
            </a:pPr>
            <a:endParaRPr lang="en-US" baseline="-25000" dirty="0" smtClean="0">
              <a:sym typeface="Symbol" pitchFamily="18" charset="2"/>
            </a:endParaRPr>
          </a:p>
          <a:p>
            <a:pPr>
              <a:defRPr/>
            </a:pPr>
            <a:endParaRPr lang="en-US" baseline="-25000" dirty="0" smtClean="0">
              <a:sym typeface="Symbol" pitchFamily="18" charset="2"/>
            </a:endParaRPr>
          </a:p>
          <a:p>
            <a:pPr>
              <a:defRPr/>
            </a:pPr>
            <a:r>
              <a:rPr lang="en-US" dirty="0" smtClean="0">
                <a:solidFill>
                  <a:schemeClr val="hlink"/>
                </a:solidFill>
                <a:sym typeface="Symbol" pitchFamily="18" charset="2"/>
              </a:rPr>
              <a:t>Consensus is void</a:t>
            </a:r>
            <a:r>
              <a:rPr lang="en-US" dirty="0" smtClean="0">
                <a:sym typeface="Symbol" pitchFamily="18" charset="2"/>
              </a:rPr>
              <a:t> when two </a:t>
            </a:r>
            <a:r>
              <a:rPr lang="en-US" dirty="0" err="1" smtClean="0">
                <a:sym typeface="Symbol" pitchFamily="18" charset="2"/>
              </a:rPr>
              <a:t>implicants</a:t>
            </a:r>
            <a:r>
              <a:rPr lang="en-US" dirty="0" smtClean="0">
                <a:sym typeface="Symbol" pitchFamily="18" charset="2"/>
              </a:rPr>
              <a:t> have distance larger than or equal to 2.</a:t>
            </a:r>
          </a:p>
          <a:p>
            <a:pPr>
              <a:defRPr/>
            </a:pPr>
            <a:r>
              <a:rPr lang="en-US" dirty="0" smtClean="0">
                <a:sym typeface="Symbol" pitchFamily="18" charset="2"/>
              </a:rPr>
              <a:t>Yields a single </a:t>
            </a:r>
            <a:r>
              <a:rPr lang="en-US" dirty="0" err="1" smtClean="0">
                <a:sym typeface="Symbol" pitchFamily="18" charset="2"/>
              </a:rPr>
              <a:t>implicant</a:t>
            </a:r>
            <a:r>
              <a:rPr lang="en-US" dirty="0" smtClean="0">
                <a:sym typeface="Symbol" pitchFamily="18" charset="2"/>
              </a:rPr>
              <a:t> when distance is 1.</a:t>
            </a:r>
          </a:p>
          <a:p>
            <a:pPr>
              <a:defRPr/>
            </a:pPr>
            <a:r>
              <a:rPr lang="en-US" dirty="0" smtClean="0">
                <a:solidFill>
                  <a:schemeClr val="tx2"/>
                </a:solidFill>
                <a:sym typeface="Symbol" pitchFamily="18" charset="2"/>
              </a:rPr>
              <a:t>Example: =01 10 01 and  =01 11 10</a:t>
            </a:r>
          </a:p>
          <a:p>
            <a:pPr lvl="1">
              <a:defRPr/>
            </a:pPr>
            <a:r>
              <a:rPr lang="en-US" b="1" dirty="0" smtClean="0">
                <a:sym typeface="Symbol" pitchFamily="18" charset="2"/>
              </a:rPr>
              <a:t>Consensus(,)= {01 10 </a:t>
            </a:r>
            <a:r>
              <a:rPr lang="en-US" b="1" dirty="0" smtClean="0">
                <a:solidFill>
                  <a:schemeClr val="tx2"/>
                </a:solidFill>
                <a:sym typeface="Symbol" pitchFamily="18" charset="2"/>
              </a:rPr>
              <a:t>00</a:t>
            </a:r>
            <a:r>
              <a:rPr lang="en-US" b="1" dirty="0" smtClean="0">
                <a:sym typeface="Symbol" pitchFamily="18" charset="2"/>
              </a:rPr>
              <a:t>, 01 11 </a:t>
            </a:r>
            <a:r>
              <a:rPr lang="en-US" b="1" dirty="0" smtClean="0">
                <a:solidFill>
                  <a:schemeClr val="tx2"/>
                </a:solidFill>
                <a:sym typeface="Symbol" pitchFamily="18" charset="2"/>
              </a:rPr>
              <a:t>00</a:t>
            </a:r>
            <a:r>
              <a:rPr lang="en-US" b="1" dirty="0" smtClean="0">
                <a:sym typeface="Symbol" pitchFamily="18" charset="2"/>
              </a:rPr>
              <a:t>, 01 10 11}=01 10 11=</a:t>
            </a:r>
            <a:r>
              <a:rPr lang="en-US" b="1" dirty="0" err="1" smtClean="0">
                <a:sym typeface="Symbol" pitchFamily="18" charset="2"/>
              </a:rPr>
              <a:t>ab</a:t>
            </a:r>
            <a:r>
              <a:rPr lang="en-US" b="1" dirty="0" smtClean="0">
                <a:sym typeface="Symbol" pitchFamily="18" charset="2"/>
              </a:rPr>
              <a:t>’</a:t>
            </a:r>
            <a:endParaRPr lang="en-US" dirty="0" smtClean="0">
              <a:sym typeface="Symbol" pitchFamily="18" charset="2"/>
            </a:endParaRPr>
          </a:p>
        </p:txBody>
      </p:sp>
      <p:grpSp>
        <p:nvGrpSpPr>
          <p:cNvPr id="17412" name="Group 9"/>
          <p:cNvGrpSpPr>
            <a:grpSpLocks/>
          </p:cNvGrpSpPr>
          <p:nvPr/>
        </p:nvGrpSpPr>
        <p:grpSpPr bwMode="auto">
          <a:xfrm>
            <a:off x="458788" y="1968500"/>
            <a:ext cx="7643812" cy="1665288"/>
            <a:chOff x="102" y="1240"/>
            <a:chExt cx="4815" cy="1049"/>
          </a:xfrm>
        </p:grpSpPr>
        <p:sp>
          <p:nvSpPr>
            <p:cNvPr id="17413" name="Text Box 6"/>
            <p:cNvSpPr txBox="1">
              <a:spLocks noChangeArrowheads="1"/>
            </p:cNvSpPr>
            <p:nvPr/>
          </p:nvSpPr>
          <p:spPr bwMode="auto">
            <a:xfrm>
              <a:off x="1325" y="1252"/>
              <a:ext cx="3592" cy="9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Symbol" pitchFamily="18" charset="2"/>
                <a:buNone/>
              </a:pPr>
              <a:r>
                <a:rPr lang="en-US" i="0" u="none">
                  <a:solidFill>
                    <a:srgbClr val="FFFFFF"/>
                  </a:solidFill>
                  <a:sym typeface="Symbol" pitchFamily="18" charset="2"/>
                </a:rPr>
                <a:t> 	  a</a:t>
              </a:r>
              <a:r>
                <a:rPr lang="en-US" i="0" u="none" baseline="-25000">
                  <a:solidFill>
                    <a:srgbClr val="FFFFFF"/>
                  </a:solidFill>
                  <a:sym typeface="Symbol" pitchFamily="18" charset="2"/>
                </a:rPr>
                <a:t>1</a:t>
              </a:r>
              <a:r>
                <a:rPr lang="en-US" i="0" u="none">
                  <a:solidFill>
                    <a:srgbClr val="FFFFFF"/>
                  </a:solidFill>
                  <a:sym typeface="Symbol" pitchFamily="18" charset="2"/>
                </a:rPr>
                <a:t>+b</a:t>
              </a:r>
              <a:r>
                <a:rPr lang="en-US" i="0" u="none" baseline="-25000">
                  <a:solidFill>
                    <a:srgbClr val="FFFFFF"/>
                  </a:solidFill>
                  <a:sym typeface="Symbol" pitchFamily="18" charset="2"/>
                </a:rPr>
                <a:t>1</a:t>
              </a:r>
              <a:r>
                <a:rPr lang="en-US" i="0" u="none">
                  <a:solidFill>
                    <a:srgbClr val="FFFFFF"/>
                  </a:solidFill>
                  <a:sym typeface="Symbol" pitchFamily="18" charset="2"/>
                </a:rPr>
                <a:t>       a</a:t>
              </a:r>
              <a:r>
                <a:rPr lang="en-US" i="0" u="none" baseline="-25000">
                  <a:solidFill>
                    <a:srgbClr val="FFFFFF"/>
                  </a:solidFill>
                  <a:sym typeface="Symbol" pitchFamily="18" charset="2"/>
                </a:rPr>
                <a:t>2</a:t>
              </a:r>
              <a:r>
                <a:rPr lang="en-US" i="0" u="none">
                  <a:solidFill>
                    <a:srgbClr val="FFFFFF"/>
                  </a:solidFill>
                  <a:sym typeface="Symbol" pitchFamily="18" charset="2"/>
                </a:rPr>
                <a:t>.b</a:t>
              </a:r>
              <a:r>
                <a:rPr lang="en-US" i="0" u="none" baseline="-25000">
                  <a:solidFill>
                    <a:srgbClr val="FFFFFF"/>
                  </a:solidFill>
                  <a:sym typeface="Symbol" pitchFamily="18" charset="2"/>
                </a:rPr>
                <a:t>2                   </a:t>
              </a:r>
              <a:r>
                <a:rPr lang="en-US" i="0" u="none">
                  <a:solidFill>
                    <a:srgbClr val="FFFFFF"/>
                  </a:solidFill>
                  <a:sym typeface="Symbol" pitchFamily="18" charset="2"/>
                </a:rPr>
                <a:t>…   a</a:t>
              </a:r>
              <a:r>
                <a:rPr lang="en-US" i="0" u="none" baseline="-25000">
                  <a:solidFill>
                    <a:srgbClr val="FFFFFF"/>
                  </a:solidFill>
                  <a:sym typeface="Symbol" pitchFamily="18" charset="2"/>
                </a:rPr>
                <a:t>n</a:t>
              </a:r>
              <a:r>
                <a:rPr lang="en-US" i="0" u="none">
                  <a:solidFill>
                    <a:srgbClr val="FFFFFF"/>
                  </a:solidFill>
                  <a:sym typeface="Symbol" pitchFamily="18" charset="2"/>
                </a:rPr>
                <a:t>.b</a:t>
              </a:r>
              <a:r>
                <a:rPr lang="en-US" i="0" u="none" baseline="-25000">
                  <a:solidFill>
                    <a:srgbClr val="FFFFFF"/>
                  </a:solidFill>
                  <a:sym typeface="Symbol" pitchFamily="18" charset="2"/>
                </a:rPr>
                <a:t>n</a:t>
              </a:r>
            </a:p>
            <a:p>
              <a:pPr>
                <a:buFont typeface="Symbol" pitchFamily="18" charset="2"/>
                <a:buNone/>
              </a:pPr>
              <a:r>
                <a:rPr lang="en-US" i="0" u="none">
                  <a:solidFill>
                    <a:srgbClr val="FFFFFF"/>
                  </a:solidFill>
                  <a:sym typeface="Symbol" pitchFamily="18" charset="2"/>
                </a:rPr>
                <a:t>             a</a:t>
              </a:r>
              <a:r>
                <a:rPr lang="en-US" i="0" u="none" baseline="-25000">
                  <a:solidFill>
                    <a:srgbClr val="FFFFFF"/>
                  </a:solidFill>
                  <a:sym typeface="Symbol" pitchFamily="18" charset="2"/>
                </a:rPr>
                <a:t>1</a:t>
              </a:r>
              <a:r>
                <a:rPr lang="en-US" i="0" u="none">
                  <a:solidFill>
                    <a:srgbClr val="FFFFFF"/>
                  </a:solidFill>
                  <a:sym typeface="Symbol" pitchFamily="18" charset="2"/>
                </a:rPr>
                <a:t>.b</a:t>
              </a:r>
              <a:r>
                <a:rPr lang="en-US" i="0" u="none" baseline="-25000">
                  <a:solidFill>
                    <a:srgbClr val="FFFFFF"/>
                  </a:solidFill>
                  <a:sym typeface="Symbol" pitchFamily="18" charset="2"/>
                </a:rPr>
                <a:t>1</a:t>
              </a:r>
              <a:r>
                <a:rPr lang="en-US" i="0" u="none">
                  <a:solidFill>
                    <a:srgbClr val="FFFFFF"/>
                  </a:solidFill>
                  <a:sym typeface="Symbol" pitchFamily="18" charset="2"/>
                </a:rPr>
                <a:t>        a</a:t>
              </a:r>
              <a:r>
                <a:rPr lang="en-US" i="0" u="none" baseline="-25000">
                  <a:solidFill>
                    <a:srgbClr val="FFFFFF"/>
                  </a:solidFill>
                  <a:sym typeface="Symbol" pitchFamily="18" charset="2"/>
                </a:rPr>
                <a:t>2</a:t>
              </a:r>
              <a:r>
                <a:rPr lang="en-US" i="0" u="none">
                  <a:solidFill>
                    <a:srgbClr val="FFFFFF"/>
                  </a:solidFill>
                  <a:sym typeface="Symbol" pitchFamily="18" charset="2"/>
                </a:rPr>
                <a:t>+b</a:t>
              </a:r>
              <a:r>
                <a:rPr lang="en-US" i="0" u="none" baseline="-25000">
                  <a:solidFill>
                    <a:srgbClr val="FFFFFF"/>
                  </a:solidFill>
                  <a:sym typeface="Symbol" pitchFamily="18" charset="2"/>
                </a:rPr>
                <a:t>2</a:t>
              </a:r>
              <a:r>
                <a:rPr lang="en-US" i="0" u="none">
                  <a:solidFill>
                    <a:srgbClr val="FFFFFF"/>
                  </a:solidFill>
                  <a:sym typeface="Symbol" pitchFamily="18" charset="2"/>
                </a:rPr>
                <a:t>            …   a</a:t>
              </a:r>
              <a:r>
                <a:rPr lang="en-US" i="0" u="none" baseline="-25000">
                  <a:solidFill>
                    <a:srgbClr val="FFFFFF"/>
                  </a:solidFill>
                  <a:sym typeface="Symbol" pitchFamily="18" charset="2"/>
                </a:rPr>
                <a:t>n</a:t>
              </a:r>
              <a:r>
                <a:rPr lang="en-US" i="0" u="none">
                  <a:solidFill>
                    <a:srgbClr val="FFFFFF"/>
                  </a:solidFill>
                  <a:sym typeface="Symbol" pitchFamily="18" charset="2"/>
                </a:rPr>
                <a:t>.b</a:t>
              </a:r>
              <a:r>
                <a:rPr lang="en-US" i="0" u="none" baseline="-25000">
                  <a:solidFill>
                    <a:srgbClr val="FFFFFF"/>
                  </a:solidFill>
                  <a:sym typeface="Symbol" pitchFamily="18" charset="2"/>
                </a:rPr>
                <a:t>n</a:t>
              </a:r>
            </a:p>
            <a:p>
              <a:pPr>
                <a:buFont typeface="Symbol" pitchFamily="18" charset="2"/>
                <a:buNone/>
              </a:pPr>
              <a:r>
                <a:rPr lang="en-US" i="0" u="none">
                  <a:solidFill>
                    <a:srgbClr val="FFFFFF"/>
                  </a:solidFill>
                  <a:sym typeface="Symbol" pitchFamily="18" charset="2"/>
                </a:rPr>
                <a:t>              ………………</a:t>
              </a:r>
            </a:p>
            <a:p>
              <a:pPr>
                <a:buFont typeface="Symbol" pitchFamily="18" charset="2"/>
                <a:buNone/>
              </a:pPr>
              <a:r>
                <a:rPr lang="en-US" i="0" u="none">
                  <a:solidFill>
                    <a:srgbClr val="FFFFFF"/>
                  </a:solidFill>
                  <a:sym typeface="Symbol" pitchFamily="18" charset="2"/>
                </a:rPr>
                <a:t>	  a</a:t>
              </a:r>
              <a:r>
                <a:rPr lang="en-US" i="0" u="none" baseline="-25000">
                  <a:solidFill>
                    <a:srgbClr val="FFFFFF"/>
                  </a:solidFill>
                  <a:sym typeface="Symbol" pitchFamily="18" charset="2"/>
                </a:rPr>
                <a:t>1</a:t>
              </a:r>
              <a:r>
                <a:rPr lang="en-US" i="0" u="none">
                  <a:solidFill>
                    <a:srgbClr val="FFFFFF"/>
                  </a:solidFill>
                  <a:sym typeface="Symbol" pitchFamily="18" charset="2"/>
                </a:rPr>
                <a:t>.b</a:t>
              </a:r>
              <a:r>
                <a:rPr lang="en-US" i="0" u="none" baseline="-25000">
                  <a:solidFill>
                    <a:srgbClr val="FFFFFF"/>
                  </a:solidFill>
                  <a:sym typeface="Symbol" pitchFamily="18" charset="2"/>
                </a:rPr>
                <a:t>1</a:t>
              </a:r>
              <a:r>
                <a:rPr lang="en-US" i="0" u="none">
                  <a:solidFill>
                    <a:srgbClr val="FFFFFF"/>
                  </a:solidFill>
                  <a:sym typeface="Symbol" pitchFamily="18" charset="2"/>
                </a:rPr>
                <a:t>        a</a:t>
              </a:r>
              <a:r>
                <a:rPr lang="en-US" i="0" u="none" baseline="-25000">
                  <a:solidFill>
                    <a:srgbClr val="FFFFFF"/>
                  </a:solidFill>
                  <a:sym typeface="Symbol" pitchFamily="18" charset="2"/>
                </a:rPr>
                <a:t>2</a:t>
              </a:r>
              <a:r>
                <a:rPr lang="en-US" i="0" u="none">
                  <a:solidFill>
                    <a:srgbClr val="FFFFFF"/>
                  </a:solidFill>
                  <a:sym typeface="Symbol" pitchFamily="18" charset="2"/>
                </a:rPr>
                <a:t>.b</a:t>
              </a:r>
              <a:r>
                <a:rPr lang="en-US" i="0" u="none" baseline="-25000">
                  <a:solidFill>
                    <a:srgbClr val="FFFFFF"/>
                  </a:solidFill>
                  <a:sym typeface="Symbol" pitchFamily="18" charset="2"/>
                </a:rPr>
                <a:t>2</a:t>
              </a:r>
              <a:r>
                <a:rPr lang="en-US" i="0" u="none">
                  <a:solidFill>
                    <a:srgbClr val="FFFFFF"/>
                  </a:solidFill>
                  <a:sym typeface="Symbol" pitchFamily="18" charset="2"/>
                </a:rPr>
                <a:t>             …   a</a:t>
              </a:r>
              <a:r>
                <a:rPr lang="en-US" i="0" u="none" baseline="-25000">
                  <a:solidFill>
                    <a:srgbClr val="FFFFFF"/>
                  </a:solidFill>
                  <a:sym typeface="Symbol" pitchFamily="18" charset="2"/>
                </a:rPr>
                <a:t>n</a:t>
              </a:r>
              <a:r>
                <a:rPr lang="en-US" i="0" u="none">
                  <a:solidFill>
                    <a:srgbClr val="FFFFFF"/>
                  </a:solidFill>
                  <a:sym typeface="Symbol" pitchFamily="18" charset="2"/>
                </a:rPr>
                <a:t>+b</a:t>
              </a:r>
              <a:r>
                <a:rPr lang="en-US" i="0" u="none" baseline="-25000">
                  <a:solidFill>
                    <a:srgbClr val="FFFFFF"/>
                  </a:solidFill>
                  <a:sym typeface="Symbol" pitchFamily="18" charset="2"/>
                </a:rPr>
                <a:t>n</a:t>
              </a:r>
            </a:p>
          </p:txBody>
        </p:sp>
        <p:sp>
          <p:nvSpPr>
            <p:cNvPr id="17414" name="AutoShape 7"/>
            <p:cNvSpPr>
              <a:spLocks/>
            </p:cNvSpPr>
            <p:nvPr/>
          </p:nvSpPr>
          <p:spPr bwMode="auto">
            <a:xfrm>
              <a:off x="1753" y="1240"/>
              <a:ext cx="204" cy="1049"/>
            </a:xfrm>
            <a:prstGeom prst="leftBrace">
              <a:avLst>
                <a:gd name="adj1" fmla="val 42851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5" name="Text Box 8"/>
            <p:cNvSpPr txBox="1">
              <a:spLocks noChangeArrowheads="1"/>
            </p:cNvSpPr>
            <p:nvPr/>
          </p:nvSpPr>
          <p:spPr bwMode="auto">
            <a:xfrm>
              <a:off x="102" y="1596"/>
              <a:ext cx="175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i="0" u="none">
                  <a:solidFill>
                    <a:srgbClr val="FFFFFF"/>
                  </a:solidFill>
                  <a:sym typeface="Symbol" pitchFamily="18" charset="2"/>
                </a:rPr>
                <a:t>Consensus(,)=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Computation of all Prime Implicants …</a:t>
            </a:r>
          </a:p>
        </p:txBody>
      </p:sp>
      <p:sp>
        <p:nvSpPr>
          <p:cNvPr id="794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8408988" cy="5356225"/>
          </a:xfrm>
        </p:spPr>
        <p:txBody>
          <a:bodyPr/>
          <a:lstStyle/>
          <a:p>
            <a:pPr>
              <a:defRPr/>
            </a:pPr>
            <a:r>
              <a:rPr lang="en-US" sz="2200" smtClean="0"/>
              <a:t>Let f= x f</a:t>
            </a:r>
            <a:r>
              <a:rPr lang="en-US" sz="2200" baseline="-25000" smtClean="0"/>
              <a:t>x</a:t>
            </a:r>
            <a:r>
              <a:rPr lang="en-US" sz="2200" smtClean="0"/>
              <a:t> + x’ f</a:t>
            </a:r>
            <a:r>
              <a:rPr lang="en-US" sz="2200" baseline="-25000" smtClean="0"/>
              <a:t>x’</a:t>
            </a:r>
          </a:p>
          <a:p>
            <a:pPr>
              <a:defRPr/>
            </a:pPr>
            <a:r>
              <a:rPr lang="en-US" sz="2200" smtClean="0"/>
              <a:t>There are three possibilities for a prime implicant of f</a:t>
            </a:r>
          </a:p>
          <a:p>
            <a:pPr lvl="1">
              <a:defRPr/>
            </a:pPr>
            <a:r>
              <a:rPr lang="en-US" sz="2000" smtClean="0"/>
              <a:t>It is a prime of </a:t>
            </a:r>
            <a:r>
              <a:rPr lang="en-US" sz="2000" smtClean="0">
                <a:solidFill>
                  <a:schemeClr val="hlink"/>
                </a:solidFill>
              </a:rPr>
              <a:t>x f</a:t>
            </a:r>
            <a:r>
              <a:rPr lang="en-US" sz="2000" baseline="-25000" smtClean="0">
                <a:solidFill>
                  <a:schemeClr val="hlink"/>
                </a:solidFill>
              </a:rPr>
              <a:t>x</a:t>
            </a:r>
            <a:r>
              <a:rPr lang="en-US" sz="2000" smtClean="0"/>
              <a:t> i.e. a prime of </a:t>
            </a:r>
            <a:r>
              <a:rPr lang="en-US" sz="2000" smtClean="0">
                <a:solidFill>
                  <a:schemeClr val="hlink"/>
                </a:solidFill>
              </a:rPr>
              <a:t>f</a:t>
            </a:r>
            <a:r>
              <a:rPr lang="en-US" sz="2000" baseline="-25000" smtClean="0">
                <a:solidFill>
                  <a:schemeClr val="hlink"/>
                </a:solidFill>
              </a:rPr>
              <a:t>x</a:t>
            </a:r>
            <a:endParaRPr lang="en-US" sz="2000" smtClean="0">
              <a:solidFill>
                <a:schemeClr val="hlink"/>
              </a:solidFill>
            </a:endParaRPr>
          </a:p>
          <a:p>
            <a:pPr lvl="1">
              <a:defRPr/>
            </a:pPr>
            <a:r>
              <a:rPr lang="en-US" sz="2000" smtClean="0"/>
              <a:t>It is a prime of </a:t>
            </a:r>
            <a:r>
              <a:rPr lang="en-US" sz="2000" smtClean="0">
                <a:solidFill>
                  <a:schemeClr val="hlink"/>
                </a:solidFill>
              </a:rPr>
              <a:t>x’ f</a:t>
            </a:r>
            <a:r>
              <a:rPr lang="en-US" sz="2000" baseline="-25000" smtClean="0">
                <a:solidFill>
                  <a:schemeClr val="hlink"/>
                </a:solidFill>
              </a:rPr>
              <a:t>x’</a:t>
            </a:r>
            <a:r>
              <a:rPr lang="en-US" sz="2000" baseline="-25000" smtClean="0"/>
              <a:t> </a:t>
            </a:r>
            <a:r>
              <a:rPr lang="en-US" sz="2000" smtClean="0"/>
              <a:t>i.e. a prime of </a:t>
            </a:r>
            <a:r>
              <a:rPr lang="en-US" sz="2000" smtClean="0">
                <a:solidFill>
                  <a:schemeClr val="hlink"/>
                </a:solidFill>
              </a:rPr>
              <a:t>f</a:t>
            </a:r>
            <a:r>
              <a:rPr lang="en-US" sz="2000" baseline="-25000" smtClean="0">
                <a:solidFill>
                  <a:schemeClr val="hlink"/>
                </a:solidFill>
              </a:rPr>
              <a:t>x’</a:t>
            </a:r>
            <a:r>
              <a:rPr lang="en-US" sz="2000" baseline="-25000" smtClean="0"/>
              <a:t> </a:t>
            </a:r>
          </a:p>
          <a:p>
            <a:pPr lvl="1">
              <a:defRPr/>
            </a:pPr>
            <a:r>
              <a:rPr lang="en-US" sz="2000" smtClean="0"/>
              <a:t>It is the </a:t>
            </a:r>
            <a:r>
              <a:rPr lang="en-US" sz="2000" smtClean="0">
                <a:solidFill>
                  <a:schemeClr val="hlink"/>
                </a:solidFill>
              </a:rPr>
              <a:t>consensus</a:t>
            </a:r>
            <a:r>
              <a:rPr lang="en-US" sz="2000" smtClean="0"/>
              <a:t> of two implicants one in </a:t>
            </a:r>
            <a:r>
              <a:rPr lang="en-US" sz="2000" smtClean="0">
                <a:solidFill>
                  <a:schemeClr val="hlink"/>
                </a:solidFill>
              </a:rPr>
              <a:t>x f</a:t>
            </a:r>
            <a:r>
              <a:rPr lang="en-US" sz="2000" baseline="-25000" smtClean="0">
                <a:solidFill>
                  <a:schemeClr val="hlink"/>
                </a:solidFill>
              </a:rPr>
              <a:t>x</a:t>
            </a:r>
            <a:r>
              <a:rPr lang="en-US" sz="2000" smtClean="0"/>
              <a:t> and one in </a:t>
            </a:r>
            <a:r>
              <a:rPr lang="en-US" sz="2000" smtClean="0">
                <a:solidFill>
                  <a:schemeClr val="hlink"/>
                </a:solidFill>
              </a:rPr>
              <a:t>x’ f</a:t>
            </a:r>
            <a:r>
              <a:rPr lang="en-US" sz="2000" baseline="-25000" smtClean="0">
                <a:solidFill>
                  <a:schemeClr val="hlink"/>
                </a:solidFill>
              </a:rPr>
              <a:t>x’</a:t>
            </a:r>
          </a:p>
          <a:p>
            <a:pPr>
              <a:defRPr/>
            </a:pPr>
            <a:endParaRPr lang="en-US" sz="2200" smtClean="0">
              <a:solidFill>
                <a:schemeClr val="hlink"/>
              </a:solidFill>
            </a:endParaRPr>
          </a:p>
          <a:p>
            <a:pPr>
              <a:defRPr/>
            </a:pPr>
            <a:endParaRPr lang="en-US" sz="2200" smtClean="0">
              <a:solidFill>
                <a:schemeClr val="hlink"/>
              </a:solidFill>
            </a:endParaRPr>
          </a:p>
          <a:p>
            <a:pPr>
              <a:defRPr/>
            </a:pPr>
            <a:endParaRPr lang="en-US" sz="2200" smtClean="0">
              <a:solidFill>
                <a:schemeClr val="hlink"/>
              </a:solidFill>
            </a:endParaRPr>
          </a:p>
          <a:p>
            <a:pPr>
              <a:defRPr/>
            </a:pPr>
            <a:endParaRPr lang="en-US" sz="2200" smtClean="0"/>
          </a:p>
          <a:p>
            <a:pPr>
              <a:defRPr/>
            </a:pPr>
            <a:r>
              <a:rPr lang="en-US" sz="2200" smtClean="0"/>
              <a:t>A </a:t>
            </a:r>
            <a:r>
              <a:rPr lang="en-US" sz="2200" smtClean="0">
                <a:solidFill>
                  <a:schemeClr val="hlink"/>
                </a:solidFill>
              </a:rPr>
              <a:t>unate</a:t>
            </a:r>
            <a:r>
              <a:rPr lang="en-US" sz="2200" smtClean="0"/>
              <a:t> cover, F, with SCC contains all primes. </a:t>
            </a:r>
          </a:p>
          <a:p>
            <a:pPr lvl="1">
              <a:defRPr/>
            </a:pPr>
            <a:r>
              <a:rPr lang="en-US" sz="2000" smtClean="0"/>
              <a:t>P(F)=SCC(F)</a:t>
            </a:r>
          </a:p>
          <a:p>
            <a:pPr lvl="1">
              <a:defRPr/>
            </a:pPr>
            <a:r>
              <a:rPr lang="en-US" sz="2000" smtClean="0"/>
              <a:t>Each prime of a unate function is essential.</a:t>
            </a:r>
          </a:p>
          <a:p>
            <a:pPr lvl="1">
              <a:defRPr/>
            </a:pPr>
            <a:endParaRPr lang="en-US" sz="2000" smtClean="0"/>
          </a:p>
          <a:p>
            <a:pPr lvl="1">
              <a:defRPr/>
            </a:pPr>
            <a:endParaRPr lang="en-US" sz="2000" smtClean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185863" y="3219450"/>
          <a:ext cx="6429375" cy="1301750"/>
        </p:xfrm>
        <a:graphic>
          <a:graphicData uri="http://schemas.openxmlformats.org/presentationml/2006/ole">
            <p:oleObj spid="_x0000_s1026" name="Equation" r:id="rId3" imgW="2755800" imgH="558720" progId="Equation.3">
              <p:embed/>
            </p:oleObj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 Computation of all Prime Implicants</a:t>
            </a:r>
          </a:p>
        </p:txBody>
      </p:sp>
      <p:sp>
        <p:nvSpPr>
          <p:cNvPr id="80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hlink"/>
                </a:solidFill>
              </a:rPr>
              <a:t>Example: f=ab + ac + a’</a:t>
            </a:r>
          </a:p>
          <a:p>
            <a:pPr lvl="1">
              <a:defRPr/>
            </a:pPr>
            <a:r>
              <a:rPr lang="en-US" smtClean="0"/>
              <a:t>Let us choose to split the </a:t>
            </a:r>
            <a:r>
              <a:rPr lang="en-US" smtClean="0">
                <a:solidFill>
                  <a:schemeClr val="hlink"/>
                </a:solidFill>
              </a:rPr>
              <a:t>binate variable a</a:t>
            </a:r>
          </a:p>
          <a:p>
            <a:pPr lvl="1">
              <a:defRPr/>
            </a:pPr>
            <a:r>
              <a:rPr lang="en-US" smtClean="0"/>
              <a:t>Note that f</a:t>
            </a:r>
            <a:r>
              <a:rPr lang="en-US" baseline="-25000" smtClean="0"/>
              <a:t>a’</a:t>
            </a:r>
            <a:r>
              <a:rPr lang="en-US" smtClean="0"/>
              <a:t> is tautology; P(f</a:t>
            </a:r>
            <a:r>
              <a:rPr lang="en-US" baseline="-25000" smtClean="0"/>
              <a:t>a’</a:t>
            </a:r>
            <a:r>
              <a:rPr lang="en-US" smtClean="0"/>
              <a:t>)=U; C(a’) </a:t>
            </a:r>
            <a:r>
              <a:rPr lang="en-US" smtClean="0">
                <a:sym typeface="Symbol" pitchFamily="18" charset="2"/>
              </a:rPr>
              <a:t> </a:t>
            </a:r>
            <a:r>
              <a:rPr lang="en-US" smtClean="0"/>
              <a:t>P(f</a:t>
            </a:r>
            <a:r>
              <a:rPr lang="en-US" baseline="-25000" smtClean="0"/>
              <a:t>a’</a:t>
            </a:r>
            <a:r>
              <a:rPr lang="en-US" smtClean="0"/>
              <a:t>)			=</a:t>
            </a:r>
            <a:r>
              <a:rPr lang="en-US" smtClean="0">
                <a:solidFill>
                  <a:schemeClr val="hlink"/>
                </a:solidFill>
              </a:rPr>
              <a:t>10 11 11=P1=a’</a:t>
            </a:r>
          </a:p>
          <a:p>
            <a:pPr lvl="1">
              <a:defRPr/>
            </a:pPr>
            <a:r>
              <a:rPr lang="en-US" smtClean="0"/>
              <a:t>P(f</a:t>
            </a:r>
            <a:r>
              <a:rPr lang="en-US" baseline="-25000" smtClean="0"/>
              <a:t>a</a:t>
            </a:r>
            <a:r>
              <a:rPr lang="en-US" smtClean="0"/>
              <a:t>)= {11 01 11; 11 11 01}=b+c; C(a) </a:t>
            </a:r>
            <a:r>
              <a:rPr lang="en-US" smtClean="0">
                <a:sym typeface="Symbol" pitchFamily="18" charset="2"/>
              </a:rPr>
              <a:t> </a:t>
            </a:r>
            <a:r>
              <a:rPr lang="en-US" smtClean="0"/>
              <a:t>P(f</a:t>
            </a:r>
            <a:r>
              <a:rPr lang="en-US" baseline="-25000" smtClean="0"/>
              <a:t>a</a:t>
            </a:r>
            <a:r>
              <a:rPr lang="en-US" smtClean="0"/>
              <a:t>)=</a:t>
            </a:r>
            <a:r>
              <a:rPr lang="en-US" smtClean="0">
                <a:solidFill>
                  <a:schemeClr val="accent1"/>
                </a:solidFill>
              </a:rPr>
              <a:t>{01 01 11; 01</a:t>
            </a:r>
            <a:r>
              <a:rPr lang="en-US" smtClean="0"/>
              <a:t> </a:t>
            </a:r>
            <a:r>
              <a:rPr lang="en-US" smtClean="0">
                <a:solidFill>
                  <a:schemeClr val="accent1"/>
                </a:solidFill>
              </a:rPr>
              <a:t>11 01}=P2=</a:t>
            </a:r>
            <a:r>
              <a:rPr lang="en-US" sz="2000" smtClean="0">
                <a:solidFill>
                  <a:schemeClr val="accent1"/>
                </a:solidFill>
              </a:rPr>
              <a:t>{ab, ac}</a:t>
            </a:r>
            <a:endParaRPr lang="en-US" smtClean="0">
              <a:solidFill>
                <a:schemeClr val="accent1"/>
              </a:solidFill>
            </a:endParaRPr>
          </a:p>
          <a:p>
            <a:pPr lvl="1">
              <a:defRPr/>
            </a:pPr>
            <a:r>
              <a:rPr lang="en-US" smtClean="0"/>
              <a:t>Consensus(P1,P2)= </a:t>
            </a:r>
            <a:r>
              <a:rPr lang="en-US" smtClean="0">
                <a:solidFill>
                  <a:schemeClr val="tx2"/>
                </a:solidFill>
              </a:rPr>
              <a:t>{11 01 11; 11 11 01}={b,c}</a:t>
            </a:r>
          </a:p>
          <a:p>
            <a:pPr lvl="1">
              <a:defRPr/>
            </a:pPr>
            <a:r>
              <a:rPr lang="en-US" smtClean="0"/>
              <a:t>P(F)=</a:t>
            </a:r>
            <a:r>
              <a:rPr lang="en-US" smtClean="0">
                <a:solidFill>
                  <a:srgbClr val="FF0000"/>
                </a:solidFill>
              </a:rPr>
              <a:t>SCC</a:t>
            </a:r>
            <a:r>
              <a:rPr lang="en-US" smtClean="0"/>
              <a:t>{</a:t>
            </a:r>
            <a:r>
              <a:rPr lang="en-US" smtClean="0">
                <a:solidFill>
                  <a:schemeClr val="hlink"/>
                </a:solidFill>
              </a:rPr>
              <a:t>10</a:t>
            </a:r>
            <a:r>
              <a:rPr lang="en-US" smtClean="0"/>
              <a:t> </a:t>
            </a:r>
            <a:r>
              <a:rPr lang="en-US" smtClean="0">
                <a:solidFill>
                  <a:schemeClr val="hlink"/>
                </a:solidFill>
              </a:rPr>
              <a:t>11 11</a:t>
            </a:r>
            <a:r>
              <a:rPr lang="en-US" smtClean="0"/>
              <a:t>; </a:t>
            </a:r>
            <a:r>
              <a:rPr lang="en-US" smtClean="0">
                <a:solidFill>
                  <a:schemeClr val="accent1"/>
                </a:solidFill>
              </a:rPr>
              <a:t>01 01 11; 01 11 01; </a:t>
            </a:r>
            <a:r>
              <a:rPr lang="en-US" smtClean="0">
                <a:solidFill>
                  <a:schemeClr val="tx2"/>
                </a:solidFill>
              </a:rPr>
              <a:t>11 01 11; 11 11 01</a:t>
            </a:r>
            <a:r>
              <a:rPr lang="en-US" smtClean="0"/>
              <a:t>}</a:t>
            </a:r>
          </a:p>
          <a:p>
            <a:pPr lvl="1">
              <a:buFontTx/>
              <a:buNone/>
              <a:defRPr/>
            </a:pPr>
            <a:r>
              <a:rPr lang="en-US" smtClean="0"/>
              <a:t>		      = {a’, ab, ac, b, c}</a:t>
            </a:r>
          </a:p>
          <a:p>
            <a:pPr lvl="1">
              <a:buFontTx/>
              <a:buNone/>
              <a:defRPr/>
            </a:pPr>
            <a:r>
              <a:rPr lang="en-US" smtClean="0"/>
              <a:t>          = {10 11 11; 11 01 11; 11 11 01}</a:t>
            </a:r>
          </a:p>
          <a:p>
            <a:pPr lvl="1">
              <a:buFontTx/>
              <a:buNone/>
              <a:defRPr/>
            </a:pPr>
            <a:r>
              <a:rPr lang="en-US" smtClean="0"/>
              <a:t>          = </a:t>
            </a:r>
            <a:r>
              <a:rPr lang="en-US" smtClean="0">
                <a:solidFill>
                  <a:srgbClr val="FF0000"/>
                </a:solidFill>
              </a:rPr>
              <a:t>{a’, b, c}</a:t>
            </a:r>
          </a:p>
          <a:p>
            <a:pPr>
              <a:defRPr/>
            </a:pPr>
            <a:endParaRPr lang="en-US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Tautology …</a:t>
            </a:r>
          </a:p>
        </p:txBody>
      </p:sp>
      <p:sp>
        <p:nvSpPr>
          <p:cNvPr id="775177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 smtClean="0"/>
              <a:t>Check if a function is always TRUE.</a:t>
            </a:r>
          </a:p>
          <a:p>
            <a:pPr>
              <a:defRPr/>
            </a:pPr>
            <a:r>
              <a:rPr lang="en-US" sz="2000" dirty="0" smtClean="0"/>
              <a:t>Plays an important role in all algorithms for logic optimization.</a:t>
            </a:r>
          </a:p>
          <a:p>
            <a:pPr>
              <a:defRPr/>
            </a:pPr>
            <a:r>
              <a:rPr lang="en-US" sz="2000" dirty="0" smtClean="0">
                <a:solidFill>
                  <a:schemeClr val="hlink"/>
                </a:solidFill>
              </a:rPr>
              <a:t>Recursive paradigm</a:t>
            </a:r>
          </a:p>
          <a:p>
            <a:pPr lvl="1">
              <a:defRPr/>
            </a:pPr>
            <a:r>
              <a:rPr lang="en-US" sz="2000" dirty="0" smtClean="0"/>
              <a:t>Expand about a variable.</a:t>
            </a:r>
          </a:p>
          <a:p>
            <a:pPr lvl="1">
              <a:defRPr/>
            </a:pPr>
            <a:r>
              <a:rPr lang="en-US" sz="2000" dirty="0" smtClean="0"/>
              <a:t>If all cofactors are TRUE then function is a tautology.</a:t>
            </a:r>
          </a:p>
          <a:p>
            <a:pPr>
              <a:defRPr/>
            </a:pPr>
            <a:r>
              <a:rPr lang="en-US" sz="2000" dirty="0" smtClean="0">
                <a:solidFill>
                  <a:schemeClr val="hlink"/>
                </a:solidFill>
              </a:rPr>
              <a:t>TAUTOLOGY</a:t>
            </a:r>
            <a:r>
              <a:rPr lang="en-US" sz="2000" dirty="0" smtClean="0"/>
              <a:t> </a:t>
            </a:r>
          </a:p>
          <a:p>
            <a:pPr lvl="1">
              <a:defRPr/>
            </a:pPr>
            <a:r>
              <a:rPr lang="en-US" sz="2000" dirty="0" smtClean="0"/>
              <a:t>The cover has a row of all 1s (Tautology cube).</a:t>
            </a:r>
          </a:p>
          <a:p>
            <a:pPr lvl="1">
              <a:defRPr/>
            </a:pPr>
            <a:r>
              <a:rPr lang="en-US" sz="2000" dirty="0" smtClean="0"/>
              <a:t>The cover depends on one variable only, and there is no column of 0s in that field.</a:t>
            </a:r>
          </a:p>
          <a:p>
            <a:pPr>
              <a:defRPr/>
            </a:pPr>
            <a:r>
              <a:rPr lang="en-US" sz="2000" dirty="0" smtClean="0">
                <a:solidFill>
                  <a:schemeClr val="hlink"/>
                </a:solidFill>
              </a:rPr>
              <a:t>NO TAUTOLOGY</a:t>
            </a:r>
            <a:r>
              <a:rPr lang="en-US" sz="2000" dirty="0" smtClean="0"/>
              <a:t> </a:t>
            </a:r>
          </a:p>
          <a:p>
            <a:pPr lvl="1">
              <a:defRPr/>
            </a:pPr>
            <a:r>
              <a:rPr lang="en-US" sz="2000" dirty="0" smtClean="0"/>
              <a:t>The cover has a column of 0s (A variable that never takes a certain value).</a:t>
            </a:r>
          </a:p>
          <a:p>
            <a:pPr>
              <a:defRPr/>
            </a:pPr>
            <a:r>
              <a:rPr lang="en-US" sz="2000" dirty="0" smtClean="0"/>
              <a:t>When a cover is the union of two </a:t>
            </a:r>
            <a:r>
              <a:rPr lang="en-US" sz="2000" dirty="0" err="1" smtClean="0"/>
              <a:t>subcovers</a:t>
            </a:r>
            <a:r>
              <a:rPr lang="en-US" sz="2000" dirty="0" smtClean="0"/>
              <a:t> that depend on disjoint subsets of variables, then check tautology in both </a:t>
            </a:r>
            <a:r>
              <a:rPr lang="en-US" sz="2000" dirty="0" err="1" smtClean="0"/>
              <a:t>subcovers</a:t>
            </a:r>
            <a:r>
              <a:rPr lang="en-US" sz="2000" dirty="0" smtClean="0"/>
              <a:t>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8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 Tautology</a:t>
            </a:r>
          </a:p>
        </p:txBody>
      </p:sp>
      <p:sp>
        <p:nvSpPr>
          <p:cNvPr id="8048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hlink"/>
                </a:solidFill>
              </a:rPr>
              <a:t>Unate</a:t>
            </a:r>
            <a:r>
              <a:rPr lang="en-US" dirty="0" smtClean="0">
                <a:solidFill>
                  <a:schemeClr val="hlink"/>
                </a:solidFill>
              </a:rPr>
              <a:t> heuristics</a:t>
            </a:r>
          </a:p>
          <a:p>
            <a:pPr lvl="1">
              <a:defRPr/>
            </a:pPr>
            <a:r>
              <a:rPr lang="en-US" dirty="0" smtClean="0"/>
              <a:t>If cofactors are </a:t>
            </a:r>
            <a:r>
              <a:rPr lang="en-US" dirty="0" err="1" smtClean="0"/>
              <a:t>unate</a:t>
            </a:r>
            <a:r>
              <a:rPr lang="en-US" dirty="0" smtClean="0"/>
              <a:t> functions, additional criteria to determine tautology.</a:t>
            </a:r>
          </a:p>
          <a:p>
            <a:pPr lvl="1">
              <a:defRPr/>
            </a:pPr>
            <a:r>
              <a:rPr lang="en-US" dirty="0" smtClean="0"/>
              <a:t>Faster decision.</a:t>
            </a:r>
          </a:p>
          <a:p>
            <a:pPr>
              <a:defRPr/>
            </a:pPr>
            <a:r>
              <a:rPr lang="en-US" dirty="0" smtClean="0"/>
              <a:t>A cover is not tautology if it is </a:t>
            </a:r>
            <a:r>
              <a:rPr lang="en-US" dirty="0" err="1" smtClean="0">
                <a:solidFill>
                  <a:schemeClr val="hlink"/>
                </a:solidFill>
              </a:rPr>
              <a:t>unate</a:t>
            </a:r>
            <a:r>
              <a:rPr lang="en-US" dirty="0" smtClean="0"/>
              <a:t> and there is not a row of all 1’s.</a:t>
            </a:r>
          </a:p>
          <a:p>
            <a:pPr>
              <a:defRPr/>
            </a:pPr>
            <a:r>
              <a:rPr lang="en-US" dirty="0" smtClean="0"/>
              <a:t>If a function is expanded in a </a:t>
            </a:r>
            <a:r>
              <a:rPr lang="en-US" dirty="0" err="1" smtClean="0">
                <a:solidFill>
                  <a:schemeClr val="hlink"/>
                </a:solidFill>
              </a:rPr>
              <a:t>unate</a:t>
            </a:r>
            <a:r>
              <a:rPr lang="en-US" dirty="0" smtClean="0">
                <a:solidFill>
                  <a:schemeClr val="hlink"/>
                </a:solidFill>
              </a:rPr>
              <a:t> variable</a:t>
            </a:r>
            <a:r>
              <a:rPr lang="en-US" dirty="0" smtClean="0"/>
              <a:t>, only one cofactor needs to be checked for tautology</a:t>
            </a:r>
          </a:p>
          <a:p>
            <a:pPr lvl="1">
              <a:defRPr/>
            </a:pPr>
            <a:r>
              <a:rPr lang="en-US" dirty="0" smtClean="0"/>
              <a:t>Positive </a:t>
            </a:r>
            <a:r>
              <a:rPr lang="en-US" dirty="0" err="1" smtClean="0"/>
              <a:t>unate</a:t>
            </a:r>
            <a:r>
              <a:rPr lang="en-US" dirty="0" smtClean="0"/>
              <a:t> in variable xi, </a:t>
            </a:r>
            <a:r>
              <a:rPr lang="en-US" dirty="0" err="1" smtClean="0">
                <a:solidFill>
                  <a:schemeClr val="hlink"/>
                </a:solidFill>
              </a:rPr>
              <a:t>f</a:t>
            </a:r>
            <a:r>
              <a:rPr lang="en-US" baseline="-25000" dirty="0" err="1" smtClean="0">
                <a:solidFill>
                  <a:schemeClr val="hlink"/>
                </a:solidFill>
              </a:rPr>
              <a:t>xi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smtClean="0">
                <a:solidFill>
                  <a:schemeClr val="hlink"/>
                </a:solidFill>
                <a:sym typeface="Symbol" pitchFamily="18" charset="2"/>
              </a:rPr>
              <a:t> </a:t>
            </a:r>
            <a:r>
              <a:rPr lang="en-US" dirty="0" err="1" smtClean="0">
                <a:solidFill>
                  <a:schemeClr val="hlink"/>
                </a:solidFill>
              </a:rPr>
              <a:t>f</a:t>
            </a:r>
            <a:r>
              <a:rPr lang="en-US" baseline="-25000" dirty="0" err="1" smtClean="0">
                <a:solidFill>
                  <a:schemeClr val="hlink"/>
                </a:solidFill>
              </a:rPr>
              <a:t>xi</a:t>
            </a:r>
            <a:r>
              <a:rPr lang="en-US" baseline="-25000" dirty="0" smtClean="0">
                <a:solidFill>
                  <a:schemeClr val="hlink"/>
                </a:solidFill>
              </a:rPr>
              <a:t>’</a:t>
            </a:r>
            <a:r>
              <a:rPr lang="en-US" dirty="0" smtClean="0"/>
              <a:t> ; only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xi</a:t>
            </a:r>
            <a:r>
              <a:rPr lang="en-US" baseline="-25000" dirty="0" smtClean="0"/>
              <a:t>’</a:t>
            </a:r>
            <a:r>
              <a:rPr lang="en-US" dirty="0" smtClean="0"/>
              <a:t> needs to be checked for tautology.</a:t>
            </a:r>
          </a:p>
          <a:p>
            <a:pPr lvl="1">
              <a:defRPr/>
            </a:pPr>
            <a:r>
              <a:rPr lang="en-US" dirty="0" smtClean="0"/>
              <a:t>Negative </a:t>
            </a:r>
            <a:r>
              <a:rPr lang="en-US" dirty="0" err="1" smtClean="0"/>
              <a:t>unate</a:t>
            </a:r>
            <a:r>
              <a:rPr lang="en-US" dirty="0" smtClean="0"/>
              <a:t> in variable xi, </a:t>
            </a:r>
            <a:r>
              <a:rPr lang="en-US" dirty="0" err="1" smtClean="0">
                <a:solidFill>
                  <a:schemeClr val="hlink"/>
                </a:solidFill>
              </a:rPr>
              <a:t>f</a:t>
            </a:r>
            <a:r>
              <a:rPr lang="en-US" baseline="-25000" dirty="0" err="1" smtClean="0">
                <a:solidFill>
                  <a:schemeClr val="hlink"/>
                </a:solidFill>
              </a:rPr>
              <a:t>xi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smtClean="0">
                <a:solidFill>
                  <a:schemeClr val="hlink"/>
                </a:solidFill>
                <a:sym typeface="Symbol" pitchFamily="18" charset="2"/>
              </a:rPr>
              <a:t> </a:t>
            </a:r>
            <a:r>
              <a:rPr lang="en-US" dirty="0" err="1" smtClean="0">
                <a:solidFill>
                  <a:schemeClr val="hlink"/>
                </a:solidFill>
              </a:rPr>
              <a:t>f</a:t>
            </a:r>
            <a:r>
              <a:rPr lang="en-US" baseline="-25000" dirty="0" err="1" smtClean="0">
                <a:solidFill>
                  <a:schemeClr val="hlink"/>
                </a:solidFill>
              </a:rPr>
              <a:t>xi</a:t>
            </a:r>
            <a:r>
              <a:rPr lang="en-US" baseline="-25000" dirty="0" smtClean="0">
                <a:solidFill>
                  <a:schemeClr val="hlink"/>
                </a:solidFill>
              </a:rPr>
              <a:t>’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; only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xi</a:t>
            </a:r>
            <a:r>
              <a:rPr lang="en-US" dirty="0" smtClean="0"/>
              <a:t> needs to be checked for tautology.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0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804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80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804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80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8048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8048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486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20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Tautology Example</a:t>
            </a:r>
          </a:p>
        </p:txBody>
      </p:sp>
      <p:sp>
        <p:nvSpPr>
          <p:cNvPr id="776203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smtClean="0">
                <a:solidFill>
                  <a:schemeClr val="hlink"/>
                </a:solidFill>
              </a:rPr>
              <a:t>f = ab+ac+ab’c’ +a’</a:t>
            </a:r>
          </a:p>
          <a:p>
            <a:pPr>
              <a:lnSpc>
                <a:spcPct val="80000"/>
              </a:lnSpc>
              <a:defRPr/>
            </a:pPr>
            <a:r>
              <a:rPr lang="en-US" sz="2000" smtClean="0"/>
              <a:t>Select variable a.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smtClean="0"/>
              <a:t>Cofactor w.r.to </a:t>
            </a:r>
            <a:r>
              <a:rPr lang="en-US" sz="2000" smtClean="0">
                <a:solidFill>
                  <a:schemeClr val="hlink"/>
                </a:solidFill>
              </a:rPr>
              <a:t>a’</a:t>
            </a:r>
            <a:r>
              <a:rPr lang="en-US" sz="2000" smtClean="0"/>
              <a:t>       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800" smtClean="0"/>
              <a:t>11 11 11 =&gt; Tautology.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smtClean="0"/>
              <a:t>Cofactor w.r.to </a:t>
            </a:r>
            <a:r>
              <a:rPr lang="en-US" sz="2000" smtClean="0">
                <a:solidFill>
                  <a:schemeClr val="hlink"/>
                </a:solidFill>
              </a:rPr>
              <a:t>a</a:t>
            </a:r>
            <a:r>
              <a:rPr lang="en-US" sz="2000" smtClean="0"/>
              <a:t> is:</a:t>
            </a:r>
          </a:p>
          <a:p>
            <a:pPr>
              <a:lnSpc>
                <a:spcPct val="80000"/>
              </a:lnSpc>
              <a:defRPr/>
            </a:pPr>
            <a:endParaRPr lang="en-US" sz="2000" smtClean="0"/>
          </a:p>
          <a:p>
            <a:pPr>
              <a:lnSpc>
                <a:spcPct val="80000"/>
              </a:lnSpc>
              <a:defRPr/>
            </a:pPr>
            <a:endParaRPr lang="en-US" sz="2000" smtClean="0"/>
          </a:p>
          <a:p>
            <a:pPr>
              <a:lnSpc>
                <a:spcPct val="80000"/>
              </a:lnSpc>
              <a:defRPr/>
            </a:pPr>
            <a:endParaRPr lang="en-US" sz="2000" smtClean="0"/>
          </a:p>
          <a:p>
            <a:pPr>
              <a:lnSpc>
                <a:spcPct val="80000"/>
              </a:lnSpc>
              <a:defRPr/>
            </a:pPr>
            <a:r>
              <a:rPr lang="en-US" sz="2000" smtClean="0"/>
              <a:t>Select variable b.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smtClean="0"/>
              <a:t>Cofactor w.r. to </a:t>
            </a:r>
            <a:r>
              <a:rPr lang="en-US" sz="2000" smtClean="0">
                <a:solidFill>
                  <a:schemeClr val="hlink"/>
                </a:solidFill>
              </a:rPr>
              <a:t>b’</a:t>
            </a:r>
            <a:r>
              <a:rPr lang="en-US" sz="2000" smtClean="0"/>
              <a:t> is:</a:t>
            </a:r>
          </a:p>
          <a:p>
            <a:pPr>
              <a:lnSpc>
                <a:spcPct val="80000"/>
              </a:lnSpc>
              <a:defRPr/>
            </a:pPr>
            <a:endParaRPr lang="en-US" sz="2000" smtClean="0"/>
          </a:p>
          <a:p>
            <a:pPr>
              <a:lnSpc>
                <a:spcPct val="80000"/>
              </a:lnSpc>
              <a:defRPr/>
            </a:pPr>
            <a:endParaRPr lang="en-US" sz="2000" smtClean="0"/>
          </a:p>
          <a:p>
            <a:pPr lvl="2">
              <a:lnSpc>
                <a:spcPct val="80000"/>
              </a:lnSpc>
              <a:defRPr/>
            </a:pPr>
            <a:r>
              <a:rPr lang="en-US" sz="1800" smtClean="0"/>
              <a:t>Depends on a single variable, no column of 0’s =&gt; Tautology.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smtClean="0"/>
              <a:t>Cofactor w.r. to </a:t>
            </a:r>
            <a:r>
              <a:rPr lang="en-US" sz="2000" smtClean="0">
                <a:solidFill>
                  <a:schemeClr val="hlink"/>
                </a:solidFill>
              </a:rPr>
              <a:t>b</a:t>
            </a:r>
            <a:r>
              <a:rPr lang="en-US" sz="2000" smtClean="0"/>
              <a:t> is: 11 11 11 =&gt; Tautology</a:t>
            </a:r>
          </a:p>
          <a:p>
            <a:pPr>
              <a:lnSpc>
                <a:spcPct val="80000"/>
              </a:lnSpc>
              <a:defRPr/>
            </a:pPr>
            <a:r>
              <a:rPr lang="en-US" sz="2000" smtClean="0"/>
              <a:t>Function is a TAUTOLOGY.</a:t>
            </a:r>
          </a:p>
        </p:txBody>
      </p:sp>
      <p:pic>
        <p:nvPicPr>
          <p:cNvPr id="21508" name="Picture 4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651625" y="1282700"/>
            <a:ext cx="2143125" cy="1571625"/>
          </a:xfrm>
        </p:spPr>
      </p:pic>
      <p:pic>
        <p:nvPicPr>
          <p:cNvPr id="21509" name="Picture 6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392613" y="1273175"/>
            <a:ext cx="2143125" cy="1571625"/>
          </a:xfrm>
        </p:spPr>
      </p:pic>
      <p:pic>
        <p:nvPicPr>
          <p:cNvPr id="2151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350" y="2895600"/>
            <a:ext cx="1819275" cy="869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1511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73200" y="4640263"/>
            <a:ext cx="1895475" cy="615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Outline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Programmable Logic Arrays</a:t>
            </a:r>
          </a:p>
          <a:p>
            <a:pPr>
              <a:defRPr/>
            </a:pPr>
            <a:r>
              <a:rPr lang="en-US" smtClean="0"/>
              <a:t>Definitions</a:t>
            </a:r>
          </a:p>
          <a:p>
            <a:pPr>
              <a:defRPr/>
            </a:pPr>
            <a:r>
              <a:rPr lang="en-US" smtClean="0"/>
              <a:t>Positional Cube Notation</a:t>
            </a:r>
          </a:p>
          <a:p>
            <a:pPr>
              <a:defRPr/>
            </a:pPr>
            <a:r>
              <a:rPr lang="en-US" smtClean="0"/>
              <a:t>Operations on Logic Covers</a:t>
            </a:r>
          </a:p>
          <a:p>
            <a:pPr>
              <a:defRPr/>
            </a:pPr>
            <a:r>
              <a:rPr lang="en-US" smtClean="0"/>
              <a:t>Exact Two-Level Optimization</a:t>
            </a:r>
          </a:p>
          <a:p>
            <a:pPr>
              <a:defRPr/>
            </a:pPr>
            <a:r>
              <a:rPr lang="en-US" smtClean="0"/>
              <a:t>Heuristic Two-Level Optimization</a:t>
            </a:r>
          </a:p>
          <a:p>
            <a:pPr lvl="1">
              <a:defRPr/>
            </a:pPr>
            <a:r>
              <a:rPr lang="en-US" smtClean="0"/>
              <a:t>Expand</a:t>
            </a:r>
          </a:p>
          <a:p>
            <a:pPr lvl="1">
              <a:defRPr/>
            </a:pPr>
            <a:r>
              <a:rPr lang="en-US" smtClean="0"/>
              <a:t>Reduce</a:t>
            </a:r>
          </a:p>
          <a:p>
            <a:pPr lvl="1">
              <a:defRPr/>
            </a:pPr>
            <a:r>
              <a:rPr lang="en-US" smtClean="0"/>
              <a:t>Reshape</a:t>
            </a:r>
          </a:p>
          <a:p>
            <a:pPr lvl="1">
              <a:defRPr/>
            </a:pPr>
            <a:r>
              <a:rPr lang="en-US" smtClean="0"/>
              <a:t>Irredundant</a:t>
            </a:r>
          </a:p>
          <a:p>
            <a:pPr>
              <a:defRPr/>
            </a:pPr>
            <a:r>
              <a:rPr lang="en-US" smtClean="0"/>
              <a:t>Espresso</a:t>
            </a:r>
          </a:p>
          <a:p>
            <a:pPr>
              <a:defRPr/>
            </a:pPr>
            <a:r>
              <a:rPr lang="en-US" smtClean="0"/>
              <a:t>Testability Properties of Two-Level Logic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Containment</a:t>
            </a:r>
          </a:p>
        </p:txBody>
      </p:sp>
      <p:sp>
        <p:nvSpPr>
          <p:cNvPr id="78029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8367713" cy="5356225"/>
          </a:xfrm>
        </p:spPr>
        <p:txBody>
          <a:bodyPr/>
          <a:lstStyle/>
          <a:p>
            <a:pPr>
              <a:defRPr/>
            </a:pPr>
            <a:r>
              <a:rPr lang="en-US" sz="2200" smtClean="0">
                <a:solidFill>
                  <a:schemeClr val="hlink"/>
                </a:solidFill>
              </a:rPr>
              <a:t>Theorem</a:t>
            </a:r>
          </a:p>
          <a:p>
            <a:pPr lvl="1">
              <a:defRPr/>
            </a:pPr>
            <a:r>
              <a:rPr lang="en-US" sz="2000" smtClean="0">
                <a:solidFill>
                  <a:schemeClr val="hlink"/>
                </a:solidFill>
              </a:rPr>
              <a:t>A cover F contains an implicant </a:t>
            </a:r>
            <a:r>
              <a:rPr lang="en-US" sz="2000" smtClean="0">
                <a:solidFill>
                  <a:schemeClr val="hlink"/>
                </a:solidFill>
                <a:sym typeface="Symbol" pitchFamily="18" charset="2"/>
              </a:rPr>
              <a:t> </a:t>
            </a:r>
            <a:r>
              <a:rPr lang="en-US" sz="2000" smtClean="0">
                <a:solidFill>
                  <a:schemeClr val="hlink"/>
                </a:solidFill>
              </a:rPr>
              <a:t>iff F</a:t>
            </a:r>
            <a:r>
              <a:rPr lang="en-US" sz="2000" baseline="-25000" smtClean="0">
                <a:solidFill>
                  <a:schemeClr val="hlink"/>
                </a:solidFill>
                <a:sym typeface="Symbol" pitchFamily="18" charset="2"/>
              </a:rPr>
              <a:t></a:t>
            </a:r>
            <a:r>
              <a:rPr lang="en-US" sz="2000" smtClean="0">
                <a:solidFill>
                  <a:schemeClr val="hlink"/>
                </a:solidFill>
              </a:rPr>
              <a:t> is a tautology.</a:t>
            </a:r>
          </a:p>
          <a:p>
            <a:pPr>
              <a:defRPr/>
            </a:pPr>
            <a:r>
              <a:rPr lang="en-US" sz="2200" smtClean="0"/>
              <a:t>Consequence</a:t>
            </a:r>
          </a:p>
          <a:p>
            <a:pPr lvl="1">
              <a:defRPr/>
            </a:pPr>
            <a:r>
              <a:rPr lang="en-US" sz="2000" smtClean="0"/>
              <a:t>Containment can be verified by the tautology algorithm.</a:t>
            </a:r>
          </a:p>
          <a:p>
            <a:pPr>
              <a:defRPr/>
            </a:pPr>
            <a:r>
              <a:rPr lang="en-US" sz="2200" smtClean="0">
                <a:solidFill>
                  <a:schemeClr val="hlink"/>
                </a:solidFill>
              </a:rPr>
              <a:t>Example</a:t>
            </a:r>
          </a:p>
          <a:p>
            <a:pPr lvl="1">
              <a:defRPr/>
            </a:pPr>
            <a:r>
              <a:rPr lang="en-US" sz="2000" smtClean="0">
                <a:solidFill>
                  <a:schemeClr val="hlink"/>
                </a:solidFill>
              </a:rPr>
              <a:t>f = ab+ac+ab’c’+a’</a:t>
            </a:r>
          </a:p>
          <a:p>
            <a:pPr lvl="1">
              <a:defRPr/>
            </a:pPr>
            <a:r>
              <a:rPr lang="en-US" sz="2000" smtClean="0"/>
              <a:t>Check covering of </a:t>
            </a:r>
            <a:r>
              <a:rPr lang="en-US" sz="2000" i="1" smtClean="0"/>
              <a:t>bc:  C(bc) </a:t>
            </a:r>
            <a:r>
              <a:rPr lang="en-US" sz="2000" smtClean="0"/>
              <a:t>11 01 01</a:t>
            </a:r>
          </a:p>
          <a:p>
            <a:pPr lvl="1">
              <a:defRPr/>
            </a:pPr>
            <a:r>
              <a:rPr lang="en-US" sz="2000" smtClean="0"/>
              <a:t>Take the cofactor</a:t>
            </a:r>
          </a:p>
          <a:p>
            <a:pPr lvl="1">
              <a:defRPr/>
            </a:pPr>
            <a:endParaRPr lang="en-US" sz="2000" smtClean="0"/>
          </a:p>
          <a:p>
            <a:pPr lvl="1">
              <a:defRPr/>
            </a:pPr>
            <a:endParaRPr lang="en-US" sz="2000" smtClean="0"/>
          </a:p>
          <a:p>
            <a:pPr lvl="1">
              <a:defRPr/>
            </a:pPr>
            <a:endParaRPr lang="en-US" sz="2000" smtClean="0"/>
          </a:p>
          <a:p>
            <a:pPr lvl="1">
              <a:defRPr/>
            </a:pPr>
            <a:endParaRPr lang="en-US" sz="2000" smtClean="0"/>
          </a:p>
          <a:p>
            <a:pPr lvl="1">
              <a:defRPr/>
            </a:pPr>
            <a:endParaRPr lang="en-US" sz="2000" smtClean="0"/>
          </a:p>
          <a:p>
            <a:pPr lvl="1">
              <a:defRPr/>
            </a:pPr>
            <a:r>
              <a:rPr lang="en-US" sz="2000" smtClean="0"/>
              <a:t>Tautology; </a:t>
            </a:r>
            <a:r>
              <a:rPr lang="en-US" sz="2000" i="1" smtClean="0"/>
              <a:t>bc </a:t>
            </a:r>
            <a:r>
              <a:rPr lang="en-US" sz="2000" smtClean="0"/>
              <a:t>is contained by </a:t>
            </a:r>
            <a:r>
              <a:rPr lang="en-US" sz="2000" i="1" smtClean="0"/>
              <a:t>f</a:t>
            </a:r>
            <a:endParaRPr lang="en-US" sz="2000" smtClean="0"/>
          </a:p>
          <a:p>
            <a:pPr lvl="1">
              <a:defRPr/>
            </a:pPr>
            <a:endParaRPr lang="en-US" sz="2000" smtClean="0"/>
          </a:p>
          <a:p>
            <a:pPr>
              <a:defRPr/>
            </a:pPr>
            <a:endParaRPr lang="en-US" sz="2200" smtClean="0"/>
          </a:p>
        </p:txBody>
      </p:sp>
      <p:pic>
        <p:nvPicPr>
          <p:cNvPr id="22532" name="Picture 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46788" y="2871788"/>
            <a:ext cx="1914525" cy="1285875"/>
          </a:xfrm>
        </p:spPr>
      </p:pic>
      <p:pic>
        <p:nvPicPr>
          <p:cNvPr id="22533" name="Picture 8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03375" y="4383088"/>
            <a:ext cx="1762125" cy="1104900"/>
          </a:xfrm>
        </p:spPr>
      </p:pic>
      <p:pic>
        <p:nvPicPr>
          <p:cNvPr id="22534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92813" y="4365625"/>
            <a:ext cx="2143125" cy="157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Complementation</a:t>
            </a:r>
          </a:p>
        </p:txBody>
      </p:sp>
      <p:sp>
        <p:nvSpPr>
          <p:cNvPr id="78336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smtClean="0"/>
              <a:t>Recursive paradigm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smtClean="0"/>
              <a:t>f = x · f</a:t>
            </a:r>
            <a:r>
              <a:rPr lang="en-US" sz="2400" baseline="-25000" smtClean="0"/>
              <a:t>x</a:t>
            </a:r>
            <a:r>
              <a:rPr lang="en-US" sz="2400" smtClean="0"/>
              <a:t> + x’ · f</a:t>
            </a:r>
            <a:r>
              <a:rPr lang="en-US" sz="2400" baseline="-25000" smtClean="0"/>
              <a:t>x’</a:t>
            </a:r>
            <a:r>
              <a:rPr lang="en-US" sz="2000" baseline="-25000" smtClean="0"/>
              <a:t> 		</a:t>
            </a:r>
            <a:r>
              <a:rPr lang="en-US" sz="2400" smtClean="0"/>
              <a:t>f’ = x · f’</a:t>
            </a:r>
            <a:r>
              <a:rPr lang="en-US" sz="2400" baseline="-25000" smtClean="0"/>
              <a:t>x</a:t>
            </a:r>
            <a:r>
              <a:rPr lang="en-US" sz="2400" smtClean="0"/>
              <a:t> + x’ · f’</a:t>
            </a:r>
            <a:r>
              <a:rPr lang="en-US" sz="2400" baseline="-25000" smtClean="0"/>
              <a:t>x’</a:t>
            </a:r>
          </a:p>
          <a:p>
            <a:pPr>
              <a:lnSpc>
                <a:spcPct val="80000"/>
              </a:lnSpc>
              <a:defRPr/>
            </a:pPr>
            <a:r>
              <a:rPr lang="en-US" sz="2000" smtClean="0">
                <a:solidFill>
                  <a:schemeClr val="hlink"/>
                </a:solidFill>
              </a:rPr>
              <a:t>Steps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smtClean="0"/>
              <a:t>Select a variable.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smtClean="0"/>
              <a:t>Compute cofactors.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smtClean="0"/>
              <a:t>Complement cofactors.</a:t>
            </a:r>
          </a:p>
          <a:p>
            <a:pPr>
              <a:lnSpc>
                <a:spcPct val="80000"/>
              </a:lnSpc>
              <a:defRPr/>
            </a:pPr>
            <a:r>
              <a:rPr lang="en-US" sz="2000" smtClean="0"/>
              <a:t>Recur until cofactors can be complemented in a straightforward way.</a:t>
            </a:r>
          </a:p>
          <a:p>
            <a:pPr>
              <a:lnSpc>
                <a:spcPct val="80000"/>
              </a:lnSpc>
              <a:defRPr/>
            </a:pPr>
            <a:r>
              <a:rPr lang="en-US" sz="2000" smtClean="0">
                <a:solidFill>
                  <a:schemeClr val="hlink"/>
                </a:solidFill>
              </a:rPr>
              <a:t>Termination rules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smtClean="0"/>
              <a:t>The cover </a:t>
            </a:r>
            <a:r>
              <a:rPr lang="en-US" sz="2000" i="1" smtClean="0"/>
              <a:t>F </a:t>
            </a:r>
            <a:r>
              <a:rPr lang="en-US" sz="2000" smtClean="0"/>
              <a:t>is void. Hence its complement is the universal cube.</a:t>
            </a:r>
            <a:endParaRPr lang="en-US" sz="2000" i="1" smtClean="0"/>
          </a:p>
          <a:p>
            <a:pPr lvl="1">
              <a:lnSpc>
                <a:spcPct val="80000"/>
              </a:lnSpc>
              <a:defRPr/>
            </a:pPr>
            <a:r>
              <a:rPr lang="en-US" sz="2000" smtClean="0"/>
              <a:t>The cover </a:t>
            </a:r>
            <a:r>
              <a:rPr lang="en-US" sz="2000" i="1" smtClean="0"/>
              <a:t>F </a:t>
            </a:r>
            <a:r>
              <a:rPr lang="en-US" sz="2000" smtClean="0"/>
              <a:t>has a row of 1s. Hence </a:t>
            </a:r>
            <a:r>
              <a:rPr lang="en-US" sz="2000" i="1" smtClean="0"/>
              <a:t>F </a:t>
            </a:r>
            <a:r>
              <a:rPr lang="en-US" sz="2000" smtClean="0"/>
              <a:t>is a tautology and its complement is void.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smtClean="0"/>
              <a:t>All implicants of </a:t>
            </a:r>
            <a:r>
              <a:rPr lang="en-US" sz="2000" i="1" smtClean="0"/>
              <a:t>F </a:t>
            </a:r>
            <a:r>
              <a:rPr lang="en-US" sz="2000" smtClean="0"/>
              <a:t>depend on a single variable, and there is not a column of 0s. The function is a tautology, and its complement is void.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smtClean="0"/>
              <a:t>The cover </a:t>
            </a:r>
            <a:r>
              <a:rPr lang="en-US" sz="2000" i="1" smtClean="0"/>
              <a:t>F </a:t>
            </a:r>
            <a:r>
              <a:rPr lang="en-US" sz="2000" smtClean="0"/>
              <a:t>consists of one implicant. Hence the complement is computed by De Morgan's law.</a:t>
            </a:r>
          </a:p>
        </p:txBody>
      </p:sp>
      <p:sp>
        <p:nvSpPr>
          <p:cNvPr id="23556" name="AutoShape 6"/>
          <p:cNvSpPr>
            <a:spLocks noChangeArrowheads="1"/>
          </p:cNvSpPr>
          <p:nvPr/>
        </p:nvSpPr>
        <p:spPr bwMode="auto">
          <a:xfrm>
            <a:off x="3309938" y="1558925"/>
            <a:ext cx="528637" cy="246063"/>
          </a:xfrm>
          <a:prstGeom prst="rightArrow">
            <a:avLst>
              <a:gd name="adj1" fmla="val 50000"/>
              <a:gd name="adj2" fmla="val 53710"/>
            </a:avLst>
          </a:prstGeom>
          <a:solidFill>
            <a:srgbClr val="66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Complement of Unate Functions…</a:t>
            </a:r>
          </a:p>
        </p:txBody>
      </p:sp>
      <p:sp>
        <p:nvSpPr>
          <p:cNvPr id="7843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8178800" cy="5356225"/>
          </a:xfrm>
        </p:spPr>
        <p:txBody>
          <a:bodyPr/>
          <a:lstStyle/>
          <a:p>
            <a:pPr>
              <a:defRPr/>
            </a:pPr>
            <a:r>
              <a:rPr lang="en-US" sz="2200" smtClean="0">
                <a:solidFill>
                  <a:schemeClr val="hlink"/>
                </a:solidFill>
              </a:rPr>
              <a:t>Theorem</a:t>
            </a:r>
          </a:p>
          <a:p>
            <a:pPr lvl="1">
              <a:defRPr/>
            </a:pPr>
            <a:r>
              <a:rPr lang="en-US" sz="2000" smtClean="0">
                <a:solidFill>
                  <a:schemeClr val="hlink"/>
                </a:solidFill>
              </a:rPr>
              <a:t>If f is positive unate in variable x: f’ = f’</a:t>
            </a:r>
            <a:r>
              <a:rPr lang="en-US" sz="2000" baseline="-25000" smtClean="0">
                <a:solidFill>
                  <a:schemeClr val="hlink"/>
                </a:solidFill>
              </a:rPr>
              <a:t>x</a:t>
            </a:r>
            <a:r>
              <a:rPr lang="en-US" sz="2000" smtClean="0">
                <a:solidFill>
                  <a:schemeClr val="hlink"/>
                </a:solidFill>
              </a:rPr>
              <a:t> +x’ · f’</a:t>
            </a:r>
            <a:r>
              <a:rPr lang="en-US" sz="2000" baseline="-25000" smtClean="0">
                <a:solidFill>
                  <a:schemeClr val="hlink"/>
                </a:solidFill>
              </a:rPr>
              <a:t>x’</a:t>
            </a:r>
            <a:r>
              <a:rPr lang="en-US" sz="2000" smtClean="0">
                <a:solidFill>
                  <a:schemeClr val="hlink"/>
                </a:solidFill>
              </a:rPr>
              <a:t>.</a:t>
            </a:r>
          </a:p>
          <a:p>
            <a:pPr lvl="1">
              <a:defRPr/>
            </a:pPr>
            <a:r>
              <a:rPr lang="en-US" sz="2000" smtClean="0">
                <a:solidFill>
                  <a:schemeClr val="hlink"/>
                </a:solidFill>
              </a:rPr>
              <a:t>If f is negative unate in variable x: f’ = x · f’</a:t>
            </a:r>
            <a:r>
              <a:rPr lang="en-US" sz="2000" baseline="-25000" smtClean="0">
                <a:solidFill>
                  <a:schemeClr val="hlink"/>
                </a:solidFill>
              </a:rPr>
              <a:t>x</a:t>
            </a:r>
            <a:r>
              <a:rPr lang="en-US" sz="2000" smtClean="0">
                <a:solidFill>
                  <a:schemeClr val="hlink"/>
                </a:solidFill>
              </a:rPr>
              <a:t> +f’</a:t>
            </a:r>
            <a:r>
              <a:rPr lang="en-US" sz="2000" baseline="-25000" smtClean="0">
                <a:solidFill>
                  <a:schemeClr val="hlink"/>
                </a:solidFill>
              </a:rPr>
              <a:t>x’</a:t>
            </a:r>
            <a:r>
              <a:rPr lang="en-US" sz="2000" smtClean="0">
                <a:solidFill>
                  <a:schemeClr val="hlink"/>
                </a:solidFill>
              </a:rPr>
              <a:t>.</a:t>
            </a:r>
          </a:p>
          <a:p>
            <a:pPr>
              <a:defRPr/>
            </a:pPr>
            <a:r>
              <a:rPr lang="en-US" sz="2200" smtClean="0"/>
              <a:t>Consequence</a:t>
            </a:r>
          </a:p>
          <a:p>
            <a:pPr lvl="1">
              <a:defRPr/>
            </a:pPr>
            <a:r>
              <a:rPr lang="en-US" sz="2000" smtClean="0"/>
              <a:t>Complement computation is simpler.</a:t>
            </a:r>
          </a:p>
          <a:p>
            <a:pPr>
              <a:defRPr/>
            </a:pPr>
            <a:r>
              <a:rPr lang="en-US" sz="2200" smtClean="0"/>
              <a:t>Heuristic</a:t>
            </a:r>
          </a:p>
          <a:p>
            <a:pPr lvl="1">
              <a:defRPr/>
            </a:pPr>
            <a:r>
              <a:rPr lang="en-US" sz="2000" smtClean="0"/>
              <a:t>Select variables to make the cofactors unate.</a:t>
            </a:r>
          </a:p>
          <a:p>
            <a:pPr>
              <a:defRPr/>
            </a:pPr>
            <a:r>
              <a:rPr lang="en-US" sz="2200" smtClean="0">
                <a:solidFill>
                  <a:schemeClr val="tx2"/>
                </a:solidFill>
              </a:rPr>
              <a:t>Example: </a:t>
            </a:r>
            <a:r>
              <a:rPr lang="en-US" sz="2200" i="1" smtClean="0">
                <a:solidFill>
                  <a:schemeClr val="tx2"/>
                </a:solidFill>
              </a:rPr>
              <a:t>f </a:t>
            </a:r>
            <a:r>
              <a:rPr lang="en-US" sz="2200" smtClean="0">
                <a:solidFill>
                  <a:schemeClr val="tx2"/>
                </a:solidFill>
              </a:rPr>
              <a:t>= </a:t>
            </a:r>
            <a:r>
              <a:rPr lang="en-US" sz="2200" i="1" smtClean="0">
                <a:solidFill>
                  <a:schemeClr val="tx2"/>
                </a:solidFill>
              </a:rPr>
              <a:t>ab</a:t>
            </a:r>
            <a:r>
              <a:rPr lang="en-US" sz="2200" smtClean="0">
                <a:solidFill>
                  <a:schemeClr val="tx2"/>
                </a:solidFill>
              </a:rPr>
              <a:t>+</a:t>
            </a:r>
            <a:r>
              <a:rPr lang="en-US" sz="2200" i="1" smtClean="0">
                <a:solidFill>
                  <a:schemeClr val="tx2"/>
                </a:solidFill>
              </a:rPr>
              <a:t>ac</a:t>
            </a:r>
            <a:r>
              <a:rPr lang="en-US" sz="2200" smtClean="0">
                <a:solidFill>
                  <a:schemeClr val="tx2"/>
                </a:solidFill>
              </a:rPr>
              <a:t>+</a:t>
            </a:r>
            <a:r>
              <a:rPr lang="en-US" sz="2200" i="1" smtClean="0">
                <a:solidFill>
                  <a:schemeClr val="tx2"/>
                </a:solidFill>
              </a:rPr>
              <a:t>a’</a:t>
            </a:r>
          </a:p>
          <a:p>
            <a:pPr lvl="1">
              <a:defRPr/>
            </a:pPr>
            <a:r>
              <a:rPr lang="en-US" sz="2000" smtClean="0"/>
              <a:t>Select binate variable </a:t>
            </a:r>
            <a:r>
              <a:rPr lang="en-US" sz="2000" i="1" smtClean="0"/>
              <a:t>a.</a:t>
            </a:r>
            <a:endParaRPr lang="en-US" sz="2000" smtClean="0"/>
          </a:p>
          <a:p>
            <a:pPr lvl="1">
              <a:defRPr/>
            </a:pPr>
            <a:r>
              <a:rPr lang="en-US" sz="2000" smtClean="0"/>
              <a:t>Compute cofactors</a:t>
            </a:r>
          </a:p>
          <a:p>
            <a:pPr lvl="2">
              <a:defRPr/>
            </a:pPr>
            <a:r>
              <a:rPr lang="en-US" sz="1800" i="1" smtClean="0"/>
              <a:t>F</a:t>
            </a:r>
            <a:r>
              <a:rPr lang="en-US" sz="1800" i="1" baseline="-25000" smtClean="0"/>
              <a:t>a’</a:t>
            </a:r>
            <a:r>
              <a:rPr lang="en-US" sz="1800" i="1" smtClean="0"/>
              <a:t> </a:t>
            </a:r>
            <a:r>
              <a:rPr lang="en-US" sz="1800" smtClean="0"/>
              <a:t>is a tautology, hence </a:t>
            </a:r>
            <a:r>
              <a:rPr lang="en-US" sz="1800" i="1" smtClean="0"/>
              <a:t>F’</a:t>
            </a:r>
            <a:r>
              <a:rPr lang="en-US" sz="1800" i="1" baseline="-25000" smtClean="0"/>
              <a:t>a’</a:t>
            </a:r>
            <a:r>
              <a:rPr lang="en-US" sz="1800" i="1" smtClean="0"/>
              <a:t> </a:t>
            </a:r>
            <a:r>
              <a:rPr lang="en-US" sz="1800" smtClean="0"/>
              <a:t>is void.</a:t>
            </a:r>
          </a:p>
          <a:p>
            <a:pPr lvl="2">
              <a:defRPr/>
            </a:pPr>
            <a:r>
              <a:rPr lang="en-US" sz="1800" i="1" smtClean="0"/>
              <a:t>F</a:t>
            </a:r>
            <a:r>
              <a:rPr lang="en-US" sz="1800" i="1" baseline="-25000" smtClean="0"/>
              <a:t>a</a:t>
            </a:r>
            <a:r>
              <a:rPr lang="en-US" sz="1800" i="1" smtClean="0"/>
              <a:t> </a:t>
            </a:r>
            <a:r>
              <a:rPr lang="en-US" sz="1800" smtClean="0"/>
              <a:t>yields:</a:t>
            </a:r>
          </a:p>
          <a:p>
            <a:pPr lvl="1">
              <a:defRPr/>
            </a:pPr>
            <a:endParaRPr lang="en-US" sz="2000" smtClean="0"/>
          </a:p>
          <a:p>
            <a:pPr lvl="1">
              <a:defRPr/>
            </a:pPr>
            <a:endParaRPr lang="en-US" sz="2000" smtClean="0"/>
          </a:p>
          <a:p>
            <a:pPr>
              <a:defRPr/>
            </a:pPr>
            <a:endParaRPr lang="en-US" sz="2200" smtClean="0"/>
          </a:p>
        </p:txBody>
      </p:sp>
      <p:pic>
        <p:nvPicPr>
          <p:cNvPr id="24580" name="Picture 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16200" y="5365750"/>
            <a:ext cx="2028825" cy="828675"/>
          </a:xfrm>
        </p:spPr>
      </p:pic>
      <p:pic>
        <p:nvPicPr>
          <p:cNvPr id="24581" name="Picture 8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783263" y="4089400"/>
            <a:ext cx="1895475" cy="1400175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 Complement of Unate Functions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5046663" cy="5356225"/>
          </a:xfrm>
        </p:spPr>
        <p:txBody>
          <a:bodyPr/>
          <a:lstStyle/>
          <a:p>
            <a:pPr>
              <a:defRPr/>
            </a:pPr>
            <a:r>
              <a:rPr lang="en-US" sz="2200" b="0" dirty="0" smtClean="0"/>
              <a:t>Select </a:t>
            </a:r>
            <a:r>
              <a:rPr lang="en-US" sz="2200" b="0" dirty="0" err="1" smtClean="0"/>
              <a:t>unate</a:t>
            </a:r>
            <a:r>
              <a:rPr lang="en-US" sz="2200" b="0" dirty="0" smtClean="0"/>
              <a:t> variable </a:t>
            </a:r>
            <a:r>
              <a:rPr lang="en-US" sz="2200" b="0" i="1" dirty="0" smtClean="0"/>
              <a:t>b</a:t>
            </a:r>
            <a:r>
              <a:rPr lang="en-US" sz="2200" b="0" dirty="0" smtClean="0"/>
              <a:t>.</a:t>
            </a:r>
          </a:p>
          <a:p>
            <a:pPr lvl="1">
              <a:defRPr/>
            </a:pPr>
            <a:r>
              <a:rPr lang="en-US" sz="2000" dirty="0" smtClean="0"/>
              <a:t>Compute cofactors</a:t>
            </a:r>
          </a:p>
          <a:p>
            <a:pPr lvl="2">
              <a:defRPr/>
            </a:pPr>
            <a:r>
              <a:rPr lang="en-US" sz="1800" i="1" dirty="0" err="1" smtClean="0"/>
              <a:t>F</a:t>
            </a:r>
            <a:r>
              <a:rPr lang="en-US" sz="1800" i="1" baseline="-25000" dirty="0" err="1" smtClean="0"/>
              <a:t>ab</a:t>
            </a:r>
            <a:r>
              <a:rPr lang="en-US" sz="1800" i="1" dirty="0" smtClean="0"/>
              <a:t> </a:t>
            </a:r>
            <a:r>
              <a:rPr lang="en-US" sz="1800" dirty="0" smtClean="0"/>
              <a:t>is a tautology, hence </a:t>
            </a:r>
            <a:r>
              <a:rPr lang="en-US" sz="1800" i="1" dirty="0" err="1" smtClean="0"/>
              <a:t>F’</a:t>
            </a:r>
            <a:r>
              <a:rPr lang="en-US" sz="1800" i="1" baseline="-25000" dirty="0" err="1" smtClean="0"/>
              <a:t>ab</a:t>
            </a:r>
            <a:r>
              <a:rPr lang="en-US" sz="1800" i="1" dirty="0" smtClean="0"/>
              <a:t> </a:t>
            </a:r>
            <a:r>
              <a:rPr lang="en-US" sz="1800" dirty="0" smtClean="0"/>
              <a:t>is void.</a:t>
            </a:r>
          </a:p>
          <a:p>
            <a:pPr lvl="2">
              <a:defRPr/>
            </a:pPr>
            <a:r>
              <a:rPr lang="en-US" sz="1800" i="1" dirty="0" err="1" smtClean="0"/>
              <a:t>F</a:t>
            </a:r>
            <a:r>
              <a:rPr lang="en-US" sz="1800" i="1" baseline="-25000" dirty="0" err="1" smtClean="0"/>
              <a:t>ab</a:t>
            </a:r>
            <a:r>
              <a:rPr lang="en-US" sz="1800" i="1" baseline="-25000" dirty="0" smtClean="0"/>
              <a:t>’ </a:t>
            </a:r>
            <a:r>
              <a:rPr lang="en-US" sz="1800" dirty="0" smtClean="0"/>
              <a:t>= 11 11 01 and its complement is 11 11 10.</a:t>
            </a:r>
          </a:p>
          <a:p>
            <a:pPr lvl="1">
              <a:defRPr/>
            </a:pPr>
            <a:r>
              <a:rPr lang="en-US" sz="2000" dirty="0" smtClean="0"/>
              <a:t>Re-construct complement</a:t>
            </a:r>
          </a:p>
          <a:p>
            <a:pPr lvl="2">
              <a:defRPr/>
            </a:pPr>
            <a:r>
              <a:rPr lang="en-US" sz="1800" b="1" dirty="0" smtClean="0"/>
              <a:t>11 11 10 intersected with  </a:t>
            </a:r>
            <a:r>
              <a:rPr lang="en-US" sz="1800" b="1" i="1" dirty="0" smtClean="0"/>
              <a:t>C</a:t>
            </a:r>
            <a:r>
              <a:rPr lang="en-US" sz="1800" b="1" dirty="0" smtClean="0"/>
              <a:t>(</a:t>
            </a:r>
            <a:r>
              <a:rPr lang="en-US" sz="1800" b="1" i="1" dirty="0" smtClean="0"/>
              <a:t>b’</a:t>
            </a:r>
            <a:r>
              <a:rPr lang="en-US" sz="1800" b="1" dirty="0" smtClean="0"/>
              <a:t>) = 11 10 11 yields 11 10 10.</a:t>
            </a:r>
          </a:p>
          <a:p>
            <a:pPr lvl="2">
              <a:defRPr/>
            </a:pPr>
            <a:r>
              <a:rPr lang="en-US" sz="1800" b="1" dirty="0" smtClean="0"/>
              <a:t>11 10 10 intersected with   </a:t>
            </a:r>
            <a:r>
              <a:rPr lang="en-US" sz="1800" b="1" i="1" dirty="0" smtClean="0"/>
              <a:t>C</a:t>
            </a:r>
            <a:r>
              <a:rPr lang="en-US" sz="1800" b="1" dirty="0" smtClean="0"/>
              <a:t>(</a:t>
            </a:r>
            <a:r>
              <a:rPr lang="en-US" sz="1800" b="1" i="1" dirty="0" smtClean="0"/>
              <a:t>a</a:t>
            </a:r>
            <a:r>
              <a:rPr lang="en-US" sz="1800" b="1" dirty="0" smtClean="0"/>
              <a:t>) = 01 11 11 yields 01 10 10.</a:t>
            </a:r>
          </a:p>
          <a:p>
            <a:pPr>
              <a:defRPr/>
            </a:pPr>
            <a:r>
              <a:rPr lang="en-US" sz="2200" b="0" dirty="0" smtClean="0"/>
              <a:t>Complement: </a:t>
            </a:r>
            <a:r>
              <a:rPr lang="en-US" sz="2200" b="0" i="1" dirty="0" smtClean="0"/>
              <a:t>F’ </a:t>
            </a:r>
            <a:r>
              <a:rPr lang="en-US" sz="2200" b="0" dirty="0" smtClean="0"/>
              <a:t>= 01 10 10 = a b’ c’.</a:t>
            </a:r>
          </a:p>
          <a:p>
            <a:pPr>
              <a:defRPr/>
            </a:pPr>
            <a:endParaRPr lang="en-US" sz="2200" dirty="0" smtClean="0"/>
          </a:p>
        </p:txBody>
      </p:sp>
      <p:pic>
        <p:nvPicPr>
          <p:cNvPr id="2560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19763" y="2044700"/>
            <a:ext cx="3109912" cy="3703638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ffectLst/>
              </a:rPr>
              <a:t>Two-Level Logic Minimization</a:t>
            </a:r>
          </a:p>
        </p:txBody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0" smtClean="0">
                <a:solidFill>
                  <a:schemeClr val="hlink"/>
                </a:solidFill>
              </a:rPr>
              <a:t>Exact methods</a:t>
            </a:r>
          </a:p>
          <a:p>
            <a:pPr lvl="1">
              <a:defRPr/>
            </a:pPr>
            <a:r>
              <a:rPr lang="en-US" smtClean="0"/>
              <a:t>Compute </a:t>
            </a:r>
            <a:r>
              <a:rPr lang="en-US" smtClean="0">
                <a:solidFill>
                  <a:schemeClr val="hlink"/>
                </a:solidFill>
              </a:rPr>
              <a:t>minimum</a:t>
            </a:r>
            <a:r>
              <a:rPr lang="en-US" smtClean="0"/>
              <a:t> cover.</a:t>
            </a:r>
          </a:p>
          <a:p>
            <a:pPr lvl="1">
              <a:defRPr/>
            </a:pPr>
            <a:r>
              <a:rPr lang="en-US" smtClean="0"/>
              <a:t>Often impossible for large functions.</a:t>
            </a:r>
          </a:p>
          <a:p>
            <a:pPr lvl="1">
              <a:defRPr/>
            </a:pPr>
            <a:r>
              <a:rPr lang="en-US" smtClean="0"/>
              <a:t>Based on derivatives of </a:t>
            </a:r>
            <a:r>
              <a:rPr lang="en-US" smtClean="0">
                <a:solidFill>
                  <a:schemeClr val="hlink"/>
                </a:solidFill>
              </a:rPr>
              <a:t>Quine-McCluskey</a:t>
            </a:r>
            <a:r>
              <a:rPr lang="en-US" smtClean="0"/>
              <a:t> method.</a:t>
            </a:r>
          </a:p>
          <a:p>
            <a:pPr lvl="1">
              <a:defRPr/>
            </a:pPr>
            <a:r>
              <a:rPr lang="en-US" smtClean="0"/>
              <a:t>Many minimization problems can be now solved exactly.</a:t>
            </a:r>
          </a:p>
          <a:p>
            <a:pPr lvl="1">
              <a:defRPr/>
            </a:pPr>
            <a:r>
              <a:rPr lang="en-US" smtClean="0"/>
              <a:t>Usual problems are </a:t>
            </a:r>
            <a:r>
              <a:rPr lang="en-US" smtClean="0">
                <a:solidFill>
                  <a:schemeClr val="hlink"/>
                </a:solidFill>
              </a:rPr>
              <a:t>memory size</a:t>
            </a:r>
            <a:r>
              <a:rPr lang="en-US" smtClean="0"/>
              <a:t> and </a:t>
            </a:r>
            <a:r>
              <a:rPr lang="en-US" smtClean="0">
                <a:solidFill>
                  <a:schemeClr val="hlink"/>
                </a:solidFill>
              </a:rPr>
              <a:t>time</a:t>
            </a:r>
            <a:r>
              <a:rPr lang="en-US" smtClean="0"/>
              <a:t>.</a:t>
            </a:r>
          </a:p>
          <a:p>
            <a:pPr>
              <a:defRPr/>
            </a:pPr>
            <a:r>
              <a:rPr lang="en-US" b="0" smtClean="0">
                <a:solidFill>
                  <a:schemeClr val="hlink"/>
                </a:solidFill>
              </a:rPr>
              <a:t>Heuristic methods</a:t>
            </a:r>
          </a:p>
          <a:p>
            <a:pPr lvl="1">
              <a:defRPr/>
            </a:pPr>
            <a:r>
              <a:rPr lang="en-US" smtClean="0"/>
              <a:t>Compute </a:t>
            </a:r>
            <a:r>
              <a:rPr lang="en-US" smtClean="0">
                <a:solidFill>
                  <a:schemeClr val="hlink"/>
                </a:solidFill>
              </a:rPr>
              <a:t>minimal</a:t>
            </a:r>
            <a:r>
              <a:rPr lang="en-US" smtClean="0"/>
              <a:t> covers (possibly minimum).</a:t>
            </a:r>
          </a:p>
          <a:p>
            <a:pPr lvl="1">
              <a:defRPr/>
            </a:pPr>
            <a:r>
              <a:rPr lang="en-US" smtClean="0"/>
              <a:t>Large variety of methods and programs</a:t>
            </a:r>
          </a:p>
          <a:p>
            <a:pPr lvl="2">
              <a:defRPr/>
            </a:pPr>
            <a:r>
              <a:rPr lang="en-US" smtClean="0"/>
              <a:t>MINI, PRESTO, ESPRESSO.</a:t>
            </a:r>
          </a:p>
          <a:p>
            <a:pPr>
              <a:defRPr/>
            </a:pPr>
            <a:endParaRPr lang="en-US" b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ffectLst/>
              </a:rPr>
              <a:t>Exact Two-Level Logic Minimization</a:t>
            </a:r>
          </a:p>
        </p:txBody>
      </p:sp>
      <p:sp>
        <p:nvSpPr>
          <p:cNvPr id="70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b="0" dirty="0" err="1" smtClean="0">
                <a:solidFill>
                  <a:schemeClr val="hlink"/>
                </a:solidFill>
              </a:rPr>
              <a:t>Quine's</a:t>
            </a:r>
            <a:r>
              <a:rPr lang="en-US" b="0" dirty="0" smtClean="0">
                <a:solidFill>
                  <a:schemeClr val="hlink"/>
                </a:solidFill>
              </a:rPr>
              <a:t> theorem</a:t>
            </a:r>
            <a:endParaRPr lang="en-US" b="0" dirty="0" smtClean="0"/>
          </a:p>
          <a:p>
            <a:pPr lvl="1">
              <a:lnSpc>
                <a:spcPct val="80000"/>
              </a:lnSpc>
              <a:defRPr/>
            </a:pPr>
            <a:r>
              <a:rPr lang="en-US" dirty="0" smtClean="0"/>
              <a:t>There is a minimum cover that is prime.</a:t>
            </a:r>
          </a:p>
          <a:p>
            <a:pPr>
              <a:lnSpc>
                <a:spcPct val="80000"/>
              </a:lnSpc>
              <a:defRPr/>
            </a:pPr>
            <a:r>
              <a:rPr lang="en-US" b="0" dirty="0" smtClean="0"/>
              <a:t>Consequence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 smtClean="0"/>
              <a:t>Search for minimum cover can be restricted to prime </a:t>
            </a:r>
            <a:r>
              <a:rPr lang="en-US" dirty="0" err="1" smtClean="0"/>
              <a:t>implicants</a:t>
            </a:r>
            <a:r>
              <a:rPr lang="en-US" dirty="0" smtClean="0"/>
              <a:t>.</a:t>
            </a:r>
          </a:p>
          <a:p>
            <a:pPr>
              <a:lnSpc>
                <a:spcPct val="80000"/>
              </a:lnSpc>
              <a:defRPr/>
            </a:pPr>
            <a:r>
              <a:rPr lang="en-US" b="0" dirty="0" err="1" smtClean="0">
                <a:solidFill>
                  <a:schemeClr val="hlink"/>
                </a:solidFill>
              </a:rPr>
              <a:t>Quine</a:t>
            </a:r>
            <a:r>
              <a:rPr lang="en-US" b="0" dirty="0" smtClean="0">
                <a:solidFill>
                  <a:schemeClr val="hlink"/>
                </a:solidFill>
              </a:rPr>
              <a:t> </a:t>
            </a:r>
            <a:r>
              <a:rPr lang="en-US" b="0" dirty="0" err="1" smtClean="0">
                <a:solidFill>
                  <a:schemeClr val="hlink"/>
                </a:solidFill>
              </a:rPr>
              <a:t>McCluskey</a:t>
            </a:r>
            <a:r>
              <a:rPr lang="en-US" b="0" dirty="0" smtClean="0">
                <a:solidFill>
                  <a:schemeClr val="hlink"/>
                </a:solidFill>
              </a:rPr>
              <a:t> method</a:t>
            </a:r>
            <a:endParaRPr lang="en-US" b="0" dirty="0" smtClean="0"/>
          </a:p>
          <a:p>
            <a:pPr lvl="1">
              <a:lnSpc>
                <a:spcPct val="80000"/>
              </a:lnSpc>
              <a:defRPr/>
            </a:pPr>
            <a:r>
              <a:rPr lang="en-US" dirty="0" smtClean="0"/>
              <a:t>Compute prime </a:t>
            </a:r>
            <a:r>
              <a:rPr lang="en-US" dirty="0" err="1" smtClean="0"/>
              <a:t>implicants</a:t>
            </a:r>
            <a:r>
              <a:rPr lang="en-US" dirty="0" smtClean="0"/>
              <a:t>.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 smtClean="0"/>
              <a:t>Determine minimum cover.</a:t>
            </a:r>
          </a:p>
          <a:p>
            <a:pPr>
              <a:lnSpc>
                <a:spcPct val="80000"/>
              </a:lnSpc>
              <a:defRPr/>
            </a:pPr>
            <a:r>
              <a:rPr lang="en-US" b="0" dirty="0" smtClean="0">
                <a:solidFill>
                  <a:schemeClr val="hlink"/>
                </a:solidFill>
              </a:rPr>
              <a:t>Prime </a:t>
            </a:r>
            <a:r>
              <a:rPr lang="en-US" b="0" dirty="0" err="1" smtClean="0">
                <a:solidFill>
                  <a:schemeClr val="hlink"/>
                </a:solidFill>
              </a:rPr>
              <a:t>implicant</a:t>
            </a:r>
            <a:r>
              <a:rPr lang="en-US" b="0" dirty="0" smtClean="0">
                <a:solidFill>
                  <a:schemeClr val="hlink"/>
                </a:solidFill>
              </a:rPr>
              <a:t> table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 smtClean="0"/>
              <a:t>Rows: </a:t>
            </a:r>
            <a:r>
              <a:rPr lang="en-US" dirty="0" err="1" smtClean="0"/>
              <a:t>minterms</a:t>
            </a:r>
            <a:r>
              <a:rPr lang="en-US" dirty="0" smtClean="0"/>
              <a:t>.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 smtClean="0"/>
              <a:t>Columns: prime </a:t>
            </a:r>
            <a:r>
              <a:rPr lang="en-US" dirty="0" err="1" smtClean="0"/>
              <a:t>implicants</a:t>
            </a:r>
            <a:r>
              <a:rPr lang="en-US" dirty="0" smtClean="0"/>
              <a:t>.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tx2"/>
                </a:solidFill>
              </a:rPr>
              <a:t>Exponential size</a:t>
            </a:r>
          </a:p>
          <a:p>
            <a:pPr lvl="2">
              <a:lnSpc>
                <a:spcPct val="80000"/>
              </a:lnSpc>
              <a:defRPr/>
            </a:pPr>
            <a:r>
              <a:rPr lang="en-US" dirty="0" smtClean="0"/>
              <a:t>2</a:t>
            </a:r>
            <a:r>
              <a:rPr lang="en-US" baseline="30000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minterms</a:t>
            </a:r>
            <a:r>
              <a:rPr lang="en-US" dirty="0" smtClean="0"/>
              <a:t>.</a:t>
            </a:r>
          </a:p>
          <a:p>
            <a:pPr lvl="2">
              <a:lnSpc>
                <a:spcPct val="80000"/>
              </a:lnSpc>
              <a:defRPr/>
            </a:pPr>
            <a:r>
              <a:rPr lang="en-US" dirty="0" smtClean="0"/>
              <a:t>Up to 3</a:t>
            </a:r>
            <a:r>
              <a:rPr lang="en-US" baseline="30000" dirty="0" smtClean="0"/>
              <a:t>n</a:t>
            </a:r>
            <a:r>
              <a:rPr lang="en-US" dirty="0" smtClean="0"/>
              <a:t>/n prime </a:t>
            </a:r>
            <a:r>
              <a:rPr lang="en-US" dirty="0" err="1" smtClean="0"/>
              <a:t>implicants</a:t>
            </a:r>
            <a:r>
              <a:rPr lang="en-US" dirty="0" smtClean="0"/>
              <a:t>.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5351463" y="4419600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05541" name="Text Box 5"/>
          <p:cNvSpPr txBox="1">
            <a:spLocks noChangeArrowheads="1"/>
          </p:cNvSpPr>
          <p:nvPr/>
        </p:nvSpPr>
        <p:spPr bwMode="auto">
          <a:xfrm>
            <a:off x="4910138" y="4491038"/>
            <a:ext cx="3956050" cy="1209675"/>
          </a:xfrm>
          <a:prstGeom prst="rect">
            <a:avLst/>
          </a:prstGeom>
          <a:solidFill>
            <a:srgbClr val="3366FF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800" i="0" u="none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Remark:</a:t>
            </a:r>
          </a:p>
          <a:p>
            <a:pPr>
              <a:buFontTx/>
              <a:buChar char="•"/>
              <a:defRPr/>
            </a:pPr>
            <a:r>
              <a:rPr lang="en-US" sz="1800" b="0" i="0" u="none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Some functions have much fewer     primes.</a:t>
            </a:r>
          </a:p>
          <a:p>
            <a:pPr>
              <a:buFontTx/>
              <a:buChar char="•"/>
              <a:defRPr/>
            </a:pPr>
            <a:r>
              <a:rPr lang="en-US" sz="1800" b="0" i="0" u="none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Minterms can be grouped together.</a:t>
            </a:r>
            <a:endParaRPr lang="en-US" sz="18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Prime Implicant Table Example</a:t>
            </a:r>
          </a:p>
        </p:txBody>
      </p:sp>
      <p:pic>
        <p:nvPicPr>
          <p:cNvPr id="28675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1325" y="4481513"/>
            <a:ext cx="2954338" cy="1998662"/>
          </a:xfrm>
        </p:spPr>
      </p:pic>
      <p:pic>
        <p:nvPicPr>
          <p:cNvPr id="28676" name="Picture 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2625" y="2236788"/>
            <a:ext cx="2266950" cy="1695450"/>
          </a:xfrm>
        </p:spPr>
      </p:pic>
      <p:sp>
        <p:nvSpPr>
          <p:cNvPr id="28677" name="Text Box 8"/>
          <p:cNvSpPr txBox="1">
            <a:spLocks noChangeArrowheads="1"/>
          </p:cNvSpPr>
          <p:nvPr/>
        </p:nvSpPr>
        <p:spPr bwMode="auto">
          <a:xfrm>
            <a:off x="531813" y="1239838"/>
            <a:ext cx="58356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 i="0" u="none">
                <a:solidFill>
                  <a:schemeClr val="hlink"/>
                </a:solidFill>
              </a:rPr>
              <a:t>Function: f = a’b’c’+a’b’c+ab’c+abc’+abc</a:t>
            </a:r>
          </a:p>
        </p:txBody>
      </p:sp>
      <p:sp>
        <p:nvSpPr>
          <p:cNvPr id="28678" name="Text Box 9"/>
          <p:cNvSpPr txBox="1">
            <a:spLocks noChangeArrowheads="1"/>
          </p:cNvSpPr>
          <p:nvPr/>
        </p:nvSpPr>
        <p:spPr bwMode="auto">
          <a:xfrm>
            <a:off x="793750" y="1822450"/>
            <a:ext cx="20129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u="none">
                <a:solidFill>
                  <a:schemeClr val="hlink"/>
                </a:solidFill>
              </a:rPr>
              <a:t>Prime Implicants</a:t>
            </a:r>
          </a:p>
        </p:txBody>
      </p:sp>
      <p:sp>
        <p:nvSpPr>
          <p:cNvPr id="28679" name="Text Box 10"/>
          <p:cNvSpPr txBox="1">
            <a:spLocks noChangeArrowheads="1"/>
          </p:cNvSpPr>
          <p:nvPr/>
        </p:nvSpPr>
        <p:spPr bwMode="auto">
          <a:xfrm>
            <a:off x="942975" y="4070350"/>
            <a:ext cx="18478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u="none">
                <a:solidFill>
                  <a:schemeClr val="hlink"/>
                </a:solidFill>
              </a:rPr>
              <a:t>Implicant Table</a:t>
            </a:r>
          </a:p>
        </p:txBody>
      </p:sp>
      <p:pic>
        <p:nvPicPr>
          <p:cNvPr id="28680" name="Picture 14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627438" y="2651125"/>
            <a:ext cx="5056187" cy="2997200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ffectLst/>
              </a:rPr>
              <a:t>Minimum Cover: Early Methods</a:t>
            </a:r>
          </a:p>
        </p:txBody>
      </p:sp>
      <p:sp>
        <p:nvSpPr>
          <p:cNvPr id="711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8062913" cy="5356225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200" b="0" smtClean="0">
                <a:solidFill>
                  <a:schemeClr val="hlink"/>
                </a:solidFill>
              </a:rPr>
              <a:t>Reduce table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smtClean="0"/>
              <a:t>Iteratively identify essentials, save them in the cover, remove covered minterms.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smtClean="0"/>
              <a:t>Use row and column dominance. </a:t>
            </a:r>
          </a:p>
          <a:p>
            <a:pPr>
              <a:lnSpc>
                <a:spcPct val="80000"/>
              </a:lnSpc>
              <a:defRPr/>
            </a:pPr>
            <a:r>
              <a:rPr lang="en-US" sz="2200" b="0" smtClean="0">
                <a:solidFill>
                  <a:schemeClr val="hlink"/>
                </a:solidFill>
              </a:rPr>
              <a:t>Petrick's method</a:t>
            </a:r>
            <a:endParaRPr lang="en-US" sz="2200" b="0" smtClean="0"/>
          </a:p>
          <a:p>
            <a:pPr lvl="1">
              <a:lnSpc>
                <a:spcPct val="80000"/>
              </a:lnSpc>
              <a:defRPr/>
            </a:pPr>
            <a:r>
              <a:rPr lang="en-US" sz="2000" smtClean="0"/>
              <a:t>Write covering clauses in POS form.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smtClean="0"/>
              <a:t>Multiply out POS form into SOP form.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smtClean="0"/>
              <a:t>Select cube of minimum size.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smtClean="0"/>
              <a:t>Remark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800" smtClean="0"/>
              <a:t>Multiplying out clauses is </a:t>
            </a:r>
            <a:r>
              <a:rPr lang="en-US" sz="1800" b="1" smtClean="0">
                <a:solidFill>
                  <a:schemeClr val="hlink"/>
                </a:solidFill>
              </a:rPr>
              <a:t>exponential</a:t>
            </a:r>
            <a:r>
              <a:rPr lang="en-US" sz="1800" smtClean="0"/>
              <a:t>.</a:t>
            </a:r>
          </a:p>
          <a:p>
            <a:pPr>
              <a:lnSpc>
                <a:spcPct val="80000"/>
              </a:lnSpc>
              <a:defRPr/>
            </a:pPr>
            <a:r>
              <a:rPr lang="en-US" sz="2200" b="0" smtClean="0"/>
              <a:t>Petrick's method example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smtClean="0"/>
              <a:t>POS clauses:  (</a:t>
            </a:r>
            <a:r>
              <a:rPr lang="en-US" sz="2000" smtClean="0">
                <a:sym typeface="Symbol" pitchFamily="18" charset="2"/>
              </a:rPr>
              <a:t></a:t>
            </a:r>
            <a:r>
              <a:rPr lang="en-US" sz="2000" smtClean="0"/>
              <a:t>)(</a:t>
            </a:r>
            <a:r>
              <a:rPr lang="en-US" sz="2000" smtClean="0">
                <a:sym typeface="Symbol" pitchFamily="18" charset="2"/>
              </a:rPr>
              <a:t></a:t>
            </a:r>
            <a:r>
              <a:rPr lang="en-US" sz="2000" smtClean="0"/>
              <a:t>+</a:t>
            </a:r>
            <a:r>
              <a:rPr lang="en-US" sz="2000" smtClean="0">
                <a:sym typeface="Symbol" pitchFamily="18" charset="2"/>
              </a:rPr>
              <a:t></a:t>
            </a:r>
            <a:r>
              <a:rPr lang="en-US" sz="2000" smtClean="0"/>
              <a:t>)(</a:t>
            </a:r>
            <a:r>
              <a:rPr lang="en-US" sz="2000" smtClean="0">
                <a:sym typeface="Symbol" pitchFamily="18" charset="2"/>
              </a:rPr>
              <a:t></a:t>
            </a:r>
            <a:r>
              <a:rPr lang="en-US" sz="2000" smtClean="0"/>
              <a:t>+</a:t>
            </a:r>
            <a:r>
              <a:rPr lang="en-US" sz="2000" smtClean="0">
                <a:sym typeface="Symbol" pitchFamily="18" charset="2"/>
              </a:rPr>
              <a:t></a:t>
            </a:r>
            <a:r>
              <a:rPr lang="en-US" sz="2000" smtClean="0"/>
              <a:t>)(</a:t>
            </a:r>
            <a:r>
              <a:rPr lang="en-US" sz="2000" smtClean="0">
                <a:sym typeface="Symbol" pitchFamily="18" charset="2"/>
              </a:rPr>
              <a:t></a:t>
            </a:r>
            <a:r>
              <a:rPr lang="en-US" sz="2000" smtClean="0"/>
              <a:t>+ </a:t>
            </a:r>
            <a:r>
              <a:rPr lang="en-US" sz="2000" smtClean="0">
                <a:sym typeface="Symbol" pitchFamily="18" charset="2"/>
              </a:rPr>
              <a:t></a:t>
            </a:r>
            <a:r>
              <a:rPr lang="en-US" sz="2000" smtClean="0"/>
              <a:t>)(</a:t>
            </a:r>
            <a:r>
              <a:rPr lang="en-US" sz="2000" smtClean="0">
                <a:sym typeface="Symbol" pitchFamily="18" charset="2"/>
              </a:rPr>
              <a:t></a:t>
            </a:r>
            <a:r>
              <a:rPr lang="en-US" sz="2000" smtClean="0"/>
              <a:t>) = 1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smtClean="0"/>
              <a:t>SOP form: </a:t>
            </a:r>
            <a:r>
              <a:rPr lang="en-US" sz="2000" smtClean="0">
                <a:sym typeface="Symbol" pitchFamily="18" charset="2"/>
              </a:rPr>
              <a:t></a:t>
            </a:r>
            <a:r>
              <a:rPr lang="en-US" sz="2000" smtClean="0"/>
              <a:t> </a:t>
            </a:r>
            <a:r>
              <a:rPr lang="en-US" sz="2000" smtClean="0">
                <a:sym typeface="Symbol" pitchFamily="18" charset="2"/>
              </a:rPr>
              <a:t></a:t>
            </a:r>
            <a:r>
              <a:rPr lang="en-US" sz="2000" smtClean="0"/>
              <a:t> </a:t>
            </a:r>
            <a:r>
              <a:rPr lang="en-US" sz="2000" smtClean="0">
                <a:sym typeface="Symbol" pitchFamily="18" charset="2"/>
              </a:rPr>
              <a:t></a:t>
            </a:r>
            <a:r>
              <a:rPr lang="en-US" sz="2000" smtClean="0"/>
              <a:t> + </a:t>
            </a:r>
            <a:r>
              <a:rPr lang="en-US" sz="2000" smtClean="0">
                <a:sym typeface="Symbol" pitchFamily="18" charset="2"/>
              </a:rPr>
              <a:t></a:t>
            </a:r>
            <a:r>
              <a:rPr lang="en-US" sz="2000" smtClean="0"/>
              <a:t> </a:t>
            </a:r>
            <a:r>
              <a:rPr lang="en-US" sz="2000" smtClean="0">
                <a:sym typeface="Symbol" pitchFamily="18" charset="2"/>
              </a:rPr>
              <a:t></a:t>
            </a:r>
            <a:r>
              <a:rPr lang="en-US" sz="2000" smtClean="0"/>
              <a:t> </a:t>
            </a:r>
            <a:r>
              <a:rPr lang="en-US" sz="2000" smtClean="0">
                <a:sym typeface="Symbol" pitchFamily="18" charset="2"/>
              </a:rPr>
              <a:t></a:t>
            </a:r>
            <a:r>
              <a:rPr lang="en-US" sz="2000" smtClean="0"/>
              <a:t> = 1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smtClean="0"/>
              <a:t>Solutions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800" smtClean="0">
                <a:sym typeface="Symbol" pitchFamily="18" charset="2"/>
              </a:rPr>
              <a:t>{,</a:t>
            </a:r>
            <a:r>
              <a:rPr lang="en-US" sz="1800" smtClean="0"/>
              <a:t> </a:t>
            </a:r>
            <a:r>
              <a:rPr lang="en-US" sz="1800" smtClean="0">
                <a:sym typeface="Symbol" pitchFamily="18" charset="2"/>
              </a:rPr>
              <a:t>,</a:t>
            </a:r>
            <a:r>
              <a:rPr lang="en-US" sz="1800" smtClean="0"/>
              <a:t> </a:t>
            </a:r>
            <a:r>
              <a:rPr lang="en-US" sz="1800" smtClean="0">
                <a:sym typeface="Symbol" pitchFamily="18" charset="2"/>
              </a:rPr>
              <a:t>}</a:t>
            </a:r>
            <a:endParaRPr lang="en-US" sz="1800" smtClean="0"/>
          </a:p>
          <a:p>
            <a:pPr lvl="2">
              <a:lnSpc>
                <a:spcPct val="80000"/>
              </a:lnSpc>
              <a:defRPr/>
            </a:pPr>
            <a:r>
              <a:rPr lang="en-US" sz="1800" smtClean="0">
                <a:sym typeface="Symbol" pitchFamily="18" charset="2"/>
              </a:rPr>
              <a:t>{,</a:t>
            </a:r>
            <a:r>
              <a:rPr lang="en-US" sz="1800" smtClean="0"/>
              <a:t> </a:t>
            </a:r>
            <a:r>
              <a:rPr lang="en-US" sz="1800" smtClean="0">
                <a:sym typeface="Symbol" pitchFamily="18" charset="2"/>
              </a:rPr>
              <a:t>,</a:t>
            </a:r>
            <a:r>
              <a:rPr lang="en-US" sz="1800" smtClean="0"/>
              <a:t> </a:t>
            </a:r>
            <a:r>
              <a:rPr lang="en-US" sz="1800" smtClean="0">
                <a:sym typeface="Symbol" pitchFamily="18" charset="2"/>
              </a:rPr>
              <a:t>}</a:t>
            </a:r>
          </a:p>
        </p:txBody>
      </p:sp>
      <p:pic>
        <p:nvPicPr>
          <p:cNvPr id="2970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84888" y="4298950"/>
            <a:ext cx="2432050" cy="1909763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ffectLst/>
              </a:rPr>
              <a:t>Matrix Representation</a:t>
            </a:r>
          </a:p>
        </p:txBody>
      </p:sp>
      <p:sp>
        <p:nvSpPr>
          <p:cNvPr id="713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8062913" cy="5356225"/>
          </a:xfrm>
        </p:spPr>
        <p:txBody>
          <a:bodyPr/>
          <a:lstStyle/>
          <a:p>
            <a:pPr>
              <a:defRPr/>
            </a:pPr>
            <a:r>
              <a:rPr lang="en-US" sz="2200" b="0" smtClean="0"/>
              <a:t>View table as Boolean matrix: A.</a:t>
            </a:r>
          </a:p>
          <a:p>
            <a:pPr>
              <a:defRPr/>
            </a:pPr>
            <a:r>
              <a:rPr lang="en-US" sz="2200" b="0" smtClean="0"/>
              <a:t>Selection Boolean vector for primes: x.</a:t>
            </a:r>
          </a:p>
          <a:p>
            <a:pPr>
              <a:defRPr/>
            </a:pPr>
            <a:r>
              <a:rPr lang="en-US" sz="2200" b="0" smtClean="0"/>
              <a:t>Determine x such that</a:t>
            </a:r>
          </a:p>
          <a:p>
            <a:pPr lvl="1">
              <a:defRPr/>
            </a:pPr>
            <a:r>
              <a:rPr lang="en-US" sz="2000" b="1" smtClean="0"/>
              <a:t>A x </a:t>
            </a:r>
            <a:r>
              <a:rPr lang="en-US" sz="2000" b="1" smtClean="0">
                <a:sym typeface="Symbol" pitchFamily="18" charset="2"/>
              </a:rPr>
              <a:t></a:t>
            </a:r>
            <a:r>
              <a:rPr lang="en-US" sz="2000" b="1" smtClean="0"/>
              <a:t> 1.</a:t>
            </a:r>
          </a:p>
          <a:p>
            <a:pPr lvl="1">
              <a:defRPr/>
            </a:pPr>
            <a:r>
              <a:rPr lang="en-US" sz="2000" smtClean="0"/>
              <a:t>Select enough columns to cover all rows.</a:t>
            </a:r>
          </a:p>
          <a:p>
            <a:pPr>
              <a:defRPr/>
            </a:pPr>
            <a:r>
              <a:rPr lang="en-US" sz="2200" b="0" smtClean="0"/>
              <a:t>Minimize cardinality of x</a:t>
            </a:r>
          </a:p>
          <a:p>
            <a:pPr lvl="1">
              <a:defRPr/>
            </a:pPr>
            <a:r>
              <a:rPr lang="en-US" sz="2000" smtClean="0"/>
              <a:t>Example: x = [1101]</a:t>
            </a:r>
            <a:r>
              <a:rPr lang="en-US" sz="2000" baseline="30000" smtClean="0"/>
              <a:t>T</a:t>
            </a:r>
          </a:p>
          <a:p>
            <a:pPr>
              <a:defRPr/>
            </a:pPr>
            <a:r>
              <a:rPr lang="en-US" sz="2200" b="0" smtClean="0"/>
              <a:t>Set covering problem</a:t>
            </a:r>
          </a:p>
          <a:p>
            <a:pPr lvl="1">
              <a:defRPr/>
            </a:pPr>
            <a:r>
              <a:rPr lang="en-US" sz="2000" b="1" smtClean="0"/>
              <a:t>A set S. (Minterm set).</a:t>
            </a:r>
          </a:p>
          <a:p>
            <a:pPr lvl="1">
              <a:defRPr/>
            </a:pPr>
            <a:r>
              <a:rPr lang="en-US" sz="2000" b="1" smtClean="0"/>
              <a:t>A collection C of subsets. (Implicant set).</a:t>
            </a:r>
          </a:p>
          <a:p>
            <a:pPr lvl="1">
              <a:defRPr/>
            </a:pPr>
            <a:r>
              <a:rPr lang="en-US" sz="2000" b="1" smtClean="0"/>
              <a:t>Select fewest elements of C to cover S.</a:t>
            </a:r>
          </a:p>
          <a:p>
            <a:pPr>
              <a:defRPr/>
            </a:pPr>
            <a:endParaRPr lang="en-US" sz="2200" baseline="30000" smtClean="0"/>
          </a:p>
          <a:p>
            <a:pPr>
              <a:defRPr/>
            </a:pPr>
            <a:endParaRPr lang="en-US" sz="2200" b="0" smtClean="0"/>
          </a:p>
        </p:txBody>
      </p:sp>
      <p:pic>
        <p:nvPicPr>
          <p:cNvPr id="30724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97600" y="3746500"/>
            <a:ext cx="2660650" cy="1719263"/>
          </a:xfrm>
        </p:spPr>
      </p:pic>
      <p:pic>
        <p:nvPicPr>
          <p:cNvPr id="30725" name="Picture 8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189663" y="1368425"/>
            <a:ext cx="2592387" cy="1924050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ESPRESSO-EXACT</a:t>
            </a:r>
          </a:p>
        </p:txBody>
      </p:sp>
      <p:sp>
        <p:nvSpPr>
          <p:cNvPr id="71782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defRPr/>
            </a:pPr>
            <a:r>
              <a:rPr lang="en-US" sz="2200" b="0" smtClean="0"/>
              <a:t>Exact minimizer [Rudell].</a:t>
            </a:r>
          </a:p>
          <a:p>
            <a:pPr>
              <a:defRPr/>
            </a:pPr>
            <a:r>
              <a:rPr lang="en-US" sz="2200" b="0" smtClean="0"/>
              <a:t>Exact branch and bound covering.</a:t>
            </a:r>
          </a:p>
          <a:p>
            <a:pPr>
              <a:defRPr/>
            </a:pPr>
            <a:r>
              <a:rPr lang="en-US" sz="2200" b="0" smtClean="0"/>
              <a:t>Compact implicant table</a:t>
            </a:r>
          </a:p>
          <a:p>
            <a:pPr lvl="1">
              <a:defRPr/>
            </a:pPr>
            <a:r>
              <a:rPr lang="en-US" sz="2000" smtClean="0"/>
              <a:t>Group together minterms covered by the same implicants.</a:t>
            </a:r>
          </a:p>
          <a:p>
            <a:pPr>
              <a:defRPr/>
            </a:pPr>
            <a:r>
              <a:rPr lang="en-US" sz="2200" b="0" smtClean="0"/>
              <a:t>Very efficient. Solves most problems.</a:t>
            </a:r>
          </a:p>
          <a:p>
            <a:pPr>
              <a:defRPr/>
            </a:pPr>
            <a:endParaRPr lang="en-US" sz="2200" smtClean="0"/>
          </a:p>
        </p:txBody>
      </p:sp>
      <p:pic>
        <p:nvPicPr>
          <p:cNvPr id="31748" name="Picture 8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76425" y="4694238"/>
            <a:ext cx="1908175" cy="1933575"/>
          </a:xfrm>
        </p:spPr>
      </p:pic>
      <p:pic>
        <p:nvPicPr>
          <p:cNvPr id="31749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5376863"/>
            <a:ext cx="2559050" cy="1130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1750" name="Text Box 11"/>
          <p:cNvSpPr txBox="1">
            <a:spLocks noChangeArrowheads="1"/>
          </p:cNvSpPr>
          <p:nvPr/>
        </p:nvSpPr>
        <p:spPr bwMode="auto">
          <a:xfrm>
            <a:off x="6961188" y="5667375"/>
            <a:ext cx="17843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u="none">
                <a:solidFill>
                  <a:schemeClr val="hlink"/>
                </a:solidFill>
              </a:rPr>
              <a:t>Implicant table</a:t>
            </a:r>
          </a:p>
          <a:p>
            <a:r>
              <a:rPr lang="en-US" sz="1800" u="none">
                <a:solidFill>
                  <a:schemeClr val="hlink"/>
                </a:solidFill>
              </a:rPr>
              <a:t>after reduction</a:t>
            </a:r>
          </a:p>
        </p:txBody>
      </p:sp>
      <p:pic>
        <p:nvPicPr>
          <p:cNvPr id="31751" name="Picture 1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81025" y="4686300"/>
            <a:ext cx="1135063" cy="1933575"/>
          </a:xfrm>
        </p:spPr>
      </p:pic>
      <p:pic>
        <p:nvPicPr>
          <p:cNvPr id="31752" name="Picture 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57663" y="1098550"/>
            <a:ext cx="4518025" cy="4138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0" smtClean="0">
                <a:effectLst/>
              </a:rPr>
              <a:t>Programmable Logic Arrays …</a:t>
            </a:r>
          </a:p>
        </p:txBody>
      </p:sp>
      <p:sp>
        <p:nvSpPr>
          <p:cNvPr id="6973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defRPr/>
            </a:pPr>
            <a:r>
              <a:rPr lang="en-US" sz="2200" b="0" smtClean="0"/>
              <a:t>Macro-cells with rectangular structure.</a:t>
            </a:r>
          </a:p>
          <a:p>
            <a:pPr>
              <a:defRPr/>
            </a:pPr>
            <a:r>
              <a:rPr lang="en-US" sz="2200" b="0" smtClean="0"/>
              <a:t>Implement any multi-output function.</a:t>
            </a:r>
          </a:p>
          <a:p>
            <a:pPr>
              <a:defRPr/>
            </a:pPr>
            <a:r>
              <a:rPr lang="en-US" sz="2200" b="0" smtClean="0"/>
              <a:t>Layout easily generated by module generators.</a:t>
            </a:r>
          </a:p>
          <a:p>
            <a:pPr>
              <a:defRPr/>
            </a:pPr>
            <a:r>
              <a:rPr lang="en-US" sz="2200" b="0" smtClean="0"/>
              <a:t>Fairly popular in the seventies/eighties (NMOS).</a:t>
            </a:r>
          </a:p>
          <a:p>
            <a:pPr>
              <a:defRPr/>
            </a:pPr>
            <a:r>
              <a:rPr lang="en-US" sz="2200" b="0" smtClean="0"/>
              <a:t>Still used for control-unit implementation.</a:t>
            </a:r>
          </a:p>
          <a:p>
            <a:pPr>
              <a:defRPr/>
            </a:pPr>
            <a:endParaRPr lang="en-US" sz="2200" smtClean="0"/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97375" y="1793875"/>
            <a:ext cx="4564063" cy="4395788"/>
          </a:xfrm>
        </p:spPr>
      </p:pic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4813300" y="1168400"/>
            <a:ext cx="372745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i="0" u="none" dirty="0">
                <a:solidFill>
                  <a:schemeClr val="hlink"/>
                </a:solidFill>
              </a:rPr>
              <a:t>f</a:t>
            </a:r>
            <a:r>
              <a:rPr lang="en-US" b="0" i="0" u="none" baseline="-25000" dirty="0">
                <a:solidFill>
                  <a:schemeClr val="hlink"/>
                </a:solidFill>
              </a:rPr>
              <a:t>1</a:t>
            </a:r>
            <a:r>
              <a:rPr lang="en-US" b="0" i="0" u="none" dirty="0">
                <a:solidFill>
                  <a:schemeClr val="hlink"/>
                </a:solidFill>
              </a:rPr>
              <a:t> = </a:t>
            </a:r>
            <a:r>
              <a:rPr lang="en-US" b="0" i="0" u="none" dirty="0" err="1">
                <a:solidFill>
                  <a:schemeClr val="hlink"/>
                </a:solidFill>
              </a:rPr>
              <a:t>a’b’+b’c+ab</a:t>
            </a:r>
            <a:r>
              <a:rPr lang="en-US" b="0" i="0" u="none" dirty="0">
                <a:solidFill>
                  <a:schemeClr val="hlink"/>
                </a:solidFill>
              </a:rPr>
              <a:t>      f</a:t>
            </a:r>
            <a:r>
              <a:rPr lang="en-US" b="0" i="0" u="none" baseline="-25000" dirty="0">
                <a:solidFill>
                  <a:schemeClr val="hlink"/>
                </a:solidFill>
              </a:rPr>
              <a:t>2</a:t>
            </a:r>
            <a:r>
              <a:rPr lang="en-US" b="0" i="0" u="none" dirty="0">
                <a:solidFill>
                  <a:schemeClr val="hlink"/>
                </a:solidFill>
              </a:rPr>
              <a:t> = </a:t>
            </a:r>
            <a:r>
              <a:rPr lang="en-US" b="0" i="0" u="none" dirty="0" err="1">
                <a:solidFill>
                  <a:schemeClr val="hlink"/>
                </a:solidFill>
              </a:rPr>
              <a:t>b’c</a:t>
            </a:r>
            <a:endParaRPr lang="en-US" b="0" i="0" u="none" dirty="0">
              <a:solidFill>
                <a:schemeClr val="hlink"/>
              </a:solidFill>
            </a:endParaRPr>
          </a:p>
          <a:p>
            <a:endParaRPr lang="en-US" dirty="0">
              <a:solidFill>
                <a:schemeClr val="hlink"/>
              </a:solidFill>
            </a:endParaRPr>
          </a:p>
        </p:txBody>
      </p:sp>
      <p:sp>
        <p:nvSpPr>
          <p:cNvPr id="6150" name="Line 7"/>
          <p:cNvSpPr>
            <a:spLocks noChangeShapeType="1"/>
          </p:cNvSpPr>
          <p:nvPr/>
        </p:nvSpPr>
        <p:spPr bwMode="auto">
          <a:xfrm>
            <a:off x="7531100" y="5599113"/>
            <a:ext cx="1143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Line 8"/>
          <p:cNvSpPr>
            <a:spLocks noChangeShapeType="1"/>
          </p:cNvSpPr>
          <p:nvPr/>
        </p:nvSpPr>
        <p:spPr bwMode="auto">
          <a:xfrm>
            <a:off x="8007350" y="5599113"/>
            <a:ext cx="1143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smtClean="0">
                <a:effectLst/>
              </a:rPr>
              <a:t>Minimum Cover: </a:t>
            </a:r>
            <a:r>
              <a:rPr lang="en-US" sz="3200" smtClean="0"/>
              <a:t>Recent Developments</a:t>
            </a:r>
          </a:p>
        </p:txBody>
      </p:sp>
      <p:sp>
        <p:nvSpPr>
          <p:cNvPr id="7209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0" dirty="0" smtClean="0"/>
              <a:t>Many minimization problems can be solved exactly today.</a:t>
            </a:r>
          </a:p>
          <a:p>
            <a:pPr>
              <a:defRPr/>
            </a:pPr>
            <a:r>
              <a:rPr lang="en-US" b="0" dirty="0" smtClean="0"/>
              <a:t>Usually bottleneck is table size.</a:t>
            </a:r>
          </a:p>
          <a:p>
            <a:pPr>
              <a:defRPr/>
            </a:pPr>
            <a:r>
              <a:rPr lang="en-US" b="0" dirty="0" smtClean="0"/>
              <a:t>Implicit representation of prime </a:t>
            </a:r>
            <a:r>
              <a:rPr lang="en-US" b="0" dirty="0" err="1" smtClean="0"/>
              <a:t>implicants</a:t>
            </a:r>
            <a:endParaRPr lang="en-US" b="0" dirty="0" smtClean="0"/>
          </a:p>
          <a:p>
            <a:pPr lvl="1">
              <a:defRPr/>
            </a:pPr>
            <a:r>
              <a:rPr lang="en-US" dirty="0" smtClean="0"/>
              <a:t>Methods based on BDDs [COUDERT]</a:t>
            </a:r>
          </a:p>
          <a:p>
            <a:pPr lvl="2">
              <a:defRPr/>
            </a:pPr>
            <a:r>
              <a:rPr lang="en-US" dirty="0" smtClean="0"/>
              <a:t>to represent sets.</a:t>
            </a:r>
          </a:p>
          <a:p>
            <a:pPr lvl="2">
              <a:defRPr/>
            </a:pPr>
            <a:r>
              <a:rPr lang="en-US" dirty="0" smtClean="0"/>
              <a:t>to do dominance simplification.</a:t>
            </a:r>
          </a:p>
          <a:p>
            <a:pPr lvl="1">
              <a:defRPr/>
            </a:pPr>
            <a:r>
              <a:rPr lang="en-US" dirty="0" smtClean="0"/>
              <a:t>Methods based on </a:t>
            </a:r>
            <a:r>
              <a:rPr lang="en-US" dirty="0" smtClean="0">
                <a:solidFill>
                  <a:schemeClr val="hlink"/>
                </a:solidFill>
              </a:rPr>
              <a:t>signature cubes</a:t>
            </a:r>
            <a:r>
              <a:rPr lang="en-US" dirty="0" smtClean="0"/>
              <a:t> [MCGEER]</a:t>
            </a:r>
          </a:p>
          <a:p>
            <a:pPr lvl="2">
              <a:defRPr/>
            </a:pPr>
            <a:r>
              <a:rPr lang="en-US" dirty="0" smtClean="0"/>
              <a:t>Represent set of primes.</a:t>
            </a:r>
          </a:p>
          <a:p>
            <a:pPr lvl="2">
              <a:defRPr/>
            </a:pPr>
            <a:r>
              <a:rPr lang="en-US" dirty="0" smtClean="0"/>
              <a:t>A signature cube identifies uniquely the set of primes covering each </a:t>
            </a:r>
            <a:r>
              <a:rPr lang="en-US" dirty="0" err="1" smtClean="0"/>
              <a:t>minterm</a:t>
            </a:r>
            <a:r>
              <a:rPr lang="en-US" dirty="0" smtClean="0"/>
              <a:t>.</a:t>
            </a:r>
          </a:p>
          <a:p>
            <a:pPr lvl="2">
              <a:defRPr/>
            </a:pPr>
            <a:r>
              <a:rPr lang="en-US" dirty="0" smtClean="0"/>
              <a:t>It is the largest cube of the intersection of corresponding primes.</a:t>
            </a:r>
          </a:p>
          <a:p>
            <a:pPr lvl="2">
              <a:defRPr/>
            </a:pPr>
            <a:r>
              <a:rPr lang="en-US" dirty="0" smtClean="0"/>
              <a:t>The set of maximal signature cubes defines a minimum canonical cover.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ffectLst/>
              </a:rPr>
              <a:t>Heuristic Minimization Principles</a:t>
            </a:r>
          </a:p>
        </p:txBody>
      </p:sp>
      <p:sp>
        <p:nvSpPr>
          <p:cNvPr id="72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0" smtClean="0"/>
              <a:t>Provide </a:t>
            </a:r>
            <a:r>
              <a:rPr lang="en-US" b="0" smtClean="0">
                <a:solidFill>
                  <a:schemeClr val="hlink"/>
                </a:solidFill>
              </a:rPr>
              <a:t>irredundant</a:t>
            </a:r>
            <a:r>
              <a:rPr lang="en-US" b="0" smtClean="0"/>
              <a:t> covers with 'reasonably small' cardinality.</a:t>
            </a:r>
          </a:p>
          <a:p>
            <a:pPr>
              <a:defRPr/>
            </a:pPr>
            <a:r>
              <a:rPr lang="en-US" b="0" smtClean="0"/>
              <a:t>Fast and applicable to many functions.</a:t>
            </a:r>
          </a:p>
          <a:p>
            <a:pPr>
              <a:defRPr/>
            </a:pPr>
            <a:r>
              <a:rPr lang="en-US" b="0" smtClean="0"/>
              <a:t>Avoid bottlenecks of exact minimization</a:t>
            </a:r>
          </a:p>
          <a:p>
            <a:pPr lvl="1">
              <a:defRPr/>
            </a:pPr>
            <a:r>
              <a:rPr lang="en-US" smtClean="0"/>
              <a:t>Prime generation and storage.</a:t>
            </a:r>
          </a:p>
          <a:p>
            <a:pPr lvl="1">
              <a:defRPr/>
            </a:pPr>
            <a:r>
              <a:rPr lang="en-US" smtClean="0"/>
              <a:t>Covering.</a:t>
            </a:r>
          </a:p>
          <a:p>
            <a:pPr>
              <a:defRPr/>
            </a:pPr>
            <a:r>
              <a:rPr lang="en-US" b="0" smtClean="0">
                <a:solidFill>
                  <a:schemeClr val="hlink"/>
                </a:solidFill>
              </a:rPr>
              <a:t>Local minimum</a:t>
            </a:r>
            <a:r>
              <a:rPr lang="en-US" b="0" smtClean="0"/>
              <a:t> cover</a:t>
            </a:r>
          </a:p>
          <a:p>
            <a:pPr lvl="1">
              <a:defRPr/>
            </a:pPr>
            <a:r>
              <a:rPr lang="en-US" smtClean="0"/>
              <a:t>Given initial cover.</a:t>
            </a:r>
          </a:p>
          <a:p>
            <a:pPr lvl="1">
              <a:defRPr/>
            </a:pPr>
            <a:r>
              <a:rPr lang="en-US" smtClean="0"/>
              <a:t>Make it prime.</a:t>
            </a:r>
          </a:p>
          <a:p>
            <a:pPr lvl="1">
              <a:defRPr/>
            </a:pPr>
            <a:r>
              <a:rPr lang="en-US" smtClean="0"/>
              <a:t>Make it irredundant.</a:t>
            </a:r>
          </a:p>
          <a:p>
            <a:pPr lvl="1">
              <a:defRPr/>
            </a:pPr>
            <a:r>
              <a:rPr lang="en-US" smtClean="0"/>
              <a:t>Iterative improvement</a:t>
            </a:r>
          </a:p>
          <a:p>
            <a:pPr lvl="2">
              <a:defRPr/>
            </a:pPr>
            <a:r>
              <a:rPr lang="en-US" smtClean="0"/>
              <a:t>Improve on cardinality by </a:t>
            </a:r>
            <a:r>
              <a:rPr lang="en-US" smtClean="0">
                <a:solidFill>
                  <a:schemeClr val="hlink"/>
                </a:solidFill>
              </a:rPr>
              <a:t>'modifying</a:t>
            </a:r>
            <a:r>
              <a:rPr lang="en-US" smtClean="0"/>
              <a:t>' the implicants.</a:t>
            </a:r>
          </a:p>
          <a:p>
            <a:pPr>
              <a:defRPr/>
            </a:pPr>
            <a:endParaRPr lang="en-US" b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ffectLst/>
              </a:rPr>
              <a:t>Heuristic Minimization Operators</a:t>
            </a:r>
          </a:p>
        </p:txBody>
      </p:sp>
      <p:sp>
        <p:nvSpPr>
          <p:cNvPr id="72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0" smtClean="0">
                <a:solidFill>
                  <a:schemeClr val="hlink"/>
                </a:solidFill>
              </a:rPr>
              <a:t>Expand</a:t>
            </a:r>
          </a:p>
          <a:p>
            <a:pPr lvl="1">
              <a:defRPr/>
            </a:pPr>
            <a:r>
              <a:rPr lang="en-US" smtClean="0"/>
              <a:t>Make implicants prime.</a:t>
            </a:r>
          </a:p>
          <a:p>
            <a:pPr lvl="1">
              <a:defRPr/>
            </a:pPr>
            <a:r>
              <a:rPr lang="en-US" smtClean="0"/>
              <a:t>Remove covered implicants w.r.t. single implicant containment.</a:t>
            </a:r>
          </a:p>
          <a:p>
            <a:pPr>
              <a:defRPr/>
            </a:pPr>
            <a:r>
              <a:rPr lang="en-US" b="0" smtClean="0">
                <a:solidFill>
                  <a:schemeClr val="hlink"/>
                </a:solidFill>
              </a:rPr>
              <a:t>Irredundant</a:t>
            </a:r>
          </a:p>
          <a:p>
            <a:pPr lvl="1">
              <a:defRPr/>
            </a:pPr>
            <a:r>
              <a:rPr lang="en-US" smtClean="0"/>
              <a:t>Make cover irredundant.</a:t>
            </a:r>
          </a:p>
          <a:p>
            <a:pPr lvl="1">
              <a:defRPr/>
            </a:pPr>
            <a:r>
              <a:rPr lang="en-US" smtClean="0"/>
              <a:t>No implicant is covered by the remaining ones.</a:t>
            </a:r>
          </a:p>
          <a:p>
            <a:pPr>
              <a:defRPr/>
            </a:pPr>
            <a:r>
              <a:rPr lang="en-US" b="0" smtClean="0">
                <a:solidFill>
                  <a:schemeClr val="hlink"/>
                </a:solidFill>
              </a:rPr>
              <a:t>Reduce</a:t>
            </a:r>
          </a:p>
          <a:p>
            <a:pPr lvl="1">
              <a:defRPr/>
            </a:pPr>
            <a:r>
              <a:rPr lang="en-US" smtClean="0"/>
              <a:t>Reduce size of each implicant while preserving cover.</a:t>
            </a:r>
          </a:p>
          <a:p>
            <a:pPr>
              <a:defRPr/>
            </a:pPr>
            <a:r>
              <a:rPr lang="en-US" b="0" smtClean="0">
                <a:solidFill>
                  <a:schemeClr val="hlink"/>
                </a:solidFill>
              </a:rPr>
              <a:t>Reshape</a:t>
            </a:r>
          </a:p>
          <a:p>
            <a:pPr lvl="1">
              <a:defRPr/>
            </a:pPr>
            <a:r>
              <a:rPr lang="en-US" smtClean="0"/>
              <a:t>Modify implicant pairs: enlarge one and reduce the other.</a:t>
            </a:r>
          </a:p>
          <a:p>
            <a:pPr>
              <a:defRPr/>
            </a:pPr>
            <a:endParaRPr lang="en-US" b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Example: MINI</a:t>
            </a:r>
          </a:p>
        </p:txBody>
      </p:sp>
      <p:pic>
        <p:nvPicPr>
          <p:cNvPr id="35843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92150" y="1590675"/>
            <a:ext cx="1579563" cy="2667000"/>
          </a:xfrm>
        </p:spPr>
      </p:pic>
      <p:pic>
        <p:nvPicPr>
          <p:cNvPr id="35844" name="Picture 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52463" y="4525963"/>
            <a:ext cx="1646237" cy="1735137"/>
          </a:xfrm>
        </p:spPr>
      </p:pic>
      <p:pic>
        <p:nvPicPr>
          <p:cNvPr id="35845" name="Picture 8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619375" y="1244600"/>
            <a:ext cx="5722938" cy="5243513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Example: Expansion</a:t>
            </a:r>
          </a:p>
        </p:txBody>
      </p:sp>
      <p:sp>
        <p:nvSpPr>
          <p:cNvPr id="7280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3836988" cy="5356225"/>
          </a:xfrm>
        </p:spPr>
        <p:txBody>
          <a:bodyPr/>
          <a:lstStyle/>
          <a:p>
            <a:pPr>
              <a:defRPr/>
            </a:pPr>
            <a:r>
              <a:rPr lang="en-US" sz="2200" b="0" smtClean="0"/>
              <a:t>Expand </a:t>
            </a:r>
            <a:r>
              <a:rPr lang="en-US" sz="2200" b="0" smtClean="0">
                <a:solidFill>
                  <a:schemeClr val="hlink"/>
                </a:solidFill>
              </a:rPr>
              <a:t>0000</a:t>
            </a:r>
            <a:r>
              <a:rPr lang="en-US" sz="2200" b="0" smtClean="0"/>
              <a:t> to </a:t>
            </a:r>
            <a:r>
              <a:rPr lang="en-US" sz="2200" b="0" smtClean="0">
                <a:solidFill>
                  <a:schemeClr val="hlink"/>
                </a:solidFill>
                <a:sym typeface="Symbol" pitchFamily="18" charset="2"/>
              </a:rPr>
              <a:t></a:t>
            </a:r>
            <a:r>
              <a:rPr lang="en-US" sz="2200" b="0" smtClean="0">
                <a:solidFill>
                  <a:schemeClr val="hlink"/>
                </a:solidFill>
              </a:rPr>
              <a:t>=0</a:t>
            </a:r>
            <a:r>
              <a:rPr lang="en-US" sz="2200" b="0" smtClean="0">
                <a:solidFill>
                  <a:schemeClr val="hlink"/>
                </a:solidFill>
                <a:sym typeface="Symbol" pitchFamily="18" charset="2"/>
              </a:rPr>
              <a:t></a:t>
            </a:r>
            <a:r>
              <a:rPr lang="en-US" sz="2200" b="0" smtClean="0">
                <a:solidFill>
                  <a:schemeClr val="hlink"/>
                </a:solidFill>
              </a:rPr>
              <a:t>0</a:t>
            </a:r>
            <a:r>
              <a:rPr lang="en-US" sz="2200" b="0" smtClean="0"/>
              <a:t>.</a:t>
            </a:r>
          </a:p>
          <a:p>
            <a:pPr lvl="1">
              <a:defRPr/>
            </a:pPr>
            <a:r>
              <a:rPr lang="en-US" sz="2000" smtClean="0"/>
              <a:t>Drop 0100, 0010, 0110 from the cover.</a:t>
            </a:r>
          </a:p>
          <a:p>
            <a:pPr>
              <a:defRPr/>
            </a:pPr>
            <a:r>
              <a:rPr lang="en-US" sz="2200" b="0" smtClean="0"/>
              <a:t>Expand </a:t>
            </a:r>
            <a:r>
              <a:rPr lang="en-US" sz="2200" b="0" smtClean="0">
                <a:solidFill>
                  <a:schemeClr val="hlink"/>
                </a:solidFill>
              </a:rPr>
              <a:t>1000</a:t>
            </a:r>
            <a:r>
              <a:rPr lang="en-US" sz="2200" b="0" smtClean="0"/>
              <a:t> to </a:t>
            </a:r>
            <a:r>
              <a:rPr lang="en-US" sz="2200" b="0" smtClean="0">
                <a:solidFill>
                  <a:schemeClr val="hlink"/>
                </a:solidFill>
                <a:sym typeface="Symbol" pitchFamily="18" charset="2"/>
              </a:rPr>
              <a:t></a:t>
            </a:r>
            <a:r>
              <a:rPr lang="en-US" sz="2200" b="0" smtClean="0">
                <a:solidFill>
                  <a:schemeClr val="hlink"/>
                </a:solidFill>
              </a:rPr>
              <a:t>= </a:t>
            </a:r>
            <a:r>
              <a:rPr lang="en-US" sz="2200" b="0" smtClean="0">
                <a:solidFill>
                  <a:schemeClr val="hlink"/>
                </a:solidFill>
                <a:sym typeface="Symbol" pitchFamily="18" charset="2"/>
              </a:rPr>
              <a:t></a:t>
            </a:r>
            <a:r>
              <a:rPr lang="en-US" sz="2200" b="0" smtClean="0">
                <a:solidFill>
                  <a:schemeClr val="hlink"/>
                </a:solidFill>
              </a:rPr>
              <a:t>0</a:t>
            </a:r>
            <a:r>
              <a:rPr lang="en-US" sz="2200" b="0" smtClean="0">
                <a:solidFill>
                  <a:schemeClr val="hlink"/>
                </a:solidFill>
                <a:sym typeface="Symbol" pitchFamily="18" charset="2"/>
              </a:rPr>
              <a:t></a:t>
            </a:r>
            <a:r>
              <a:rPr lang="en-US" sz="2200" b="0" smtClean="0">
                <a:solidFill>
                  <a:schemeClr val="hlink"/>
                </a:solidFill>
              </a:rPr>
              <a:t>0</a:t>
            </a:r>
            <a:r>
              <a:rPr lang="en-US" sz="2200" b="0" smtClean="0"/>
              <a:t>.</a:t>
            </a:r>
          </a:p>
          <a:p>
            <a:pPr lvl="1">
              <a:defRPr/>
            </a:pPr>
            <a:r>
              <a:rPr lang="en-US" sz="2000" smtClean="0"/>
              <a:t>Drop 1010 from the cover.</a:t>
            </a:r>
          </a:p>
          <a:p>
            <a:pPr>
              <a:defRPr/>
            </a:pPr>
            <a:r>
              <a:rPr lang="en-US" sz="2200" b="0" smtClean="0"/>
              <a:t>Expand </a:t>
            </a:r>
            <a:r>
              <a:rPr lang="en-US" sz="2200" b="0" smtClean="0">
                <a:solidFill>
                  <a:schemeClr val="hlink"/>
                </a:solidFill>
              </a:rPr>
              <a:t>0101</a:t>
            </a:r>
            <a:r>
              <a:rPr lang="en-US" sz="2200" b="0" smtClean="0"/>
              <a:t> to </a:t>
            </a:r>
            <a:r>
              <a:rPr lang="en-US" sz="2200" b="0" smtClean="0">
                <a:solidFill>
                  <a:schemeClr val="hlink"/>
                </a:solidFill>
                <a:sym typeface="Symbol" pitchFamily="18" charset="2"/>
              </a:rPr>
              <a:t></a:t>
            </a:r>
            <a:r>
              <a:rPr lang="en-US" sz="2200" b="0" smtClean="0">
                <a:solidFill>
                  <a:schemeClr val="hlink"/>
                </a:solidFill>
              </a:rPr>
              <a:t>= 01</a:t>
            </a:r>
            <a:r>
              <a:rPr lang="en-US" sz="2200" b="0" smtClean="0">
                <a:solidFill>
                  <a:schemeClr val="hlink"/>
                </a:solidFill>
                <a:sym typeface="Symbol" pitchFamily="18" charset="2"/>
              </a:rPr>
              <a:t></a:t>
            </a:r>
            <a:r>
              <a:rPr lang="en-US" sz="2200" b="0" smtClean="0"/>
              <a:t> .</a:t>
            </a:r>
          </a:p>
          <a:p>
            <a:pPr lvl="1">
              <a:defRPr/>
            </a:pPr>
            <a:r>
              <a:rPr lang="en-US" sz="2000" smtClean="0"/>
              <a:t>Drop 0111 from the cover.</a:t>
            </a:r>
          </a:p>
          <a:p>
            <a:pPr>
              <a:defRPr/>
            </a:pPr>
            <a:r>
              <a:rPr lang="en-US" sz="2200" b="0" smtClean="0"/>
              <a:t>Expand </a:t>
            </a:r>
            <a:r>
              <a:rPr lang="en-US" sz="2200" b="0" smtClean="0">
                <a:solidFill>
                  <a:schemeClr val="hlink"/>
                </a:solidFill>
              </a:rPr>
              <a:t>1001</a:t>
            </a:r>
            <a:r>
              <a:rPr lang="en-US" sz="2200" b="0" smtClean="0"/>
              <a:t> to </a:t>
            </a:r>
            <a:r>
              <a:rPr lang="en-US" sz="2200" b="0" smtClean="0">
                <a:sym typeface="Symbol" pitchFamily="18" charset="2"/>
              </a:rPr>
              <a:t></a:t>
            </a:r>
            <a:r>
              <a:rPr lang="en-US" sz="2200" b="0" smtClean="0"/>
              <a:t>= </a:t>
            </a:r>
            <a:r>
              <a:rPr lang="en-US" sz="2200" b="0" smtClean="0">
                <a:solidFill>
                  <a:schemeClr val="hlink"/>
                </a:solidFill>
              </a:rPr>
              <a:t>10</a:t>
            </a:r>
            <a:r>
              <a:rPr lang="en-US" sz="2200" b="0" smtClean="0">
                <a:solidFill>
                  <a:schemeClr val="hlink"/>
                </a:solidFill>
                <a:sym typeface="Symbol" pitchFamily="18" charset="2"/>
              </a:rPr>
              <a:t></a:t>
            </a:r>
            <a:r>
              <a:rPr lang="en-US" sz="2200" b="0" smtClean="0"/>
              <a:t>.</a:t>
            </a:r>
          </a:p>
          <a:p>
            <a:pPr lvl="1">
              <a:defRPr/>
            </a:pPr>
            <a:r>
              <a:rPr lang="en-US" sz="2000" smtClean="0"/>
              <a:t>Drop 1011 from the cover.</a:t>
            </a:r>
          </a:p>
          <a:p>
            <a:pPr>
              <a:defRPr/>
            </a:pPr>
            <a:r>
              <a:rPr lang="en-US" sz="2200" b="0" smtClean="0"/>
              <a:t>Expand </a:t>
            </a:r>
            <a:r>
              <a:rPr lang="en-US" sz="2200" b="0" smtClean="0">
                <a:solidFill>
                  <a:schemeClr val="hlink"/>
                </a:solidFill>
              </a:rPr>
              <a:t>1101</a:t>
            </a:r>
            <a:r>
              <a:rPr lang="en-US" sz="2200" b="0" smtClean="0"/>
              <a:t> to </a:t>
            </a:r>
            <a:r>
              <a:rPr lang="en-US" sz="2200" b="0" smtClean="0">
                <a:solidFill>
                  <a:schemeClr val="hlink"/>
                </a:solidFill>
                <a:sym typeface="Symbol" pitchFamily="18" charset="2"/>
              </a:rPr>
              <a:t></a:t>
            </a:r>
            <a:r>
              <a:rPr lang="en-US" sz="2200" b="0" smtClean="0">
                <a:solidFill>
                  <a:schemeClr val="hlink"/>
                </a:solidFill>
              </a:rPr>
              <a:t>= 1</a:t>
            </a:r>
            <a:r>
              <a:rPr lang="en-US" sz="2200" b="0" smtClean="0">
                <a:solidFill>
                  <a:schemeClr val="hlink"/>
                </a:solidFill>
                <a:sym typeface="Symbol" pitchFamily="18" charset="2"/>
              </a:rPr>
              <a:t></a:t>
            </a:r>
            <a:r>
              <a:rPr lang="en-US" sz="2200" b="0" smtClean="0">
                <a:solidFill>
                  <a:schemeClr val="hlink"/>
                </a:solidFill>
              </a:rPr>
              <a:t>01</a:t>
            </a:r>
            <a:r>
              <a:rPr lang="en-US" sz="2200" b="0" smtClean="0"/>
              <a:t>.</a:t>
            </a:r>
          </a:p>
          <a:p>
            <a:pPr>
              <a:defRPr/>
            </a:pPr>
            <a:r>
              <a:rPr lang="en-US" sz="2200" b="0" smtClean="0">
                <a:solidFill>
                  <a:schemeClr val="hlink"/>
                </a:solidFill>
              </a:rPr>
              <a:t>Cover is: {</a:t>
            </a:r>
            <a:r>
              <a:rPr lang="en-US" sz="2200" b="0" smtClean="0">
                <a:solidFill>
                  <a:schemeClr val="hlink"/>
                </a:solidFill>
                <a:sym typeface="Symbol" pitchFamily="18" charset="2"/>
              </a:rPr>
              <a:t>,</a:t>
            </a:r>
            <a:r>
              <a:rPr lang="en-US" sz="2200" b="0" smtClean="0">
                <a:solidFill>
                  <a:schemeClr val="hlink"/>
                </a:solidFill>
              </a:rPr>
              <a:t> </a:t>
            </a:r>
            <a:r>
              <a:rPr lang="en-US" sz="2200" b="0" smtClean="0">
                <a:solidFill>
                  <a:schemeClr val="hlink"/>
                </a:solidFill>
                <a:sym typeface="Symbol" pitchFamily="18" charset="2"/>
              </a:rPr>
              <a:t></a:t>
            </a:r>
            <a:r>
              <a:rPr lang="en-US" sz="2200" b="0" smtClean="0">
                <a:solidFill>
                  <a:schemeClr val="hlink"/>
                </a:solidFill>
              </a:rPr>
              <a:t>, </a:t>
            </a:r>
            <a:r>
              <a:rPr lang="en-US" sz="2200" b="0" smtClean="0">
                <a:solidFill>
                  <a:schemeClr val="hlink"/>
                </a:solidFill>
                <a:sym typeface="Symbol" pitchFamily="18" charset="2"/>
              </a:rPr>
              <a:t></a:t>
            </a:r>
            <a:r>
              <a:rPr lang="en-US" sz="2200" b="0" smtClean="0">
                <a:solidFill>
                  <a:schemeClr val="hlink"/>
                </a:solidFill>
              </a:rPr>
              <a:t>, </a:t>
            </a:r>
            <a:r>
              <a:rPr lang="en-US" sz="2200" b="0" smtClean="0">
                <a:solidFill>
                  <a:schemeClr val="hlink"/>
                </a:solidFill>
                <a:sym typeface="Symbol" pitchFamily="18" charset="2"/>
              </a:rPr>
              <a:t></a:t>
            </a:r>
            <a:r>
              <a:rPr lang="en-US" sz="2200" b="0" smtClean="0">
                <a:solidFill>
                  <a:schemeClr val="hlink"/>
                </a:solidFill>
              </a:rPr>
              <a:t>, </a:t>
            </a:r>
            <a:r>
              <a:rPr lang="en-US" sz="2200" b="0" smtClean="0">
                <a:solidFill>
                  <a:schemeClr val="hlink"/>
                </a:solidFill>
                <a:sym typeface="Symbol" pitchFamily="18" charset="2"/>
              </a:rPr>
              <a:t></a:t>
            </a:r>
            <a:r>
              <a:rPr lang="en-US" sz="2200" b="0" smtClean="0">
                <a:solidFill>
                  <a:schemeClr val="hlink"/>
                </a:solidFill>
              </a:rPr>
              <a:t>}</a:t>
            </a:r>
          </a:p>
          <a:p>
            <a:pPr lvl="1">
              <a:defRPr/>
            </a:pPr>
            <a:r>
              <a:rPr lang="en-US" sz="2000" smtClean="0"/>
              <a:t>Prime.</a:t>
            </a:r>
          </a:p>
          <a:p>
            <a:pPr lvl="1">
              <a:defRPr/>
            </a:pPr>
            <a:r>
              <a:rPr lang="en-US" sz="2000" smtClean="0"/>
              <a:t>Redundant. </a:t>
            </a:r>
          </a:p>
          <a:p>
            <a:pPr lvl="1">
              <a:defRPr/>
            </a:pPr>
            <a:r>
              <a:rPr lang="en-US" sz="2000" smtClean="0"/>
              <a:t>Minimal w.r.t. scc.</a:t>
            </a:r>
          </a:p>
        </p:txBody>
      </p:sp>
      <p:pic>
        <p:nvPicPr>
          <p:cNvPr id="3686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124325" y="1219200"/>
            <a:ext cx="4745038" cy="5065713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Example: Reduction</a:t>
            </a:r>
          </a:p>
        </p:txBody>
      </p:sp>
      <p:sp>
        <p:nvSpPr>
          <p:cNvPr id="7301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2881313" cy="5356225"/>
          </a:xfrm>
        </p:spPr>
        <p:txBody>
          <a:bodyPr/>
          <a:lstStyle/>
          <a:p>
            <a:pPr>
              <a:defRPr/>
            </a:pPr>
            <a:r>
              <a:rPr lang="en-US" sz="2200" b="0" smtClean="0"/>
              <a:t>Reduce </a:t>
            </a:r>
            <a:r>
              <a:rPr lang="en-US" sz="2200" b="0" smtClean="0">
                <a:solidFill>
                  <a:schemeClr val="hlink"/>
                </a:solidFill>
                <a:sym typeface="Symbol" pitchFamily="18" charset="2"/>
              </a:rPr>
              <a:t></a:t>
            </a:r>
            <a:r>
              <a:rPr lang="en-US" sz="2200" b="0" smtClean="0">
                <a:solidFill>
                  <a:schemeClr val="hlink"/>
                </a:solidFill>
              </a:rPr>
              <a:t>=0</a:t>
            </a:r>
            <a:r>
              <a:rPr lang="en-US" sz="2200" b="0" smtClean="0">
                <a:solidFill>
                  <a:schemeClr val="hlink"/>
                </a:solidFill>
                <a:sym typeface="Symbol" pitchFamily="18" charset="2"/>
              </a:rPr>
              <a:t></a:t>
            </a:r>
            <a:r>
              <a:rPr lang="en-US" sz="2200" b="0" smtClean="0">
                <a:solidFill>
                  <a:schemeClr val="hlink"/>
                </a:solidFill>
              </a:rPr>
              <a:t>0</a:t>
            </a:r>
            <a:r>
              <a:rPr lang="en-US" sz="2200" b="0" smtClean="0"/>
              <a:t> to nothing.</a:t>
            </a:r>
          </a:p>
          <a:p>
            <a:pPr>
              <a:defRPr/>
            </a:pPr>
            <a:r>
              <a:rPr lang="en-US" sz="2200" b="0" smtClean="0"/>
              <a:t>Reduce </a:t>
            </a:r>
            <a:r>
              <a:rPr lang="en-US" sz="2200" b="0" smtClean="0">
                <a:solidFill>
                  <a:schemeClr val="hlink"/>
                </a:solidFill>
                <a:sym typeface="Symbol" pitchFamily="18" charset="2"/>
              </a:rPr>
              <a:t></a:t>
            </a:r>
            <a:r>
              <a:rPr lang="en-US" sz="2200" b="0" smtClean="0">
                <a:solidFill>
                  <a:schemeClr val="hlink"/>
                </a:solidFill>
              </a:rPr>
              <a:t>=</a:t>
            </a:r>
            <a:r>
              <a:rPr lang="en-US" sz="2200" b="0" smtClean="0">
                <a:solidFill>
                  <a:schemeClr val="hlink"/>
                </a:solidFill>
                <a:sym typeface="Symbol" pitchFamily="18" charset="2"/>
              </a:rPr>
              <a:t></a:t>
            </a:r>
            <a:r>
              <a:rPr lang="en-US" sz="2200" b="0" smtClean="0">
                <a:solidFill>
                  <a:schemeClr val="hlink"/>
                </a:solidFill>
              </a:rPr>
              <a:t>0</a:t>
            </a:r>
            <a:r>
              <a:rPr lang="en-US" sz="2200" b="0" smtClean="0">
                <a:solidFill>
                  <a:schemeClr val="hlink"/>
                </a:solidFill>
                <a:sym typeface="Symbol" pitchFamily="18" charset="2"/>
              </a:rPr>
              <a:t></a:t>
            </a:r>
            <a:r>
              <a:rPr lang="en-US" sz="2200" b="0" smtClean="0">
                <a:solidFill>
                  <a:schemeClr val="hlink"/>
                </a:solidFill>
              </a:rPr>
              <a:t>0</a:t>
            </a:r>
            <a:r>
              <a:rPr lang="en-US" sz="2200" b="0" smtClean="0"/>
              <a:t> to </a:t>
            </a:r>
            <a:r>
              <a:rPr lang="en-US" sz="2200" b="0" smtClean="0">
                <a:sym typeface="Symbol" pitchFamily="18" charset="2"/>
              </a:rPr>
              <a:t></a:t>
            </a:r>
            <a:r>
              <a:rPr lang="en-US" sz="2200" b="0" baseline="30000" smtClean="0"/>
              <a:t>~</a:t>
            </a:r>
            <a:r>
              <a:rPr lang="en-US" sz="2200" b="0" smtClean="0"/>
              <a:t>=</a:t>
            </a:r>
            <a:r>
              <a:rPr lang="en-US" sz="2200" b="0" smtClean="0">
                <a:sym typeface="Symbol" pitchFamily="18" charset="2"/>
              </a:rPr>
              <a:t>0</a:t>
            </a:r>
            <a:r>
              <a:rPr lang="en-US" sz="2200" b="0" smtClean="0"/>
              <a:t>0</a:t>
            </a:r>
            <a:r>
              <a:rPr lang="en-US" sz="2200" b="0" smtClean="0">
                <a:sym typeface="Symbol" pitchFamily="18" charset="2"/>
              </a:rPr>
              <a:t></a:t>
            </a:r>
            <a:r>
              <a:rPr lang="en-US" sz="2200" b="0" smtClean="0"/>
              <a:t>0 </a:t>
            </a:r>
          </a:p>
          <a:p>
            <a:pPr>
              <a:defRPr/>
            </a:pPr>
            <a:r>
              <a:rPr lang="en-US" sz="2200" b="0" smtClean="0"/>
              <a:t>Reduce </a:t>
            </a:r>
            <a:r>
              <a:rPr lang="en-US" sz="2200" b="0" smtClean="0">
                <a:solidFill>
                  <a:schemeClr val="hlink"/>
                </a:solidFill>
                <a:sym typeface="Symbol" pitchFamily="18" charset="2"/>
              </a:rPr>
              <a:t></a:t>
            </a:r>
            <a:r>
              <a:rPr lang="en-US" sz="2200" b="0" smtClean="0">
                <a:solidFill>
                  <a:schemeClr val="hlink"/>
                </a:solidFill>
              </a:rPr>
              <a:t>=1</a:t>
            </a:r>
            <a:r>
              <a:rPr lang="en-US" sz="2200" b="0" smtClean="0">
                <a:solidFill>
                  <a:schemeClr val="hlink"/>
                </a:solidFill>
                <a:sym typeface="Symbol" pitchFamily="18" charset="2"/>
              </a:rPr>
              <a:t></a:t>
            </a:r>
            <a:r>
              <a:rPr lang="en-US" sz="2200" b="0" smtClean="0">
                <a:solidFill>
                  <a:schemeClr val="hlink"/>
                </a:solidFill>
              </a:rPr>
              <a:t>01</a:t>
            </a:r>
            <a:r>
              <a:rPr lang="en-US" sz="2200" b="0" smtClean="0"/>
              <a:t> to </a:t>
            </a:r>
            <a:r>
              <a:rPr lang="en-US" sz="2200" b="0" smtClean="0">
                <a:sym typeface="Symbol" pitchFamily="18" charset="2"/>
              </a:rPr>
              <a:t></a:t>
            </a:r>
            <a:r>
              <a:rPr lang="en-US" sz="2200" b="0" baseline="30000" smtClean="0"/>
              <a:t>~</a:t>
            </a:r>
            <a:r>
              <a:rPr lang="en-US" sz="2200" b="0" smtClean="0"/>
              <a:t>=</a:t>
            </a:r>
            <a:r>
              <a:rPr lang="en-US" sz="2200" b="0" smtClean="0">
                <a:sym typeface="Symbol" pitchFamily="18" charset="2"/>
              </a:rPr>
              <a:t>1101</a:t>
            </a:r>
            <a:endParaRPr lang="en-US" sz="2200" b="0" smtClean="0"/>
          </a:p>
          <a:p>
            <a:pPr>
              <a:defRPr/>
            </a:pPr>
            <a:r>
              <a:rPr lang="en-US" sz="2200" b="0" smtClean="0">
                <a:solidFill>
                  <a:schemeClr val="hlink"/>
                </a:solidFill>
              </a:rPr>
              <a:t>Cover={</a:t>
            </a:r>
            <a:r>
              <a:rPr lang="en-US" sz="2200" b="0" smtClean="0">
                <a:solidFill>
                  <a:schemeClr val="hlink"/>
                </a:solidFill>
                <a:sym typeface="Symbol" pitchFamily="18" charset="2"/>
              </a:rPr>
              <a:t></a:t>
            </a:r>
            <a:r>
              <a:rPr lang="en-US" sz="2200" b="0" baseline="30000" smtClean="0">
                <a:solidFill>
                  <a:schemeClr val="hlink"/>
                </a:solidFill>
              </a:rPr>
              <a:t>~</a:t>
            </a:r>
            <a:r>
              <a:rPr lang="en-US" sz="2200" b="0" smtClean="0">
                <a:solidFill>
                  <a:schemeClr val="hlink"/>
                </a:solidFill>
              </a:rPr>
              <a:t>, </a:t>
            </a:r>
            <a:r>
              <a:rPr lang="en-US" sz="2200" b="0" smtClean="0">
                <a:solidFill>
                  <a:schemeClr val="hlink"/>
                </a:solidFill>
                <a:sym typeface="Symbol" pitchFamily="18" charset="2"/>
              </a:rPr>
              <a:t></a:t>
            </a:r>
            <a:r>
              <a:rPr lang="en-US" sz="2200" b="0" smtClean="0">
                <a:solidFill>
                  <a:schemeClr val="hlink"/>
                </a:solidFill>
              </a:rPr>
              <a:t>, </a:t>
            </a:r>
            <a:r>
              <a:rPr lang="en-US" sz="2200" b="0" smtClean="0">
                <a:solidFill>
                  <a:schemeClr val="hlink"/>
                </a:solidFill>
                <a:sym typeface="Symbol" pitchFamily="18" charset="2"/>
              </a:rPr>
              <a:t></a:t>
            </a:r>
            <a:r>
              <a:rPr lang="en-US" sz="2200" b="0" smtClean="0">
                <a:solidFill>
                  <a:schemeClr val="hlink"/>
                </a:solidFill>
              </a:rPr>
              <a:t>, </a:t>
            </a:r>
            <a:r>
              <a:rPr lang="en-US" sz="2200" b="0" smtClean="0">
                <a:solidFill>
                  <a:schemeClr val="hlink"/>
                </a:solidFill>
                <a:sym typeface="Symbol" pitchFamily="18" charset="2"/>
              </a:rPr>
              <a:t></a:t>
            </a:r>
            <a:r>
              <a:rPr lang="en-US" sz="2200" b="0" baseline="30000" smtClean="0">
                <a:solidFill>
                  <a:schemeClr val="hlink"/>
                </a:solidFill>
              </a:rPr>
              <a:t>~</a:t>
            </a:r>
            <a:r>
              <a:rPr lang="en-US" sz="2200" b="0" smtClean="0">
                <a:solidFill>
                  <a:schemeClr val="hlink"/>
                </a:solidFill>
              </a:rPr>
              <a:t>}</a:t>
            </a:r>
          </a:p>
          <a:p>
            <a:pPr>
              <a:defRPr/>
            </a:pPr>
            <a:endParaRPr lang="en-US" sz="2200" smtClean="0"/>
          </a:p>
        </p:txBody>
      </p:sp>
      <p:pic>
        <p:nvPicPr>
          <p:cNvPr id="37892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322638" y="1238250"/>
            <a:ext cx="5346700" cy="4938713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Example: Reshape</a:t>
            </a:r>
          </a:p>
        </p:txBody>
      </p:sp>
      <p:sp>
        <p:nvSpPr>
          <p:cNvPr id="7321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defRPr/>
            </a:pPr>
            <a:r>
              <a:rPr lang="en-US" sz="2200" b="0" smtClean="0"/>
              <a:t>Reshape {</a:t>
            </a:r>
            <a:r>
              <a:rPr lang="en-US" sz="2200" b="0" smtClean="0">
                <a:sym typeface="Symbol" pitchFamily="18" charset="2"/>
              </a:rPr>
              <a:t></a:t>
            </a:r>
            <a:r>
              <a:rPr lang="en-US" sz="2200" b="0" baseline="30000" smtClean="0"/>
              <a:t>~</a:t>
            </a:r>
            <a:r>
              <a:rPr lang="en-US" sz="2200" b="0" smtClean="0">
                <a:sym typeface="Symbol" pitchFamily="18" charset="2"/>
              </a:rPr>
              <a:t>, } to </a:t>
            </a:r>
            <a:r>
              <a:rPr lang="en-US" sz="2200" b="0" smtClean="0"/>
              <a:t>{</a:t>
            </a:r>
            <a:r>
              <a:rPr lang="en-US" sz="2200" b="0" smtClean="0">
                <a:sym typeface="Symbol" pitchFamily="18" charset="2"/>
              </a:rPr>
              <a:t>, </a:t>
            </a:r>
            <a:r>
              <a:rPr lang="en-US" sz="2200" b="0" baseline="30000" smtClean="0"/>
              <a:t>~</a:t>
            </a:r>
            <a:r>
              <a:rPr lang="en-US" sz="2200" b="0" smtClean="0">
                <a:sym typeface="Symbol" pitchFamily="18" charset="2"/>
              </a:rPr>
              <a:t>} </a:t>
            </a:r>
          </a:p>
          <a:p>
            <a:pPr lvl="1">
              <a:defRPr/>
            </a:pPr>
            <a:r>
              <a:rPr lang="en-US" sz="2000" smtClean="0">
                <a:sym typeface="Symbol" pitchFamily="18" charset="2"/>
              </a:rPr>
              <a:t></a:t>
            </a:r>
            <a:r>
              <a:rPr lang="en-US" sz="2000" baseline="30000" smtClean="0"/>
              <a:t>~</a:t>
            </a:r>
            <a:r>
              <a:rPr lang="en-US" sz="2000" smtClean="0"/>
              <a:t>=</a:t>
            </a:r>
            <a:r>
              <a:rPr lang="en-US" sz="2000" smtClean="0">
                <a:sym typeface="Symbol" pitchFamily="18" charset="2"/>
              </a:rPr>
              <a:t>1</a:t>
            </a:r>
            <a:r>
              <a:rPr lang="en-US" sz="2000" smtClean="0"/>
              <a:t>0</a:t>
            </a:r>
            <a:r>
              <a:rPr lang="en-US" sz="2000" smtClean="0">
                <a:sym typeface="Symbol" pitchFamily="18" charset="2"/>
              </a:rPr>
              <a:t></a:t>
            </a:r>
            <a:r>
              <a:rPr lang="en-US" sz="2000" smtClean="0"/>
              <a:t>1</a:t>
            </a:r>
            <a:r>
              <a:rPr lang="en-US" sz="2000" b="1" smtClean="0"/>
              <a:t> </a:t>
            </a:r>
          </a:p>
          <a:p>
            <a:pPr>
              <a:defRPr/>
            </a:pPr>
            <a:r>
              <a:rPr lang="en-US" sz="2200" b="0" smtClean="0"/>
              <a:t>Cover={</a:t>
            </a:r>
            <a:r>
              <a:rPr lang="en-US" sz="2200" b="0" smtClean="0">
                <a:sym typeface="Symbol" pitchFamily="18" charset="2"/>
              </a:rPr>
              <a:t></a:t>
            </a:r>
            <a:r>
              <a:rPr lang="en-US" sz="2200" b="0" smtClean="0"/>
              <a:t>, </a:t>
            </a:r>
            <a:r>
              <a:rPr lang="en-US" sz="2200" b="0" smtClean="0">
                <a:sym typeface="Symbol" pitchFamily="18" charset="2"/>
              </a:rPr>
              <a:t></a:t>
            </a:r>
            <a:r>
              <a:rPr lang="en-US" sz="2200" b="0" smtClean="0"/>
              <a:t>, </a:t>
            </a:r>
            <a:r>
              <a:rPr lang="en-US" sz="2200" b="0" smtClean="0">
                <a:sym typeface="Symbol" pitchFamily="18" charset="2"/>
              </a:rPr>
              <a:t></a:t>
            </a:r>
            <a:r>
              <a:rPr lang="en-US" sz="2200" b="0" baseline="30000" smtClean="0"/>
              <a:t>~</a:t>
            </a:r>
            <a:r>
              <a:rPr lang="en-US" sz="2200" b="0" smtClean="0"/>
              <a:t>, </a:t>
            </a:r>
            <a:r>
              <a:rPr lang="en-US" sz="2200" b="0" smtClean="0">
                <a:sym typeface="Symbol" pitchFamily="18" charset="2"/>
              </a:rPr>
              <a:t></a:t>
            </a:r>
            <a:r>
              <a:rPr lang="en-US" sz="2200" b="0" baseline="30000" smtClean="0"/>
              <a:t>~</a:t>
            </a:r>
            <a:r>
              <a:rPr lang="en-US" sz="2200" b="0" smtClean="0"/>
              <a:t>}</a:t>
            </a:r>
          </a:p>
        </p:txBody>
      </p:sp>
      <p:pic>
        <p:nvPicPr>
          <p:cNvPr id="3891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23900" y="2984500"/>
            <a:ext cx="7467600" cy="3262313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Example: Second Expansion</a:t>
            </a:r>
          </a:p>
        </p:txBody>
      </p:sp>
      <p:sp>
        <p:nvSpPr>
          <p:cNvPr id="734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7046913" cy="5356225"/>
          </a:xfrm>
        </p:spPr>
        <p:txBody>
          <a:bodyPr/>
          <a:lstStyle/>
          <a:p>
            <a:pPr>
              <a:defRPr/>
            </a:pPr>
            <a:r>
              <a:rPr lang="en-US" sz="2200" b="0" smtClean="0"/>
              <a:t>Cover={</a:t>
            </a:r>
            <a:r>
              <a:rPr lang="en-US" sz="2200" b="0" smtClean="0">
                <a:sym typeface="Symbol" pitchFamily="18" charset="2"/>
              </a:rPr>
              <a:t></a:t>
            </a:r>
            <a:r>
              <a:rPr lang="en-US" sz="2200" b="0" smtClean="0"/>
              <a:t>, </a:t>
            </a:r>
            <a:r>
              <a:rPr lang="en-US" sz="2200" b="0" smtClean="0">
                <a:sym typeface="Symbol" pitchFamily="18" charset="2"/>
              </a:rPr>
              <a:t></a:t>
            </a:r>
            <a:r>
              <a:rPr lang="en-US" sz="2200" b="0" smtClean="0"/>
              <a:t>, </a:t>
            </a:r>
            <a:r>
              <a:rPr lang="en-US" sz="2200" b="0" smtClean="0">
                <a:sym typeface="Symbol" pitchFamily="18" charset="2"/>
              </a:rPr>
              <a:t></a:t>
            </a:r>
            <a:r>
              <a:rPr lang="en-US" sz="2200" b="0" baseline="30000" smtClean="0"/>
              <a:t>~</a:t>
            </a:r>
            <a:r>
              <a:rPr lang="en-US" sz="2200" b="0" smtClean="0"/>
              <a:t>, </a:t>
            </a:r>
            <a:r>
              <a:rPr lang="en-US" sz="2200" b="0" smtClean="0">
                <a:sym typeface="Symbol" pitchFamily="18" charset="2"/>
              </a:rPr>
              <a:t></a:t>
            </a:r>
            <a:r>
              <a:rPr lang="en-US" sz="2200" b="0" baseline="30000" smtClean="0"/>
              <a:t>~</a:t>
            </a:r>
            <a:r>
              <a:rPr lang="en-US" sz="2200" b="0" smtClean="0"/>
              <a:t>}</a:t>
            </a:r>
          </a:p>
          <a:p>
            <a:pPr>
              <a:defRPr/>
            </a:pPr>
            <a:r>
              <a:rPr lang="en-US" sz="2200" b="0" smtClean="0"/>
              <a:t>Expand </a:t>
            </a:r>
            <a:r>
              <a:rPr lang="en-US" sz="2200" b="0" smtClean="0">
                <a:sym typeface="Symbol" pitchFamily="18" charset="2"/>
              </a:rPr>
              <a:t></a:t>
            </a:r>
            <a:r>
              <a:rPr lang="en-US" sz="2200" b="0" baseline="30000" smtClean="0"/>
              <a:t>~</a:t>
            </a:r>
            <a:r>
              <a:rPr lang="en-US" sz="2200" b="0" smtClean="0"/>
              <a:t>=10*1 to </a:t>
            </a:r>
            <a:r>
              <a:rPr lang="en-US" sz="2200" b="0" smtClean="0">
                <a:sym typeface="Symbol" pitchFamily="18" charset="2"/>
              </a:rPr>
              <a:t></a:t>
            </a:r>
            <a:r>
              <a:rPr lang="en-US" sz="2200" b="0" smtClean="0"/>
              <a:t>= 10</a:t>
            </a:r>
            <a:r>
              <a:rPr lang="en-US" sz="2200" b="0" smtClean="0">
                <a:sym typeface="Symbol" pitchFamily="18" charset="2"/>
              </a:rPr>
              <a:t></a:t>
            </a:r>
            <a:r>
              <a:rPr lang="en-US" sz="2200" b="0" smtClean="0"/>
              <a:t>.</a:t>
            </a:r>
          </a:p>
          <a:p>
            <a:pPr>
              <a:defRPr/>
            </a:pPr>
            <a:r>
              <a:rPr lang="en-US" sz="2200" b="0" smtClean="0"/>
              <a:t>Expand </a:t>
            </a:r>
            <a:r>
              <a:rPr lang="en-US" sz="2200" b="0" smtClean="0">
                <a:sym typeface="Symbol" pitchFamily="18" charset="2"/>
              </a:rPr>
              <a:t></a:t>
            </a:r>
            <a:r>
              <a:rPr lang="en-US" sz="2200" b="0" baseline="30000" smtClean="0"/>
              <a:t>~</a:t>
            </a:r>
            <a:r>
              <a:rPr lang="en-US" sz="2200" b="0" smtClean="0"/>
              <a:t>=1101 to </a:t>
            </a:r>
            <a:r>
              <a:rPr lang="en-US" sz="2200" b="0" smtClean="0">
                <a:sym typeface="Symbol" pitchFamily="18" charset="2"/>
              </a:rPr>
              <a:t></a:t>
            </a:r>
            <a:r>
              <a:rPr lang="en-US" sz="2200" b="0" smtClean="0"/>
              <a:t>= 1</a:t>
            </a:r>
            <a:r>
              <a:rPr lang="en-US" sz="2200" b="0" smtClean="0">
                <a:sym typeface="Symbol" pitchFamily="18" charset="2"/>
              </a:rPr>
              <a:t></a:t>
            </a:r>
            <a:r>
              <a:rPr lang="en-US" sz="2200" b="0" smtClean="0"/>
              <a:t>01.</a:t>
            </a:r>
          </a:p>
          <a:p>
            <a:pPr>
              <a:defRPr/>
            </a:pPr>
            <a:r>
              <a:rPr lang="en-US" sz="2200" b="0" smtClean="0"/>
              <a:t>Cover={</a:t>
            </a:r>
            <a:r>
              <a:rPr lang="en-US" sz="2200" b="0" smtClean="0">
                <a:sym typeface="Symbol" pitchFamily="18" charset="2"/>
              </a:rPr>
              <a:t></a:t>
            </a:r>
            <a:r>
              <a:rPr lang="en-US" sz="2200" b="0" smtClean="0"/>
              <a:t>, </a:t>
            </a:r>
            <a:r>
              <a:rPr lang="en-US" sz="2200" b="0" smtClean="0">
                <a:sym typeface="Symbol" pitchFamily="18" charset="2"/>
              </a:rPr>
              <a:t></a:t>
            </a:r>
            <a:r>
              <a:rPr lang="en-US" sz="2200" b="0" smtClean="0"/>
              <a:t>, </a:t>
            </a:r>
            <a:r>
              <a:rPr lang="en-US" sz="2200" b="0" smtClean="0">
                <a:sym typeface="Symbol" pitchFamily="18" charset="2"/>
              </a:rPr>
              <a:t></a:t>
            </a:r>
            <a:r>
              <a:rPr lang="en-US" sz="2200" b="0" smtClean="0"/>
              <a:t>, </a:t>
            </a:r>
            <a:r>
              <a:rPr lang="en-US" sz="2200" b="0" smtClean="0">
                <a:sym typeface="Symbol" pitchFamily="18" charset="2"/>
              </a:rPr>
              <a:t></a:t>
            </a:r>
            <a:r>
              <a:rPr lang="en-US" sz="2200" b="0" smtClean="0"/>
              <a:t>}; prime and irredundant</a:t>
            </a:r>
          </a:p>
        </p:txBody>
      </p:sp>
      <p:pic>
        <p:nvPicPr>
          <p:cNvPr id="3994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85788" y="3155950"/>
            <a:ext cx="8032750" cy="3011488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Example: ESPRESSO</a:t>
            </a:r>
          </a:p>
        </p:txBody>
      </p:sp>
      <p:sp>
        <p:nvSpPr>
          <p:cNvPr id="7362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3387725" cy="5356225"/>
          </a:xfrm>
        </p:spPr>
        <p:txBody>
          <a:bodyPr/>
          <a:lstStyle/>
          <a:p>
            <a:pPr>
              <a:defRPr/>
            </a:pPr>
            <a:r>
              <a:rPr lang="en-US" sz="2200" b="0" smtClean="0"/>
              <a:t>Expansion</a:t>
            </a:r>
          </a:p>
          <a:p>
            <a:pPr lvl="1">
              <a:defRPr/>
            </a:pPr>
            <a:r>
              <a:rPr lang="en-US" sz="2000" smtClean="0"/>
              <a:t>Cover is: {</a:t>
            </a:r>
            <a:r>
              <a:rPr lang="en-US" sz="2000" smtClean="0">
                <a:sym typeface="Symbol" pitchFamily="18" charset="2"/>
              </a:rPr>
              <a:t>,</a:t>
            </a:r>
            <a:r>
              <a:rPr lang="en-US" sz="2000" smtClean="0"/>
              <a:t> </a:t>
            </a:r>
            <a:r>
              <a:rPr lang="en-US" sz="2000" smtClean="0">
                <a:sym typeface="Symbol" pitchFamily="18" charset="2"/>
              </a:rPr>
              <a:t></a:t>
            </a:r>
            <a:r>
              <a:rPr lang="en-US" sz="2000" smtClean="0"/>
              <a:t>, </a:t>
            </a:r>
            <a:r>
              <a:rPr lang="en-US" sz="2000" smtClean="0">
                <a:sym typeface="Symbol" pitchFamily="18" charset="2"/>
              </a:rPr>
              <a:t></a:t>
            </a:r>
            <a:r>
              <a:rPr lang="en-US" sz="2000" smtClean="0"/>
              <a:t>, </a:t>
            </a:r>
            <a:r>
              <a:rPr lang="en-US" sz="2000" smtClean="0">
                <a:sym typeface="Symbol" pitchFamily="18" charset="2"/>
              </a:rPr>
              <a:t></a:t>
            </a:r>
            <a:r>
              <a:rPr lang="en-US" sz="2000" smtClean="0"/>
              <a:t>, </a:t>
            </a:r>
            <a:r>
              <a:rPr lang="en-US" sz="2000" smtClean="0">
                <a:sym typeface="Symbol" pitchFamily="18" charset="2"/>
              </a:rPr>
              <a:t></a:t>
            </a:r>
            <a:r>
              <a:rPr lang="en-US" sz="2000" smtClean="0"/>
              <a:t>}.</a:t>
            </a:r>
          </a:p>
          <a:p>
            <a:pPr lvl="1">
              <a:defRPr/>
            </a:pPr>
            <a:r>
              <a:rPr lang="en-US" sz="2000" smtClean="0"/>
              <a:t>Prime, redundant, minimal w.r.t. scc.</a:t>
            </a:r>
          </a:p>
          <a:p>
            <a:pPr>
              <a:defRPr/>
            </a:pPr>
            <a:r>
              <a:rPr lang="en-US" sz="2200" b="0" smtClean="0"/>
              <a:t>Irredundant</a:t>
            </a:r>
          </a:p>
          <a:p>
            <a:pPr lvl="1">
              <a:defRPr/>
            </a:pPr>
            <a:r>
              <a:rPr lang="en-US" sz="2000" smtClean="0"/>
              <a:t>Cover is: {</a:t>
            </a:r>
            <a:r>
              <a:rPr lang="en-US" sz="2000" smtClean="0">
                <a:sym typeface="Symbol" pitchFamily="18" charset="2"/>
              </a:rPr>
              <a:t></a:t>
            </a:r>
            <a:r>
              <a:rPr lang="en-US" sz="2000" smtClean="0"/>
              <a:t>, </a:t>
            </a:r>
            <a:r>
              <a:rPr lang="en-US" sz="2000" smtClean="0">
                <a:sym typeface="Symbol" pitchFamily="18" charset="2"/>
              </a:rPr>
              <a:t></a:t>
            </a:r>
            <a:r>
              <a:rPr lang="en-US" sz="2000" smtClean="0"/>
              <a:t>, </a:t>
            </a:r>
            <a:r>
              <a:rPr lang="en-US" sz="2000" smtClean="0">
                <a:sym typeface="Symbol" pitchFamily="18" charset="2"/>
              </a:rPr>
              <a:t></a:t>
            </a:r>
            <a:r>
              <a:rPr lang="en-US" sz="2000" smtClean="0"/>
              <a:t>, </a:t>
            </a:r>
            <a:r>
              <a:rPr lang="en-US" sz="2000" smtClean="0">
                <a:sym typeface="Symbol" pitchFamily="18" charset="2"/>
              </a:rPr>
              <a:t></a:t>
            </a:r>
            <a:r>
              <a:rPr lang="en-US" sz="2000" smtClean="0"/>
              <a:t>}</a:t>
            </a:r>
          </a:p>
          <a:p>
            <a:pPr lvl="1">
              <a:defRPr/>
            </a:pPr>
            <a:r>
              <a:rPr lang="en-US" sz="2000" smtClean="0"/>
              <a:t>Prime, irredundant</a:t>
            </a:r>
            <a:endParaRPr lang="en-US" sz="2000" b="1" smtClean="0"/>
          </a:p>
          <a:p>
            <a:pPr>
              <a:defRPr/>
            </a:pPr>
            <a:endParaRPr lang="en-US" sz="2200" smtClean="0"/>
          </a:p>
        </p:txBody>
      </p:sp>
      <p:pic>
        <p:nvPicPr>
          <p:cNvPr id="4096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729038" y="1250950"/>
            <a:ext cx="5153025" cy="4975225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43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Expand: Naive Implementation</a:t>
            </a:r>
          </a:p>
        </p:txBody>
      </p:sp>
      <p:sp>
        <p:nvSpPr>
          <p:cNvPr id="743433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mtClean="0"/>
              <a:t>For each implicant</a:t>
            </a:r>
          </a:p>
          <a:p>
            <a:pPr lvl="1">
              <a:lnSpc>
                <a:spcPct val="80000"/>
              </a:lnSpc>
              <a:defRPr/>
            </a:pPr>
            <a:r>
              <a:rPr lang="en-US" smtClean="0"/>
              <a:t>For each care literal </a:t>
            </a:r>
          </a:p>
          <a:p>
            <a:pPr lvl="2">
              <a:lnSpc>
                <a:spcPct val="80000"/>
              </a:lnSpc>
              <a:defRPr/>
            </a:pPr>
            <a:r>
              <a:rPr lang="en-US" smtClean="0"/>
              <a:t>Raise it to don't care if possible.</a:t>
            </a:r>
          </a:p>
          <a:p>
            <a:pPr lvl="1">
              <a:lnSpc>
                <a:spcPct val="80000"/>
              </a:lnSpc>
              <a:defRPr/>
            </a:pPr>
            <a:r>
              <a:rPr lang="en-US" smtClean="0"/>
              <a:t>Remove all covered implicants.</a:t>
            </a:r>
          </a:p>
          <a:p>
            <a:pPr>
              <a:lnSpc>
                <a:spcPct val="80000"/>
              </a:lnSpc>
              <a:defRPr/>
            </a:pPr>
            <a:r>
              <a:rPr lang="en-US" smtClean="0"/>
              <a:t>Problems</a:t>
            </a:r>
          </a:p>
          <a:p>
            <a:pPr lvl="1">
              <a:lnSpc>
                <a:spcPct val="80000"/>
              </a:lnSpc>
              <a:defRPr/>
            </a:pPr>
            <a:r>
              <a:rPr lang="en-US" smtClean="0"/>
              <a:t>Validity check.</a:t>
            </a:r>
          </a:p>
          <a:p>
            <a:pPr lvl="1">
              <a:lnSpc>
                <a:spcPct val="80000"/>
              </a:lnSpc>
              <a:defRPr/>
            </a:pPr>
            <a:r>
              <a:rPr lang="en-US" smtClean="0"/>
              <a:t>Order of expansions.</a:t>
            </a:r>
          </a:p>
          <a:p>
            <a:pPr>
              <a:lnSpc>
                <a:spcPct val="80000"/>
              </a:lnSpc>
              <a:defRPr/>
            </a:pPr>
            <a:r>
              <a:rPr lang="en-US" smtClean="0">
                <a:solidFill>
                  <a:schemeClr val="hlink"/>
                </a:solidFill>
              </a:rPr>
              <a:t>Validity Check</a:t>
            </a:r>
          </a:p>
          <a:p>
            <a:pPr lvl="1">
              <a:lnSpc>
                <a:spcPct val="80000"/>
              </a:lnSpc>
              <a:defRPr/>
            </a:pPr>
            <a:r>
              <a:rPr lang="en-US" smtClean="0"/>
              <a:t>Espresso, MINI</a:t>
            </a:r>
          </a:p>
          <a:p>
            <a:pPr lvl="2">
              <a:lnSpc>
                <a:spcPct val="80000"/>
              </a:lnSpc>
              <a:defRPr/>
            </a:pPr>
            <a:r>
              <a:rPr lang="en-US" smtClean="0"/>
              <a:t>Check intersection of expanded implicant with OFF-set.</a:t>
            </a:r>
          </a:p>
          <a:p>
            <a:pPr lvl="2">
              <a:lnSpc>
                <a:spcPct val="80000"/>
              </a:lnSpc>
              <a:defRPr/>
            </a:pPr>
            <a:r>
              <a:rPr lang="en-US" smtClean="0"/>
              <a:t>Requires complementation of {ON-set </a:t>
            </a:r>
            <a:r>
              <a:rPr lang="en-US" smtClean="0">
                <a:sym typeface="Symbol" pitchFamily="18" charset="2"/>
              </a:rPr>
              <a:t></a:t>
            </a:r>
            <a:r>
              <a:rPr lang="en-US" smtClean="0"/>
              <a:t> DC-Set}</a:t>
            </a:r>
          </a:p>
          <a:p>
            <a:pPr lvl="1">
              <a:lnSpc>
                <a:spcPct val="80000"/>
              </a:lnSpc>
              <a:defRPr/>
            </a:pPr>
            <a:r>
              <a:rPr lang="en-US" smtClean="0"/>
              <a:t>Presto</a:t>
            </a:r>
          </a:p>
          <a:p>
            <a:pPr lvl="2">
              <a:lnSpc>
                <a:spcPct val="80000"/>
              </a:lnSpc>
              <a:defRPr/>
            </a:pPr>
            <a:r>
              <a:rPr lang="en-US" smtClean="0"/>
              <a:t>Check inclusion of expanded implicant in the union of the ON-set and DC-set.</a:t>
            </a:r>
          </a:p>
          <a:p>
            <a:pPr lvl="2">
              <a:lnSpc>
                <a:spcPct val="80000"/>
              </a:lnSpc>
              <a:defRPr/>
            </a:pPr>
            <a:r>
              <a:rPr lang="en-US" smtClean="0"/>
              <a:t>Can be reduced to recursive tautology check.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0" smtClean="0">
                <a:effectLst/>
              </a:rPr>
              <a:t>… Programmable Logic Arrays</a:t>
            </a:r>
          </a:p>
        </p:txBody>
      </p:sp>
      <p:pic>
        <p:nvPicPr>
          <p:cNvPr id="7171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263" y="1360488"/>
            <a:ext cx="31813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22675" y="1392238"/>
            <a:ext cx="5229225" cy="465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8" y="3195638"/>
            <a:ext cx="3171825" cy="205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Expand Heuristics …</a:t>
            </a:r>
          </a:p>
        </p:txBody>
      </p:sp>
      <p:sp>
        <p:nvSpPr>
          <p:cNvPr id="7444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Expand first cubes that are unlikely to be covered by other cubes.</a:t>
            </a:r>
          </a:p>
          <a:p>
            <a:pPr>
              <a:defRPr/>
            </a:pPr>
            <a:r>
              <a:rPr lang="en-US" smtClean="0"/>
              <a:t>Selection</a:t>
            </a:r>
          </a:p>
          <a:p>
            <a:pPr lvl="1">
              <a:defRPr/>
            </a:pPr>
            <a:r>
              <a:rPr lang="en-US" smtClean="0"/>
              <a:t>Compute vector of column sums.</a:t>
            </a:r>
          </a:p>
          <a:p>
            <a:pPr lvl="1">
              <a:defRPr/>
            </a:pPr>
            <a:r>
              <a:rPr lang="en-US" smtClean="0">
                <a:solidFill>
                  <a:schemeClr val="hlink"/>
                </a:solidFill>
              </a:rPr>
              <a:t>Implicant weight</a:t>
            </a:r>
            <a:r>
              <a:rPr lang="en-US" smtClean="0"/>
              <a:t>: inner product of cube and vector.</a:t>
            </a:r>
          </a:p>
          <a:p>
            <a:pPr lvl="1">
              <a:defRPr/>
            </a:pPr>
            <a:r>
              <a:rPr lang="en-US" smtClean="0"/>
              <a:t>Sort implicants in </a:t>
            </a:r>
            <a:r>
              <a:rPr lang="en-US" smtClean="0">
                <a:solidFill>
                  <a:schemeClr val="hlink"/>
                </a:solidFill>
              </a:rPr>
              <a:t>ascending</a:t>
            </a:r>
            <a:r>
              <a:rPr lang="en-US" smtClean="0"/>
              <a:t> order of weight.</a:t>
            </a:r>
          </a:p>
          <a:p>
            <a:pPr>
              <a:defRPr/>
            </a:pPr>
            <a:r>
              <a:rPr lang="en-US" smtClean="0"/>
              <a:t>Rationale</a:t>
            </a:r>
          </a:p>
          <a:p>
            <a:pPr lvl="1">
              <a:defRPr/>
            </a:pPr>
            <a:r>
              <a:rPr lang="en-US" smtClean="0"/>
              <a:t>Low weight correlates to having few 1’s in densely populated columns.</a:t>
            </a:r>
          </a:p>
          <a:p>
            <a:pPr>
              <a:defRPr/>
            </a:pPr>
            <a:endParaRPr 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Example …</a:t>
            </a:r>
          </a:p>
        </p:txBody>
      </p:sp>
      <p:sp>
        <p:nvSpPr>
          <p:cNvPr id="7454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7945438" cy="5356225"/>
          </a:xfrm>
        </p:spPr>
        <p:txBody>
          <a:bodyPr/>
          <a:lstStyle/>
          <a:p>
            <a:pPr>
              <a:defRPr/>
            </a:pPr>
            <a:r>
              <a:rPr lang="en-US" sz="2200" b="0" smtClean="0"/>
              <a:t>f = a’b’c’ +ab’c’ +a’bc’ +a’b’c</a:t>
            </a:r>
          </a:p>
          <a:p>
            <a:pPr>
              <a:defRPr/>
            </a:pPr>
            <a:r>
              <a:rPr lang="en-US" sz="2200" b="0" smtClean="0"/>
              <a:t>DC-set = abc’</a:t>
            </a:r>
          </a:p>
          <a:p>
            <a:pPr>
              <a:defRPr/>
            </a:pPr>
            <a:r>
              <a:rPr lang="en-US" sz="2200" b="0" smtClean="0"/>
              <a:t>Ordering</a:t>
            </a:r>
          </a:p>
          <a:p>
            <a:pPr lvl="1">
              <a:defRPr/>
            </a:pPr>
            <a:r>
              <a:rPr lang="en-US" sz="2000" smtClean="0"/>
              <a:t>Vector: [313131]</a:t>
            </a:r>
            <a:r>
              <a:rPr lang="en-US" sz="2000" baseline="30000" smtClean="0"/>
              <a:t>T</a:t>
            </a:r>
          </a:p>
          <a:p>
            <a:pPr lvl="1">
              <a:defRPr/>
            </a:pPr>
            <a:r>
              <a:rPr lang="en-US" sz="2000" smtClean="0"/>
              <a:t>Weights: (9, 7, 7, 7).</a:t>
            </a:r>
          </a:p>
          <a:p>
            <a:pPr>
              <a:defRPr/>
            </a:pPr>
            <a:r>
              <a:rPr lang="en-US" sz="2200" b="0" smtClean="0"/>
              <a:t>Select second implicant.</a:t>
            </a:r>
          </a:p>
          <a:p>
            <a:pPr>
              <a:defRPr/>
            </a:pPr>
            <a:endParaRPr lang="en-US" sz="2200" b="0" smtClean="0"/>
          </a:p>
          <a:p>
            <a:pPr>
              <a:defRPr/>
            </a:pPr>
            <a:endParaRPr lang="en-US" sz="2200" b="0" smtClean="0"/>
          </a:p>
          <a:p>
            <a:pPr>
              <a:defRPr/>
            </a:pPr>
            <a:endParaRPr lang="en-US" sz="2200" smtClean="0"/>
          </a:p>
        </p:txBody>
      </p:sp>
      <p:pic>
        <p:nvPicPr>
          <p:cNvPr id="44036" name="Picture 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57913" y="1760538"/>
            <a:ext cx="2085975" cy="1571625"/>
          </a:xfrm>
        </p:spPr>
      </p:pic>
      <p:sp>
        <p:nvSpPr>
          <p:cNvPr id="44037" name="Text Box 7"/>
          <p:cNvSpPr txBox="1">
            <a:spLocks noChangeArrowheads="1"/>
          </p:cNvSpPr>
          <p:nvPr/>
        </p:nvSpPr>
        <p:spPr bwMode="auto">
          <a:xfrm>
            <a:off x="5091113" y="1733550"/>
            <a:ext cx="965200" cy="1552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i="0" u="none">
                <a:solidFill>
                  <a:schemeClr val="hlink"/>
                </a:solidFill>
              </a:rPr>
              <a:t>a’b’c’ </a:t>
            </a:r>
          </a:p>
          <a:p>
            <a:r>
              <a:rPr lang="en-US" b="0" i="0" u="none">
                <a:solidFill>
                  <a:schemeClr val="hlink"/>
                </a:solidFill>
              </a:rPr>
              <a:t>ab’c’ </a:t>
            </a:r>
          </a:p>
          <a:p>
            <a:r>
              <a:rPr lang="en-US" b="0" i="0" u="none">
                <a:solidFill>
                  <a:schemeClr val="hlink"/>
                </a:solidFill>
              </a:rPr>
              <a:t>a’bc’ </a:t>
            </a:r>
          </a:p>
          <a:p>
            <a:r>
              <a:rPr lang="en-US" b="0" i="0" u="none">
                <a:solidFill>
                  <a:schemeClr val="hlink"/>
                </a:solidFill>
              </a:rPr>
              <a:t>a’b’c</a:t>
            </a:r>
          </a:p>
        </p:txBody>
      </p:sp>
      <p:sp>
        <p:nvSpPr>
          <p:cNvPr id="44038" name="Text Box 8"/>
          <p:cNvSpPr txBox="1">
            <a:spLocks noChangeArrowheads="1"/>
          </p:cNvSpPr>
          <p:nvPr/>
        </p:nvSpPr>
        <p:spPr bwMode="auto">
          <a:xfrm>
            <a:off x="6294438" y="3302000"/>
            <a:ext cx="17922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none">
                <a:solidFill>
                  <a:schemeClr val="hlink"/>
                </a:solidFill>
              </a:rPr>
              <a:t>31    31   31</a:t>
            </a:r>
          </a:p>
        </p:txBody>
      </p:sp>
      <p:pic>
        <p:nvPicPr>
          <p:cNvPr id="44039" name="Picture 9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06475" y="4387850"/>
            <a:ext cx="2085975" cy="1571625"/>
          </a:xfrm>
        </p:spPr>
      </p:pic>
      <p:sp>
        <p:nvSpPr>
          <p:cNvPr id="44040" name="Text Box 11"/>
          <p:cNvSpPr txBox="1">
            <a:spLocks noChangeArrowheads="1"/>
          </p:cNvSpPr>
          <p:nvPr/>
        </p:nvSpPr>
        <p:spPr bwMode="auto">
          <a:xfrm>
            <a:off x="3695700" y="3984625"/>
            <a:ext cx="354013" cy="2282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none">
                <a:solidFill>
                  <a:schemeClr val="hlink"/>
                </a:solidFill>
              </a:rPr>
              <a:t>3</a:t>
            </a:r>
          </a:p>
          <a:p>
            <a:r>
              <a:rPr lang="en-US" u="none">
                <a:solidFill>
                  <a:schemeClr val="hlink"/>
                </a:solidFill>
              </a:rPr>
              <a:t>1</a:t>
            </a:r>
          </a:p>
          <a:p>
            <a:r>
              <a:rPr lang="en-US" u="none">
                <a:solidFill>
                  <a:schemeClr val="hlink"/>
                </a:solidFill>
              </a:rPr>
              <a:t>3</a:t>
            </a:r>
          </a:p>
          <a:p>
            <a:r>
              <a:rPr lang="en-US" u="none">
                <a:solidFill>
                  <a:schemeClr val="hlink"/>
                </a:solidFill>
              </a:rPr>
              <a:t>1</a:t>
            </a:r>
          </a:p>
          <a:p>
            <a:r>
              <a:rPr lang="en-US" u="none">
                <a:solidFill>
                  <a:schemeClr val="hlink"/>
                </a:solidFill>
              </a:rPr>
              <a:t>3</a:t>
            </a:r>
          </a:p>
          <a:p>
            <a:r>
              <a:rPr lang="en-US" u="none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44041" name="AutoShape 12"/>
          <p:cNvSpPr>
            <a:spLocks noChangeArrowheads="1"/>
          </p:cNvSpPr>
          <p:nvPr/>
        </p:nvSpPr>
        <p:spPr bwMode="auto">
          <a:xfrm>
            <a:off x="3671888" y="3919538"/>
            <a:ext cx="465137" cy="2466975"/>
          </a:xfrm>
          <a:prstGeom prst="bracketPair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Text Box 13"/>
          <p:cNvSpPr txBox="1">
            <a:spLocks noChangeArrowheads="1"/>
          </p:cNvSpPr>
          <p:nvPr/>
        </p:nvSpPr>
        <p:spPr bwMode="auto">
          <a:xfrm>
            <a:off x="3173413" y="4856163"/>
            <a:ext cx="342900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u="none">
                <a:solidFill>
                  <a:schemeClr val="hlink"/>
                </a:solidFill>
              </a:rPr>
              <a:t>*</a:t>
            </a:r>
          </a:p>
        </p:txBody>
      </p:sp>
      <p:sp>
        <p:nvSpPr>
          <p:cNvPr id="44043" name="Text Box 14"/>
          <p:cNvSpPr txBox="1">
            <a:spLocks noChangeArrowheads="1"/>
          </p:cNvSpPr>
          <p:nvPr/>
        </p:nvSpPr>
        <p:spPr bwMode="auto">
          <a:xfrm>
            <a:off x="4319588" y="4840288"/>
            <a:ext cx="361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none">
                <a:solidFill>
                  <a:schemeClr val="hlink"/>
                </a:solidFill>
              </a:rPr>
              <a:t>=</a:t>
            </a:r>
          </a:p>
        </p:txBody>
      </p:sp>
      <p:sp>
        <p:nvSpPr>
          <p:cNvPr id="44044" name="Text Box 15"/>
          <p:cNvSpPr txBox="1">
            <a:spLocks noChangeArrowheads="1"/>
          </p:cNvSpPr>
          <p:nvPr/>
        </p:nvSpPr>
        <p:spPr bwMode="auto">
          <a:xfrm>
            <a:off x="4741863" y="4811713"/>
            <a:ext cx="14874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 u="none">
                <a:solidFill>
                  <a:schemeClr val="hlink"/>
                </a:solidFill>
              </a:rPr>
              <a:t>[ </a:t>
            </a:r>
            <a:r>
              <a:rPr lang="en-US" u="none">
                <a:solidFill>
                  <a:schemeClr val="hlink"/>
                </a:solidFill>
              </a:rPr>
              <a:t>9 7 7 7 </a:t>
            </a:r>
            <a:r>
              <a:rPr lang="en-US" i="0" u="none">
                <a:solidFill>
                  <a:schemeClr val="hlink"/>
                </a:solidFill>
              </a:rPr>
              <a:t>]</a:t>
            </a:r>
          </a:p>
        </p:txBody>
      </p:sp>
      <p:sp>
        <p:nvSpPr>
          <p:cNvPr id="44045" name="Text Box 16"/>
          <p:cNvSpPr txBox="1">
            <a:spLocks noChangeArrowheads="1"/>
          </p:cNvSpPr>
          <p:nvPr/>
        </p:nvSpPr>
        <p:spPr bwMode="auto">
          <a:xfrm>
            <a:off x="6256338" y="4202113"/>
            <a:ext cx="1997075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 u="none">
                <a:solidFill>
                  <a:schemeClr val="hlink"/>
                </a:solidFill>
              </a:rPr>
              <a:t>     OFF-set:</a:t>
            </a:r>
          </a:p>
          <a:p>
            <a:pPr lvl="1"/>
            <a:r>
              <a:rPr lang="en-US" b="0" i="0" u="none">
                <a:solidFill>
                  <a:srgbClr val="FFFFFF"/>
                </a:solidFill>
              </a:rPr>
              <a:t>01  11  01</a:t>
            </a:r>
          </a:p>
          <a:p>
            <a:pPr lvl="1"/>
            <a:r>
              <a:rPr lang="en-US" b="0" i="0" u="none">
                <a:solidFill>
                  <a:srgbClr val="FFFFFF"/>
                </a:solidFill>
              </a:rPr>
              <a:t>11  01  01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 Example</a:t>
            </a:r>
          </a:p>
        </p:txBody>
      </p:sp>
      <p:sp>
        <p:nvSpPr>
          <p:cNvPr id="751623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defRPr/>
            </a:pPr>
            <a:r>
              <a:rPr lang="en-US" sz="2200" smtClean="0"/>
              <a:t>Expand </a:t>
            </a:r>
            <a:r>
              <a:rPr lang="en-US" sz="2200" smtClean="0">
                <a:solidFill>
                  <a:schemeClr val="hlink"/>
                </a:solidFill>
              </a:rPr>
              <a:t>01 10 10</a:t>
            </a:r>
          </a:p>
          <a:p>
            <a:pPr lvl="1">
              <a:defRPr/>
            </a:pPr>
            <a:r>
              <a:rPr lang="en-US" sz="2000" smtClean="0"/>
              <a:t>11 10 10 valid.</a:t>
            </a:r>
          </a:p>
          <a:p>
            <a:pPr lvl="1">
              <a:defRPr/>
            </a:pPr>
            <a:r>
              <a:rPr lang="en-US" sz="2000" smtClean="0"/>
              <a:t>11 11 10 valid.</a:t>
            </a:r>
          </a:p>
          <a:p>
            <a:pPr lvl="1">
              <a:defRPr/>
            </a:pPr>
            <a:r>
              <a:rPr lang="en-US" sz="2000" smtClean="0"/>
              <a:t>11 11 11 invalid.</a:t>
            </a:r>
          </a:p>
          <a:p>
            <a:pPr>
              <a:defRPr/>
            </a:pPr>
            <a:r>
              <a:rPr lang="en-US" sz="2200" smtClean="0"/>
              <a:t>Update cover to</a:t>
            </a:r>
          </a:p>
          <a:p>
            <a:pPr lvl="1">
              <a:defRPr/>
            </a:pPr>
            <a:r>
              <a:rPr lang="en-US" sz="2000" smtClean="0"/>
              <a:t>11 11 10</a:t>
            </a:r>
          </a:p>
          <a:p>
            <a:pPr lvl="1">
              <a:defRPr/>
            </a:pPr>
            <a:r>
              <a:rPr lang="en-US" sz="2000" smtClean="0"/>
              <a:t>10 10 01</a:t>
            </a:r>
          </a:p>
          <a:p>
            <a:pPr>
              <a:defRPr/>
            </a:pPr>
            <a:r>
              <a:rPr lang="en-US" sz="2200" smtClean="0"/>
              <a:t>Expand </a:t>
            </a:r>
            <a:r>
              <a:rPr lang="en-US" sz="2200" smtClean="0">
                <a:solidFill>
                  <a:schemeClr val="hlink"/>
                </a:solidFill>
              </a:rPr>
              <a:t>10 10 01</a:t>
            </a:r>
          </a:p>
          <a:p>
            <a:pPr lvl="1">
              <a:defRPr/>
            </a:pPr>
            <a:r>
              <a:rPr lang="en-US" sz="2000" smtClean="0"/>
              <a:t>11 10 01 invalid.</a:t>
            </a:r>
          </a:p>
          <a:p>
            <a:pPr lvl="1">
              <a:defRPr/>
            </a:pPr>
            <a:r>
              <a:rPr lang="en-US" sz="2000" smtClean="0"/>
              <a:t>10 11 01 invalid.</a:t>
            </a:r>
          </a:p>
          <a:p>
            <a:pPr lvl="1">
              <a:defRPr/>
            </a:pPr>
            <a:r>
              <a:rPr lang="en-US" sz="2000" smtClean="0"/>
              <a:t>10 10 11 valid.</a:t>
            </a:r>
          </a:p>
          <a:p>
            <a:pPr>
              <a:defRPr/>
            </a:pPr>
            <a:r>
              <a:rPr lang="en-US" sz="2200" smtClean="0"/>
              <a:t>Expanded cover</a:t>
            </a:r>
          </a:p>
          <a:p>
            <a:pPr lvl="1">
              <a:defRPr/>
            </a:pPr>
            <a:r>
              <a:rPr lang="en-US" sz="2000" smtClean="0"/>
              <a:t>11 11 10</a:t>
            </a:r>
          </a:p>
          <a:p>
            <a:pPr lvl="1">
              <a:defRPr/>
            </a:pPr>
            <a:r>
              <a:rPr lang="en-US" sz="2000" smtClean="0"/>
              <a:t>10 10 11</a:t>
            </a:r>
          </a:p>
          <a:p>
            <a:pPr>
              <a:defRPr/>
            </a:pPr>
            <a:endParaRPr lang="en-US" sz="2200" smtClean="0"/>
          </a:p>
        </p:txBody>
      </p:sp>
      <p:pic>
        <p:nvPicPr>
          <p:cNvPr id="45060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484563" y="1350963"/>
            <a:ext cx="5229225" cy="4821237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Expand in ESPRESSO …</a:t>
            </a:r>
          </a:p>
        </p:txBody>
      </p:sp>
      <p:sp>
        <p:nvSpPr>
          <p:cNvPr id="75367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Smarter heuristics for choosing literals to be expanded.</a:t>
            </a:r>
          </a:p>
          <a:p>
            <a:pPr>
              <a:defRPr/>
            </a:pPr>
            <a:r>
              <a:rPr lang="en-US" smtClean="0">
                <a:solidFill>
                  <a:schemeClr val="hlink"/>
                </a:solidFill>
              </a:rPr>
              <a:t>Four-step procedure in Espresso</a:t>
            </a:r>
            <a:r>
              <a:rPr lang="en-US" smtClean="0"/>
              <a:t>.</a:t>
            </a:r>
          </a:p>
          <a:p>
            <a:pPr>
              <a:defRPr/>
            </a:pPr>
            <a:r>
              <a:rPr lang="en-US" smtClean="0"/>
              <a:t>Rationale</a:t>
            </a:r>
          </a:p>
          <a:p>
            <a:pPr lvl="1">
              <a:defRPr/>
            </a:pPr>
            <a:r>
              <a:rPr lang="en-US" smtClean="0"/>
              <a:t>Raise literals so that expanded implicant</a:t>
            </a:r>
          </a:p>
          <a:p>
            <a:pPr lvl="2">
              <a:defRPr/>
            </a:pPr>
            <a:r>
              <a:rPr lang="en-US" smtClean="0"/>
              <a:t>Covers a maximal set of cubes.</a:t>
            </a:r>
          </a:p>
          <a:p>
            <a:pPr lvl="2">
              <a:defRPr/>
            </a:pPr>
            <a:r>
              <a:rPr lang="en-US" smtClean="0"/>
              <a:t>As large as possible.</a:t>
            </a:r>
          </a:p>
          <a:p>
            <a:pPr>
              <a:defRPr/>
            </a:pPr>
            <a:r>
              <a:rPr lang="en-US" sz="2000" smtClean="0">
                <a:solidFill>
                  <a:schemeClr val="hlink"/>
                </a:solidFill>
              </a:rPr>
              <a:t>Definitions</a:t>
            </a:r>
            <a:r>
              <a:rPr lang="en-US" sz="2000" smtClean="0"/>
              <a:t>: For a cube </a:t>
            </a:r>
            <a:r>
              <a:rPr lang="en-US" sz="2000" smtClean="0">
                <a:sym typeface="Symbol" pitchFamily="18" charset="2"/>
              </a:rPr>
              <a:t></a:t>
            </a:r>
            <a:r>
              <a:rPr lang="en-US" sz="2000" smtClean="0"/>
              <a:t> to be expanded</a:t>
            </a:r>
          </a:p>
          <a:p>
            <a:pPr lvl="1">
              <a:defRPr/>
            </a:pPr>
            <a:r>
              <a:rPr lang="en-US" sz="2000" i="1" smtClean="0">
                <a:solidFill>
                  <a:schemeClr val="hlink"/>
                </a:solidFill>
              </a:rPr>
              <a:t>Free</a:t>
            </a:r>
            <a:r>
              <a:rPr lang="en-US" sz="2000" smtClean="0"/>
              <a:t>: Set of entries that can be raised to 1.</a:t>
            </a:r>
          </a:p>
          <a:p>
            <a:pPr lvl="1">
              <a:defRPr/>
            </a:pPr>
            <a:r>
              <a:rPr lang="en-US" sz="2000" smtClean="0">
                <a:solidFill>
                  <a:schemeClr val="hlink"/>
                </a:solidFill>
              </a:rPr>
              <a:t>Overexpanded</a:t>
            </a:r>
            <a:r>
              <a:rPr lang="en-US" sz="2000" smtClean="0"/>
              <a:t> </a:t>
            </a:r>
            <a:r>
              <a:rPr lang="en-US" sz="2000" smtClean="0">
                <a:solidFill>
                  <a:schemeClr val="hlink"/>
                </a:solidFill>
              </a:rPr>
              <a:t>cube</a:t>
            </a:r>
            <a:r>
              <a:rPr lang="en-US" sz="2000" smtClean="0"/>
              <a:t>: Cube whose entries in </a:t>
            </a:r>
            <a:r>
              <a:rPr lang="en-US" sz="2000" i="1" smtClean="0"/>
              <a:t>free</a:t>
            </a:r>
            <a:r>
              <a:rPr lang="en-US" sz="2000" smtClean="0"/>
              <a:t> are simultaneously raised.</a:t>
            </a:r>
          </a:p>
          <a:p>
            <a:pPr lvl="1">
              <a:defRPr/>
            </a:pPr>
            <a:r>
              <a:rPr lang="en-US" sz="2000" smtClean="0">
                <a:solidFill>
                  <a:schemeClr val="hlink"/>
                </a:solidFill>
              </a:rPr>
              <a:t>Feasibly covered cube</a:t>
            </a:r>
            <a:r>
              <a:rPr lang="en-US" sz="2000" smtClean="0"/>
              <a:t>: A cube </a:t>
            </a:r>
            <a:r>
              <a:rPr lang="en-US" sz="2000" smtClean="0">
                <a:sym typeface="Symbol" pitchFamily="18" charset="2"/>
              </a:rPr>
              <a:t></a:t>
            </a:r>
            <a:r>
              <a:rPr lang="en-US" sz="2000" smtClean="0"/>
              <a:t>F</a:t>
            </a:r>
            <a:r>
              <a:rPr lang="en-US" sz="2000" baseline="30000" smtClean="0"/>
              <a:t>ON</a:t>
            </a:r>
            <a:r>
              <a:rPr lang="en-US" sz="2000" smtClean="0"/>
              <a:t> is feasibly covered iff supercube with </a:t>
            </a:r>
            <a:r>
              <a:rPr lang="en-US" sz="2000" smtClean="0">
                <a:sym typeface="Symbol" pitchFamily="18" charset="2"/>
              </a:rPr>
              <a:t> is distance 1 or more </a:t>
            </a:r>
            <a:r>
              <a:rPr lang="en-US" sz="2000" smtClean="0">
                <a:solidFill>
                  <a:schemeClr val="hlink"/>
                </a:solidFill>
                <a:sym typeface="Symbol" pitchFamily="18" charset="2"/>
              </a:rPr>
              <a:t>from each</a:t>
            </a:r>
            <a:r>
              <a:rPr lang="en-US" sz="2000" smtClean="0">
                <a:sym typeface="Symbol" pitchFamily="18" charset="2"/>
              </a:rPr>
              <a:t> cube of  </a:t>
            </a:r>
            <a:r>
              <a:rPr lang="en-US" sz="2000" smtClean="0"/>
              <a:t>F</a:t>
            </a:r>
            <a:r>
              <a:rPr lang="en-US" sz="2000" baseline="30000" smtClean="0"/>
              <a:t>OFF </a:t>
            </a:r>
            <a:r>
              <a:rPr lang="en-US" sz="2000" smtClean="0"/>
              <a:t>(i.e. does not intersect with offset).</a:t>
            </a:r>
          </a:p>
          <a:p>
            <a:pPr lvl="2">
              <a:buFontTx/>
              <a:buNone/>
              <a:defRPr/>
            </a:pPr>
            <a:endParaRPr 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 Expand in ESPRESSO …</a:t>
            </a:r>
          </a:p>
        </p:txBody>
      </p:sp>
      <p:sp>
        <p:nvSpPr>
          <p:cNvPr id="7546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smtClean="0">
                <a:solidFill>
                  <a:schemeClr val="hlink"/>
                </a:solidFill>
              </a:rPr>
              <a:t>1. Determine the essential parts.</a:t>
            </a:r>
          </a:p>
          <a:p>
            <a:pPr lvl="1">
              <a:lnSpc>
                <a:spcPct val="80000"/>
              </a:lnSpc>
              <a:defRPr/>
            </a:pPr>
            <a:r>
              <a:rPr lang="en-US" smtClean="0"/>
              <a:t>Determine which entries can </a:t>
            </a:r>
            <a:r>
              <a:rPr lang="en-US" smtClean="0">
                <a:solidFill>
                  <a:schemeClr val="hlink"/>
                </a:solidFill>
              </a:rPr>
              <a:t>never be raised</a:t>
            </a:r>
            <a:r>
              <a:rPr lang="en-US" smtClean="0"/>
              <a:t>, and remove them from </a:t>
            </a:r>
            <a:r>
              <a:rPr lang="en-US" sz="2000" i="1" smtClean="0"/>
              <a:t>free</a:t>
            </a:r>
            <a:r>
              <a:rPr lang="en-US" sz="2000" smtClean="0"/>
              <a:t> </a:t>
            </a:r>
            <a:r>
              <a:rPr lang="en-US" smtClean="0"/>
              <a:t>. 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800" smtClean="0">
                <a:solidFill>
                  <a:schemeClr val="hlink"/>
                </a:solidFill>
              </a:rPr>
              <a:t>Search for any cube in F</a:t>
            </a:r>
            <a:r>
              <a:rPr lang="en-US" sz="1800" baseline="30000" smtClean="0">
                <a:solidFill>
                  <a:schemeClr val="hlink"/>
                </a:solidFill>
              </a:rPr>
              <a:t>OFF</a:t>
            </a:r>
            <a:r>
              <a:rPr lang="en-US" sz="1800" smtClean="0">
                <a:solidFill>
                  <a:schemeClr val="hlink"/>
                </a:solidFill>
              </a:rPr>
              <a:t> that has distance 1 from  </a:t>
            </a:r>
            <a:r>
              <a:rPr lang="en-US" sz="1800" smtClean="0">
                <a:solidFill>
                  <a:schemeClr val="hlink"/>
                </a:solidFill>
                <a:sym typeface="Symbol" pitchFamily="18" charset="2"/>
              </a:rPr>
              <a:t> (corresponding column cannot be raised)</a:t>
            </a:r>
            <a:endParaRPr lang="en-US" sz="1800" smtClean="0">
              <a:solidFill>
                <a:schemeClr val="hlink"/>
              </a:solidFill>
            </a:endParaRPr>
          </a:p>
          <a:p>
            <a:pPr lvl="1">
              <a:lnSpc>
                <a:spcPct val="80000"/>
              </a:lnSpc>
              <a:defRPr/>
            </a:pPr>
            <a:r>
              <a:rPr lang="en-US" smtClean="0"/>
              <a:t>Determine which parts can </a:t>
            </a:r>
            <a:r>
              <a:rPr lang="en-US" smtClean="0">
                <a:solidFill>
                  <a:schemeClr val="hlink"/>
                </a:solidFill>
              </a:rPr>
              <a:t>always be raised</a:t>
            </a:r>
            <a:r>
              <a:rPr lang="en-US" smtClean="0"/>
              <a:t>, raise them, and remove them from </a:t>
            </a:r>
            <a:r>
              <a:rPr lang="en-US" sz="2000" i="1" smtClean="0"/>
              <a:t>free</a:t>
            </a:r>
            <a:r>
              <a:rPr lang="en-US" sz="2000" smtClean="0"/>
              <a:t> </a:t>
            </a:r>
            <a:r>
              <a:rPr lang="en-US" smtClean="0"/>
              <a:t>.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800" smtClean="0">
                <a:solidFill>
                  <a:schemeClr val="hlink"/>
                </a:solidFill>
              </a:rPr>
              <a:t>Search for any column that has only 0’s in F</a:t>
            </a:r>
            <a:r>
              <a:rPr lang="en-US" sz="1800" baseline="30000" smtClean="0">
                <a:solidFill>
                  <a:schemeClr val="hlink"/>
                </a:solidFill>
              </a:rPr>
              <a:t>OFF</a:t>
            </a:r>
            <a:r>
              <a:rPr lang="en-US" sz="1800" smtClean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2000" smtClean="0">
                <a:solidFill>
                  <a:schemeClr val="hlink"/>
                </a:solidFill>
              </a:rPr>
              <a:t>2. Detection of feasibly covered cubes.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smtClean="0"/>
              <a:t>If there is an implicant </a:t>
            </a:r>
            <a:r>
              <a:rPr lang="en-US" sz="2000" smtClean="0">
                <a:sym typeface="Symbol" pitchFamily="18" charset="2"/>
              </a:rPr>
              <a:t></a:t>
            </a:r>
            <a:r>
              <a:rPr lang="en-US" sz="2000" smtClean="0"/>
              <a:t>F</a:t>
            </a:r>
            <a:r>
              <a:rPr lang="en-US" sz="2000" baseline="30000" smtClean="0"/>
              <a:t>ON</a:t>
            </a:r>
            <a:r>
              <a:rPr lang="en-US" sz="2000" smtClean="0"/>
              <a:t> whose supercube with </a:t>
            </a:r>
            <a:r>
              <a:rPr lang="en-US" sz="2000" smtClean="0">
                <a:sym typeface="Symbol" pitchFamily="18" charset="2"/>
              </a:rPr>
              <a:t> </a:t>
            </a:r>
            <a:r>
              <a:rPr lang="en-US" sz="2000" smtClean="0"/>
              <a:t>is feasible repeat the following steps.</a:t>
            </a:r>
          </a:p>
          <a:p>
            <a:pPr lvl="2">
              <a:lnSpc>
                <a:spcPct val="80000"/>
              </a:lnSpc>
              <a:defRPr/>
            </a:pPr>
            <a:r>
              <a:rPr lang="en-US" smtClean="0"/>
              <a:t>Raise the appropriate entry of </a:t>
            </a:r>
            <a:r>
              <a:rPr lang="en-US" smtClean="0">
                <a:sym typeface="Symbol" pitchFamily="18" charset="2"/>
              </a:rPr>
              <a:t></a:t>
            </a:r>
            <a:r>
              <a:rPr lang="en-US" smtClean="0"/>
              <a:t> and remove it from </a:t>
            </a:r>
            <a:r>
              <a:rPr lang="en-US" i="1" smtClean="0"/>
              <a:t>free</a:t>
            </a:r>
            <a:r>
              <a:rPr lang="en-US" smtClean="0"/>
              <a:t>.</a:t>
            </a:r>
          </a:p>
          <a:p>
            <a:pPr lvl="2">
              <a:lnSpc>
                <a:spcPct val="80000"/>
              </a:lnSpc>
              <a:defRPr/>
            </a:pPr>
            <a:r>
              <a:rPr lang="en-US" smtClean="0"/>
              <a:t>Remove from </a:t>
            </a:r>
            <a:r>
              <a:rPr lang="en-US" i="1" smtClean="0"/>
              <a:t>free</a:t>
            </a:r>
            <a:r>
              <a:rPr lang="en-US" smtClean="0"/>
              <a:t> entries that can never be raised or that can always be raised and update </a:t>
            </a:r>
            <a:r>
              <a:rPr lang="en-US" smtClean="0">
                <a:sym typeface="Symbol" pitchFamily="18" charset="2"/>
              </a:rPr>
              <a:t></a:t>
            </a:r>
            <a:r>
              <a:rPr lang="en-US" smtClean="0"/>
              <a:t>.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smtClean="0"/>
              <a:t>Each cube remaining in the cover F</a:t>
            </a:r>
            <a:r>
              <a:rPr lang="en-US" sz="2000" baseline="30000" smtClean="0"/>
              <a:t>ON</a:t>
            </a:r>
            <a:r>
              <a:rPr lang="en-US" sz="2000" smtClean="0"/>
              <a:t> is tested for being feasibly covered.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smtClean="0">
                <a:sym typeface="Symbol" pitchFamily="18" charset="2"/>
              </a:rPr>
              <a:t> </a:t>
            </a:r>
            <a:r>
              <a:rPr lang="en-US" sz="2000" smtClean="0"/>
              <a:t>is expanded by choosing feasibly covered cube that covers the most other feasibly covered cubes.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 Expand in ESPRESSO</a:t>
            </a:r>
          </a:p>
        </p:txBody>
      </p:sp>
      <p:sp>
        <p:nvSpPr>
          <p:cNvPr id="80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defRPr/>
            </a:pPr>
            <a:r>
              <a:rPr lang="en-US" sz="1800" smtClean="0"/>
              <a:t>Only cubes </a:t>
            </a:r>
            <a:r>
              <a:rPr lang="en-US" sz="1800" smtClean="0">
                <a:sym typeface="Symbol" pitchFamily="18" charset="2"/>
              </a:rPr>
              <a:t></a:t>
            </a:r>
            <a:r>
              <a:rPr lang="en-US" sz="1600" smtClean="0"/>
              <a:t>F</a:t>
            </a:r>
            <a:r>
              <a:rPr lang="en-US" sz="1600" baseline="30000" smtClean="0"/>
              <a:t>ON</a:t>
            </a:r>
            <a:r>
              <a:rPr lang="en-US" sz="1800" smtClean="0"/>
              <a:t> that are covered by the overexpanded cube of </a:t>
            </a:r>
            <a:r>
              <a:rPr lang="en-US" sz="1600" smtClean="0">
                <a:sym typeface="Symbol" pitchFamily="18" charset="2"/>
              </a:rPr>
              <a:t></a:t>
            </a:r>
            <a:r>
              <a:rPr lang="en-US" sz="1800" smtClean="0"/>
              <a:t> need to be considered.</a:t>
            </a:r>
          </a:p>
          <a:p>
            <a:pPr lvl="1">
              <a:defRPr/>
            </a:pPr>
            <a:r>
              <a:rPr lang="en-US" sz="1800" smtClean="0"/>
              <a:t>Cubes</a:t>
            </a:r>
            <a:r>
              <a:rPr lang="en-US" sz="1800" smtClean="0">
                <a:solidFill>
                  <a:schemeClr val="hlink"/>
                </a:solidFill>
              </a:rPr>
              <a:t> </a:t>
            </a:r>
            <a:r>
              <a:rPr lang="en-US" sz="1800" smtClean="0">
                <a:sym typeface="Symbol" pitchFamily="18" charset="2"/>
              </a:rPr>
              <a:t> </a:t>
            </a:r>
            <a:r>
              <a:rPr lang="en-US" sz="1600" smtClean="0"/>
              <a:t>F</a:t>
            </a:r>
            <a:r>
              <a:rPr lang="en-US" sz="1600" baseline="30000" smtClean="0"/>
              <a:t>OFF</a:t>
            </a:r>
            <a:r>
              <a:rPr lang="en-US" sz="1800" smtClean="0"/>
              <a:t> that are 1 distance or more from the overexpanded cube of </a:t>
            </a:r>
            <a:r>
              <a:rPr lang="en-US" sz="1600" smtClean="0">
                <a:sym typeface="Symbol" pitchFamily="18" charset="2"/>
              </a:rPr>
              <a:t></a:t>
            </a:r>
            <a:r>
              <a:rPr lang="en-US" sz="1800" smtClean="0"/>
              <a:t> do not need to be checked. </a:t>
            </a:r>
            <a:endParaRPr lang="en-US" sz="1800" smtClean="0">
              <a:solidFill>
                <a:schemeClr val="hlink"/>
              </a:solidFill>
            </a:endParaRPr>
          </a:p>
          <a:p>
            <a:pPr>
              <a:defRPr/>
            </a:pPr>
            <a:r>
              <a:rPr lang="en-US" sz="1800" smtClean="0">
                <a:solidFill>
                  <a:schemeClr val="hlink"/>
                </a:solidFill>
              </a:rPr>
              <a:t>3. Expansion guided by the overexpanded cube.</a:t>
            </a:r>
          </a:p>
          <a:p>
            <a:pPr lvl="1">
              <a:defRPr/>
            </a:pPr>
            <a:r>
              <a:rPr lang="en-US" sz="2000" smtClean="0"/>
              <a:t>When there are no more feasibly covered cubes while the overexpanded cube of </a:t>
            </a:r>
            <a:r>
              <a:rPr lang="en-US" sz="2000" smtClean="0">
                <a:sym typeface="Symbol" pitchFamily="18" charset="2"/>
              </a:rPr>
              <a:t></a:t>
            </a:r>
            <a:r>
              <a:rPr lang="en-US" sz="2000" smtClean="0"/>
              <a:t> covers some other cubes of </a:t>
            </a:r>
            <a:r>
              <a:rPr lang="en-US" sz="1800" smtClean="0"/>
              <a:t>F</a:t>
            </a:r>
            <a:r>
              <a:rPr lang="en-US" sz="1800" baseline="30000" smtClean="0"/>
              <a:t>ON</a:t>
            </a:r>
            <a:r>
              <a:rPr lang="en-US" sz="2000" smtClean="0"/>
              <a:t>, repeat the following steps.</a:t>
            </a:r>
          </a:p>
          <a:p>
            <a:pPr lvl="2">
              <a:defRPr/>
            </a:pPr>
            <a:r>
              <a:rPr lang="en-US" sz="1600" b="1" smtClean="0">
                <a:solidFill>
                  <a:schemeClr val="tx1"/>
                </a:solidFill>
              </a:rPr>
              <a:t>Raise a single entry of </a:t>
            </a:r>
            <a:r>
              <a:rPr lang="en-US" sz="1600" b="1" smtClean="0">
                <a:solidFill>
                  <a:schemeClr val="tx1"/>
                </a:solidFill>
                <a:sym typeface="Symbol" pitchFamily="18" charset="2"/>
              </a:rPr>
              <a:t></a:t>
            </a:r>
            <a:r>
              <a:rPr lang="en-US" sz="1600" b="1" smtClean="0">
                <a:solidFill>
                  <a:schemeClr val="tx1"/>
                </a:solidFill>
              </a:rPr>
              <a:t> as to overlap a maximum number of those cubes</a:t>
            </a:r>
            <a:r>
              <a:rPr lang="en-US" sz="1600" smtClean="0"/>
              <a:t>.</a:t>
            </a:r>
          </a:p>
          <a:p>
            <a:pPr lvl="2">
              <a:defRPr/>
            </a:pPr>
            <a:r>
              <a:rPr lang="en-US" sz="1600" smtClean="0"/>
              <a:t>Remove from </a:t>
            </a:r>
            <a:r>
              <a:rPr lang="en-US" sz="1600" i="1" smtClean="0"/>
              <a:t>free</a:t>
            </a:r>
            <a:r>
              <a:rPr lang="en-US" sz="1600" smtClean="0"/>
              <a:t> entries that can never be raised or that can always be raised and update </a:t>
            </a:r>
            <a:r>
              <a:rPr lang="en-US" sz="1600" smtClean="0">
                <a:sym typeface="Symbol" pitchFamily="18" charset="2"/>
              </a:rPr>
              <a:t></a:t>
            </a:r>
            <a:r>
              <a:rPr lang="en-US" sz="1600" smtClean="0"/>
              <a:t>.</a:t>
            </a:r>
          </a:p>
          <a:p>
            <a:pPr lvl="1">
              <a:defRPr/>
            </a:pPr>
            <a:r>
              <a:rPr lang="en-US" sz="1800" smtClean="0"/>
              <a:t>This has the goal of forcing </a:t>
            </a:r>
            <a:r>
              <a:rPr lang="en-US" sz="1800" smtClean="0">
                <a:sym typeface="Symbol" pitchFamily="18" charset="2"/>
              </a:rPr>
              <a:t></a:t>
            </a:r>
            <a:r>
              <a:rPr lang="en-US" sz="1800" smtClean="0"/>
              <a:t> to overlap with as many cubes as possible in F</a:t>
            </a:r>
            <a:r>
              <a:rPr lang="en-US" sz="1800" baseline="30000" smtClean="0"/>
              <a:t>ON</a:t>
            </a:r>
            <a:r>
              <a:rPr lang="en-US" sz="1800" smtClean="0"/>
              <a:t> .</a:t>
            </a:r>
          </a:p>
          <a:p>
            <a:pPr>
              <a:defRPr/>
            </a:pPr>
            <a:r>
              <a:rPr lang="en-US" sz="1800" smtClean="0">
                <a:solidFill>
                  <a:schemeClr val="hlink"/>
                </a:solidFill>
              </a:rPr>
              <a:t>4. Find the largest prime implicant </a:t>
            </a:r>
            <a:r>
              <a:rPr lang="en-US" sz="1900" smtClean="0">
                <a:solidFill>
                  <a:schemeClr val="hlink"/>
                </a:solidFill>
              </a:rPr>
              <a:t>covering </a:t>
            </a:r>
            <a:r>
              <a:rPr lang="en-US" sz="1900" smtClean="0">
                <a:solidFill>
                  <a:schemeClr val="hlink"/>
                </a:solidFill>
                <a:sym typeface="Symbol" pitchFamily="18" charset="2"/>
              </a:rPr>
              <a:t></a:t>
            </a:r>
            <a:endParaRPr lang="en-US" sz="1800" smtClean="0">
              <a:solidFill>
                <a:schemeClr val="hlink"/>
              </a:solidFill>
            </a:endParaRPr>
          </a:p>
          <a:p>
            <a:pPr lvl="1">
              <a:defRPr/>
            </a:pPr>
            <a:r>
              <a:rPr lang="en-US" sz="2000" smtClean="0"/>
              <a:t>When there are no cubes</a:t>
            </a:r>
            <a:r>
              <a:rPr lang="en-US" sz="2000" smtClean="0">
                <a:sym typeface="Symbol" pitchFamily="18" charset="2"/>
              </a:rPr>
              <a:t></a:t>
            </a:r>
            <a:r>
              <a:rPr lang="en-US" sz="1800" smtClean="0"/>
              <a:t>F</a:t>
            </a:r>
            <a:r>
              <a:rPr lang="en-US" sz="1800" baseline="30000" smtClean="0"/>
              <a:t>ON</a:t>
            </a:r>
            <a:r>
              <a:rPr lang="en-US" sz="2000" smtClean="0"/>
              <a:t> covered by the over-expanded cube of </a:t>
            </a:r>
            <a:r>
              <a:rPr lang="en-US" sz="1800" smtClean="0">
                <a:sym typeface="Symbol" pitchFamily="18" charset="2"/>
              </a:rPr>
              <a:t></a:t>
            </a:r>
            <a:endParaRPr lang="en-US" sz="2000" smtClean="0"/>
          </a:p>
          <a:p>
            <a:pPr lvl="2">
              <a:defRPr/>
            </a:pPr>
            <a:r>
              <a:rPr lang="en-US" sz="1800" smtClean="0"/>
              <a:t>Formulate a covering problem and solve it by a heuristic method.</a:t>
            </a:r>
          </a:p>
          <a:p>
            <a:pPr lvl="2">
              <a:defRPr/>
            </a:pPr>
            <a:r>
              <a:rPr lang="en-US" sz="1800" smtClean="0">
                <a:solidFill>
                  <a:schemeClr val="tx1"/>
                </a:solidFill>
              </a:rPr>
              <a:t>Find the largest prime implicant covering </a:t>
            </a:r>
            <a:r>
              <a:rPr lang="en-US" sz="1800" smtClean="0">
                <a:solidFill>
                  <a:schemeClr val="tx1"/>
                </a:solidFill>
                <a:sym typeface="Symbol" pitchFamily="18" charset="2"/>
              </a:rPr>
              <a:t>.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2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Example</a:t>
            </a:r>
          </a:p>
        </p:txBody>
      </p:sp>
      <p:sp>
        <p:nvSpPr>
          <p:cNvPr id="75572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210550" cy="5356225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smtClean="0">
                <a:solidFill>
                  <a:schemeClr val="hlink"/>
                </a:solidFill>
                <a:sym typeface="Symbol" pitchFamily="18" charset="2"/>
              </a:rPr>
              <a:t> = 01  10  10</a:t>
            </a:r>
            <a:r>
              <a:rPr lang="en-US" sz="2000" smtClean="0">
                <a:sym typeface="Symbol" pitchFamily="18" charset="2"/>
              </a:rPr>
              <a:t>  is selected first for expansion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i="1" smtClean="0">
                <a:sym typeface="Symbol" pitchFamily="18" charset="2"/>
              </a:rPr>
              <a:t>Free</a:t>
            </a:r>
            <a:r>
              <a:rPr lang="en-US" sz="2000" smtClean="0">
                <a:sym typeface="Symbol" pitchFamily="18" charset="2"/>
              </a:rPr>
              <a:t> set includes columns {1,4,6}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smtClean="0">
                <a:sym typeface="Symbol" pitchFamily="18" charset="2"/>
              </a:rPr>
              <a:t>Column 6 cannot be raised 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800" smtClean="0">
                <a:sym typeface="Symbol" pitchFamily="18" charset="2"/>
              </a:rPr>
              <a:t>Distance 1 from off-set 01 11 01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smtClean="0">
                <a:sym typeface="Symbol" pitchFamily="18" charset="2"/>
              </a:rPr>
              <a:t>Supercube of  and  is valid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800" smtClean="0">
                <a:sym typeface="Symbol" pitchFamily="18" charset="2"/>
              </a:rPr>
              <a:t> = 11  10  10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smtClean="0">
                <a:sym typeface="Symbol" pitchFamily="18" charset="2"/>
              </a:rPr>
              <a:t>Supercube of  and  is valid 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800" smtClean="0">
                <a:sym typeface="Symbol" pitchFamily="18" charset="2"/>
              </a:rPr>
              <a:t> = 11  11  10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smtClean="0">
                <a:sym typeface="Symbol" pitchFamily="18" charset="2"/>
              </a:rPr>
              <a:t>Supercube of  and  is invalid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smtClean="0">
                <a:sym typeface="Symbol" pitchFamily="18" charset="2"/>
              </a:rPr>
              <a:t>Select  since the expanded cube by  covers that one by 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800" smtClean="0">
                <a:sym typeface="Symbol" pitchFamily="18" charset="2"/>
              </a:rPr>
              <a:t>Delete implicants  and ; ’ = 11  11  10</a:t>
            </a:r>
          </a:p>
          <a:p>
            <a:pPr>
              <a:lnSpc>
                <a:spcPct val="80000"/>
              </a:lnSpc>
              <a:defRPr/>
            </a:pPr>
            <a:r>
              <a:rPr lang="en-US" sz="2000" smtClean="0">
                <a:sym typeface="Symbol" pitchFamily="18" charset="2"/>
              </a:rPr>
              <a:t>Next, expand </a:t>
            </a:r>
            <a:r>
              <a:rPr lang="en-US" sz="2000" smtClean="0">
                <a:solidFill>
                  <a:schemeClr val="hlink"/>
                </a:solidFill>
                <a:sym typeface="Symbol" pitchFamily="18" charset="2"/>
              </a:rPr>
              <a:t> = 10  10  01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smtClean="0">
                <a:sym typeface="Symbol" pitchFamily="18" charset="2"/>
              </a:rPr>
              <a:t>Free set is {2, 4, 5}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smtClean="0">
                <a:sym typeface="Symbol" pitchFamily="18" charset="2"/>
              </a:rPr>
              <a:t>Columns 2 and 4 cannot be raised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smtClean="0">
                <a:sym typeface="Symbol" pitchFamily="18" charset="2"/>
              </a:rPr>
              <a:t>Column 5 of </a:t>
            </a:r>
            <a:r>
              <a:rPr lang="en-US" sz="2000" smtClean="0"/>
              <a:t>F</a:t>
            </a:r>
            <a:r>
              <a:rPr lang="en-US" sz="2000" baseline="30000" smtClean="0"/>
              <a:t>OFF</a:t>
            </a:r>
            <a:r>
              <a:rPr lang="en-US" sz="2000" smtClean="0"/>
              <a:t> has only 0’s. The 0 in column 5 can be  raised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800" smtClean="0">
                <a:sym typeface="Symbol" pitchFamily="18" charset="2"/>
              </a:rPr>
              <a:t>’ = 10  10  11</a:t>
            </a:r>
          </a:p>
          <a:p>
            <a:pPr>
              <a:lnSpc>
                <a:spcPct val="80000"/>
              </a:lnSpc>
              <a:defRPr/>
            </a:pPr>
            <a:r>
              <a:rPr lang="en-US" sz="2000" smtClean="0">
                <a:sym typeface="Symbol" pitchFamily="18" charset="2"/>
              </a:rPr>
              <a:t>Final cover is {’, ’ }</a:t>
            </a:r>
          </a:p>
        </p:txBody>
      </p:sp>
      <p:pic>
        <p:nvPicPr>
          <p:cNvPr id="49156" name="Picture 4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692900" y="1130300"/>
            <a:ext cx="2085975" cy="1571625"/>
          </a:xfrm>
        </p:spPr>
      </p:pic>
      <p:sp>
        <p:nvSpPr>
          <p:cNvPr id="49157" name="Text Box 6"/>
          <p:cNvSpPr txBox="1">
            <a:spLocks noChangeArrowheads="1"/>
          </p:cNvSpPr>
          <p:nvPr/>
        </p:nvSpPr>
        <p:spPr bwMode="auto">
          <a:xfrm>
            <a:off x="6172200" y="1012825"/>
            <a:ext cx="565150" cy="1552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u="none">
                <a:solidFill>
                  <a:schemeClr val="hlink"/>
                </a:solidFill>
                <a:sym typeface="Symbol" pitchFamily="18" charset="2"/>
              </a:rPr>
              <a:t></a:t>
            </a:r>
          </a:p>
          <a:p>
            <a:r>
              <a:rPr lang="en-US" u="none">
                <a:solidFill>
                  <a:schemeClr val="hlink"/>
                </a:solidFill>
                <a:sym typeface="Symbol" pitchFamily="18" charset="2"/>
              </a:rPr>
              <a:t></a:t>
            </a:r>
          </a:p>
          <a:p>
            <a:r>
              <a:rPr lang="en-US" u="none">
                <a:solidFill>
                  <a:schemeClr val="hlink"/>
                </a:solidFill>
                <a:sym typeface="Symbol" pitchFamily="18" charset="2"/>
              </a:rPr>
              <a:t></a:t>
            </a:r>
          </a:p>
          <a:p>
            <a:r>
              <a:rPr lang="en-US" u="none">
                <a:solidFill>
                  <a:schemeClr val="hlink"/>
                </a:solidFill>
                <a:sym typeface="Symbol" pitchFamily="18" charset="2"/>
              </a:rPr>
              <a:t></a:t>
            </a:r>
            <a:endParaRPr lang="en-US">
              <a:solidFill>
                <a:schemeClr val="hlink"/>
              </a:solidFill>
              <a:sym typeface="Symbol" pitchFamily="18" charset="2"/>
            </a:endParaRPr>
          </a:p>
        </p:txBody>
      </p:sp>
      <p:sp>
        <p:nvSpPr>
          <p:cNvPr id="49158" name="Text Box 8"/>
          <p:cNvSpPr txBox="1">
            <a:spLocks noChangeArrowheads="1"/>
          </p:cNvSpPr>
          <p:nvPr/>
        </p:nvSpPr>
        <p:spPr bwMode="auto">
          <a:xfrm>
            <a:off x="6670675" y="2678113"/>
            <a:ext cx="1997075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0" u="none">
                <a:solidFill>
                  <a:schemeClr val="hlink"/>
                </a:solidFill>
              </a:rPr>
              <a:t>OFF-set:</a:t>
            </a:r>
          </a:p>
          <a:p>
            <a:pPr lvl="1"/>
            <a:r>
              <a:rPr lang="en-US" b="0" i="0" u="none">
                <a:solidFill>
                  <a:srgbClr val="FFFFFF"/>
                </a:solidFill>
              </a:rPr>
              <a:t>01  11  01</a:t>
            </a:r>
          </a:p>
          <a:p>
            <a:pPr lvl="1"/>
            <a:r>
              <a:rPr lang="en-US" b="0" i="0" u="none">
                <a:solidFill>
                  <a:srgbClr val="FFFFFF"/>
                </a:solidFill>
              </a:rPr>
              <a:t>11  01  01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Expand Example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200" dirty="0" smtClean="0"/>
              <a:t>F</a:t>
            </a:r>
            <a:r>
              <a:rPr lang="en-US" sz="2200" baseline="30000" dirty="0" smtClean="0"/>
              <a:t>ON</a:t>
            </a:r>
            <a:r>
              <a:rPr lang="en-US" sz="2200" dirty="0" smtClean="0"/>
              <a:t>= </a:t>
            </a:r>
            <a:r>
              <a:rPr lang="en-US" sz="2200" dirty="0" err="1" smtClean="0"/>
              <a:t>a’b’c’d</a:t>
            </a:r>
            <a:r>
              <a:rPr lang="en-US" sz="2200" dirty="0" smtClean="0"/>
              <a:t>’ + </a:t>
            </a:r>
            <a:r>
              <a:rPr lang="en-US" sz="2200" dirty="0" err="1" smtClean="0"/>
              <a:t>a’bd</a:t>
            </a:r>
            <a:r>
              <a:rPr lang="en-US" sz="2200" dirty="0" smtClean="0"/>
              <a:t> + </a:t>
            </a:r>
            <a:r>
              <a:rPr lang="en-US" sz="2200" dirty="0" err="1" smtClean="0"/>
              <a:t>bc’d</a:t>
            </a:r>
            <a:r>
              <a:rPr lang="en-US" sz="2200" dirty="0" smtClean="0"/>
              <a:t> + </a:t>
            </a:r>
            <a:r>
              <a:rPr lang="en-US" sz="2200" dirty="0" err="1" smtClean="0"/>
              <a:t>ab’d</a:t>
            </a:r>
            <a:r>
              <a:rPr lang="en-US" sz="2200" dirty="0" smtClean="0"/>
              <a:t> </a:t>
            </a:r>
          </a:p>
          <a:p>
            <a:pPr>
              <a:defRPr/>
            </a:pPr>
            <a:r>
              <a:rPr lang="en-US" sz="2200" dirty="0" smtClean="0"/>
              <a:t>F</a:t>
            </a:r>
            <a:r>
              <a:rPr lang="en-US" sz="2200" baseline="30000" dirty="0" smtClean="0"/>
              <a:t>DC</a:t>
            </a:r>
            <a:r>
              <a:rPr lang="en-US" sz="2200" dirty="0" smtClean="0"/>
              <a:t>= </a:t>
            </a:r>
            <a:r>
              <a:rPr lang="en-US" sz="2200" dirty="0" err="1" smtClean="0"/>
              <a:t>a’b’d</a:t>
            </a:r>
            <a:r>
              <a:rPr lang="en-US" sz="2200" dirty="0" smtClean="0"/>
              <a:t> + </a:t>
            </a:r>
            <a:r>
              <a:rPr lang="en-US" sz="2200" dirty="0" err="1" smtClean="0"/>
              <a:t>a’b’c</a:t>
            </a:r>
            <a:r>
              <a:rPr lang="en-US" sz="2200" dirty="0" smtClean="0"/>
              <a:t> + </a:t>
            </a:r>
            <a:r>
              <a:rPr lang="en-US" sz="2200" dirty="0" err="1" smtClean="0"/>
              <a:t>a’bc’d</a:t>
            </a:r>
            <a:r>
              <a:rPr lang="en-US" sz="2200" dirty="0" smtClean="0"/>
              <a:t>’ + </a:t>
            </a:r>
            <a:r>
              <a:rPr lang="en-US" sz="2200" dirty="0" err="1" smtClean="0"/>
              <a:t>ab’c’d</a:t>
            </a:r>
            <a:r>
              <a:rPr lang="en-US" sz="2200" dirty="0" smtClean="0"/>
              <a:t>’</a:t>
            </a:r>
          </a:p>
          <a:p>
            <a:pPr>
              <a:defRPr/>
            </a:pPr>
            <a:r>
              <a:rPr lang="en-US" sz="2200" dirty="0" smtClean="0"/>
              <a:t>Let assume that we will expand the cube</a:t>
            </a:r>
            <a:r>
              <a:rPr lang="en-US" sz="2200" dirty="0" smtClean="0">
                <a:solidFill>
                  <a:schemeClr val="hlink"/>
                </a:solidFill>
              </a:rPr>
              <a:t> </a:t>
            </a:r>
            <a:r>
              <a:rPr lang="en-US" dirty="0" err="1" smtClean="0">
                <a:solidFill>
                  <a:schemeClr val="hlink"/>
                </a:solidFill>
              </a:rPr>
              <a:t>a’b’c’d</a:t>
            </a:r>
            <a:r>
              <a:rPr lang="en-US" dirty="0" smtClean="0">
                <a:solidFill>
                  <a:schemeClr val="hlink"/>
                </a:solidFill>
              </a:rPr>
              <a:t>’</a:t>
            </a:r>
          </a:p>
          <a:p>
            <a:pPr lvl="1">
              <a:defRPr/>
            </a:pPr>
            <a:r>
              <a:rPr lang="en-US" dirty="0" smtClean="0"/>
              <a:t>We can see that all variables can be raised.</a:t>
            </a:r>
          </a:p>
          <a:p>
            <a:pPr lvl="1">
              <a:defRPr/>
            </a:pPr>
            <a:r>
              <a:rPr lang="en-US" dirty="0" err="1" smtClean="0"/>
              <a:t>Overexpanded</a:t>
            </a:r>
            <a:r>
              <a:rPr lang="en-US" dirty="0" smtClean="0"/>
              <a:t> cube is </a:t>
            </a:r>
            <a:r>
              <a:rPr lang="en-US" dirty="0" smtClean="0">
                <a:solidFill>
                  <a:schemeClr val="hlink"/>
                </a:solidFill>
              </a:rPr>
              <a:t>1</a:t>
            </a:r>
            <a:r>
              <a:rPr lang="en-US" dirty="0" smtClean="0"/>
              <a:t>.</a:t>
            </a:r>
          </a:p>
          <a:p>
            <a:pPr lvl="1">
              <a:defRPr/>
            </a:pPr>
            <a:r>
              <a:rPr lang="en-US" dirty="0" smtClean="0"/>
              <a:t>None of the cubes in the ON-set are feasibly covered. </a:t>
            </a:r>
          </a:p>
          <a:p>
            <a:pPr lvl="1">
              <a:defRPr/>
            </a:pPr>
            <a:r>
              <a:rPr lang="en-US" dirty="0" smtClean="0"/>
              <a:t>First, we can expand any of the variables as none will overlap with cubes in the ON-set. </a:t>
            </a:r>
          </a:p>
          <a:p>
            <a:pPr lvl="1">
              <a:defRPr/>
            </a:pPr>
            <a:r>
              <a:rPr lang="en-US" dirty="0" smtClean="0"/>
              <a:t>Assume that we expended </a:t>
            </a:r>
            <a:r>
              <a:rPr lang="en-US" dirty="0" err="1" smtClean="0">
                <a:solidFill>
                  <a:schemeClr val="hlink"/>
                </a:solidFill>
              </a:rPr>
              <a:t>a’b’c’d</a:t>
            </a:r>
            <a:r>
              <a:rPr lang="en-US" dirty="0" smtClean="0">
                <a:solidFill>
                  <a:schemeClr val="hlink"/>
                </a:solidFill>
              </a:rPr>
              <a:t>’ </a:t>
            </a:r>
            <a:r>
              <a:rPr lang="en-US" dirty="0" smtClean="0"/>
              <a:t>to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err="1" smtClean="0">
                <a:solidFill>
                  <a:schemeClr val="hlink"/>
                </a:solidFill>
              </a:rPr>
              <a:t>a’b’c</a:t>
            </a:r>
            <a:r>
              <a:rPr lang="en-US" dirty="0" smtClean="0">
                <a:solidFill>
                  <a:schemeClr val="hlink"/>
                </a:solidFill>
              </a:rPr>
              <a:t>’.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Note that none of the columns can’t be raised.</a:t>
            </a:r>
          </a:p>
          <a:p>
            <a:pPr lvl="1">
              <a:defRPr/>
            </a:pPr>
            <a:r>
              <a:rPr lang="en-US" dirty="0" smtClean="0"/>
              <a:t>Next, we expend </a:t>
            </a:r>
            <a:r>
              <a:rPr lang="en-US" dirty="0" err="1" smtClean="0">
                <a:solidFill>
                  <a:schemeClr val="hlink"/>
                </a:solidFill>
              </a:rPr>
              <a:t>a’b’c</a:t>
            </a:r>
            <a:r>
              <a:rPr lang="en-US" dirty="0" smtClean="0">
                <a:solidFill>
                  <a:schemeClr val="hlink"/>
                </a:solidFill>
              </a:rPr>
              <a:t>’ </a:t>
            </a:r>
            <a:r>
              <a:rPr lang="en-US" dirty="0" smtClean="0"/>
              <a:t>to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err="1" smtClean="0">
                <a:solidFill>
                  <a:schemeClr val="hlink"/>
                </a:solidFill>
              </a:rPr>
              <a:t>a’c</a:t>
            </a:r>
            <a:r>
              <a:rPr lang="en-US" dirty="0" smtClean="0">
                <a:solidFill>
                  <a:schemeClr val="hlink"/>
                </a:solidFill>
              </a:rPr>
              <a:t>’ </a:t>
            </a:r>
            <a:r>
              <a:rPr lang="en-US" dirty="0" smtClean="0"/>
              <a:t>as it overlaps with two cubes in the ON-set i.e. </a:t>
            </a:r>
            <a:r>
              <a:rPr lang="en-US" dirty="0" err="1" smtClean="0">
                <a:solidFill>
                  <a:schemeClr val="hlink"/>
                </a:solidFill>
              </a:rPr>
              <a:t>a’bd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smtClean="0"/>
              <a:t>and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err="1" smtClean="0">
                <a:solidFill>
                  <a:schemeClr val="hlink"/>
                </a:solidFill>
              </a:rPr>
              <a:t>bc’d</a:t>
            </a:r>
            <a:r>
              <a:rPr lang="en-US" dirty="0" smtClean="0">
                <a:solidFill>
                  <a:schemeClr val="hlink"/>
                </a:solidFill>
              </a:rPr>
              <a:t>.</a:t>
            </a:r>
          </a:p>
          <a:p>
            <a:pPr lvl="1">
              <a:defRPr/>
            </a:pPr>
            <a:r>
              <a:rPr lang="en-US" dirty="0" smtClean="0"/>
              <a:t>Note that we could have expended </a:t>
            </a:r>
            <a:r>
              <a:rPr lang="en-US" dirty="0" err="1" smtClean="0">
                <a:solidFill>
                  <a:schemeClr val="hlink"/>
                </a:solidFill>
              </a:rPr>
              <a:t>a’b’c</a:t>
            </a:r>
            <a:r>
              <a:rPr lang="en-US" dirty="0" smtClean="0">
                <a:solidFill>
                  <a:schemeClr val="hlink"/>
                </a:solidFill>
              </a:rPr>
              <a:t>’ </a:t>
            </a:r>
            <a:r>
              <a:rPr lang="en-US" dirty="0" smtClean="0"/>
              <a:t>to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err="1" smtClean="0">
                <a:solidFill>
                  <a:schemeClr val="hlink"/>
                </a:solidFill>
              </a:rPr>
              <a:t>b’c</a:t>
            </a:r>
            <a:r>
              <a:rPr lang="en-US" dirty="0" smtClean="0">
                <a:solidFill>
                  <a:schemeClr val="hlink"/>
                </a:solidFill>
              </a:rPr>
              <a:t>’ </a:t>
            </a:r>
            <a:r>
              <a:rPr lang="en-US" dirty="0" smtClean="0"/>
              <a:t>but it overlaps with only one cube in the ON-set i.e. </a:t>
            </a:r>
            <a:r>
              <a:rPr lang="en-US" dirty="0" err="1" smtClean="0">
                <a:solidFill>
                  <a:schemeClr val="hlink"/>
                </a:solidFill>
              </a:rPr>
              <a:t>ab’d</a:t>
            </a:r>
            <a:r>
              <a:rPr lang="en-US" dirty="0" smtClean="0">
                <a:solidFill>
                  <a:schemeClr val="hlink"/>
                </a:solidFill>
              </a:rPr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Third Expand Example …</a:t>
            </a:r>
          </a:p>
        </p:txBody>
      </p:sp>
      <p:sp>
        <p:nvSpPr>
          <p:cNvPr id="81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200" dirty="0" smtClean="0"/>
              <a:t>F</a:t>
            </a:r>
            <a:r>
              <a:rPr lang="en-US" sz="2200" baseline="30000" dirty="0" smtClean="0"/>
              <a:t>ON</a:t>
            </a:r>
            <a:r>
              <a:rPr lang="en-US" sz="2200" dirty="0" smtClean="0"/>
              <a:t>= </a:t>
            </a:r>
            <a:r>
              <a:rPr lang="en-US" sz="2200" dirty="0" err="1" smtClean="0"/>
              <a:t>a’b’cd</a:t>
            </a:r>
            <a:r>
              <a:rPr lang="en-US" sz="2200" dirty="0" smtClean="0"/>
              <a:t> + </a:t>
            </a:r>
            <a:r>
              <a:rPr lang="en-US" sz="2200" dirty="0" err="1" smtClean="0"/>
              <a:t>a’bc’d</a:t>
            </a:r>
            <a:r>
              <a:rPr lang="en-US" sz="2200" dirty="0" smtClean="0"/>
              <a:t> + </a:t>
            </a:r>
            <a:r>
              <a:rPr lang="en-US" sz="2200" dirty="0" err="1" smtClean="0"/>
              <a:t>a’bcd</a:t>
            </a:r>
            <a:r>
              <a:rPr lang="en-US" sz="2200" dirty="0" smtClean="0"/>
              <a:t> + </a:t>
            </a:r>
            <a:r>
              <a:rPr lang="en-US" sz="2200" dirty="0" err="1" smtClean="0"/>
              <a:t>ab’c’d</a:t>
            </a:r>
            <a:r>
              <a:rPr lang="en-US" sz="2200" dirty="0" smtClean="0"/>
              <a:t>’ + </a:t>
            </a:r>
            <a:r>
              <a:rPr lang="en-US" sz="2200" dirty="0" err="1" smtClean="0"/>
              <a:t>ac’d</a:t>
            </a:r>
            <a:endParaRPr lang="en-US" sz="2200" dirty="0" smtClean="0"/>
          </a:p>
          <a:p>
            <a:pPr>
              <a:defRPr/>
            </a:pPr>
            <a:r>
              <a:rPr lang="en-US" sz="2200" dirty="0" smtClean="0"/>
              <a:t>F</a:t>
            </a:r>
            <a:r>
              <a:rPr lang="en-US" sz="2200" baseline="30000" dirty="0" smtClean="0"/>
              <a:t>DC</a:t>
            </a:r>
            <a:r>
              <a:rPr lang="en-US" sz="2200" dirty="0" smtClean="0"/>
              <a:t>= </a:t>
            </a:r>
            <a:r>
              <a:rPr lang="en-US" sz="2200" dirty="0" err="1" smtClean="0"/>
              <a:t>a’b’c’d</a:t>
            </a:r>
            <a:r>
              <a:rPr lang="en-US" sz="2200" dirty="0" smtClean="0"/>
              <a:t> + </a:t>
            </a:r>
            <a:r>
              <a:rPr lang="en-US" sz="2200" dirty="0" err="1" smtClean="0"/>
              <a:t>abcd</a:t>
            </a:r>
            <a:r>
              <a:rPr lang="en-US" sz="2200" dirty="0" smtClean="0"/>
              <a:t> + </a:t>
            </a:r>
            <a:r>
              <a:rPr lang="en-US" sz="2200" dirty="0" err="1" smtClean="0"/>
              <a:t>ab’cd</a:t>
            </a:r>
            <a:r>
              <a:rPr lang="en-US" sz="2200" dirty="0" smtClean="0"/>
              <a:t>’</a:t>
            </a:r>
          </a:p>
          <a:p>
            <a:pPr>
              <a:defRPr/>
            </a:pPr>
            <a:r>
              <a:rPr lang="en-US" sz="2200" dirty="0" smtClean="0"/>
              <a:t>Let assume that we will expand the cube</a:t>
            </a:r>
            <a:r>
              <a:rPr lang="en-US" sz="2200" dirty="0" smtClean="0">
                <a:solidFill>
                  <a:schemeClr val="hlink"/>
                </a:solidFill>
              </a:rPr>
              <a:t> </a:t>
            </a:r>
            <a:r>
              <a:rPr lang="en-US" dirty="0" err="1" smtClean="0">
                <a:solidFill>
                  <a:schemeClr val="hlink"/>
                </a:solidFill>
              </a:rPr>
              <a:t>a’b’cd</a:t>
            </a:r>
            <a:endParaRPr lang="en-US" dirty="0" smtClean="0">
              <a:solidFill>
                <a:schemeClr val="hlink"/>
              </a:solidFill>
            </a:endParaRPr>
          </a:p>
          <a:p>
            <a:pPr lvl="1">
              <a:defRPr/>
            </a:pPr>
            <a:r>
              <a:rPr lang="en-US" dirty="0" smtClean="0"/>
              <a:t>We can see that variables </a:t>
            </a:r>
            <a:r>
              <a:rPr lang="en-US" dirty="0" smtClean="0">
                <a:solidFill>
                  <a:schemeClr val="hlink"/>
                </a:solidFill>
              </a:rPr>
              <a:t>a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hlink"/>
                </a:solidFill>
              </a:rPr>
              <a:t>d</a:t>
            </a:r>
            <a:r>
              <a:rPr lang="en-US" dirty="0" smtClean="0"/>
              <a:t> cannot be raised.</a:t>
            </a:r>
          </a:p>
          <a:p>
            <a:pPr lvl="1">
              <a:defRPr/>
            </a:pPr>
            <a:r>
              <a:rPr lang="en-US" dirty="0" err="1" smtClean="0"/>
              <a:t>Overexpanded</a:t>
            </a:r>
            <a:r>
              <a:rPr lang="en-US" dirty="0" smtClean="0"/>
              <a:t> cube is </a:t>
            </a:r>
            <a:r>
              <a:rPr lang="en-US" dirty="0" err="1" smtClean="0">
                <a:solidFill>
                  <a:schemeClr val="hlink"/>
                </a:solidFill>
              </a:rPr>
              <a:t>a’d</a:t>
            </a:r>
            <a:r>
              <a:rPr lang="en-US" dirty="0" smtClean="0"/>
              <a:t>.</a:t>
            </a:r>
          </a:p>
          <a:p>
            <a:pPr lvl="1">
              <a:defRPr/>
            </a:pPr>
            <a:r>
              <a:rPr lang="en-US" dirty="0" smtClean="0"/>
              <a:t>Note that only cubes </a:t>
            </a:r>
            <a:r>
              <a:rPr lang="en-US" dirty="0" err="1" smtClean="0">
                <a:solidFill>
                  <a:schemeClr val="hlink"/>
                </a:solidFill>
              </a:rPr>
              <a:t>a’bc’d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chemeClr val="hlink"/>
                </a:solidFill>
              </a:rPr>
              <a:t>a’bcd</a:t>
            </a:r>
            <a:r>
              <a:rPr lang="en-US" dirty="0" smtClean="0"/>
              <a:t> need to be considered for being feasibly covered.</a:t>
            </a:r>
          </a:p>
          <a:p>
            <a:pPr lvl="1">
              <a:defRPr/>
            </a:pPr>
            <a:r>
              <a:rPr lang="en-US" dirty="0" smtClean="0"/>
              <a:t>None of the offset cubes need to be checked as they are all distance 1 or more from the </a:t>
            </a:r>
            <a:r>
              <a:rPr lang="en-US" dirty="0" err="1" smtClean="0"/>
              <a:t>overexpanded</a:t>
            </a:r>
            <a:r>
              <a:rPr lang="en-US" dirty="0" smtClean="0"/>
              <a:t> cube.</a:t>
            </a:r>
          </a:p>
          <a:p>
            <a:pPr lvl="1">
              <a:defRPr/>
            </a:pPr>
            <a:r>
              <a:rPr lang="en-US" dirty="0" err="1" smtClean="0"/>
              <a:t>Supercube</a:t>
            </a:r>
            <a:r>
              <a:rPr lang="en-US" dirty="0" smtClean="0"/>
              <a:t> of </a:t>
            </a:r>
            <a:r>
              <a:rPr lang="en-US" dirty="0" err="1" smtClean="0">
                <a:solidFill>
                  <a:schemeClr val="hlink"/>
                </a:solidFill>
              </a:rPr>
              <a:t>a’b’cd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chemeClr val="hlink"/>
                </a:solidFill>
              </a:rPr>
              <a:t>a’bc’d</a:t>
            </a:r>
            <a:r>
              <a:rPr lang="en-US" dirty="0" smtClean="0"/>
              <a:t> is </a:t>
            </a:r>
            <a:r>
              <a:rPr lang="en-US" dirty="0" err="1" smtClean="0">
                <a:solidFill>
                  <a:schemeClr val="hlink"/>
                </a:solidFill>
              </a:rPr>
              <a:t>a’d</a:t>
            </a:r>
            <a:r>
              <a:rPr lang="en-US" dirty="0" smtClean="0"/>
              <a:t>.</a:t>
            </a:r>
          </a:p>
          <a:p>
            <a:pPr lvl="1">
              <a:defRPr/>
            </a:pPr>
            <a:r>
              <a:rPr lang="en-US" dirty="0" err="1" smtClean="0"/>
              <a:t>Supercube</a:t>
            </a:r>
            <a:r>
              <a:rPr lang="en-US" dirty="0" smtClean="0"/>
              <a:t> of </a:t>
            </a:r>
            <a:r>
              <a:rPr lang="en-US" dirty="0" err="1" smtClean="0">
                <a:solidFill>
                  <a:schemeClr val="hlink"/>
                </a:solidFill>
              </a:rPr>
              <a:t>a’b’cd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chemeClr val="hlink"/>
                </a:solidFill>
              </a:rPr>
              <a:t>a’bcd</a:t>
            </a:r>
            <a:r>
              <a:rPr lang="en-US" dirty="0" smtClean="0"/>
              <a:t> is </a:t>
            </a:r>
            <a:r>
              <a:rPr lang="en-US" dirty="0" err="1" smtClean="0">
                <a:solidFill>
                  <a:schemeClr val="hlink"/>
                </a:solidFill>
              </a:rPr>
              <a:t>a’cd</a:t>
            </a:r>
            <a:r>
              <a:rPr lang="en-US" dirty="0" smtClean="0"/>
              <a:t>.</a:t>
            </a:r>
          </a:p>
          <a:p>
            <a:pPr lvl="1">
              <a:defRPr/>
            </a:pPr>
            <a:r>
              <a:rPr lang="en-US" dirty="0" smtClean="0"/>
              <a:t>So, </a:t>
            </a:r>
            <a:r>
              <a:rPr lang="en-US" dirty="0" err="1" smtClean="0">
                <a:solidFill>
                  <a:schemeClr val="hlink"/>
                </a:solidFill>
              </a:rPr>
              <a:t>a’bc’d</a:t>
            </a:r>
            <a:r>
              <a:rPr lang="en-US" dirty="0" smtClean="0"/>
              <a:t> is selected and the cube is expanded to </a:t>
            </a:r>
            <a:r>
              <a:rPr lang="en-US" sz="2400" b="1" dirty="0" err="1" smtClean="0">
                <a:solidFill>
                  <a:schemeClr val="hlink"/>
                </a:solidFill>
              </a:rPr>
              <a:t>a’d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… Third Expand Example</a:t>
            </a:r>
          </a:p>
        </p:txBody>
      </p:sp>
      <p:sp>
        <p:nvSpPr>
          <p:cNvPr id="81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mtClean="0"/>
              <a:t>Next, let us expand cube </a:t>
            </a:r>
            <a:r>
              <a:rPr lang="en-US" smtClean="0">
                <a:solidFill>
                  <a:schemeClr val="hlink"/>
                </a:solidFill>
              </a:rPr>
              <a:t>ab’c’d’.</a:t>
            </a:r>
          </a:p>
          <a:p>
            <a:pPr lvl="1">
              <a:lnSpc>
                <a:spcPct val="80000"/>
              </a:lnSpc>
              <a:defRPr/>
            </a:pPr>
            <a:r>
              <a:rPr lang="en-US" smtClean="0"/>
              <a:t>We can see that variables </a:t>
            </a:r>
            <a:r>
              <a:rPr lang="en-US" smtClean="0">
                <a:solidFill>
                  <a:schemeClr val="hlink"/>
                </a:solidFill>
              </a:rPr>
              <a:t>a</a:t>
            </a:r>
            <a:r>
              <a:rPr lang="en-US" smtClean="0"/>
              <a:t> and </a:t>
            </a:r>
            <a:r>
              <a:rPr lang="en-US" smtClean="0">
                <a:solidFill>
                  <a:schemeClr val="hlink"/>
                </a:solidFill>
              </a:rPr>
              <a:t>b</a:t>
            </a:r>
            <a:r>
              <a:rPr lang="en-US" smtClean="0"/>
              <a:t> cannot be raised.</a:t>
            </a:r>
          </a:p>
          <a:p>
            <a:pPr lvl="1">
              <a:lnSpc>
                <a:spcPct val="80000"/>
              </a:lnSpc>
              <a:defRPr/>
            </a:pPr>
            <a:r>
              <a:rPr lang="en-US" smtClean="0"/>
              <a:t>Overexpanded cube is </a:t>
            </a:r>
            <a:r>
              <a:rPr lang="en-US" smtClean="0">
                <a:solidFill>
                  <a:schemeClr val="hlink"/>
                </a:solidFill>
              </a:rPr>
              <a:t>ab’.</a:t>
            </a:r>
          </a:p>
          <a:p>
            <a:pPr lvl="1">
              <a:lnSpc>
                <a:spcPct val="80000"/>
              </a:lnSpc>
              <a:defRPr/>
            </a:pPr>
            <a:r>
              <a:rPr lang="en-US" smtClean="0"/>
              <a:t>None of the remaining cubes can be feasibly covered.</a:t>
            </a:r>
          </a:p>
          <a:p>
            <a:pPr lvl="1">
              <a:lnSpc>
                <a:spcPct val="80000"/>
              </a:lnSpc>
              <a:defRPr/>
            </a:pPr>
            <a:r>
              <a:rPr lang="en-US" smtClean="0"/>
              <a:t>None of the remaining cubes is covered by ab’.</a:t>
            </a:r>
          </a:p>
          <a:p>
            <a:pPr lvl="1">
              <a:lnSpc>
                <a:spcPct val="80000"/>
              </a:lnSpc>
              <a:defRPr/>
            </a:pPr>
            <a:r>
              <a:rPr lang="en-US" smtClean="0"/>
              <a:t>Expansion is done to cover the largest prime implicant.</a:t>
            </a:r>
          </a:p>
          <a:p>
            <a:pPr lvl="1">
              <a:lnSpc>
                <a:spcPct val="80000"/>
              </a:lnSpc>
              <a:defRPr/>
            </a:pPr>
            <a:r>
              <a:rPr lang="en-US" smtClean="0"/>
              <a:t>So, variable </a:t>
            </a:r>
            <a:r>
              <a:rPr lang="en-US" smtClean="0">
                <a:solidFill>
                  <a:schemeClr val="hlink"/>
                </a:solidFill>
              </a:rPr>
              <a:t>d</a:t>
            </a:r>
            <a:r>
              <a:rPr lang="en-US" smtClean="0"/>
              <a:t> is raised and the cube is expanded to </a:t>
            </a:r>
            <a:r>
              <a:rPr lang="en-US" sz="2400" b="1" smtClean="0">
                <a:solidFill>
                  <a:schemeClr val="hlink"/>
                </a:solidFill>
              </a:rPr>
              <a:t>ab’c’.</a:t>
            </a:r>
          </a:p>
          <a:p>
            <a:pPr>
              <a:lnSpc>
                <a:spcPct val="80000"/>
              </a:lnSpc>
              <a:defRPr/>
            </a:pPr>
            <a:r>
              <a:rPr lang="en-US" smtClean="0"/>
              <a:t>Finally, cube </a:t>
            </a:r>
            <a:r>
              <a:rPr lang="en-US" smtClean="0">
                <a:solidFill>
                  <a:schemeClr val="hlink"/>
                </a:solidFill>
              </a:rPr>
              <a:t>ac’d</a:t>
            </a:r>
            <a:r>
              <a:rPr lang="en-US" smtClean="0"/>
              <a:t> is expanded.</a:t>
            </a:r>
          </a:p>
          <a:p>
            <a:pPr lvl="1">
              <a:lnSpc>
                <a:spcPct val="80000"/>
              </a:lnSpc>
              <a:defRPr/>
            </a:pPr>
            <a:r>
              <a:rPr lang="en-US" smtClean="0"/>
              <a:t>Variables </a:t>
            </a:r>
            <a:r>
              <a:rPr lang="en-US" smtClean="0">
                <a:solidFill>
                  <a:schemeClr val="hlink"/>
                </a:solidFill>
              </a:rPr>
              <a:t>c</a:t>
            </a:r>
            <a:r>
              <a:rPr lang="en-US" smtClean="0"/>
              <a:t> and  </a:t>
            </a:r>
            <a:r>
              <a:rPr lang="en-US" smtClean="0">
                <a:solidFill>
                  <a:schemeClr val="hlink"/>
                </a:solidFill>
              </a:rPr>
              <a:t>d</a:t>
            </a:r>
            <a:r>
              <a:rPr lang="en-US" smtClean="0"/>
              <a:t> cannot be raised.</a:t>
            </a:r>
          </a:p>
          <a:p>
            <a:pPr lvl="1">
              <a:lnSpc>
                <a:spcPct val="80000"/>
              </a:lnSpc>
              <a:defRPr/>
            </a:pPr>
            <a:r>
              <a:rPr lang="en-US" smtClean="0"/>
              <a:t>Overexpanded cube is </a:t>
            </a:r>
            <a:r>
              <a:rPr lang="en-US" smtClean="0">
                <a:solidFill>
                  <a:schemeClr val="hlink"/>
                </a:solidFill>
              </a:rPr>
              <a:t>c’d</a:t>
            </a:r>
            <a:r>
              <a:rPr lang="en-US" smtClean="0"/>
              <a:t>.</a:t>
            </a:r>
          </a:p>
          <a:p>
            <a:pPr lvl="1">
              <a:lnSpc>
                <a:spcPct val="80000"/>
              </a:lnSpc>
              <a:defRPr/>
            </a:pPr>
            <a:r>
              <a:rPr lang="en-US" smtClean="0"/>
              <a:t>No remaining cubes covered with overexpanded cube.</a:t>
            </a:r>
          </a:p>
          <a:p>
            <a:pPr lvl="1">
              <a:lnSpc>
                <a:spcPct val="80000"/>
              </a:lnSpc>
              <a:defRPr/>
            </a:pPr>
            <a:r>
              <a:rPr lang="en-US" smtClean="0"/>
              <a:t>Find the largest prime implicant covering the cube.</a:t>
            </a:r>
          </a:p>
          <a:p>
            <a:pPr lvl="1">
              <a:lnSpc>
                <a:spcPct val="80000"/>
              </a:lnSpc>
              <a:defRPr/>
            </a:pPr>
            <a:r>
              <a:rPr lang="en-US" smtClean="0"/>
              <a:t>Largest prime implicant is </a:t>
            </a:r>
            <a:r>
              <a:rPr lang="en-US" sz="2400" b="1" smtClean="0">
                <a:solidFill>
                  <a:schemeClr val="hlink"/>
                </a:solidFill>
              </a:rPr>
              <a:t>c’d</a:t>
            </a:r>
            <a:r>
              <a:rPr lang="en-US" smtClean="0"/>
              <a:t>.</a:t>
            </a:r>
          </a:p>
          <a:p>
            <a:pPr>
              <a:lnSpc>
                <a:spcPct val="80000"/>
              </a:lnSpc>
              <a:defRPr/>
            </a:pPr>
            <a:r>
              <a:rPr lang="en-US" smtClean="0"/>
              <a:t>Final Expanded Cover is: </a:t>
            </a:r>
            <a:r>
              <a:rPr lang="en-US" smtClean="0">
                <a:solidFill>
                  <a:schemeClr val="hlink"/>
                </a:solidFill>
              </a:rPr>
              <a:t>a’d + ab’c’ + c’d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Two-Level Optimization</a:t>
            </a:r>
          </a:p>
        </p:txBody>
      </p:sp>
      <p:sp>
        <p:nvSpPr>
          <p:cNvPr id="6993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Assumptions</a:t>
            </a:r>
          </a:p>
          <a:p>
            <a:pPr lvl="1">
              <a:defRPr/>
            </a:pPr>
            <a:r>
              <a:rPr lang="en-US" smtClean="0"/>
              <a:t>Primary goal is to reduce the </a:t>
            </a:r>
            <a:r>
              <a:rPr lang="en-US" smtClean="0">
                <a:solidFill>
                  <a:schemeClr val="hlink"/>
                </a:solidFill>
              </a:rPr>
              <a:t>number of implicants</a:t>
            </a:r>
            <a:r>
              <a:rPr lang="en-US" smtClean="0"/>
              <a:t>.</a:t>
            </a:r>
          </a:p>
          <a:p>
            <a:pPr lvl="1">
              <a:defRPr/>
            </a:pPr>
            <a:r>
              <a:rPr lang="en-US" smtClean="0"/>
              <a:t>All implicants have the same cost.</a:t>
            </a:r>
          </a:p>
          <a:p>
            <a:pPr lvl="1">
              <a:defRPr/>
            </a:pPr>
            <a:r>
              <a:rPr lang="en-US" smtClean="0"/>
              <a:t>Secondary goal is to reduce the </a:t>
            </a:r>
            <a:r>
              <a:rPr lang="en-US" smtClean="0">
                <a:solidFill>
                  <a:schemeClr val="hlink"/>
                </a:solidFill>
              </a:rPr>
              <a:t>number of literals</a:t>
            </a:r>
            <a:r>
              <a:rPr lang="en-US" smtClean="0"/>
              <a:t>.</a:t>
            </a:r>
          </a:p>
          <a:p>
            <a:pPr>
              <a:defRPr/>
            </a:pPr>
            <a:r>
              <a:rPr lang="en-US" smtClean="0"/>
              <a:t>Rationale</a:t>
            </a:r>
          </a:p>
          <a:p>
            <a:pPr lvl="1">
              <a:defRPr/>
            </a:pPr>
            <a:r>
              <a:rPr lang="en-US" smtClean="0"/>
              <a:t>Implicants correspond to PLA rows.</a:t>
            </a:r>
          </a:p>
          <a:p>
            <a:pPr lvl="1">
              <a:defRPr/>
            </a:pPr>
            <a:r>
              <a:rPr lang="en-US" smtClean="0"/>
              <a:t>Literals correspond to transistors.</a:t>
            </a:r>
          </a:p>
          <a:p>
            <a:pPr>
              <a:defRPr/>
            </a:pPr>
            <a:endParaRPr 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Largest Prime </a:t>
            </a:r>
            <a:r>
              <a:rPr lang="en-US" dirty="0" err="1" smtClean="0"/>
              <a:t>Implicant</a:t>
            </a:r>
            <a:r>
              <a:rPr lang="en-US" dirty="0" smtClean="0"/>
              <a:t> </a:t>
            </a:r>
            <a:r>
              <a:rPr lang="en-US" dirty="0" smtClean="0"/>
              <a:t>Covering a Cube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C be the cube to be cover</a:t>
            </a:r>
          </a:p>
          <a:p>
            <a:r>
              <a:rPr lang="en-US" dirty="0" smtClean="0"/>
              <a:t>Given a </a:t>
            </a:r>
            <a:r>
              <a:rPr lang="en-US" dirty="0" smtClean="0"/>
              <a:t>cover for the off-set R = {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}. </a:t>
            </a:r>
          </a:p>
          <a:p>
            <a:r>
              <a:rPr lang="en-US" dirty="0" smtClean="0"/>
              <a:t>Form </a:t>
            </a:r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Blocking Matrix B </a:t>
            </a:r>
            <a:r>
              <a:rPr lang="en-US" dirty="0" smtClean="0"/>
              <a:t>(for cube C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spcBef>
                <a:spcPct val="20000"/>
              </a:spcBef>
              <a:defRPr/>
            </a:pPr>
            <a:r>
              <a:rPr lang="en-US" dirty="0" smtClean="0"/>
              <a:t>Number of rows is equal to number of offset cubes, and number of columns is equal to number of literals.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b="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All </a:t>
            </a:r>
            <a:r>
              <a:rPr lang="en-US" b="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minimal column covers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sym typeface="Symbol" pitchFamily="18" charset="2"/>
              </a:rPr>
              <a:t>of 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sym typeface="Symbol" pitchFamily="18" charset="2"/>
              </a:rPr>
              <a:t>B are </a:t>
            </a:r>
            <a:r>
              <a:rPr lang="en-US" b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sym typeface="Symbol" pitchFamily="18" charset="2"/>
              </a:rPr>
              <a:t>the minimal subsets of literals of </a:t>
            </a:r>
            <a:r>
              <a:rPr lang="en-US" b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sym typeface="Symbol" pitchFamily="18" charset="2"/>
              </a:rPr>
              <a:t>C </a:t>
            </a:r>
            <a:r>
              <a:rPr lang="en-US" b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sym typeface="Symbol" pitchFamily="18" charset="2"/>
              </a:rPr>
              <a:t>that must be kept 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sym typeface="Symbol" pitchFamily="18" charset="2"/>
              </a:rPr>
              <a:t>to ensure that 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b="0" dirty="0" smtClean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sym typeface="Symbol" pitchFamily="18" charset="2"/>
            </a:endParaRP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34819" name="Object 0"/>
          <p:cNvGraphicFramePr>
            <a:graphicFrameLocks noChangeAspect="1"/>
          </p:cNvGraphicFramePr>
          <p:nvPr/>
        </p:nvGraphicFramePr>
        <p:xfrm>
          <a:off x="703390" y="2734056"/>
          <a:ext cx="4017962" cy="1174750"/>
        </p:xfrm>
        <a:graphic>
          <a:graphicData uri="http://schemas.openxmlformats.org/presentationml/2006/ole">
            <p:oleObj spid="_x0000_s34819" name="Equation" r:id="rId3" imgW="1726920" imgH="507960" progId="Equation.3">
              <p:embed/>
            </p:oleObj>
          </a:graphicData>
        </a:graphic>
      </p:graphicFrame>
      <p:graphicFrame>
        <p:nvGraphicFramePr>
          <p:cNvPr id="34820" name="Object 1024"/>
          <p:cNvGraphicFramePr>
            <a:graphicFrameLocks noChangeAspect="1"/>
          </p:cNvGraphicFramePr>
          <p:nvPr/>
        </p:nvGraphicFramePr>
        <p:xfrm>
          <a:off x="801751" y="5590985"/>
          <a:ext cx="4122738" cy="555625"/>
        </p:xfrm>
        <a:graphic>
          <a:graphicData uri="http://schemas.openxmlformats.org/presentationml/2006/ole">
            <p:oleObj spid="_x0000_s34820" name="Equation" r:id="rId4" imgW="1777680" imgH="241200" progId="Equation.DSMT4">
              <p:embed/>
            </p:oleObj>
          </a:graphicData>
        </a:graphic>
      </p:graphicFrame>
    </p:spTree>
  </p:cSld>
  <p:clrMapOvr>
    <a:masterClrMapping/>
  </p:clrMapOvr>
  <p:transition>
    <p:random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Largest Prime </a:t>
            </a:r>
            <a:r>
              <a:rPr lang="en-US" dirty="0" err="1" smtClean="0"/>
              <a:t>Implicant</a:t>
            </a:r>
            <a:r>
              <a:rPr lang="en-US" dirty="0" smtClean="0"/>
              <a:t> Covering a Cube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07008"/>
            <a:ext cx="8524875" cy="5356225"/>
          </a:xfrm>
        </p:spPr>
        <p:txBody>
          <a:bodyPr/>
          <a:lstStyle/>
          <a:p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sym typeface="Symbol" pitchFamily="18" charset="2"/>
              </a:rPr>
              <a:t>Thus, </a:t>
            </a:r>
            <a:r>
              <a:rPr lang="en-US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sym typeface="Symbol" pitchFamily="18" charset="2"/>
              </a:rPr>
              <a:t>each </a:t>
            </a:r>
            <a:r>
              <a:rPr lang="en-US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sym typeface="Symbol" pitchFamily="18" charset="2"/>
              </a:rPr>
              <a:t>minimal column cover is a prime </a:t>
            </a:r>
            <a:r>
              <a:rPr lang="en-US" b="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sym typeface="Symbol" pitchFamily="18" charset="2"/>
              </a:rPr>
              <a:t>p</a:t>
            </a:r>
            <a:r>
              <a:rPr lang="en-US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sym typeface="Symbol" pitchFamily="18" charset="2"/>
              </a:rPr>
              <a:t> 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sym typeface="Symbol" pitchFamily="18" charset="2"/>
              </a:rPr>
              <a:t>that covers </a:t>
            </a:r>
            <a:r>
              <a:rPr lang="en-US" b="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sym typeface="Symbol" pitchFamily="18" charset="2"/>
              </a:rPr>
              <a:t>c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sym typeface="Symbol" pitchFamily="18" charset="2"/>
              </a:rPr>
              <a:t>, i.e. </a:t>
            </a:r>
            <a:r>
              <a:rPr lang="en-US" b="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sym typeface="Symbol" pitchFamily="18" charset="2"/>
              </a:rPr>
              <a:t>p 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sym typeface="Symbol" pitchFamily="18" charset="2"/>
              </a:rPr>
              <a:t></a:t>
            </a:r>
            <a:r>
              <a:rPr lang="en-US" b="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sym typeface="Symbol" pitchFamily="18" charset="2"/>
              </a:rPr>
              <a:t> c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sym typeface="Symbol" pitchFamily="18" charset="2"/>
              </a:rPr>
              <a:t>.</a:t>
            </a:r>
          </a:p>
          <a:p>
            <a:endParaRPr lang="en-US" b="0" dirty="0" smtClean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sym typeface="Symbol" pitchFamily="18" charset="2"/>
            </a:endParaRPr>
          </a:p>
          <a:p>
            <a:endParaRPr lang="en-US" b="0" dirty="0" smtClean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sym typeface="Symbol" pitchFamily="18" charset="2"/>
            </a:endParaRPr>
          </a:p>
          <a:p>
            <a:endParaRPr lang="en-US" b="0" dirty="0" smtClean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sym typeface="Symbol" pitchFamily="18" charset="2"/>
            </a:endParaRPr>
          </a:p>
          <a:p>
            <a:endParaRPr lang="en-US" b="0" dirty="0" smtClean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sym typeface="Symbol" pitchFamily="18" charset="2"/>
            </a:endParaRPr>
          </a:p>
          <a:p>
            <a:endParaRPr lang="en-US" b="0" dirty="0" smtClean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sym typeface="Symbol" pitchFamily="18" charset="2"/>
            </a:endParaRPr>
          </a:p>
          <a:p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sym typeface="Symbol" pitchFamily="18" charset="2"/>
              </a:rPr>
              <a:t>Example: </a:t>
            </a:r>
          </a:p>
          <a:p>
            <a:pPr lvl="1"/>
            <a:r>
              <a:rPr lang="en-US" dirty="0" smtClean="0"/>
              <a:t>F</a:t>
            </a:r>
            <a:r>
              <a:rPr lang="en-US" baseline="30000" dirty="0" smtClean="0"/>
              <a:t>ON</a:t>
            </a:r>
            <a:r>
              <a:rPr lang="en-US" dirty="0" smtClean="0"/>
              <a:t>= </a:t>
            </a:r>
            <a:r>
              <a:rPr lang="en-US" dirty="0" err="1" smtClean="0"/>
              <a:t>a’b’c’d</a:t>
            </a:r>
            <a:r>
              <a:rPr lang="en-US" dirty="0" smtClean="0"/>
              <a:t>’ + </a:t>
            </a:r>
            <a:r>
              <a:rPr lang="en-US" dirty="0" err="1" smtClean="0"/>
              <a:t>a’bd</a:t>
            </a:r>
            <a:r>
              <a:rPr lang="en-US" dirty="0" smtClean="0"/>
              <a:t> + </a:t>
            </a:r>
            <a:r>
              <a:rPr lang="en-US" dirty="0" err="1" smtClean="0"/>
              <a:t>bc’d</a:t>
            </a:r>
            <a:r>
              <a:rPr lang="en-US" dirty="0" smtClean="0"/>
              <a:t> + </a:t>
            </a:r>
            <a:r>
              <a:rPr lang="en-US" dirty="0" err="1" smtClean="0"/>
              <a:t>ab’d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</a:t>
            </a:r>
            <a:r>
              <a:rPr lang="en-US" baseline="30000" dirty="0" smtClean="0"/>
              <a:t>OFF</a:t>
            </a:r>
            <a:r>
              <a:rPr lang="en-US" dirty="0" smtClean="0"/>
              <a:t>= </a:t>
            </a:r>
            <a:r>
              <a:rPr lang="en-US" dirty="0" err="1" smtClean="0"/>
              <a:t>a’d</a:t>
            </a:r>
            <a:r>
              <a:rPr lang="en-US" dirty="0" smtClean="0"/>
              <a:t>’ + </a:t>
            </a:r>
            <a:r>
              <a:rPr lang="en-US" dirty="0" err="1" smtClean="0"/>
              <a:t>bd</a:t>
            </a:r>
            <a:r>
              <a:rPr lang="en-US" dirty="0" smtClean="0"/>
              <a:t>’ + </a:t>
            </a:r>
            <a:r>
              <a:rPr lang="en-US" dirty="0" err="1" smtClean="0"/>
              <a:t>ab’cd</a:t>
            </a:r>
            <a:endParaRPr lang="en-US" dirty="0" smtClean="0"/>
          </a:p>
          <a:p>
            <a:pPr lvl="1"/>
            <a:r>
              <a:rPr lang="en-US" dirty="0" smtClean="0"/>
              <a:t>Find the largest prime </a:t>
            </a:r>
            <a:r>
              <a:rPr lang="en-US" dirty="0" err="1" smtClean="0"/>
              <a:t>implicant</a:t>
            </a:r>
            <a:r>
              <a:rPr lang="en-US" dirty="0" smtClean="0"/>
              <a:t> covering the cube </a:t>
            </a:r>
            <a:r>
              <a:rPr lang="en-US" dirty="0" err="1" smtClean="0">
                <a:solidFill>
                  <a:srgbClr val="FFC000"/>
                </a:solidFill>
              </a:rPr>
              <a:t>ac’d</a:t>
            </a:r>
            <a:endParaRPr lang="en-US" dirty="0" smtClean="0">
              <a:solidFill>
                <a:srgbClr val="FFC000"/>
              </a:solidFill>
            </a:endParaRPr>
          </a:p>
          <a:p>
            <a:endParaRPr lang="en-US" dirty="0"/>
          </a:p>
        </p:txBody>
      </p: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379980" y="1969008"/>
            <a:ext cx="733425" cy="1905000"/>
            <a:chOff x="1384" y="2784"/>
            <a:chExt cx="462" cy="1200"/>
          </a:xfrm>
        </p:grpSpPr>
        <p:sp>
          <p:nvSpPr>
            <p:cNvPr id="5" name="Oval 19"/>
            <p:cNvSpPr>
              <a:spLocks noChangeArrowheads="1"/>
            </p:cNvSpPr>
            <p:nvPr/>
          </p:nvSpPr>
          <p:spPr bwMode="auto">
            <a:xfrm rot="-2448828">
              <a:off x="1584" y="2784"/>
              <a:ext cx="262" cy="12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" name="Object 1029"/>
            <p:cNvGraphicFramePr>
              <a:graphicFrameLocks noChangeAspect="1"/>
            </p:cNvGraphicFramePr>
            <p:nvPr/>
          </p:nvGraphicFramePr>
          <p:xfrm>
            <a:off x="1384" y="2928"/>
            <a:ext cx="218" cy="264"/>
          </p:xfrm>
          <a:graphic>
            <a:graphicData uri="http://schemas.openxmlformats.org/presentationml/2006/ole">
              <p:oleObj spid="_x0000_s35842" name="Equation" r:id="rId3" imgW="177480" imgH="215640" progId="Equation.3">
                <p:embed/>
              </p:oleObj>
            </a:graphicData>
          </a:graphic>
        </p:graphicFrame>
      </p:grpSp>
      <p:grpSp>
        <p:nvGrpSpPr>
          <p:cNvPr id="7" name="Group 30"/>
          <p:cNvGrpSpPr>
            <a:grpSpLocks/>
          </p:cNvGrpSpPr>
          <p:nvPr/>
        </p:nvGrpSpPr>
        <p:grpSpPr bwMode="auto">
          <a:xfrm>
            <a:off x="3459480" y="1892808"/>
            <a:ext cx="741363" cy="1905000"/>
            <a:chOff x="2064" y="2736"/>
            <a:chExt cx="467" cy="1200"/>
          </a:xfrm>
        </p:grpSpPr>
        <p:sp>
          <p:nvSpPr>
            <p:cNvPr id="8" name="Oval 20"/>
            <p:cNvSpPr>
              <a:spLocks noChangeArrowheads="1"/>
            </p:cNvSpPr>
            <p:nvPr/>
          </p:nvSpPr>
          <p:spPr bwMode="auto">
            <a:xfrm rot="2410486">
              <a:off x="2064" y="2736"/>
              <a:ext cx="262" cy="1200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9" name="Object 1028"/>
            <p:cNvGraphicFramePr>
              <a:graphicFrameLocks noChangeAspect="1"/>
            </p:cNvGraphicFramePr>
            <p:nvPr/>
          </p:nvGraphicFramePr>
          <p:xfrm>
            <a:off x="2296" y="2928"/>
            <a:ext cx="235" cy="264"/>
          </p:xfrm>
          <a:graphic>
            <a:graphicData uri="http://schemas.openxmlformats.org/presentationml/2006/ole">
              <p:oleObj spid="_x0000_s35843" name="Equation" r:id="rId4" imgW="190440" imgH="215640" progId="Equation.3">
                <p:embed/>
              </p:oleObj>
            </a:graphicData>
          </a:graphic>
        </p:graphicFrame>
      </p:grpSp>
      <p:grpSp>
        <p:nvGrpSpPr>
          <p:cNvPr id="10" name="Group 31"/>
          <p:cNvGrpSpPr>
            <a:grpSpLocks/>
          </p:cNvGrpSpPr>
          <p:nvPr/>
        </p:nvGrpSpPr>
        <p:grpSpPr bwMode="auto">
          <a:xfrm>
            <a:off x="2926080" y="3173921"/>
            <a:ext cx="1905000" cy="447675"/>
            <a:chOff x="1728" y="3543"/>
            <a:chExt cx="1200" cy="282"/>
          </a:xfrm>
        </p:grpSpPr>
        <p:sp>
          <p:nvSpPr>
            <p:cNvPr id="11" name="Oval 16"/>
            <p:cNvSpPr>
              <a:spLocks noChangeArrowheads="1"/>
            </p:cNvSpPr>
            <p:nvPr/>
          </p:nvSpPr>
          <p:spPr bwMode="blackWhite">
            <a:xfrm rot="5400000">
              <a:off x="2197" y="3083"/>
              <a:ext cx="262" cy="1200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2" name="Object 1027"/>
            <p:cNvGraphicFramePr>
              <a:graphicFrameLocks noChangeAspect="1"/>
            </p:cNvGraphicFramePr>
            <p:nvPr/>
          </p:nvGraphicFramePr>
          <p:xfrm>
            <a:off x="2544" y="3543"/>
            <a:ext cx="235" cy="282"/>
          </p:xfrm>
          <a:graphic>
            <a:graphicData uri="http://schemas.openxmlformats.org/presentationml/2006/ole">
              <p:oleObj spid="_x0000_s35844" name="Equation" r:id="rId5" imgW="190440" imgH="228600" progId="Equation.3">
                <p:embed/>
              </p:oleObj>
            </a:graphicData>
          </a:graphic>
        </p:graphicFrame>
      </p:grpSp>
      <p:graphicFrame>
        <p:nvGraphicFramePr>
          <p:cNvPr id="13" name="Object 1025"/>
          <p:cNvGraphicFramePr>
            <a:graphicFrameLocks noChangeAspect="1"/>
          </p:cNvGraphicFramePr>
          <p:nvPr/>
        </p:nvGraphicFramePr>
        <p:xfrm>
          <a:off x="2773680" y="3427921"/>
          <a:ext cx="220663" cy="273050"/>
        </p:xfrm>
        <a:graphic>
          <a:graphicData uri="http://schemas.openxmlformats.org/presentationml/2006/ole">
            <p:oleObj spid="_x0000_s35845" name="Equation" r:id="rId6" imgW="114120" imgH="139680" progId="Equation.3">
              <p:embed/>
            </p:oleObj>
          </a:graphicData>
        </a:graphic>
      </p:graphicFrame>
      <p:graphicFrame>
        <p:nvGraphicFramePr>
          <p:cNvPr id="14" name="Object 1026"/>
          <p:cNvGraphicFramePr>
            <a:graphicFrameLocks noChangeAspect="1"/>
          </p:cNvGraphicFramePr>
          <p:nvPr/>
        </p:nvGraphicFramePr>
        <p:xfrm>
          <a:off x="5212080" y="3188208"/>
          <a:ext cx="998538" cy="528638"/>
        </p:xfrm>
        <a:graphic>
          <a:graphicData uri="http://schemas.openxmlformats.org/presentationml/2006/ole">
            <p:oleObj spid="_x0000_s35846" name="Equation" r:id="rId7" imgW="431640" imgH="228600" progId="Equation.3">
              <p:embed/>
            </p:oleObj>
          </a:graphicData>
        </a:graphic>
      </p:graphicFrame>
      <p:pic>
        <p:nvPicPr>
          <p:cNvPr id="15" name="Picture 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12080" y="1969008"/>
            <a:ext cx="1123950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Freeform 26"/>
          <p:cNvSpPr>
            <a:spLocks/>
          </p:cNvSpPr>
          <p:nvPr/>
        </p:nvSpPr>
        <p:spPr bwMode="auto">
          <a:xfrm>
            <a:off x="2697480" y="1854708"/>
            <a:ext cx="2438400" cy="571500"/>
          </a:xfrm>
          <a:custGeom>
            <a:avLst/>
            <a:gdLst>
              <a:gd name="T0" fmla="*/ 0 w 1536"/>
              <a:gd name="T1" fmla="*/ 360 h 360"/>
              <a:gd name="T2" fmla="*/ 912 w 1536"/>
              <a:gd name="T3" fmla="*/ 24 h 360"/>
              <a:gd name="T4" fmla="*/ 1392 w 1536"/>
              <a:gd name="T5" fmla="*/ 216 h 360"/>
              <a:gd name="T6" fmla="*/ 1536 w 1536"/>
              <a:gd name="T7" fmla="*/ 216 h 360"/>
              <a:gd name="T8" fmla="*/ 0 60000 65536"/>
              <a:gd name="T9" fmla="*/ 0 60000 65536"/>
              <a:gd name="T10" fmla="*/ 0 60000 65536"/>
              <a:gd name="T11" fmla="*/ 0 60000 65536"/>
              <a:gd name="T12" fmla="*/ 0 w 1536"/>
              <a:gd name="T13" fmla="*/ 0 h 360"/>
              <a:gd name="T14" fmla="*/ 1536 w 1536"/>
              <a:gd name="T15" fmla="*/ 360 h 3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36" h="360">
                <a:moveTo>
                  <a:pt x="0" y="360"/>
                </a:moveTo>
                <a:cubicBezTo>
                  <a:pt x="340" y="204"/>
                  <a:pt x="680" y="48"/>
                  <a:pt x="912" y="24"/>
                </a:cubicBezTo>
                <a:cubicBezTo>
                  <a:pt x="1144" y="0"/>
                  <a:pt x="1288" y="184"/>
                  <a:pt x="1392" y="216"/>
                </a:cubicBezTo>
                <a:cubicBezTo>
                  <a:pt x="1496" y="248"/>
                  <a:pt x="1512" y="216"/>
                  <a:pt x="1536" y="216"/>
                </a:cubicBezTo>
              </a:path>
            </a:pathLst>
          </a:custGeom>
          <a:noFill/>
          <a:ln w="38100" cap="flat" cmpd="sng">
            <a:solidFill>
              <a:schemeClr val="tx2"/>
            </a:solidFill>
            <a:prstDash val="sysDot"/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27"/>
          <p:cNvSpPr>
            <a:spLocks/>
          </p:cNvSpPr>
          <p:nvPr/>
        </p:nvSpPr>
        <p:spPr bwMode="auto">
          <a:xfrm>
            <a:off x="4145280" y="2426208"/>
            <a:ext cx="990600" cy="177800"/>
          </a:xfrm>
          <a:custGeom>
            <a:avLst/>
            <a:gdLst>
              <a:gd name="T0" fmla="*/ 0 w 624"/>
              <a:gd name="T1" fmla="*/ 96 h 112"/>
              <a:gd name="T2" fmla="*/ 288 w 624"/>
              <a:gd name="T3" fmla="*/ 0 h 112"/>
              <a:gd name="T4" fmla="*/ 480 w 624"/>
              <a:gd name="T5" fmla="*/ 96 h 112"/>
              <a:gd name="T6" fmla="*/ 624 w 624"/>
              <a:gd name="T7" fmla="*/ 96 h 112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112"/>
              <a:gd name="T14" fmla="*/ 624 w 624"/>
              <a:gd name="T15" fmla="*/ 112 h 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112">
                <a:moveTo>
                  <a:pt x="0" y="96"/>
                </a:moveTo>
                <a:cubicBezTo>
                  <a:pt x="104" y="48"/>
                  <a:pt x="208" y="0"/>
                  <a:pt x="288" y="0"/>
                </a:cubicBezTo>
                <a:cubicBezTo>
                  <a:pt x="368" y="0"/>
                  <a:pt x="424" y="80"/>
                  <a:pt x="480" y="96"/>
                </a:cubicBezTo>
                <a:cubicBezTo>
                  <a:pt x="536" y="112"/>
                  <a:pt x="580" y="104"/>
                  <a:pt x="624" y="96"/>
                </a:cubicBezTo>
              </a:path>
            </a:pathLst>
          </a:custGeom>
          <a:noFill/>
          <a:ln w="38100" cap="flat" cmpd="sng">
            <a:solidFill>
              <a:schemeClr val="tx2"/>
            </a:solidFill>
            <a:prstDash val="sysDot"/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28"/>
          <p:cNvSpPr>
            <a:spLocks/>
          </p:cNvSpPr>
          <p:nvPr/>
        </p:nvSpPr>
        <p:spPr bwMode="auto">
          <a:xfrm>
            <a:off x="4678680" y="2959608"/>
            <a:ext cx="685800" cy="304800"/>
          </a:xfrm>
          <a:custGeom>
            <a:avLst/>
            <a:gdLst>
              <a:gd name="T0" fmla="*/ 0 w 432"/>
              <a:gd name="T1" fmla="*/ 192 h 192"/>
              <a:gd name="T2" fmla="*/ 96 w 432"/>
              <a:gd name="T3" fmla="*/ 48 h 192"/>
              <a:gd name="T4" fmla="*/ 240 w 432"/>
              <a:gd name="T5" fmla="*/ 144 h 192"/>
              <a:gd name="T6" fmla="*/ 432 w 432"/>
              <a:gd name="T7" fmla="*/ 0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192"/>
              <a:gd name="T14" fmla="*/ 432 w 432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192">
                <a:moveTo>
                  <a:pt x="0" y="192"/>
                </a:moveTo>
                <a:cubicBezTo>
                  <a:pt x="28" y="124"/>
                  <a:pt x="56" y="56"/>
                  <a:pt x="96" y="48"/>
                </a:cubicBezTo>
                <a:cubicBezTo>
                  <a:pt x="136" y="40"/>
                  <a:pt x="184" y="152"/>
                  <a:pt x="240" y="144"/>
                </a:cubicBezTo>
                <a:cubicBezTo>
                  <a:pt x="296" y="136"/>
                  <a:pt x="364" y="68"/>
                  <a:pt x="432" y="0"/>
                </a:cubicBezTo>
              </a:path>
            </a:pathLst>
          </a:custGeom>
          <a:noFill/>
          <a:ln w="38100" cap="flat" cmpd="sng">
            <a:solidFill>
              <a:schemeClr val="tx2"/>
            </a:solidFill>
            <a:prstDash val="sysDot"/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5"/>
          <p:cNvSpPr>
            <a:spLocks noChangeArrowheads="1"/>
          </p:cNvSpPr>
          <p:nvPr/>
        </p:nvSpPr>
        <p:spPr bwMode="auto">
          <a:xfrm>
            <a:off x="3097530" y="3310446"/>
            <a:ext cx="209550" cy="182562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random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Finding Largest Prime Implicant Covering a Cube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minimum cover for the Blocking matrix is {c, d}</a:t>
            </a:r>
          </a:p>
          <a:p>
            <a:r>
              <a:rPr lang="en-US" dirty="0" smtClean="0"/>
              <a:t>Thus, we need to keep only </a:t>
            </a:r>
            <a:r>
              <a:rPr lang="en-US" dirty="0" smtClean="0">
                <a:solidFill>
                  <a:srgbClr val="FF0000"/>
                </a:solidFill>
              </a:rPr>
              <a:t>c’ d </a:t>
            </a:r>
            <a:r>
              <a:rPr lang="en-US" dirty="0" smtClean="0"/>
              <a:t>in the cube </a:t>
            </a:r>
            <a:r>
              <a:rPr lang="en-US" dirty="0" smtClean="0">
                <a:solidFill>
                  <a:srgbClr val="FFC000"/>
                </a:solidFill>
              </a:rPr>
              <a:t>a c’ d </a:t>
            </a:r>
            <a:r>
              <a:rPr lang="en-US" dirty="0" smtClean="0"/>
              <a:t>to get the largest prime </a:t>
            </a:r>
            <a:r>
              <a:rPr lang="en-US" dirty="0" err="1" smtClean="0"/>
              <a:t>implicant</a:t>
            </a:r>
            <a:r>
              <a:rPr lang="en-US" dirty="0" smtClean="0"/>
              <a:t>.</a:t>
            </a:r>
          </a:p>
        </p:txBody>
      </p:sp>
      <p:graphicFrame>
        <p:nvGraphicFramePr>
          <p:cNvPr id="36867" name="Content Placeholder 3"/>
          <p:cNvGraphicFramePr>
            <a:graphicFrameLocks noChangeAspect="1"/>
          </p:cNvGraphicFramePr>
          <p:nvPr/>
        </p:nvGraphicFramePr>
        <p:xfrm>
          <a:off x="2561654" y="1586928"/>
          <a:ext cx="3363658" cy="2018195"/>
        </p:xfrm>
        <a:graphic>
          <a:graphicData uri="http://schemas.openxmlformats.org/presentationml/2006/ole">
            <p:oleObj spid="_x0000_s36867" name="Equation" r:id="rId3" imgW="1523880" imgH="9144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35680" y="113385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u="none" dirty="0" smtClean="0">
                <a:solidFill>
                  <a:srgbClr val="FF0000"/>
                </a:solidFill>
              </a:rPr>
              <a:t>a</a:t>
            </a:r>
            <a:endParaRPr lang="en-US" i="0" u="none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14800" y="1133856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u="none" dirty="0" smtClean="0">
                <a:solidFill>
                  <a:srgbClr val="FF0000"/>
                </a:solidFill>
              </a:rPr>
              <a:t>b</a:t>
            </a:r>
            <a:endParaRPr lang="en-US" i="0" u="none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42688" y="113385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u="none" dirty="0" smtClean="0">
                <a:solidFill>
                  <a:srgbClr val="FF0000"/>
                </a:solidFill>
              </a:rPr>
              <a:t>c</a:t>
            </a:r>
            <a:endParaRPr lang="en-US" i="0" u="none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52288" y="1133856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u="none" dirty="0" smtClean="0">
                <a:solidFill>
                  <a:srgbClr val="FF0000"/>
                </a:solidFill>
              </a:rPr>
              <a:t>d</a:t>
            </a:r>
            <a:endParaRPr lang="en-US" i="0" u="none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43600" y="1639824"/>
            <a:ext cx="7816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u="none" dirty="0" err="1" smtClean="0">
                <a:solidFill>
                  <a:srgbClr val="FF0000"/>
                </a:solidFill>
              </a:rPr>
              <a:t>a</a:t>
            </a:r>
            <a:r>
              <a:rPr lang="en-US" i="0" u="none" dirty="0" err="1" smtClean="0">
                <a:solidFill>
                  <a:srgbClr val="FF0000"/>
                </a:solidFill>
              </a:rPr>
              <a:t>’</a:t>
            </a:r>
            <a:r>
              <a:rPr lang="en-US" i="0" u="none" dirty="0" smtClean="0">
                <a:solidFill>
                  <a:srgbClr val="FF0000"/>
                </a:solidFill>
              </a:rPr>
              <a:t> d’</a:t>
            </a:r>
            <a:endParaRPr lang="en-US" i="0" u="none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37504" y="2328672"/>
            <a:ext cx="729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u="none" dirty="0" smtClean="0">
                <a:solidFill>
                  <a:srgbClr val="FF0000"/>
                </a:solidFill>
              </a:rPr>
              <a:t>b</a:t>
            </a:r>
            <a:r>
              <a:rPr lang="en-US" i="0" u="none" dirty="0" smtClean="0">
                <a:solidFill>
                  <a:srgbClr val="FF0000"/>
                </a:solidFill>
              </a:rPr>
              <a:t> d’</a:t>
            </a:r>
            <a:endParaRPr lang="en-US" i="0" u="none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92368" y="2956560"/>
            <a:ext cx="1225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u="none" dirty="0" smtClean="0">
                <a:solidFill>
                  <a:srgbClr val="FF0000"/>
                </a:solidFill>
              </a:rPr>
              <a:t>a</a:t>
            </a:r>
            <a:r>
              <a:rPr lang="en-US" i="0" u="none" dirty="0" smtClean="0">
                <a:solidFill>
                  <a:srgbClr val="FF0000"/>
                </a:solidFill>
              </a:rPr>
              <a:t> b’ c d</a:t>
            </a:r>
            <a:endParaRPr lang="en-US" i="0" u="none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1792" y="1377696"/>
            <a:ext cx="1525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none" dirty="0" smtClean="0">
                <a:solidFill>
                  <a:srgbClr val="FFC000"/>
                </a:solidFill>
              </a:rPr>
              <a:t>C = a c’ d</a:t>
            </a:r>
            <a:endParaRPr lang="en-US" u="none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random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Reduce Heuristics …</a:t>
            </a:r>
          </a:p>
        </p:txBody>
      </p:sp>
      <p:sp>
        <p:nvSpPr>
          <p:cNvPr id="7587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smtClean="0"/>
              <a:t>Goal is to decrease size of each implicant to smallest size so that successive expansion may lead to another cover with smaller cardinality.</a:t>
            </a:r>
          </a:p>
          <a:p>
            <a:pPr>
              <a:lnSpc>
                <a:spcPct val="80000"/>
              </a:lnSpc>
              <a:defRPr/>
            </a:pPr>
            <a:r>
              <a:rPr lang="en-US" sz="2000" smtClean="0"/>
              <a:t>Reduced covers are not </a:t>
            </a:r>
            <a:r>
              <a:rPr lang="en-US" sz="2000" smtClean="0">
                <a:solidFill>
                  <a:schemeClr val="hlink"/>
                </a:solidFill>
              </a:rPr>
              <a:t>prime</a:t>
            </a:r>
            <a:r>
              <a:rPr lang="en-US" sz="2000" smtClean="0"/>
              <a:t>.</a:t>
            </a:r>
          </a:p>
          <a:p>
            <a:pPr>
              <a:lnSpc>
                <a:spcPct val="80000"/>
              </a:lnSpc>
              <a:defRPr/>
            </a:pPr>
            <a:r>
              <a:rPr lang="en-US" sz="2000" smtClean="0">
                <a:solidFill>
                  <a:schemeClr val="hlink"/>
                </a:solidFill>
              </a:rPr>
              <a:t>Sort implicants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smtClean="0"/>
              <a:t>First process those that are large and overlap many other implicants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smtClean="0"/>
              <a:t>Heuristic: </a:t>
            </a:r>
            <a:r>
              <a:rPr lang="en-US" sz="2000" smtClean="0">
                <a:solidFill>
                  <a:schemeClr val="hlink"/>
                </a:solidFill>
              </a:rPr>
              <a:t>sort by descending weight</a:t>
            </a:r>
            <a:r>
              <a:rPr lang="en-US" sz="2000" smtClean="0"/>
              <a:t> (weight like expand)</a:t>
            </a:r>
          </a:p>
          <a:p>
            <a:pPr>
              <a:lnSpc>
                <a:spcPct val="80000"/>
              </a:lnSpc>
              <a:defRPr/>
            </a:pPr>
            <a:r>
              <a:rPr lang="en-US" sz="2000" smtClean="0"/>
              <a:t>For each implicant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smtClean="0"/>
              <a:t>Lower as many * as possible to 1 or 0.</a:t>
            </a:r>
          </a:p>
          <a:p>
            <a:pPr>
              <a:lnSpc>
                <a:spcPct val="80000"/>
              </a:lnSpc>
              <a:defRPr/>
            </a:pPr>
            <a:r>
              <a:rPr lang="en-US" sz="2000" smtClean="0">
                <a:solidFill>
                  <a:schemeClr val="hlink"/>
                </a:solidFill>
              </a:rPr>
              <a:t>Reducing an implicant </a:t>
            </a:r>
            <a:r>
              <a:rPr lang="en-US" sz="2200" smtClean="0">
                <a:solidFill>
                  <a:schemeClr val="hlink"/>
                </a:solidFill>
                <a:sym typeface="Symbol" pitchFamily="18" charset="2"/>
              </a:rPr>
              <a:t>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smtClean="0"/>
              <a:t>Can be computed by intersecting </a:t>
            </a:r>
            <a:r>
              <a:rPr lang="en-US" sz="2000" smtClean="0">
                <a:sym typeface="Symbol" pitchFamily="18" charset="2"/>
              </a:rPr>
              <a:t></a:t>
            </a:r>
            <a:r>
              <a:rPr lang="en-US" sz="2000" smtClean="0"/>
              <a:t> with complement of F–{</a:t>
            </a:r>
            <a:r>
              <a:rPr lang="en-US" sz="2000" smtClean="0">
                <a:sym typeface="Symbol" pitchFamily="18" charset="2"/>
              </a:rPr>
              <a:t></a:t>
            </a:r>
            <a:r>
              <a:rPr lang="en-US" sz="2000" smtClean="0"/>
              <a:t>}.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smtClean="0"/>
              <a:t>May result in multiple implicants.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smtClean="0"/>
              <a:t>Must ensure result yields a single implicant.</a:t>
            </a:r>
          </a:p>
          <a:p>
            <a:pPr>
              <a:lnSpc>
                <a:spcPct val="80000"/>
              </a:lnSpc>
              <a:defRPr/>
            </a:pPr>
            <a:r>
              <a:rPr lang="en-US" sz="2000" smtClean="0">
                <a:solidFill>
                  <a:schemeClr val="hlink"/>
                </a:solidFill>
              </a:rPr>
              <a:t>Theorem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smtClean="0"/>
              <a:t>Let  </a:t>
            </a:r>
            <a:r>
              <a:rPr lang="en-US" sz="2000" smtClean="0">
                <a:solidFill>
                  <a:schemeClr val="hlink"/>
                </a:solidFill>
                <a:sym typeface="Symbol" pitchFamily="18" charset="2"/>
              </a:rPr>
              <a:t></a:t>
            </a:r>
            <a:r>
              <a:rPr lang="en-US" sz="2000" smtClean="0">
                <a:solidFill>
                  <a:schemeClr val="hlink"/>
                </a:solidFill>
              </a:rPr>
              <a:t> F</a:t>
            </a:r>
            <a:r>
              <a:rPr lang="en-US" sz="2000" smtClean="0"/>
              <a:t> and </a:t>
            </a:r>
            <a:r>
              <a:rPr lang="en-US" sz="2000" smtClean="0">
                <a:solidFill>
                  <a:schemeClr val="hlink"/>
                </a:solidFill>
              </a:rPr>
              <a:t>Q = {F </a:t>
            </a:r>
            <a:r>
              <a:rPr lang="en-US" sz="2000" smtClean="0">
                <a:solidFill>
                  <a:schemeClr val="hlink"/>
                </a:solidFill>
                <a:sym typeface="Symbol" pitchFamily="18" charset="2"/>
              </a:rPr>
              <a:t></a:t>
            </a:r>
            <a:r>
              <a:rPr lang="en-US" sz="2000" smtClean="0">
                <a:solidFill>
                  <a:schemeClr val="hlink"/>
                </a:solidFill>
              </a:rPr>
              <a:t> F</a:t>
            </a:r>
            <a:r>
              <a:rPr lang="en-US" sz="2000" baseline="30000" smtClean="0">
                <a:solidFill>
                  <a:schemeClr val="hlink"/>
                </a:solidFill>
              </a:rPr>
              <a:t>DC</a:t>
            </a:r>
            <a:r>
              <a:rPr lang="en-US" sz="2000" smtClean="0">
                <a:solidFill>
                  <a:schemeClr val="hlink"/>
                </a:solidFill>
              </a:rPr>
              <a:t>}–{</a:t>
            </a:r>
            <a:r>
              <a:rPr lang="en-US" sz="2000" smtClean="0">
                <a:solidFill>
                  <a:schemeClr val="hlink"/>
                </a:solidFill>
                <a:sym typeface="Symbol" pitchFamily="18" charset="2"/>
              </a:rPr>
              <a:t></a:t>
            </a:r>
            <a:r>
              <a:rPr lang="en-US" sz="2000" smtClean="0">
                <a:solidFill>
                  <a:schemeClr val="hlink"/>
                </a:solidFill>
              </a:rPr>
              <a:t>}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smtClean="0"/>
              <a:t>Then, the maximally reduced cube is: </a:t>
            </a:r>
            <a:r>
              <a:rPr lang="en-US" sz="2000" smtClean="0">
                <a:solidFill>
                  <a:schemeClr val="hlink"/>
                </a:solidFill>
                <a:sym typeface="Symbol" pitchFamily="18" charset="2"/>
              </a:rPr>
              <a:t>~ =   supercube (Q’</a:t>
            </a:r>
            <a:r>
              <a:rPr lang="en-US" sz="2000" baseline="-25000" smtClean="0">
                <a:solidFill>
                  <a:schemeClr val="hlink"/>
                </a:solidFill>
                <a:sym typeface="Symbol" pitchFamily="18" charset="2"/>
              </a:rPr>
              <a:t></a:t>
            </a:r>
            <a:r>
              <a:rPr lang="en-US" sz="2000" smtClean="0">
                <a:solidFill>
                  <a:schemeClr val="hlink"/>
                </a:solidFill>
                <a:sym typeface="Symbol" pitchFamily="18" charset="2"/>
              </a:rPr>
              <a:t>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 Reduce Heuristics …</a:t>
            </a:r>
          </a:p>
        </p:txBody>
      </p:sp>
      <p:sp>
        <p:nvSpPr>
          <p:cNvPr id="81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b="0" smtClean="0">
                <a:sym typeface="Symbol" pitchFamily="18" charset="2"/>
              </a:rPr>
              <a:t>Expanded cover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b="1" smtClean="0">
                <a:sym typeface="Symbol" pitchFamily="18" charset="2"/>
              </a:rPr>
              <a:t>11 11 10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b="1" smtClean="0">
                <a:sym typeface="Symbol" pitchFamily="18" charset="2"/>
              </a:rPr>
              <a:t>10 10 11</a:t>
            </a:r>
          </a:p>
          <a:p>
            <a:pPr>
              <a:lnSpc>
                <a:spcPct val="80000"/>
              </a:lnSpc>
              <a:defRPr/>
            </a:pPr>
            <a:r>
              <a:rPr lang="en-US" b="0" smtClean="0">
                <a:sym typeface="Symbol" pitchFamily="18" charset="2"/>
              </a:rPr>
              <a:t> Select first implicant </a:t>
            </a:r>
            <a:r>
              <a:rPr lang="en-US" sz="2600" b="0" smtClean="0">
                <a:solidFill>
                  <a:schemeClr val="hlink"/>
                </a:solidFill>
                <a:sym typeface="Symbol" pitchFamily="18" charset="2"/>
              </a:rPr>
              <a:t>11 11 10</a:t>
            </a:r>
            <a:r>
              <a:rPr lang="en-US" b="0" smtClean="0">
                <a:solidFill>
                  <a:schemeClr val="hlink"/>
                </a:solidFill>
                <a:sym typeface="Symbol" pitchFamily="18" charset="2"/>
              </a:rPr>
              <a:t> = c’</a:t>
            </a:r>
          </a:p>
          <a:p>
            <a:pPr lvl="1">
              <a:lnSpc>
                <a:spcPct val="80000"/>
              </a:lnSpc>
              <a:defRPr/>
            </a:pPr>
            <a:r>
              <a:rPr lang="en-US" b="1" smtClean="0">
                <a:sym typeface="Symbol" pitchFamily="18" charset="2"/>
              </a:rPr>
              <a:t>Complement of 10 10 11 (a’b’) is {01 11 11; 11 01 11} (a+b)</a:t>
            </a:r>
          </a:p>
          <a:p>
            <a:pPr lvl="1">
              <a:lnSpc>
                <a:spcPct val="80000"/>
              </a:lnSpc>
              <a:defRPr/>
            </a:pPr>
            <a:r>
              <a:rPr lang="en-US" b="1" smtClean="0">
                <a:sym typeface="Symbol" pitchFamily="18" charset="2"/>
              </a:rPr>
              <a:t>C’ intersected with 1 is c’.</a:t>
            </a:r>
          </a:p>
          <a:p>
            <a:pPr lvl="1">
              <a:lnSpc>
                <a:spcPct val="80000"/>
              </a:lnSpc>
              <a:defRPr/>
            </a:pPr>
            <a:r>
              <a:rPr lang="en-US" b="1" smtClean="0">
                <a:sym typeface="Symbol" pitchFamily="18" charset="2"/>
              </a:rPr>
              <a:t>Cannot be reduced.</a:t>
            </a:r>
          </a:p>
          <a:p>
            <a:pPr>
              <a:lnSpc>
                <a:spcPct val="80000"/>
              </a:lnSpc>
              <a:defRPr/>
            </a:pPr>
            <a:r>
              <a:rPr lang="en-US" b="0" smtClean="0">
                <a:sym typeface="Symbol" pitchFamily="18" charset="2"/>
              </a:rPr>
              <a:t>Select second implicant </a:t>
            </a:r>
            <a:r>
              <a:rPr lang="en-US" sz="2500" b="0" smtClean="0">
                <a:solidFill>
                  <a:schemeClr val="hlink"/>
                </a:solidFill>
                <a:sym typeface="Symbol" pitchFamily="18" charset="2"/>
              </a:rPr>
              <a:t>10 10 11</a:t>
            </a:r>
            <a:r>
              <a:rPr lang="en-US" sz="2600" b="0" smtClean="0">
                <a:solidFill>
                  <a:schemeClr val="hlink"/>
                </a:solidFill>
                <a:sym typeface="Symbol" pitchFamily="18" charset="2"/>
              </a:rPr>
              <a:t> (a’b’)</a:t>
            </a:r>
            <a:endParaRPr lang="en-US" sz="2500" b="0" smtClean="0">
              <a:solidFill>
                <a:schemeClr val="hlink"/>
              </a:solidFill>
              <a:sym typeface="Symbol" pitchFamily="18" charset="2"/>
            </a:endParaRPr>
          </a:p>
          <a:p>
            <a:pPr lvl="1">
              <a:lnSpc>
                <a:spcPct val="80000"/>
              </a:lnSpc>
              <a:defRPr/>
            </a:pPr>
            <a:r>
              <a:rPr lang="en-US" b="1" smtClean="0">
                <a:sym typeface="Symbol" pitchFamily="18" charset="2"/>
              </a:rPr>
              <a:t>Complement of c’ is c.</a:t>
            </a:r>
          </a:p>
          <a:p>
            <a:pPr lvl="1">
              <a:lnSpc>
                <a:spcPct val="80000"/>
              </a:lnSpc>
              <a:defRPr/>
            </a:pPr>
            <a:r>
              <a:rPr lang="en-US" b="1" smtClean="0">
                <a:sym typeface="Symbol" pitchFamily="18" charset="2"/>
              </a:rPr>
              <a:t>a’b’ intersected with c is a’b’c.</a:t>
            </a:r>
          </a:p>
          <a:p>
            <a:pPr lvl="1">
              <a:lnSpc>
                <a:spcPct val="80000"/>
              </a:lnSpc>
              <a:defRPr/>
            </a:pPr>
            <a:r>
              <a:rPr lang="en-US" b="1" smtClean="0">
                <a:sym typeface="Symbol" pitchFamily="18" charset="2"/>
              </a:rPr>
              <a:t>Reduced to 10 10 01 (a’b’c).</a:t>
            </a:r>
          </a:p>
          <a:p>
            <a:pPr>
              <a:lnSpc>
                <a:spcPct val="80000"/>
              </a:lnSpc>
              <a:defRPr/>
            </a:pPr>
            <a:r>
              <a:rPr lang="en-US" b="0" smtClean="0">
                <a:sym typeface="Symbol" pitchFamily="18" charset="2"/>
              </a:rPr>
              <a:t> Reduced cover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b="1" smtClean="0">
                <a:sym typeface="Symbol" pitchFamily="18" charset="2"/>
              </a:rPr>
              <a:t>11 11 10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b="1" smtClean="0">
                <a:sym typeface="Symbol" pitchFamily="18" charset="2"/>
              </a:rPr>
              <a:t>10 10 01</a:t>
            </a:r>
            <a:endParaRPr lang="en-US" sz="260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 Reduce Heuristics</a:t>
            </a:r>
          </a:p>
        </p:txBody>
      </p:sp>
      <p:sp>
        <p:nvSpPr>
          <p:cNvPr id="81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hlink"/>
                </a:solidFill>
              </a:rPr>
              <a:t>Another Reduce Example</a:t>
            </a:r>
          </a:p>
          <a:p>
            <a:pPr lvl="1">
              <a:defRPr/>
            </a:pPr>
            <a:r>
              <a:rPr lang="en-US" smtClean="0"/>
              <a:t>F = a’b’ + c’</a:t>
            </a:r>
          </a:p>
          <a:p>
            <a:pPr lvl="1">
              <a:defRPr/>
            </a:pPr>
            <a:r>
              <a:rPr lang="en-US" smtClean="0"/>
              <a:t>F</a:t>
            </a:r>
            <a:r>
              <a:rPr lang="en-US" baseline="30000" smtClean="0"/>
              <a:t>DC </a:t>
            </a:r>
            <a:r>
              <a:rPr lang="en-US" smtClean="0"/>
              <a:t>= bc’</a:t>
            </a:r>
          </a:p>
          <a:p>
            <a:pPr>
              <a:defRPr/>
            </a:pPr>
            <a:r>
              <a:rPr lang="en-US" sz="2200" smtClean="0"/>
              <a:t>Consider reducing c’</a:t>
            </a:r>
          </a:p>
          <a:p>
            <a:pPr lvl="1">
              <a:defRPr/>
            </a:pPr>
            <a:r>
              <a:rPr lang="en-US" smtClean="0"/>
              <a:t>Q = {a’b’, bc’}</a:t>
            </a:r>
          </a:p>
          <a:p>
            <a:pPr lvl="1">
              <a:defRPr/>
            </a:pPr>
            <a:r>
              <a:rPr lang="en-US" smtClean="0"/>
              <a:t>Q</a:t>
            </a:r>
            <a:r>
              <a:rPr lang="en-US" baseline="-25000" smtClean="0"/>
              <a:t>c’</a:t>
            </a:r>
            <a:r>
              <a:rPr lang="en-US" smtClean="0"/>
              <a:t>=</a:t>
            </a:r>
            <a:r>
              <a:rPr lang="en-US" smtClean="0">
                <a:cs typeface="Arial" charset="0"/>
              </a:rPr>
              <a:t>{a’b’,b}</a:t>
            </a:r>
          </a:p>
          <a:p>
            <a:pPr lvl="1">
              <a:defRPr/>
            </a:pPr>
            <a:r>
              <a:rPr lang="en-US" smtClean="0"/>
              <a:t>Q’</a:t>
            </a:r>
            <a:r>
              <a:rPr lang="en-US" baseline="-25000" smtClean="0"/>
              <a:t>c’</a:t>
            </a:r>
            <a:r>
              <a:rPr lang="en-US" smtClean="0"/>
              <a:t>=</a:t>
            </a:r>
            <a:r>
              <a:rPr lang="en-US" smtClean="0">
                <a:cs typeface="Arial" charset="0"/>
              </a:rPr>
              <a:t>{ab’}, SC(</a:t>
            </a:r>
            <a:r>
              <a:rPr lang="en-US" smtClean="0"/>
              <a:t>Q’</a:t>
            </a:r>
            <a:r>
              <a:rPr lang="en-US" baseline="-25000" smtClean="0"/>
              <a:t>c’</a:t>
            </a:r>
            <a:r>
              <a:rPr lang="en-US" smtClean="0"/>
              <a:t>)=</a:t>
            </a:r>
            <a:r>
              <a:rPr lang="en-US" smtClean="0">
                <a:cs typeface="Arial" charset="0"/>
              </a:rPr>
              <a:t>{ab’}</a:t>
            </a:r>
          </a:p>
          <a:p>
            <a:pPr lvl="1">
              <a:defRPr/>
            </a:pPr>
            <a:r>
              <a:rPr lang="en-US" smtClean="0">
                <a:cs typeface="Arial" charset="0"/>
              </a:rPr>
              <a:t>Thus, c’ </a:t>
            </a:r>
            <a:r>
              <a:rPr lang="en-US" smtClean="0">
                <a:cs typeface="Arial" charset="0"/>
                <a:sym typeface="Symbol" pitchFamily="18" charset="2"/>
              </a:rPr>
              <a:t> SC(</a:t>
            </a:r>
            <a:r>
              <a:rPr lang="en-US" smtClean="0"/>
              <a:t>Q’</a:t>
            </a:r>
            <a:r>
              <a:rPr lang="en-US" baseline="-25000" smtClean="0"/>
              <a:t>c’</a:t>
            </a:r>
            <a:r>
              <a:rPr lang="en-US" smtClean="0"/>
              <a:t>)=</a:t>
            </a:r>
            <a:r>
              <a:rPr lang="en-US" smtClean="0">
                <a:cs typeface="Arial" charset="0"/>
              </a:rPr>
              <a:t>ab’c’</a:t>
            </a:r>
          </a:p>
          <a:p>
            <a:pPr>
              <a:defRPr/>
            </a:pPr>
            <a:r>
              <a:rPr lang="en-US" smtClean="0">
                <a:cs typeface="Arial" charset="0"/>
              </a:rPr>
              <a:t>Note that if </a:t>
            </a:r>
            <a:r>
              <a:rPr lang="en-US" sz="2200" smtClean="0"/>
              <a:t>F</a:t>
            </a:r>
            <a:r>
              <a:rPr lang="en-US" sz="2200" baseline="30000" smtClean="0"/>
              <a:t>DC </a:t>
            </a:r>
            <a:r>
              <a:rPr lang="en-US" sz="2200" smtClean="0"/>
              <a:t>is not included in Q, we will not get the correct result</a:t>
            </a:r>
          </a:p>
          <a:p>
            <a:pPr lvl="1">
              <a:defRPr/>
            </a:pPr>
            <a:r>
              <a:rPr lang="en-US" smtClean="0"/>
              <a:t>Q = {a’b’}</a:t>
            </a:r>
          </a:p>
          <a:p>
            <a:pPr lvl="1">
              <a:defRPr/>
            </a:pPr>
            <a:r>
              <a:rPr lang="en-US" smtClean="0"/>
              <a:t>Q</a:t>
            </a:r>
            <a:r>
              <a:rPr lang="en-US" baseline="-25000" smtClean="0"/>
              <a:t>c’</a:t>
            </a:r>
            <a:r>
              <a:rPr lang="en-US" smtClean="0"/>
              <a:t>=</a:t>
            </a:r>
            <a:r>
              <a:rPr lang="en-US" smtClean="0">
                <a:cs typeface="Arial" charset="0"/>
              </a:rPr>
              <a:t>{a’b’}</a:t>
            </a:r>
          </a:p>
          <a:p>
            <a:pPr lvl="1">
              <a:defRPr/>
            </a:pPr>
            <a:r>
              <a:rPr lang="en-US" smtClean="0"/>
              <a:t>Q’</a:t>
            </a:r>
            <a:r>
              <a:rPr lang="en-US" baseline="-25000" smtClean="0"/>
              <a:t>c’</a:t>
            </a:r>
            <a:r>
              <a:rPr lang="en-US" smtClean="0"/>
              <a:t>=</a:t>
            </a:r>
            <a:r>
              <a:rPr lang="en-US" smtClean="0">
                <a:cs typeface="Arial" charset="0"/>
              </a:rPr>
              <a:t>{a+b}, SC(</a:t>
            </a:r>
            <a:r>
              <a:rPr lang="en-US" smtClean="0"/>
              <a:t>Q’</a:t>
            </a:r>
            <a:r>
              <a:rPr lang="en-US" baseline="-25000" smtClean="0"/>
              <a:t>c’</a:t>
            </a:r>
            <a:r>
              <a:rPr lang="en-US" smtClean="0"/>
              <a:t>)=</a:t>
            </a:r>
            <a:r>
              <a:rPr lang="en-US" smtClean="0">
                <a:cs typeface="Arial" charset="0"/>
              </a:rPr>
              <a:t>{1}</a:t>
            </a:r>
          </a:p>
          <a:p>
            <a:pPr lvl="1">
              <a:defRPr/>
            </a:pPr>
            <a:r>
              <a:rPr lang="en-US" smtClean="0">
                <a:cs typeface="Arial" charset="0"/>
              </a:rPr>
              <a:t>Thus, c’ </a:t>
            </a:r>
            <a:r>
              <a:rPr lang="en-US" smtClean="0">
                <a:cs typeface="Arial" charset="0"/>
                <a:sym typeface="Symbol" pitchFamily="18" charset="2"/>
              </a:rPr>
              <a:t> SC(</a:t>
            </a:r>
            <a:r>
              <a:rPr lang="en-US" smtClean="0"/>
              <a:t>Q’</a:t>
            </a:r>
            <a:r>
              <a:rPr lang="en-US" baseline="-25000" smtClean="0"/>
              <a:t>c’</a:t>
            </a:r>
            <a:r>
              <a:rPr lang="en-US" smtClean="0"/>
              <a:t>)=</a:t>
            </a:r>
            <a:r>
              <a:rPr lang="en-US" smtClean="0">
                <a:cs typeface="Arial" charset="0"/>
              </a:rPr>
              <a:t>c’</a:t>
            </a:r>
            <a:endParaRPr lang="en-US" b="1" smtClean="0">
              <a:cs typeface="Arial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Irredundant Cover …</a:t>
            </a:r>
          </a:p>
        </p:txBody>
      </p:sp>
      <p:sp>
        <p:nvSpPr>
          <p:cNvPr id="75981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8193088" cy="5356225"/>
          </a:xfrm>
        </p:spPr>
        <p:txBody>
          <a:bodyPr/>
          <a:lstStyle/>
          <a:p>
            <a:pPr>
              <a:defRPr/>
            </a:pPr>
            <a:r>
              <a:rPr lang="en-US" sz="2200" dirty="0" smtClean="0">
                <a:solidFill>
                  <a:schemeClr val="hlink"/>
                </a:solidFill>
              </a:rPr>
              <a:t>Relatively essential set </a:t>
            </a:r>
            <a:r>
              <a:rPr lang="en-US" sz="2200" dirty="0" err="1" smtClean="0">
                <a:solidFill>
                  <a:schemeClr val="hlink"/>
                </a:solidFill>
              </a:rPr>
              <a:t>E</a:t>
            </a:r>
            <a:r>
              <a:rPr lang="en-US" sz="2200" baseline="30000" dirty="0" err="1" smtClean="0">
                <a:solidFill>
                  <a:schemeClr val="hlink"/>
                </a:solidFill>
              </a:rPr>
              <a:t>r</a:t>
            </a:r>
            <a:endParaRPr lang="en-US" sz="2200" baseline="30000" dirty="0" smtClean="0">
              <a:solidFill>
                <a:schemeClr val="hlink"/>
              </a:solidFill>
            </a:endParaRPr>
          </a:p>
          <a:p>
            <a:pPr lvl="1">
              <a:defRPr/>
            </a:pPr>
            <a:r>
              <a:rPr lang="en-US" sz="2000" dirty="0" err="1" smtClean="0"/>
              <a:t>Implicants</a:t>
            </a:r>
            <a:r>
              <a:rPr lang="en-US" sz="2000" dirty="0" smtClean="0"/>
              <a:t> covering some </a:t>
            </a:r>
            <a:r>
              <a:rPr lang="en-US" sz="2000" dirty="0" err="1" smtClean="0"/>
              <a:t>minterms</a:t>
            </a:r>
            <a:r>
              <a:rPr lang="en-US" sz="2000" dirty="0" smtClean="0"/>
              <a:t> of the function not covered by other </a:t>
            </a:r>
            <a:r>
              <a:rPr lang="en-US" sz="2000" dirty="0" err="1" smtClean="0"/>
              <a:t>implicants</a:t>
            </a:r>
            <a:r>
              <a:rPr lang="en-US" sz="2000" dirty="0" smtClean="0"/>
              <a:t> in the cover.</a:t>
            </a:r>
          </a:p>
          <a:p>
            <a:pPr lvl="1">
              <a:defRPr/>
            </a:pPr>
            <a:r>
              <a:rPr lang="en-US" sz="2000" dirty="0" smtClean="0">
                <a:sym typeface="Symbol" pitchFamily="18" charset="2"/>
              </a:rPr>
              <a:t>F is in </a:t>
            </a:r>
            <a:r>
              <a:rPr lang="en-US" sz="2000" dirty="0" err="1" smtClean="0"/>
              <a:t>E</a:t>
            </a:r>
            <a:r>
              <a:rPr lang="en-US" sz="2000" baseline="30000" dirty="0" err="1" smtClean="0"/>
              <a:t>r</a:t>
            </a:r>
            <a:r>
              <a:rPr lang="en-US" sz="2000" baseline="30000" dirty="0" smtClean="0"/>
              <a:t>  </a:t>
            </a:r>
            <a:r>
              <a:rPr lang="en-US" sz="2000" dirty="0" smtClean="0"/>
              <a:t>if it is not covered by {F </a:t>
            </a:r>
            <a:r>
              <a:rPr lang="en-US" sz="2000" dirty="0" smtClean="0">
                <a:sym typeface="Symbol" pitchFamily="18" charset="2"/>
              </a:rPr>
              <a:t></a:t>
            </a:r>
            <a:r>
              <a:rPr lang="en-US" sz="2000" dirty="0" smtClean="0"/>
              <a:t> F</a:t>
            </a:r>
            <a:r>
              <a:rPr lang="en-US" sz="2000" baseline="30000" dirty="0" smtClean="0"/>
              <a:t>DC</a:t>
            </a:r>
            <a:r>
              <a:rPr lang="en-US" sz="2000" dirty="0" smtClean="0"/>
              <a:t>}–{</a:t>
            </a:r>
            <a:r>
              <a:rPr lang="en-US" sz="2000" dirty="0" smtClean="0">
                <a:sym typeface="Symbol" pitchFamily="18" charset="2"/>
              </a:rPr>
              <a:t></a:t>
            </a:r>
            <a:r>
              <a:rPr lang="en-US" sz="2000" dirty="0" smtClean="0"/>
              <a:t>}</a:t>
            </a:r>
            <a:endParaRPr lang="en-US" sz="2000" dirty="0" smtClean="0">
              <a:sym typeface="Symbol" pitchFamily="18" charset="2"/>
            </a:endParaRPr>
          </a:p>
          <a:p>
            <a:pPr>
              <a:defRPr/>
            </a:pPr>
            <a:r>
              <a:rPr lang="en-US" sz="2200" dirty="0" smtClean="0">
                <a:solidFill>
                  <a:schemeClr val="hlink"/>
                </a:solidFill>
              </a:rPr>
              <a:t>Totally redundant set </a:t>
            </a:r>
            <a:r>
              <a:rPr lang="en-US" sz="2200" dirty="0" err="1" smtClean="0">
                <a:solidFill>
                  <a:schemeClr val="hlink"/>
                </a:solidFill>
              </a:rPr>
              <a:t>R</a:t>
            </a:r>
            <a:r>
              <a:rPr lang="en-US" sz="2200" baseline="30000" dirty="0" err="1" smtClean="0">
                <a:solidFill>
                  <a:schemeClr val="hlink"/>
                </a:solidFill>
              </a:rPr>
              <a:t>t</a:t>
            </a:r>
            <a:endParaRPr lang="en-US" sz="2200" baseline="30000" dirty="0" smtClean="0">
              <a:solidFill>
                <a:schemeClr val="hlink"/>
              </a:solidFill>
            </a:endParaRPr>
          </a:p>
          <a:p>
            <a:pPr lvl="1">
              <a:defRPr/>
            </a:pPr>
            <a:r>
              <a:rPr lang="en-US" sz="2000" dirty="0" err="1" smtClean="0"/>
              <a:t>Implicants</a:t>
            </a:r>
            <a:r>
              <a:rPr lang="en-US" sz="2000" dirty="0" smtClean="0"/>
              <a:t> covered by the relatively essentials.</a:t>
            </a:r>
          </a:p>
          <a:p>
            <a:pPr lvl="1">
              <a:defRPr/>
            </a:pPr>
            <a:r>
              <a:rPr lang="en-US" sz="2000" dirty="0" smtClean="0">
                <a:sym typeface="Symbol" pitchFamily="18" charset="2"/>
              </a:rPr>
              <a:t>F is in </a:t>
            </a:r>
            <a:r>
              <a:rPr lang="en-US" sz="2000" dirty="0" err="1" smtClean="0"/>
              <a:t>R</a:t>
            </a:r>
            <a:r>
              <a:rPr lang="en-US" sz="2000" baseline="30000" dirty="0" err="1" smtClean="0"/>
              <a:t>t</a:t>
            </a:r>
            <a:r>
              <a:rPr lang="en-US" sz="2000" baseline="30000" dirty="0" smtClean="0"/>
              <a:t>  </a:t>
            </a:r>
            <a:r>
              <a:rPr lang="en-US" sz="2000" dirty="0" smtClean="0"/>
              <a:t>if it is covered by {</a:t>
            </a:r>
            <a:r>
              <a:rPr lang="en-US" sz="2000" dirty="0" err="1" smtClean="0"/>
              <a:t>E</a:t>
            </a:r>
            <a:r>
              <a:rPr lang="en-US" sz="2000" baseline="30000" dirty="0" err="1" smtClean="0"/>
              <a:t>r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itchFamily="18" charset="2"/>
              </a:rPr>
              <a:t></a:t>
            </a:r>
            <a:r>
              <a:rPr lang="en-US" sz="2000" dirty="0" smtClean="0"/>
              <a:t> F</a:t>
            </a:r>
            <a:r>
              <a:rPr lang="en-US" sz="2000" baseline="30000" dirty="0" smtClean="0"/>
              <a:t>DC</a:t>
            </a:r>
            <a:r>
              <a:rPr lang="en-US" sz="2000" dirty="0" smtClean="0"/>
              <a:t>}</a:t>
            </a:r>
          </a:p>
          <a:p>
            <a:pPr>
              <a:defRPr/>
            </a:pPr>
            <a:r>
              <a:rPr lang="en-US" sz="2200" dirty="0" smtClean="0">
                <a:solidFill>
                  <a:schemeClr val="hlink"/>
                </a:solidFill>
              </a:rPr>
              <a:t>Partially redundant set </a:t>
            </a:r>
            <a:r>
              <a:rPr lang="en-US" sz="2200" dirty="0" err="1" smtClean="0">
                <a:solidFill>
                  <a:schemeClr val="hlink"/>
                </a:solidFill>
              </a:rPr>
              <a:t>R</a:t>
            </a:r>
            <a:r>
              <a:rPr lang="en-US" sz="2200" baseline="30000" dirty="0" err="1" smtClean="0">
                <a:solidFill>
                  <a:schemeClr val="hlink"/>
                </a:solidFill>
              </a:rPr>
              <a:t>p</a:t>
            </a:r>
            <a:endParaRPr lang="en-US" sz="2200" baseline="30000" dirty="0" smtClean="0">
              <a:solidFill>
                <a:schemeClr val="hlink"/>
              </a:solidFill>
            </a:endParaRPr>
          </a:p>
          <a:p>
            <a:pPr lvl="1">
              <a:defRPr/>
            </a:pPr>
            <a:r>
              <a:rPr lang="en-US" sz="2000" dirty="0" smtClean="0"/>
              <a:t>Remaining </a:t>
            </a:r>
            <a:r>
              <a:rPr lang="en-US" sz="2000" dirty="0" err="1" smtClean="0"/>
              <a:t>implicants</a:t>
            </a:r>
            <a:r>
              <a:rPr lang="en-US" sz="2000" dirty="0" smtClean="0"/>
              <a:t>.</a:t>
            </a:r>
          </a:p>
          <a:p>
            <a:pPr lvl="1">
              <a:defRPr/>
            </a:pPr>
            <a:r>
              <a:rPr lang="en-US" sz="2000" dirty="0" err="1" smtClean="0"/>
              <a:t>R</a:t>
            </a:r>
            <a:r>
              <a:rPr lang="en-US" sz="2000" baseline="30000" dirty="0" err="1" smtClean="0"/>
              <a:t>p</a:t>
            </a:r>
            <a:r>
              <a:rPr lang="en-US" sz="2000" baseline="30000" dirty="0" smtClean="0"/>
              <a:t> </a:t>
            </a:r>
            <a:r>
              <a:rPr lang="en-US" sz="2000" dirty="0" smtClean="0"/>
              <a:t>= F – {</a:t>
            </a:r>
            <a:r>
              <a:rPr lang="en-US" sz="2000" dirty="0" err="1" smtClean="0"/>
              <a:t>E</a:t>
            </a:r>
            <a:r>
              <a:rPr lang="en-US" sz="2000" baseline="30000" dirty="0" err="1" smtClean="0"/>
              <a:t>r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itchFamily="18" charset="2"/>
              </a:rPr>
              <a:t></a:t>
            </a:r>
            <a:r>
              <a:rPr lang="en-US" sz="2000" dirty="0" smtClean="0"/>
              <a:t> </a:t>
            </a:r>
            <a:r>
              <a:rPr lang="en-US" sz="2000" dirty="0" err="1" smtClean="0"/>
              <a:t>R</a:t>
            </a:r>
            <a:r>
              <a:rPr lang="en-US" sz="2000" baseline="30000" dirty="0" err="1" smtClean="0"/>
              <a:t>t</a:t>
            </a:r>
            <a:r>
              <a:rPr lang="en-US" sz="2000" dirty="0" smtClean="0"/>
              <a:t>}</a:t>
            </a:r>
          </a:p>
          <a:p>
            <a:pPr lvl="1">
              <a:defRPr/>
            </a:pPr>
            <a:endParaRPr lang="en-US" sz="2000" baseline="30000" dirty="0" smtClean="0"/>
          </a:p>
          <a:p>
            <a:pPr lvl="1">
              <a:defRPr/>
            </a:pPr>
            <a:endParaRPr lang="en-US" sz="2000" dirty="0" smtClean="0"/>
          </a:p>
          <a:p>
            <a:pPr>
              <a:defRPr/>
            </a:pPr>
            <a:endParaRPr lang="en-US" sz="2200" dirty="0" smtClean="0"/>
          </a:p>
        </p:txBody>
      </p:sp>
      <p:pic>
        <p:nvPicPr>
          <p:cNvPr id="55300" name="Picture 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60800" y="4244975"/>
            <a:ext cx="4919663" cy="1885950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… Irredundant Cover …</a:t>
            </a:r>
          </a:p>
        </p:txBody>
      </p:sp>
      <p:sp>
        <p:nvSpPr>
          <p:cNvPr id="76186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8462963" cy="5356225"/>
          </a:xfrm>
        </p:spPr>
        <p:txBody>
          <a:bodyPr/>
          <a:lstStyle/>
          <a:p>
            <a:pPr>
              <a:defRPr/>
            </a:pPr>
            <a:r>
              <a:rPr lang="en-US" sz="2200" dirty="0" smtClean="0">
                <a:solidFill>
                  <a:schemeClr val="hlink"/>
                </a:solidFill>
              </a:rPr>
              <a:t>Find a subset of </a:t>
            </a:r>
            <a:r>
              <a:rPr lang="en-US" sz="2200" dirty="0" err="1" smtClean="0">
                <a:solidFill>
                  <a:schemeClr val="hlink"/>
                </a:solidFill>
              </a:rPr>
              <a:t>R</a:t>
            </a:r>
            <a:r>
              <a:rPr lang="en-US" sz="2200" baseline="30000" dirty="0" err="1" smtClean="0">
                <a:solidFill>
                  <a:schemeClr val="hlink"/>
                </a:solidFill>
              </a:rPr>
              <a:t>p</a:t>
            </a:r>
            <a:r>
              <a:rPr lang="en-US" sz="2200" dirty="0" smtClean="0">
                <a:solidFill>
                  <a:schemeClr val="hlink"/>
                </a:solidFill>
              </a:rPr>
              <a:t> that, together with </a:t>
            </a:r>
            <a:r>
              <a:rPr lang="en-US" sz="2200" dirty="0" err="1" smtClean="0">
                <a:solidFill>
                  <a:schemeClr val="hlink"/>
                </a:solidFill>
              </a:rPr>
              <a:t>E</a:t>
            </a:r>
            <a:r>
              <a:rPr lang="en-US" sz="2200" baseline="30000" dirty="0" err="1" smtClean="0">
                <a:solidFill>
                  <a:schemeClr val="hlink"/>
                </a:solidFill>
              </a:rPr>
              <a:t>r</a:t>
            </a:r>
            <a:r>
              <a:rPr lang="en-US" sz="2200" dirty="0" smtClean="0">
                <a:solidFill>
                  <a:schemeClr val="hlink"/>
                </a:solidFill>
              </a:rPr>
              <a:t>, covers the function.</a:t>
            </a:r>
          </a:p>
          <a:p>
            <a:pPr>
              <a:defRPr/>
            </a:pPr>
            <a:r>
              <a:rPr lang="en-US" sz="2200" dirty="0" smtClean="0"/>
              <a:t>Modification of the tautology algorithm</a:t>
            </a:r>
          </a:p>
          <a:p>
            <a:pPr lvl="1">
              <a:defRPr/>
            </a:pPr>
            <a:r>
              <a:rPr lang="en-US" sz="2000" dirty="0" smtClean="0"/>
              <a:t>Each cube in </a:t>
            </a:r>
            <a:r>
              <a:rPr lang="en-US" sz="2000" dirty="0" err="1" smtClean="0"/>
              <a:t>R</a:t>
            </a:r>
            <a:r>
              <a:rPr lang="en-US" sz="2000" baseline="30000" dirty="0" err="1" smtClean="0"/>
              <a:t>p</a:t>
            </a:r>
            <a:r>
              <a:rPr lang="en-US" sz="2000" dirty="0" smtClean="0"/>
              <a:t> is covered by other cubes in </a:t>
            </a:r>
            <a:r>
              <a:rPr lang="en-US" sz="2000" dirty="0" err="1" smtClean="0">
                <a:solidFill>
                  <a:schemeClr val="hlink"/>
                </a:solidFill>
              </a:rPr>
              <a:t>E</a:t>
            </a:r>
            <a:r>
              <a:rPr lang="en-US" sz="2000" baseline="30000" dirty="0" err="1" smtClean="0">
                <a:solidFill>
                  <a:schemeClr val="hlink"/>
                </a:solidFill>
              </a:rPr>
              <a:t>r</a:t>
            </a:r>
            <a:r>
              <a:rPr lang="en-US" sz="2000" baseline="30000" dirty="0" smtClean="0">
                <a:solidFill>
                  <a:schemeClr val="hlink"/>
                </a:solidFill>
              </a:rPr>
              <a:t> </a:t>
            </a:r>
            <a:r>
              <a:rPr lang="en-US" sz="2000" dirty="0" smtClean="0">
                <a:solidFill>
                  <a:schemeClr val="hlink"/>
                </a:solidFill>
              </a:rPr>
              <a:t>and</a:t>
            </a:r>
            <a:r>
              <a:rPr lang="en-US" sz="2000" baseline="30000" dirty="0" smtClean="0">
                <a:solidFill>
                  <a:schemeClr val="hlink"/>
                </a:solidFill>
              </a:rPr>
              <a:t> </a:t>
            </a:r>
            <a:r>
              <a:rPr lang="en-US" sz="2000" dirty="0" err="1" smtClean="0">
                <a:solidFill>
                  <a:schemeClr val="hlink"/>
                </a:solidFill>
              </a:rPr>
              <a:t>R</a:t>
            </a:r>
            <a:r>
              <a:rPr lang="en-US" sz="2000" baseline="30000" dirty="0" err="1" smtClean="0">
                <a:solidFill>
                  <a:schemeClr val="hlink"/>
                </a:solidFill>
              </a:rPr>
              <a:t>p</a:t>
            </a:r>
            <a:r>
              <a:rPr lang="en-US" sz="2000" dirty="0" smtClean="0"/>
              <a:t>.</a:t>
            </a:r>
          </a:p>
          <a:p>
            <a:pPr lvl="1">
              <a:defRPr/>
            </a:pPr>
            <a:r>
              <a:rPr lang="en-US" sz="2000" dirty="0" smtClean="0"/>
              <a:t>Find mutual covering relations.</a:t>
            </a:r>
          </a:p>
          <a:p>
            <a:pPr lvl="1">
              <a:defRPr/>
            </a:pPr>
            <a:r>
              <a:rPr lang="en-US" sz="2000" dirty="0" smtClean="0"/>
              <a:t>Determine set of cubes when removed makes function non-tautology.</a:t>
            </a:r>
          </a:p>
          <a:p>
            <a:pPr>
              <a:defRPr/>
            </a:pPr>
            <a:r>
              <a:rPr lang="en-US" sz="2200" dirty="0" smtClean="0"/>
              <a:t>Reduces to a covering problem</a:t>
            </a:r>
          </a:p>
          <a:p>
            <a:pPr lvl="1">
              <a:defRPr/>
            </a:pPr>
            <a:r>
              <a:rPr lang="en-US" sz="2000" dirty="0" smtClean="0"/>
              <a:t>Heuristic algorithm.</a:t>
            </a:r>
          </a:p>
          <a:p>
            <a:pPr>
              <a:defRPr/>
            </a:pPr>
            <a:endParaRPr lang="en-US" sz="2200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 Irredundant Cover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Covering problem formulated as follows:</a:t>
            </a:r>
          </a:p>
          <a:p>
            <a:pPr lvl="1"/>
            <a:r>
              <a:rPr lang="en-US" dirty="0" smtClean="0"/>
              <a:t>Each column corresponds to an element of an </a:t>
            </a:r>
            <a:r>
              <a:rPr lang="en-US" sz="2400" dirty="0" err="1" smtClean="0">
                <a:solidFill>
                  <a:schemeClr val="hlink"/>
                </a:solidFill>
              </a:rPr>
              <a:t>R</a:t>
            </a:r>
            <a:r>
              <a:rPr lang="en-US" sz="2400" baseline="30000" dirty="0" err="1" smtClean="0">
                <a:solidFill>
                  <a:schemeClr val="hlink"/>
                </a:solidFill>
              </a:rPr>
              <a:t>p</a:t>
            </a:r>
            <a:endParaRPr lang="en-US" sz="2400" baseline="30000" dirty="0" smtClean="0">
              <a:solidFill>
                <a:schemeClr val="hlink"/>
              </a:solidFill>
            </a:endParaRPr>
          </a:p>
          <a:p>
            <a:pPr lvl="1"/>
            <a:r>
              <a:rPr lang="en-US" dirty="0" smtClean="0"/>
              <a:t>Each row represents a subset of cubes of </a:t>
            </a:r>
            <a:r>
              <a:rPr lang="en-US" sz="2400" dirty="0" err="1" smtClean="0">
                <a:solidFill>
                  <a:schemeClr val="hlink"/>
                </a:solidFill>
              </a:rPr>
              <a:t>R</a:t>
            </a:r>
            <a:r>
              <a:rPr lang="en-US" sz="2400" baseline="30000" dirty="0" err="1" smtClean="0">
                <a:solidFill>
                  <a:schemeClr val="hlink"/>
                </a:solidFill>
              </a:rPr>
              <a:t>p</a:t>
            </a:r>
            <a:r>
              <a:rPr lang="en-US" dirty="0" smtClean="0"/>
              <a:t> whose </a:t>
            </a:r>
            <a:r>
              <a:rPr lang="en-US" dirty="0" smtClean="0">
                <a:solidFill>
                  <a:srgbClr val="FF0000"/>
                </a:solidFill>
              </a:rPr>
              <a:t>joint</a:t>
            </a:r>
            <a:r>
              <a:rPr lang="en-US" dirty="0" smtClean="0"/>
              <a:t> removal  uncovers (a portion of) the checked cube i.e. makes the containment check not tautology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When we get to a leaf in the tautology algorithm (i.e. when we are able to determine the function is tautology), we examine the cubes which are in the cover in this leaf.</a:t>
            </a:r>
          </a:p>
          <a:p>
            <a:pPr lvl="1"/>
            <a:r>
              <a:rPr lang="en-US" dirty="0" smtClean="0"/>
              <a:t>If there are 1’s from cubes from </a:t>
            </a:r>
            <a:r>
              <a:rPr lang="en-US" sz="2000" dirty="0" err="1" smtClean="0">
                <a:solidFill>
                  <a:schemeClr val="hlink"/>
                </a:solidFill>
              </a:rPr>
              <a:t>R</a:t>
            </a:r>
            <a:r>
              <a:rPr lang="en-US" sz="2000" baseline="30000" dirty="0" err="1" smtClean="0">
                <a:solidFill>
                  <a:schemeClr val="hlink"/>
                </a:solidFill>
              </a:rPr>
              <a:t>r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FF00"/>
                </a:solidFill>
              </a:rPr>
              <a:t>don’t care cubes</a:t>
            </a:r>
            <a:r>
              <a:rPr lang="en-US" dirty="0" smtClean="0"/>
              <a:t>, then it is not possible to avoid the function being a tautology in this leaf. No rows will be added in this case.  Otherwise, all cubes in </a:t>
            </a:r>
            <a:r>
              <a:rPr lang="en-US" sz="2000" dirty="0" err="1" smtClean="0">
                <a:solidFill>
                  <a:schemeClr val="hlink"/>
                </a:solidFill>
              </a:rPr>
              <a:t>R</a:t>
            </a:r>
            <a:r>
              <a:rPr lang="en-US" sz="2000" baseline="30000" dirty="0" err="1" smtClean="0">
                <a:solidFill>
                  <a:schemeClr val="hlink"/>
                </a:solidFill>
              </a:rPr>
              <a:t>p</a:t>
            </a:r>
            <a:r>
              <a:rPr lang="en-US" dirty="0" smtClean="0"/>
              <a:t> resulting in 1 in this leaf must be removed to prevent this leaf from becoming tautology.</a:t>
            </a:r>
          </a:p>
          <a:p>
            <a:pPr lvl="1"/>
            <a:r>
              <a:rPr lang="en-US" dirty="0" smtClean="0"/>
              <a:t>Note that there may be more than one row for each containment check.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… Irredundant Cover …</a:t>
            </a:r>
          </a:p>
        </p:txBody>
      </p:sp>
      <p:sp>
        <p:nvSpPr>
          <p:cNvPr id="76595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0" dirty="0" err="1" smtClean="0"/>
              <a:t>E</a:t>
            </a:r>
            <a:r>
              <a:rPr lang="en-US" b="0" baseline="30000" dirty="0" err="1" smtClean="0"/>
              <a:t>r</a:t>
            </a:r>
            <a:r>
              <a:rPr lang="en-US" b="0" dirty="0" smtClean="0"/>
              <a:t> = {</a:t>
            </a:r>
            <a:r>
              <a:rPr lang="en-US" b="0" dirty="0" smtClean="0">
                <a:sym typeface="Symbol" pitchFamily="18" charset="2"/>
              </a:rPr>
              <a:t>, </a:t>
            </a:r>
            <a:r>
              <a:rPr lang="en-US" b="0" dirty="0" smtClean="0"/>
              <a:t>}</a:t>
            </a:r>
          </a:p>
          <a:p>
            <a:pPr>
              <a:defRPr/>
            </a:pPr>
            <a:r>
              <a:rPr lang="en-US" b="0" dirty="0" err="1" smtClean="0"/>
              <a:t>R</a:t>
            </a:r>
            <a:r>
              <a:rPr lang="en-US" b="0" baseline="30000" dirty="0" err="1" smtClean="0"/>
              <a:t>t</a:t>
            </a:r>
            <a:r>
              <a:rPr lang="en-US" b="0" dirty="0" smtClean="0"/>
              <a:t> = {}</a:t>
            </a:r>
          </a:p>
          <a:p>
            <a:pPr>
              <a:defRPr/>
            </a:pPr>
            <a:r>
              <a:rPr lang="en-US" b="0" dirty="0" err="1" smtClean="0"/>
              <a:t>R</a:t>
            </a:r>
            <a:r>
              <a:rPr lang="en-US" b="0" baseline="30000" dirty="0" err="1" smtClean="0"/>
              <a:t>p</a:t>
            </a:r>
            <a:r>
              <a:rPr lang="en-US" b="0" dirty="0" smtClean="0"/>
              <a:t> = {</a:t>
            </a:r>
            <a:r>
              <a:rPr lang="en-US" b="0" dirty="0" smtClean="0">
                <a:sym typeface="Symbol" pitchFamily="18" charset="2"/>
              </a:rPr>
              <a:t>, , </a:t>
            </a:r>
            <a:r>
              <a:rPr lang="en-US" b="0" dirty="0" smtClean="0"/>
              <a:t> }</a:t>
            </a:r>
          </a:p>
          <a:p>
            <a:pPr>
              <a:defRPr/>
            </a:pPr>
            <a:r>
              <a:rPr lang="en-US" b="0" dirty="0" smtClean="0"/>
              <a:t>Covering relations</a:t>
            </a:r>
          </a:p>
          <a:p>
            <a:pPr lvl="1">
              <a:defRPr/>
            </a:pPr>
            <a:r>
              <a:rPr lang="en-US" b="1" dirty="0" smtClean="0">
                <a:sym typeface="Symbol" pitchFamily="18" charset="2"/>
              </a:rPr>
              <a:t>:</a:t>
            </a:r>
            <a:endParaRPr lang="en-US" b="1" dirty="0" smtClean="0"/>
          </a:p>
          <a:p>
            <a:pPr lvl="2">
              <a:defRPr/>
            </a:pPr>
            <a:r>
              <a:rPr lang="en-US" b="1" dirty="0" smtClean="0">
                <a:solidFill>
                  <a:schemeClr val="hlink"/>
                </a:solidFill>
              </a:rPr>
              <a:t>(</a:t>
            </a:r>
            <a:r>
              <a:rPr lang="en-US" b="1" dirty="0" smtClean="0">
                <a:solidFill>
                  <a:schemeClr val="hlink"/>
                </a:solidFill>
                <a:sym typeface="Symbol" pitchFamily="18" charset="2"/>
              </a:rPr>
              <a:t></a:t>
            </a:r>
            <a:r>
              <a:rPr lang="en-US" b="1" dirty="0" smtClean="0">
                <a:solidFill>
                  <a:schemeClr val="hlink"/>
                </a:solidFill>
              </a:rPr>
              <a:t>    + </a:t>
            </a:r>
            <a:r>
              <a:rPr lang="en-US" b="1" dirty="0" smtClean="0">
                <a:solidFill>
                  <a:schemeClr val="hlink"/>
                </a:solidFill>
                <a:sym typeface="Symbol" pitchFamily="18" charset="2"/>
              </a:rPr>
              <a:t></a:t>
            </a:r>
            <a:r>
              <a:rPr lang="en-US" b="1" dirty="0" smtClean="0">
                <a:solidFill>
                  <a:schemeClr val="hlink"/>
                </a:solidFill>
              </a:rPr>
              <a:t> + </a:t>
            </a:r>
            <a:r>
              <a:rPr lang="en-US" b="1" dirty="0" smtClean="0">
                <a:solidFill>
                  <a:schemeClr val="hlink"/>
                </a:solidFill>
                <a:sym typeface="Symbol" pitchFamily="18" charset="2"/>
              </a:rPr>
              <a:t></a:t>
            </a:r>
            <a:r>
              <a:rPr lang="en-US" b="1" dirty="0" smtClean="0">
                <a:solidFill>
                  <a:schemeClr val="hlink"/>
                </a:solidFill>
              </a:rPr>
              <a:t>  + </a:t>
            </a:r>
            <a:r>
              <a:rPr lang="en-US" b="1" dirty="0" smtClean="0">
                <a:solidFill>
                  <a:schemeClr val="hlink"/>
                </a:solidFill>
                <a:sym typeface="Symbol" pitchFamily="18" charset="2"/>
              </a:rPr>
              <a:t></a:t>
            </a:r>
            <a:r>
              <a:rPr lang="en-US" b="1" dirty="0" smtClean="0">
                <a:solidFill>
                  <a:schemeClr val="hlink"/>
                </a:solidFill>
              </a:rPr>
              <a:t>  )</a:t>
            </a:r>
            <a:r>
              <a:rPr lang="en-US" b="1" baseline="-25000" dirty="0" smtClean="0">
                <a:solidFill>
                  <a:schemeClr val="hlink"/>
                </a:solidFill>
                <a:sym typeface="Symbol" pitchFamily="18" charset="2"/>
              </a:rPr>
              <a:t></a:t>
            </a:r>
            <a:endParaRPr lang="en-US" b="1" baseline="-25000" dirty="0" smtClean="0">
              <a:solidFill>
                <a:schemeClr val="hlink"/>
              </a:solidFill>
            </a:endParaRPr>
          </a:p>
          <a:p>
            <a:pPr lvl="2">
              <a:defRPr/>
            </a:pPr>
            <a:r>
              <a:rPr lang="en-US" b="1" dirty="0" smtClean="0">
                <a:solidFill>
                  <a:schemeClr val="hlink"/>
                </a:solidFill>
              </a:rPr>
              <a:t>(</a:t>
            </a:r>
            <a:r>
              <a:rPr lang="en-US" b="1" dirty="0" err="1" smtClean="0">
                <a:solidFill>
                  <a:schemeClr val="hlink"/>
                </a:solidFill>
              </a:rPr>
              <a:t>a’b’+ac+ab+bc</a:t>
            </a:r>
            <a:r>
              <a:rPr lang="en-US" b="1" dirty="0" smtClean="0">
                <a:solidFill>
                  <a:schemeClr val="hlink"/>
                </a:solidFill>
              </a:rPr>
              <a:t>’)</a:t>
            </a:r>
            <a:r>
              <a:rPr lang="en-US" b="1" baseline="-25000" dirty="0" err="1" smtClean="0">
                <a:solidFill>
                  <a:schemeClr val="hlink"/>
                </a:solidFill>
              </a:rPr>
              <a:t>b’c</a:t>
            </a:r>
            <a:endParaRPr lang="en-US" b="1" baseline="-25000" dirty="0" smtClean="0">
              <a:solidFill>
                <a:schemeClr val="hlink"/>
              </a:solidFill>
            </a:endParaRPr>
          </a:p>
          <a:p>
            <a:pPr lvl="2">
              <a:defRPr/>
            </a:pPr>
            <a:r>
              <a:rPr lang="en-US" b="1" dirty="0" smtClean="0">
                <a:solidFill>
                  <a:schemeClr val="hlink"/>
                </a:solidFill>
              </a:rPr>
              <a:t>(a’   +a  +0  +0   )</a:t>
            </a:r>
            <a:r>
              <a:rPr lang="en-US" b="1" baseline="-25000" dirty="0" err="1" smtClean="0">
                <a:solidFill>
                  <a:schemeClr val="hlink"/>
                </a:solidFill>
              </a:rPr>
              <a:t>b’c</a:t>
            </a:r>
            <a:endParaRPr lang="en-US" b="1" baseline="-25000" dirty="0" smtClean="0">
              <a:solidFill>
                <a:schemeClr val="hlink"/>
              </a:solidFill>
            </a:endParaRPr>
          </a:p>
          <a:p>
            <a:pPr lvl="1">
              <a:defRPr/>
            </a:pPr>
            <a:r>
              <a:rPr lang="en-US" b="1" dirty="0" smtClean="0">
                <a:sym typeface="Symbol" pitchFamily="18" charset="2"/>
              </a:rPr>
              <a:t>:</a:t>
            </a:r>
          </a:p>
          <a:p>
            <a:pPr lvl="2">
              <a:defRPr/>
            </a:pPr>
            <a:r>
              <a:rPr lang="en-US" b="1" dirty="0" smtClean="0">
                <a:solidFill>
                  <a:schemeClr val="hlink"/>
                </a:solidFill>
              </a:rPr>
              <a:t>(</a:t>
            </a:r>
            <a:r>
              <a:rPr lang="en-US" b="1" dirty="0" smtClean="0">
                <a:solidFill>
                  <a:schemeClr val="hlink"/>
                </a:solidFill>
                <a:sym typeface="Symbol" pitchFamily="18" charset="2"/>
              </a:rPr>
              <a:t></a:t>
            </a:r>
            <a:r>
              <a:rPr lang="en-US" b="1" dirty="0" smtClean="0">
                <a:solidFill>
                  <a:schemeClr val="hlink"/>
                </a:solidFill>
              </a:rPr>
              <a:t>    + </a:t>
            </a:r>
            <a:r>
              <a:rPr lang="en-US" b="1" dirty="0" smtClean="0">
                <a:solidFill>
                  <a:schemeClr val="hlink"/>
                </a:solidFill>
                <a:sym typeface="Symbol" pitchFamily="18" charset="2"/>
              </a:rPr>
              <a:t></a:t>
            </a:r>
            <a:r>
              <a:rPr lang="en-US" b="1" dirty="0" smtClean="0">
                <a:solidFill>
                  <a:schemeClr val="hlink"/>
                </a:solidFill>
              </a:rPr>
              <a:t> + </a:t>
            </a:r>
            <a:r>
              <a:rPr lang="en-US" b="1" dirty="0" smtClean="0">
                <a:solidFill>
                  <a:schemeClr val="hlink"/>
                </a:solidFill>
                <a:sym typeface="Symbol" pitchFamily="18" charset="2"/>
              </a:rPr>
              <a:t></a:t>
            </a:r>
            <a:r>
              <a:rPr lang="en-US" b="1" dirty="0" smtClean="0">
                <a:solidFill>
                  <a:schemeClr val="hlink"/>
                </a:solidFill>
              </a:rPr>
              <a:t>  + </a:t>
            </a:r>
            <a:r>
              <a:rPr lang="en-US" b="1" dirty="0" smtClean="0">
                <a:solidFill>
                  <a:schemeClr val="hlink"/>
                </a:solidFill>
                <a:sym typeface="Symbol" pitchFamily="18" charset="2"/>
              </a:rPr>
              <a:t></a:t>
            </a:r>
            <a:r>
              <a:rPr lang="en-US" b="1" dirty="0" smtClean="0">
                <a:solidFill>
                  <a:schemeClr val="hlink"/>
                </a:solidFill>
              </a:rPr>
              <a:t>  )</a:t>
            </a:r>
            <a:r>
              <a:rPr lang="en-US" b="1" baseline="-25000" dirty="0" smtClean="0">
                <a:solidFill>
                  <a:schemeClr val="hlink"/>
                </a:solidFill>
                <a:sym typeface="Symbol" pitchFamily="18" charset="2"/>
              </a:rPr>
              <a:t></a:t>
            </a:r>
          </a:p>
          <a:p>
            <a:pPr lvl="2">
              <a:defRPr/>
            </a:pPr>
            <a:r>
              <a:rPr lang="en-US" b="1" dirty="0" smtClean="0">
                <a:solidFill>
                  <a:schemeClr val="hlink"/>
                </a:solidFill>
              </a:rPr>
              <a:t>(</a:t>
            </a:r>
            <a:r>
              <a:rPr lang="en-US" b="1" dirty="0" err="1" smtClean="0">
                <a:solidFill>
                  <a:schemeClr val="hlink"/>
                </a:solidFill>
              </a:rPr>
              <a:t>a’b’+b’c+ab+bc</a:t>
            </a:r>
            <a:r>
              <a:rPr lang="en-US" b="1" dirty="0" smtClean="0">
                <a:solidFill>
                  <a:schemeClr val="hlink"/>
                </a:solidFill>
              </a:rPr>
              <a:t>’)</a:t>
            </a:r>
            <a:r>
              <a:rPr lang="en-US" b="1" baseline="-25000" dirty="0" smtClean="0">
                <a:solidFill>
                  <a:schemeClr val="hlink"/>
                </a:solidFill>
              </a:rPr>
              <a:t>ac</a:t>
            </a:r>
          </a:p>
          <a:p>
            <a:pPr lvl="2">
              <a:defRPr/>
            </a:pPr>
            <a:r>
              <a:rPr lang="en-US" b="1" dirty="0" smtClean="0">
                <a:solidFill>
                  <a:schemeClr val="hlink"/>
                </a:solidFill>
              </a:rPr>
              <a:t>(0    +b’   +b  +0   )</a:t>
            </a:r>
            <a:r>
              <a:rPr lang="en-US" b="1" baseline="-25000" dirty="0" smtClean="0">
                <a:solidFill>
                  <a:schemeClr val="hlink"/>
                </a:solidFill>
              </a:rPr>
              <a:t>ac</a:t>
            </a:r>
            <a:endParaRPr lang="en-US" b="1" dirty="0" smtClean="0"/>
          </a:p>
          <a:p>
            <a:pPr>
              <a:defRPr/>
            </a:pPr>
            <a:r>
              <a:rPr lang="en-US" b="0" dirty="0" smtClean="0"/>
              <a:t>Minimum cover: </a:t>
            </a:r>
            <a:r>
              <a:rPr lang="en-US" b="0" dirty="0" smtClean="0">
                <a:sym typeface="Symbol" pitchFamily="18" charset="2"/>
              </a:rPr>
              <a:t>  </a:t>
            </a:r>
            <a:r>
              <a:rPr lang="en-US" b="0" dirty="0" err="1" smtClean="0"/>
              <a:t>E</a:t>
            </a:r>
            <a:r>
              <a:rPr lang="en-US" b="0" baseline="30000" dirty="0" err="1" smtClean="0"/>
              <a:t>r</a:t>
            </a:r>
            <a:r>
              <a:rPr lang="en-US" b="0" baseline="30000" dirty="0" smtClean="0"/>
              <a:t> </a:t>
            </a:r>
            <a:r>
              <a:rPr lang="en-US" b="0" dirty="0" smtClean="0"/>
              <a:t>=</a:t>
            </a:r>
            <a:r>
              <a:rPr lang="en-US" b="0" baseline="-25000" dirty="0" smtClean="0"/>
              <a:t> </a:t>
            </a:r>
            <a:r>
              <a:rPr lang="en-US" b="0" dirty="0" smtClean="0"/>
              <a:t>{</a:t>
            </a:r>
            <a:r>
              <a:rPr lang="en-US" b="0" dirty="0" smtClean="0">
                <a:sym typeface="Symbol" pitchFamily="18" charset="2"/>
              </a:rPr>
              <a:t>, , </a:t>
            </a:r>
            <a:r>
              <a:rPr lang="en-US" b="0" dirty="0" smtClean="0"/>
              <a:t>}</a:t>
            </a:r>
          </a:p>
          <a:p>
            <a:pPr>
              <a:defRPr/>
            </a:pPr>
            <a:endParaRPr lang="en-US" dirty="0" smtClean="0"/>
          </a:p>
        </p:txBody>
      </p:sp>
      <p:pic>
        <p:nvPicPr>
          <p:cNvPr id="57348" name="Picture 4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40313" y="1555750"/>
            <a:ext cx="2943225" cy="1952625"/>
          </a:xfrm>
        </p:spPr>
      </p:pic>
      <p:sp>
        <p:nvSpPr>
          <p:cNvPr id="57349" name="Text Box 9"/>
          <p:cNvSpPr txBox="1">
            <a:spLocks noChangeArrowheads="1"/>
          </p:cNvSpPr>
          <p:nvPr/>
        </p:nvSpPr>
        <p:spPr bwMode="auto">
          <a:xfrm>
            <a:off x="6148388" y="3778250"/>
            <a:ext cx="1422184" cy="19389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i="0" u="none" dirty="0">
                <a:solidFill>
                  <a:srgbClr val="FFFFFF"/>
                </a:solidFill>
                <a:sym typeface="Symbol" pitchFamily="18" charset="2"/>
              </a:rPr>
              <a:t>    </a:t>
            </a:r>
            <a:r>
              <a:rPr lang="en-US" b="0" i="0" u="none" dirty="0">
                <a:solidFill>
                  <a:schemeClr val="hlink"/>
                </a:solidFill>
                <a:sym typeface="Symbol" pitchFamily="18" charset="2"/>
              </a:rPr>
              <a:t>    </a:t>
            </a:r>
            <a:r>
              <a:rPr lang="en-US" b="0" i="0" u="none" dirty="0">
                <a:solidFill>
                  <a:srgbClr val="FFFFFF"/>
                </a:solidFill>
                <a:sym typeface="Symbol" pitchFamily="18" charset="2"/>
              </a:rPr>
              <a:t> </a:t>
            </a:r>
          </a:p>
          <a:p>
            <a:r>
              <a:rPr lang="en-US" b="0" i="0" u="none" dirty="0" smtClean="0">
                <a:solidFill>
                  <a:schemeClr val="hlink"/>
                </a:solidFill>
                <a:sym typeface="Symbol" pitchFamily="18" charset="2"/>
              </a:rPr>
              <a:t></a:t>
            </a:r>
            <a:r>
              <a:rPr lang="en-US" b="0" i="0" u="none" dirty="0" smtClean="0">
                <a:solidFill>
                  <a:srgbClr val="FFFFFF"/>
                </a:solidFill>
                <a:sym typeface="Symbol" pitchFamily="18" charset="2"/>
              </a:rPr>
              <a:t>  1 </a:t>
            </a:r>
            <a:r>
              <a:rPr lang="en-US" b="0" i="0" u="none" dirty="0">
                <a:solidFill>
                  <a:schemeClr val="hlink"/>
                </a:solidFill>
                <a:sym typeface="Symbol" pitchFamily="18" charset="2"/>
              </a:rPr>
              <a:t>1</a:t>
            </a:r>
            <a:r>
              <a:rPr lang="en-US" b="0" i="0" u="none" dirty="0">
                <a:solidFill>
                  <a:srgbClr val="FFFFFF"/>
                </a:solidFill>
                <a:sym typeface="Symbol" pitchFamily="18" charset="2"/>
              </a:rPr>
              <a:t>  0</a:t>
            </a:r>
          </a:p>
          <a:p>
            <a:pPr>
              <a:buFont typeface="Symbol" pitchFamily="18" charset="2"/>
              <a:buChar char="g"/>
            </a:pPr>
            <a:r>
              <a:rPr lang="en-US" b="0" i="0" u="none" dirty="0" smtClean="0">
                <a:solidFill>
                  <a:srgbClr val="FFFFFF"/>
                </a:solidFill>
                <a:sym typeface="Symbol" pitchFamily="18" charset="2"/>
              </a:rPr>
              <a:t>  1  </a:t>
            </a:r>
            <a:r>
              <a:rPr lang="en-US" b="0" i="0" u="none" dirty="0" smtClean="0">
                <a:solidFill>
                  <a:schemeClr val="hlink"/>
                </a:solidFill>
                <a:sym typeface="Symbol" pitchFamily="18" charset="2"/>
              </a:rPr>
              <a:t>1</a:t>
            </a:r>
            <a:r>
              <a:rPr lang="en-US" b="0" i="0" u="none" dirty="0" smtClean="0">
                <a:solidFill>
                  <a:srgbClr val="FFFFFF"/>
                </a:solidFill>
                <a:sym typeface="Symbol" pitchFamily="18" charset="2"/>
              </a:rPr>
              <a:t>  0</a:t>
            </a:r>
          </a:p>
          <a:p>
            <a:pPr>
              <a:buFont typeface="Symbol" pitchFamily="18" charset="2"/>
              <a:buChar char="g"/>
            </a:pPr>
            <a:r>
              <a:rPr lang="en-US" b="0" i="0" u="none" dirty="0" smtClean="0">
                <a:solidFill>
                  <a:srgbClr val="FFFFFF"/>
                </a:solidFill>
                <a:sym typeface="Symbol" pitchFamily="18" charset="2"/>
              </a:rPr>
              <a:t>  0  </a:t>
            </a:r>
            <a:r>
              <a:rPr lang="en-US" b="0" i="0" u="none" dirty="0" smtClean="0">
                <a:solidFill>
                  <a:schemeClr val="hlink"/>
                </a:solidFill>
                <a:sym typeface="Symbol" pitchFamily="18" charset="2"/>
              </a:rPr>
              <a:t>1</a:t>
            </a:r>
            <a:r>
              <a:rPr lang="en-US" b="0" i="0" u="none" dirty="0" smtClean="0">
                <a:solidFill>
                  <a:srgbClr val="FFFFFF"/>
                </a:solidFill>
                <a:sym typeface="Symbol" pitchFamily="18" charset="2"/>
              </a:rPr>
              <a:t>  1</a:t>
            </a:r>
          </a:p>
          <a:p>
            <a:r>
              <a:rPr lang="en-US" b="0" i="0" u="none" dirty="0" smtClean="0">
                <a:solidFill>
                  <a:schemeClr val="hlink"/>
                </a:solidFill>
                <a:sym typeface="Symbol" pitchFamily="18" charset="2"/>
              </a:rPr>
              <a:t></a:t>
            </a:r>
            <a:r>
              <a:rPr lang="en-US" b="0" i="0" u="none" dirty="0" smtClean="0">
                <a:solidFill>
                  <a:srgbClr val="FFFFFF"/>
                </a:solidFill>
                <a:sym typeface="Symbol" pitchFamily="18" charset="2"/>
              </a:rPr>
              <a:t>  0  </a:t>
            </a:r>
            <a:r>
              <a:rPr lang="en-US" b="0" i="0" u="none" dirty="0">
                <a:solidFill>
                  <a:schemeClr val="hlink"/>
                </a:solidFill>
                <a:sym typeface="Symbol" pitchFamily="18" charset="2"/>
              </a:rPr>
              <a:t>1</a:t>
            </a:r>
            <a:r>
              <a:rPr lang="en-US" b="0" i="0" u="none" dirty="0">
                <a:solidFill>
                  <a:srgbClr val="FFFFFF"/>
                </a:solidFill>
                <a:sym typeface="Symbol" pitchFamily="18" charset="2"/>
              </a:rPr>
              <a:t>  1</a:t>
            </a:r>
          </a:p>
        </p:txBody>
      </p:sp>
      <p:sp>
        <p:nvSpPr>
          <p:cNvPr id="57350" name="Text Box 10"/>
          <p:cNvSpPr txBox="1">
            <a:spLocks noChangeArrowheads="1"/>
          </p:cNvSpPr>
          <p:nvPr/>
        </p:nvSpPr>
        <p:spPr bwMode="auto">
          <a:xfrm>
            <a:off x="8042275" y="1600200"/>
            <a:ext cx="708025" cy="191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none">
                <a:solidFill>
                  <a:schemeClr val="hlink"/>
                </a:solidFill>
              </a:rPr>
              <a:t>a’b’</a:t>
            </a:r>
          </a:p>
          <a:p>
            <a:r>
              <a:rPr lang="en-US" u="none">
                <a:solidFill>
                  <a:schemeClr val="hlink"/>
                </a:solidFill>
              </a:rPr>
              <a:t>b’c</a:t>
            </a:r>
          </a:p>
          <a:p>
            <a:r>
              <a:rPr lang="en-US" u="none">
                <a:solidFill>
                  <a:schemeClr val="hlink"/>
                </a:solidFill>
              </a:rPr>
              <a:t>ac</a:t>
            </a:r>
          </a:p>
          <a:p>
            <a:r>
              <a:rPr lang="en-US" u="none">
                <a:solidFill>
                  <a:schemeClr val="hlink"/>
                </a:solidFill>
              </a:rPr>
              <a:t>ab</a:t>
            </a:r>
          </a:p>
          <a:p>
            <a:r>
              <a:rPr lang="en-US" u="none">
                <a:solidFill>
                  <a:schemeClr val="hlink"/>
                </a:solidFill>
              </a:rPr>
              <a:t>bc’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4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Definitions …</a:t>
            </a:r>
          </a:p>
        </p:txBody>
      </p:sp>
      <p:sp>
        <p:nvSpPr>
          <p:cNvPr id="70042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 cover of a Boolean function is a set of </a:t>
            </a:r>
            <a:r>
              <a:rPr lang="en-US" dirty="0" err="1" smtClean="0"/>
              <a:t>implicants</a:t>
            </a:r>
            <a:r>
              <a:rPr lang="en-US" dirty="0" smtClean="0"/>
              <a:t> that covers its </a:t>
            </a:r>
            <a:r>
              <a:rPr lang="en-US" dirty="0" err="1" smtClean="0"/>
              <a:t>minterms</a:t>
            </a:r>
            <a:r>
              <a:rPr lang="en-US" dirty="0" smtClean="0"/>
              <a:t>.</a:t>
            </a:r>
          </a:p>
          <a:p>
            <a:pPr>
              <a:defRPr/>
            </a:pPr>
            <a:r>
              <a:rPr lang="en-US" dirty="0" smtClean="0">
                <a:solidFill>
                  <a:schemeClr val="hlink"/>
                </a:solidFill>
              </a:rPr>
              <a:t>Minimum cover</a:t>
            </a:r>
          </a:p>
          <a:p>
            <a:pPr lvl="1">
              <a:defRPr/>
            </a:pPr>
            <a:r>
              <a:rPr lang="en-US" dirty="0" smtClean="0"/>
              <a:t>Cover of the function with minimum number of </a:t>
            </a:r>
            <a:r>
              <a:rPr lang="en-US" dirty="0" err="1" smtClean="0"/>
              <a:t>implicants</a:t>
            </a:r>
            <a:r>
              <a:rPr lang="en-US" dirty="0" smtClean="0"/>
              <a:t>.</a:t>
            </a:r>
          </a:p>
          <a:p>
            <a:pPr lvl="1">
              <a:defRPr/>
            </a:pPr>
            <a:r>
              <a:rPr lang="en-US" dirty="0" smtClean="0"/>
              <a:t>Global optimum.</a:t>
            </a:r>
          </a:p>
          <a:p>
            <a:pPr>
              <a:defRPr/>
            </a:pPr>
            <a:r>
              <a:rPr lang="en-US" dirty="0" smtClean="0">
                <a:solidFill>
                  <a:schemeClr val="hlink"/>
                </a:solidFill>
              </a:rPr>
              <a:t>Minimal cover or irredundant cover</a:t>
            </a:r>
          </a:p>
          <a:p>
            <a:pPr lvl="1">
              <a:defRPr/>
            </a:pPr>
            <a:r>
              <a:rPr lang="en-US" dirty="0" smtClean="0"/>
              <a:t>Cover of the function that is not a proper superset of another cover.</a:t>
            </a:r>
          </a:p>
          <a:p>
            <a:pPr lvl="1">
              <a:defRPr/>
            </a:pPr>
            <a:r>
              <a:rPr lang="en-US" dirty="0" smtClean="0"/>
              <a:t>No </a:t>
            </a:r>
            <a:r>
              <a:rPr lang="en-US" dirty="0" err="1" smtClean="0"/>
              <a:t>implicant</a:t>
            </a:r>
            <a:r>
              <a:rPr lang="en-US" dirty="0" smtClean="0"/>
              <a:t> can be dropped.</a:t>
            </a:r>
          </a:p>
          <a:p>
            <a:pPr lvl="1">
              <a:defRPr/>
            </a:pPr>
            <a:r>
              <a:rPr lang="en-US" dirty="0" smtClean="0"/>
              <a:t>Local optimum.</a:t>
            </a:r>
          </a:p>
          <a:p>
            <a:pPr>
              <a:defRPr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hlink"/>
                </a:solidFill>
              </a:rPr>
              <a:t>Minimal cover </a:t>
            </a:r>
            <a:r>
              <a:rPr lang="en-US" dirty="0" err="1" smtClean="0">
                <a:solidFill>
                  <a:schemeClr val="hlink"/>
                </a:solidFill>
              </a:rPr>
              <a:t>w.r.t</a:t>
            </a:r>
            <a:r>
              <a:rPr lang="en-US" dirty="0" smtClean="0">
                <a:solidFill>
                  <a:schemeClr val="hlink"/>
                </a:solidFill>
              </a:rPr>
              <a:t>. 1-implicant containment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No </a:t>
            </a:r>
            <a:r>
              <a:rPr lang="en-US" dirty="0" err="1" smtClean="0"/>
              <a:t>implicant</a:t>
            </a:r>
            <a:r>
              <a:rPr lang="en-US" dirty="0" smtClean="0"/>
              <a:t> is contained by another one.</a:t>
            </a:r>
          </a:p>
          <a:p>
            <a:pPr lvl="1">
              <a:defRPr/>
            </a:pPr>
            <a:r>
              <a:rPr lang="en-US" dirty="0" smtClean="0"/>
              <a:t>Weak local optimum.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Irredundant Cover: 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 = </a:t>
            </a:r>
            <a:r>
              <a:rPr lang="en-US" dirty="0" err="1" smtClean="0"/>
              <a:t>c’d</a:t>
            </a:r>
            <a:r>
              <a:rPr lang="en-US" dirty="0" smtClean="0"/>
              <a:t>’ + </a:t>
            </a:r>
            <a:r>
              <a:rPr lang="en-US" dirty="0" err="1" smtClean="0"/>
              <a:t>cd</a:t>
            </a:r>
            <a:r>
              <a:rPr lang="en-US" dirty="0" smtClean="0"/>
              <a:t> + </a:t>
            </a:r>
            <a:r>
              <a:rPr lang="en-US" dirty="0" err="1" smtClean="0"/>
              <a:t>a’b</a:t>
            </a:r>
            <a:r>
              <a:rPr lang="en-US" dirty="0" smtClean="0"/>
              <a:t>’ + </a:t>
            </a:r>
            <a:r>
              <a:rPr lang="en-US" dirty="0" err="1" smtClean="0"/>
              <a:t>a’c</a:t>
            </a:r>
            <a:r>
              <a:rPr lang="en-US" dirty="0" smtClean="0"/>
              <a:t>’ + </a:t>
            </a:r>
            <a:r>
              <a:rPr lang="en-US" dirty="0" err="1" smtClean="0"/>
              <a:t>bc</a:t>
            </a:r>
            <a:r>
              <a:rPr lang="en-US" dirty="0" smtClean="0"/>
              <a:t>’ + </a:t>
            </a:r>
            <a:r>
              <a:rPr lang="en-US" dirty="0" err="1" smtClean="0"/>
              <a:t>bd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Note that </a:t>
            </a:r>
            <a:r>
              <a:rPr lang="en-US" b="0" dirty="0" err="1" smtClean="0"/>
              <a:t>E</a:t>
            </a:r>
            <a:r>
              <a:rPr lang="en-US" b="0" baseline="30000" dirty="0" err="1" smtClean="0"/>
              <a:t>r</a:t>
            </a:r>
            <a:r>
              <a:rPr lang="en-US" b="0" dirty="0" smtClean="0"/>
              <a:t> = {</a:t>
            </a:r>
            <a:r>
              <a:rPr lang="en-US" b="0" dirty="0" err="1" smtClean="0">
                <a:sym typeface="Symbol" pitchFamily="18" charset="2"/>
              </a:rPr>
              <a:t>c’d</a:t>
            </a:r>
            <a:r>
              <a:rPr lang="en-US" b="0" dirty="0" smtClean="0">
                <a:sym typeface="Symbol" pitchFamily="18" charset="2"/>
              </a:rPr>
              <a:t>’, </a:t>
            </a:r>
            <a:r>
              <a:rPr lang="en-US" b="0" dirty="0" err="1" smtClean="0">
                <a:sym typeface="Symbol" pitchFamily="18" charset="2"/>
              </a:rPr>
              <a:t>cd</a:t>
            </a:r>
            <a:r>
              <a:rPr lang="en-US" b="0" dirty="0" smtClean="0">
                <a:sym typeface="Symbol" pitchFamily="18" charset="2"/>
              </a:rPr>
              <a:t>, </a:t>
            </a:r>
            <a:r>
              <a:rPr lang="en-US" b="0" dirty="0" err="1" smtClean="0">
                <a:sym typeface="Symbol" pitchFamily="18" charset="2"/>
              </a:rPr>
              <a:t>a’b</a:t>
            </a:r>
            <a:r>
              <a:rPr lang="en-US" b="0" dirty="0" smtClean="0">
                <a:sym typeface="Symbol" pitchFamily="18" charset="2"/>
              </a:rPr>
              <a:t>’</a:t>
            </a:r>
            <a:r>
              <a:rPr lang="en-US" b="0" dirty="0" smtClean="0"/>
              <a:t>}, </a:t>
            </a:r>
            <a:r>
              <a:rPr lang="en-US" b="0" dirty="0" err="1" smtClean="0"/>
              <a:t>R</a:t>
            </a:r>
            <a:r>
              <a:rPr lang="en-US" b="0" baseline="30000" dirty="0" err="1" smtClean="0"/>
              <a:t>t</a:t>
            </a:r>
            <a:r>
              <a:rPr lang="en-US" b="0" dirty="0" smtClean="0"/>
              <a:t> = {}, </a:t>
            </a:r>
            <a:r>
              <a:rPr lang="en-US" b="0" dirty="0" err="1" smtClean="0"/>
              <a:t>R</a:t>
            </a:r>
            <a:r>
              <a:rPr lang="en-US" b="0" baseline="30000" dirty="0" err="1" smtClean="0"/>
              <a:t>p</a:t>
            </a:r>
            <a:r>
              <a:rPr lang="en-US" b="0" dirty="0" smtClean="0"/>
              <a:t> = {</a:t>
            </a:r>
            <a:r>
              <a:rPr lang="en-US" dirty="0" err="1" smtClean="0"/>
              <a:t>a’c</a:t>
            </a:r>
            <a:r>
              <a:rPr lang="en-US" dirty="0" smtClean="0"/>
              <a:t>’, </a:t>
            </a:r>
            <a:r>
              <a:rPr lang="en-US" dirty="0" err="1" smtClean="0"/>
              <a:t>bc</a:t>
            </a:r>
            <a:r>
              <a:rPr lang="en-US" dirty="0" smtClean="0"/>
              <a:t>’, </a:t>
            </a:r>
            <a:r>
              <a:rPr lang="en-US" dirty="0" err="1" smtClean="0"/>
              <a:t>bd</a:t>
            </a:r>
            <a:r>
              <a:rPr lang="en-US" b="0" dirty="0" smtClean="0"/>
              <a:t>}</a:t>
            </a:r>
          </a:p>
          <a:p>
            <a:pPr>
              <a:defRPr/>
            </a:pPr>
            <a:r>
              <a:rPr lang="en-US" b="0" dirty="0" smtClean="0"/>
              <a:t>Coverage relations:</a:t>
            </a:r>
          </a:p>
          <a:p>
            <a:pPr>
              <a:defRPr/>
            </a:pPr>
            <a:r>
              <a:rPr lang="en-US" b="0" dirty="0" err="1" smtClean="0">
                <a:solidFill>
                  <a:srgbClr val="FFFF00"/>
                </a:solidFill>
              </a:rPr>
              <a:t>a’c</a:t>
            </a:r>
            <a:r>
              <a:rPr lang="en-US" b="0" dirty="0" smtClean="0">
                <a:solidFill>
                  <a:srgbClr val="FFFF00"/>
                </a:solidFill>
              </a:rPr>
              <a:t>’</a:t>
            </a:r>
            <a:r>
              <a:rPr lang="en-US" b="0" dirty="0" smtClean="0"/>
              <a:t>: </a:t>
            </a:r>
          </a:p>
          <a:p>
            <a:pPr lvl="1">
              <a:defRPr/>
            </a:pPr>
            <a:r>
              <a:rPr lang="en-US" b="0" dirty="0" smtClean="0"/>
              <a:t>(</a:t>
            </a:r>
            <a:r>
              <a:rPr lang="en-US" dirty="0" err="1" smtClean="0"/>
              <a:t>c’d</a:t>
            </a:r>
            <a:r>
              <a:rPr lang="en-US" dirty="0" smtClean="0"/>
              <a:t>’ + </a:t>
            </a:r>
            <a:r>
              <a:rPr lang="en-US" dirty="0" err="1" smtClean="0"/>
              <a:t>cd</a:t>
            </a:r>
            <a:r>
              <a:rPr lang="en-US" dirty="0" smtClean="0"/>
              <a:t> + </a:t>
            </a:r>
            <a:r>
              <a:rPr lang="en-US" dirty="0" err="1" smtClean="0"/>
              <a:t>a’b</a:t>
            </a:r>
            <a:r>
              <a:rPr lang="en-US" dirty="0" smtClean="0"/>
              <a:t>’ + </a:t>
            </a:r>
            <a:r>
              <a:rPr lang="en-US" dirty="0" err="1" smtClean="0"/>
              <a:t>bc</a:t>
            </a:r>
            <a:r>
              <a:rPr lang="en-US" dirty="0" smtClean="0"/>
              <a:t>’ + </a:t>
            </a:r>
            <a:r>
              <a:rPr lang="en-US" dirty="0" err="1" smtClean="0"/>
              <a:t>bd</a:t>
            </a:r>
            <a:r>
              <a:rPr lang="en-US" dirty="0" smtClean="0"/>
              <a:t>)</a:t>
            </a:r>
            <a:r>
              <a:rPr lang="en-US" sz="1600" dirty="0" err="1" smtClean="0"/>
              <a:t>a’c</a:t>
            </a:r>
            <a:r>
              <a:rPr lang="en-US" sz="1600" dirty="0" smtClean="0"/>
              <a:t>’</a:t>
            </a:r>
            <a:endParaRPr lang="en-US" b="0" dirty="0" smtClean="0"/>
          </a:p>
          <a:p>
            <a:pPr lvl="1"/>
            <a:r>
              <a:rPr lang="en-US" dirty="0" smtClean="0"/>
              <a:t>(d’ + 0+ b’ + b + </a:t>
            </a:r>
            <a:r>
              <a:rPr lang="en-US" dirty="0" err="1" smtClean="0"/>
              <a:t>bd</a:t>
            </a:r>
            <a:r>
              <a:rPr lang="en-US" dirty="0" smtClean="0"/>
              <a:t>)</a:t>
            </a:r>
            <a:r>
              <a:rPr lang="en-US" sz="1400" dirty="0" err="1" smtClean="0"/>
              <a:t>a’c</a:t>
            </a:r>
            <a:r>
              <a:rPr lang="en-US" sz="1400" dirty="0" smtClean="0"/>
              <a:t>’</a:t>
            </a:r>
          </a:p>
          <a:p>
            <a:pPr lvl="1"/>
            <a:r>
              <a:rPr lang="en-US" dirty="0" smtClean="0"/>
              <a:t>Expand on b:</a:t>
            </a:r>
          </a:p>
          <a:p>
            <a:pPr lvl="2"/>
            <a:r>
              <a:rPr lang="en-US" dirty="0" smtClean="0"/>
              <a:t>B=1: (d’ + 0+ 0 + 1 + d)</a:t>
            </a:r>
            <a:r>
              <a:rPr lang="en-US" sz="1200" dirty="0" err="1" smtClean="0"/>
              <a:t>a’c</a:t>
            </a:r>
            <a:r>
              <a:rPr lang="en-US" sz="1200" dirty="0" smtClean="0"/>
              <a:t>’  </a:t>
            </a:r>
            <a:r>
              <a:rPr lang="en-US" dirty="0" smtClean="0">
                <a:cs typeface="Arial" charset="0"/>
              </a:rPr>
              <a:t>=&gt; added row (1,1,1)</a:t>
            </a:r>
          </a:p>
          <a:p>
            <a:pPr lvl="2"/>
            <a:r>
              <a:rPr lang="en-US" dirty="0" smtClean="0"/>
              <a:t>B=0: (d’ + 0+ 1 + 0 + 0)</a:t>
            </a:r>
            <a:r>
              <a:rPr lang="en-US" sz="1200" dirty="0" err="1" smtClean="0"/>
              <a:t>a’c</a:t>
            </a:r>
            <a:r>
              <a:rPr lang="en-US" sz="1200" dirty="0" smtClean="0"/>
              <a:t>’ </a:t>
            </a:r>
            <a:r>
              <a:rPr lang="en-US" dirty="0" smtClean="0">
                <a:cs typeface="Arial" charset="0"/>
              </a:rPr>
              <a:t>=&gt; no rows added</a:t>
            </a:r>
            <a:endParaRPr lang="en-US" dirty="0" smtClean="0"/>
          </a:p>
          <a:p>
            <a:pPr lvl="2">
              <a:buNone/>
            </a:pPr>
            <a:endParaRPr lang="en-US" b="0" dirty="0" smtClean="0"/>
          </a:p>
          <a:p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Irredundant Cover: 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0" dirty="0" err="1" smtClean="0">
                <a:solidFill>
                  <a:srgbClr val="FFFF00"/>
                </a:solidFill>
              </a:rPr>
              <a:t>bc</a:t>
            </a:r>
            <a:r>
              <a:rPr lang="en-US" b="0" dirty="0" smtClean="0">
                <a:solidFill>
                  <a:srgbClr val="FFFF00"/>
                </a:solidFill>
              </a:rPr>
              <a:t>’</a:t>
            </a:r>
            <a:r>
              <a:rPr lang="en-US" b="0" dirty="0" smtClean="0"/>
              <a:t>: </a:t>
            </a:r>
          </a:p>
          <a:p>
            <a:pPr lvl="1">
              <a:defRPr/>
            </a:pPr>
            <a:r>
              <a:rPr lang="en-US" dirty="0" smtClean="0"/>
              <a:t>(</a:t>
            </a:r>
            <a:r>
              <a:rPr lang="en-US" dirty="0" err="1" smtClean="0"/>
              <a:t>c’d</a:t>
            </a:r>
            <a:r>
              <a:rPr lang="en-US" dirty="0" smtClean="0"/>
              <a:t>’ + </a:t>
            </a:r>
            <a:r>
              <a:rPr lang="en-US" dirty="0" err="1" smtClean="0"/>
              <a:t>cd</a:t>
            </a:r>
            <a:r>
              <a:rPr lang="en-US" dirty="0" smtClean="0"/>
              <a:t> + </a:t>
            </a:r>
            <a:r>
              <a:rPr lang="en-US" dirty="0" err="1" smtClean="0"/>
              <a:t>a’b</a:t>
            </a:r>
            <a:r>
              <a:rPr lang="en-US" dirty="0" smtClean="0"/>
              <a:t>’ + </a:t>
            </a:r>
            <a:r>
              <a:rPr lang="en-US" dirty="0" err="1" smtClean="0"/>
              <a:t>a’c</a:t>
            </a:r>
            <a:r>
              <a:rPr lang="en-US" dirty="0" smtClean="0"/>
              <a:t>’ + </a:t>
            </a:r>
            <a:r>
              <a:rPr lang="en-US" dirty="0" err="1" smtClean="0"/>
              <a:t>bd</a:t>
            </a:r>
            <a:r>
              <a:rPr lang="en-US" dirty="0" smtClean="0"/>
              <a:t>)</a:t>
            </a:r>
            <a:r>
              <a:rPr lang="en-US" sz="1600" dirty="0" err="1" smtClean="0"/>
              <a:t>bc</a:t>
            </a:r>
            <a:r>
              <a:rPr lang="en-US" sz="1600" dirty="0" smtClean="0"/>
              <a:t>’</a:t>
            </a:r>
            <a:endParaRPr lang="en-US" dirty="0" smtClean="0"/>
          </a:p>
          <a:p>
            <a:pPr lvl="1"/>
            <a:r>
              <a:rPr lang="en-US" dirty="0" smtClean="0"/>
              <a:t>(d’ + 0+ 0 + a’ + d)</a:t>
            </a:r>
            <a:r>
              <a:rPr lang="en-US" sz="1400" dirty="0" err="1" smtClean="0"/>
              <a:t>bc</a:t>
            </a:r>
            <a:r>
              <a:rPr lang="en-US" sz="1400" dirty="0" smtClean="0"/>
              <a:t>’</a:t>
            </a:r>
          </a:p>
          <a:p>
            <a:pPr lvl="1"/>
            <a:r>
              <a:rPr lang="en-US" dirty="0" smtClean="0"/>
              <a:t>Expand on d:</a:t>
            </a:r>
          </a:p>
          <a:p>
            <a:pPr lvl="2"/>
            <a:r>
              <a:rPr lang="en-US" dirty="0" smtClean="0"/>
              <a:t>D=1: (0 + 0+ 0 + a’ + 1)</a:t>
            </a:r>
            <a:r>
              <a:rPr lang="en-US" sz="1200" dirty="0" err="1" smtClean="0"/>
              <a:t>a’c</a:t>
            </a:r>
            <a:r>
              <a:rPr lang="en-US" sz="1200" dirty="0" smtClean="0"/>
              <a:t>’ </a:t>
            </a:r>
            <a:r>
              <a:rPr lang="en-US" sz="800" dirty="0" smtClean="0"/>
              <a:t>  </a:t>
            </a:r>
            <a:r>
              <a:rPr lang="en-US" dirty="0" smtClean="0">
                <a:cs typeface="Arial" charset="0"/>
              </a:rPr>
              <a:t>=&gt; added row (0,1,1)</a:t>
            </a:r>
          </a:p>
          <a:p>
            <a:pPr lvl="2"/>
            <a:r>
              <a:rPr lang="en-US" dirty="0" smtClean="0"/>
              <a:t>D=0: (1 + 0+ 0 + a’ + 0)</a:t>
            </a:r>
            <a:r>
              <a:rPr lang="en-US" sz="1200" dirty="0" err="1" smtClean="0"/>
              <a:t>a’c</a:t>
            </a:r>
            <a:r>
              <a:rPr lang="en-US" sz="1200" dirty="0" smtClean="0"/>
              <a:t>  </a:t>
            </a:r>
            <a:r>
              <a:rPr lang="en-US" dirty="0" smtClean="0">
                <a:cs typeface="Arial" charset="0"/>
              </a:rPr>
              <a:t>=&gt; no rows added</a:t>
            </a:r>
          </a:p>
          <a:p>
            <a:pPr>
              <a:defRPr/>
            </a:pPr>
            <a:r>
              <a:rPr lang="en-US" b="0" dirty="0" err="1" smtClean="0">
                <a:solidFill>
                  <a:srgbClr val="FFFF00"/>
                </a:solidFill>
              </a:rPr>
              <a:t>bd</a:t>
            </a:r>
            <a:r>
              <a:rPr lang="en-US" b="0" dirty="0" smtClean="0"/>
              <a:t>: </a:t>
            </a:r>
          </a:p>
          <a:p>
            <a:pPr lvl="1">
              <a:defRPr/>
            </a:pPr>
            <a:r>
              <a:rPr lang="en-US" dirty="0" smtClean="0"/>
              <a:t>(</a:t>
            </a:r>
            <a:r>
              <a:rPr lang="en-US" dirty="0" err="1" smtClean="0"/>
              <a:t>c’d</a:t>
            </a:r>
            <a:r>
              <a:rPr lang="en-US" dirty="0" smtClean="0"/>
              <a:t>’ + </a:t>
            </a:r>
            <a:r>
              <a:rPr lang="en-US" dirty="0" err="1" smtClean="0"/>
              <a:t>cd</a:t>
            </a:r>
            <a:r>
              <a:rPr lang="en-US" dirty="0" smtClean="0"/>
              <a:t> + </a:t>
            </a:r>
            <a:r>
              <a:rPr lang="en-US" dirty="0" err="1" smtClean="0"/>
              <a:t>a’b</a:t>
            </a:r>
            <a:r>
              <a:rPr lang="en-US" dirty="0" smtClean="0"/>
              <a:t>’ + </a:t>
            </a:r>
            <a:r>
              <a:rPr lang="en-US" dirty="0" err="1" smtClean="0"/>
              <a:t>a’c</a:t>
            </a:r>
            <a:r>
              <a:rPr lang="en-US" dirty="0" smtClean="0"/>
              <a:t>’ + </a:t>
            </a:r>
            <a:r>
              <a:rPr lang="en-US" dirty="0" err="1" smtClean="0"/>
              <a:t>bc</a:t>
            </a:r>
            <a:r>
              <a:rPr lang="en-US" dirty="0" smtClean="0"/>
              <a:t>’)</a:t>
            </a:r>
            <a:r>
              <a:rPr lang="en-US" sz="1600" dirty="0" err="1" smtClean="0"/>
              <a:t>bd</a:t>
            </a:r>
            <a:endParaRPr lang="en-US" dirty="0" smtClean="0"/>
          </a:p>
          <a:p>
            <a:pPr lvl="1"/>
            <a:r>
              <a:rPr lang="en-US" dirty="0" smtClean="0"/>
              <a:t>(0 + c+ 0 + </a:t>
            </a:r>
            <a:r>
              <a:rPr lang="en-US" dirty="0" err="1" smtClean="0"/>
              <a:t>a’c</a:t>
            </a:r>
            <a:r>
              <a:rPr lang="en-US" dirty="0" smtClean="0"/>
              <a:t>’ + c’)</a:t>
            </a:r>
            <a:r>
              <a:rPr lang="en-US" sz="1400" dirty="0" err="1" smtClean="0"/>
              <a:t>bd</a:t>
            </a:r>
            <a:endParaRPr lang="en-US" sz="1400" dirty="0" smtClean="0"/>
          </a:p>
          <a:p>
            <a:pPr lvl="1"/>
            <a:r>
              <a:rPr lang="en-US" dirty="0" smtClean="0"/>
              <a:t>Expand on c:</a:t>
            </a:r>
          </a:p>
          <a:p>
            <a:pPr lvl="2"/>
            <a:r>
              <a:rPr lang="en-US" dirty="0" smtClean="0"/>
              <a:t>C=1: (0 + 1+ 0 + 0 + 0)</a:t>
            </a:r>
            <a:r>
              <a:rPr lang="en-US" sz="1200" dirty="0" err="1" smtClean="0"/>
              <a:t>a’c</a:t>
            </a:r>
            <a:r>
              <a:rPr lang="en-US" sz="1200" dirty="0" smtClean="0"/>
              <a:t>’   </a:t>
            </a:r>
            <a:r>
              <a:rPr lang="en-US" dirty="0" smtClean="0">
                <a:cs typeface="Arial" charset="0"/>
              </a:rPr>
              <a:t>=&gt; no rows added</a:t>
            </a:r>
          </a:p>
          <a:p>
            <a:pPr lvl="2"/>
            <a:r>
              <a:rPr lang="en-US" dirty="0" smtClean="0"/>
              <a:t>C=0: (0 + 0+ 0 + a’ + 1)</a:t>
            </a:r>
            <a:r>
              <a:rPr lang="en-US" sz="1200" dirty="0" err="1" smtClean="0"/>
              <a:t>a’c</a:t>
            </a:r>
            <a:r>
              <a:rPr lang="en-US" sz="1200" dirty="0" smtClean="0"/>
              <a:t>’ </a:t>
            </a:r>
            <a:r>
              <a:rPr lang="en-US" dirty="0" smtClean="0">
                <a:cs typeface="Arial" charset="0"/>
              </a:rPr>
              <a:t>=&gt; added row (0,1,1)</a:t>
            </a:r>
          </a:p>
          <a:p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Irredundant Cover: 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Coverage Matrix:</a:t>
            </a:r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a’c</a:t>
            </a:r>
            <a:r>
              <a:rPr lang="en-US" dirty="0" smtClean="0"/>
              <a:t>’  </a:t>
            </a:r>
            <a:r>
              <a:rPr lang="en-US" dirty="0" err="1" smtClean="0"/>
              <a:t>bc</a:t>
            </a:r>
            <a:r>
              <a:rPr lang="en-US" dirty="0" smtClean="0"/>
              <a:t>’  </a:t>
            </a:r>
            <a:r>
              <a:rPr lang="en-US" dirty="0" err="1" smtClean="0"/>
              <a:t>bd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a’c</a:t>
            </a:r>
            <a:r>
              <a:rPr lang="en-US" dirty="0" smtClean="0"/>
              <a:t>’   1     1     1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bc</a:t>
            </a:r>
            <a:r>
              <a:rPr lang="en-US" dirty="0" smtClean="0"/>
              <a:t>’    0     1     1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bd</a:t>
            </a:r>
            <a:r>
              <a:rPr lang="en-US" dirty="0" smtClean="0"/>
              <a:t>     0     1     1</a:t>
            </a:r>
          </a:p>
          <a:p>
            <a:r>
              <a:rPr lang="en-US" dirty="0" smtClean="0"/>
              <a:t>Thus, a minimum cover is to select either </a:t>
            </a:r>
            <a:r>
              <a:rPr lang="en-US" dirty="0" err="1" smtClean="0"/>
              <a:t>bc</a:t>
            </a:r>
            <a:r>
              <a:rPr lang="en-US" dirty="0" smtClean="0"/>
              <a:t>’ or bd.</a:t>
            </a:r>
          </a:p>
          <a:p>
            <a:r>
              <a:rPr lang="en-US" dirty="0" smtClean="0"/>
              <a:t>Thus, we have the following two irredundant covers:</a:t>
            </a:r>
          </a:p>
          <a:p>
            <a:pPr lvl="1"/>
            <a:r>
              <a:rPr lang="en-US" dirty="0" smtClean="0"/>
              <a:t>F = </a:t>
            </a:r>
            <a:r>
              <a:rPr lang="en-US" dirty="0" err="1" smtClean="0"/>
              <a:t>c’d</a:t>
            </a:r>
            <a:r>
              <a:rPr lang="en-US" dirty="0" smtClean="0"/>
              <a:t>’ + </a:t>
            </a:r>
            <a:r>
              <a:rPr lang="en-US" dirty="0" err="1" smtClean="0"/>
              <a:t>cd</a:t>
            </a:r>
            <a:r>
              <a:rPr lang="en-US" dirty="0" smtClean="0"/>
              <a:t> + </a:t>
            </a:r>
            <a:r>
              <a:rPr lang="en-US" dirty="0" err="1" smtClean="0"/>
              <a:t>a’b</a:t>
            </a:r>
            <a:r>
              <a:rPr lang="en-US" dirty="0" smtClean="0"/>
              <a:t>’ + </a:t>
            </a:r>
            <a:r>
              <a:rPr lang="en-US" dirty="0" err="1" smtClean="0"/>
              <a:t>bc</a:t>
            </a:r>
            <a:r>
              <a:rPr lang="en-US" dirty="0" smtClean="0"/>
              <a:t>’ </a:t>
            </a:r>
          </a:p>
          <a:p>
            <a:pPr lvl="1"/>
            <a:r>
              <a:rPr lang="en-US" dirty="0" smtClean="0"/>
              <a:t>F = </a:t>
            </a:r>
            <a:r>
              <a:rPr lang="en-US" dirty="0" err="1" smtClean="0"/>
              <a:t>c’d</a:t>
            </a:r>
            <a:r>
              <a:rPr lang="en-US" dirty="0" smtClean="0"/>
              <a:t>’ + </a:t>
            </a:r>
            <a:r>
              <a:rPr lang="en-US" dirty="0" err="1" smtClean="0"/>
              <a:t>cd</a:t>
            </a:r>
            <a:r>
              <a:rPr lang="en-US" dirty="0" smtClean="0"/>
              <a:t> + </a:t>
            </a:r>
            <a:r>
              <a:rPr lang="en-US" dirty="0" err="1" smtClean="0"/>
              <a:t>a’b</a:t>
            </a:r>
            <a:r>
              <a:rPr lang="en-US" dirty="0" smtClean="0"/>
              <a:t>’ + </a:t>
            </a:r>
            <a:r>
              <a:rPr lang="en-US" dirty="0" err="1" smtClean="0"/>
              <a:t>bd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Irredundant Cover: 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 = </a:t>
            </a:r>
            <a:r>
              <a:rPr lang="en-US" dirty="0" err="1" smtClean="0"/>
              <a:t>a’cd</a:t>
            </a:r>
            <a:r>
              <a:rPr lang="en-US" dirty="0" smtClean="0"/>
              <a:t> + </a:t>
            </a:r>
            <a:r>
              <a:rPr lang="en-US" dirty="0" err="1" smtClean="0"/>
              <a:t>ab’c</a:t>
            </a:r>
            <a:r>
              <a:rPr lang="en-US" dirty="0" smtClean="0"/>
              <a:t>’ + </a:t>
            </a:r>
            <a:r>
              <a:rPr lang="en-US" dirty="0" err="1" smtClean="0"/>
              <a:t>acd</a:t>
            </a:r>
            <a:r>
              <a:rPr lang="en-US" dirty="0" smtClean="0"/>
              <a:t>’ + </a:t>
            </a:r>
            <a:r>
              <a:rPr lang="en-US" dirty="0" err="1" smtClean="0"/>
              <a:t>bcd</a:t>
            </a:r>
            <a:r>
              <a:rPr lang="en-US" dirty="0" smtClean="0"/>
              <a:t> + </a:t>
            </a:r>
            <a:r>
              <a:rPr lang="en-US" dirty="0" err="1" smtClean="0"/>
              <a:t>abd</a:t>
            </a:r>
            <a:r>
              <a:rPr lang="en-US" dirty="0" smtClean="0"/>
              <a:t> + </a:t>
            </a:r>
            <a:r>
              <a:rPr lang="en-US" dirty="0" err="1" smtClean="0"/>
              <a:t>abc</a:t>
            </a:r>
            <a:r>
              <a:rPr lang="en-US" dirty="0" smtClean="0"/>
              <a:t> + </a:t>
            </a:r>
            <a:r>
              <a:rPr lang="en-US" dirty="0" err="1" smtClean="0"/>
              <a:t>ac’d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Note that </a:t>
            </a:r>
            <a:r>
              <a:rPr lang="en-US" b="0" dirty="0" err="1" smtClean="0"/>
              <a:t>E</a:t>
            </a:r>
            <a:r>
              <a:rPr lang="en-US" b="0" baseline="30000" dirty="0" err="1" smtClean="0"/>
              <a:t>r</a:t>
            </a:r>
            <a:r>
              <a:rPr lang="en-US" b="0" dirty="0" smtClean="0"/>
              <a:t> = {</a:t>
            </a:r>
            <a:r>
              <a:rPr lang="en-US" dirty="0" err="1" smtClean="0"/>
              <a:t>a’cd</a:t>
            </a:r>
            <a:r>
              <a:rPr lang="en-US" dirty="0" smtClean="0"/>
              <a:t>, </a:t>
            </a:r>
            <a:r>
              <a:rPr lang="en-US" dirty="0" err="1" smtClean="0"/>
              <a:t>ab’c</a:t>
            </a:r>
            <a:r>
              <a:rPr lang="en-US" dirty="0" smtClean="0"/>
              <a:t>’, </a:t>
            </a:r>
            <a:r>
              <a:rPr lang="en-US" dirty="0" err="1" smtClean="0"/>
              <a:t>acd</a:t>
            </a:r>
            <a:r>
              <a:rPr lang="en-US" dirty="0" smtClean="0"/>
              <a:t>’</a:t>
            </a:r>
            <a:r>
              <a:rPr lang="en-US" b="0" dirty="0" smtClean="0"/>
              <a:t>}, </a:t>
            </a:r>
            <a:r>
              <a:rPr lang="en-US" b="0" dirty="0" err="1" smtClean="0"/>
              <a:t>R</a:t>
            </a:r>
            <a:r>
              <a:rPr lang="en-US" b="0" baseline="30000" dirty="0" err="1" smtClean="0"/>
              <a:t>t</a:t>
            </a:r>
            <a:r>
              <a:rPr lang="en-US" b="0" dirty="0" smtClean="0"/>
              <a:t> = {}, </a:t>
            </a:r>
            <a:r>
              <a:rPr lang="en-US" b="0" dirty="0" err="1" smtClean="0"/>
              <a:t>R</a:t>
            </a:r>
            <a:r>
              <a:rPr lang="en-US" b="0" baseline="30000" dirty="0" err="1" smtClean="0"/>
              <a:t>p</a:t>
            </a:r>
            <a:r>
              <a:rPr lang="en-US" b="0" dirty="0" smtClean="0"/>
              <a:t> = {</a:t>
            </a:r>
            <a:r>
              <a:rPr lang="en-US" dirty="0" err="1" smtClean="0"/>
              <a:t>bcd</a:t>
            </a:r>
            <a:r>
              <a:rPr lang="en-US" dirty="0" smtClean="0"/>
              <a:t>, </a:t>
            </a:r>
            <a:r>
              <a:rPr lang="en-US" dirty="0" err="1" smtClean="0"/>
              <a:t>abd</a:t>
            </a:r>
            <a:r>
              <a:rPr lang="en-US" dirty="0" smtClean="0"/>
              <a:t>, </a:t>
            </a:r>
            <a:r>
              <a:rPr lang="en-US" dirty="0" err="1" smtClean="0"/>
              <a:t>abc</a:t>
            </a:r>
            <a:r>
              <a:rPr lang="en-US" dirty="0" smtClean="0"/>
              <a:t>, </a:t>
            </a:r>
            <a:r>
              <a:rPr lang="en-US" dirty="0" err="1" smtClean="0"/>
              <a:t>ac’d</a:t>
            </a:r>
            <a:r>
              <a:rPr lang="en-US" b="0" dirty="0" smtClean="0"/>
              <a:t>}</a:t>
            </a:r>
          </a:p>
          <a:p>
            <a:pPr>
              <a:defRPr/>
            </a:pPr>
            <a:r>
              <a:rPr lang="en-US" b="0" dirty="0" smtClean="0"/>
              <a:t>Coverage relations:</a:t>
            </a:r>
          </a:p>
          <a:p>
            <a:pPr>
              <a:defRPr/>
            </a:pPr>
            <a:r>
              <a:rPr lang="en-US" b="0" dirty="0" err="1" smtClean="0">
                <a:solidFill>
                  <a:srgbClr val="FFFF00"/>
                </a:solidFill>
              </a:rPr>
              <a:t>bcd</a:t>
            </a:r>
            <a:r>
              <a:rPr lang="en-US" b="0" dirty="0" smtClean="0"/>
              <a:t>: </a:t>
            </a:r>
          </a:p>
          <a:p>
            <a:pPr lvl="1">
              <a:defRPr/>
            </a:pPr>
            <a:r>
              <a:rPr lang="en-US" dirty="0" smtClean="0"/>
              <a:t>(</a:t>
            </a:r>
            <a:r>
              <a:rPr lang="en-US" dirty="0" err="1" smtClean="0"/>
              <a:t>a’cd</a:t>
            </a:r>
            <a:r>
              <a:rPr lang="en-US" dirty="0" smtClean="0"/>
              <a:t> + </a:t>
            </a:r>
            <a:r>
              <a:rPr lang="en-US" dirty="0" err="1" smtClean="0"/>
              <a:t>ab’c</a:t>
            </a:r>
            <a:r>
              <a:rPr lang="en-US" dirty="0" smtClean="0"/>
              <a:t>’ + </a:t>
            </a:r>
            <a:r>
              <a:rPr lang="en-US" dirty="0" err="1" smtClean="0"/>
              <a:t>acd</a:t>
            </a:r>
            <a:r>
              <a:rPr lang="en-US" dirty="0" smtClean="0"/>
              <a:t>’ + </a:t>
            </a:r>
            <a:r>
              <a:rPr lang="en-US" dirty="0" err="1" smtClean="0"/>
              <a:t>abd</a:t>
            </a:r>
            <a:r>
              <a:rPr lang="en-US" dirty="0" smtClean="0"/>
              <a:t> + </a:t>
            </a:r>
            <a:r>
              <a:rPr lang="en-US" dirty="0" err="1" smtClean="0"/>
              <a:t>abc</a:t>
            </a:r>
            <a:r>
              <a:rPr lang="en-US" dirty="0" smtClean="0"/>
              <a:t> + </a:t>
            </a:r>
            <a:r>
              <a:rPr lang="en-US" dirty="0" err="1" smtClean="0"/>
              <a:t>ac’d</a:t>
            </a:r>
            <a:r>
              <a:rPr lang="en-US" dirty="0" smtClean="0"/>
              <a:t>)</a:t>
            </a:r>
            <a:r>
              <a:rPr lang="en-US" sz="1600" dirty="0" err="1" smtClean="0"/>
              <a:t>bcd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(a’ + 0 + 0 + a + a + 0)</a:t>
            </a:r>
            <a:r>
              <a:rPr lang="en-US" sz="1600" dirty="0" err="1" smtClean="0"/>
              <a:t>bcd</a:t>
            </a:r>
            <a:endParaRPr lang="en-US" dirty="0" smtClean="0"/>
          </a:p>
          <a:p>
            <a:pPr lvl="1"/>
            <a:r>
              <a:rPr lang="en-US" dirty="0" smtClean="0">
                <a:cs typeface="Arial" charset="0"/>
              </a:rPr>
              <a:t>=&gt; added row (1,1,1,0)</a:t>
            </a:r>
          </a:p>
          <a:p>
            <a:pPr>
              <a:defRPr/>
            </a:pPr>
            <a:r>
              <a:rPr lang="en-US" b="0" dirty="0" err="1" smtClean="0">
                <a:solidFill>
                  <a:srgbClr val="FFFF00"/>
                </a:solidFill>
              </a:rPr>
              <a:t>abd</a:t>
            </a:r>
            <a:r>
              <a:rPr lang="en-US" b="0" dirty="0" smtClean="0"/>
              <a:t>: </a:t>
            </a:r>
          </a:p>
          <a:p>
            <a:pPr lvl="1">
              <a:defRPr/>
            </a:pPr>
            <a:r>
              <a:rPr lang="en-US" dirty="0" smtClean="0"/>
              <a:t>(</a:t>
            </a:r>
            <a:r>
              <a:rPr lang="en-US" dirty="0" err="1" smtClean="0"/>
              <a:t>a’cd</a:t>
            </a:r>
            <a:r>
              <a:rPr lang="en-US" dirty="0" smtClean="0"/>
              <a:t> + </a:t>
            </a:r>
            <a:r>
              <a:rPr lang="en-US" dirty="0" err="1" smtClean="0"/>
              <a:t>ab’c</a:t>
            </a:r>
            <a:r>
              <a:rPr lang="en-US" dirty="0" smtClean="0"/>
              <a:t>’ + </a:t>
            </a:r>
            <a:r>
              <a:rPr lang="en-US" dirty="0" err="1" smtClean="0"/>
              <a:t>acd</a:t>
            </a:r>
            <a:r>
              <a:rPr lang="en-US" dirty="0" smtClean="0"/>
              <a:t>’ + </a:t>
            </a:r>
            <a:r>
              <a:rPr lang="en-US" dirty="0" err="1" smtClean="0"/>
              <a:t>bcd</a:t>
            </a:r>
            <a:r>
              <a:rPr lang="en-US" dirty="0" smtClean="0"/>
              <a:t> + </a:t>
            </a:r>
            <a:r>
              <a:rPr lang="en-US" dirty="0" err="1" smtClean="0"/>
              <a:t>abc</a:t>
            </a:r>
            <a:r>
              <a:rPr lang="en-US" dirty="0" smtClean="0"/>
              <a:t> + </a:t>
            </a:r>
            <a:r>
              <a:rPr lang="en-US" dirty="0" err="1" smtClean="0"/>
              <a:t>ac’d</a:t>
            </a:r>
            <a:r>
              <a:rPr lang="en-US" dirty="0" smtClean="0"/>
              <a:t>)</a:t>
            </a:r>
            <a:r>
              <a:rPr lang="en-US" sz="1600" dirty="0" err="1" smtClean="0"/>
              <a:t>abd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(0 + 0 + 0 + c + c + c’)</a:t>
            </a:r>
            <a:r>
              <a:rPr lang="en-US" sz="1600" dirty="0" err="1" smtClean="0"/>
              <a:t>bcd</a:t>
            </a:r>
            <a:endParaRPr lang="en-US" dirty="0" smtClean="0"/>
          </a:p>
          <a:p>
            <a:pPr lvl="1"/>
            <a:r>
              <a:rPr lang="en-US" dirty="0" smtClean="0">
                <a:cs typeface="Arial" charset="0"/>
              </a:rPr>
              <a:t>=&gt; added row (0,1,0,1)</a:t>
            </a:r>
          </a:p>
          <a:p>
            <a:pPr lvl="1"/>
            <a:r>
              <a:rPr lang="en-US" dirty="0" smtClean="0">
                <a:cs typeface="Arial" charset="0"/>
              </a:rPr>
              <a:t>=&gt; added row (1,1,1,0)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Irredundant Cover: 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0" dirty="0" err="1" smtClean="0">
                <a:solidFill>
                  <a:srgbClr val="FFFF00"/>
                </a:solidFill>
              </a:rPr>
              <a:t>abc</a:t>
            </a:r>
            <a:r>
              <a:rPr lang="en-US" b="0" dirty="0" smtClean="0"/>
              <a:t>: </a:t>
            </a:r>
          </a:p>
          <a:p>
            <a:pPr lvl="1">
              <a:defRPr/>
            </a:pPr>
            <a:r>
              <a:rPr lang="en-US" dirty="0" smtClean="0"/>
              <a:t>(</a:t>
            </a:r>
            <a:r>
              <a:rPr lang="en-US" dirty="0" err="1" smtClean="0"/>
              <a:t>a’cd</a:t>
            </a:r>
            <a:r>
              <a:rPr lang="en-US" dirty="0" smtClean="0"/>
              <a:t> + </a:t>
            </a:r>
            <a:r>
              <a:rPr lang="en-US" dirty="0" err="1" smtClean="0"/>
              <a:t>ab’c</a:t>
            </a:r>
            <a:r>
              <a:rPr lang="en-US" dirty="0" smtClean="0"/>
              <a:t>’ + </a:t>
            </a:r>
            <a:r>
              <a:rPr lang="en-US" dirty="0" err="1" smtClean="0"/>
              <a:t>acd</a:t>
            </a:r>
            <a:r>
              <a:rPr lang="en-US" dirty="0" smtClean="0"/>
              <a:t>’ + </a:t>
            </a:r>
            <a:r>
              <a:rPr lang="en-US" dirty="0" err="1" smtClean="0"/>
              <a:t>bcd</a:t>
            </a:r>
            <a:r>
              <a:rPr lang="en-US" dirty="0" smtClean="0"/>
              <a:t> + </a:t>
            </a:r>
            <a:r>
              <a:rPr lang="en-US" dirty="0" err="1" smtClean="0"/>
              <a:t>abd</a:t>
            </a:r>
            <a:r>
              <a:rPr lang="en-US" dirty="0" smtClean="0"/>
              <a:t> + </a:t>
            </a:r>
            <a:r>
              <a:rPr lang="en-US" dirty="0" err="1" smtClean="0"/>
              <a:t>ac’d</a:t>
            </a:r>
            <a:r>
              <a:rPr lang="en-US" dirty="0" smtClean="0"/>
              <a:t>)</a:t>
            </a:r>
            <a:r>
              <a:rPr lang="en-US" sz="1600" dirty="0" err="1" smtClean="0"/>
              <a:t>abc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(0 + 0 + d’+ d + d + 0)</a:t>
            </a:r>
            <a:r>
              <a:rPr lang="en-US" sz="1600" dirty="0" err="1" smtClean="0"/>
              <a:t>abc</a:t>
            </a:r>
            <a:endParaRPr lang="en-US" dirty="0" smtClean="0"/>
          </a:p>
          <a:p>
            <a:pPr lvl="1"/>
            <a:r>
              <a:rPr lang="en-US" dirty="0" smtClean="0">
                <a:cs typeface="Arial" charset="0"/>
              </a:rPr>
              <a:t>=&gt; added row (1,1,1,0)</a:t>
            </a:r>
          </a:p>
          <a:p>
            <a:pPr>
              <a:defRPr/>
            </a:pPr>
            <a:r>
              <a:rPr lang="en-US" b="0" dirty="0" err="1" smtClean="0">
                <a:solidFill>
                  <a:srgbClr val="FFFF00"/>
                </a:solidFill>
              </a:rPr>
              <a:t>ac’d</a:t>
            </a:r>
            <a:r>
              <a:rPr lang="en-US" b="0" dirty="0" smtClean="0"/>
              <a:t>: </a:t>
            </a:r>
          </a:p>
          <a:p>
            <a:pPr lvl="1">
              <a:defRPr/>
            </a:pPr>
            <a:r>
              <a:rPr lang="en-US" dirty="0" smtClean="0"/>
              <a:t>(</a:t>
            </a:r>
            <a:r>
              <a:rPr lang="en-US" dirty="0" err="1" smtClean="0"/>
              <a:t>a’cd</a:t>
            </a:r>
            <a:r>
              <a:rPr lang="en-US" dirty="0" smtClean="0"/>
              <a:t> + </a:t>
            </a:r>
            <a:r>
              <a:rPr lang="en-US" dirty="0" err="1" smtClean="0"/>
              <a:t>ab’c</a:t>
            </a:r>
            <a:r>
              <a:rPr lang="en-US" dirty="0" smtClean="0"/>
              <a:t>’ + </a:t>
            </a:r>
            <a:r>
              <a:rPr lang="en-US" dirty="0" err="1" smtClean="0"/>
              <a:t>acd</a:t>
            </a:r>
            <a:r>
              <a:rPr lang="en-US" dirty="0" smtClean="0"/>
              <a:t>’ + </a:t>
            </a:r>
            <a:r>
              <a:rPr lang="en-US" dirty="0" err="1" smtClean="0"/>
              <a:t>bcd</a:t>
            </a:r>
            <a:r>
              <a:rPr lang="en-US" dirty="0" smtClean="0"/>
              <a:t> + </a:t>
            </a:r>
            <a:r>
              <a:rPr lang="en-US" dirty="0" err="1" smtClean="0"/>
              <a:t>abd</a:t>
            </a:r>
            <a:r>
              <a:rPr lang="en-US" dirty="0" smtClean="0"/>
              <a:t> + </a:t>
            </a:r>
            <a:r>
              <a:rPr lang="en-US" dirty="0" err="1" smtClean="0"/>
              <a:t>abc</a:t>
            </a:r>
            <a:r>
              <a:rPr lang="en-US" dirty="0" smtClean="0"/>
              <a:t>)</a:t>
            </a:r>
            <a:r>
              <a:rPr lang="en-US" sz="1600" dirty="0" err="1" smtClean="0"/>
              <a:t>ac’d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(0 + b’ + 0+ 0 + b + 0)</a:t>
            </a:r>
            <a:r>
              <a:rPr lang="en-US" sz="1600" dirty="0" err="1" smtClean="0"/>
              <a:t>ac’d</a:t>
            </a:r>
            <a:endParaRPr lang="en-US" dirty="0" smtClean="0"/>
          </a:p>
          <a:p>
            <a:pPr lvl="1"/>
            <a:r>
              <a:rPr lang="en-US" dirty="0" smtClean="0">
                <a:cs typeface="Arial" charset="0"/>
              </a:rPr>
              <a:t>=&gt; added row (0,1,0,1)</a:t>
            </a:r>
          </a:p>
          <a:p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Irredundant Cover: 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Coverage Matrix:</a:t>
            </a:r>
          </a:p>
          <a:p>
            <a:pPr>
              <a:buNone/>
            </a:pPr>
            <a:r>
              <a:rPr lang="en-US" dirty="0" smtClean="0"/>
              <a:t>             </a:t>
            </a:r>
            <a:r>
              <a:rPr lang="en-US" dirty="0" err="1" smtClean="0"/>
              <a:t>bcd</a:t>
            </a:r>
            <a:r>
              <a:rPr lang="en-US" dirty="0" smtClean="0"/>
              <a:t>  </a:t>
            </a:r>
            <a:r>
              <a:rPr lang="en-US" dirty="0" err="1" smtClean="0"/>
              <a:t>abd</a:t>
            </a:r>
            <a:r>
              <a:rPr lang="en-US" dirty="0" smtClean="0"/>
              <a:t>  </a:t>
            </a:r>
            <a:r>
              <a:rPr lang="en-US" dirty="0" err="1" smtClean="0"/>
              <a:t>abc</a:t>
            </a:r>
            <a:r>
              <a:rPr lang="en-US" dirty="0" smtClean="0"/>
              <a:t> </a:t>
            </a:r>
            <a:r>
              <a:rPr lang="en-US" dirty="0" err="1" smtClean="0"/>
              <a:t>ac’d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bcd</a:t>
            </a:r>
            <a:r>
              <a:rPr lang="en-US" dirty="0" smtClean="0"/>
              <a:t>    1      1      1      0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abd</a:t>
            </a:r>
            <a:r>
              <a:rPr lang="en-US" dirty="0" smtClean="0"/>
              <a:t>    0      1      0      1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abd</a:t>
            </a:r>
            <a:r>
              <a:rPr lang="en-US" dirty="0" smtClean="0"/>
              <a:t>    1      1      1      0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abc</a:t>
            </a:r>
            <a:r>
              <a:rPr lang="en-US" dirty="0" smtClean="0"/>
              <a:t>    1      1      1      0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ac’d</a:t>
            </a:r>
            <a:r>
              <a:rPr lang="en-US" dirty="0" smtClean="0"/>
              <a:t>   0      1      0      1</a:t>
            </a:r>
          </a:p>
          <a:p>
            <a:r>
              <a:rPr lang="en-US" dirty="0" smtClean="0"/>
              <a:t>Thus, a minimum cover is to select </a:t>
            </a:r>
            <a:r>
              <a:rPr lang="en-US" dirty="0" err="1" smtClean="0"/>
              <a:t>abd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Thus, we have the following irredundant cover:</a:t>
            </a:r>
          </a:p>
          <a:p>
            <a:pPr lvl="1"/>
            <a:r>
              <a:rPr lang="en-US" dirty="0" smtClean="0"/>
              <a:t>F = </a:t>
            </a:r>
            <a:r>
              <a:rPr lang="en-US" dirty="0" err="1" smtClean="0"/>
              <a:t>a’cd</a:t>
            </a:r>
            <a:r>
              <a:rPr lang="en-US" dirty="0" smtClean="0"/>
              <a:t> + </a:t>
            </a:r>
            <a:r>
              <a:rPr lang="en-US" dirty="0" err="1" smtClean="0"/>
              <a:t>ab’c</a:t>
            </a:r>
            <a:r>
              <a:rPr lang="en-US" dirty="0" smtClean="0"/>
              <a:t>’ + </a:t>
            </a:r>
            <a:r>
              <a:rPr lang="en-US" dirty="0" err="1" smtClean="0"/>
              <a:t>acd</a:t>
            </a:r>
            <a:r>
              <a:rPr lang="en-US" dirty="0" smtClean="0"/>
              <a:t>’ + </a:t>
            </a:r>
            <a:r>
              <a:rPr lang="en-US" dirty="0" err="1" smtClean="0"/>
              <a:t>abd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Essentials …</a:t>
            </a:r>
          </a:p>
        </p:txBody>
      </p:sp>
      <p:sp>
        <p:nvSpPr>
          <p:cNvPr id="79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Essential prime </a:t>
            </a:r>
            <a:r>
              <a:rPr lang="en-US" dirty="0" err="1" smtClean="0"/>
              <a:t>implicants</a:t>
            </a:r>
            <a:r>
              <a:rPr lang="en-US" dirty="0" smtClean="0"/>
              <a:t> are part of any cover.</a:t>
            </a:r>
          </a:p>
          <a:p>
            <a:pPr>
              <a:defRPr/>
            </a:pPr>
            <a:r>
              <a:rPr lang="en-US" dirty="0" smtClean="0">
                <a:solidFill>
                  <a:schemeClr val="hlink"/>
                </a:solidFill>
              </a:rPr>
              <a:t>Theorem</a:t>
            </a:r>
          </a:p>
          <a:p>
            <a:pPr lvl="1">
              <a:defRPr/>
            </a:pPr>
            <a:r>
              <a:rPr lang="en-US" dirty="0" smtClean="0"/>
              <a:t>Let F=G</a:t>
            </a:r>
            <a:r>
              <a:rPr lang="en-US" dirty="0" smtClean="0">
                <a:sym typeface="Symbol" pitchFamily="18" charset="2"/>
              </a:rPr>
              <a:t>, where  is a prime disjoint from G. Then,  is an essential prime </a:t>
            </a:r>
            <a:r>
              <a:rPr lang="en-US" dirty="0" err="1" smtClean="0">
                <a:sym typeface="Symbol" pitchFamily="18" charset="2"/>
              </a:rPr>
              <a:t>iff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smtClean="0">
                <a:solidFill>
                  <a:schemeClr val="hlink"/>
                </a:solidFill>
                <a:sym typeface="Symbol" pitchFamily="18" charset="2"/>
              </a:rPr>
              <a:t>Consensus(G,)</a:t>
            </a:r>
            <a:r>
              <a:rPr lang="en-US" dirty="0" smtClean="0">
                <a:sym typeface="Symbol" pitchFamily="18" charset="2"/>
              </a:rPr>
              <a:t> does not cover .</a:t>
            </a:r>
          </a:p>
          <a:p>
            <a:pPr>
              <a:defRPr/>
            </a:pPr>
            <a:r>
              <a:rPr lang="en-US" dirty="0" smtClean="0">
                <a:solidFill>
                  <a:schemeClr val="hlink"/>
                </a:solidFill>
                <a:sym typeface="Symbol" pitchFamily="18" charset="2"/>
              </a:rPr>
              <a:t>Corollary</a:t>
            </a:r>
          </a:p>
          <a:p>
            <a:pPr lvl="1">
              <a:defRPr/>
            </a:pPr>
            <a:r>
              <a:rPr lang="en-US" dirty="0" smtClean="0">
                <a:sym typeface="Symbol" pitchFamily="18" charset="2"/>
              </a:rPr>
              <a:t>Let F</a:t>
            </a:r>
            <a:r>
              <a:rPr lang="en-US" baseline="30000" dirty="0" smtClean="0">
                <a:sym typeface="Symbol" pitchFamily="18" charset="2"/>
              </a:rPr>
              <a:t>ON</a:t>
            </a:r>
            <a:r>
              <a:rPr lang="en-US" dirty="0" smtClean="0">
                <a:sym typeface="Symbol" pitchFamily="18" charset="2"/>
              </a:rPr>
              <a:t> be a cover of the on-set and F</a:t>
            </a:r>
            <a:r>
              <a:rPr lang="en-US" baseline="30000" dirty="0" smtClean="0">
                <a:sym typeface="Symbol" pitchFamily="18" charset="2"/>
              </a:rPr>
              <a:t>DC</a:t>
            </a:r>
            <a:r>
              <a:rPr lang="en-US" dirty="0" smtClean="0">
                <a:sym typeface="Symbol" pitchFamily="18" charset="2"/>
              </a:rPr>
              <a:t> be a cover of the dc-set and  is a prime </a:t>
            </a:r>
            <a:r>
              <a:rPr lang="en-US" dirty="0" err="1" smtClean="0">
                <a:sym typeface="Symbol" pitchFamily="18" charset="2"/>
              </a:rPr>
              <a:t>implicant</a:t>
            </a:r>
            <a:r>
              <a:rPr lang="en-US" dirty="0" smtClean="0">
                <a:sym typeface="Symbol" pitchFamily="18" charset="2"/>
              </a:rPr>
              <a:t>. Then,   is an essential prime </a:t>
            </a:r>
            <a:r>
              <a:rPr lang="en-US" dirty="0" err="1" smtClean="0">
                <a:sym typeface="Symbol" pitchFamily="18" charset="2"/>
              </a:rPr>
              <a:t>implicant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iff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smtClean="0">
                <a:solidFill>
                  <a:schemeClr val="hlink"/>
                </a:solidFill>
                <a:sym typeface="Symbol" pitchFamily="18" charset="2"/>
              </a:rPr>
              <a:t>HF</a:t>
            </a:r>
            <a:r>
              <a:rPr lang="en-US" baseline="30000" dirty="0" smtClean="0">
                <a:solidFill>
                  <a:schemeClr val="hlink"/>
                </a:solidFill>
                <a:sym typeface="Symbol" pitchFamily="18" charset="2"/>
              </a:rPr>
              <a:t>DC</a:t>
            </a:r>
            <a:r>
              <a:rPr lang="en-US" baseline="30000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does not cover , where </a:t>
            </a:r>
            <a:r>
              <a:rPr lang="en-US" dirty="0" smtClean="0">
                <a:solidFill>
                  <a:schemeClr val="hlink"/>
                </a:solidFill>
                <a:sym typeface="Symbol" pitchFamily="18" charset="2"/>
              </a:rPr>
              <a:t>H=Consensus( ((F</a:t>
            </a:r>
            <a:r>
              <a:rPr lang="en-US" baseline="30000" dirty="0" smtClean="0">
                <a:solidFill>
                  <a:schemeClr val="hlink"/>
                </a:solidFill>
                <a:sym typeface="Symbol" pitchFamily="18" charset="2"/>
              </a:rPr>
              <a:t>ON </a:t>
            </a:r>
            <a:r>
              <a:rPr lang="en-US" dirty="0" smtClean="0">
                <a:solidFill>
                  <a:schemeClr val="hlink"/>
                </a:solidFill>
                <a:sym typeface="Symbol" pitchFamily="18" charset="2"/>
              </a:rPr>
              <a:t>F</a:t>
            </a:r>
            <a:r>
              <a:rPr lang="en-US" baseline="30000" dirty="0" smtClean="0">
                <a:solidFill>
                  <a:schemeClr val="hlink"/>
                </a:solidFill>
                <a:sym typeface="Symbol" pitchFamily="18" charset="2"/>
              </a:rPr>
              <a:t>DC </a:t>
            </a:r>
            <a:r>
              <a:rPr lang="en-US" dirty="0" smtClean="0">
                <a:solidFill>
                  <a:schemeClr val="hlink"/>
                </a:solidFill>
                <a:sym typeface="Symbol" pitchFamily="18" charset="2"/>
              </a:rPr>
              <a:t>)# ), )</a:t>
            </a:r>
          </a:p>
          <a:p>
            <a:pPr>
              <a:defRPr/>
            </a:pPr>
            <a:r>
              <a:rPr lang="en-US" dirty="0" smtClean="0">
                <a:solidFill>
                  <a:schemeClr val="hlink"/>
                </a:solidFill>
                <a:sym typeface="Symbol" pitchFamily="18" charset="2"/>
              </a:rPr>
              <a:t>Example</a:t>
            </a:r>
          </a:p>
          <a:p>
            <a:pPr>
              <a:defRPr/>
            </a:pPr>
            <a:endParaRPr lang="en-US" dirty="0" smtClean="0">
              <a:solidFill>
                <a:schemeClr val="hlink"/>
              </a:solidFill>
              <a:sym typeface="Symbol" pitchFamily="18" charset="2"/>
            </a:endParaRP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782638" y="5046663"/>
            <a:ext cx="2513012" cy="1552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u="none">
                <a:solidFill>
                  <a:schemeClr val="hlink"/>
                </a:solidFill>
                <a:sym typeface="Symbol" pitchFamily="18" charset="2"/>
              </a:rPr>
              <a:t></a:t>
            </a:r>
            <a:r>
              <a:rPr lang="en-US" u="none">
                <a:solidFill>
                  <a:srgbClr val="FFFFFF"/>
                </a:solidFill>
                <a:sym typeface="Symbol" pitchFamily="18" charset="2"/>
              </a:rPr>
              <a:t>  10  10  11</a:t>
            </a:r>
          </a:p>
          <a:p>
            <a:r>
              <a:rPr lang="en-US" u="none">
                <a:solidFill>
                  <a:schemeClr val="hlink"/>
                </a:solidFill>
                <a:sym typeface="Symbol" pitchFamily="18" charset="2"/>
              </a:rPr>
              <a:t></a:t>
            </a:r>
            <a:r>
              <a:rPr lang="en-US" u="none">
                <a:solidFill>
                  <a:srgbClr val="FFFFFF"/>
                </a:solidFill>
                <a:sym typeface="Symbol" pitchFamily="18" charset="2"/>
              </a:rPr>
              <a:t>   11 10   01</a:t>
            </a:r>
          </a:p>
          <a:p>
            <a:r>
              <a:rPr lang="en-US" u="none">
                <a:solidFill>
                  <a:schemeClr val="hlink"/>
                </a:solidFill>
                <a:sym typeface="Symbol" pitchFamily="18" charset="2"/>
              </a:rPr>
              <a:t></a:t>
            </a:r>
            <a:r>
              <a:rPr lang="en-US" u="none">
                <a:solidFill>
                  <a:srgbClr val="FFFFFF"/>
                </a:solidFill>
                <a:sym typeface="Symbol" pitchFamily="18" charset="2"/>
              </a:rPr>
              <a:t>    01 11  01</a:t>
            </a:r>
          </a:p>
          <a:p>
            <a:r>
              <a:rPr lang="en-US" u="none">
                <a:solidFill>
                  <a:schemeClr val="hlink"/>
                </a:solidFill>
                <a:sym typeface="Symbol" pitchFamily="18" charset="2"/>
              </a:rPr>
              <a:t></a:t>
            </a:r>
            <a:r>
              <a:rPr lang="en-US" u="none">
                <a:solidFill>
                  <a:srgbClr val="FFFFFF"/>
                </a:solidFill>
                <a:sym typeface="Symbol" pitchFamily="18" charset="2"/>
              </a:rPr>
              <a:t>   01  01 11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3703638" y="4883150"/>
            <a:ext cx="4470400" cy="1689100"/>
          </a:xfrm>
          <a:prstGeom prst="rect">
            <a:avLst/>
          </a:prstGeom>
          <a:solidFill>
            <a:srgbClr val="3366FF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u="none">
                <a:solidFill>
                  <a:schemeClr val="hlink"/>
                </a:solidFill>
              </a:rPr>
              <a:t>Test </a:t>
            </a:r>
            <a:r>
              <a:rPr lang="en-US" u="none">
                <a:solidFill>
                  <a:schemeClr val="hlink"/>
                </a:solidFill>
                <a:sym typeface="Symbol" pitchFamily="18" charset="2"/>
              </a:rPr>
              <a:t></a:t>
            </a:r>
            <a:r>
              <a:rPr lang="en-US" u="none"/>
              <a:t> :</a:t>
            </a:r>
          </a:p>
          <a:p>
            <a:r>
              <a:rPr lang="en-US" sz="2000" u="none">
                <a:solidFill>
                  <a:srgbClr val="FFFFFF"/>
                </a:solidFill>
              </a:rPr>
              <a:t>F#</a:t>
            </a:r>
            <a:r>
              <a:rPr lang="en-US" sz="2000" u="none">
                <a:solidFill>
                  <a:srgbClr val="FFFFFF"/>
                </a:solidFill>
                <a:sym typeface="Symbol" pitchFamily="18" charset="2"/>
              </a:rPr>
              <a:t>={ab’c, ab, ac}={ab, ac}</a:t>
            </a:r>
          </a:p>
          <a:p>
            <a:r>
              <a:rPr lang="en-US" sz="2000" u="none">
                <a:solidFill>
                  <a:srgbClr val="FFFFFF"/>
                </a:solidFill>
                <a:sym typeface="Symbol" pitchFamily="18" charset="2"/>
              </a:rPr>
              <a:t>H= {b’c}</a:t>
            </a:r>
          </a:p>
          <a:p>
            <a:r>
              <a:rPr lang="en-US" sz="2000" u="none">
                <a:solidFill>
                  <a:srgbClr val="FFFFFF"/>
                </a:solidFill>
                <a:sym typeface="Symbol" pitchFamily="18" charset="2"/>
              </a:rPr>
              <a:t>H</a:t>
            </a:r>
            <a:r>
              <a:rPr lang="en-US" sz="2000" u="none" baseline="-25000">
                <a:solidFill>
                  <a:srgbClr val="FFFFFF"/>
                </a:solidFill>
                <a:sym typeface="Symbol" pitchFamily="18" charset="2"/>
              </a:rPr>
              <a:t></a:t>
            </a:r>
            <a:r>
              <a:rPr lang="en-US" sz="2000" u="none">
                <a:solidFill>
                  <a:srgbClr val="FFFFFF"/>
                </a:solidFill>
                <a:sym typeface="Symbol" pitchFamily="18" charset="2"/>
              </a:rPr>
              <a:t>={c}; not tautology</a:t>
            </a:r>
          </a:p>
          <a:p>
            <a:r>
              <a:rPr lang="en-US" sz="2000" u="none">
                <a:solidFill>
                  <a:srgbClr val="FFFFFF"/>
                </a:solidFill>
                <a:sym typeface="Symbol" pitchFamily="18" charset="2"/>
              </a:rPr>
              <a:t>  not contained in H and essential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2711450" y="5014913"/>
            <a:ext cx="708025" cy="1552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none">
                <a:solidFill>
                  <a:schemeClr val="hlink"/>
                </a:solidFill>
              </a:rPr>
              <a:t>a’b’</a:t>
            </a:r>
          </a:p>
          <a:p>
            <a:r>
              <a:rPr lang="en-US" u="none">
                <a:solidFill>
                  <a:schemeClr val="hlink"/>
                </a:solidFill>
              </a:rPr>
              <a:t>b’c</a:t>
            </a:r>
          </a:p>
          <a:p>
            <a:r>
              <a:rPr lang="en-US" u="none">
                <a:solidFill>
                  <a:schemeClr val="hlink"/>
                </a:solidFill>
              </a:rPr>
              <a:t>ac</a:t>
            </a:r>
          </a:p>
          <a:p>
            <a:r>
              <a:rPr lang="en-US" u="none">
                <a:solidFill>
                  <a:schemeClr val="hlink"/>
                </a:solidFill>
              </a:rPr>
              <a:t>ab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 Essentials</a:t>
            </a:r>
          </a:p>
        </p:txBody>
      </p:sp>
      <p:sp>
        <p:nvSpPr>
          <p:cNvPr id="82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hlink"/>
                </a:solidFill>
              </a:rPr>
              <a:t>Another Example</a:t>
            </a:r>
          </a:p>
          <a:p>
            <a:pPr lvl="1">
              <a:defRPr/>
            </a:pPr>
            <a:r>
              <a:rPr lang="en-US" dirty="0" smtClean="0"/>
              <a:t>F = </a:t>
            </a:r>
            <a:r>
              <a:rPr lang="en-US" dirty="0" err="1" smtClean="0"/>
              <a:t>a’b</a:t>
            </a:r>
            <a:r>
              <a:rPr lang="en-US" dirty="0" smtClean="0"/>
              <a:t>’ + c’</a:t>
            </a:r>
          </a:p>
          <a:p>
            <a:pPr lvl="1">
              <a:defRPr/>
            </a:pPr>
            <a:r>
              <a:rPr lang="en-US" dirty="0" smtClean="0"/>
              <a:t>F</a:t>
            </a:r>
            <a:r>
              <a:rPr lang="en-US" baseline="30000" dirty="0" smtClean="0"/>
              <a:t>DC </a:t>
            </a:r>
            <a:r>
              <a:rPr lang="en-US" dirty="0" smtClean="0"/>
              <a:t>= </a:t>
            </a:r>
            <a:r>
              <a:rPr lang="en-US" dirty="0" err="1" smtClean="0"/>
              <a:t>bc</a:t>
            </a:r>
            <a:r>
              <a:rPr lang="en-US" dirty="0" smtClean="0"/>
              <a:t>’ + ac’</a:t>
            </a:r>
          </a:p>
          <a:p>
            <a:pPr>
              <a:defRPr/>
            </a:pPr>
            <a:r>
              <a:rPr lang="en-US" dirty="0" smtClean="0"/>
              <a:t>Let us consider if </a:t>
            </a:r>
            <a:r>
              <a:rPr lang="en-US" dirty="0" smtClean="0">
                <a:solidFill>
                  <a:schemeClr val="hlink"/>
                </a:solidFill>
              </a:rPr>
              <a:t>c’</a:t>
            </a:r>
            <a:r>
              <a:rPr lang="en-US" dirty="0" smtClean="0"/>
              <a:t> is essential prime </a:t>
            </a:r>
            <a:r>
              <a:rPr lang="en-US" dirty="0" err="1" smtClean="0"/>
              <a:t>implicant</a:t>
            </a:r>
            <a:endParaRPr lang="en-US" dirty="0" smtClean="0"/>
          </a:p>
          <a:p>
            <a:pPr lvl="1">
              <a:defRPr/>
            </a:pPr>
            <a:r>
              <a:rPr lang="en-US" dirty="0" err="1" smtClean="0"/>
              <a:t>F#c</a:t>
            </a:r>
            <a:r>
              <a:rPr lang="en-US" dirty="0" smtClean="0"/>
              <a:t>’=</a:t>
            </a:r>
            <a:r>
              <a:rPr lang="en-US" dirty="0" err="1" smtClean="0"/>
              <a:t>a’b’c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H=</a:t>
            </a:r>
            <a:r>
              <a:rPr lang="en-US" dirty="0" err="1" smtClean="0"/>
              <a:t>a’b</a:t>
            </a:r>
            <a:r>
              <a:rPr lang="en-US" dirty="0" smtClean="0"/>
              <a:t>’</a:t>
            </a:r>
          </a:p>
          <a:p>
            <a:pPr lvl="1">
              <a:defRPr/>
            </a:pPr>
            <a:r>
              <a:rPr lang="en-US" dirty="0" smtClean="0"/>
              <a:t>H</a:t>
            </a:r>
            <a:r>
              <a:rPr lang="en-US" dirty="0" smtClean="0">
                <a:sym typeface="Symbol" pitchFamily="18" charset="2"/>
              </a:rPr>
              <a:t></a:t>
            </a:r>
            <a:r>
              <a:rPr lang="en-US" dirty="0" smtClean="0"/>
              <a:t> {F</a:t>
            </a:r>
            <a:r>
              <a:rPr lang="en-US" baseline="30000" dirty="0" smtClean="0"/>
              <a:t>DC</a:t>
            </a:r>
            <a:r>
              <a:rPr lang="en-US" dirty="0" smtClean="0"/>
              <a:t>}={</a:t>
            </a:r>
            <a:r>
              <a:rPr lang="en-US" dirty="0" err="1" smtClean="0"/>
              <a:t>a’b’,bc’,ac</a:t>
            </a:r>
            <a:r>
              <a:rPr lang="en-US" dirty="0" smtClean="0"/>
              <a:t>’}</a:t>
            </a:r>
          </a:p>
          <a:p>
            <a:pPr lvl="1">
              <a:defRPr/>
            </a:pPr>
            <a:r>
              <a:rPr lang="en-US" dirty="0" smtClean="0"/>
              <a:t>{</a:t>
            </a:r>
            <a:r>
              <a:rPr lang="en-US" dirty="0" err="1" smtClean="0"/>
              <a:t>a’b’,bc’,ac</a:t>
            </a:r>
            <a:r>
              <a:rPr lang="en-US" dirty="0" smtClean="0"/>
              <a:t>’}</a:t>
            </a:r>
            <a:r>
              <a:rPr lang="en-US" baseline="-25000" dirty="0" smtClean="0"/>
              <a:t>c’</a:t>
            </a:r>
            <a:r>
              <a:rPr lang="en-US" dirty="0" smtClean="0"/>
              <a:t>= {</a:t>
            </a:r>
            <a:r>
              <a:rPr lang="en-US" dirty="0" err="1" smtClean="0"/>
              <a:t>a’b’,b,a</a:t>
            </a:r>
            <a:r>
              <a:rPr lang="en-US" dirty="0" smtClean="0"/>
              <a:t>}=Tautology</a:t>
            </a:r>
          </a:p>
          <a:p>
            <a:pPr lvl="1">
              <a:defRPr/>
            </a:pPr>
            <a:r>
              <a:rPr lang="en-US" dirty="0" smtClean="0"/>
              <a:t>Thus, </a:t>
            </a:r>
            <a:r>
              <a:rPr lang="en-US" dirty="0" smtClean="0">
                <a:solidFill>
                  <a:schemeClr val="hlink"/>
                </a:solidFill>
              </a:rPr>
              <a:t>c’ is not essential prime </a:t>
            </a:r>
            <a:r>
              <a:rPr lang="en-US" dirty="0" err="1" smtClean="0">
                <a:solidFill>
                  <a:schemeClr val="hlink"/>
                </a:solidFill>
              </a:rPr>
              <a:t>implicant</a:t>
            </a:r>
            <a:endParaRPr lang="en-US" dirty="0" smtClean="0">
              <a:solidFill>
                <a:schemeClr val="hlink"/>
              </a:solidFill>
            </a:endParaRPr>
          </a:p>
          <a:p>
            <a:pPr lvl="1">
              <a:defRPr/>
            </a:pPr>
            <a:r>
              <a:rPr lang="en-US" dirty="0" smtClean="0"/>
              <a:t>Note that if  you do not include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smtClean="0"/>
              <a:t>F</a:t>
            </a:r>
            <a:r>
              <a:rPr lang="en-US" baseline="30000" dirty="0" smtClean="0"/>
              <a:t>DC</a:t>
            </a:r>
            <a:r>
              <a:rPr lang="en-US" dirty="0" smtClean="0"/>
              <a:t>, you will get the incorrect result.</a:t>
            </a:r>
          </a:p>
          <a:p>
            <a:pPr>
              <a:defRPr/>
            </a:pPr>
            <a:endParaRPr lang="en-US" sz="2200" b="0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ESPRESSO Algorithm …</a:t>
            </a:r>
          </a:p>
        </p:txBody>
      </p:sp>
      <p:sp>
        <p:nvSpPr>
          <p:cNvPr id="7628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 the complement.</a:t>
            </a:r>
          </a:p>
          <a:p>
            <a:pPr>
              <a:defRPr/>
            </a:pPr>
            <a:r>
              <a:rPr lang="en-US" smtClean="0"/>
              <a:t>Find a prime cover: </a:t>
            </a:r>
            <a:r>
              <a:rPr lang="en-US" smtClean="0">
                <a:solidFill>
                  <a:schemeClr val="hlink"/>
                </a:solidFill>
              </a:rPr>
              <a:t>Expand.</a:t>
            </a:r>
          </a:p>
          <a:p>
            <a:pPr>
              <a:defRPr/>
            </a:pPr>
            <a:r>
              <a:rPr lang="en-US" smtClean="0"/>
              <a:t>Find a prime and irredundant cover: </a:t>
            </a:r>
            <a:r>
              <a:rPr lang="en-US" smtClean="0">
                <a:solidFill>
                  <a:schemeClr val="hlink"/>
                </a:solidFill>
              </a:rPr>
              <a:t>Irredundant.</a:t>
            </a:r>
          </a:p>
          <a:p>
            <a:pPr>
              <a:defRPr/>
            </a:pPr>
            <a:r>
              <a:rPr lang="en-US" smtClean="0"/>
              <a:t>Extract </a:t>
            </a:r>
            <a:r>
              <a:rPr lang="en-US" smtClean="0">
                <a:solidFill>
                  <a:schemeClr val="hlink"/>
                </a:solidFill>
              </a:rPr>
              <a:t>Essentials</a:t>
            </a:r>
            <a:r>
              <a:rPr lang="en-US" smtClean="0"/>
              <a:t>.</a:t>
            </a:r>
          </a:p>
          <a:p>
            <a:pPr>
              <a:defRPr/>
            </a:pPr>
            <a:r>
              <a:rPr lang="en-US" smtClean="0"/>
              <a:t>Iterate</a:t>
            </a:r>
          </a:p>
          <a:p>
            <a:pPr lvl="1">
              <a:defRPr/>
            </a:pPr>
            <a:r>
              <a:rPr lang="en-US" smtClean="0"/>
              <a:t>Reduce, Expand, irredundant.</a:t>
            </a:r>
          </a:p>
          <a:p>
            <a:pPr>
              <a:defRPr/>
            </a:pPr>
            <a:r>
              <a:rPr lang="en-US" smtClean="0"/>
              <a:t>Cost functions</a:t>
            </a:r>
          </a:p>
          <a:p>
            <a:pPr lvl="1">
              <a:defRPr/>
            </a:pPr>
            <a:r>
              <a:rPr lang="en-US" smtClean="0"/>
              <a:t>Cover cardinality </a:t>
            </a:r>
            <a:r>
              <a:rPr lang="en-US" smtClean="0">
                <a:sym typeface="Symbol" pitchFamily="18" charset="2"/>
              </a:rPr>
              <a:t></a:t>
            </a:r>
            <a:r>
              <a:rPr lang="en-US" baseline="-25000" smtClean="0"/>
              <a:t>1</a:t>
            </a:r>
            <a:r>
              <a:rPr lang="en-US" smtClean="0"/>
              <a:t>.</a:t>
            </a:r>
          </a:p>
          <a:p>
            <a:pPr lvl="1">
              <a:defRPr/>
            </a:pPr>
            <a:r>
              <a:rPr lang="en-US" smtClean="0"/>
              <a:t>Weighted sum of cube and literal count </a:t>
            </a:r>
            <a:r>
              <a:rPr lang="en-US" smtClean="0">
                <a:sym typeface="Symbol" pitchFamily="18" charset="2"/>
              </a:rPr>
              <a:t></a:t>
            </a:r>
            <a:r>
              <a:rPr lang="en-US" baseline="-25000" smtClean="0"/>
              <a:t>2</a:t>
            </a:r>
            <a:r>
              <a:rPr lang="en-US" smtClean="0"/>
              <a:t>.</a:t>
            </a:r>
          </a:p>
          <a:p>
            <a:pPr>
              <a:defRPr/>
            </a:pPr>
            <a:endParaRPr 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 ESPRESSO Algorithm</a:t>
            </a:r>
          </a:p>
        </p:txBody>
      </p:sp>
      <p:sp>
        <p:nvSpPr>
          <p:cNvPr id="61443" name="Text Box 6"/>
          <p:cNvSpPr txBox="1">
            <a:spLocks noChangeArrowheads="1"/>
          </p:cNvSpPr>
          <p:nvPr/>
        </p:nvSpPr>
        <p:spPr bwMode="auto">
          <a:xfrm>
            <a:off x="4854575" y="1131888"/>
            <a:ext cx="3995738" cy="3270250"/>
          </a:xfrm>
          <a:prstGeom prst="rect">
            <a:avLst/>
          </a:prstGeom>
          <a:solidFill>
            <a:srgbClr val="3366FF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0" u="none">
                <a:solidFill>
                  <a:schemeClr val="hlink"/>
                </a:solidFill>
              </a:rPr>
              <a:t>last_gasp:</a:t>
            </a:r>
            <a:r>
              <a:rPr lang="en-US" sz="1600" b="0" i="0" u="none"/>
              <a:t> uses different heuristics for reduce and  expand to get out of local minimum.</a:t>
            </a:r>
          </a:p>
          <a:p>
            <a:pPr>
              <a:buFontTx/>
              <a:buChar char="•"/>
            </a:pPr>
            <a:r>
              <a:rPr lang="en-US" sz="1600" b="0" i="0" u="none"/>
              <a:t> Reduce each cube </a:t>
            </a:r>
            <a:r>
              <a:rPr lang="en-US" sz="1600" b="0" i="0" u="none">
                <a:solidFill>
                  <a:schemeClr val="hlink"/>
                </a:solidFill>
              </a:rPr>
              <a:t>independently</a:t>
            </a:r>
            <a:r>
              <a:rPr lang="en-US" sz="1600" b="0" i="0" u="none"/>
              <a:t> to cover only minterms not covered by other implicants</a:t>
            </a:r>
          </a:p>
          <a:p>
            <a:pPr>
              <a:buFontTx/>
              <a:buChar char="•"/>
            </a:pPr>
            <a:r>
              <a:rPr lang="en-US" sz="1600" b="0" i="0" u="none"/>
              <a:t> The generated cover after reduce may not cover the function</a:t>
            </a:r>
          </a:p>
          <a:p>
            <a:pPr>
              <a:buFontTx/>
              <a:buChar char="•"/>
            </a:pPr>
            <a:r>
              <a:rPr lang="en-US" sz="1600" b="0" i="0" u="none"/>
              <a:t> Expand only those cubes that were reduced to cover reduced cubes</a:t>
            </a:r>
          </a:p>
          <a:p>
            <a:pPr>
              <a:buFontTx/>
              <a:buChar char="•"/>
            </a:pPr>
            <a:r>
              <a:rPr lang="en-US" sz="1600" b="0" i="0" u="none"/>
              <a:t> Call irredundant on the primes in the original cover and the newly generated primes </a:t>
            </a:r>
          </a:p>
        </p:txBody>
      </p:sp>
      <p:sp>
        <p:nvSpPr>
          <p:cNvPr id="61444" name="Text Box 7"/>
          <p:cNvSpPr txBox="1">
            <a:spLocks noChangeArrowheads="1"/>
          </p:cNvSpPr>
          <p:nvPr/>
        </p:nvSpPr>
        <p:spPr bwMode="auto">
          <a:xfrm>
            <a:off x="4835525" y="4498975"/>
            <a:ext cx="4016375" cy="2047875"/>
          </a:xfrm>
          <a:prstGeom prst="rect">
            <a:avLst/>
          </a:prstGeom>
          <a:solidFill>
            <a:srgbClr val="3366FF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0" u="none">
                <a:solidFill>
                  <a:schemeClr val="hlink"/>
                </a:solidFill>
              </a:rPr>
              <a:t>make_sparse:</a:t>
            </a:r>
            <a:r>
              <a:rPr lang="en-US" sz="1600" b="0" i="0" u="none"/>
              <a:t> attempts to reduce the number of literals in the cover. Done by:</a:t>
            </a:r>
          </a:p>
          <a:p>
            <a:pPr>
              <a:buFontTx/>
              <a:buChar char="•"/>
            </a:pPr>
            <a:r>
              <a:rPr lang="en-US" sz="1600" b="0" i="0" u="none"/>
              <a:t> reducing the "sparse" variables (using a modified version of irredundant rather than reduce), </a:t>
            </a:r>
          </a:p>
          <a:p>
            <a:pPr>
              <a:buFontTx/>
              <a:buChar char="•"/>
            </a:pPr>
            <a:r>
              <a:rPr lang="en-US" sz="1600" b="0" i="0" u="none"/>
              <a:t> followed by expanding the "dense“ variables (using modified version of expand).</a:t>
            </a:r>
          </a:p>
        </p:txBody>
      </p:sp>
      <p:pic>
        <p:nvPicPr>
          <p:cNvPr id="763913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96863" y="1111250"/>
            <a:ext cx="4435475" cy="5356225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 Definitions …</a:t>
            </a:r>
          </a:p>
        </p:txBody>
      </p:sp>
      <p:pic>
        <p:nvPicPr>
          <p:cNvPr id="10243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52863" y="1179513"/>
            <a:ext cx="4756150" cy="5008562"/>
          </a:xfrm>
        </p:spPr>
      </p:pic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415925" y="1400175"/>
            <a:ext cx="2968625" cy="1552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i="0" u="none">
                <a:solidFill>
                  <a:schemeClr val="hlink"/>
                </a:solidFill>
              </a:rPr>
              <a:t>f</a:t>
            </a:r>
            <a:r>
              <a:rPr lang="en-US" b="0" i="0" u="none" baseline="-25000">
                <a:solidFill>
                  <a:schemeClr val="hlink"/>
                </a:solidFill>
              </a:rPr>
              <a:t>1</a:t>
            </a:r>
            <a:r>
              <a:rPr lang="en-US" b="0" i="0" u="none">
                <a:solidFill>
                  <a:schemeClr val="hlink"/>
                </a:solidFill>
              </a:rPr>
              <a:t> = a’b’c’+a’b’c+ab’c</a:t>
            </a:r>
          </a:p>
          <a:p>
            <a:r>
              <a:rPr lang="en-US" b="0" i="0" u="none">
                <a:solidFill>
                  <a:schemeClr val="hlink"/>
                </a:solidFill>
              </a:rPr>
              <a:t>       +abc+abc’</a:t>
            </a:r>
          </a:p>
          <a:p>
            <a:endParaRPr lang="en-US" b="0" i="0" u="none">
              <a:solidFill>
                <a:schemeClr val="hlink"/>
              </a:solidFill>
            </a:endParaRPr>
          </a:p>
          <a:p>
            <a:r>
              <a:rPr lang="en-US" b="0" i="0" u="none">
                <a:solidFill>
                  <a:schemeClr val="hlink"/>
                </a:solidFill>
              </a:rPr>
              <a:t>f</a:t>
            </a:r>
            <a:r>
              <a:rPr lang="en-US" b="0" i="0" u="none" baseline="-25000">
                <a:solidFill>
                  <a:schemeClr val="hlink"/>
                </a:solidFill>
              </a:rPr>
              <a:t>2</a:t>
            </a:r>
            <a:r>
              <a:rPr lang="en-US" b="0" i="0" u="none">
                <a:solidFill>
                  <a:schemeClr val="hlink"/>
                </a:solidFill>
              </a:rPr>
              <a:t> = a’b’c+ab’c</a:t>
            </a:r>
            <a:endParaRPr lang="en-US">
              <a:solidFill>
                <a:schemeClr val="hlink"/>
              </a:solidFill>
            </a:endParaRPr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360363" y="3236913"/>
            <a:ext cx="3332162" cy="1616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000" u="none">
                <a:solidFill>
                  <a:srgbClr val="FFFFFF"/>
                </a:solidFill>
              </a:rPr>
              <a:t>(a) cover is </a:t>
            </a:r>
            <a:r>
              <a:rPr lang="en-US" sz="2000" u="none">
                <a:solidFill>
                  <a:schemeClr val="hlink"/>
                </a:solidFill>
              </a:rPr>
              <a:t>minimum.</a:t>
            </a:r>
          </a:p>
          <a:p>
            <a:pPr>
              <a:buFontTx/>
              <a:buChar char="•"/>
            </a:pPr>
            <a:r>
              <a:rPr lang="en-US" sz="2000" u="none">
                <a:solidFill>
                  <a:srgbClr val="FFFFFF"/>
                </a:solidFill>
              </a:rPr>
              <a:t>(b) cover is </a:t>
            </a:r>
            <a:r>
              <a:rPr lang="en-US" sz="2000" u="none">
                <a:solidFill>
                  <a:schemeClr val="hlink"/>
                </a:solidFill>
              </a:rPr>
              <a:t>minimal.</a:t>
            </a:r>
          </a:p>
          <a:p>
            <a:pPr>
              <a:buFontTx/>
              <a:buChar char="•"/>
            </a:pPr>
            <a:r>
              <a:rPr lang="en-US" sz="2000" u="none">
                <a:solidFill>
                  <a:srgbClr val="FFFFFF"/>
                </a:solidFill>
              </a:rPr>
              <a:t>(c) cover is </a:t>
            </a:r>
            <a:r>
              <a:rPr lang="en-US" sz="2000" u="none">
                <a:solidFill>
                  <a:schemeClr val="hlink"/>
                </a:solidFill>
              </a:rPr>
              <a:t>minimal </a:t>
            </a:r>
            <a:r>
              <a:rPr lang="en-US" sz="2000" i="0" u="none">
                <a:solidFill>
                  <a:schemeClr val="hlink"/>
                </a:solidFill>
              </a:rPr>
              <a:t>w.r.t. </a:t>
            </a:r>
          </a:p>
          <a:p>
            <a:r>
              <a:rPr lang="en-US" sz="2000" i="0" u="none">
                <a:solidFill>
                  <a:schemeClr val="hlink"/>
                </a:solidFill>
              </a:rPr>
              <a:t>1-implicant containment.</a:t>
            </a:r>
          </a:p>
          <a:p>
            <a:endParaRPr lang="en-US" sz="2000" i="0" u="none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262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Last_gasp Example</a:t>
            </a:r>
          </a:p>
        </p:txBody>
      </p:sp>
      <p:sp>
        <p:nvSpPr>
          <p:cNvPr id="821263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 smtClean="0"/>
          </a:p>
          <a:p>
            <a:pPr>
              <a:defRPr/>
            </a:pPr>
            <a:endParaRPr lang="en-US" smtClean="0"/>
          </a:p>
          <a:p>
            <a:pPr>
              <a:defRPr/>
            </a:pPr>
            <a:endParaRPr lang="en-US" smtClean="0"/>
          </a:p>
          <a:p>
            <a:pPr>
              <a:defRPr/>
            </a:pPr>
            <a:endParaRPr lang="en-US" smtClean="0"/>
          </a:p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Original cover = {</a:t>
            </a:r>
            <a:r>
              <a:rPr lang="en-US" smtClean="0">
                <a:solidFill>
                  <a:schemeClr val="hlink"/>
                </a:solidFill>
                <a:cs typeface="Arial" charset="0"/>
              </a:rPr>
              <a:t>x</a:t>
            </a:r>
            <a:r>
              <a:rPr lang="en-US" baseline="-25000" smtClean="0">
                <a:solidFill>
                  <a:schemeClr val="hlink"/>
                </a:solidFill>
                <a:cs typeface="Arial" charset="0"/>
              </a:rPr>
              <a:t>1</a:t>
            </a:r>
            <a:r>
              <a:rPr lang="en-US" smtClean="0">
                <a:solidFill>
                  <a:schemeClr val="hlink"/>
                </a:solidFill>
                <a:cs typeface="Arial" charset="0"/>
              </a:rPr>
              <a:t>x</a:t>
            </a:r>
            <a:r>
              <a:rPr lang="en-US" baseline="-25000" smtClean="0">
                <a:solidFill>
                  <a:schemeClr val="hlink"/>
                </a:solidFill>
                <a:cs typeface="Arial" charset="0"/>
              </a:rPr>
              <a:t>3</a:t>
            </a:r>
            <a:r>
              <a:rPr lang="en-US" smtClean="0">
                <a:solidFill>
                  <a:schemeClr val="hlink"/>
                </a:solidFill>
                <a:cs typeface="Arial" charset="0"/>
              </a:rPr>
              <a:t>’, x</a:t>
            </a:r>
            <a:r>
              <a:rPr lang="en-US" baseline="-25000" smtClean="0">
                <a:solidFill>
                  <a:schemeClr val="hlink"/>
                </a:solidFill>
                <a:cs typeface="Arial" charset="0"/>
              </a:rPr>
              <a:t>1</a:t>
            </a:r>
            <a:r>
              <a:rPr lang="en-US" smtClean="0">
                <a:solidFill>
                  <a:schemeClr val="hlink"/>
                </a:solidFill>
                <a:cs typeface="Arial" charset="0"/>
              </a:rPr>
              <a:t>’x</a:t>
            </a:r>
            <a:r>
              <a:rPr lang="en-US" baseline="-25000" smtClean="0">
                <a:solidFill>
                  <a:schemeClr val="hlink"/>
                </a:solidFill>
                <a:cs typeface="Arial" charset="0"/>
              </a:rPr>
              <a:t>2</a:t>
            </a:r>
            <a:r>
              <a:rPr lang="en-US" smtClean="0">
                <a:solidFill>
                  <a:schemeClr val="hlink"/>
                </a:solidFill>
                <a:cs typeface="Arial" charset="0"/>
              </a:rPr>
              <a:t>, x</a:t>
            </a:r>
            <a:r>
              <a:rPr lang="en-US" baseline="-25000" smtClean="0">
                <a:solidFill>
                  <a:schemeClr val="hlink"/>
                </a:solidFill>
                <a:cs typeface="Arial" charset="0"/>
              </a:rPr>
              <a:t>1</a:t>
            </a:r>
            <a:r>
              <a:rPr lang="en-US" smtClean="0">
                <a:solidFill>
                  <a:schemeClr val="hlink"/>
                </a:solidFill>
                <a:cs typeface="Arial" charset="0"/>
              </a:rPr>
              <a:t>’x</a:t>
            </a:r>
            <a:r>
              <a:rPr lang="en-US" baseline="-25000" smtClean="0">
                <a:solidFill>
                  <a:schemeClr val="hlink"/>
                </a:solidFill>
                <a:cs typeface="Arial" charset="0"/>
              </a:rPr>
              <a:t>3</a:t>
            </a:r>
            <a:r>
              <a:rPr lang="en-US" smtClean="0">
                <a:cs typeface="Arial" charset="0"/>
              </a:rPr>
              <a:t>}</a:t>
            </a:r>
          </a:p>
          <a:p>
            <a:pPr>
              <a:defRPr/>
            </a:pPr>
            <a:r>
              <a:rPr lang="en-US" smtClean="0">
                <a:cs typeface="Arial" charset="0"/>
              </a:rPr>
              <a:t>Reduced cover=</a:t>
            </a:r>
            <a:r>
              <a:rPr lang="en-US" smtClean="0"/>
              <a:t>{</a:t>
            </a:r>
            <a:r>
              <a:rPr lang="en-US" smtClean="0">
                <a:cs typeface="Arial" charset="0"/>
              </a:rPr>
              <a:t>x</a:t>
            </a:r>
            <a:r>
              <a:rPr lang="en-US" baseline="-25000" smtClean="0">
                <a:cs typeface="Arial" charset="0"/>
              </a:rPr>
              <a:t>1</a:t>
            </a:r>
            <a:r>
              <a:rPr lang="en-US" smtClean="0">
                <a:cs typeface="Arial" charset="0"/>
              </a:rPr>
              <a:t>x</a:t>
            </a:r>
            <a:r>
              <a:rPr lang="en-US" baseline="-25000" smtClean="0">
                <a:cs typeface="Arial" charset="0"/>
              </a:rPr>
              <a:t>2</a:t>
            </a:r>
            <a:r>
              <a:rPr lang="en-US" smtClean="0">
                <a:cs typeface="Arial" charset="0"/>
              </a:rPr>
              <a:t>x</a:t>
            </a:r>
            <a:r>
              <a:rPr lang="en-US" baseline="-25000" smtClean="0">
                <a:cs typeface="Arial" charset="0"/>
              </a:rPr>
              <a:t>3</a:t>
            </a:r>
            <a:r>
              <a:rPr lang="en-US" smtClean="0">
                <a:cs typeface="Arial" charset="0"/>
              </a:rPr>
              <a:t>’, x</a:t>
            </a:r>
            <a:r>
              <a:rPr lang="en-US" baseline="-25000" smtClean="0">
                <a:cs typeface="Arial" charset="0"/>
              </a:rPr>
              <a:t>1</a:t>
            </a:r>
            <a:r>
              <a:rPr lang="en-US" smtClean="0">
                <a:cs typeface="Arial" charset="0"/>
              </a:rPr>
              <a:t>’x</a:t>
            </a:r>
            <a:r>
              <a:rPr lang="en-US" baseline="-25000" smtClean="0">
                <a:cs typeface="Arial" charset="0"/>
              </a:rPr>
              <a:t>2</a:t>
            </a:r>
            <a:r>
              <a:rPr lang="en-US" smtClean="0">
                <a:cs typeface="Arial" charset="0"/>
              </a:rPr>
              <a:t>x</a:t>
            </a:r>
            <a:r>
              <a:rPr lang="en-US" baseline="-25000" smtClean="0">
                <a:cs typeface="Arial" charset="0"/>
              </a:rPr>
              <a:t>3</a:t>
            </a:r>
            <a:r>
              <a:rPr lang="en-US" smtClean="0">
                <a:cs typeface="Arial" charset="0"/>
              </a:rPr>
              <a:t>’, x</a:t>
            </a:r>
            <a:r>
              <a:rPr lang="en-US" baseline="-25000" smtClean="0">
                <a:cs typeface="Arial" charset="0"/>
              </a:rPr>
              <a:t>1</a:t>
            </a:r>
            <a:r>
              <a:rPr lang="en-US" smtClean="0">
                <a:cs typeface="Arial" charset="0"/>
              </a:rPr>
              <a:t>’ x</a:t>
            </a:r>
            <a:r>
              <a:rPr lang="en-US" baseline="-25000" smtClean="0">
                <a:cs typeface="Arial" charset="0"/>
              </a:rPr>
              <a:t>2</a:t>
            </a:r>
            <a:r>
              <a:rPr lang="en-US" smtClean="0">
                <a:cs typeface="Arial" charset="0"/>
              </a:rPr>
              <a:t>’x</a:t>
            </a:r>
            <a:r>
              <a:rPr lang="en-US" baseline="-25000" smtClean="0">
                <a:cs typeface="Arial" charset="0"/>
              </a:rPr>
              <a:t>3</a:t>
            </a:r>
            <a:r>
              <a:rPr lang="en-US" smtClean="0">
                <a:cs typeface="Arial" charset="0"/>
              </a:rPr>
              <a:t>}</a:t>
            </a:r>
          </a:p>
          <a:p>
            <a:pPr>
              <a:defRPr/>
            </a:pPr>
            <a:r>
              <a:rPr lang="en-US" smtClean="0">
                <a:cs typeface="Arial" charset="0"/>
              </a:rPr>
              <a:t>Cover after expansion= =</a:t>
            </a:r>
            <a:r>
              <a:rPr lang="en-US" smtClean="0"/>
              <a:t>{</a:t>
            </a:r>
            <a:r>
              <a:rPr lang="en-US" smtClean="0">
                <a:solidFill>
                  <a:schemeClr val="tx1"/>
                </a:solidFill>
                <a:cs typeface="Arial" charset="0"/>
              </a:rPr>
              <a:t>x</a:t>
            </a:r>
            <a:r>
              <a:rPr lang="en-US" baseline="-25000" smtClean="0">
                <a:solidFill>
                  <a:schemeClr val="tx1"/>
                </a:solidFill>
                <a:cs typeface="Arial" charset="0"/>
              </a:rPr>
              <a:t>2</a:t>
            </a:r>
            <a:r>
              <a:rPr lang="en-US" smtClean="0">
                <a:solidFill>
                  <a:schemeClr val="tx1"/>
                </a:solidFill>
                <a:cs typeface="Arial" charset="0"/>
              </a:rPr>
              <a:t>x</a:t>
            </a:r>
            <a:r>
              <a:rPr lang="en-US" baseline="-25000" smtClean="0">
                <a:solidFill>
                  <a:schemeClr val="tx1"/>
                </a:solidFill>
                <a:cs typeface="Arial" charset="0"/>
              </a:rPr>
              <a:t>3</a:t>
            </a:r>
            <a:r>
              <a:rPr lang="en-US" smtClean="0">
                <a:solidFill>
                  <a:schemeClr val="tx1"/>
                </a:solidFill>
                <a:cs typeface="Arial" charset="0"/>
              </a:rPr>
              <a:t>’, x</a:t>
            </a:r>
            <a:r>
              <a:rPr lang="en-US" baseline="-25000" smtClean="0">
                <a:solidFill>
                  <a:schemeClr val="tx1"/>
                </a:solidFill>
                <a:cs typeface="Arial" charset="0"/>
              </a:rPr>
              <a:t>1</a:t>
            </a:r>
            <a:r>
              <a:rPr lang="en-US" smtClean="0">
                <a:solidFill>
                  <a:schemeClr val="tx1"/>
                </a:solidFill>
                <a:cs typeface="Arial" charset="0"/>
              </a:rPr>
              <a:t>’x</a:t>
            </a:r>
            <a:r>
              <a:rPr lang="en-US" baseline="-25000" smtClean="0">
                <a:solidFill>
                  <a:schemeClr val="tx1"/>
                </a:solidFill>
                <a:cs typeface="Arial" charset="0"/>
              </a:rPr>
              <a:t>3</a:t>
            </a:r>
            <a:r>
              <a:rPr lang="en-US" smtClean="0">
                <a:cs typeface="Arial" charset="0"/>
              </a:rPr>
              <a:t>}</a:t>
            </a:r>
          </a:p>
          <a:p>
            <a:pPr>
              <a:defRPr/>
            </a:pPr>
            <a:r>
              <a:rPr lang="en-US" smtClean="0">
                <a:cs typeface="Arial" charset="0"/>
              </a:rPr>
              <a:t>Make irredundant of {</a:t>
            </a:r>
            <a:r>
              <a:rPr lang="en-US" smtClean="0">
                <a:solidFill>
                  <a:schemeClr val="hlink"/>
                </a:solidFill>
                <a:cs typeface="Arial" charset="0"/>
              </a:rPr>
              <a:t>x</a:t>
            </a:r>
            <a:r>
              <a:rPr lang="en-US" baseline="-25000" smtClean="0">
                <a:solidFill>
                  <a:schemeClr val="hlink"/>
                </a:solidFill>
                <a:cs typeface="Arial" charset="0"/>
              </a:rPr>
              <a:t>1</a:t>
            </a:r>
            <a:r>
              <a:rPr lang="en-US" smtClean="0">
                <a:solidFill>
                  <a:schemeClr val="hlink"/>
                </a:solidFill>
                <a:cs typeface="Arial" charset="0"/>
              </a:rPr>
              <a:t>x</a:t>
            </a:r>
            <a:r>
              <a:rPr lang="en-US" baseline="-25000" smtClean="0">
                <a:solidFill>
                  <a:schemeClr val="hlink"/>
                </a:solidFill>
                <a:cs typeface="Arial" charset="0"/>
              </a:rPr>
              <a:t>3</a:t>
            </a:r>
            <a:r>
              <a:rPr lang="en-US" smtClean="0">
                <a:solidFill>
                  <a:schemeClr val="hlink"/>
                </a:solidFill>
                <a:cs typeface="Arial" charset="0"/>
              </a:rPr>
              <a:t>’, x</a:t>
            </a:r>
            <a:r>
              <a:rPr lang="en-US" baseline="-25000" smtClean="0">
                <a:solidFill>
                  <a:schemeClr val="hlink"/>
                </a:solidFill>
                <a:cs typeface="Arial" charset="0"/>
              </a:rPr>
              <a:t>1</a:t>
            </a:r>
            <a:r>
              <a:rPr lang="en-US" smtClean="0">
                <a:solidFill>
                  <a:schemeClr val="hlink"/>
                </a:solidFill>
                <a:cs typeface="Arial" charset="0"/>
              </a:rPr>
              <a:t>’x</a:t>
            </a:r>
            <a:r>
              <a:rPr lang="en-US" baseline="-25000" smtClean="0">
                <a:solidFill>
                  <a:schemeClr val="hlink"/>
                </a:solidFill>
                <a:cs typeface="Arial" charset="0"/>
              </a:rPr>
              <a:t>2</a:t>
            </a:r>
            <a:r>
              <a:rPr lang="en-US" smtClean="0">
                <a:solidFill>
                  <a:schemeClr val="hlink"/>
                </a:solidFill>
                <a:cs typeface="Arial" charset="0"/>
              </a:rPr>
              <a:t>, x</a:t>
            </a:r>
            <a:r>
              <a:rPr lang="en-US" baseline="-25000" smtClean="0">
                <a:solidFill>
                  <a:schemeClr val="hlink"/>
                </a:solidFill>
                <a:cs typeface="Arial" charset="0"/>
              </a:rPr>
              <a:t>1</a:t>
            </a:r>
            <a:r>
              <a:rPr lang="en-US" smtClean="0">
                <a:solidFill>
                  <a:schemeClr val="hlink"/>
                </a:solidFill>
                <a:cs typeface="Arial" charset="0"/>
              </a:rPr>
              <a:t>’x</a:t>
            </a:r>
            <a:r>
              <a:rPr lang="en-US" baseline="-25000" smtClean="0">
                <a:solidFill>
                  <a:schemeClr val="hlink"/>
                </a:solidFill>
                <a:cs typeface="Arial" charset="0"/>
              </a:rPr>
              <a:t>3</a:t>
            </a:r>
            <a:r>
              <a:rPr lang="en-US" baseline="-25000" smtClean="0">
                <a:cs typeface="Arial" charset="0"/>
              </a:rPr>
              <a:t>, </a:t>
            </a:r>
            <a:r>
              <a:rPr lang="en-US" smtClean="0">
                <a:solidFill>
                  <a:schemeClr val="tx1"/>
                </a:solidFill>
                <a:cs typeface="Arial" charset="0"/>
              </a:rPr>
              <a:t>x</a:t>
            </a:r>
            <a:r>
              <a:rPr lang="en-US" baseline="-25000" smtClean="0">
                <a:solidFill>
                  <a:schemeClr val="tx1"/>
                </a:solidFill>
                <a:cs typeface="Arial" charset="0"/>
              </a:rPr>
              <a:t>2</a:t>
            </a:r>
            <a:r>
              <a:rPr lang="en-US" smtClean="0">
                <a:solidFill>
                  <a:schemeClr val="tx1"/>
                </a:solidFill>
                <a:cs typeface="Arial" charset="0"/>
              </a:rPr>
              <a:t>x</a:t>
            </a:r>
            <a:r>
              <a:rPr lang="en-US" baseline="-25000" smtClean="0">
                <a:solidFill>
                  <a:schemeClr val="tx1"/>
                </a:solidFill>
                <a:cs typeface="Arial" charset="0"/>
              </a:rPr>
              <a:t>3</a:t>
            </a:r>
            <a:r>
              <a:rPr lang="en-US" smtClean="0">
                <a:solidFill>
                  <a:schemeClr val="tx1"/>
                </a:solidFill>
                <a:cs typeface="Arial" charset="0"/>
              </a:rPr>
              <a:t>’, x</a:t>
            </a:r>
            <a:r>
              <a:rPr lang="en-US" baseline="-25000" smtClean="0">
                <a:solidFill>
                  <a:schemeClr val="tx1"/>
                </a:solidFill>
                <a:cs typeface="Arial" charset="0"/>
              </a:rPr>
              <a:t>1</a:t>
            </a:r>
            <a:r>
              <a:rPr lang="en-US" smtClean="0">
                <a:solidFill>
                  <a:schemeClr val="tx1"/>
                </a:solidFill>
                <a:cs typeface="Arial" charset="0"/>
              </a:rPr>
              <a:t>’x</a:t>
            </a:r>
            <a:r>
              <a:rPr lang="en-US" baseline="-25000" smtClean="0">
                <a:solidFill>
                  <a:schemeClr val="tx1"/>
                </a:solidFill>
                <a:cs typeface="Arial" charset="0"/>
              </a:rPr>
              <a:t>3</a:t>
            </a:r>
            <a:r>
              <a:rPr lang="en-US" smtClean="0">
                <a:cs typeface="Arial" charset="0"/>
              </a:rPr>
              <a:t>}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mtClean="0">
                <a:cs typeface="Arial" charset="0"/>
              </a:rPr>
              <a:t>    =</a:t>
            </a:r>
            <a:r>
              <a:rPr lang="en-US" smtClean="0"/>
              <a:t>{</a:t>
            </a:r>
            <a:r>
              <a:rPr lang="en-US" smtClean="0">
                <a:solidFill>
                  <a:schemeClr val="tx1"/>
                </a:solidFill>
                <a:cs typeface="Arial" charset="0"/>
              </a:rPr>
              <a:t>x</a:t>
            </a:r>
            <a:r>
              <a:rPr lang="en-US" baseline="-25000" smtClean="0">
                <a:solidFill>
                  <a:schemeClr val="tx1"/>
                </a:solidFill>
                <a:cs typeface="Arial" charset="0"/>
              </a:rPr>
              <a:t>2</a:t>
            </a:r>
            <a:r>
              <a:rPr lang="en-US" smtClean="0">
                <a:solidFill>
                  <a:schemeClr val="tx1"/>
                </a:solidFill>
                <a:cs typeface="Arial" charset="0"/>
              </a:rPr>
              <a:t>x</a:t>
            </a:r>
            <a:r>
              <a:rPr lang="en-US" baseline="-25000" smtClean="0">
                <a:solidFill>
                  <a:schemeClr val="tx1"/>
                </a:solidFill>
                <a:cs typeface="Arial" charset="0"/>
              </a:rPr>
              <a:t>3</a:t>
            </a:r>
            <a:r>
              <a:rPr lang="en-US" smtClean="0">
                <a:solidFill>
                  <a:schemeClr val="tx1"/>
                </a:solidFill>
                <a:cs typeface="Arial" charset="0"/>
              </a:rPr>
              <a:t>’, x</a:t>
            </a:r>
            <a:r>
              <a:rPr lang="en-US" baseline="-25000" smtClean="0">
                <a:solidFill>
                  <a:schemeClr val="tx1"/>
                </a:solidFill>
                <a:cs typeface="Arial" charset="0"/>
              </a:rPr>
              <a:t>1</a:t>
            </a:r>
            <a:r>
              <a:rPr lang="en-US" smtClean="0">
                <a:solidFill>
                  <a:schemeClr val="tx1"/>
                </a:solidFill>
                <a:cs typeface="Arial" charset="0"/>
              </a:rPr>
              <a:t>’x</a:t>
            </a:r>
            <a:r>
              <a:rPr lang="en-US" baseline="-25000" smtClean="0">
                <a:solidFill>
                  <a:schemeClr val="tx1"/>
                </a:solidFill>
                <a:cs typeface="Arial" charset="0"/>
              </a:rPr>
              <a:t>3</a:t>
            </a:r>
            <a:r>
              <a:rPr lang="en-US" smtClean="0">
                <a:cs typeface="Arial" charset="0"/>
              </a:rPr>
              <a:t>}</a:t>
            </a:r>
          </a:p>
        </p:txBody>
      </p:sp>
      <p:pic>
        <p:nvPicPr>
          <p:cNvPr id="624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800" y="1308100"/>
            <a:ext cx="7385050" cy="261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1317625" y="2759075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i="0" u="none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1747838" y="2759075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i="0" u="none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1325563" y="3206750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i="0" u="none">
                <a:solidFill>
                  <a:schemeClr val="bg2"/>
                </a:solidFill>
              </a:rPr>
              <a:t>x</a:t>
            </a:r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1755775" y="3206750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i="0" u="none">
                <a:solidFill>
                  <a:schemeClr val="bg2"/>
                </a:solidFill>
              </a:rPr>
              <a:t>x</a:t>
            </a:r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3638550" y="3206750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i="0" u="none">
                <a:solidFill>
                  <a:schemeClr val="bg2"/>
                </a:solidFill>
              </a:rPr>
              <a:t>x</a:t>
            </a:r>
          </a:p>
        </p:txBody>
      </p:sp>
      <p:sp>
        <p:nvSpPr>
          <p:cNvPr id="62474" name="Text Box 10"/>
          <p:cNvSpPr txBox="1">
            <a:spLocks noChangeArrowheads="1"/>
          </p:cNvSpPr>
          <p:nvPr/>
        </p:nvSpPr>
        <p:spPr bwMode="auto">
          <a:xfrm>
            <a:off x="4024313" y="3206750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i="0" u="none">
                <a:solidFill>
                  <a:schemeClr val="bg2"/>
                </a:solidFill>
              </a:rPr>
              <a:t>x</a:t>
            </a:r>
          </a:p>
        </p:txBody>
      </p:sp>
      <p:sp>
        <p:nvSpPr>
          <p:cNvPr id="62475" name="Text Box 11"/>
          <p:cNvSpPr txBox="1">
            <a:spLocks noChangeArrowheads="1"/>
          </p:cNvSpPr>
          <p:nvPr/>
        </p:nvSpPr>
        <p:spPr bwMode="auto">
          <a:xfrm>
            <a:off x="5916613" y="3206750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i="0" u="none">
                <a:solidFill>
                  <a:schemeClr val="bg2"/>
                </a:solidFill>
              </a:rPr>
              <a:t>x</a:t>
            </a:r>
          </a:p>
        </p:txBody>
      </p:sp>
      <p:sp>
        <p:nvSpPr>
          <p:cNvPr id="62476" name="Text Box 12"/>
          <p:cNvSpPr txBox="1">
            <a:spLocks noChangeArrowheads="1"/>
          </p:cNvSpPr>
          <p:nvPr/>
        </p:nvSpPr>
        <p:spPr bwMode="auto">
          <a:xfrm>
            <a:off x="6300788" y="3206750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i="0" u="none">
                <a:solidFill>
                  <a:schemeClr val="bg2"/>
                </a:solidFill>
              </a:rPr>
              <a:t>x</a:t>
            </a:r>
          </a:p>
        </p:txBody>
      </p:sp>
      <p:sp>
        <p:nvSpPr>
          <p:cNvPr id="62477" name="Oval 13"/>
          <p:cNvSpPr>
            <a:spLocks noChangeArrowheads="1"/>
          </p:cNvSpPr>
          <p:nvPr/>
        </p:nvSpPr>
        <p:spPr bwMode="auto">
          <a:xfrm>
            <a:off x="1281113" y="2725738"/>
            <a:ext cx="771525" cy="815975"/>
          </a:xfrm>
          <a:prstGeom prst="ellips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Espresso Format</a:t>
            </a:r>
          </a:p>
        </p:txBody>
      </p:sp>
      <p:sp>
        <p:nvSpPr>
          <p:cNvPr id="63491" name="Text Box 4"/>
          <p:cNvSpPr txBox="1">
            <a:spLocks noChangeArrowheads="1"/>
          </p:cNvSpPr>
          <p:nvPr/>
        </p:nvSpPr>
        <p:spPr bwMode="auto">
          <a:xfrm>
            <a:off x="1871663" y="1849438"/>
            <a:ext cx="1412875" cy="4486275"/>
          </a:xfrm>
          <a:prstGeom prst="rect">
            <a:avLst/>
          </a:prstGeom>
          <a:solidFill>
            <a:srgbClr val="3366FF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none"/>
              <a:t>.i 3</a:t>
            </a:r>
          </a:p>
          <a:p>
            <a:r>
              <a:rPr lang="en-US" u="none"/>
              <a:t>.o 2</a:t>
            </a:r>
          </a:p>
          <a:p>
            <a:r>
              <a:rPr lang="en-US" u="none"/>
              <a:t>.ilb a b c</a:t>
            </a:r>
          </a:p>
          <a:p>
            <a:r>
              <a:rPr lang="en-US" u="none"/>
              <a:t>.ob f1 f2</a:t>
            </a:r>
          </a:p>
          <a:p>
            <a:r>
              <a:rPr lang="en-US" u="none"/>
              <a:t>.p 6</a:t>
            </a:r>
          </a:p>
          <a:p>
            <a:r>
              <a:rPr lang="en-US" u="none"/>
              <a:t>00- 10</a:t>
            </a:r>
          </a:p>
          <a:p>
            <a:r>
              <a:rPr lang="en-US" u="none"/>
              <a:t>-01 11</a:t>
            </a:r>
          </a:p>
          <a:p>
            <a:r>
              <a:rPr lang="en-US" u="none"/>
              <a:t>1-1 10</a:t>
            </a:r>
          </a:p>
          <a:p>
            <a:r>
              <a:rPr lang="en-US" u="none"/>
              <a:t>11- 10</a:t>
            </a:r>
          </a:p>
          <a:p>
            <a:r>
              <a:rPr lang="en-US" u="none"/>
              <a:t>110 11</a:t>
            </a:r>
          </a:p>
          <a:p>
            <a:r>
              <a:rPr lang="en-US" u="none"/>
              <a:t>100 0-</a:t>
            </a:r>
          </a:p>
          <a:p>
            <a:r>
              <a:rPr lang="en-US" u="none"/>
              <a:t>.e</a:t>
            </a:r>
          </a:p>
        </p:txBody>
      </p:sp>
      <p:sp>
        <p:nvSpPr>
          <p:cNvPr id="63492" name="Text Box 5"/>
          <p:cNvSpPr txBox="1">
            <a:spLocks noChangeArrowheads="1"/>
          </p:cNvSpPr>
          <p:nvPr/>
        </p:nvSpPr>
        <p:spPr bwMode="auto">
          <a:xfrm>
            <a:off x="5005388" y="1851025"/>
            <a:ext cx="1412875" cy="3756025"/>
          </a:xfrm>
          <a:prstGeom prst="rect">
            <a:avLst/>
          </a:prstGeom>
          <a:solidFill>
            <a:srgbClr val="3366FF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none"/>
              <a:t>.i 3</a:t>
            </a:r>
          </a:p>
          <a:p>
            <a:r>
              <a:rPr lang="en-US" u="none"/>
              <a:t>.o 2</a:t>
            </a:r>
          </a:p>
          <a:p>
            <a:r>
              <a:rPr lang="en-US" u="none"/>
              <a:t>.ilb a b c</a:t>
            </a:r>
          </a:p>
          <a:p>
            <a:r>
              <a:rPr lang="en-US" u="none"/>
              <a:t>.ob f1 f2</a:t>
            </a:r>
          </a:p>
          <a:p>
            <a:r>
              <a:rPr lang="en-US" u="none"/>
              <a:t>.p 4</a:t>
            </a:r>
          </a:p>
          <a:p>
            <a:r>
              <a:rPr lang="en-US" u="none"/>
              <a:t>1-0 01</a:t>
            </a:r>
          </a:p>
          <a:p>
            <a:r>
              <a:rPr lang="en-US" u="none"/>
              <a:t>11- 10</a:t>
            </a:r>
          </a:p>
          <a:p>
            <a:r>
              <a:rPr lang="en-US" u="none"/>
              <a:t>00- 10</a:t>
            </a:r>
          </a:p>
          <a:p>
            <a:r>
              <a:rPr lang="en-US" u="none"/>
              <a:t>-01 11</a:t>
            </a:r>
          </a:p>
          <a:p>
            <a:r>
              <a:rPr lang="en-US" u="none"/>
              <a:t>.e</a:t>
            </a:r>
          </a:p>
        </p:txBody>
      </p:sp>
      <p:sp>
        <p:nvSpPr>
          <p:cNvPr id="63493" name="Text Box 6"/>
          <p:cNvSpPr txBox="1">
            <a:spLocks noChangeArrowheads="1"/>
          </p:cNvSpPr>
          <p:nvPr/>
        </p:nvSpPr>
        <p:spPr bwMode="auto">
          <a:xfrm>
            <a:off x="1360488" y="1339850"/>
            <a:ext cx="226536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none">
                <a:solidFill>
                  <a:schemeClr val="tx2"/>
                </a:solidFill>
              </a:rPr>
              <a:t>Example Input</a:t>
            </a:r>
          </a:p>
        </p:txBody>
      </p:sp>
      <p:sp>
        <p:nvSpPr>
          <p:cNvPr id="63494" name="Text Box 7"/>
          <p:cNvSpPr txBox="1">
            <a:spLocks noChangeArrowheads="1"/>
          </p:cNvSpPr>
          <p:nvPr/>
        </p:nvSpPr>
        <p:spPr bwMode="auto">
          <a:xfrm>
            <a:off x="4418013" y="1344613"/>
            <a:ext cx="26384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none">
                <a:solidFill>
                  <a:schemeClr val="tx2"/>
                </a:solidFill>
              </a:rPr>
              <a:t>Espresso Output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smtClean="0"/>
              <a:t>Testability Properties of Two-Level Logic Circuits</a:t>
            </a:r>
          </a:p>
        </p:txBody>
      </p:sp>
      <p:sp>
        <p:nvSpPr>
          <p:cNvPr id="79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Single stuck-at fault model</a:t>
            </a:r>
          </a:p>
          <a:p>
            <a:pPr lvl="1">
              <a:defRPr/>
            </a:pPr>
            <a:r>
              <a:rPr lang="en-US" dirty="0" smtClean="0"/>
              <a:t>Assumes a single line in the circuit faulty.</a:t>
            </a:r>
          </a:p>
          <a:p>
            <a:pPr lvl="1">
              <a:defRPr/>
            </a:pPr>
            <a:r>
              <a:rPr lang="en-US" dirty="0" smtClean="0"/>
              <a:t>Faulty line is either stuck-at-0 or stuck-at-1.</a:t>
            </a:r>
          </a:p>
          <a:p>
            <a:pPr>
              <a:defRPr/>
            </a:pPr>
            <a:r>
              <a:rPr lang="en-US" dirty="0" smtClean="0">
                <a:solidFill>
                  <a:schemeClr val="hlink"/>
                </a:solidFill>
              </a:rPr>
              <a:t>Theorem</a:t>
            </a:r>
          </a:p>
          <a:p>
            <a:pPr lvl="1">
              <a:defRPr/>
            </a:pPr>
            <a:r>
              <a:rPr lang="en-US" dirty="0" smtClean="0">
                <a:solidFill>
                  <a:schemeClr val="hlink"/>
                </a:solidFill>
              </a:rPr>
              <a:t>A two-level circuit is fully single stuck-at fault testable </a:t>
            </a:r>
            <a:r>
              <a:rPr lang="en-US" dirty="0" err="1" smtClean="0">
                <a:solidFill>
                  <a:schemeClr val="hlink"/>
                </a:solidFill>
              </a:rPr>
              <a:t>iff</a:t>
            </a:r>
            <a:r>
              <a:rPr lang="en-US" dirty="0" smtClean="0">
                <a:solidFill>
                  <a:schemeClr val="hlink"/>
                </a:solidFill>
              </a:rPr>
              <a:t> it is </a:t>
            </a:r>
            <a:r>
              <a:rPr lang="en-US" b="1" dirty="0" smtClean="0">
                <a:solidFill>
                  <a:schemeClr val="hlink"/>
                </a:solidFill>
              </a:rPr>
              <a:t>PRIME</a:t>
            </a:r>
            <a:r>
              <a:rPr lang="en-US" dirty="0" smtClean="0">
                <a:solidFill>
                  <a:schemeClr val="hlink"/>
                </a:solidFill>
              </a:rPr>
              <a:t> and </a:t>
            </a:r>
            <a:r>
              <a:rPr lang="en-US" b="1" dirty="0" smtClean="0">
                <a:solidFill>
                  <a:schemeClr val="hlink"/>
                </a:solidFill>
              </a:rPr>
              <a:t>IRREDUNDANT</a:t>
            </a:r>
            <a:r>
              <a:rPr lang="en-US" dirty="0" smtClean="0">
                <a:solidFill>
                  <a:schemeClr val="hlink"/>
                </a:solidFill>
              </a:rPr>
              <a:t>.</a:t>
            </a:r>
          </a:p>
          <a:p>
            <a:pPr>
              <a:defRPr/>
            </a:pPr>
            <a:r>
              <a:rPr lang="en-US" dirty="0" smtClean="0"/>
              <a:t>An </a:t>
            </a:r>
            <a:r>
              <a:rPr lang="en-US" dirty="0" err="1" smtClean="0"/>
              <a:t>untestable</a:t>
            </a:r>
            <a:r>
              <a:rPr lang="en-US" dirty="0" smtClean="0"/>
              <a:t> stuck-at fault corresponds to redundancy in the circuit</a:t>
            </a:r>
          </a:p>
          <a:p>
            <a:pPr lvl="1">
              <a:defRPr/>
            </a:pPr>
            <a:r>
              <a:rPr lang="en-US" dirty="0" smtClean="0"/>
              <a:t>Redundant stuck-at-0 in any of the products indicates product term is redundant</a:t>
            </a:r>
          </a:p>
          <a:p>
            <a:pPr lvl="1">
              <a:defRPr/>
            </a:pPr>
            <a:r>
              <a:rPr lang="en-US" dirty="0" smtClean="0"/>
              <a:t>Redundant stuck-at-1 in any of the products inputs indicates product term is not prime</a:t>
            </a:r>
          </a:p>
          <a:p>
            <a:pPr lvl="1">
              <a:defRPr/>
            </a:pPr>
            <a:r>
              <a:rPr lang="en-US" dirty="0" smtClean="0"/>
              <a:t>Redundancy can be removed by injecting the redundant faulty value in the circuit and propagating constants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… Definitions …</a:t>
            </a:r>
          </a:p>
        </p:txBody>
      </p:sp>
      <p:sp>
        <p:nvSpPr>
          <p:cNvPr id="7034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hlink"/>
                </a:solidFill>
              </a:rPr>
              <a:t>Prime</a:t>
            </a:r>
            <a:r>
              <a:rPr lang="en-US" smtClean="0"/>
              <a:t> </a:t>
            </a:r>
            <a:r>
              <a:rPr lang="en-US" smtClean="0">
                <a:solidFill>
                  <a:schemeClr val="hlink"/>
                </a:solidFill>
              </a:rPr>
              <a:t>implicant</a:t>
            </a:r>
          </a:p>
          <a:p>
            <a:pPr lvl="1">
              <a:defRPr/>
            </a:pPr>
            <a:r>
              <a:rPr lang="en-US" smtClean="0"/>
              <a:t>Implicant not contained by any other implicant.</a:t>
            </a:r>
          </a:p>
          <a:p>
            <a:pPr>
              <a:defRPr/>
            </a:pPr>
            <a:r>
              <a:rPr lang="en-US" smtClean="0">
                <a:solidFill>
                  <a:schemeClr val="hlink"/>
                </a:solidFill>
              </a:rPr>
              <a:t>Prime cover</a:t>
            </a:r>
          </a:p>
          <a:p>
            <a:pPr lvl="1">
              <a:defRPr/>
            </a:pPr>
            <a:r>
              <a:rPr lang="en-US" smtClean="0"/>
              <a:t>Cover of prime implicants.</a:t>
            </a:r>
          </a:p>
          <a:p>
            <a:pPr>
              <a:defRPr/>
            </a:pPr>
            <a:r>
              <a:rPr lang="en-US" smtClean="0">
                <a:solidFill>
                  <a:schemeClr val="hlink"/>
                </a:solidFill>
              </a:rPr>
              <a:t>Essential prime</a:t>
            </a:r>
            <a:r>
              <a:rPr lang="en-US" smtClean="0"/>
              <a:t> </a:t>
            </a:r>
            <a:r>
              <a:rPr lang="en-US" smtClean="0">
                <a:solidFill>
                  <a:schemeClr val="hlink"/>
                </a:solidFill>
              </a:rPr>
              <a:t>implicant</a:t>
            </a:r>
          </a:p>
          <a:p>
            <a:pPr lvl="1">
              <a:defRPr/>
            </a:pPr>
            <a:r>
              <a:rPr lang="en-US" smtClean="0"/>
              <a:t>There exist some minterm covered only by that prime implicant.</a:t>
            </a:r>
          </a:p>
          <a:p>
            <a:pPr>
              <a:defRPr/>
            </a:pPr>
            <a:endParaRPr 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Positional Cube Notation</a:t>
            </a:r>
          </a:p>
        </p:txBody>
      </p:sp>
      <p:sp>
        <p:nvSpPr>
          <p:cNvPr id="73933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8120063" cy="5356225"/>
          </a:xfrm>
        </p:spPr>
        <p:txBody>
          <a:bodyPr/>
          <a:lstStyle/>
          <a:p>
            <a:pPr>
              <a:defRPr/>
            </a:pPr>
            <a:r>
              <a:rPr lang="en-US" sz="2200" b="0" smtClean="0"/>
              <a:t>Encoding scheme</a:t>
            </a:r>
          </a:p>
          <a:p>
            <a:pPr lvl="1">
              <a:defRPr/>
            </a:pPr>
            <a:r>
              <a:rPr lang="en-US" sz="2000" b="1" smtClean="0"/>
              <a:t>One column for each variable.</a:t>
            </a:r>
          </a:p>
          <a:p>
            <a:pPr lvl="1">
              <a:defRPr/>
            </a:pPr>
            <a:r>
              <a:rPr lang="en-US" sz="2000" b="1" smtClean="0"/>
              <a:t>Each column has 2 bits.</a:t>
            </a:r>
          </a:p>
          <a:p>
            <a:pPr>
              <a:defRPr/>
            </a:pPr>
            <a:r>
              <a:rPr lang="en-US" sz="2200" b="0" i="1" smtClean="0">
                <a:solidFill>
                  <a:schemeClr val="hlink"/>
                </a:solidFill>
              </a:rPr>
              <a:t>Example: f </a:t>
            </a:r>
            <a:r>
              <a:rPr lang="en-US" sz="2200" b="0" smtClean="0">
                <a:solidFill>
                  <a:schemeClr val="hlink"/>
                </a:solidFill>
              </a:rPr>
              <a:t>= </a:t>
            </a:r>
            <a:r>
              <a:rPr lang="en-US" sz="2200" b="0" i="1" smtClean="0">
                <a:solidFill>
                  <a:schemeClr val="hlink"/>
                </a:solidFill>
              </a:rPr>
              <a:t>a’d’ </a:t>
            </a:r>
            <a:r>
              <a:rPr lang="en-US" sz="2200" b="0" smtClean="0">
                <a:solidFill>
                  <a:schemeClr val="hlink"/>
                </a:solidFill>
              </a:rPr>
              <a:t>+ </a:t>
            </a:r>
            <a:r>
              <a:rPr lang="en-US" sz="2200" b="0" i="1" smtClean="0">
                <a:solidFill>
                  <a:schemeClr val="hlink"/>
                </a:solidFill>
              </a:rPr>
              <a:t>a’b </a:t>
            </a:r>
            <a:r>
              <a:rPr lang="en-US" sz="2200" b="0" smtClean="0">
                <a:solidFill>
                  <a:schemeClr val="hlink"/>
                </a:solidFill>
              </a:rPr>
              <a:t>+ </a:t>
            </a:r>
            <a:r>
              <a:rPr lang="en-US" sz="2200" b="0" i="1" smtClean="0">
                <a:solidFill>
                  <a:schemeClr val="hlink"/>
                </a:solidFill>
              </a:rPr>
              <a:t>ab’ </a:t>
            </a:r>
            <a:r>
              <a:rPr lang="en-US" sz="2200" b="0" smtClean="0">
                <a:solidFill>
                  <a:schemeClr val="hlink"/>
                </a:solidFill>
              </a:rPr>
              <a:t>+ </a:t>
            </a:r>
            <a:r>
              <a:rPr lang="en-US" sz="2200" b="0" i="1" smtClean="0">
                <a:solidFill>
                  <a:schemeClr val="hlink"/>
                </a:solidFill>
              </a:rPr>
              <a:t>ac’d</a:t>
            </a:r>
          </a:p>
          <a:p>
            <a:pPr>
              <a:defRPr/>
            </a:pPr>
            <a:endParaRPr lang="en-US" sz="2200" b="0" i="1" smtClean="0">
              <a:solidFill>
                <a:schemeClr val="hlink"/>
              </a:solidFill>
            </a:endParaRPr>
          </a:p>
          <a:p>
            <a:pPr>
              <a:defRPr/>
            </a:pPr>
            <a:endParaRPr lang="en-US" sz="2200" b="0" i="1" smtClean="0">
              <a:solidFill>
                <a:schemeClr val="tx2"/>
              </a:solidFill>
            </a:endParaRPr>
          </a:p>
          <a:p>
            <a:pPr>
              <a:defRPr/>
            </a:pPr>
            <a:endParaRPr lang="en-US" sz="2200" b="0" i="1" smtClean="0">
              <a:solidFill>
                <a:schemeClr val="tx2"/>
              </a:solidFill>
            </a:endParaRPr>
          </a:p>
          <a:p>
            <a:pPr>
              <a:defRPr/>
            </a:pPr>
            <a:endParaRPr lang="en-US" sz="2200" b="0" i="1" smtClean="0">
              <a:solidFill>
                <a:schemeClr val="tx2"/>
              </a:solidFill>
            </a:endParaRPr>
          </a:p>
          <a:p>
            <a:pPr>
              <a:defRPr/>
            </a:pPr>
            <a:endParaRPr lang="en-US" sz="2200" b="0" smtClean="0"/>
          </a:p>
          <a:p>
            <a:pPr>
              <a:defRPr/>
            </a:pPr>
            <a:r>
              <a:rPr lang="en-US" sz="2200" b="0" smtClean="0"/>
              <a:t>Operations</a:t>
            </a:r>
          </a:p>
          <a:p>
            <a:pPr lvl="1">
              <a:defRPr/>
            </a:pPr>
            <a:r>
              <a:rPr lang="en-US" sz="2000" b="1" smtClean="0">
                <a:solidFill>
                  <a:schemeClr val="hlink"/>
                </a:solidFill>
              </a:rPr>
              <a:t>Intersection</a:t>
            </a:r>
            <a:r>
              <a:rPr lang="en-US" sz="2000" b="1" smtClean="0"/>
              <a:t>: AND</a:t>
            </a:r>
          </a:p>
          <a:p>
            <a:pPr lvl="1">
              <a:defRPr/>
            </a:pPr>
            <a:r>
              <a:rPr lang="en-US" sz="2000" b="1" smtClean="0">
                <a:solidFill>
                  <a:schemeClr val="hlink"/>
                </a:solidFill>
              </a:rPr>
              <a:t>Union</a:t>
            </a:r>
            <a:r>
              <a:rPr lang="en-US" sz="2000" b="1" smtClean="0"/>
              <a:t>: OR</a:t>
            </a:r>
            <a:endParaRPr lang="en-US" sz="2000" b="1" smtClean="0">
              <a:solidFill>
                <a:schemeClr val="tx2"/>
              </a:solidFill>
            </a:endParaRPr>
          </a:p>
          <a:p>
            <a:pPr>
              <a:defRPr/>
            </a:pPr>
            <a:endParaRPr lang="en-US" sz="2200" smtClean="0"/>
          </a:p>
        </p:txBody>
      </p:sp>
      <p:pic>
        <p:nvPicPr>
          <p:cNvPr id="12292" name="Picture 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11788" y="1247775"/>
            <a:ext cx="1847850" cy="1366838"/>
          </a:xfrm>
        </p:spPr>
      </p:pic>
      <p:pic>
        <p:nvPicPr>
          <p:cNvPr id="12293" name="Picture 8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851025" y="2878138"/>
            <a:ext cx="2943225" cy="1600200"/>
          </a:xfrm>
        </p:spPr>
      </p:pic>
      <p:sp>
        <p:nvSpPr>
          <p:cNvPr id="12294" name="Text Box 10"/>
          <p:cNvSpPr txBox="1">
            <a:spLocks noChangeArrowheads="1"/>
          </p:cNvSpPr>
          <p:nvPr/>
        </p:nvSpPr>
        <p:spPr bwMode="auto">
          <a:xfrm>
            <a:off x="992188" y="2828925"/>
            <a:ext cx="793750" cy="1552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none">
                <a:solidFill>
                  <a:schemeClr val="hlink"/>
                </a:solidFill>
              </a:rPr>
              <a:t>a’d’</a:t>
            </a:r>
          </a:p>
          <a:p>
            <a:r>
              <a:rPr lang="en-US" u="none">
                <a:solidFill>
                  <a:schemeClr val="hlink"/>
                </a:solidFill>
              </a:rPr>
              <a:t>a’b</a:t>
            </a:r>
          </a:p>
          <a:p>
            <a:r>
              <a:rPr lang="en-US" u="none">
                <a:solidFill>
                  <a:schemeClr val="hlink"/>
                </a:solidFill>
              </a:rPr>
              <a:t>ab’</a:t>
            </a:r>
          </a:p>
          <a:p>
            <a:r>
              <a:rPr lang="en-US" u="none">
                <a:solidFill>
                  <a:schemeClr val="hlink"/>
                </a:solidFill>
              </a:rPr>
              <a:t>ac’d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sc_template">
  <a:themeElements>
    <a:clrScheme name="">
      <a:dk1>
        <a:srgbClr val="000000"/>
      </a:dk1>
      <a:lt1>
        <a:srgbClr val="CDFFE6"/>
      </a:lt1>
      <a:dk2>
        <a:srgbClr val="006000"/>
      </a:dk2>
      <a:lt2>
        <a:srgbClr val="FF8200"/>
      </a:lt2>
      <a:accent1>
        <a:srgbClr val="00FFFF"/>
      </a:accent1>
      <a:accent2>
        <a:srgbClr val="C80000"/>
      </a:accent2>
      <a:accent3>
        <a:srgbClr val="AAB6AA"/>
      </a:accent3>
      <a:accent4>
        <a:srgbClr val="AFDAC4"/>
      </a:accent4>
      <a:accent5>
        <a:srgbClr val="AAFFFF"/>
      </a:accent5>
      <a:accent6>
        <a:srgbClr val="B50000"/>
      </a:accent6>
      <a:hlink>
        <a:srgbClr val="F0F000"/>
      </a:hlink>
      <a:folHlink>
        <a:srgbClr val="66FF33"/>
      </a:folHlink>
    </a:clrScheme>
    <a:fontScheme name="sc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99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400" b="1" i="1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99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400" b="1" i="1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c_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_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_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_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_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_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C:\My Documents\COE390\991\sc_template.ppt</Template>
  <TotalTime>7256</TotalTime>
  <Pages>20</Pages>
  <Words>5701</Words>
  <Application>Microsoft Office PowerPoint</Application>
  <PresentationFormat>On-screen Show (4:3)</PresentationFormat>
  <Paragraphs>871</Paragraphs>
  <Slides>72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72</vt:i4>
      </vt:variant>
    </vt:vector>
  </HeadingPairs>
  <TitlesOfParts>
    <vt:vector size="76" baseType="lpstr">
      <vt:lpstr>sc_template</vt:lpstr>
      <vt:lpstr>Equation</vt:lpstr>
      <vt:lpstr>Microsoft Equation 3.0</vt:lpstr>
      <vt:lpstr>MathType 4.0 Equation</vt:lpstr>
      <vt:lpstr>COE 561 Digital System Design &amp; Synthesis Two-Level Logic Synthesis</vt:lpstr>
      <vt:lpstr>Outline</vt:lpstr>
      <vt:lpstr>Programmable Logic Arrays …</vt:lpstr>
      <vt:lpstr>… Programmable Logic Arrays</vt:lpstr>
      <vt:lpstr>Two-Level Optimization</vt:lpstr>
      <vt:lpstr>Definitions …</vt:lpstr>
      <vt:lpstr>… Definitions …</vt:lpstr>
      <vt:lpstr>… Definitions …</vt:lpstr>
      <vt:lpstr>The Positional Cube Notation</vt:lpstr>
      <vt:lpstr>Operations on Logic Covers</vt:lpstr>
      <vt:lpstr>Cofactor Computation</vt:lpstr>
      <vt:lpstr>Sharp Operation #</vt:lpstr>
      <vt:lpstr>Disjoint Sharp Operation #</vt:lpstr>
      <vt:lpstr>Consensus</vt:lpstr>
      <vt:lpstr>Computation of all Prime Implicants …</vt:lpstr>
      <vt:lpstr>… Computation of all Prime Implicants</vt:lpstr>
      <vt:lpstr>Tautology …</vt:lpstr>
      <vt:lpstr>… Tautology</vt:lpstr>
      <vt:lpstr>Tautology Example</vt:lpstr>
      <vt:lpstr>Containment</vt:lpstr>
      <vt:lpstr>Complementation</vt:lpstr>
      <vt:lpstr>Complement of Unate Functions…</vt:lpstr>
      <vt:lpstr>… Complement of Unate Functions</vt:lpstr>
      <vt:lpstr>Two-Level Logic Minimization</vt:lpstr>
      <vt:lpstr>Exact Two-Level Logic Minimization</vt:lpstr>
      <vt:lpstr>Prime Implicant Table Example</vt:lpstr>
      <vt:lpstr>Minimum Cover: Early Methods</vt:lpstr>
      <vt:lpstr>Matrix Representation</vt:lpstr>
      <vt:lpstr>ESPRESSO-EXACT</vt:lpstr>
      <vt:lpstr>Minimum Cover: Recent Developments</vt:lpstr>
      <vt:lpstr>Heuristic Minimization Principles</vt:lpstr>
      <vt:lpstr>Heuristic Minimization Operators</vt:lpstr>
      <vt:lpstr>Example: MINI</vt:lpstr>
      <vt:lpstr>Example: Expansion</vt:lpstr>
      <vt:lpstr>Example: Reduction</vt:lpstr>
      <vt:lpstr>Example: Reshape</vt:lpstr>
      <vt:lpstr>Example: Second Expansion</vt:lpstr>
      <vt:lpstr>Example: ESPRESSO</vt:lpstr>
      <vt:lpstr>Expand: Naive Implementation</vt:lpstr>
      <vt:lpstr>Expand Heuristics …</vt:lpstr>
      <vt:lpstr>Example …</vt:lpstr>
      <vt:lpstr>… Example</vt:lpstr>
      <vt:lpstr>Expand in ESPRESSO …</vt:lpstr>
      <vt:lpstr>… Expand in ESPRESSO …</vt:lpstr>
      <vt:lpstr>… Expand in ESPRESSO</vt:lpstr>
      <vt:lpstr>Example</vt:lpstr>
      <vt:lpstr>Another Expand Example …</vt:lpstr>
      <vt:lpstr>Third Expand Example …</vt:lpstr>
      <vt:lpstr>… Third Expand Example</vt:lpstr>
      <vt:lpstr>Finding Largest Prime Implicant Covering a Cube</vt:lpstr>
      <vt:lpstr>Finding Largest Prime Implicant Covering a Cube</vt:lpstr>
      <vt:lpstr>Finding Largest Prime Implicant Covering a Cube</vt:lpstr>
      <vt:lpstr>Reduce Heuristics …</vt:lpstr>
      <vt:lpstr>… Reduce Heuristics …</vt:lpstr>
      <vt:lpstr>… Reduce Heuristics</vt:lpstr>
      <vt:lpstr>Irredundant Cover …</vt:lpstr>
      <vt:lpstr>… Irredundant Cover …</vt:lpstr>
      <vt:lpstr>… Irredundant Cover …</vt:lpstr>
      <vt:lpstr>… Irredundant Cover …</vt:lpstr>
      <vt:lpstr>Irredundant Cover: Example 2</vt:lpstr>
      <vt:lpstr>Irredundant Cover: Example 2</vt:lpstr>
      <vt:lpstr>Irredundant Cover: Example 2</vt:lpstr>
      <vt:lpstr>Irredundant Cover: Example 3</vt:lpstr>
      <vt:lpstr>Irredundant Cover: Example 3</vt:lpstr>
      <vt:lpstr>Irredundant Cover: Example 3</vt:lpstr>
      <vt:lpstr>Essentials …</vt:lpstr>
      <vt:lpstr>… Essentials</vt:lpstr>
      <vt:lpstr>ESPRESSO Algorithm …</vt:lpstr>
      <vt:lpstr>… ESPRESSO Algorithm</vt:lpstr>
      <vt:lpstr>Last_gasp Example</vt:lpstr>
      <vt:lpstr>Espresso Format</vt:lpstr>
      <vt:lpstr>Testability Properties of Two-Level Logic Circuits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Preventive Maintenance</dc:title>
  <dc:subject/>
  <dc:creator>Dr. Aiman El-Maleh</dc:creator>
  <cp:keywords/>
  <dc:description/>
  <cp:lastModifiedBy>Itc</cp:lastModifiedBy>
  <cp:revision>400</cp:revision>
  <cp:lastPrinted>1997-11-05T14:28:54Z</cp:lastPrinted>
  <dcterms:created xsi:type="dcterms:W3CDTF">1995-10-21T09:00:36Z</dcterms:created>
  <dcterms:modified xsi:type="dcterms:W3CDTF">2011-10-17T16:27:50Z</dcterms:modified>
</cp:coreProperties>
</file>