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8"/>
  </p:notesMasterIdLst>
  <p:handoutMasterIdLst>
    <p:handoutMasterId r:id="rId59"/>
  </p:handoutMasterIdLst>
  <p:sldIdLst>
    <p:sldId id="256" r:id="rId2"/>
    <p:sldId id="277" r:id="rId3"/>
    <p:sldId id="512" r:id="rId4"/>
    <p:sldId id="533" r:id="rId5"/>
    <p:sldId id="528" r:id="rId6"/>
    <p:sldId id="529" r:id="rId7"/>
    <p:sldId id="530" r:id="rId8"/>
    <p:sldId id="531" r:id="rId9"/>
    <p:sldId id="532" r:id="rId10"/>
    <p:sldId id="513" r:id="rId11"/>
    <p:sldId id="515" r:id="rId12"/>
    <p:sldId id="516" r:id="rId13"/>
    <p:sldId id="494" r:id="rId14"/>
    <p:sldId id="598" r:id="rId15"/>
    <p:sldId id="599" r:id="rId16"/>
    <p:sldId id="534" r:id="rId17"/>
    <p:sldId id="535" r:id="rId18"/>
    <p:sldId id="536" r:id="rId19"/>
    <p:sldId id="538" r:id="rId20"/>
    <p:sldId id="539" r:id="rId21"/>
    <p:sldId id="540" r:id="rId22"/>
    <p:sldId id="541" r:id="rId23"/>
    <p:sldId id="542" r:id="rId24"/>
    <p:sldId id="545" r:id="rId25"/>
    <p:sldId id="546" r:id="rId26"/>
    <p:sldId id="590" r:id="rId27"/>
    <p:sldId id="591" r:id="rId28"/>
    <p:sldId id="592" r:id="rId29"/>
    <p:sldId id="593" r:id="rId30"/>
    <p:sldId id="569" r:id="rId31"/>
    <p:sldId id="570" r:id="rId32"/>
    <p:sldId id="571" r:id="rId33"/>
    <p:sldId id="572" r:id="rId34"/>
    <p:sldId id="573" r:id="rId35"/>
    <p:sldId id="574" r:id="rId36"/>
    <p:sldId id="575" r:id="rId37"/>
    <p:sldId id="576" r:id="rId38"/>
    <p:sldId id="577" r:id="rId39"/>
    <p:sldId id="578" r:id="rId40"/>
    <p:sldId id="579" r:id="rId41"/>
    <p:sldId id="580" r:id="rId42"/>
    <p:sldId id="581" r:id="rId43"/>
    <p:sldId id="582" r:id="rId44"/>
    <p:sldId id="583" r:id="rId45"/>
    <p:sldId id="594" r:id="rId46"/>
    <p:sldId id="595" r:id="rId47"/>
    <p:sldId id="596" r:id="rId48"/>
    <p:sldId id="597" r:id="rId49"/>
    <p:sldId id="600" r:id="rId50"/>
    <p:sldId id="601" r:id="rId51"/>
    <p:sldId id="584" r:id="rId52"/>
    <p:sldId id="585" r:id="rId53"/>
    <p:sldId id="586" r:id="rId54"/>
    <p:sldId id="587" r:id="rId55"/>
    <p:sldId id="588" r:id="rId56"/>
    <p:sldId id="589" r:id="rId57"/>
  </p:sldIdLst>
  <p:sldSz cx="9144000" cy="6858000" type="screen4x3"/>
  <p:notesSz cx="6781800" cy="99187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2F8E"/>
    <a:srgbClr val="00359E"/>
    <a:srgbClr val="0038A8"/>
    <a:srgbClr val="0033CC"/>
    <a:srgbClr val="003399"/>
    <a:srgbClr val="000099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431" autoAdjust="0"/>
    <p:restoredTop sz="87702" autoAdjust="0"/>
  </p:normalViewPr>
  <p:slideViewPr>
    <p:cSldViewPr snapToGrid="0">
      <p:cViewPr varScale="1">
        <p:scale>
          <a:sx n="69" d="100"/>
          <a:sy n="69" d="100"/>
        </p:scale>
        <p:origin x="156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96"/>
    </p:cViewPr>
  </p:sorterViewPr>
  <p:notesViewPr>
    <p:cSldViewPr snapToGrid="0">
      <p:cViewPr varScale="1">
        <p:scale>
          <a:sx n="56" d="100"/>
          <a:sy n="56" d="100"/>
        </p:scale>
        <p:origin x="-1872" y="-72"/>
      </p:cViewPr>
      <p:guideLst>
        <p:guide orient="horz" pos="3124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49325">
              <a:defRPr sz="10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-1588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49325">
              <a:defRPr sz="10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49325">
              <a:defRPr sz="10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49325">
              <a:defRPr sz="10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323013" y="9490075"/>
            <a:ext cx="392112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>
            <a:spAutoFit/>
          </a:bodyPr>
          <a:lstStyle>
            <a:lvl1pPr defTabSz="949325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9325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9325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9325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9325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fld id="{504F1D2B-8692-4E64-B5FB-EAA752D160D0}" type="slidenum">
              <a:rPr lang="en-US" sz="1400" b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>
                <a:defRPr/>
              </a:pPr>
              <a:t>‹#›</a:t>
            </a:fld>
            <a:endParaRPr lang="en-US" sz="1400" b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49325">
              <a:defRPr sz="10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-1588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49325">
              <a:defRPr sz="10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49325">
              <a:defRPr sz="10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49325">
              <a:defRPr sz="10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AD2904-CA9D-465F-A43C-D131B60B5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0113"/>
            <a:ext cx="49720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20750" y="749300"/>
            <a:ext cx="4941888" cy="3706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323013" y="9490075"/>
            <a:ext cx="392112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>
            <a:spAutoFit/>
          </a:bodyPr>
          <a:lstStyle>
            <a:lvl1pPr defTabSz="949325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9325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9325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9325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9325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fld id="{E6156A4B-9ED5-4BED-AAF2-325327875822}" type="slidenum">
              <a:rPr lang="en-US" sz="1400" b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>
                <a:defRPr/>
              </a:pPr>
              <a:t>‹#›</a:t>
            </a:fld>
            <a:endParaRPr lang="en-US" sz="1400" b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513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1863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970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6213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493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49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8D10AE-C266-48AB-AC6A-2E9A001FA2D3}" type="slidenum">
              <a:rPr lang="en-US" altLang="en-US" sz="10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z="1000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19163" y="749300"/>
            <a:ext cx="4943475" cy="3706813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003399"/>
            </a:gs>
            <a:gs pos="100000">
              <a:srgbClr val="0018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28"/>
          <p:cNvSpPr>
            <a:spLocks noChangeShapeType="1"/>
          </p:cNvSpPr>
          <p:nvPr/>
        </p:nvSpPr>
        <p:spPr bwMode="auto">
          <a:xfrm>
            <a:off x="573088" y="704850"/>
            <a:ext cx="8339137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1029"/>
          <p:cNvSpPr>
            <a:spLocks noChangeShapeType="1"/>
          </p:cNvSpPr>
          <p:nvPr/>
        </p:nvSpPr>
        <p:spPr bwMode="auto">
          <a:xfrm>
            <a:off x="547688" y="3171825"/>
            <a:ext cx="8339137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830263" y="971550"/>
            <a:ext cx="7772400" cy="1981200"/>
          </a:xfrm>
          <a:effectLst>
            <a:outerShdw dist="53882" dir="2700000" algn="ctr" rotWithShape="0">
              <a:schemeClr val="bg2"/>
            </a:outerShdw>
          </a:effectLst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868363" y="3467100"/>
            <a:ext cx="7696200" cy="2381250"/>
          </a:xfrm>
        </p:spPr>
        <p:txBody>
          <a:bodyPr anchor="ctr" anchorCtr="1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57979749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97572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1475" y="206375"/>
            <a:ext cx="2144713" cy="6369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575" y="206375"/>
            <a:ext cx="6286500" cy="6369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84047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206375"/>
            <a:ext cx="8583613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86238" cy="5356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219200"/>
            <a:ext cx="4186237" cy="5356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92269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51744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4171940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86238" cy="5356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219200"/>
            <a:ext cx="4186237" cy="5356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35762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01834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99892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3232614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4011643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693086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99"/>
            </a:gs>
            <a:gs pos="100000">
              <a:srgbClr val="00246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1026"/>
          <p:cNvSpPr>
            <a:spLocks noChangeShapeType="1"/>
          </p:cNvSpPr>
          <p:nvPr/>
        </p:nvSpPr>
        <p:spPr bwMode="auto">
          <a:xfrm>
            <a:off x="330200" y="993775"/>
            <a:ext cx="85058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282575" y="206375"/>
            <a:ext cx="858361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wrap="square" lIns="85725" tIns="42862" rIns="85725" bIns="428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524875" cy="53562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5725" tIns="42862" rIns="85725" bIns="42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Level4-</a:t>
            </a:r>
            <a:fld id="{93344B71-8585-4A2C-9946-3A598CA8C6EF}" type="slidenum">
              <a:rPr lang="en-US" altLang="en-US" smtClean="0"/>
              <a:pPr lvl="4"/>
              <a:t>‹#›</a:t>
            </a:fld>
            <a:endParaRPr lang="en-US" altLang="en-US" smtClean="0"/>
          </a:p>
          <a:p>
            <a:pPr lvl="4"/>
            <a:endParaRPr lang="en-US" altLang="en-US" smtClean="0"/>
          </a:p>
        </p:txBody>
      </p:sp>
      <p:sp>
        <p:nvSpPr>
          <p:cNvPr id="1029" name="Rectangle 1029"/>
          <p:cNvSpPr>
            <a:spLocks noChangeArrowheads="1"/>
          </p:cNvSpPr>
          <p:nvPr/>
        </p:nvSpPr>
        <p:spPr bwMode="auto">
          <a:xfrm>
            <a:off x="282575" y="6540500"/>
            <a:ext cx="3683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smtClean="0"/>
          </a:p>
        </p:txBody>
      </p:sp>
      <p:sp>
        <p:nvSpPr>
          <p:cNvPr id="34823" name="Text Box 1031"/>
          <p:cNvSpPr txBox="1">
            <a:spLocks noChangeArrowheads="1"/>
          </p:cNvSpPr>
          <p:nvPr/>
        </p:nvSpPr>
        <p:spPr bwMode="auto">
          <a:xfrm>
            <a:off x="8004175" y="6484938"/>
            <a:ext cx="2349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rtl="1">
              <a:defRPr/>
            </a:pPr>
            <a:r>
              <a:rPr lang="en-US" sz="1600" i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en-US" sz="2000" i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824" name="Text Box 1032"/>
          <p:cNvSpPr txBox="1">
            <a:spLocks noChangeArrowheads="1"/>
          </p:cNvSpPr>
          <p:nvPr userDrawn="1"/>
        </p:nvSpPr>
        <p:spPr bwMode="auto">
          <a:xfrm>
            <a:off x="8305800" y="6248400"/>
            <a:ext cx="838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z="1800" b="0" i="0" smtClean="0">
                <a:latin typeface="Bookman Old Style" panose="02050604050505020204" pitchFamily="18" charset="0"/>
              </a:rPr>
              <a:t>1-</a:t>
            </a:r>
            <a:fld id="{502D6939-5FB6-4A19-BE33-629953F271E0}" type="slidenum">
              <a:rPr lang="en-US" sz="1800" b="0" i="0" smtClean="0">
                <a:latin typeface="Bookman Old Style" panose="02050604050505020204" pitchFamily="18" charset="0"/>
              </a:rPr>
              <a:pPr>
                <a:defRPr/>
              </a:pPr>
              <a:t>‹#›</a:t>
            </a:fld>
            <a:endParaRPr lang="en-US" b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2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ransition>
    <p:random/>
  </p:transition>
  <p:txStyles>
    <p:titleStyle>
      <a:lvl1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defTabSz="76993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17500" indent="-317500" algn="l" defTabSz="769938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2400" b="1">
          <a:solidFill>
            <a:srgbClr val="FFFFFF"/>
          </a:solidFill>
          <a:latin typeface="+mn-lt"/>
          <a:ea typeface="+mn-ea"/>
          <a:cs typeface="+mn-cs"/>
        </a:defRPr>
      </a:lvl1pPr>
      <a:lvl2pPr marL="688975" indent="-25717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200">
          <a:solidFill>
            <a:srgbClr val="FFFFFF"/>
          </a:solidFill>
          <a:latin typeface="+mn-lt"/>
        </a:defRPr>
      </a:lvl2pPr>
      <a:lvl3pPr marL="1058863" indent="-211138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rgbClr val="FFFFFF"/>
          </a:solidFill>
          <a:latin typeface="+mn-lt"/>
        </a:defRPr>
      </a:lvl3pPr>
      <a:lvl4pPr marL="1482725" indent="-211138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>
          <a:solidFill>
            <a:srgbClr val="FFFFFF"/>
          </a:solidFill>
          <a:latin typeface="+mn-lt"/>
        </a:defRPr>
      </a:lvl4pPr>
      <a:lvl5pPr marL="19081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</a:defRPr>
      </a:lvl5pPr>
      <a:lvl6pPr marL="23653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</a:defRPr>
      </a:lvl6pPr>
      <a:lvl7pPr marL="28225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</a:defRPr>
      </a:lvl7pPr>
      <a:lvl8pPr marL="32797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</a:defRPr>
      </a:lvl8pPr>
      <a:lvl9pPr marL="3736975" indent="-212725" algn="l" defTabSz="769938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16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1.wmf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143000"/>
          </a:xfrm>
          <a:effectLst/>
        </p:spPr>
        <p:txBody>
          <a:bodyPr lIns="92075" tIns="46038" rIns="92075" bIns="46038"/>
          <a:lstStyle/>
          <a:p>
            <a:pPr>
              <a:defRPr/>
            </a:pPr>
            <a:r>
              <a:rPr lang="en-US" dirty="0" smtClean="0"/>
              <a:t>COE </a:t>
            </a:r>
            <a:r>
              <a:rPr lang="en-US" dirty="0" smtClean="0"/>
              <a:t>561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Combinational &amp; Sequential Circuit Design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7094538" cy="1752600"/>
          </a:xfrm>
        </p:spPr>
        <p:txBody>
          <a:bodyPr lIns="92075" tIns="46038" rIns="92075" bIns="46038" anchor="t" anchorCtr="0"/>
          <a:lstStyle/>
          <a:p>
            <a:pPr marL="342900" indent="-342900"/>
            <a:endParaRPr lang="en-US" altLang="en-US" smtClean="0"/>
          </a:p>
          <a:p>
            <a:pPr marL="342900" indent="-342900"/>
            <a:r>
              <a:rPr lang="en-US" altLang="en-US" smtClean="0"/>
              <a:t>Dr. Aiman H. El-Maleh</a:t>
            </a:r>
          </a:p>
          <a:p>
            <a:pPr marL="342900" indent="-342900"/>
            <a:r>
              <a:rPr lang="en-US" altLang="en-US" smtClean="0">
                <a:solidFill>
                  <a:schemeClr val="tx1"/>
                </a:solidFill>
              </a:rPr>
              <a:t>Computer Engineering Department</a:t>
            </a:r>
          </a:p>
          <a:p>
            <a:pPr marL="342900" indent="-342900"/>
            <a:r>
              <a:rPr lang="en-US" altLang="en-US" smtClean="0">
                <a:solidFill>
                  <a:schemeClr val="tx1"/>
                </a:solidFill>
              </a:rPr>
              <a:t>King Fahd University of Petroleum &amp; Minerals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Sum of Product (SOP) Simplification Procedure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1. Identify all </a:t>
            </a:r>
            <a:r>
              <a:rPr lang="en-US" altLang="en-US" smtClean="0">
                <a:solidFill>
                  <a:srgbClr val="FFFF00"/>
                </a:solidFill>
              </a:rPr>
              <a:t>prime implicants </a:t>
            </a:r>
            <a:r>
              <a:rPr lang="en-US" altLang="en-US" smtClean="0"/>
              <a:t>covering 1’s</a:t>
            </a:r>
          </a:p>
          <a:p>
            <a:pPr lvl="1"/>
            <a:r>
              <a:rPr lang="en-US" altLang="en-US" smtClean="0"/>
              <a:t>Example: For a function of 3 variables, group all possible groups of 4, then groups of 2 that are not contained in groups of 4, then minterms that are not contained in a group of 4 or 2.</a:t>
            </a:r>
          </a:p>
          <a:p>
            <a:r>
              <a:rPr lang="en-US" altLang="en-US" smtClean="0"/>
              <a:t>2. Identify all </a:t>
            </a:r>
            <a:r>
              <a:rPr lang="en-US" altLang="en-US" smtClean="0">
                <a:solidFill>
                  <a:srgbClr val="FFFF00"/>
                </a:solidFill>
              </a:rPr>
              <a:t>essential prime implicants </a:t>
            </a:r>
            <a:r>
              <a:rPr lang="en-US" altLang="en-US" smtClean="0"/>
              <a:t>and select them.</a:t>
            </a:r>
          </a:p>
          <a:p>
            <a:r>
              <a:rPr lang="en-US" altLang="en-US" smtClean="0"/>
              <a:t>3. Check all minterms (1’s) covered by essential prime implicants</a:t>
            </a:r>
          </a:p>
          <a:p>
            <a:r>
              <a:rPr lang="en-US" altLang="en-US" smtClean="0"/>
              <a:t>4. Repeat until all  minterms (1’s) are covered:</a:t>
            </a:r>
          </a:p>
          <a:p>
            <a:pPr lvl="1"/>
            <a:r>
              <a:rPr lang="en-US" altLang="en-US" smtClean="0"/>
              <a:t>Select the prime implicant covering the largest </a:t>
            </a:r>
            <a:r>
              <a:rPr lang="en-US" altLang="en-US" smtClean="0">
                <a:solidFill>
                  <a:srgbClr val="FFFF00"/>
                </a:solidFill>
              </a:rPr>
              <a:t>uncovered minterms (1’s).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Don’t Care Conditions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 some cases, the function is not specified for certain combinations of input variables as 1 or 0. </a:t>
            </a:r>
          </a:p>
          <a:p>
            <a:r>
              <a:rPr lang="en-US" altLang="en-US" smtClean="0"/>
              <a:t>There are two cases in which it occurs: </a:t>
            </a:r>
          </a:p>
          <a:p>
            <a:pPr lvl="1"/>
            <a:r>
              <a:rPr lang="en-US" altLang="en-US" smtClean="0"/>
              <a:t>1. The input combination never occurs. </a:t>
            </a:r>
          </a:p>
          <a:p>
            <a:pPr lvl="1"/>
            <a:r>
              <a:rPr lang="en-US" altLang="en-US" smtClean="0"/>
              <a:t>2. The input combination occurs but we do not care what the outputs are in response to these inputs because the output will not be observed.</a:t>
            </a:r>
          </a:p>
          <a:p>
            <a:r>
              <a:rPr lang="en-US" altLang="en-US" smtClean="0"/>
              <a:t>In both cases, the outputs are called as unspecified and the functions having them are called as </a:t>
            </a:r>
            <a:r>
              <a:rPr lang="en-US" altLang="en-US" smtClean="0">
                <a:solidFill>
                  <a:srgbClr val="FFFF00"/>
                </a:solidFill>
              </a:rPr>
              <a:t>incompletely specified functions</a:t>
            </a:r>
            <a:r>
              <a:rPr lang="en-US" altLang="en-US" smtClean="0"/>
              <a:t>. </a:t>
            </a:r>
          </a:p>
          <a:p>
            <a:r>
              <a:rPr lang="en-US" altLang="en-US" smtClean="0"/>
              <a:t>In most applications, we simply do not care what value is assumed by the function for unspecified minterms. 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Don’t Care Conditions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Unspecified minterms of a function are called as </a:t>
            </a:r>
            <a:r>
              <a:rPr lang="en-US" altLang="en-US" smtClean="0">
                <a:solidFill>
                  <a:srgbClr val="FFFF00"/>
                </a:solidFill>
              </a:rPr>
              <a:t>don’t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>
                <a:solidFill>
                  <a:srgbClr val="FFFF00"/>
                </a:solidFill>
              </a:rPr>
              <a:t>care conditions</a:t>
            </a:r>
            <a:r>
              <a:rPr lang="en-US" altLang="en-US" smtClean="0"/>
              <a:t>. They provide further simplification of the function, and they are denoted by </a:t>
            </a:r>
            <a:r>
              <a:rPr lang="en-US" altLang="en-US" smtClean="0">
                <a:solidFill>
                  <a:srgbClr val="FFFF00"/>
                </a:solidFill>
              </a:rPr>
              <a:t>X’s</a:t>
            </a:r>
            <a:r>
              <a:rPr lang="en-US" altLang="en-US" smtClean="0"/>
              <a:t> to distinguish them from 1’s and 0’s. </a:t>
            </a:r>
          </a:p>
          <a:p>
            <a:r>
              <a:rPr lang="en-US" altLang="en-US" smtClean="0"/>
              <a:t>In choosing adjacent squares to simplify the function in a map, the don’t care minterms can be assumed either 1 or 0, depending on which combination gives the simplest expression. </a:t>
            </a:r>
          </a:p>
          <a:p>
            <a:r>
              <a:rPr lang="en-US" altLang="en-US" smtClean="0"/>
              <a:t>A don’t care minterm need not be chosen at all if it does not contribute to produce a larger implicant.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SOP Simplification Procedure using Don’t Cares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1. Identify all </a:t>
            </a:r>
            <a:r>
              <a:rPr lang="en-US" altLang="en-US" smtClean="0">
                <a:solidFill>
                  <a:srgbClr val="FFFF00"/>
                </a:solidFill>
              </a:rPr>
              <a:t>prime implicants </a:t>
            </a:r>
            <a:r>
              <a:rPr lang="en-US" altLang="en-US" smtClean="0"/>
              <a:t>covering 1’s &amp; X’s</a:t>
            </a:r>
          </a:p>
          <a:p>
            <a:pPr lvl="1"/>
            <a:r>
              <a:rPr lang="en-US" altLang="en-US" smtClean="0"/>
              <a:t>Each prime implicant must contain at least a single 1</a:t>
            </a:r>
          </a:p>
          <a:p>
            <a:r>
              <a:rPr lang="en-US" altLang="en-US" smtClean="0"/>
              <a:t>2. Identify all </a:t>
            </a:r>
            <a:r>
              <a:rPr lang="en-US" altLang="en-US" smtClean="0">
                <a:solidFill>
                  <a:srgbClr val="FFFF00"/>
                </a:solidFill>
              </a:rPr>
              <a:t>essential prime implicants </a:t>
            </a:r>
            <a:r>
              <a:rPr lang="en-US" altLang="en-US" smtClean="0"/>
              <a:t>and select them.</a:t>
            </a:r>
          </a:p>
          <a:p>
            <a:pPr lvl="1"/>
            <a:r>
              <a:rPr lang="en-US" altLang="en-US" smtClean="0"/>
              <a:t>An essential prime implicant must be the only implicant covering at least a 1.</a:t>
            </a:r>
          </a:p>
          <a:p>
            <a:r>
              <a:rPr lang="en-US" altLang="en-US" smtClean="0"/>
              <a:t>3. Check all 1’s covered by essential prime implicants</a:t>
            </a:r>
          </a:p>
          <a:p>
            <a:r>
              <a:rPr lang="en-US" altLang="en-US" smtClean="0"/>
              <a:t>4. Repeat until all 1’s are covered:</a:t>
            </a:r>
          </a:p>
          <a:p>
            <a:pPr lvl="1"/>
            <a:r>
              <a:rPr lang="en-US" altLang="en-US" smtClean="0"/>
              <a:t>Select the prime implicant covering the largest </a:t>
            </a:r>
            <a:r>
              <a:rPr lang="en-US" altLang="en-US" smtClean="0">
                <a:solidFill>
                  <a:srgbClr val="FFFF00"/>
                </a:solidFill>
              </a:rPr>
              <a:t>uncovered 1’s</a:t>
            </a:r>
            <a:r>
              <a:rPr lang="en-US" altLang="en-US" smtClean="0"/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Combinational Circuits Design Procedure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FF00"/>
                </a:solidFill>
              </a:rPr>
              <a:t>1. Specification (Requirement)</a:t>
            </a:r>
          </a:p>
          <a:p>
            <a:pPr lvl="1"/>
            <a:r>
              <a:rPr lang="en-US" altLang="en-US" smtClean="0"/>
              <a:t>Write a specification for what the circuit should do e.g. add two 4-bit binary numbers</a:t>
            </a:r>
          </a:p>
          <a:p>
            <a:pPr lvl="1"/>
            <a:r>
              <a:rPr lang="en-US" altLang="en-US" smtClean="0"/>
              <a:t>Specify names for the inputs and outputs</a:t>
            </a:r>
          </a:p>
          <a:p>
            <a:r>
              <a:rPr lang="en-US" altLang="en-US" smtClean="0">
                <a:solidFill>
                  <a:srgbClr val="FFFF00"/>
                </a:solidFill>
              </a:rPr>
              <a:t>2. Formulation</a:t>
            </a:r>
          </a:p>
          <a:p>
            <a:pPr lvl="1"/>
            <a:r>
              <a:rPr lang="en-US" altLang="en-US" smtClean="0"/>
              <a:t>Convert the Specification into a form that can be Optimized</a:t>
            </a:r>
          </a:p>
          <a:p>
            <a:pPr lvl="1"/>
            <a:r>
              <a:rPr lang="en-US" altLang="en-US" smtClean="0"/>
              <a:t>Usually as a truth table or a set of Boolean equations that define the required relationships between the inputs and outputs</a:t>
            </a:r>
          </a:p>
          <a:p>
            <a:r>
              <a:rPr lang="en-US" altLang="en-US" smtClean="0">
                <a:solidFill>
                  <a:srgbClr val="FFFF00"/>
                </a:solidFill>
              </a:rPr>
              <a:t>3. Logic Optimization</a:t>
            </a:r>
          </a:p>
          <a:p>
            <a:pPr lvl="1"/>
            <a:r>
              <a:rPr lang="en-US" altLang="en-US" smtClean="0"/>
              <a:t>Apply logic optimization (2-level &amp; multi-level) to minimize the logic circuit</a:t>
            </a:r>
          </a:p>
          <a:p>
            <a:pPr lvl="1"/>
            <a:r>
              <a:rPr lang="en-US" altLang="en-US" smtClean="0"/>
              <a:t>Provide a logic diagram or a netlist for the resulting circuit using ANDs, ORs, and inverters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Combinational Circuits Design Procedure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FF00"/>
                </a:solidFill>
              </a:rPr>
              <a:t>4. Technology Mapping and Design Optimization</a:t>
            </a:r>
          </a:p>
          <a:p>
            <a:pPr lvl="1"/>
            <a:r>
              <a:rPr lang="en-US" altLang="en-US" smtClean="0"/>
              <a:t>Map the logic diagram or netlist to the implementation technology and gate type selected, e.g. CMOS NANDs</a:t>
            </a:r>
          </a:p>
          <a:p>
            <a:pPr lvl="1"/>
            <a:r>
              <a:rPr lang="en-US" altLang="en-US" smtClean="0"/>
              <a:t>Perform design optimizations of gate costs, gate delays, fan-outs, power consumption, etc.</a:t>
            </a:r>
          </a:p>
          <a:p>
            <a:pPr lvl="1"/>
            <a:r>
              <a:rPr lang="en-US" altLang="en-US" smtClean="0"/>
              <a:t>Sometimes this stage is merged with stage 3</a:t>
            </a:r>
          </a:p>
          <a:p>
            <a:r>
              <a:rPr lang="en-US" altLang="en-US" smtClean="0">
                <a:solidFill>
                  <a:srgbClr val="FFFF00"/>
                </a:solidFill>
              </a:rPr>
              <a:t>5. Verification</a:t>
            </a:r>
          </a:p>
          <a:p>
            <a:pPr lvl="1"/>
            <a:r>
              <a:rPr lang="en-US" altLang="en-US" smtClean="0"/>
              <a:t>Verify that the final design satisfies the original specification- Two methods:</a:t>
            </a:r>
          </a:p>
          <a:p>
            <a:pPr lvl="2"/>
            <a:r>
              <a:rPr lang="en-US" altLang="en-US" smtClean="0"/>
              <a:t>Manual: Ensure that the truth table for the final technology-mapped circuit is identical to the truth table derived from specifications</a:t>
            </a:r>
          </a:p>
          <a:p>
            <a:pPr lvl="2"/>
            <a:r>
              <a:rPr lang="en-US" altLang="en-US" smtClean="0"/>
              <a:t>By Simulation: Simulate the final technology-mapped circuit on a CAD tool and test it to verify that it gives the desired outputs at the specified inputs and meets delay specs etc.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Iterative (Repetitive) </a:t>
            </a:r>
            <a:br>
              <a:rPr lang="en-US" dirty="0" smtClean="0"/>
            </a:br>
            <a:r>
              <a:rPr lang="en-US" dirty="0" smtClean="0"/>
              <a:t>Arithmetic Combinational Circuits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An iterative array can be in a single dimension (1D) or multiple dimensions (spatially)</a:t>
            </a:r>
          </a:p>
          <a:p>
            <a:r>
              <a:rPr lang="en-US" altLang="en-US" smtClean="0"/>
              <a:t>Iterative array takes advantage of the regularity to make design feasible</a:t>
            </a:r>
          </a:p>
          <a:p>
            <a:r>
              <a:rPr lang="en-US" altLang="en-US" smtClean="0">
                <a:solidFill>
                  <a:srgbClr val="FFFF00"/>
                </a:solidFill>
              </a:rPr>
              <a:t>Block Diagram of a 1D Iterative Array</a:t>
            </a:r>
          </a:p>
          <a:p>
            <a:endParaRPr lang="en-US" altLang="en-US" smtClean="0">
              <a:solidFill>
                <a:srgbClr val="FFFF00"/>
              </a:solidFill>
            </a:endParaRPr>
          </a:p>
          <a:p>
            <a:endParaRPr lang="en-US" altLang="en-US" smtClean="0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" y="3473450"/>
            <a:ext cx="7670800" cy="24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Iterative Design Example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It is required to design a combinational circuit that computes the equation </a:t>
            </a:r>
            <a:r>
              <a:rPr lang="en-US" altLang="en-US" smtClean="0">
                <a:solidFill>
                  <a:srgbClr val="FFFF00"/>
                </a:solidFill>
              </a:rPr>
              <a:t>Y=3*X-1</a:t>
            </a:r>
            <a:r>
              <a:rPr lang="en-US" altLang="en-US" smtClean="0"/>
              <a:t>, where X is an n-bit signed 2's complement number</a:t>
            </a:r>
          </a:p>
          <a:p>
            <a:r>
              <a:rPr lang="en-US" altLang="en-US" smtClean="0"/>
              <a:t>This circuit can be designed by assuming that we have a borrow feeding first cell or by representing -1 in 2's complement as 11…11 and adding this 1 in each cell. </a:t>
            </a:r>
          </a:p>
          <a:p>
            <a:r>
              <a:rPr lang="en-US" altLang="en-US" smtClean="0"/>
              <a:t>We will follow the second approach. We need to represent carry-out values in the range 0 to 3. Thus, we need twosignals to represent Carry out values.</a:t>
            </a:r>
          </a:p>
          <a:p>
            <a:endParaRPr lang="en-US" altLang="en-US" smtClean="0"/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13" y="4781550"/>
            <a:ext cx="216852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Iterative Design Example</a:t>
            </a:r>
            <a:endParaRPr lang="en-US" dirty="0"/>
          </a:p>
        </p:txBody>
      </p:sp>
      <p:pic>
        <p:nvPicPr>
          <p:cNvPr id="2355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138" y="1103313"/>
            <a:ext cx="31623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563" y="3321050"/>
            <a:ext cx="649605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Iterative Design Example</a:t>
            </a:r>
            <a:endParaRPr lang="en-US" dirty="0"/>
          </a:p>
        </p:txBody>
      </p:sp>
      <p:pic>
        <p:nvPicPr>
          <p:cNvPr id="2457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425" y="1366838"/>
            <a:ext cx="2390775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13" y="3749675"/>
            <a:ext cx="737235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Outline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Definitions</a:t>
            </a:r>
          </a:p>
          <a:p>
            <a:r>
              <a:rPr lang="en-US" altLang="en-US" smtClean="0"/>
              <a:t>Boolean Expansion Based on Orthonormal Basis</a:t>
            </a:r>
          </a:p>
          <a:p>
            <a:r>
              <a:rPr lang="en-US" altLang="en-US" smtClean="0"/>
              <a:t>Sum of Product (SOP) Simplification Procedure</a:t>
            </a:r>
          </a:p>
          <a:p>
            <a:r>
              <a:rPr lang="en-US" altLang="en-US" smtClean="0"/>
              <a:t>SOP Simplification Procedure using Don’t Cares</a:t>
            </a:r>
          </a:p>
          <a:p>
            <a:r>
              <a:rPr lang="en-US" altLang="en-US" smtClean="0"/>
              <a:t>Iterative Arithmetic Combinational Circuits</a:t>
            </a:r>
          </a:p>
          <a:p>
            <a:r>
              <a:rPr lang="en-US" altLang="en-US" smtClean="0"/>
              <a:t>Sequential Circuit Model</a:t>
            </a:r>
          </a:p>
          <a:p>
            <a:r>
              <a:rPr lang="en-US" altLang="en-US" smtClean="0"/>
              <a:t>Sequential Circuit Design Procedure</a:t>
            </a:r>
          </a:p>
          <a:p>
            <a:r>
              <a:rPr lang="en-US" altLang="en-US" smtClean="0"/>
              <a:t>State Minimization</a:t>
            </a:r>
          </a:p>
          <a:p>
            <a:r>
              <a:rPr lang="en-US" altLang="en-US" smtClean="0"/>
              <a:t>State Encoding</a:t>
            </a:r>
          </a:p>
          <a:p>
            <a:r>
              <a:rPr lang="en-US" altLang="en-US" smtClean="0"/>
              <a:t>Retiming</a:t>
            </a:r>
          </a:p>
          <a:p>
            <a:r>
              <a:rPr lang="en-US" altLang="en-US" smtClean="0"/>
              <a:t>Sequential Circuit Timing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Sequential Circuit Model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 Sequential circuit consists of:</a:t>
            </a:r>
          </a:p>
          <a:p>
            <a:pPr lvl="1"/>
            <a:r>
              <a:rPr lang="en-US" altLang="en-US" smtClean="0">
                <a:solidFill>
                  <a:srgbClr val="FFFF00"/>
                </a:solidFill>
              </a:rPr>
              <a:t>Data Storage elements</a:t>
            </a:r>
            <a:r>
              <a:rPr lang="en-US" altLang="en-US" smtClean="0"/>
              <a:t>: (Latches / Flip-Flops) </a:t>
            </a:r>
          </a:p>
          <a:p>
            <a:pPr lvl="1"/>
            <a:r>
              <a:rPr lang="en-US" altLang="en-US" smtClean="0">
                <a:solidFill>
                  <a:srgbClr val="FFFF00"/>
                </a:solidFill>
              </a:rPr>
              <a:t>Combinatorial Logic</a:t>
            </a:r>
            <a:r>
              <a:rPr lang="en-US" altLang="en-US" smtClean="0"/>
              <a:t>:</a:t>
            </a:r>
          </a:p>
          <a:p>
            <a:pPr lvl="2"/>
            <a:r>
              <a:rPr lang="en-US" altLang="en-US" smtClean="0"/>
              <a:t>Implements a multiple-output function</a:t>
            </a:r>
          </a:p>
          <a:p>
            <a:pPr lvl="2"/>
            <a:r>
              <a:rPr lang="en-US" altLang="en-US" smtClean="0"/>
              <a:t>Inputs are signals from the outside</a:t>
            </a:r>
          </a:p>
          <a:p>
            <a:pPr lvl="2"/>
            <a:r>
              <a:rPr lang="en-US" altLang="en-US" smtClean="0"/>
              <a:t>Outputs are signals to the outside</a:t>
            </a:r>
          </a:p>
          <a:p>
            <a:pPr lvl="2"/>
            <a:r>
              <a:rPr lang="en-US" altLang="en-US" smtClean="0"/>
              <a:t>State inputs (Internal): Present State from storage elements</a:t>
            </a:r>
          </a:p>
          <a:p>
            <a:pPr lvl="2"/>
            <a:r>
              <a:rPr lang="en-US" altLang="en-US" smtClean="0"/>
              <a:t>State outputs, Next State are inputs to storage elements </a:t>
            </a:r>
          </a:p>
          <a:p>
            <a:endParaRPr lang="en-US" altLang="en-US" smtClean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214813"/>
            <a:ext cx="7199313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Sequential Circuit Model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Combinatorial Logic</a:t>
            </a:r>
          </a:p>
          <a:p>
            <a:pPr lvl="1"/>
            <a:r>
              <a:rPr lang="en-US" altLang="en-US" smtClean="0"/>
              <a:t>Next state function: Next State = f(Inputs, </a:t>
            </a:r>
            <a:r>
              <a:rPr lang="en-US" altLang="en-US" smtClean="0">
                <a:solidFill>
                  <a:srgbClr val="00B0F0"/>
                </a:solidFill>
              </a:rPr>
              <a:t>State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2 output function types : </a:t>
            </a:r>
            <a:r>
              <a:rPr lang="en-US" altLang="en-US" smtClean="0">
                <a:solidFill>
                  <a:srgbClr val="FFFF00"/>
                </a:solidFill>
              </a:rPr>
              <a:t>Mealy</a:t>
            </a:r>
            <a:r>
              <a:rPr lang="en-US" altLang="en-US" smtClean="0"/>
              <a:t> &amp; </a:t>
            </a:r>
            <a:r>
              <a:rPr lang="en-US" altLang="en-US" smtClean="0">
                <a:solidFill>
                  <a:srgbClr val="FFFF00"/>
                </a:solidFill>
              </a:rPr>
              <a:t>Moore</a:t>
            </a:r>
          </a:p>
          <a:p>
            <a:pPr lvl="1"/>
            <a:r>
              <a:rPr lang="en-US" altLang="en-US" smtClean="0"/>
              <a:t>Output function: </a:t>
            </a:r>
            <a:r>
              <a:rPr lang="en-US" altLang="en-US" smtClean="0">
                <a:solidFill>
                  <a:srgbClr val="FFFF00"/>
                </a:solidFill>
              </a:rPr>
              <a:t>Mealy Circuits</a:t>
            </a:r>
            <a:r>
              <a:rPr lang="en-US" altLang="en-US" smtClean="0"/>
              <a:t> Outputs = g(Inputs, </a:t>
            </a:r>
            <a:r>
              <a:rPr lang="en-US" altLang="en-US" smtClean="0">
                <a:solidFill>
                  <a:srgbClr val="00B0F0"/>
                </a:solidFill>
              </a:rPr>
              <a:t>State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Output function: </a:t>
            </a:r>
            <a:r>
              <a:rPr lang="en-US" altLang="en-US" smtClean="0">
                <a:solidFill>
                  <a:srgbClr val="FFFF00"/>
                </a:solidFill>
              </a:rPr>
              <a:t>Moore Circuits</a:t>
            </a:r>
            <a:r>
              <a:rPr lang="en-US" altLang="en-US" smtClean="0"/>
              <a:t> Outputs = h(</a:t>
            </a:r>
            <a:r>
              <a:rPr lang="en-US" altLang="en-US" smtClean="0">
                <a:solidFill>
                  <a:srgbClr val="00B0F0"/>
                </a:solidFill>
              </a:rPr>
              <a:t>State</a:t>
            </a:r>
            <a:r>
              <a:rPr lang="en-US" altLang="en-US" smtClean="0"/>
              <a:t>)</a:t>
            </a:r>
          </a:p>
          <a:p>
            <a:r>
              <a:rPr lang="en-US" altLang="en-US" smtClean="0"/>
              <a:t>Output function type depends on specification and affects the design significantly</a:t>
            </a:r>
          </a:p>
          <a:p>
            <a:endParaRPr lang="en-US" altLang="en-US" smtClean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054475"/>
            <a:ext cx="7912100" cy="209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Sequential Circuit Model</a:t>
            </a:r>
            <a:endParaRPr lang="en-US" dirty="0"/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95438"/>
            <a:ext cx="83058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3" y="4387850"/>
            <a:ext cx="83439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3571875" y="1085850"/>
            <a:ext cx="21002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0">
                <a:solidFill>
                  <a:srgbClr val="FFFF00"/>
                </a:solidFill>
              </a:rPr>
              <a:t>Mealy Circuit</a:t>
            </a:r>
          </a:p>
        </p:txBody>
      </p:sp>
      <p:sp>
        <p:nvSpPr>
          <p:cNvPr id="27654" name="TextBox 6"/>
          <p:cNvSpPr txBox="1">
            <a:spLocks noChangeArrowheads="1"/>
          </p:cNvSpPr>
          <p:nvPr/>
        </p:nvSpPr>
        <p:spPr bwMode="auto">
          <a:xfrm>
            <a:off x="3638550" y="3906838"/>
            <a:ext cx="2168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0">
                <a:solidFill>
                  <a:srgbClr val="FFFF00"/>
                </a:solidFill>
              </a:rPr>
              <a:t>Moore Circuit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Timing of Sequential Circuits</a:t>
            </a:r>
            <a:br>
              <a:rPr lang="en-US" dirty="0" smtClean="0"/>
            </a:br>
            <a:r>
              <a:rPr lang="en-US" dirty="0" smtClean="0"/>
              <a:t>Two Approaches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b="0" smtClean="0">
                <a:cs typeface="Arial" panose="020B0604020202020204" pitchFamily="34" charset="0"/>
              </a:rPr>
              <a:t>Behavior depends on the </a:t>
            </a:r>
            <a:r>
              <a:rPr lang="en-US" altLang="en-US" sz="2000" b="0" u="sng" smtClean="0">
                <a:cs typeface="Arial" panose="020B0604020202020204" pitchFamily="34" charset="0"/>
              </a:rPr>
              <a:t>time</a:t>
            </a:r>
            <a:r>
              <a:rPr lang="en-US" altLang="en-US" sz="2000" b="0" smtClean="0">
                <a:cs typeface="Arial" panose="020B0604020202020204" pitchFamily="34" charset="0"/>
              </a:rPr>
              <a:t>s at which storage elements ‘see’ their inputs and change their outputs (next state </a:t>
            </a:r>
            <a:r>
              <a:rPr lang="en-US" altLang="en-US" sz="2000" b="0" smtClean="0">
                <a:cs typeface="Arial" panose="020B0604020202020204" pitchFamily="34" charset="0"/>
                <a:sym typeface="Wingdings" panose="05000000000000000000" pitchFamily="2" charset="2"/>
              </a:rPr>
              <a:t> present </a:t>
            </a:r>
            <a:r>
              <a:rPr lang="en-US" altLang="en-US" sz="2000" b="0" smtClean="0">
                <a:cs typeface="Arial" panose="020B0604020202020204" pitchFamily="34" charset="0"/>
              </a:rPr>
              <a:t>state) </a:t>
            </a:r>
          </a:p>
          <a:p>
            <a:r>
              <a:rPr lang="en-US" altLang="en-US" sz="2000" b="0" u="sng" smtClean="0">
                <a:solidFill>
                  <a:srgbClr val="FF0000"/>
                </a:solidFill>
                <a:cs typeface="Arial" panose="020B0604020202020204" pitchFamily="34" charset="0"/>
              </a:rPr>
              <a:t>Asynchronous</a:t>
            </a:r>
            <a:endParaRPr lang="en-US" altLang="en-US" sz="2000" b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lvl="1"/>
            <a:r>
              <a:rPr lang="en-US" altLang="en-US" sz="2000" smtClean="0">
                <a:cs typeface="Arial" panose="020B0604020202020204" pitchFamily="34" charset="0"/>
              </a:rPr>
              <a:t>Behavior defined from knowledge of inputs </a:t>
            </a:r>
            <a:r>
              <a:rPr lang="en-US" altLang="en-US" sz="2000" smtClean="0">
                <a:solidFill>
                  <a:srgbClr val="FFFF00"/>
                </a:solidFill>
                <a:cs typeface="Arial" panose="020B0604020202020204" pitchFamily="34" charset="0"/>
              </a:rPr>
              <a:t>at any instant of time </a:t>
            </a:r>
            <a:r>
              <a:rPr lang="en-US" altLang="en-US" sz="2000" smtClean="0">
                <a:cs typeface="Arial" panose="020B0604020202020204" pitchFamily="34" charset="0"/>
              </a:rPr>
              <a:t>and the order in </a:t>
            </a:r>
            <a:r>
              <a:rPr lang="en-US" altLang="en-US" sz="2000" smtClean="0">
                <a:solidFill>
                  <a:srgbClr val="FFFF00"/>
                </a:solidFill>
                <a:cs typeface="Arial" panose="020B0604020202020204" pitchFamily="34" charset="0"/>
              </a:rPr>
              <a:t>continuous time </a:t>
            </a:r>
            <a:r>
              <a:rPr lang="en-US" altLang="en-US" sz="2000" smtClean="0">
                <a:cs typeface="Arial" panose="020B0604020202020204" pitchFamily="34" charset="0"/>
              </a:rPr>
              <a:t>in which inputs change</a:t>
            </a:r>
            <a:endParaRPr lang="en-US" altLang="en-US" sz="2000" u="sng" smtClean="0">
              <a:cs typeface="Arial" panose="020B0604020202020204" pitchFamily="34" charset="0"/>
            </a:endParaRPr>
          </a:p>
          <a:p>
            <a:r>
              <a:rPr lang="en-US" altLang="en-US" sz="2000" b="0" u="sng" smtClean="0">
                <a:solidFill>
                  <a:srgbClr val="FF0000"/>
                </a:solidFill>
                <a:cs typeface="Arial" panose="020B0604020202020204" pitchFamily="34" charset="0"/>
              </a:rPr>
              <a:t>Synchronous</a:t>
            </a:r>
          </a:p>
          <a:p>
            <a:pPr lvl="1"/>
            <a:r>
              <a:rPr lang="en-US" altLang="en-US" sz="2000" smtClean="0">
                <a:cs typeface="Arial" panose="020B0604020202020204" pitchFamily="34" charset="0"/>
              </a:rPr>
              <a:t>Behavior defined  from knowledge of signals at </a:t>
            </a:r>
            <a:r>
              <a:rPr lang="en-US" altLang="en-US" sz="2000" smtClean="0">
                <a:solidFill>
                  <a:srgbClr val="FFFF00"/>
                </a:solidFill>
                <a:cs typeface="Arial" panose="020B0604020202020204" pitchFamily="34" charset="0"/>
              </a:rPr>
              <a:t>discrete instances </a:t>
            </a:r>
            <a:r>
              <a:rPr lang="en-US" altLang="en-US" sz="2000" smtClean="0">
                <a:cs typeface="Arial" panose="020B0604020202020204" pitchFamily="34" charset="0"/>
              </a:rPr>
              <a:t>of time</a:t>
            </a:r>
          </a:p>
          <a:p>
            <a:pPr lvl="1"/>
            <a:r>
              <a:rPr lang="en-US" altLang="en-US" sz="2000" smtClean="0">
                <a:cs typeface="Arial" panose="020B0604020202020204" pitchFamily="34" charset="0"/>
              </a:rPr>
              <a:t>Storage elements see their inputs and change state </a:t>
            </a:r>
            <a:r>
              <a:rPr lang="en-US" altLang="en-US" sz="2000" smtClean="0">
                <a:solidFill>
                  <a:srgbClr val="FFFF00"/>
                </a:solidFill>
                <a:cs typeface="Arial" panose="020B0604020202020204" pitchFamily="34" charset="0"/>
              </a:rPr>
              <a:t>only</a:t>
            </a:r>
            <a:r>
              <a:rPr lang="en-US" altLang="en-US" sz="2000" smtClean="0">
                <a:cs typeface="Arial" panose="020B0604020202020204" pitchFamily="34" charset="0"/>
              </a:rPr>
              <a:t> in relation to a timing signal (</a:t>
            </a:r>
            <a:r>
              <a:rPr lang="en-US" altLang="en-US" sz="2000" u="sng" smtClean="0">
                <a:cs typeface="Arial" panose="020B0604020202020204" pitchFamily="34" charset="0"/>
              </a:rPr>
              <a:t>clock pulses</a:t>
            </a:r>
            <a:r>
              <a:rPr lang="en-US" altLang="en-US" sz="2000" smtClean="0">
                <a:cs typeface="Arial" panose="020B0604020202020204" pitchFamily="34" charset="0"/>
              </a:rPr>
              <a:t> from a </a:t>
            </a:r>
            <a:r>
              <a:rPr lang="en-US" altLang="en-US" sz="2000" u="sng" smtClean="0">
                <a:cs typeface="Arial" panose="020B0604020202020204" pitchFamily="34" charset="0"/>
              </a:rPr>
              <a:t>clock</a:t>
            </a:r>
            <a:r>
              <a:rPr lang="en-US" altLang="en-US" sz="2000" smtClean="0">
                <a:cs typeface="Arial" panose="020B0604020202020204" pitchFamily="34" charset="0"/>
              </a:rPr>
              <a:t>)</a:t>
            </a:r>
          </a:p>
          <a:p>
            <a:pPr lvl="1"/>
            <a:r>
              <a:rPr lang="en-US" altLang="en-US" sz="2000" smtClean="0">
                <a:cs typeface="Arial" panose="020B0604020202020204" pitchFamily="34" charset="0"/>
              </a:rPr>
              <a:t>The synchronous abstraction allows handling complex designs!</a:t>
            </a:r>
          </a:p>
          <a:p>
            <a:endParaRPr lang="en-US" altLang="en-US" smtClean="0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788" y="4900613"/>
            <a:ext cx="5060950" cy="171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Sequential Circuit Design Procedure</a:t>
            </a:r>
            <a:endParaRPr lang="en-US" dirty="0"/>
          </a:p>
        </p:txBody>
      </p:sp>
      <p:sp>
        <p:nvSpPr>
          <p:cNvPr id="2969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1. 	</a:t>
            </a:r>
            <a:r>
              <a:rPr lang="en-US" altLang="en-US" smtClean="0">
                <a:solidFill>
                  <a:srgbClr val="FFFF00"/>
                </a:solidFill>
              </a:rPr>
              <a:t>Specification</a:t>
            </a:r>
            <a:r>
              <a:rPr lang="en-US" altLang="en-US" smtClean="0"/>
              <a:t> – e.g. Verbal description</a:t>
            </a:r>
          </a:p>
          <a:p>
            <a:r>
              <a:rPr lang="en-US" altLang="en-US" smtClean="0"/>
              <a:t>2. 	</a:t>
            </a:r>
            <a:r>
              <a:rPr lang="en-US" altLang="en-US" smtClean="0">
                <a:solidFill>
                  <a:srgbClr val="FFFF00"/>
                </a:solidFill>
              </a:rPr>
              <a:t>Formulation</a:t>
            </a:r>
            <a:r>
              <a:rPr lang="en-US" altLang="en-US" smtClean="0"/>
              <a:t> – Interpret the specification to obtain a state diagram and a state table</a:t>
            </a:r>
          </a:p>
          <a:p>
            <a:r>
              <a:rPr lang="en-US" altLang="en-US" smtClean="0"/>
              <a:t>3. 	</a:t>
            </a:r>
            <a:r>
              <a:rPr lang="en-US" altLang="en-US" smtClean="0">
                <a:solidFill>
                  <a:srgbClr val="FFFF00"/>
                </a:solidFill>
              </a:rPr>
              <a:t>State Assignment </a:t>
            </a:r>
            <a:r>
              <a:rPr lang="en-US" altLang="en-US" smtClean="0"/>
              <a:t>- Assign </a:t>
            </a:r>
            <a:r>
              <a:rPr lang="en-US" altLang="en-US" smtClean="0">
                <a:solidFill>
                  <a:srgbClr val="FF0000"/>
                </a:solidFill>
              </a:rPr>
              <a:t>binary</a:t>
            </a:r>
            <a:r>
              <a:rPr lang="en-US" altLang="en-US" smtClean="0"/>
              <a:t> codes to symbolic states</a:t>
            </a:r>
          </a:p>
          <a:p>
            <a:r>
              <a:rPr lang="en-US" altLang="en-US" smtClean="0"/>
              <a:t>4. 	</a:t>
            </a:r>
            <a:r>
              <a:rPr lang="en-US" altLang="en-US" smtClean="0">
                <a:solidFill>
                  <a:srgbClr val="FFFF00"/>
                </a:solidFill>
              </a:rPr>
              <a:t>Flip-Flop Input Equation Determination </a:t>
            </a:r>
            <a:r>
              <a:rPr lang="en-US" altLang="en-US" smtClean="0"/>
              <a:t>- Select flip-flop types and derive flip-flop input equations from next state entries in the state table</a:t>
            </a:r>
          </a:p>
          <a:p>
            <a:r>
              <a:rPr lang="en-US" altLang="en-US" smtClean="0"/>
              <a:t>5. 	</a:t>
            </a:r>
            <a:r>
              <a:rPr lang="en-US" altLang="en-US" smtClean="0">
                <a:solidFill>
                  <a:srgbClr val="FFFF00"/>
                </a:solidFill>
              </a:rPr>
              <a:t>Output Equation Determination </a:t>
            </a:r>
            <a:r>
              <a:rPr lang="en-US" altLang="en-US" smtClean="0"/>
              <a:t>- Derive output equations from output entries in the state table</a:t>
            </a:r>
          </a:p>
          <a:p>
            <a:r>
              <a:rPr lang="en-US" altLang="en-US" smtClean="0"/>
              <a:t>6. 	</a:t>
            </a:r>
            <a:r>
              <a:rPr lang="en-US" altLang="en-US" smtClean="0">
                <a:solidFill>
                  <a:srgbClr val="FFFF00"/>
                </a:solidFill>
              </a:rPr>
              <a:t>Verification</a:t>
            </a:r>
            <a:r>
              <a:rPr lang="en-US" altLang="en-US" smtClean="0"/>
              <a:t> - Verify correctness of final design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State Initialization</a:t>
            </a:r>
            <a:endParaRPr lang="en-US" dirty="0"/>
          </a:p>
        </p:txBody>
      </p:sp>
      <p:sp>
        <p:nvSpPr>
          <p:cNvPr id="3072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b="0" smtClean="0">
                <a:cs typeface="Arial" panose="020B0604020202020204" pitchFamily="34" charset="0"/>
              </a:rPr>
              <a:t>When a sequential circuit is turned on, the state of the flip flops is unknown (Q could be 1 or 0) </a:t>
            </a:r>
          </a:p>
          <a:p>
            <a:pPr>
              <a:spcAft>
                <a:spcPts val="600"/>
              </a:spcAft>
            </a:pPr>
            <a:r>
              <a:rPr lang="en-US" altLang="en-US" b="0" smtClean="0">
                <a:cs typeface="Arial" panose="020B0604020202020204" pitchFamily="34" charset="0"/>
              </a:rPr>
              <a:t>Before meaningful operation, we usually bring the circuit to  an initial known state, e.g. by resetting all flip flops to 0’s</a:t>
            </a:r>
          </a:p>
          <a:p>
            <a:pPr>
              <a:spcAft>
                <a:spcPts val="600"/>
              </a:spcAft>
            </a:pPr>
            <a:r>
              <a:rPr lang="en-US" altLang="en-US" b="0" smtClean="0">
                <a:cs typeface="Arial" panose="020B0604020202020204" pitchFamily="34" charset="0"/>
              </a:rPr>
              <a:t>This is often done </a:t>
            </a:r>
            <a:r>
              <a:rPr lang="en-US" altLang="en-US" b="0" smtClean="0">
                <a:solidFill>
                  <a:srgbClr val="FFFF00"/>
                </a:solidFill>
                <a:cs typeface="Arial" panose="020B0604020202020204" pitchFamily="34" charset="0"/>
              </a:rPr>
              <a:t>asynchronously</a:t>
            </a:r>
            <a:r>
              <a:rPr lang="en-US" altLang="en-US" b="0" smtClean="0">
                <a:cs typeface="Arial" panose="020B0604020202020204" pitchFamily="34" charset="0"/>
              </a:rPr>
              <a:t> through dedicated </a:t>
            </a:r>
            <a:r>
              <a:rPr lang="en-US" altLang="en-US" b="0" smtClean="0">
                <a:solidFill>
                  <a:srgbClr val="FF0000"/>
                </a:solidFill>
                <a:cs typeface="Arial" panose="020B0604020202020204" pitchFamily="34" charset="0"/>
              </a:rPr>
              <a:t>direct</a:t>
            </a:r>
            <a:r>
              <a:rPr lang="en-US" altLang="en-US" b="0" smtClean="0">
                <a:cs typeface="Arial" panose="020B0604020202020204" pitchFamily="34" charset="0"/>
              </a:rPr>
              <a:t> S/R inputs to the FFs</a:t>
            </a:r>
          </a:p>
          <a:p>
            <a:pPr>
              <a:spcAft>
                <a:spcPts val="600"/>
              </a:spcAft>
            </a:pPr>
            <a:r>
              <a:rPr lang="en-US" altLang="en-US" b="0" smtClean="0">
                <a:cs typeface="Arial" panose="020B0604020202020204" pitchFamily="34" charset="0"/>
              </a:rPr>
              <a:t>It can also be done </a:t>
            </a:r>
            <a:r>
              <a:rPr lang="en-US" altLang="en-US" b="0" smtClean="0">
                <a:solidFill>
                  <a:srgbClr val="FFFF00"/>
                </a:solidFill>
                <a:cs typeface="Arial" panose="020B0604020202020204" pitchFamily="34" charset="0"/>
              </a:rPr>
              <a:t>synchronously</a:t>
            </a:r>
            <a:r>
              <a:rPr lang="en-US" altLang="en-US" b="0" smtClean="0">
                <a:cs typeface="Arial" panose="020B0604020202020204" pitchFamily="34" charset="0"/>
              </a:rPr>
              <a:t> by going through the clocked FF inputs  </a:t>
            </a:r>
          </a:p>
          <a:p>
            <a:endParaRPr lang="en-US" altLang="en-US" smtClean="0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4646613"/>
            <a:ext cx="5973762" cy="202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Sequential Circuit Design Example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It is required to design a Mealy sequential circuit that has a single input X representing a signed 2's complement number and a single output Y.</a:t>
            </a:r>
          </a:p>
          <a:p>
            <a:r>
              <a:rPr lang="en-US" altLang="en-US" smtClean="0"/>
              <a:t>The circuit receives the number serially through the input X from the least significant bit (LSB) to the most significant bit (MSB), and computes the equation Y=3*X-2 and generates the output serially from the least significant bit to the most significant bit. </a:t>
            </a:r>
          </a:p>
        </p:txBody>
      </p:sp>
      <p:pic>
        <p:nvPicPr>
          <p:cNvPr id="3174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4373563"/>
            <a:ext cx="521017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Sequential Circuit Design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State Table: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Since </a:t>
            </a:r>
            <a:r>
              <a:rPr lang="en-US" dirty="0"/>
              <a:t>we have 5 states, we need 3 FFs: F2, F1, and F0. We will use the following encoding: S0=000, S1=001, S2=010, S3=011, S4=100. </a:t>
            </a:r>
          </a:p>
          <a:p>
            <a:pPr>
              <a:defRPr/>
            </a:pPr>
            <a:endParaRPr lang="en-US" dirty="0" smtClean="0"/>
          </a:p>
          <a:p>
            <a:pPr marL="0" indent="0">
              <a:buFont typeface="Monotype Sorts" pitchFamily="2" charset="2"/>
              <a:buNone/>
              <a:defRPr/>
            </a:pPr>
            <a:endParaRPr lang="en-US" dirty="0"/>
          </a:p>
        </p:txBody>
      </p:sp>
      <p:pic>
        <p:nvPicPr>
          <p:cNvPr id="3277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1760538"/>
            <a:ext cx="31813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4779963"/>
            <a:ext cx="31908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Sequential Circuit Design Example</a:t>
            </a:r>
            <a:endParaRPr lang="en-US" dirty="0"/>
          </a:p>
        </p:txBody>
      </p:sp>
      <p:pic>
        <p:nvPicPr>
          <p:cNvPr id="3379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1141413"/>
            <a:ext cx="2381250" cy="16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2863850"/>
            <a:ext cx="5387975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3" y="4579938"/>
            <a:ext cx="5387975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338" y="1106488"/>
            <a:ext cx="3276600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Sequential Circuit Design Example</a:t>
            </a:r>
            <a:endParaRPr lang="en-US" dirty="0"/>
          </a:p>
        </p:txBody>
      </p:sp>
      <p:pic>
        <p:nvPicPr>
          <p:cNvPr id="3481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88" y="1179513"/>
            <a:ext cx="6705600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3" y="4205288"/>
            <a:ext cx="756285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 product term of a function is said to be an </a:t>
            </a:r>
            <a:r>
              <a:rPr lang="en-US" altLang="en-US" smtClean="0">
                <a:solidFill>
                  <a:srgbClr val="FFFF00"/>
                </a:solidFill>
              </a:rPr>
              <a:t>implicant</a:t>
            </a:r>
            <a:r>
              <a:rPr lang="en-US" altLang="en-US" smtClean="0"/>
              <a:t>. </a:t>
            </a:r>
          </a:p>
          <a:p>
            <a:r>
              <a:rPr lang="en-US" altLang="en-US" smtClean="0"/>
              <a:t>A </a:t>
            </a:r>
            <a:r>
              <a:rPr lang="en-US" altLang="en-US" smtClean="0">
                <a:solidFill>
                  <a:srgbClr val="FFFF00"/>
                </a:solidFill>
              </a:rPr>
              <a:t>Prime Implicant (PI) </a:t>
            </a:r>
            <a:r>
              <a:rPr lang="en-US" altLang="en-US" smtClean="0"/>
              <a:t>is a product term obtained by combining the maximum possible number of adjacent 1-squares in the map. </a:t>
            </a:r>
          </a:p>
          <a:p>
            <a:r>
              <a:rPr lang="en-US" altLang="en-US" smtClean="0"/>
              <a:t>A </a:t>
            </a:r>
            <a:r>
              <a:rPr lang="en-US" altLang="en-US" smtClean="0">
                <a:solidFill>
                  <a:srgbClr val="FFFF00"/>
                </a:solidFill>
              </a:rPr>
              <a:t>Prime Implicant </a:t>
            </a:r>
            <a:r>
              <a:rPr lang="en-US" altLang="en-US" smtClean="0"/>
              <a:t>is a product that we cannot remove any of its literals.</a:t>
            </a:r>
          </a:p>
          <a:p>
            <a:r>
              <a:rPr lang="en-US" altLang="en-US" smtClean="0"/>
              <a:t>If a minterm is covered only by one prime implicant then this prime implicant is said to be </a:t>
            </a:r>
            <a:r>
              <a:rPr lang="en-US" altLang="en-US" smtClean="0">
                <a:solidFill>
                  <a:srgbClr val="FFFF00"/>
                </a:solidFill>
              </a:rPr>
              <a:t>an Essential Prime Implicant (EPI). 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State Minimization</a:t>
            </a:r>
            <a:endParaRPr 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Aims at reducing the number of machine states </a:t>
            </a:r>
          </a:p>
          <a:p>
            <a:pPr lvl="1"/>
            <a:r>
              <a:rPr lang="en-US" altLang="en-US" smtClean="0"/>
              <a:t>reduces the size of transition table.</a:t>
            </a:r>
          </a:p>
          <a:p>
            <a:r>
              <a:rPr lang="en-US" altLang="en-US" smtClean="0"/>
              <a:t>State reduction may reduce </a:t>
            </a:r>
          </a:p>
          <a:p>
            <a:pPr lvl="1"/>
            <a:r>
              <a:rPr lang="en-US" altLang="en-US" smtClean="0"/>
              <a:t>the number of storage elements.</a:t>
            </a:r>
          </a:p>
          <a:p>
            <a:pPr lvl="1"/>
            <a:r>
              <a:rPr lang="en-US" altLang="en-US" smtClean="0"/>
              <a:t>the combinational logic due to reduction in transitions</a:t>
            </a:r>
          </a:p>
          <a:p>
            <a:r>
              <a:rPr lang="en-US" altLang="en-US" smtClean="0">
                <a:solidFill>
                  <a:schemeClr val="hlink"/>
                </a:solidFill>
              </a:rPr>
              <a:t>Completely specified</a:t>
            </a:r>
            <a:r>
              <a:rPr lang="en-US" altLang="en-US" smtClean="0"/>
              <a:t> finite-state machines</a:t>
            </a:r>
          </a:p>
          <a:p>
            <a:pPr lvl="1"/>
            <a:r>
              <a:rPr lang="en-US" altLang="en-US" smtClean="0"/>
              <a:t>No don't care conditions.</a:t>
            </a:r>
          </a:p>
          <a:p>
            <a:pPr lvl="1"/>
            <a:r>
              <a:rPr lang="en-US" altLang="en-US" smtClean="0"/>
              <a:t>Easy to solve.</a:t>
            </a:r>
          </a:p>
          <a:p>
            <a:r>
              <a:rPr lang="en-US" altLang="en-US" smtClean="0">
                <a:solidFill>
                  <a:schemeClr val="hlink"/>
                </a:solidFill>
              </a:rPr>
              <a:t>Incompletely specified</a:t>
            </a:r>
            <a:r>
              <a:rPr lang="en-US" altLang="en-US" smtClean="0"/>
              <a:t> finite-state machines</a:t>
            </a:r>
          </a:p>
          <a:p>
            <a:pPr lvl="1"/>
            <a:r>
              <a:rPr lang="en-US" altLang="en-US" smtClean="0"/>
              <a:t>Unspecified transitions and/or outputs.</a:t>
            </a:r>
          </a:p>
          <a:p>
            <a:pPr lvl="1"/>
            <a:r>
              <a:rPr lang="en-US" altLang="en-US" smtClean="0"/>
              <a:t>Intractable problem.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State Minimization </a:t>
            </a:r>
            <a:br>
              <a:rPr lang="en-US" dirty="0" smtClean="0"/>
            </a:br>
            <a:r>
              <a:rPr lang="en-US" dirty="0" smtClean="0"/>
              <a:t>for Completely-Specified FSMs</a:t>
            </a: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Equivalent states</a:t>
            </a:r>
          </a:p>
          <a:p>
            <a:pPr lvl="1"/>
            <a:r>
              <a:rPr lang="en-US" altLang="en-US" smtClean="0"/>
              <a:t>Given any input sequence the corresponding output sequences match.</a:t>
            </a:r>
          </a:p>
          <a:p>
            <a:r>
              <a:rPr lang="en-US" altLang="en-US" smtClean="0">
                <a:solidFill>
                  <a:schemeClr val="hlink"/>
                </a:solidFill>
              </a:rPr>
              <a:t>Theorem: Two states are equivalent iff</a:t>
            </a:r>
          </a:p>
          <a:p>
            <a:pPr lvl="1"/>
            <a:r>
              <a:rPr lang="en-US" altLang="en-US" smtClean="0"/>
              <a:t>they lead to identical outputs and</a:t>
            </a:r>
          </a:p>
          <a:p>
            <a:pPr lvl="1"/>
            <a:r>
              <a:rPr lang="en-US" altLang="en-US" smtClean="0"/>
              <a:t>their next-states are equivalent.</a:t>
            </a:r>
          </a:p>
          <a:p>
            <a:r>
              <a:rPr lang="en-US" altLang="en-US" smtClean="0"/>
              <a:t>Equivalence is </a:t>
            </a:r>
            <a:r>
              <a:rPr lang="en-US" altLang="en-US" i="1" smtClean="0">
                <a:solidFill>
                  <a:schemeClr val="hlink"/>
                </a:solidFill>
              </a:rPr>
              <a:t>transitive</a:t>
            </a:r>
          </a:p>
          <a:p>
            <a:pPr lvl="1"/>
            <a:r>
              <a:rPr lang="en-US" altLang="en-US" smtClean="0"/>
              <a:t>Partition states into </a:t>
            </a:r>
            <a:r>
              <a:rPr lang="en-US" altLang="en-US" i="1" smtClean="0"/>
              <a:t>equivalence classes</a:t>
            </a:r>
            <a:r>
              <a:rPr lang="en-US" altLang="en-US" smtClean="0"/>
              <a:t>.</a:t>
            </a:r>
          </a:p>
          <a:p>
            <a:pPr lvl="1"/>
            <a:r>
              <a:rPr lang="en-US" altLang="en-US" smtClean="0"/>
              <a:t>Minimum finite-state machine is unique.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State Minimization Algorithm</a:t>
            </a:r>
            <a:endParaRPr lang="en-US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Stepwise partition refinement.</a:t>
            </a:r>
          </a:p>
          <a:p>
            <a:r>
              <a:rPr lang="en-US" altLang="en-US" smtClean="0"/>
              <a:t>Initially</a:t>
            </a:r>
          </a:p>
          <a:p>
            <a:pPr lvl="1"/>
            <a:r>
              <a:rPr lang="en-US" altLang="en-US" smtClean="0">
                <a:sym typeface="Symbol" panose="05050102010706020507" pitchFamily="18" charset="2"/>
              </a:rPr>
              <a:t></a:t>
            </a:r>
            <a:r>
              <a:rPr lang="en-US" altLang="en-US" baseline="-25000" smtClean="0"/>
              <a:t>1</a:t>
            </a:r>
            <a:r>
              <a:rPr lang="en-US" altLang="en-US" smtClean="0"/>
              <a:t> = States belong to the same block when outputs are the same for any input.</a:t>
            </a:r>
          </a:p>
          <a:p>
            <a:r>
              <a:rPr lang="en-US" altLang="en-US" smtClean="0"/>
              <a:t>Refine partition blocks: While further splitting is possible</a:t>
            </a:r>
          </a:p>
          <a:p>
            <a:pPr lvl="1"/>
            <a:r>
              <a:rPr lang="en-US" altLang="en-US" smtClean="0">
                <a:sym typeface="Symbol" panose="05050102010706020507" pitchFamily="18" charset="2"/>
              </a:rPr>
              <a:t></a:t>
            </a:r>
            <a:r>
              <a:rPr lang="en-US" altLang="en-US" baseline="-25000" smtClean="0"/>
              <a:t>k+1</a:t>
            </a:r>
            <a:r>
              <a:rPr lang="en-US" altLang="en-US" smtClean="0"/>
              <a:t> = States belong to the same block if they were previously in the same block and their next-states are in the same block of </a:t>
            </a:r>
            <a:r>
              <a:rPr lang="en-US" altLang="en-US" smtClean="0">
                <a:sym typeface="Symbol" panose="05050102010706020507" pitchFamily="18" charset="2"/>
              </a:rPr>
              <a:t></a:t>
            </a:r>
            <a:r>
              <a:rPr lang="en-US" altLang="en-US" baseline="-25000" smtClean="0"/>
              <a:t>k</a:t>
            </a:r>
            <a:r>
              <a:rPr lang="en-US" altLang="en-US" smtClean="0"/>
              <a:t> for any input.</a:t>
            </a:r>
          </a:p>
          <a:p>
            <a:r>
              <a:rPr lang="en-US" altLang="en-US" smtClean="0"/>
              <a:t>At convergence</a:t>
            </a:r>
          </a:p>
          <a:p>
            <a:pPr lvl="1"/>
            <a:r>
              <a:rPr lang="en-US" altLang="en-US" smtClean="0"/>
              <a:t>Blocks identify equivalent states.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State Minimization Example</a:t>
            </a:r>
            <a:endParaRPr lang="en-US" dirty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4621213" cy="5356225"/>
          </a:xfrm>
        </p:spPr>
        <p:txBody>
          <a:bodyPr/>
          <a:lstStyle/>
          <a:p>
            <a:r>
              <a:rPr lang="en-US" altLang="en-US" smtClean="0">
                <a:sym typeface="Symbol" panose="05050102010706020507" pitchFamily="18" charset="2"/>
              </a:rPr>
              <a:t></a:t>
            </a:r>
            <a:r>
              <a:rPr lang="en-US" altLang="en-US" baseline="-25000" smtClean="0"/>
              <a:t>1</a:t>
            </a:r>
            <a:r>
              <a:rPr lang="en-US" altLang="en-US" smtClean="0"/>
              <a:t> = {(s1, s2), (s3, s4), (s5)}.</a:t>
            </a:r>
          </a:p>
          <a:p>
            <a:r>
              <a:rPr lang="en-US" altLang="en-US" smtClean="0">
                <a:sym typeface="Symbol" panose="05050102010706020507" pitchFamily="18" charset="2"/>
              </a:rPr>
              <a:t></a:t>
            </a:r>
            <a:r>
              <a:rPr lang="en-US" altLang="en-US" baseline="-25000" smtClean="0"/>
              <a:t>2</a:t>
            </a:r>
            <a:r>
              <a:rPr lang="en-US" altLang="en-US" smtClean="0"/>
              <a:t> = {(s1, s2), (s3), (s4), (s5)}.</a:t>
            </a:r>
          </a:p>
          <a:p>
            <a:r>
              <a:rPr lang="en-US" altLang="en-US" smtClean="0">
                <a:sym typeface="Symbol" panose="05050102010706020507" pitchFamily="18" charset="2"/>
              </a:rPr>
              <a:t></a:t>
            </a:r>
            <a:r>
              <a:rPr lang="en-US" altLang="en-US" baseline="-25000" smtClean="0"/>
              <a:t>2</a:t>
            </a:r>
            <a:r>
              <a:rPr lang="en-US" altLang="en-US" smtClean="0"/>
              <a:t> = is a partition into equivalence classes</a:t>
            </a:r>
          </a:p>
          <a:p>
            <a:pPr lvl="1"/>
            <a:r>
              <a:rPr lang="en-US" altLang="en-US" smtClean="0"/>
              <a:t>States (s1, s2) are equivalent.</a:t>
            </a:r>
          </a:p>
          <a:p>
            <a:endParaRPr lang="en-US" altLang="en-US" smtClean="0"/>
          </a:p>
        </p:txBody>
      </p:sp>
      <p:pic>
        <p:nvPicPr>
          <p:cNvPr id="3891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88" y="1219200"/>
            <a:ext cx="3897312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88" y="3916363"/>
            <a:ext cx="3890962" cy="230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State Minimization Example</a:t>
            </a:r>
            <a:endParaRPr lang="en-US" dirty="0"/>
          </a:p>
        </p:txBody>
      </p:sp>
      <p:pic>
        <p:nvPicPr>
          <p:cNvPr id="3993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5" y="1662113"/>
            <a:ext cx="3937000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700" y="4200525"/>
            <a:ext cx="3960813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1657350"/>
            <a:ext cx="3967163" cy="247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200525"/>
            <a:ext cx="395605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3" name="Text Box 8"/>
          <p:cNvSpPr txBox="1">
            <a:spLocks noChangeArrowheads="1"/>
          </p:cNvSpPr>
          <p:nvPr/>
        </p:nvSpPr>
        <p:spPr bwMode="auto">
          <a:xfrm>
            <a:off x="1349375" y="1101725"/>
            <a:ext cx="2060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Original FSM</a:t>
            </a:r>
          </a:p>
        </p:txBody>
      </p:sp>
      <p:sp>
        <p:nvSpPr>
          <p:cNvPr id="39944" name="Text Box 9"/>
          <p:cNvSpPr txBox="1">
            <a:spLocks noChangeArrowheads="1"/>
          </p:cNvSpPr>
          <p:nvPr/>
        </p:nvSpPr>
        <p:spPr bwMode="auto">
          <a:xfrm>
            <a:off x="5287963" y="1138238"/>
            <a:ext cx="2044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Minimal FSM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State Minimization Example</a:t>
            </a:r>
            <a:endParaRPr lang="en-US" dirty="0"/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460375" y="1700213"/>
            <a:ext cx="8016875" cy="1816100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FFFFFF"/>
                </a:solidFill>
              </a:rPr>
              <a:t>{OUT_0} = IN_0 LatchOut_v1' + IN_0 LatchOut_v3' + IN_0' LatchOut_v2'</a:t>
            </a:r>
          </a:p>
          <a:p>
            <a:r>
              <a:rPr lang="en-US" altLang="en-US" sz="1600">
                <a:solidFill>
                  <a:srgbClr val="FFFFFF"/>
                </a:solidFill>
              </a:rPr>
              <a:t>v4.0 = IN_0 LatchOut_v1' + LatchOut_v1' LatchOut_v2'</a:t>
            </a:r>
          </a:p>
          <a:p>
            <a:r>
              <a:rPr lang="en-US" altLang="en-US" sz="1600">
                <a:solidFill>
                  <a:srgbClr val="FFFFFF"/>
                </a:solidFill>
              </a:rPr>
              <a:t>v4.1 = IN_0' LatchOut_v2 LatchOut_v3 + IN_0' LatchOut_v2'</a:t>
            </a:r>
          </a:p>
          <a:p>
            <a:r>
              <a:rPr lang="en-US" altLang="en-US" sz="1600">
                <a:solidFill>
                  <a:srgbClr val="FFFFFF"/>
                </a:solidFill>
              </a:rPr>
              <a:t>v4.2 = IN_0 LatchOut_v1' + IN_0' LatchOut_v1 + IN_0' LatchOut_v2 LatchOut_v3</a:t>
            </a:r>
          </a:p>
          <a:p>
            <a:r>
              <a:rPr lang="en-US" altLang="en-US" sz="1600">
                <a:solidFill>
                  <a:srgbClr val="FFFFFF"/>
                </a:solidFill>
              </a:rPr>
              <a:t>sis&gt; print_stats</a:t>
            </a:r>
          </a:p>
          <a:p>
            <a:r>
              <a:rPr lang="en-US" altLang="en-US" sz="1600">
                <a:solidFill>
                  <a:srgbClr val="FFFFFF"/>
                </a:solidFill>
              </a:rPr>
              <a:t> pi= 1   po= 1   nodes=  4       latches= 3</a:t>
            </a:r>
          </a:p>
          <a:p>
            <a:r>
              <a:rPr lang="en-US" altLang="en-US" sz="1600">
                <a:solidFill>
                  <a:srgbClr val="FFFFFF"/>
                </a:solidFill>
              </a:rPr>
              <a:t>lits(sop)=  22  #states(STG)=   5</a:t>
            </a:r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1028700" y="4418013"/>
            <a:ext cx="7000875" cy="1571625"/>
          </a:xfrm>
          <a:prstGeom prst="rect">
            <a:avLst/>
          </a:prstGeom>
          <a:solidFill>
            <a:srgbClr val="3366FF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rgbClr val="FFFFFF"/>
                </a:solidFill>
              </a:rPr>
              <a:t>{OUT_0} = IN_0 LatchOut_v1' + IN_0 LatchOut_v2 + IN_0' LatchOut_v2'</a:t>
            </a:r>
          </a:p>
          <a:p>
            <a:r>
              <a:rPr lang="en-US" altLang="en-US" sz="1600">
                <a:solidFill>
                  <a:srgbClr val="FFFFFF"/>
                </a:solidFill>
              </a:rPr>
              <a:t>v3.0 = IN_0 LatchOut_v1' + LatchOut_v1' LatchOut_v2‘</a:t>
            </a:r>
          </a:p>
          <a:p>
            <a:r>
              <a:rPr lang="en-US" altLang="en-US" sz="1600">
                <a:solidFill>
                  <a:srgbClr val="FFFFFF"/>
                </a:solidFill>
              </a:rPr>
              <a:t>v3.1 = IN_0' LatchOut_v1' + IN_0' LatchOut_v2'</a:t>
            </a:r>
          </a:p>
          <a:p>
            <a:r>
              <a:rPr lang="en-US" altLang="en-US" sz="1600">
                <a:solidFill>
                  <a:srgbClr val="FFFFFF"/>
                </a:solidFill>
              </a:rPr>
              <a:t>sis&gt; print_stats</a:t>
            </a:r>
          </a:p>
          <a:p>
            <a:r>
              <a:rPr lang="en-US" altLang="en-US" sz="1600">
                <a:solidFill>
                  <a:srgbClr val="FFFFFF"/>
                </a:solidFill>
              </a:rPr>
              <a:t>pi= 1   po= 1   nodes=  3       latches= 2</a:t>
            </a:r>
          </a:p>
          <a:p>
            <a:r>
              <a:rPr lang="en-US" altLang="en-US" sz="1600">
                <a:solidFill>
                  <a:srgbClr val="FFFFFF"/>
                </a:solidFill>
              </a:rPr>
              <a:t>lits(sop)=  14  #states(STG)=   4</a:t>
            </a:r>
          </a:p>
        </p:txBody>
      </p:sp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3243263" y="1179513"/>
            <a:ext cx="2060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Original FSM</a:t>
            </a:r>
          </a:p>
        </p:txBody>
      </p:sp>
      <p:sp>
        <p:nvSpPr>
          <p:cNvPr id="40966" name="Text Box 7"/>
          <p:cNvSpPr txBox="1">
            <a:spLocks noChangeArrowheads="1"/>
          </p:cNvSpPr>
          <p:nvPr/>
        </p:nvSpPr>
        <p:spPr bwMode="auto">
          <a:xfrm>
            <a:off x="3357563" y="3933825"/>
            <a:ext cx="2044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Minimal FSM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Another State Minimization Example</a:t>
            </a:r>
            <a:endParaRPr lang="en-US" dirty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Sequence Detector for codes of symbols  </a:t>
            </a:r>
            <a:r>
              <a:rPr lang="en-US" altLang="en-US" smtClean="0">
                <a:solidFill>
                  <a:srgbClr val="FF0000"/>
                </a:solidFill>
              </a:rPr>
              <a:t>010</a:t>
            </a:r>
            <a:r>
              <a:rPr lang="en-US" altLang="en-US" smtClean="0"/>
              <a:t> or </a:t>
            </a:r>
            <a:r>
              <a:rPr lang="en-US" altLang="en-US" smtClean="0">
                <a:solidFill>
                  <a:srgbClr val="FF0000"/>
                </a:solidFill>
              </a:rPr>
              <a:t>110 </a:t>
            </a:r>
            <a:r>
              <a:rPr lang="en-US" altLang="en-US" smtClean="0"/>
              <a:t>assuming  that each symbol  code is 3 bits in length</a:t>
            </a:r>
          </a:p>
          <a:p>
            <a:endParaRPr lang="en-US" altLang="en-US" smtClean="0"/>
          </a:p>
        </p:txBody>
      </p:sp>
      <p:grpSp>
        <p:nvGrpSpPr>
          <p:cNvPr id="41988" name="Group 2"/>
          <p:cNvGrpSpPr>
            <a:grpSpLocks/>
          </p:cNvGrpSpPr>
          <p:nvPr/>
        </p:nvGrpSpPr>
        <p:grpSpPr bwMode="auto">
          <a:xfrm>
            <a:off x="711200" y="2005013"/>
            <a:ext cx="6343650" cy="2159000"/>
            <a:chOff x="1468" y="944"/>
            <a:chExt cx="3996" cy="1360"/>
          </a:xfrm>
        </p:grpSpPr>
        <p:sp>
          <p:nvSpPr>
            <p:cNvPr id="42028" name="Rectangle 3"/>
            <p:cNvSpPr>
              <a:spLocks noChangeArrowheads="1"/>
            </p:cNvSpPr>
            <p:nvPr/>
          </p:nvSpPr>
          <p:spPr bwMode="auto">
            <a:xfrm>
              <a:off x="1544" y="944"/>
              <a:ext cx="3920" cy="1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44" tIns="26978" rIns="19044" bIns="26978"/>
            <a:lstStyle>
              <a:lvl1pPr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Input		     Next State	       Output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Sequence	Present State	X=0	X=1	X=0	X=1</a:t>
              </a:r>
            </a:p>
            <a:p>
              <a:pPr>
                <a:lnSpc>
                  <a:spcPts val="1600"/>
                </a:lnSpc>
              </a:pPr>
              <a:endParaRPr lang="en-US" altLang="en-US" sz="1600">
                <a:solidFill>
                  <a:srgbClr val="FFC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Reset	S0	S1	S2	0	0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0	S1	S3	S4	0	0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1	S2	S5	S6	0	0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00	S3	S0	S0	0	0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01	S4	S0	S0	1	0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10	S5	S0	S0	0	0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11	S6	S0	S0	1	0</a:t>
              </a:r>
            </a:p>
          </p:txBody>
        </p:sp>
        <p:sp>
          <p:nvSpPr>
            <p:cNvPr id="42029" name="Line 4"/>
            <p:cNvSpPr>
              <a:spLocks noChangeShapeType="1"/>
            </p:cNvSpPr>
            <p:nvPr/>
          </p:nvSpPr>
          <p:spPr bwMode="auto">
            <a:xfrm>
              <a:off x="1476" y="1280"/>
              <a:ext cx="3912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0" name="Line 5"/>
            <p:cNvSpPr>
              <a:spLocks noChangeShapeType="1"/>
            </p:cNvSpPr>
            <p:nvPr/>
          </p:nvSpPr>
          <p:spPr bwMode="auto">
            <a:xfrm>
              <a:off x="4288" y="956"/>
              <a:ext cx="0" cy="132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1" name="Line 6"/>
            <p:cNvSpPr>
              <a:spLocks noChangeShapeType="1"/>
            </p:cNvSpPr>
            <p:nvPr/>
          </p:nvSpPr>
          <p:spPr bwMode="auto">
            <a:xfrm>
              <a:off x="3240" y="948"/>
              <a:ext cx="0" cy="132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2" name="Line 7"/>
            <p:cNvSpPr>
              <a:spLocks noChangeShapeType="1"/>
            </p:cNvSpPr>
            <p:nvPr/>
          </p:nvSpPr>
          <p:spPr bwMode="auto">
            <a:xfrm>
              <a:off x="2296" y="956"/>
              <a:ext cx="0" cy="131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3" name="Rectangle 8"/>
            <p:cNvSpPr>
              <a:spLocks noChangeArrowheads="1"/>
            </p:cNvSpPr>
            <p:nvPr/>
          </p:nvSpPr>
          <p:spPr bwMode="auto">
            <a:xfrm>
              <a:off x="1468" y="956"/>
              <a:ext cx="3928" cy="132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41989" name="Group 11"/>
          <p:cNvGrpSpPr>
            <a:grpSpLocks/>
          </p:cNvGrpSpPr>
          <p:nvPr/>
        </p:nvGrpSpPr>
        <p:grpSpPr bwMode="auto">
          <a:xfrm>
            <a:off x="663575" y="4222750"/>
            <a:ext cx="2922588" cy="2265363"/>
            <a:chOff x="2976" y="2557"/>
            <a:chExt cx="1841" cy="1427"/>
          </a:xfrm>
        </p:grpSpPr>
        <p:sp>
          <p:nvSpPr>
            <p:cNvPr id="41990" name="Oval 12"/>
            <p:cNvSpPr>
              <a:spLocks noChangeArrowheads="1"/>
            </p:cNvSpPr>
            <p:nvPr/>
          </p:nvSpPr>
          <p:spPr bwMode="auto">
            <a:xfrm>
              <a:off x="3792" y="2688"/>
              <a:ext cx="240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FF0000"/>
                  </a:solidFill>
                </a:rPr>
                <a:t>S0</a:t>
              </a:r>
            </a:p>
          </p:txBody>
        </p:sp>
        <p:sp>
          <p:nvSpPr>
            <p:cNvPr id="41991" name="Oval 13"/>
            <p:cNvSpPr>
              <a:spLocks noChangeArrowheads="1"/>
            </p:cNvSpPr>
            <p:nvPr/>
          </p:nvSpPr>
          <p:spPr bwMode="auto">
            <a:xfrm>
              <a:off x="3216" y="3456"/>
              <a:ext cx="240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FF0000"/>
                  </a:solidFill>
                </a:rPr>
                <a:t>S3</a:t>
              </a:r>
            </a:p>
          </p:txBody>
        </p:sp>
        <p:sp>
          <p:nvSpPr>
            <p:cNvPr id="41992" name="Oval 14"/>
            <p:cNvSpPr>
              <a:spLocks noChangeArrowheads="1"/>
            </p:cNvSpPr>
            <p:nvPr/>
          </p:nvSpPr>
          <p:spPr bwMode="auto">
            <a:xfrm>
              <a:off x="4176" y="3072"/>
              <a:ext cx="240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FF0000"/>
                  </a:solidFill>
                </a:rPr>
                <a:t>S2</a:t>
              </a:r>
            </a:p>
          </p:txBody>
        </p:sp>
        <p:sp>
          <p:nvSpPr>
            <p:cNvPr id="41993" name="Oval 15"/>
            <p:cNvSpPr>
              <a:spLocks noChangeArrowheads="1"/>
            </p:cNvSpPr>
            <p:nvPr/>
          </p:nvSpPr>
          <p:spPr bwMode="auto">
            <a:xfrm>
              <a:off x="3408" y="3072"/>
              <a:ext cx="240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FF0000"/>
                  </a:solidFill>
                </a:rPr>
                <a:t>S1</a:t>
              </a:r>
            </a:p>
          </p:txBody>
        </p:sp>
        <p:sp>
          <p:nvSpPr>
            <p:cNvPr id="41994" name="Oval 16"/>
            <p:cNvSpPr>
              <a:spLocks noChangeArrowheads="1"/>
            </p:cNvSpPr>
            <p:nvPr/>
          </p:nvSpPr>
          <p:spPr bwMode="auto">
            <a:xfrm>
              <a:off x="3984" y="3456"/>
              <a:ext cx="240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FF0000"/>
                  </a:solidFill>
                </a:rPr>
                <a:t>S5</a:t>
              </a:r>
            </a:p>
          </p:txBody>
        </p:sp>
        <p:sp>
          <p:nvSpPr>
            <p:cNvPr id="41995" name="Oval 17"/>
            <p:cNvSpPr>
              <a:spLocks noChangeArrowheads="1"/>
            </p:cNvSpPr>
            <p:nvPr/>
          </p:nvSpPr>
          <p:spPr bwMode="auto">
            <a:xfrm>
              <a:off x="4368" y="3456"/>
              <a:ext cx="240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FF0000"/>
                  </a:solidFill>
                </a:rPr>
                <a:t>S6</a:t>
              </a:r>
            </a:p>
          </p:txBody>
        </p:sp>
        <p:sp>
          <p:nvSpPr>
            <p:cNvPr id="41996" name="Oval 18"/>
            <p:cNvSpPr>
              <a:spLocks noChangeArrowheads="1"/>
            </p:cNvSpPr>
            <p:nvPr/>
          </p:nvSpPr>
          <p:spPr bwMode="auto">
            <a:xfrm>
              <a:off x="3600" y="3456"/>
              <a:ext cx="240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>
                  <a:solidFill>
                    <a:srgbClr val="FF0000"/>
                  </a:solidFill>
                </a:rPr>
                <a:t>S4</a:t>
              </a:r>
            </a:p>
          </p:txBody>
        </p:sp>
        <p:cxnSp>
          <p:nvCxnSpPr>
            <p:cNvPr id="41997" name="AutoShape 19"/>
            <p:cNvCxnSpPr>
              <a:cxnSpLocks noChangeShapeType="1"/>
              <a:stCxn id="41990" idx="3"/>
              <a:endCxn id="41993" idx="7"/>
            </p:cNvCxnSpPr>
            <p:nvPr/>
          </p:nvCxnSpPr>
          <p:spPr bwMode="auto">
            <a:xfrm flipH="1">
              <a:off x="3613" y="2893"/>
              <a:ext cx="214" cy="21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8" name="AutoShape 20"/>
            <p:cNvCxnSpPr>
              <a:cxnSpLocks noChangeShapeType="1"/>
              <a:stCxn id="41993" idx="3"/>
              <a:endCxn id="41991" idx="0"/>
            </p:cNvCxnSpPr>
            <p:nvPr/>
          </p:nvCxnSpPr>
          <p:spPr bwMode="auto">
            <a:xfrm flipH="1">
              <a:off x="3336" y="3277"/>
              <a:ext cx="107" cy="17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9" name="AutoShape 21"/>
            <p:cNvCxnSpPr>
              <a:cxnSpLocks noChangeShapeType="1"/>
              <a:stCxn id="41993" idx="5"/>
              <a:endCxn id="41996" idx="0"/>
            </p:cNvCxnSpPr>
            <p:nvPr/>
          </p:nvCxnSpPr>
          <p:spPr bwMode="auto">
            <a:xfrm>
              <a:off x="3613" y="3277"/>
              <a:ext cx="107" cy="17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0" name="AutoShape 22"/>
            <p:cNvCxnSpPr>
              <a:cxnSpLocks noChangeShapeType="1"/>
              <a:stCxn id="41992" idx="3"/>
              <a:endCxn id="41994" idx="0"/>
            </p:cNvCxnSpPr>
            <p:nvPr/>
          </p:nvCxnSpPr>
          <p:spPr bwMode="auto">
            <a:xfrm flipH="1">
              <a:off x="4104" y="3277"/>
              <a:ext cx="107" cy="17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1" name="AutoShape 23"/>
            <p:cNvCxnSpPr>
              <a:cxnSpLocks noChangeShapeType="1"/>
              <a:stCxn id="41992" idx="5"/>
              <a:endCxn id="41995" idx="0"/>
            </p:cNvCxnSpPr>
            <p:nvPr/>
          </p:nvCxnSpPr>
          <p:spPr bwMode="auto">
            <a:xfrm>
              <a:off x="4381" y="3277"/>
              <a:ext cx="107" cy="17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2" name="AutoShape 24"/>
            <p:cNvCxnSpPr>
              <a:cxnSpLocks noChangeShapeType="1"/>
              <a:stCxn id="41990" idx="5"/>
              <a:endCxn id="41992" idx="1"/>
            </p:cNvCxnSpPr>
            <p:nvPr/>
          </p:nvCxnSpPr>
          <p:spPr bwMode="auto">
            <a:xfrm>
              <a:off x="3997" y="2893"/>
              <a:ext cx="214" cy="21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3" name="AutoShape 25"/>
            <p:cNvCxnSpPr>
              <a:cxnSpLocks noChangeShapeType="1"/>
              <a:endCxn id="41990" idx="1"/>
            </p:cNvCxnSpPr>
            <p:nvPr/>
          </p:nvCxnSpPr>
          <p:spPr bwMode="auto">
            <a:xfrm>
              <a:off x="3661" y="2557"/>
              <a:ext cx="166" cy="16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4" name="AutoShape 26"/>
            <p:cNvCxnSpPr>
              <a:cxnSpLocks noChangeShapeType="1"/>
              <a:endCxn id="41990" idx="2"/>
            </p:cNvCxnSpPr>
            <p:nvPr/>
          </p:nvCxnSpPr>
          <p:spPr bwMode="auto">
            <a:xfrm rot="-5400000">
              <a:off x="2808" y="2976"/>
              <a:ext cx="1152" cy="816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05" name="Line 27"/>
            <p:cNvSpPr>
              <a:spLocks noChangeShapeType="1"/>
            </p:cNvSpPr>
            <p:nvPr/>
          </p:nvSpPr>
          <p:spPr bwMode="auto">
            <a:xfrm flipH="1">
              <a:off x="2976" y="3984"/>
              <a:ext cx="16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06" name="Text Box 28"/>
            <p:cNvSpPr txBox="1">
              <a:spLocks noChangeArrowheads="1"/>
            </p:cNvSpPr>
            <p:nvPr/>
          </p:nvSpPr>
          <p:spPr bwMode="auto">
            <a:xfrm>
              <a:off x="4080" y="2815"/>
              <a:ext cx="3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FFFF00"/>
                  </a:solidFill>
                </a:rPr>
                <a:t>1/0</a:t>
              </a:r>
            </a:p>
          </p:txBody>
        </p:sp>
        <p:sp>
          <p:nvSpPr>
            <p:cNvPr id="42007" name="Text Box 29"/>
            <p:cNvSpPr txBox="1">
              <a:spLocks noChangeArrowheads="1"/>
            </p:cNvSpPr>
            <p:nvPr/>
          </p:nvSpPr>
          <p:spPr bwMode="auto">
            <a:xfrm>
              <a:off x="3456" y="2815"/>
              <a:ext cx="3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FFFF00"/>
                  </a:solidFill>
                </a:rPr>
                <a:t>0/0</a:t>
              </a:r>
            </a:p>
          </p:txBody>
        </p:sp>
        <p:sp>
          <p:nvSpPr>
            <p:cNvPr id="42008" name="Text Box 30"/>
            <p:cNvSpPr txBox="1">
              <a:spLocks noChangeArrowheads="1"/>
            </p:cNvSpPr>
            <p:nvPr/>
          </p:nvSpPr>
          <p:spPr bwMode="auto">
            <a:xfrm>
              <a:off x="4368" y="3199"/>
              <a:ext cx="3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FFFF00"/>
                  </a:solidFill>
                </a:rPr>
                <a:t>1/0</a:t>
              </a:r>
            </a:p>
          </p:txBody>
        </p:sp>
        <p:sp>
          <p:nvSpPr>
            <p:cNvPr id="42009" name="Text Box 31"/>
            <p:cNvSpPr txBox="1">
              <a:spLocks noChangeArrowheads="1"/>
            </p:cNvSpPr>
            <p:nvPr/>
          </p:nvSpPr>
          <p:spPr bwMode="auto">
            <a:xfrm>
              <a:off x="4512" y="3583"/>
              <a:ext cx="3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FFFF00"/>
                  </a:solidFill>
                </a:rPr>
                <a:t>1/0</a:t>
              </a:r>
            </a:p>
          </p:txBody>
        </p:sp>
        <p:sp>
          <p:nvSpPr>
            <p:cNvPr id="42010" name="Text Box 32"/>
            <p:cNvSpPr txBox="1">
              <a:spLocks noChangeArrowheads="1"/>
            </p:cNvSpPr>
            <p:nvPr/>
          </p:nvSpPr>
          <p:spPr bwMode="auto">
            <a:xfrm>
              <a:off x="4320" y="3727"/>
              <a:ext cx="3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FFFF00"/>
                  </a:solidFill>
                </a:rPr>
                <a:t>0/1</a:t>
              </a:r>
            </a:p>
          </p:txBody>
        </p:sp>
        <p:sp>
          <p:nvSpPr>
            <p:cNvPr id="42011" name="Line 33"/>
            <p:cNvSpPr>
              <a:spLocks noChangeShapeType="1"/>
            </p:cNvSpPr>
            <p:nvPr/>
          </p:nvSpPr>
          <p:spPr bwMode="auto">
            <a:xfrm flipH="1">
              <a:off x="3168" y="3648"/>
              <a:ext cx="9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2" name="Line 34"/>
            <p:cNvSpPr>
              <a:spLocks noChangeShapeType="1"/>
            </p:cNvSpPr>
            <p:nvPr/>
          </p:nvSpPr>
          <p:spPr bwMode="auto">
            <a:xfrm>
              <a:off x="3408" y="3648"/>
              <a:ext cx="9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3" name="Line 35"/>
            <p:cNvSpPr>
              <a:spLocks noChangeShapeType="1"/>
            </p:cNvSpPr>
            <p:nvPr/>
          </p:nvSpPr>
          <p:spPr bwMode="auto">
            <a:xfrm flipH="1">
              <a:off x="3552" y="3648"/>
              <a:ext cx="9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4" name="Line 36"/>
            <p:cNvSpPr>
              <a:spLocks noChangeShapeType="1"/>
            </p:cNvSpPr>
            <p:nvPr/>
          </p:nvSpPr>
          <p:spPr bwMode="auto">
            <a:xfrm>
              <a:off x="3792" y="3648"/>
              <a:ext cx="9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5" name="Line 37"/>
            <p:cNvSpPr>
              <a:spLocks noChangeShapeType="1"/>
            </p:cNvSpPr>
            <p:nvPr/>
          </p:nvSpPr>
          <p:spPr bwMode="auto">
            <a:xfrm flipH="1">
              <a:off x="3936" y="3648"/>
              <a:ext cx="9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6" name="Line 38"/>
            <p:cNvSpPr>
              <a:spLocks noChangeShapeType="1"/>
            </p:cNvSpPr>
            <p:nvPr/>
          </p:nvSpPr>
          <p:spPr bwMode="auto">
            <a:xfrm>
              <a:off x="4176" y="3648"/>
              <a:ext cx="9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7" name="Line 39"/>
            <p:cNvSpPr>
              <a:spLocks noChangeShapeType="1"/>
            </p:cNvSpPr>
            <p:nvPr/>
          </p:nvSpPr>
          <p:spPr bwMode="auto">
            <a:xfrm flipH="1">
              <a:off x="4320" y="3648"/>
              <a:ext cx="9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8" name="Line 40"/>
            <p:cNvSpPr>
              <a:spLocks noChangeShapeType="1"/>
            </p:cNvSpPr>
            <p:nvPr/>
          </p:nvSpPr>
          <p:spPr bwMode="auto">
            <a:xfrm>
              <a:off x="4560" y="3648"/>
              <a:ext cx="9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9" name="Text Box 41"/>
            <p:cNvSpPr txBox="1">
              <a:spLocks noChangeArrowheads="1"/>
            </p:cNvSpPr>
            <p:nvPr/>
          </p:nvSpPr>
          <p:spPr bwMode="auto">
            <a:xfrm>
              <a:off x="3936" y="3199"/>
              <a:ext cx="3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FFFF00"/>
                  </a:solidFill>
                </a:rPr>
                <a:t>0/0</a:t>
              </a:r>
            </a:p>
          </p:txBody>
        </p:sp>
        <p:sp>
          <p:nvSpPr>
            <p:cNvPr id="42020" name="Text Box 42"/>
            <p:cNvSpPr txBox="1">
              <a:spLocks noChangeArrowheads="1"/>
            </p:cNvSpPr>
            <p:nvPr/>
          </p:nvSpPr>
          <p:spPr bwMode="auto">
            <a:xfrm>
              <a:off x="3600" y="3199"/>
              <a:ext cx="3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FFFF00"/>
                  </a:solidFill>
                </a:rPr>
                <a:t>1/0</a:t>
              </a:r>
            </a:p>
          </p:txBody>
        </p:sp>
        <p:sp>
          <p:nvSpPr>
            <p:cNvPr id="42021" name="Text Box 43"/>
            <p:cNvSpPr txBox="1">
              <a:spLocks noChangeArrowheads="1"/>
            </p:cNvSpPr>
            <p:nvPr/>
          </p:nvSpPr>
          <p:spPr bwMode="auto">
            <a:xfrm>
              <a:off x="3120" y="3199"/>
              <a:ext cx="3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FFFF00"/>
                  </a:solidFill>
                </a:rPr>
                <a:t>0/0</a:t>
              </a:r>
            </a:p>
          </p:txBody>
        </p:sp>
        <p:sp>
          <p:nvSpPr>
            <p:cNvPr id="42022" name="Text Box 44"/>
            <p:cNvSpPr txBox="1">
              <a:spLocks noChangeArrowheads="1"/>
            </p:cNvSpPr>
            <p:nvPr/>
          </p:nvSpPr>
          <p:spPr bwMode="auto">
            <a:xfrm>
              <a:off x="4128" y="3583"/>
              <a:ext cx="3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FFFF00"/>
                  </a:solidFill>
                </a:rPr>
                <a:t>1/0</a:t>
              </a:r>
            </a:p>
          </p:txBody>
        </p:sp>
        <p:sp>
          <p:nvSpPr>
            <p:cNvPr id="42023" name="Text Box 45"/>
            <p:cNvSpPr txBox="1">
              <a:spLocks noChangeArrowheads="1"/>
            </p:cNvSpPr>
            <p:nvPr/>
          </p:nvSpPr>
          <p:spPr bwMode="auto">
            <a:xfrm>
              <a:off x="3936" y="3727"/>
              <a:ext cx="3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FFFF00"/>
                  </a:solidFill>
                </a:rPr>
                <a:t>0/0</a:t>
              </a:r>
            </a:p>
          </p:txBody>
        </p:sp>
        <p:sp>
          <p:nvSpPr>
            <p:cNvPr id="42024" name="Text Box 46"/>
            <p:cNvSpPr txBox="1">
              <a:spLocks noChangeArrowheads="1"/>
            </p:cNvSpPr>
            <p:nvPr/>
          </p:nvSpPr>
          <p:spPr bwMode="auto">
            <a:xfrm>
              <a:off x="3744" y="3583"/>
              <a:ext cx="3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FFFF00"/>
                  </a:solidFill>
                </a:rPr>
                <a:t>1/0</a:t>
              </a:r>
            </a:p>
          </p:txBody>
        </p:sp>
        <p:sp>
          <p:nvSpPr>
            <p:cNvPr id="42025" name="Text Box 47"/>
            <p:cNvSpPr txBox="1">
              <a:spLocks noChangeArrowheads="1"/>
            </p:cNvSpPr>
            <p:nvPr/>
          </p:nvSpPr>
          <p:spPr bwMode="auto">
            <a:xfrm>
              <a:off x="3552" y="3727"/>
              <a:ext cx="3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FFFF00"/>
                  </a:solidFill>
                </a:rPr>
                <a:t>0/1</a:t>
              </a:r>
            </a:p>
          </p:txBody>
        </p:sp>
        <p:sp>
          <p:nvSpPr>
            <p:cNvPr id="42026" name="Text Box 48"/>
            <p:cNvSpPr txBox="1">
              <a:spLocks noChangeArrowheads="1"/>
            </p:cNvSpPr>
            <p:nvPr/>
          </p:nvSpPr>
          <p:spPr bwMode="auto">
            <a:xfrm>
              <a:off x="3360" y="3583"/>
              <a:ext cx="3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FFFF00"/>
                  </a:solidFill>
                </a:rPr>
                <a:t>1/0</a:t>
              </a:r>
            </a:p>
          </p:txBody>
        </p:sp>
        <p:sp>
          <p:nvSpPr>
            <p:cNvPr id="42027" name="Text Box 49"/>
            <p:cNvSpPr txBox="1">
              <a:spLocks noChangeArrowheads="1"/>
            </p:cNvSpPr>
            <p:nvPr/>
          </p:nvSpPr>
          <p:spPr bwMode="auto">
            <a:xfrm>
              <a:off x="3168" y="3727"/>
              <a:ext cx="3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>
                  <a:solidFill>
                    <a:srgbClr val="FFFF00"/>
                  </a:solidFill>
                </a:rPr>
                <a:t>0/0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Another State Minimization Example</a:t>
            </a:r>
            <a:endParaRPr lang="en-US" dirty="0"/>
          </a:p>
        </p:txBody>
      </p:sp>
      <p:grpSp>
        <p:nvGrpSpPr>
          <p:cNvPr id="43011" name="Group 2"/>
          <p:cNvGrpSpPr>
            <a:grpSpLocks/>
          </p:cNvGrpSpPr>
          <p:nvPr/>
        </p:nvGrpSpPr>
        <p:grpSpPr bwMode="auto">
          <a:xfrm>
            <a:off x="723900" y="1724025"/>
            <a:ext cx="6343650" cy="2159000"/>
            <a:chOff x="1468" y="944"/>
            <a:chExt cx="3996" cy="1360"/>
          </a:xfrm>
        </p:grpSpPr>
        <p:sp>
          <p:nvSpPr>
            <p:cNvPr id="43014" name="Rectangle 3"/>
            <p:cNvSpPr>
              <a:spLocks noChangeArrowheads="1"/>
            </p:cNvSpPr>
            <p:nvPr/>
          </p:nvSpPr>
          <p:spPr bwMode="auto">
            <a:xfrm>
              <a:off x="1544" y="944"/>
              <a:ext cx="3920" cy="1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44" tIns="26978" rIns="19044" bIns="26978"/>
            <a:lstStyle>
              <a:lvl1pPr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Input		     Next State	       Output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Sequence	Present State	X=0	X=1	X=0	X=1</a:t>
              </a:r>
            </a:p>
            <a:p>
              <a:pPr>
                <a:lnSpc>
                  <a:spcPts val="1600"/>
                </a:lnSpc>
              </a:pPr>
              <a:endParaRPr lang="en-US" altLang="en-US" sz="1600">
                <a:solidFill>
                  <a:srgbClr val="FFC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Reset	S0	S1	S2	0	0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0	S1	S3	S4	0	0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1	S2	S5	S6	0	0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00	S3	S0	S0	0	0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01	S4	S0	S0	1	0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10	S5	S0	S0	0	0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600">
                  <a:solidFill>
                    <a:srgbClr val="FFC000"/>
                  </a:solidFill>
                </a:rPr>
                <a:t>11	S6	S0	S0	1	0</a:t>
              </a:r>
            </a:p>
          </p:txBody>
        </p:sp>
        <p:sp>
          <p:nvSpPr>
            <p:cNvPr id="43015" name="Line 4"/>
            <p:cNvSpPr>
              <a:spLocks noChangeShapeType="1"/>
            </p:cNvSpPr>
            <p:nvPr/>
          </p:nvSpPr>
          <p:spPr bwMode="auto">
            <a:xfrm>
              <a:off x="1476" y="1280"/>
              <a:ext cx="3912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6" name="Line 5"/>
            <p:cNvSpPr>
              <a:spLocks noChangeShapeType="1"/>
            </p:cNvSpPr>
            <p:nvPr/>
          </p:nvSpPr>
          <p:spPr bwMode="auto">
            <a:xfrm>
              <a:off x="4288" y="956"/>
              <a:ext cx="0" cy="132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" name="Line 6"/>
            <p:cNvSpPr>
              <a:spLocks noChangeShapeType="1"/>
            </p:cNvSpPr>
            <p:nvPr/>
          </p:nvSpPr>
          <p:spPr bwMode="auto">
            <a:xfrm>
              <a:off x="3240" y="948"/>
              <a:ext cx="0" cy="132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8" name="Line 7"/>
            <p:cNvSpPr>
              <a:spLocks noChangeShapeType="1"/>
            </p:cNvSpPr>
            <p:nvPr/>
          </p:nvSpPr>
          <p:spPr bwMode="auto">
            <a:xfrm>
              <a:off x="2296" y="956"/>
              <a:ext cx="0" cy="131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9" name="Rectangle 8"/>
            <p:cNvSpPr>
              <a:spLocks noChangeArrowheads="1"/>
            </p:cNvSpPr>
            <p:nvPr/>
          </p:nvSpPr>
          <p:spPr bwMode="auto">
            <a:xfrm>
              <a:off x="1468" y="956"/>
              <a:ext cx="3928" cy="132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711200" y="4140200"/>
            <a:ext cx="56007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4" tIns="26978" rIns="19044" bIns="26978"/>
          <a:lstStyle>
            <a:lvl1pPr>
              <a:tabLst>
                <a:tab pos="457200" algn="l"/>
                <a:tab pos="914400" algn="l"/>
                <a:tab pos="1368425" algn="l"/>
                <a:tab pos="1828800" algn="l"/>
                <a:tab pos="2286000" algn="l"/>
                <a:tab pos="2743200" algn="l"/>
                <a:tab pos="3200400" algn="l"/>
                <a:tab pos="3654425" algn="l"/>
                <a:tab pos="4111625" algn="l"/>
                <a:tab pos="4568825" algn="l"/>
                <a:tab pos="5029200" algn="l"/>
                <a:tab pos="5486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457200" algn="l"/>
                <a:tab pos="914400" algn="l"/>
                <a:tab pos="1368425" algn="l"/>
                <a:tab pos="1828800" algn="l"/>
                <a:tab pos="2286000" algn="l"/>
                <a:tab pos="2743200" algn="l"/>
                <a:tab pos="3200400" algn="l"/>
                <a:tab pos="3654425" algn="l"/>
                <a:tab pos="4111625" algn="l"/>
                <a:tab pos="4568825" algn="l"/>
                <a:tab pos="5029200" algn="l"/>
                <a:tab pos="5486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457200" algn="l"/>
                <a:tab pos="914400" algn="l"/>
                <a:tab pos="1368425" algn="l"/>
                <a:tab pos="1828800" algn="l"/>
                <a:tab pos="2286000" algn="l"/>
                <a:tab pos="2743200" algn="l"/>
                <a:tab pos="3200400" algn="l"/>
                <a:tab pos="3654425" algn="l"/>
                <a:tab pos="4111625" algn="l"/>
                <a:tab pos="4568825" algn="l"/>
                <a:tab pos="5029200" algn="l"/>
                <a:tab pos="5486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457200" algn="l"/>
                <a:tab pos="914400" algn="l"/>
                <a:tab pos="1368425" algn="l"/>
                <a:tab pos="1828800" algn="l"/>
                <a:tab pos="2286000" algn="l"/>
                <a:tab pos="2743200" algn="l"/>
                <a:tab pos="3200400" algn="l"/>
                <a:tab pos="3654425" algn="l"/>
                <a:tab pos="4111625" algn="l"/>
                <a:tab pos="4568825" algn="l"/>
                <a:tab pos="5029200" algn="l"/>
                <a:tab pos="5486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457200" algn="l"/>
                <a:tab pos="914400" algn="l"/>
                <a:tab pos="1368425" algn="l"/>
                <a:tab pos="1828800" algn="l"/>
                <a:tab pos="2286000" algn="l"/>
                <a:tab pos="2743200" algn="l"/>
                <a:tab pos="3200400" algn="l"/>
                <a:tab pos="3654425" algn="l"/>
                <a:tab pos="4111625" algn="l"/>
                <a:tab pos="4568825" algn="l"/>
                <a:tab pos="5029200" algn="l"/>
                <a:tab pos="5486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68425" algn="l"/>
                <a:tab pos="1828800" algn="l"/>
                <a:tab pos="2286000" algn="l"/>
                <a:tab pos="2743200" algn="l"/>
                <a:tab pos="3200400" algn="l"/>
                <a:tab pos="3654425" algn="l"/>
                <a:tab pos="4111625" algn="l"/>
                <a:tab pos="4568825" algn="l"/>
                <a:tab pos="5029200" algn="l"/>
                <a:tab pos="5486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68425" algn="l"/>
                <a:tab pos="1828800" algn="l"/>
                <a:tab pos="2286000" algn="l"/>
                <a:tab pos="2743200" algn="l"/>
                <a:tab pos="3200400" algn="l"/>
                <a:tab pos="3654425" algn="l"/>
                <a:tab pos="4111625" algn="l"/>
                <a:tab pos="4568825" algn="l"/>
                <a:tab pos="5029200" algn="l"/>
                <a:tab pos="5486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68425" algn="l"/>
                <a:tab pos="1828800" algn="l"/>
                <a:tab pos="2286000" algn="l"/>
                <a:tab pos="2743200" algn="l"/>
                <a:tab pos="3200400" algn="l"/>
                <a:tab pos="3654425" algn="l"/>
                <a:tab pos="4111625" algn="l"/>
                <a:tab pos="4568825" algn="l"/>
                <a:tab pos="5029200" algn="l"/>
                <a:tab pos="5486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68425" algn="l"/>
                <a:tab pos="1828800" algn="l"/>
                <a:tab pos="2286000" algn="l"/>
                <a:tab pos="2743200" algn="l"/>
                <a:tab pos="3200400" algn="l"/>
                <a:tab pos="3654425" algn="l"/>
                <a:tab pos="4111625" algn="l"/>
                <a:tab pos="4568825" algn="l"/>
                <a:tab pos="5029200" algn="l"/>
                <a:tab pos="5486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3000"/>
              </a:lnSpc>
              <a:spcBef>
                <a:spcPts val="600"/>
              </a:spcBef>
            </a:pPr>
            <a:r>
              <a:rPr lang="en-US" altLang="en-US" sz="1600">
                <a:solidFill>
                  <a:srgbClr val="FFFF00"/>
                </a:solidFill>
              </a:rPr>
              <a:t>( S0 S1 S2 S3 S4 S5 S6 )</a:t>
            </a:r>
          </a:p>
          <a:p>
            <a:pPr>
              <a:lnSpc>
                <a:spcPts val="3000"/>
              </a:lnSpc>
              <a:spcBef>
                <a:spcPts val="600"/>
              </a:spcBef>
            </a:pPr>
            <a:r>
              <a:rPr lang="en-US" altLang="en-US" sz="1600">
                <a:solidFill>
                  <a:srgbClr val="FFFF00"/>
                </a:solidFill>
              </a:rPr>
              <a:t>( S0 S1 S2 S3 S5 )   ( S4 S6 )</a:t>
            </a:r>
          </a:p>
          <a:p>
            <a:pPr>
              <a:lnSpc>
                <a:spcPts val="3000"/>
              </a:lnSpc>
              <a:spcBef>
                <a:spcPts val="600"/>
              </a:spcBef>
            </a:pPr>
            <a:r>
              <a:rPr lang="en-US" altLang="en-US" sz="1600">
                <a:solidFill>
                  <a:srgbClr val="FFFF00"/>
                </a:solidFill>
              </a:rPr>
              <a:t>( S0 S3 S5 )   ( S1 S2 )   ( S4 S6 )</a:t>
            </a:r>
          </a:p>
          <a:p>
            <a:pPr>
              <a:lnSpc>
                <a:spcPts val="3000"/>
              </a:lnSpc>
              <a:spcBef>
                <a:spcPts val="600"/>
              </a:spcBef>
            </a:pPr>
            <a:r>
              <a:rPr lang="en-US" altLang="en-US" sz="1600">
                <a:solidFill>
                  <a:srgbClr val="FFFF00"/>
                </a:solidFill>
              </a:rPr>
              <a:t>( S0 )   ( S3 S5 )   ( S1 S2 )   ( S4 S6 )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803775" y="4700588"/>
            <a:ext cx="24384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4" tIns="26978" rIns="19044" bIns="26978"/>
          <a:lstStyle>
            <a:lvl1pPr>
              <a:tabLst>
                <a:tab pos="457200" algn="l"/>
                <a:tab pos="914400" algn="l"/>
                <a:tab pos="1368425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457200" algn="l"/>
                <a:tab pos="914400" algn="l"/>
                <a:tab pos="1368425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457200" algn="l"/>
                <a:tab pos="914400" algn="l"/>
                <a:tab pos="1368425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457200" algn="l"/>
                <a:tab pos="914400" algn="l"/>
                <a:tab pos="1368425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457200" algn="l"/>
                <a:tab pos="914400" algn="l"/>
                <a:tab pos="1368425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68425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68425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68425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68425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600"/>
              </a:lnSpc>
            </a:pPr>
            <a:r>
              <a:rPr lang="en-US" altLang="en-US" sz="1600">
                <a:solidFill>
                  <a:srgbClr val="FF0000"/>
                </a:solidFill>
              </a:rPr>
              <a:t>S1 is equivalent to S2</a:t>
            </a:r>
          </a:p>
          <a:p>
            <a:pPr>
              <a:lnSpc>
                <a:spcPts val="1600"/>
              </a:lnSpc>
              <a:spcBef>
                <a:spcPts val="1800"/>
              </a:spcBef>
            </a:pPr>
            <a:r>
              <a:rPr lang="en-US" altLang="en-US" sz="1600">
                <a:solidFill>
                  <a:srgbClr val="FF0000"/>
                </a:solidFill>
              </a:rPr>
              <a:t>S3 is equivalent to S5</a:t>
            </a:r>
          </a:p>
          <a:p>
            <a:pPr>
              <a:lnSpc>
                <a:spcPts val="1600"/>
              </a:lnSpc>
              <a:spcBef>
                <a:spcPts val="1800"/>
              </a:spcBef>
            </a:pPr>
            <a:r>
              <a:rPr lang="en-US" altLang="en-US" sz="1600">
                <a:solidFill>
                  <a:srgbClr val="FF0000"/>
                </a:solidFill>
              </a:rPr>
              <a:t>S4 is equivalent to S6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  <p:bldP spid="12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Another State Minimization Example</a:t>
            </a:r>
            <a:endParaRPr lang="en-US" dirty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State minimized sequence detector for </a:t>
            </a:r>
            <a:r>
              <a:rPr lang="en-US" altLang="en-US" smtClean="0">
                <a:solidFill>
                  <a:srgbClr val="FF0000"/>
                </a:solidFill>
              </a:rPr>
              <a:t>010</a:t>
            </a:r>
            <a:r>
              <a:rPr lang="en-US" altLang="en-US" smtClean="0"/>
              <a:t> or </a:t>
            </a:r>
            <a:r>
              <a:rPr lang="en-US" altLang="en-US" smtClean="0">
                <a:solidFill>
                  <a:srgbClr val="FF0000"/>
                </a:solidFill>
              </a:rPr>
              <a:t>110 </a:t>
            </a:r>
          </a:p>
          <a:p>
            <a:endParaRPr lang="en-US" altLang="en-US" smtClean="0"/>
          </a:p>
        </p:txBody>
      </p:sp>
      <p:grpSp>
        <p:nvGrpSpPr>
          <p:cNvPr id="44036" name="Group 2"/>
          <p:cNvGrpSpPr>
            <a:grpSpLocks/>
          </p:cNvGrpSpPr>
          <p:nvPr/>
        </p:nvGrpSpPr>
        <p:grpSpPr bwMode="auto">
          <a:xfrm>
            <a:off x="652463" y="1889125"/>
            <a:ext cx="6178550" cy="1568450"/>
            <a:chOff x="1532" y="1124"/>
            <a:chExt cx="3892" cy="988"/>
          </a:xfrm>
        </p:grpSpPr>
        <p:sp>
          <p:nvSpPr>
            <p:cNvPr id="44057" name="Rectangle 3"/>
            <p:cNvSpPr>
              <a:spLocks noChangeArrowheads="1"/>
            </p:cNvSpPr>
            <p:nvPr/>
          </p:nvSpPr>
          <p:spPr bwMode="auto">
            <a:xfrm>
              <a:off x="1552" y="1136"/>
              <a:ext cx="3872" cy="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44" tIns="26978" rIns="19044" bIns="26978"/>
            <a:lstStyle>
              <a:lvl1pPr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368425" algn="l"/>
                  <a:tab pos="2743200" algn="l"/>
                  <a:tab pos="3654425" algn="l"/>
                  <a:tab pos="4568825" algn="l"/>
                  <a:tab pos="5486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ts val="1600"/>
                </a:lnSpc>
              </a:pPr>
              <a:r>
                <a:rPr lang="en-US" altLang="en-US" sz="1400">
                  <a:solidFill>
                    <a:srgbClr val="FFC000"/>
                  </a:solidFill>
                </a:rPr>
                <a:t>Input		     Next State	       Output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400">
                  <a:solidFill>
                    <a:srgbClr val="FFC000"/>
                  </a:solidFill>
                </a:rPr>
                <a:t>Sequence	Present State	X=0	X=1	X=0	X=1</a:t>
              </a:r>
            </a:p>
            <a:p>
              <a:pPr>
                <a:lnSpc>
                  <a:spcPts val="1600"/>
                </a:lnSpc>
              </a:pPr>
              <a:endParaRPr lang="en-US" altLang="en-US" sz="1400">
                <a:solidFill>
                  <a:srgbClr val="FFC000"/>
                </a:solidFill>
              </a:endParaRPr>
            </a:p>
            <a:p>
              <a:pPr>
                <a:lnSpc>
                  <a:spcPts val="1600"/>
                </a:lnSpc>
              </a:pPr>
              <a:r>
                <a:rPr lang="en-US" altLang="en-US" sz="1400">
                  <a:solidFill>
                    <a:srgbClr val="FFC000"/>
                  </a:solidFill>
                </a:rPr>
                <a:t>Reset	S0	S1'	S1'	0	0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400">
                  <a:solidFill>
                    <a:srgbClr val="FFC000"/>
                  </a:solidFill>
                </a:rPr>
                <a:t>0 + 1	S1'	S3'	S4'	0	0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400">
                  <a:solidFill>
                    <a:srgbClr val="FFC000"/>
                  </a:solidFill>
                </a:rPr>
                <a:t>X0	S3'	S0	S0	0	0</a:t>
              </a:r>
            </a:p>
            <a:p>
              <a:pPr>
                <a:lnSpc>
                  <a:spcPts val="1600"/>
                </a:lnSpc>
              </a:pPr>
              <a:r>
                <a:rPr lang="en-US" altLang="en-US" sz="1400">
                  <a:solidFill>
                    <a:srgbClr val="FFC000"/>
                  </a:solidFill>
                </a:rPr>
                <a:t>X1	S4'	S0	S0	1	0</a:t>
              </a:r>
            </a:p>
          </p:txBody>
        </p:sp>
        <p:sp>
          <p:nvSpPr>
            <p:cNvPr id="44058" name="Line 4"/>
            <p:cNvSpPr>
              <a:spLocks noChangeShapeType="1"/>
            </p:cNvSpPr>
            <p:nvPr/>
          </p:nvSpPr>
          <p:spPr bwMode="auto">
            <a:xfrm>
              <a:off x="1532" y="1448"/>
              <a:ext cx="376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9" name="Line 5"/>
            <p:cNvSpPr>
              <a:spLocks noChangeShapeType="1"/>
            </p:cNvSpPr>
            <p:nvPr/>
          </p:nvSpPr>
          <p:spPr bwMode="auto">
            <a:xfrm>
              <a:off x="4272" y="1124"/>
              <a:ext cx="0" cy="936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0" name="Line 6"/>
            <p:cNvSpPr>
              <a:spLocks noChangeShapeType="1"/>
            </p:cNvSpPr>
            <p:nvPr/>
          </p:nvSpPr>
          <p:spPr bwMode="auto">
            <a:xfrm>
              <a:off x="3224" y="1124"/>
              <a:ext cx="0" cy="94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1" name="Line 7"/>
            <p:cNvSpPr>
              <a:spLocks noChangeShapeType="1"/>
            </p:cNvSpPr>
            <p:nvPr/>
          </p:nvSpPr>
          <p:spPr bwMode="auto">
            <a:xfrm>
              <a:off x="2288" y="1132"/>
              <a:ext cx="0" cy="936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2" name="Rectangle 8"/>
            <p:cNvSpPr>
              <a:spLocks noChangeArrowheads="1"/>
            </p:cNvSpPr>
            <p:nvPr/>
          </p:nvSpPr>
          <p:spPr bwMode="auto">
            <a:xfrm>
              <a:off x="1532" y="1124"/>
              <a:ext cx="3776" cy="95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44037" name="Group 11"/>
          <p:cNvGrpSpPr>
            <a:grpSpLocks/>
          </p:cNvGrpSpPr>
          <p:nvPr/>
        </p:nvGrpSpPr>
        <p:grpSpPr bwMode="auto">
          <a:xfrm>
            <a:off x="800100" y="3773488"/>
            <a:ext cx="2947988" cy="2493962"/>
            <a:chOff x="2832" y="2269"/>
            <a:chExt cx="1857" cy="1571"/>
          </a:xfrm>
        </p:grpSpPr>
        <p:sp>
          <p:nvSpPr>
            <p:cNvPr id="44038" name="Oval 12"/>
            <p:cNvSpPr>
              <a:spLocks noChangeArrowheads="1"/>
            </p:cNvSpPr>
            <p:nvPr/>
          </p:nvSpPr>
          <p:spPr bwMode="auto">
            <a:xfrm>
              <a:off x="3840" y="2400"/>
              <a:ext cx="240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>
                  <a:solidFill>
                    <a:srgbClr val="FF0000"/>
                  </a:solidFill>
                </a:rPr>
                <a:t>S0</a:t>
              </a:r>
            </a:p>
          </p:txBody>
        </p:sp>
        <p:sp>
          <p:nvSpPr>
            <p:cNvPr id="44039" name="Oval 13"/>
            <p:cNvSpPr>
              <a:spLocks noChangeArrowheads="1"/>
            </p:cNvSpPr>
            <p:nvPr/>
          </p:nvSpPr>
          <p:spPr bwMode="auto">
            <a:xfrm>
              <a:off x="3840" y="2928"/>
              <a:ext cx="240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>
                  <a:solidFill>
                    <a:srgbClr val="FF0000"/>
                  </a:solidFill>
                </a:rPr>
                <a:t>S1’</a:t>
              </a:r>
            </a:p>
          </p:txBody>
        </p:sp>
        <p:sp>
          <p:nvSpPr>
            <p:cNvPr id="44040" name="Oval 14"/>
            <p:cNvSpPr>
              <a:spLocks noChangeArrowheads="1"/>
            </p:cNvSpPr>
            <p:nvPr/>
          </p:nvSpPr>
          <p:spPr bwMode="auto">
            <a:xfrm>
              <a:off x="3456" y="3312"/>
              <a:ext cx="240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>
                  <a:solidFill>
                    <a:srgbClr val="FF0000"/>
                  </a:solidFill>
                </a:rPr>
                <a:t>S3’</a:t>
              </a:r>
            </a:p>
          </p:txBody>
        </p:sp>
        <p:sp>
          <p:nvSpPr>
            <p:cNvPr id="44041" name="Oval 15"/>
            <p:cNvSpPr>
              <a:spLocks noChangeArrowheads="1"/>
            </p:cNvSpPr>
            <p:nvPr/>
          </p:nvSpPr>
          <p:spPr bwMode="auto">
            <a:xfrm>
              <a:off x="4224" y="3299"/>
              <a:ext cx="240" cy="24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>
                  <a:solidFill>
                    <a:srgbClr val="FF0000"/>
                  </a:solidFill>
                </a:rPr>
                <a:t>S4’</a:t>
              </a:r>
            </a:p>
          </p:txBody>
        </p:sp>
        <p:cxnSp>
          <p:nvCxnSpPr>
            <p:cNvPr id="44042" name="AutoShape 16"/>
            <p:cNvCxnSpPr>
              <a:cxnSpLocks noChangeShapeType="1"/>
              <a:stCxn id="44039" idx="3"/>
              <a:endCxn id="44040" idx="0"/>
            </p:cNvCxnSpPr>
            <p:nvPr/>
          </p:nvCxnSpPr>
          <p:spPr bwMode="auto">
            <a:xfrm flipH="1">
              <a:off x="3576" y="3133"/>
              <a:ext cx="299" cy="17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43" name="AutoShape 17"/>
            <p:cNvCxnSpPr>
              <a:cxnSpLocks noChangeShapeType="1"/>
              <a:stCxn id="44039" idx="5"/>
              <a:endCxn id="44041" idx="0"/>
            </p:cNvCxnSpPr>
            <p:nvPr/>
          </p:nvCxnSpPr>
          <p:spPr bwMode="auto">
            <a:xfrm>
              <a:off x="4045" y="3133"/>
              <a:ext cx="299" cy="16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44" name="AutoShape 18"/>
            <p:cNvCxnSpPr>
              <a:cxnSpLocks noChangeShapeType="1"/>
              <a:stCxn id="44038" idx="4"/>
              <a:endCxn id="44039" idx="0"/>
            </p:cNvCxnSpPr>
            <p:nvPr/>
          </p:nvCxnSpPr>
          <p:spPr bwMode="auto">
            <a:xfrm>
              <a:off x="3960" y="2640"/>
              <a:ext cx="0" cy="2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45" name="AutoShape 19"/>
            <p:cNvCxnSpPr>
              <a:cxnSpLocks noChangeShapeType="1"/>
              <a:endCxn id="44038" idx="1"/>
            </p:cNvCxnSpPr>
            <p:nvPr/>
          </p:nvCxnSpPr>
          <p:spPr bwMode="auto">
            <a:xfrm>
              <a:off x="3709" y="2269"/>
              <a:ext cx="166" cy="16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046" name="AutoShape 20"/>
            <p:cNvCxnSpPr>
              <a:cxnSpLocks noChangeShapeType="1"/>
              <a:stCxn id="44047" idx="1"/>
              <a:endCxn id="44038" idx="2"/>
            </p:cNvCxnSpPr>
            <p:nvPr/>
          </p:nvCxnSpPr>
          <p:spPr bwMode="auto">
            <a:xfrm rot="5400000" flipH="1" flipV="1">
              <a:off x="2682" y="2670"/>
              <a:ext cx="1307" cy="1008"/>
            </a:xfrm>
            <a:prstGeom prst="bentConnector4">
              <a:avLst>
                <a:gd name="adj1" fmla="val 99921"/>
                <a:gd name="adj2" fmla="val 85713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047" name="Line 21"/>
            <p:cNvSpPr>
              <a:spLocks noChangeShapeType="1"/>
            </p:cNvSpPr>
            <p:nvPr/>
          </p:nvSpPr>
          <p:spPr bwMode="auto">
            <a:xfrm flipH="1">
              <a:off x="2832" y="3827"/>
              <a:ext cx="16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8" name="Text Box 22"/>
            <p:cNvSpPr txBox="1">
              <a:spLocks noChangeArrowheads="1"/>
            </p:cNvSpPr>
            <p:nvPr/>
          </p:nvSpPr>
          <p:spPr bwMode="auto">
            <a:xfrm>
              <a:off x="3936" y="2675"/>
              <a:ext cx="28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X/0</a:t>
              </a:r>
            </a:p>
          </p:txBody>
        </p:sp>
        <p:sp>
          <p:nvSpPr>
            <p:cNvPr id="44049" name="Text Box 23"/>
            <p:cNvSpPr txBox="1">
              <a:spLocks noChangeArrowheads="1"/>
            </p:cNvSpPr>
            <p:nvPr/>
          </p:nvSpPr>
          <p:spPr bwMode="auto">
            <a:xfrm>
              <a:off x="4128" y="3072"/>
              <a:ext cx="27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1/0</a:t>
              </a:r>
            </a:p>
          </p:txBody>
        </p:sp>
        <p:sp>
          <p:nvSpPr>
            <p:cNvPr id="44050" name="Text Box 24"/>
            <p:cNvSpPr txBox="1">
              <a:spLocks noChangeArrowheads="1"/>
            </p:cNvSpPr>
            <p:nvPr/>
          </p:nvSpPr>
          <p:spPr bwMode="auto">
            <a:xfrm>
              <a:off x="4416" y="3552"/>
              <a:ext cx="27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1/0</a:t>
              </a:r>
            </a:p>
          </p:txBody>
        </p:sp>
        <p:sp>
          <p:nvSpPr>
            <p:cNvPr id="44051" name="Text Box 25"/>
            <p:cNvSpPr txBox="1">
              <a:spLocks noChangeArrowheads="1"/>
            </p:cNvSpPr>
            <p:nvPr/>
          </p:nvSpPr>
          <p:spPr bwMode="auto">
            <a:xfrm>
              <a:off x="3936" y="3552"/>
              <a:ext cx="27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0/1</a:t>
              </a:r>
            </a:p>
          </p:txBody>
        </p:sp>
        <p:sp>
          <p:nvSpPr>
            <p:cNvPr id="44052" name="Line 26"/>
            <p:cNvSpPr>
              <a:spLocks noChangeShapeType="1"/>
            </p:cNvSpPr>
            <p:nvPr/>
          </p:nvSpPr>
          <p:spPr bwMode="auto">
            <a:xfrm>
              <a:off x="3576" y="3552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3" name="Line 27"/>
            <p:cNvSpPr>
              <a:spLocks noChangeShapeType="1"/>
            </p:cNvSpPr>
            <p:nvPr/>
          </p:nvSpPr>
          <p:spPr bwMode="auto">
            <a:xfrm flipH="1">
              <a:off x="4176" y="3491"/>
              <a:ext cx="9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4" name="Line 28"/>
            <p:cNvSpPr>
              <a:spLocks noChangeShapeType="1"/>
            </p:cNvSpPr>
            <p:nvPr/>
          </p:nvSpPr>
          <p:spPr bwMode="auto">
            <a:xfrm>
              <a:off x="4416" y="3491"/>
              <a:ext cx="9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55" name="Text Box 29"/>
            <p:cNvSpPr txBox="1">
              <a:spLocks noChangeArrowheads="1"/>
            </p:cNvSpPr>
            <p:nvPr/>
          </p:nvSpPr>
          <p:spPr bwMode="auto">
            <a:xfrm>
              <a:off x="3504" y="3072"/>
              <a:ext cx="27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0/0</a:t>
              </a:r>
            </a:p>
          </p:txBody>
        </p:sp>
        <p:sp>
          <p:nvSpPr>
            <p:cNvPr id="44056" name="Text Box 30"/>
            <p:cNvSpPr txBox="1">
              <a:spLocks noChangeArrowheads="1"/>
            </p:cNvSpPr>
            <p:nvPr/>
          </p:nvSpPr>
          <p:spPr bwMode="auto">
            <a:xfrm>
              <a:off x="3552" y="3540"/>
              <a:ext cx="28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08" tIns="45702" rIns="91408" bIns="45702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X/0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Multiple Input Example</a:t>
            </a:r>
            <a:endParaRPr lang="en-US" dirty="0"/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573088" y="1555750"/>
            <a:ext cx="421640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4" tIns="26978" rIns="19044" bIns="26978"/>
          <a:lstStyle>
            <a:lvl1pPr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700"/>
              </a:lnSpc>
              <a:spcAft>
                <a:spcPts val="2000"/>
              </a:spcAft>
            </a:pPr>
            <a:r>
              <a:rPr lang="en-US" altLang="en-US" sz="1600">
                <a:solidFill>
                  <a:srgbClr val="FFC000"/>
                </a:solidFill>
              </a:rPr>
              <a:t>present	        next state            output</a:t>
            </a:r>
            <a:br>
              <a:rPr lang="en-US" altLang="en-US" sz="1600">
                <a:solidFill>
                  <a:srgbClr val="FFC000"/>
                </a:solidFill>
              </a:rPr>
            </a:br>
            <a:r>
              <a:rPr lang="en-US" altLang="en-US" sz="1600">
                <a:solidFill>
                  <a:srgbClr val="FFC000"/>
                </a:solidFill>
              </a:rPr>
              <a:t>  state	00	01	10	11	</a:t>
            </a:r>
            <a:br>
              <a:rPr lang="en-US" altLang="en-US" sz="1600">
                <a:solidFill>
                  <a:srgbClr val="FFC000"/>
                </a:solidFill>
              </a:rPr>
            </a:br>
            <a:r>
              <a:rPr lang="en-US" altLang="en-US" sz="1600">
                <a:solidFill>
                  <a:srgbClr val="FFC000"/>
                </a:solidFill>
              </a:rPr>
              <a:t>    S0	S0	S1	S2	S3	1</a:t>
            </a:r>
            <a:br>
              <a:rPr lang="en-US" altLang="en-US" sz="1600">
                <a:solidFill>
                  <a:srgbClr val="FFC000"/>
                </a:solidFill>
              </a:rPr>
            </a:br>
            <a:r>
              <a:rPr lang="en-US" altLang="en-US" sz="1600">
                <a:solidFill>
                  <a:srgbClr val="FFC000"/>
                </a:solidFill>
              </a:rPr>
              <a:t>    S1	S0	S3	S1	S4	0</a:t>
            </a:r>
            <a:br>
              <a:rPr lang="en-US" altLang="en-US" sz="1600">
                <a:solidFill>
                  <a:srgbClr val="FFC000"/>
                </a:solidFill>
              </a:rPr>
            </a:br>
            <a:r>
              <a:rPr lang="en-US" altLang="en-US" sz="1600">
                <a:solidFill>
                  <a:srgbClr val="FFC000"/>
                </a:solidFill>
              </a:rPr>
              <a:t>    S2	S1	S3	S2	S4	1</a:t>
            </a:r>
            <a:br>
              <a:rPr lang="en-US" altLang="en-US" sz="1600">
                <a:solidFill>
                  <a:srgbClr val="FFC000"/>
                </a:solidFill>
              </a:rPr>
            </a:br>
            <a:r>
              <a:rPr lang="en-US" altLang="en-US" sz="1600">
                <a:solidFill>
                  <a:srgbClr val="FFC000"/>
                </a:solidFill>
              </a:rPr>
              <a:t>    S3	S1	S0	S4	S5	0</a:t>
            </a:r>
            <a:br>
              <a:rPr lang="en-US" altLang="en-US" sz="1600">
                <a:solidFill>
                  <a:srgbClr val="FFC000"/>
                </a:solidFill>
              </a:rPr>
            </a:br>
            <a:r>
              <a:rPr lang="en-US" altLang="en-US" sz="1600">
                <a:solidFill>
                  <a:srgbClr val="FFC000"/>
                </a:solidFill>
              </a:rPr>
              <a:t>    S4	S0	S1	S2	S5	1</a:t>
            </a:r>
            <a:br>
              <a:rPr lang="en-US" altLang="en-US" sz="1600">
                <a:solidFill>
                  <a:srgbClr val="FFC000"/>
                </a:solidFill>
              </a:rPr>
            </a:br>
            <a:r>
              <a:rPr lang="en-US" altLang="en-US" sz="1600">
                <a:solidFill>
                  <a:srgbClr val="FFC000"/>
                </a:solidFill>
              </a:rPr>
              <a:t>    S5	S1	S4	S0	S5	0</a:t>
            </a:r>
          </a:p>
        </p:txBody>
      </p:sp>
      <p:grpSp>
        <p:nvGrpSpPr>
          <p:cNvPr id="45060" name="Group 11"/>
          <p:cNvGrpSpPr>
            <a:grpSpLocks/>
          </p:cNvGrpSpPr>
          <p:nvPr/>
        </p:nvGrpSpPr>
        <p:grpSpPr bwMode="auto">
          <a:xfrm>
            <a:off x="5311775" y="1682750"/>
            <a:ext cx="2286000" cy="3141663"/>
            <a:chOff x="407" y="1528"/>
            <a:chExt cx="1439" cy="1979"/>
          </a:xfrm>
        </p:grpSpPr>
        <p:sp>
          <p:nvSpPr>
            <p:cNvPr id="45061" name="Rectangle 12"/>
            <p:cNvSpPr>
              <a:spLocks noChangeArrowheads="1"/>
            </p:cNvSpPr>
            <p:nvPr/>
          </p:nvSpPr>
          <p:spPr bwMode="auto">
            <a:xfrm>
              <a:off x="619" y="1964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10</a:t>
              </a:r>
            </a:p>
          </p:txBody>
        </p:sp>
        <p:sp>
          <p:nvSpPr>
            <p:cNvPr id="45062" name="Rectangle 13"/>
            <p:cNvSpPr>
              <a:spLocks noChangeArrowheads="1"/>
            </p:cNvSpPr>
            <p:nvPr/>
          </p:nvSpPr>
          <p:spPr bwMode="auto">
            <a:xfrm>
              <a:off x="957" y="1832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01</a:t>
              </a:r>
            </a:p>
          </p:txBody>
        </p:sp>
        <p:sp>
          <p:nvSpPr>
            <p:cNvPr id="45063" name="Rectangle 14"/>
            <p:cNvSpPr>
              <a:spLocks noChangeArrowheads="1"/>
            </p:cNvSpPr>
            <p:nvPr/>
          </p:nvSpPr>
          <p:spPr bwMode="auto">
            <a:xfrm>
              <a:off x="910" y="2064"/>
              <a:ext cx="10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11</a:t>
              </a:r>
            </a:p>
          </p:txBody>
        </p:sp>
        <p:sp>
          <p:nvSpPr>
            <p:cNvPr id="45064" name="Rectangle 15"/>
            <p:cNvSpPr>
              <a:spLocks noChangeArrowheads="1"/>
            </p:cNvSpPr>
            <p:nvPr/>
          </p:nvSpPr>
          <p:spPr bwMode="auto">
            <a:xfrm>
              <a:off x="830" y="1528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00</a:t>
              </a:r>
            </a:p>
          </p:txBody>
        </p:sp>
        <p:sp>
          <p:nvSpPr>
            <p:cNvPr id="45065" name="Rectangle 16"/>
            <p:cNvSpPr>
              <a:spLocks noChangeArrowheads="1"/>
            </p:cNvSpPr>
            <p:nvPr/>
          </p:nvSpPr>
          <p:spPr bwMode="auto">
            <a:xfrm>
              <a:off x="810" y="2268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00</a:t>
              </a:r>
            </a:p>
          </p:txBody>
        </p:sp>
        <p:sp>
          <p:nvSpPr>
            <p:cNvPr id="45066" name="Rectangle 17"/>
            <p:cNvSpPr>
              <a:spLocks noChangeArrowheads="1"/>
            </p:cNvSpPr>
            <p:nvPr/>
          </p:nvSpPr>
          <p:spPr bwMode="auto">
            <a:xfrm>
              <a:off x="911" y="2504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01</a:t>
              </a:r>
            </a:p>
          </p:txBody>
        </p:sp>
        <p:sp>
          <p:nvSpPr>
            <p:cNvPr id="45067" name="Rectangle 18"/>
            <p:cNvSpPr>
              <a:spLocks noChangeArrowheads="1"/>
            </p:cNvSpPr>
            <p:nvPr/>
          </p:nvSpPr>
          <p:spPr bwMode="auto">
            <a:xfrm>
              <a:off x="798" y="2691"/>
              <a:ext cx="10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11</a:t>
              </a:r>
            </a:p>
          </p:txBody>
        </p:sp>
        <p:sp>
          <p:nvSpPr>
            <p:cNvPr id="45068" name="Rectangle 19"/>
            <p:cNvSpPr>
              <a:spLocks noChangeArrowheads="1"/>
            </p:cNvSpPr>
            <p:nvPr/>
          </p:nvSpPr>
          <p:spPr bwMode="auto">
            <a:xfrm>
              <a:off x="467" y="2663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10</a:t>
              </a:r>
            </a:p>
          </p:txBody>
        </p:sp>
        <p:sp>
          <p:nvSpPr>
            <p:cNvPr id="45069" name="Rectangle 20"/>
            <p:cNvSpPr>
              <a:spLocks noChangeArrowheads="1"/>
            </p:cNvSpPr>
            <p:nvPr/>
          </p:nvSpPr>
          <p:spPr bwMode="auto">
            <a:xfrm>
              <a:off x="581" y="2940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10</a:t>
              </a:r>
            </a:p>
          </p:txBody>
        </p:sp>
        <p:sp>
          <p:nvSpPr>
            <p:cNvPr id="45070" name="Rectangle 21"/>
            <p:cNvSpPr>
              <a:spLocks noChangeArrowheads="1"/>
            </p:cNvSpPr>
            <p:nvPr/>
          </p:nvSpPr>
          <p:spPr bwMode="auto">
            <a:xfrm>
              <a:off x="978" y="2778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01</a:t>
              </a:r>
            </a:p>
          </p:txBody>
        </p:sp>
        <p:sp>
          <p:nvSpPr>
            <p:cNvPr id="45071" name="Rectangle 22"/>
            <p:cNvSpPr>
              <a:spLocks noChangeArrowheads="1"/>
            </p:cNvSpPr>
            <p:nvPr/>
          </p:nvSpPr>
          <p:spPr bwMode="auto">
            <a:xfrm>
              <a:off x="947" y="3101"/>
              <a:ext cx="10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11</a:t>
              </a:r>
            </a:p>
          </p:txBody>
        </p:sp>
        <p:sp>
          <p:nvSpPr>
            <p:cNvPr id="45072" name="Rectangle 23"/>
            <p:cNvSpPr>
              <a:spLocks noChangeArrowheads="1"/>
            </p:cNvSpPr>
            <p:nvPr/>
          </p:nvSpPr>
          <p:spPr bwMode="auto">
            <a:xfrm>
              <a:off x="407" y="3143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00</a:t>
              </a:r>
            </a:p>
          </p:txBody>
        </p:sp>
        <p:sp>
          <p:nvSpPr>
            <p:cNvPr id="45073" name="Rectangle 24"/>
            <p:cNvSpPr>
              <a:spLocks noChangeArrowheads="1"/>
            </p:cNvSpPr>
            <p:nvPr/>
          </p:nvSpPr>
          <p:spPr bwMode="auto">
            <a:xfrm>
              <a:off x="1582" y="1528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10</a:t>
              </a:r>
            </a:p>
          </p:txBody>
        </p:sp>
        <p:sp>
          <p:nvSpPr>
            <p:cNvPr id="45074" name="Rectangle 25"/>
            <p:cNvSpPr>
              <a:spLocks noChangeArrowheads="1"/>
            </p:cNvSpPr>
            <p:nvPr/>
          </p:nvSpPr>
          <p:spPr bwMode="auto">
            <a:xfrm>
              <a:off x="1213" y="1655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00</a:t>
              </a:r>
            </a:p>
          </p:txBody>
        </p:sp>
        <p:sp>
          <p:nvSpPr>
            <p:cNvPr id="45075" name="Rectangle 26"/>
            <p:cNvSpPr>
              <a:spLocks noChangeArrowheads="1"/>
            </p:cNvSpPr>
            <p:nvPr/>
          </p:nvSpPr>
          <p:spPr bwMode="auto">
            <a:xfrm>
              <a:off x="1625" y="1991"/>
              <a:ext cx="10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11</a:t>
              </a:r>
            </a:p>
          </p:txBody>
        </p:sp>
        <p:sp>
          <p:nvSpPr>
            <p:cNvPr id="45076" name="Rectangle 27"/>
            <p:cNvSpPr>
              <a:spLocks noChangeArrowheads="1"/>
            </p:cNvSpPr>
            <p:nvPr/>
          </p:nvSpPr>
          <p:spPr bwMode="auto">
            <a:xfrm>
              <a:off x="1371" y="2148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00</a:t>
              </a:r>
            </a:p>
          </p:txBody>
        </p:sp>
        <p:sp>
          <p:nvSpPr>
            <p:cNvPr id="45077" name="Rectangle 28"/>
            <p:cNvSpPr>
              <a:spLocks noChangeArrowheads="1"/>
            </p:cNvSpPr>
            <p:nvPr/>
          </p:nvSpPr>
          <p:spPr bwMode="auto">
            <a:xfrm>
              <a:off x="1510" y="2681"/>
              <a:ext cx="10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11</a:t>
              </a:r>
            </a:p>
          </p:txBody>
        </p:sp>
        <p:sp>
          <p:nvSpPr>
            <p:cNvPr id="45078" name="Rectangle 29"/>
            <p:cNvSpPr>
              <a:spLocks noChangeArrowheads="1"/>
            </p:cNvSpPr>
            <p:nvPr/>
          </p:nvSpPr>
          <p:spPr bwMode="auto">
            <a:xfrm>
              <a:off x="1219" y="2627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10</a:t>
              </a:r>
            </a:p>
          </p:txBody>
        </p:sp>
        <p:sp>
          <p:nvSpPr>
            <p:cNvPr id="45079" name="Rectangle 30"/>
            <p:cNvSpPr>
              <a:spLocks noChangeArrowheads="1"/>
            </p:cNvSpPr>
            <p:nvPr/>
          </p:nvSpPr>
          <p:spPr bwMode="auto">
            <a:xfrm>
              <a:off x="1325" y="2248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01</a:t>
              </a:r>
            </a:p>
          </p:txBody>
        </p:sp>
        <p:sp>
          <p:nvSpPr>
            <p:cNvPr id="45080" name="Rectangle 31"/>
            <p:cNvSpPr>
              <a:spLocks noChangeArrowheads="1"/>
            </p:cNvSpPr>
            <p:nvPr/>
          </p:nvSpPr>
          <p:spPr bwMode="auto">
            <a:xfrm>
              <a:off x="1211" y="2912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10</a:t>
              </a:r>
            </a:p>
          </p:txBody>
        </p:sp>
        <p:sp>
          <p:nvSpPr>
            <p:cNvPr id="45081" name="Rectangle 32"/>
            <p:cNvSpPr>
              <a:spLocks noChangeArrowheads="1"/>
            </p:cNvSpPr>
            <p:nvPr/>
          </p:nvSpPr>
          <p:spPr bwMode="auto">
            <a:xfrm>
              <a:off x="1605" y="3391"/>
              <a:ext cx="10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11</a:t>
              </a:r>
            </a:p>
          </p:txBody>
        </p:sp>
        <p:sp>
          <p:nvSpPr>
            <p:cNvPr id="45082" name="Rectangle 33"/>
            <p:cNvSpPr>
              <a:spLocks noChangeArrowheads="1"/>
            </p:cNvSpPr>
            <p:nvPr/>
          </p:nvSpPr>
          <p:spPr bwMode="auto">
            <a:xfrm>
              <a:off x="1223" y="3277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01</a:t>
              </a:r>
            </a:p>
          </p:txBody>
        </p:sp>
        <p:sp>
          <p:nvSpPr>
            <p:cNvPr id="45083" name="Rectangle 34"/>
            <p:cNvSpPr>
              <a:spLocks noChangeArrowheads="1"/>
            </p:cNvSpPr>
            <p:nvPr/>
          </p:nvSpPr>
          <p:spPr bwMode="auto">
            <a:xfrm>
              <a:off x="1739" y="3124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00</a:t>
              </a:r>
            </a:p>
          </p:txBody>
        </p:sp>
        <p:sp>
          <p:nvSpPr>
            <p:cNvPr id="45084" name="Oval 35"/>
            <p:cNvSpPr>
              <a:spLocks noChangeArrowheads="1"/>
            </p:cNvSpPr>
            <p:nvPr/>
          </p:nvSpPr>
          <p:spPr bwMode="auto">
            <a:xfrm>
              <a:off x="588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>
                  <a:solidFill>
                    <a:srgbClr val="FF0000"/>
                  </a:solidFill>
                </a:rPr>
                <a:t>S0</a:t>
              </a:r>
              <a:br>
                <a:rPr lang="en-US" altLang="en-US" sz="1200">
                  <a:solidFill>
                    <a:srgbClr val="FF0000"/>
                  </a:solidFill>
                </a:rPr>
              </a:br>
              <a:r>
                <a:rPr lang="en-US" altLang="en-US" sz="1200">
                  <a:solidFill>
                    <a:srgbClr val="FF0000"/>
                  </a:solidFill>
                </a:rPr>
                <a:t>[1]</a:t>
              </a:r>
            </a:p>
          </p:txBody>
        </p:sp>
        <p:sp>
          <p:nvSpPr>
            <p:cNvPr id="45085" name="Oval 36"/>
            <p:cNvSpPr>
              <a:spLocks noChangeArrowheads="1"/>
            </p:cNvSpPr>
            <p:nvPr/>
          </p:nvSpPr>
          <p:spPr bwMode="auto">
            <a:xfrm>
              <a:off x="588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>
                  <a:solidFill>
                    <a:srgbClr val="FF0000"/>
                  </a:solidFill>
                </a:rPr>
                <a:t>S2</a:t>
              </a:r>
              <a:br>
                <a:rPr lang="en-US" altLang="en-US" sz="1200">
                  <a:solidFill>
                    <a:srgbClr val="FF0000"/>
                  </a:solidFill>
                </a:rPr>
              </a:br>
              <a:r>
                <a:rPr lang="en-US" altLang="en-US" sz="1200">
                  <a:solidFill>
                    <a:srgbClr val="FF0000"/>
                  </a:solidFill>
                </a:rPr>
                <a:t>[1]</a:t>
              </a:r>
            </a:p>
          </p:txBody>
        </p:sp>
        <p:sp>
          <p:nvSpPr>
            <p:cNvPr id="45086" name="Oval 37"/>
            <p:cNvSpPr>
              <a:spLocks noChangeArrowheads="1"/>
            </p:cNvSpPr>
            <p:nvPr/>
          </p:nvSpPr>
          <p:spPr bwMode="auto">
            <a:xfrm>
              <a:off x="588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>
                  <a:solidFill>
                    <a:srgbClr val="FF0000"/>
                  </a:solidFill>
                </a:rPr>
                <a:t>S4</a:t>
              </a:r>
              <a:br>
                <a:rPr lang="en-US" altLang="en-US" sz="1200">
                  <a:solidFill>
                    <a:srgbClr val="FF0000"/>
                  </a:solidFill>
                </a:rPr>
              </a:br>
              <a:r>
                <a:rPr lang="en-US" altLang="en-US" sz="1200">
                  <a:solidFill>
                    <a:srgbClr val="FF0000"/>
                  </a:solidFill>
                </a:rPr>
                <a:t>[1]</a:t>
              </a:r>
            </a:p>
          </p:txBody>
        </p:sp>
        <p:sp>
          <p:nvSpPr>
            <p:cNvPr id="45087" name="Oval 38"/>
            <p:cNvSpPr>
              <a:spLocks noChangeArrowheads="1"/>
            </p:cNvSpPr>
            <p:nvPr/>
          </p:nvSpPr>
          <p:spPr bwMode="auto">
            <a:xfrm>
              <a:off x="1356" y="165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>
                  <a:solidFill>
                    <a:srgbClr val="FF0000"/>
                  </a:solidFill>
                </a:rPr>
                <a:t>S1</a:t>
              </a:r>
            </a:p>
            <a:p>
              <a:pPr algn="ctr"/>
              <a:r>
                <a:rPr lang="en-US" altLang="en-US" sz="1200">
                  <a:solidFill>
                    <a:srgbClr val="FF0000"/>
                  </a:solidFill>
                </a:rPr>
                <a:t>[0]</a:t>
              </a:r>
            </a:p>
          </p:txBody>
        </p:sp>
        <p:sp>
          <p:nvSpPr>
            <p:cNvPr id="45088" name="Oval 39"/>
            <p:cNvSpPr>
              <a:spLocks noChangeArrowheads="1"/>
            </p:cNvSpPr>
            <p:nvPr/>
          </p:nvSpPr>
          <p:spPr bwMode="auto">
            <a:xfrm>
              <a:off x="1356" y="237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>
                  <a:solidFill>
                    <a:srgbClr val="FF0000"/>
                  </a:solidFill>
                </a:rPr>
                <a:t>S3</a:t>
              </a:r>
            </a:p>
            <a:p>
              <a:pPr algn="ctr"/>
              <a:r>
                <a:rPr lang="en-US" altLang="en-US" sz="1200">
                  <a:solidFill>
                    <a:srgbClr val="FF0000"/>
                  </a:solidFill>
                </a:rPr>
                <a:t>[0]</a:t>
              </a:r>
            </a:p>
          </p:txBody>
        </p:sp>
        <p:sp>
          <p:nvSpPr>
            <p:cNvPr id="45089" name="Oval 40"/>
            <p:cNvSpPr>
              <a:spLocks noChangeArrowheads="1"/>
            </p:cNvSpPr>
            <p:nvPr/>
          </p:nvSpPr>
          <p:spPr bwMode="auto">
            <a:xfrm>
              <a:off x="1356" y="3090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1408" tIns="45702" rIns="91408" bIns="45702" anchor="ctr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200">
                  <a:solidFill>
                    <a:srgbClr val="FF0000"/>
                  </a:solidFill>
                </a:rPr>
                <a:t>S5</a:t>
              </a:r>
            </a:p>
            <a:p>
              <a:pPr algn="ctr"/>
              <a:r>
                <a:rPr lang="en-US" altLang="en-US" sz="1200">
                  <a:solidFill>
                    <a:srgbClr val="FF0000"/>
                  </a:solidFill>
                </a:rPr>
                <a:t>[0]</a:t>
              </a:r>
            </a:p>
          </p:txBody>
        </p:sp>
        <p:sp>
          <p:nvSpPr>
            <p:cNvPr id="45090" name="Line 41"/>
            <p:cNvSpPr>
              <a:spLocks noChangeShapeType="1"/>
            </p:cNvSpPr>
            <p:nvPr/>
          </p:nvSpPr>
          <p:spPr bwMode="auto">
            <a:xfrm>
              <a:off x="150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1" name="Line 42"/>
            <p:cNvSpPr>
              <a:spLocks noChangeShapeType="1"/>
            </p:cNvSpPr>
            <p:nvPr/>
          </p:nvSpPr>
          <p:spPr bwMode="auto">
            <a:xfrm>
              <a:off x="780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2" name="Line 43"/>
            <p:cNvSpPr>
              <a:spLocks noChangeShapeType="1"/>
            </p:cNvSpPr>
            <p:nvPr/>
          </p:nvSpPr>
          <p:spPr bwMode="auto">
            <a:xfrm flipV="1">
              <a:off x="684" y="265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3" name="Line 44"/>
            <p:cNvSpPr>
              <a:spLocks noChangeShapeType="1"/>
            </p:cNvSpPr>
            <p:nvPr/>
          </p:nvSpPr>
          <p:spPr bwMode="auto">
            <a:xfrm>
              <a:off x="876" y="318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4" name="Line 45"/>
            <p:cNvSpPr>
              <a:spLocks noChangeShapeType="1"/>
            </p:cNvSpPr>
            <p:nvPr/>
          </p:nvSpPr>
          <p:spPr bwMode="auto">
            <a:xfrm flipH="1">
              <a:off x="876" y="328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5" name="Line 46"/>
            <p:cNvSpPr>
              <a:spLocks noChangeShapeType="1"/>
            </p:cNvSpPr>
            <p:nvPr/>
          </p:nvSpPr>
          <p:spPr bwMode="auto">
            <a:xfrm flipV="1">
              <a:off x="1452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6" name="Line 47"/>
            <p:cNvSpPr>
              <a:spLocks noChangeShapeType="1"/>
            </p:cNvSpPr>
            <p:nvPr/>
          </p:nvSpPr>
          <p:spPr bwMode="auto">
            <a:xfrm>
              <a:off x="1548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7" name="Line 48"/>
            <p:cNvSpPr>
              <a:spLocks noChangeShapeType="1"/>
            </p:cNvSpPr>
            <p:nvPr/>
          </p:nvSpPr>
          <p:spPr bwMode="auto">
            <a:xfrm>
              <a:off x="876" y="2514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8" name="Line 49"/>
            <p:cNvSpPr>
              <a:spLocks noChangeShapeType="1"/>
            </p:cNvSpPr>
            <p:nvPr/>
          </p:nvSpPr>
          <p:spPr bwMode="auto">
            <a:xfrm flipV="1">
              <a:off x="828" y="189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9" name="Line 50"/>
            <p:cNvSpPr>
              <a:spLocks noChangeShapeType="1"/>
            </p:cNvSpPr>
            <p:nvPr/>
          </p:nvSpPr>
          <p:spPr bwMode="auto">
            <a:xfrm flipH="1">
              <a:off x="828" y="2610"/>
              <a:ext cx="57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0" name="Line 51"/>
            <p:cNvSpPr>
              <a:spLocks noChangeShapeType="1"/>
            </p:cNvSpPr>
            <p:nvPr/>
          </p:nvSpPr>
          <p:spPr bwMode="auto">
            <a:xfrm flipV="1">
              <a:off x="798" y="1920"/>
              <a:ext cx="630" cy="1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1" name="Line 52"/>
            <p:cNvSpPr>
              <a:spLocks noChangeShapeType="1"/>
            </p:cNvSpPr>
            <p:nvPr/>
          </p:nvSpPr>
          <p:spPr bwMode="auto">
            <a:xfrm>
              <a:off x="876" y="184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2" name="Line 53"/>
            <p:cNvSpPr>
              <a:spLocks noChangeShapeType="1"/>
            </p:cNvSpPr>
            <p:nvPr/>
          </p:nvSpPr>
          <p:spPr bwMode="auto">
            <a:xfrm flipH="1">
              <a:off x="876" y="1746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3" name="Line 54"/>
            <p:cNvSpPr>
              <a:spLocks noChangeShapeType="1"/>
            </p:cNvSpPr>
            <p:nvPr/>
          </p:nvSpPr>
          <p:spPr bwMode="auto">
            <a:xfrm>
              <a:off x="732" y="193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4" name="Line 55"/>
            <p:cNvSpPr>
              <a:spLocks noChangeShapeType="1"/>
            </p:cNvSpPr>
            <p:nvPr/>
          </p:nvSpPr>
          <p:spPr bwMode="auto">
            <a:xfrm flipH="1" flipV="1">
              <a:off x="768" y="1938"/>
              <a:ext cx="636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5" name="Line 56"/>
            <p:cNvSpPr>
              <a:spLocks noChangeShapeType="1"/>
            </p:cNvSpPr>
            <p:nvPr/>
          </p:nvSpPr>
          <p:spPr bwMode="auto">
            <a:xfrm>
              <a:off x="798" y="1914"/>
              <a:ext cx="570" cy="5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6" name="Line 57"/>
            <p:cNvSpPr>
              <a:spLocks noChangeShapeType="1"/>
            </p:cNvSpPr>
            <p:nvPr/>
          </p:nvSpPr>
          <p:spPr bwMode="auto">
            <a:xfrm flipH="1" flipV="1">
              <a:off x="846" y="1878"/>
              <a:ext cx="558" cy="5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5107" name="AutoShape 58"/>
            <p:cNvCxnSpPr>
              <a:cxnSpLocks noChangeShapeType="1"/>
              <a:stCxn id="45089" idx="5"/>
              <a:endCxn id="45089" idx="3"/>
            </p:cNvCxnSpPr>
            <p:nvPr/>
          </p:nvCxnSpPr>
          <p:spPr bwMode="auto">
            <a:xfrm rot="5400000">
              <a:off x="1499" y="3235"/>
              <a:ext cx="1" cy="204"/>
            </a:xfrm>
            <a:prstGeom prst="curvedConnector3">
              <a:avLst>
                <a:gd name="adj1" fmla="val 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8" name="AutoShape 59"/>
            <p:cNvCxnSpPr>
              <a:cxnSpLocks noChangeShapeType="1"/>
              <a:stCxn id="45087" idx="7"/>
              <a:endCxn id="45087" idx="1"/>
            </p:cNvCxnSpPr>
            <p:nvPr/>
          </p:nvCxnSpPr>
          <p:spPr bwMode="auto">
            <a:xfrm rot="-5400000" flipH="1" flipV="1">
              <a:off x="1499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09" name="AutoShape 60"/>
            <p:cNvCxnSpPr>
              <a:cxnSpLocks noChangeShapeType="1"/>
              <a:stCxn id="45084" idx="7"/>
              <a:endCxn id="45084" idx="1"/>
            </p:cNvCxnSpPr>
            <p:nvPr/>
          </p:nvCxnSpPr>
          <p:spPr bwMode="auto">
            <a:xfrm rot="-5400000" flipH="1" flipV="1">
              <a:off x="731" y="1591"/>
              <a:ext cx="1" cy="204"/>
            </a:xfrm>
            <a:prstGeom prst="curvedConnector3">
              <a:avLst>
                <a:gd name="adj1" fmla="val -186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10" name="AutoShape 61"/>
            <p:cNvCxnSpPr>
              <a:cxnSpLocks noChangeShapeType="1"/>
              <a:stCxn id="45086" idx="2"/>
              <a:endCxn id="45084" idx="2"/>
            </p:cNvCxnSpPr>
            <p:nvPr/>
          </p:nvCxnSpPr>
          <p:spPr bwMode="auto">
            <a:xfrm rot="10800000" flipH="1">
              <a:off x="588" y="1794"/>
              <a:ext cx="1" cy="1440"/>
            </a:xfrm>
            <a:prstGeom prst="curvedConnector3">
              <a:avLst>
                <a:gd name="adj1" fmla="val -234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11" name="AutoShape 62"/>
            <p:cNvCxnSpPr>
              <a:cxnSpLocks noChangeShapeType="1"/>
              <a:stCxn id="45085" idx="3"/>
              <a:endCxn id="45085" idx="1"/>
            </p:cNvCxnSpPr>
            <p:nvPr/>
          </p:nvCxnSpPr>
          <p:spPr bwMode="auto">
            <a:xfrm rot="5400000" flipH="1" flipV="1">
              <a:off x="529" y="2513"/>
              <a:ext cx="204" cy="1"/>
            </a:xfrm>
            <a:prstGeom prst="curvedConnector5">
              <a:avLst>
                <a:gd name="adj1" fmla="val -29412"/>
                <a:gd name="adj2" fmla="val -15600005"/>
                <a:gd name="adj3" fmla="val 123037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12" name="AutoShape 63"/>
            <p:cNvCxnSpPr>
              <a:cxnSpLocks noChangeShapeType="1"/>
              <a:stCxn id="45087" idx="6"/>
              <a:endCxn id="45089" idx="6"/>
            </p:cNvCxnSpPr>
            <p:nvPr/>
          </p:nvCxnSpPr>
          <p:spPr bwMode="auto">
            <a:xfrm>
              <a:off x="1644" y="1794"/>
              <a:ext cx="1" cy="1440"/>
            </a:xfrm>
            <a:prstGeom prst="curvedConnector3">
              <a:avLst>
                <a:gd name="adj1" fmla="val 1200000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113" name="AutoShape 64"/>
            <p:cNvCxnSpPr>
              <a:cxnSpLocks noChangeShapeType="1"/>
              <a:stCxn id="45089" idx="6"/>
              <a:endCxn id="45087" idx="6"/>
            </p:cNvCxnSpPr>
            <p:nvPr/>
          </p:nvCxnSpPr>
          <p:spPr bwMode="auto">
            <a:xfrm flipV="1">
              <a:off x="1644" y="1794"/>
              <a:ext cx="1" cy="1440"/>
            </a:xfrm>
            <a:prstGeom prst="curvedConnector3">
              <a:avLst>
                <a:gd name="adj1" fmla="val 245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114" name="Rectangle 65"/>
            <p:cNvSpPr>
              <a:spLocks noChangeArrowheads="1"/>
            </p:cNvSpPr>
            <p:nvPr/>
          </p:nvSpPr>
          <p:spPr bwMode="auto">
            <a:xfrm>
              <a:off x="1559" y="2128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200">
                  <a:solidFill>
                    <a:srgbClr val="FFFF00"/>
                  </a:solidFill>
                </a:rPr>
                <a:t>01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 cover of a Boolean function is a set of implicants that covers its minterms.</a:t>
            </a:r>
          </a:p>
          <a:p>
            <a:r>
              <a:rPr lang="en-US" altLang="en-US" smtClean="0">
                <a:solidFill>
                  <a:schemeClr val="hlink"/>
                </a:solidFill>
              </a:rPr>
              <a:t>Minimum cover</a:t>
            </a:r>
          </a:p>
          <a:p>
            <a:pPr lvl="1"/>
            <a:r>
              <a:rPr lang="en-US" altLang="en-US" smtClean="0"/>
              <a:t>Cover of the function with minimum number of implicants.</a:t>
            </a:r>
          </a:p>
          <a:p>
            <a:pPr lvl="1"/>
            <a:r>
              <a:rPr lang="en-US" altLang="en-US" smtClean="0"/>
              <a:t>Global optimum.</a:t>
            </a:r>
          </a:p>
          <a:p>
            <a:r>
              <a:rPr lang="en-US" altLang="en-US" smtClean="0">
                <a:solidFill>
                  <a:schemeClr val="hlink"/>
                </a:solidFill>
              </a:rPr>
              <a:t>Minimal cover or irredundant cover</a:t>
            </a:r>
          </a:p>
          <a:p>
            <a:pPr lvl="1"/>
            <a:r>
              <a:rPr lang="en-US" altLang="en-US" smtClean="0"/>
              <a:t>Cover of the function that is not a proper superset of another cover.</a:t>
            </a:r>
          </a:p>
          <a:p>
            <a:pPr lvl="1"/>
            <a:r>
              <a:rPr lang="en-US" altLang="en-US" smtClean="0"/>
              <a:t>No implicant can be dropped.</a:t>
            </a:r>
          </a:p>
          <a:p>
            <a:pPr lvl="1"/>
            <a:r>
              <a:rPr lang="en-US" altLang="en-US" smtClean="0"/>
              <a:t>Local optimum.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Implication Chart Method</a:t>
            </a:r>
            <a:endParaRPr lang="en-US" dirty="0"/>
          </a:p>
        </p:txBody>
      </p:sp>
      <p:sp>
        <p:nvSpPr>
          <p:cNvPr id="4608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Cross out incompatible states based on outputs</a:t>
            </a:r>
          </a:p>
          <a:p>
            <a:r>
              <a:rPr lang="en-US" altLang="en-US" smtClean="0"/>
              <a:t>Then cross out more cells if indexed chart entries are already crossed out</a:t>
            </a:r>
          </a:p>
          <a:p>
            <a:endParaRPr lang="en-US" altLang="en-US" smtClean="0"/>
          </a:p>
        </p:txBody>
      </p:sp>
      <p:grpSp>
        <p:nvGrpSpPr>
          <p:cNvPr id="3" name="Group 1115"/>
          <p:cNvGrpSpPr>
            <a:grpSpLocks/>
          </p:cNvGrpSpPr>
          <p:nvPr/>
        </p:nvGrpSpPr>
        <p:grpSpPr bwMode="auto">
          <a:xfrm>
            <a:off x="890588" y="3289300"/>
            <a:ext cx="560387" cy="735013"/>
            <a:chOff x="768" y="2145"/>
            <a:chExt cx="353" cy="462"/>
          </a:xfrm>
        </p:grpSpPr>
        <p:sp>
          <p:nvSpPr>
            <p:cNvPr id="46169" name="Rectangle 1031"/>
            <p:cNvSpPr>
              <a:spLocks noChangeArrowheads="1"/>
            </p:cNvSpPr>
            <p:nvPr/>
          </p:nvSpPr>
          <p:spPr bwMode="auto">
            <a:xfrm>
              <a:off x="776" y="2145"/>
              <a:ext cx="34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S0-S1 </a:t>
              </a:r>
            </a:p>
          </p:txBody>
        </p:sp>
        <p:sp>
          <p:nvSpPr>
            <p:cNvPr id="46170" name="Rectangle 1032"/>
            <p:cNvSpPr>
              <a:spLocks noChangeArrowheads="1"/>
            </p:cNvSpPr>
            <p:nvPr/>
          </p:nvSpPr>
          <p:spPr bwMode="auto">
            <a:xfrm>
              <a:off x="776" y="2257"/>
              <a:ext cx="34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S1-S3 </a:t>
              </a:r>
            </a:p>
          </p:txBody>
        </p:sp>
        <p:sp>
          <p:nvSpPr>
            <p:cNvPr id="46171" name="Rectangle 1034"/>
            <p:cNvSpPr>
              <a:spLocks noChangeArrowheads="1"/>
            </p:cNvSpPr>
            <p:nvPr/>
          </p:nvSpPr>
          <p:spPr bwMode="auto">
            <a:xfrm>
              <a:off x="768" y="2472"/>
              <a:ext cx="34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S3-S4 </a:t>
              </a:r>
            </a:p>
          </p:txBody>
        </p:sp>
      </p:grpSp>
      <p:sp>
        <p:nvSpPr>
          <p:cNvPr id="46085" name="Rectangle 1038"/>
          <p:cNvSpPr>
            <a:spLocks noChangeArrowheads="1"/>
          </p:cNvSpPr>
          <p:nvPr/>
        </p:nvSpPr>
        <p:spPr bwMode="auto">
          <a:xfrm>
            <a:off x="890588" y="4924425"/>
            <a:ext cx="54768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rgbClr val="FFFF00"/>
                </a:solidFill>
              </a:rPr>
              <a:t>S3-S5 </a:t>
            </a:r>
          </a:p>
        </p:txBody>
      </p:sp>
      <p:grpSp>
        <p:nvGrpSpPr>
          <p:cNvPr id="4" name="Group 1117"/>
          <p:cNvGrpSpPr>
            <a:grpSpLocks/>
          </p:cNvGrpSpPr>
          <p:nvPr/>
        </p:nvGrpSpPr>
        <p:grpSpPr bwMode="auto">
          <a:xfrm>
            <a:off x="1576388" y="3987800"/>
            <a:ext cx="547687" cy="722313"/>
            <a:chOff x="1200" y="2585"/>
            <a:chExt cx="345" cy="455"/>
          </a:xfrm>
        </p:grpSpPr>
        <p:sp>
          <p:nvSpPr>
            <p:cNvPr id="46165" name="Rectangle 1040"/>
            <p:cNvSpPr>
              <a:spLocks noChangeArrowheads="1"/>
            </p:cNvSpPr>
            <p:nvPr/>
          </p:nvSpPr>
          <p:spPr bwMode="auto">
            <a:xfrm>
              <a:off x="1200" y="2585"/>
              <a:ext cx="34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S0-S1 </a:t>
              </a:r>
            </a:p>
          </p:txBody>
        </p:sp>
        <p:sp>
          <p:nvSpPr>
            <p:cNvPr id="46166" name="Rectangle 1041"/>
            <p:cNvSpPr>
              <a:spLocks noChangeArrowheads="1"/>
            </p:cNvSpPr>
            <p:nvPr/>
          </p:nvSpPr>
          <p:spPr bwMode="auto">
            <a:xfrm>
              <a:off x="1200" y="2696"/>
              <a:ext cx="34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S3-S0 </a:t>
              </a:r>
            </a:p>
          </p:txBody>
        </p:sp>
        <p:sp>
          <p:nvSpPr>
            <p:cNvPr id="46167" name="Rectangle 1042"/>
            <p:cNvSpPr>
              <a:spLocks noChangeArrowheads="1"/>
            </p:cNvSpPr>
            <p:nvPr/>
          </p:nvSpPr>
          <p:spPr bwMode="auto">
            <a:xfrm>
              <a:off x="1200" y="2792"/>
              <a:ext cx="34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S1-S4 </a:t>
              </a:r>
            </a:p>
          </p:txBody>
        </p:sp>
        <p:sp>
          <p:nvSpPr>
            <p:cNvPr id="46168" name="Rectangle 1043"/>
            <p:cNvSpPr>
              <a:spLocks noChangeArrowheads="1"/>
            </p:cNvSpPr>
            <p:nvPr/>
          </p:nvSpPr>
          <p:spPr bwMode="auto">
            <a:xfrm>
              <a:off x="1200" y="2904"/>
              <a:ext cx="34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S4-S5 </a:t>
              </a:r>
            </a:p>
          </p:txBody>
        </p:sp>
      </p:grpSp>
      <p:grpSp>
        <p:nvGrpSpPr>
          <p:cNvPr id="6" name="Group 1122"/>
          <p:cNvGrpSpPr>
            <a:grpSpLocks/>
          </p:cNvGrpSpPr>
          <p:nvPr/>
        </p:nvGrpSpPr>
        <p:grpSpPr bwMode="auto">
          <a:xfrm>
            <a:off x="1576388" y="5359400"/>
            <a:ext cx="547687" cy="722313"/>
            <a:chOff x="1200" y="3449"/>
            <a:chExt cx="345" cy="455"/>
          </a:xfrm>
        </p:grpSpPr>
        <p:sp>
          <p:nvSpPr>
            <p:cNvPr id="46162" name="Rectangle 1044"/>
            <p:cNvSpPr>
              <a:spLocks noChangeArrowheads="1"/>
            </p:cNvSpPr>
            <p:nvPr/>
          </p:nvSpPr>
          <p:spPr bwMode="auto">
            <a:xfrm>
              <a:off x="1200" y="3449"/>
              <a:ext cx="34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S0-S1 </a:t>
              </a:r>
            </a:p>
          </p:txBody>
        </p:sp>
        <p:sp>
          <p:nvSpPr>
            <p:cNvPr id="46163" name="Rectangle 1045"/>
            <p:cNvSpPr>
              <a:spLocks noChangeArrowheads="1"/>
            </p:cNvSpPr>
            <p:nvPr/>
          </p:nvSpPr>
          <p:spPr bwMode="auto">
            <a:xfrm>
              <a:off x="1200" y="3561"/>
              <a:ext cx="34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S3-S4 </a:t>
              </a:r>
            </a:p>
          </p:txBody>
        </p:sp>
        <p:sp>
          <p:nvSpPr>
            <p:cNvPr id="46164" name="Rectangle 1047"/>
            <p:cNvSpPr>
              <a:spLocks noChangeArrowheads="1"/>
            </p:cNvSpPr>
            <p:nvPr/>
          </p:nvSpPr>
          <p:spPr bwMode="auto">
            <a:xfrm>
              <a:off x="1200" y="3768"/>
              <a:ext cx="34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S4-S5 </a:t>
              </a:r>
            </a:p>
          </p:txBody>
        </p:sp>
      </p:grpSp>
      <p:grpSp>
        <p:nvGrpSpPr>
          <p:cNvPr id="7" name="Group 1120"/>
          <p:cNvGrpSpPr>
            <a:grpSpLocks/>
          </p:cNvGrpSpPr>
          <p:nvPr/>
        </p:nvGrpSpPr>
        <p:grpSpPr bwMode="auto">
          <a:xfrm>
            <a:off x="2262188" y="4660900"/>
            <a:ext cx="560387" cy="735013"/>
            <a:chOff x="1632" y="3009"/>
            <a:chExt cx="353" cy="463"/>
          </a:xfrm>
        </p:grpSpPr>
        <p:sp>
          <p:nvSpPr>
            <p:cNvPr id="46159" name="Rectangle 1049"/>
            <p:cNvSpPr>
              <a:spLocks noChangeArrowheads="1"/>
            </p:cNvSpPr>
            <p:nvPr/>
          </p:nvSpPr>
          <p:spPr bwMode="auto">
            <a:xfrm>
              <a:off x="1640" y="3009"/>
              <a:ext cx="34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S1-S0 </a:t>
              </a:r>
            </a:p>
          </p:txBody>
        </p:sp>
        <p:sp>
          <p:nvSpPr>
            <p:cNvPr id="46160" name="Rectangle 1050"/>
            <p:cNvSpPr>
              <a:spLocks noChangeArrowheads="1"/>
            </p:cNvSpPr>
            <p:nvPr/>
          </p:nvSpPr>
          <p:spPr bwMode="auto">
            <a:xfrm>
              <a:off x="1640" y="3121"/>
              <a:ext cx="34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S3-S1 </a:t>
              </a:r>
            </a:p>
          </p:txBody>
        </p:sp>
        <p:sp>
          <p:nvSpPr>
            <p:cNvPr id="46161" name="Rectangle 1052"/>
            <p:cNvSpPr>
              <a:spLocks noChangeArrowheads="1"/>
            </p:cNvSpPr>
            <p:nvPr/>
          </p:nvSpPr>
          <p:spPr bwMode="auto">
            <a:xfrm>
              <a:off x="1632" y="3336"/>
              <a:ext cx="34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S4-S5 </a:t>
              </a:r>
            </a:p>
          </p:txBody>
        </p:sp>
      </p:grpSp>
      <p:sp>
        <p:nvSpPr>
          <p:cNvPr id="46089" name="Rectangle 1055"/>
          <p:cNvSpPr>
            <a:spLocks noChangeArrowheads="1"/>
          </p:cNvSpPr>
          <p:nvPr/>
        </p:nvSpPr>
        <p:spPr bwMode="auto">
          <a:xfrm>
            <a:off x="2947988" y="5537200"/>
            <a:ext cx="5476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>
                <a:solidFill>
                  <a:srgbClr val="FFFF00"/>
                </a:solidFill>
              </a:rPr>
              <a:t>S0-S4 </a:t>
            </a:r>
          </a:p>
        </p:txBody>
      </p:sp>
      <p:grpSp>
        <p:nvGrpSpPr>
          <p:cNvPr id="46090" name="Group 1125"/>
          <p:cNvGrpSpPr>
            <a:grpSpLocks/>
          </p:cNvGrpSpPr>
          <p:nvPr/>
        </p:nvGrpSpPr>
        <p:grpSpPr bwMode="auto">
          <a:xfrm>
            <a:off x="508000" y="2627313"/>
            <a:ext cx="3746500" cy="3721100"/>
            <a:chOff x="520" y="1728"/>
            <a:chExt cx="2360" cy="2344"/>
          </a:xfrm>
        </p:grpSpPr>
        <p:sp>
          <p:nvSpPr>
            <p:cNvPr id="46138" name="Rectangle 1026"/>
            <p:cNvSpPr>
              <a:spLocks noChangeArrowheads="1"/>
            </p:cNvSpPr>
            <p:nvPr/>
          </p:nvSpPr>
          <p:spPr bwMode="auto">
            <a:xfrm>
              <a:off x="528" y="1862"/>
              <a:ext cx="17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S1 </a:t>
              </a:r>
            </a:p>
          </p:txBody>
        </p:sp>
        <p:sp>
          <p:nvSpPr>
            <p:cNvPr id="46139" name="Rectangle 1027"/>
            <p:cNvSpPr>
              <a:spLocks noChangeArrowheads="1"/>
            </p:cNvSpPr>
            <p:nvPr/>
          </p:nvSpPr>
          <p:spPr bwMode="auto">
            <a:xfrm>
              <a:off x="528" y="2292"/>
              <a:ext cx="17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S2 </a:t>
              </a:r>
            </a:p>
          </p:txBody>
        </p:sp>
        <p:sp>
          <p:nvSpPr>
            <p:cNvPr id="46140" name="Rectangle 1028"/>
            <p:cNvSpPr>
              <a:spLocks noChangeArrowheads="1"/>
            </p:cNvSpPr>
            <p:nvPr/>
          </p:nvSpPr>
          <p:spPr bwMode="auto">
            <a:xfrm>
              <a:off x="520" y="2731"/>
              <a:ext cx="17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S3 </a:t>
              </a:r>
            </a:p>
          </p:txBody>
        </p:sp>
        <p:sp>
          <p:nvSpPr>
            <p:cNvPr id="46141" name="Rectangle 1029"/>
            <p:cNvSpPr>
              <a:spLocks noChangeArrowheads="1"/>
            </p:cNvSpPr>
            <p:nvPr/>
          </p:nvSpPr>
          <p:spPr bwMode="auto">
            <a:xfrm>
              <a:off x="528" y="3161"/>
              <a:ext cx="17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S4 </a:t>
              </a:r>
            </a:p>
          </p:txBody>
        </p:sp>
        <p:sp>
          <p:nvSpPr>
            <p:cNvPr id="46142" name="Rectangle 1030"/>
            <p:cNvSpPr>
              <a:spLocks noChangeArrowheads="1"/>
            </p:cNvSpPr>
            <p:nvPr/>
          </p:nvSpPr>
          <p:spPr bwMode="auto">
            <a:xfrm>
              <a:off x="528" y="3600"/>
              <a:ext cx="13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S5</a:t>
              </a:r>
            </a:p>
          </p:txBody>
        </p:sp>
        <p:sp>
          <p:nvSpPr>
            <p:cNvPr id="46143" name="Rectangle 1039"/>
            <p:cNvSpPr>
              <a:spLocks noChangeArrowheads="1"/>
            </p:cNvSpPr>
            <p:nvPr/>
          </p:nvSpPr>
          <p:spPr bwMode="auto">
            <a:xfrm>
              <a:off x="850" y="3936"/>
              <a:ext cx="13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S0</a:t>
              </a:r>
            </a:p>
          </p:txBody>
        </p:sp>
        <p:sp>
          <p:nvSpPr>
            <p:cNvPr id="46144" name="Rectangle 1048"/>
            <p:cNvSpPr>
              <a:spLocks noChangeArrowheads="1"/>
            </p:cNvSpPr>
            <p:nvPr/>
          </p:nvSpPr>
          <p:spPr bwMode="auto">
            <a:xfrm>
              <a:off x="1296" y="3936"/>
              <a:ext cx="13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S1</a:t>
              </a:r>
            </a:p>
          </p:txBody>
        </p:sp>
        <p:sp>
          <p:nvSpPr>
            <p:cNvPr id="46145" name="Rectangle 1053"/>
            <p:cNvSpPr>
              <a:spLocks noChangeArrowheads="1"/>
            </p:cNvSpPr>
            <p:nvPr/>
          </p:nvSpPr>
          <p:spPr bwMode="auto">
            <a:xfrm>
              <a:off x="1759" y="3936"/>
              <a:ext cx="13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S2</a:t>
              </a:r>
            </a:p>
          </p:txBody>
        </p:sp>
        <p:sp>
          <p:nvSpPr>
            <p:cNvPr id="46146" name="Rectangle 1058"/>
            <p:cNvSpPr>
              <a:spLocks noChangeArrowheads="1"/>
            </p:cNvSpPr>
            <p:nvPr/>
          </p:nvSpPr>
          <p:spPr bwMode="auto">
            <a:xfrm>
              <a:off x="2181" y="3936"/>
              <a:ext cx="13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S3</a:t>
              </a:r>
            </a:p>
          </p:txBody>
        </p:sp>
        <p:sp>
          <p:nvSpPr>
            <p:cNvPr id="46147" name="Rectangle 1059"/>
            <p:cNvSpPr>
              <a:spLocks noChangeArrowheads="1"/>
            </p:cNvSpPr>
            <p:nvPr/>
          </p:nvSpPr>
          <p:spPr bwMode="auto">
            <a:xfrm>
              <a:off x="2588" y="3936"/>
              <a:ext cx="13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400">
                  <a:solidFill>
                    <a:srgbClr val="FFFF00"/>
                  </a:solidFill>
                </a:rPr>
                <a:t>S4</a:t>
              </a:r>
            </a:p>
          </p:txBody>
        </p:sp>
        <p:grpSp>
          <p:nvGrpSpPr>
            <p:cNvPr id="46148" name="Group 1068"/>
            <p:cNvGrpSpPr>
              <a:grpSpLocks/>
            </p:cNvGrpSpPr>
            <p:nvPr/>
          </p:nvGrpSpPr>
          <p:grpSpPr bwMode="auto">
            <a:xfrm>
              <a:off x="720" y="1728"/>
              <a:ext cx="2160" cy="2160"/>
              <a:chOff x="2976" y="1536"/>
              <a:chExt cx="2160" cy="2160"/>
            </a:xfrm>
          </p:grpSpPr>
          <p:sp>
            <p:nvSpPr>
              <p:cNvPr id="46149" name="Rectangle 1069"/>
              <p:cNvSpPr>
                <a:spLocks noChangeArrowheads="1"/>
              </p:cNvSpPr>
              <p:nvPr/>
            </p:nvSpPr>
            <p:spPr bwMode="auto">
              <a:xfrm>
                <a:off x="2976" y="3264"/>
                <a:ext cx="2160" cy="4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46150" name="Rectangle 1070"/>
              <p:cNvSpPr>
                <a:spLocks noChangeArrowheads="1"/>
              </p:cNvSpPr>
              <p:nvPr/>
            </p:nvSpPr>
            <p:spPr bwMode="auto">
              <a:xfrm>
                <a:off x="2976" y="2832"/>
                <a:ext cx="1728" cy="4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46151" name="Rectangle 1071"/>
              <p:cNvSpPr>
                <a:spLocks noChangeArrowheads="1"/>
              </p:cNvSpPr>
              <p:nvPr/>
            </p:nvSpPr>
            <p:spPr bwMode="auto">
              <a:xfrm>
                <a:off x="2976" y="2400"/>
                <a:ext cx="1296" cy="4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46152" name="Rectangle 1072"/>
              <p:cNvSpPr>
                <a:spLocks noChangeArrowheads="1"/>
              </p:cNvSpPr>
              <p:nvPr/>
            </p:nvSpPr>
            <p:spPr bwMode="auto">
              <a:xfrm>
                <a:off x="2976" y="1968"/>
                <a:ext cx="864" cy="4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46153" name="Rectangle 1073"/>
              <p:cNvSpPr>
                <a:spLocks noChangeArrowheads="1"/>
              </p:cNvSpPr>
              <p:nvPr/>
            </p:nvSpPr>
            <p:spPr bwMode="auto">
              <a:xfrm>
                <a:off x="2976" y="1536"/>
                <a:ext cx="432" cy="4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46154" name="Rectangle 1074"/>
              <p:cNvSpPr>
                <a:spLocks noChangeArrowheads="1"/>
              </p:cNvSpPr>
              <p:nvPr/>
            </p:nvSpPr>
            <p:spPr bwMode="auto">
              <a:xfrm>
                <a:off x="2976" y="1536"/>
                <a:ext cx="432" cy="216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46155" name="Rectangle 1075"/>
              <p:cNvSpPr>
                <a:spLocks noChangeArrowheads="1"/>
              </p:cNvSpPr>
              <p:nvPr/>
            </p:nvSpPr>
            <p:spPr bwMode="auto">
              <a:xfrm>
                <a:off x="3408" y="1968"/>
                <a:ext cx="432" cy="17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46156" name="Rectangle 1076"/>
              <p:cNvSpPr>
                <a:spLocks noChangeArrowheads="1"/>
              </p:cNvSpPr>
              <p:nvPr/>
            </p:nvSpPr>
            <p:spPr bwMode="auto">
              <a:xfrm>
                <a:off x="3840" y="2400"/>
                <a:ext cx="432" cy="1296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46157" name="Rectangle 1077"/>
              <p:cNvSpPr>
                <a:spLocks noChangeArrowheads="1"/>
              </p:cNvSpPr>
              <p:nvPr/>
            </p:nvSpPr>
            <p:spPr bwMode="auto">
              <a:xfrm>
                <a:off x="4272" y="2832"/>
                <a:ext cx="432" cy="86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>
                  <a:solidFill>
                    <a:srgbClr val="FFFF00"/>
                  </a:solidFill>
                </a:endParaRPr>
              </a:p>
            </p:txBody>
          </p:sp>
          <p:sp>
            <p:nvSpPr>
              <p:cNvPr id="46158" name="Rectangle 1078"/>
              <p:cNvSpPr>
                <a:spLocks noChangeArrowheads="1"/>
              </p:cNvSpPr>
              <p:nvPr/>
            </p:nvSpPr>
            <p:spPr bwMode="auto">
              <a:xfrm>
                <a:off x="4704" y="3264"/>
                <a:ext cx="432" cy="43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>
                  <a:solidFill>
                    <a:srgbClr val="FFFF00"/>
                  </a:solidFill>
                </a:endParaRPr>
              </a:p>
            </p:txBody>
          </p:sp>
        </p:grpSp>
      </p:grpSp>
      <p:grpSp>
        <p:nvGrpSpPr>
          <p:cNvPr id="10" name="Group 1107"/>
          <p:cNvGrpSpPr>
            <a:grpSpLocks/>
          </p:cNvGrpSpPr>
          <p:nvPr/>
        </p:nvGrpSpPr>
        <p:grpSpPr bwMode="auto">
          <a:xfrm>
            <a:off x="1500188" y="3313113"/>
            <a:ext cx="685800" cy="685800"/>
            <a:chOff x="1152" y="2160"/>
            <a:chExt cx="432" cy="432"/>
          </a:xfrm>
        </p:grpSpPr>
        <p:sp>
          <p:nvSpPr>
            <p:cNvPr id="46136" name="Line 1089"/>
            <p:cNvSpPr>
              <a:spLocks noChangeShapeType="1"/>
            </p:cNvSpPr>
            <p:nvPr/>
          </p:nvSpPr>
          <p:spPr bwMode="auto">
            <a:xfrm>
              <a:off x="1152" y="2160"/>
              <a:ext cx="43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7" name="Line 1090"/>
            <p:cNvSpPr>
              <a:spLocks noChangeShapeType="1"/>
            </p:cNvSpPr>
            <p:nvPr/>
          </p:nvSpPr>
          <p:spPr bwMode="auto">
            <a:xfrm flipH="1">
              <a:off x="1152" y="2160"/>
              <a:ext cx="43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127"/>
          <p:cNvGrpSpPr>
            <a:grpSpLocks/>
          </p:cNvGrpSpPr>
          <p:nvPr/>
        </p:nvGrpSpPr>
        <p:grpSpPr bwMode="auto">
          <a:xfrm>
            <a:off x="814388" y="3998913"/>
            <a:ext cx="3429000" cy="2057400"/>
            <a:chOff x="720" y="2592"/>
            <a:chExt cx="2160" cy="1296"/>
          </a:xfrm>
        </p:grpSpPr>
        <p:grpSp>
          <p:nvGrpSpPr>
            <p:cNvPr id="46115" name="Group 1113"/>
            <p:cNvGrpSpPr>
              <a:grpSpLocks/>
            </p:cNvGrpSpPr>
            <p:nvPr/>
          </p:nvGrpSpPr>
          <p:grpSpPr bwMode="auto">
            <a:xfrm>
              <a:off x="720" y="3456"/>
              <a:ext cx="432" cy="432"/>
              <a:chOff x="720" y="3456"/>
              <a:chExt cx="432" cy="432"/>
            </a:xfrm>
          </p:grpSpPr>
          <p:sp>
            <p:nvSpPr>
              <p:cNvPr id="46134" name="Line 1079"/>
              <p:cNvSpPr>
                <a:spLocks noChangeShapeType="1"/>
              </p:cNvSpPr>
              <p:nvPr/>
            </p:nvSpPr>
            <p:spPr bwMode="auto">
              <a:xfrm>
                <a:off x="720" y="3456"/>
                <a:ext cx="432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5" name="Line 1080"/>
              <p:cNvSpPr>
                <a:spLocks noChangeShapeType="1"/>
              </p:cNvSpPr>
              <p:nvPr/>
            </p:nvSpPr>
            <p:spPr bwMode="auto">
              <a:xfrm flipH="1">
                <a:off x="720" y="3456"/>
                <a:ext cx="432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116" name="Group 1111"/>
            <p:cNvGrpSpPr>
              <a:grpSpLocks/>
            </p:cNvGrpSpPr>
            <p:nvPr/>
          </p:nvGrpSpPr>
          <p:grpSpPr bwMode="auto">
            <a:xfrm>
              <a:off x="1584" y="3456"/>
              <a:ext cx="432" cy="432"/>
              <a:chOff x="1584" y="3456"/>
              <a:chExt cx="432" cy="432"/>
            </a:xfrm>
          </p:grpSpPr>
          <p:sp>
            <p:nvSpPr>
              <p:cNvPr id="46132" name="Line 1081"/>
              <p:cNvSpPr>
                <a:spLocks noChangeShapeType="1"/>
              </p:cNvSpPr>
              <p:nvPr/>
            </p:nvSpPr>
            <p:spPr bwMode="auto">
              <a:xfrm>
                <a:off x="1584" y="3456"/>
                <a:ext cx="432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3" name="Line 1082"/>
              <p:cNvSpPr>
                <a:spLocks noChangeShapeType="1"/>
              </p:cNvSpPr>
              <p:nvPr/>
            </p:nvSpPr>
            <p:spPr bwMode="auto">
              <a:xfrm flipH="1">
                <a:off x="1584" y="3456"/>
                <a:ext cx="432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117" name="Group 1109"/>
            <p:cNvGrpSpPr>
              <a:grpSpLocks/>
            </p:cNvGrpSpPr>
            <p:nvPr/>
          </p:nvGrpSpPr>
          <p:grpSpPr bwMode="auto">
            <a:xfrm>
              <a:off x="2016" y="3024"/>
              <a:ext cx="432" cy="432"/>
              <a:chOff x="2016" y="3024"/>
              <a:chExt cx="432" cy="432"/>
            </a:xfrm>
          </p:grpSpPr>
          <p:sp>
            <p:nvSpPr>
              <p:cNvPr id="46130" name="Line 1083"/>
              <p:cNvSpPr>
                <a:spLocks noChangeShapeType="1"/>
              </p:cNvSpPr>
              <p:nvPr/>
            </p:nvSpPr>
            <p:spPr bwMode="auto">
              <a:xfrm>
                <a:off x="2016" y="3024"/>
                <a:ext cx="432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1" name="Line 1084"/>
              <p:cNvSpPr>
                <a:spLocks noChangeShapeType="1"/>
              </p:cNvSpPr>
              <p:nvPr/>
            </p:nvSpPr>
            <p:spPr bwMode="auto">
              <a:xfrm flipH="1">
                <a:off x="2016" y="3024"/>
                <a:ext cx="432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118" name="Group 1110"/>
            <p:cNvGrpSpPr>
              <a:grpSpLocks/>
            </p:cNvGrpSpPr>
            <p:nvPr/>
          </p:nvGrpSpPr>
          <p:grpSpPr bwMode="auto">
            <a:xfrm>
              <a:off x="2448" y="3456"/>
              <a:ext cx="432" cy="432"/>
              <a:chOff x="2448" y="3456"/>
              <a:chExt cx="432" cy="432"/>
            </a:xfrm>
          </p:grpSpPr>
          <p:sp>
            <p:nvSpPr>
              <p:cNvPr id="46128" name="Line 1085"/>
              <p:cNvSpPr>
                <a:spLocks noChangeShapeType="1"/>
              </p:cNvSpPr>
              <p:nvPr/>
            </p:nvSpPr>
            <p:spPr bwMode="auto">
              <a:xfrm>
                <a:off x="2448" y="3456"/>
                <a:ext cx="432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9" name="Line 1086"/>
              <p:cNvSpPr>
                <a:spLocks noChangeShapeType="1"/>
              </p:cNvSpPr>
              <p:nvPr/>
            </p:nvSpPr>
            <p:spPr bwMode="auto">
              <a:xfrm flipH="1">
                <a:off x="2448" y="3456"/>
                <a:ext cx="432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119" name="Group 1108"/>
            <p:cNvGrpSpPr>
              <a:grpSpLocks/>
            </p:cNvGrpSpPr>
            <p:nvPr/>
          </p:nvGrpSpPr>
          <p:grpSpPr bwMode="auto">
            <a:xfrm>
              <a:off x="1584" y="2592"/>
              <a:ext cx="432" cy="432"/>
              <a:chOff x="1584" y="2592"/>
              <a:chExt cx="432" cy="432"/>
            </a:xfrm>
          </p:grpSpPr>
          <p:sp>
            <p:nvSpPr>
              <p:cNvPr id="46126" name="Line 1087"/>
              <p:cNvSpPr>
                <a:spLocks noChangeShapeType="1"/>
              </p:cNvSpPr>
              <p:nvPr/>
            </p:nvSpPr>
            <p:spPr bwMode="auto">
              <a:xfrm>
                <a:off x="1584" y="2592"/>
                <a:ext cx="432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7" name="Line 1088"/>
              <p:cNvSpPr>
                <a:spLocks noChangeShapeType="1"/>
              </p:cNvSpPr>
              <p:nvPr/>
            </p:nvSpPr>
            <p:spPr bwMode="auto">
              <a:xfrm flipH="1">
                <a:off x="1584" y="2592"/>
                <a:ext cx="432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120" name="Group 1114"/>
            <p:cNvGrpSpPr>
              <a:grpSpLocks/>
            </p:cNvGrpSpPr>
            <p:nvPr/>
          </p:nvGrpSpPr>
          <p:grpSpPr bwMode="auto">
            <a:xfrm>
              <a:off x="720" y="2592"/>
              <a:ext cx="432" cy="432"/>
              <a:chOff x="720" y="2592"/>
              <a:chExt cx="432" cy="432"/>
            </a:xfrm>
          </p:grpSpPr>
          <p:sp>
            <p:nvSpPr>
              <p:cNvPr id="46124" name="Line 1091"/>
              <p:cNvSpPr>
                <a:spLocks noChangeShapeType="1"/>
              </p:cNvSpPr>
              <p:nvPr/>
            </p:nvSpPr>
            <p:spPr bwMode="auto">
              <a:xfrm>
                <a:off x="720" y="2592"/>
                <a:ext cx="432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5" name="Line 1092"/>
              <p:cNvSpPr>
                <a:spLocks noChangeShapeType="1"/>
              </p:cNvSpPr>
              <p:nvPr/>
            </p:nvSpPr>
            <p:spPr bwMode="auto">
              <a:xfrm flipH="1">
                <a:off x="720" y="2592"/>
                <a:ext cx="432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121" name="Group 1112"/>
            <p:cNvGrpSpPr>
              <a:grpSpLocks/>
            </p:cNvGrpSpPr>
            <p:nvPr/>
          </p:nvGrpSpPr>
          <p:grpSpPr bwMode="auto">
            <a:xfrm>
              <a:off x="1152" y="3024"/>
              <a:ext cx="432" cy="432"/>
              <a:chOff x="1152" y="3024"/>
              <a:chExt cx="432" cy="432"/>
            </a:xfrm>
          </p:grpSpPr>
          <p:sp>
            <p:nvSpPr>
              <p:cNvPr id="46122" name="Line 1093"/>
              <p:cNvSpPr>
                <a:spLocks noChangeShapeType="1"/>
              </p:cNvSpPr>
              <p:nvPr/>
            </p:nvSpPr>
            <p:spPr bwMode="auto">
              <a:xfrm>
                <a:off x="1152" y="3024"/>
                <a:ext cx="432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3" name="Line 1094"/>
              <p:cNvSpPr>
                <a:spLocks noChangeShapeType="1"/>
              </p:cNvSpPr>
              <p:nvPr/>
            </p:nvSpPr>
            <p:spPr bwMode="auto">
              <a:xfrm flipH="1">
                <a:off x="1152" y="3024"/>
                <a:ext cx="432" cy="43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9" name="Group 1106"/>
          <p:cNvGrpSpPr>
            <a:grpSpLocks/>
          </p:cNvGrpSpPr>
          <p:nvPr/>
        </p:nvGrpSpPr>
        <p:grpSpPr bwMode="auto">
          <a:xfrm>
            <a:off x="814388" y="2627313"/>
            <a:ext cx="685800" cy="685800"/>
            <a:chOff x="720" y="1728"/>
            <a:chExt cx="432" cy="432"/>
          </a:xfrm>
        </p:grpSpPr>
        <p:sp>
          <p:nvSpPr>
            <p:cNvPr id="46113" name="Line 1095"/>
            <p:cNvSpPr>
              <a:spLocks noChangeShapeType="1"/>
            </p:cNvSpPr>
            <p:nvPr/>
          </p:nvSpPr>
          <p:spPr bwMode="auto">
            <a:xfrm>
              <a:off x="720" y="1728"/>
              <a:ext cx="43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4" name="Line 1096"/>
            <p:cNvSpPr>
              <a:spLocks noChangeShapeType="1"/>
            </p:cNvSpPr>
            <p:nvPr/>
          </p:nvSpPr>
          <p:spPr bwMode="auto">
            <a:xfrm flipH="1">
              <a:off x="720" y="1728"/>
              <a:ext cx="43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1116"/>
          <p:cNvGrpSpPr>
            <a:grpSpLocks/>
          </p:cNvGrpSpPr>
          <p:nvPr/>
        </p:nvGrpSpPr>
        <p:grpSpPr bwMode="auto">
          <a:xfrm>
            <a:off x="814388" y="3313113"/>
            <a:ext cx="685800" cy="685800"/>
            <a:chOff x="720" y="2160"/>
            <a:chExt cx="432" cy="432"/>
          </a:xfrm>
        </p:grpSpPr>
        <p:sp>
          <p:nvSpPr>
            <p:cNvPr id="46111" name="Line 1097"/>
            <p:cNvSpPr>
              <a:spLocks noChangeShapeType="1"/>
            </p:cNvSpPr>
            <p:nvPr/>
          </p:nvSpPr>
          <p:spPr bwMode="auto">
            <a:xfrm>
              <a:off x="720" y="2160"/>
              <a:ext cx="432" cy="4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2" name="Line 1098"/>
            <p:cNvSpPr>
              <a:spLocks noChangeShapeType="1"/>
            </p:cNvSpPr>
            <p:nvPr/>
          </p:nvSpPr>
          <p:spPr bwMode="auto">
            <a:xfrm flipH="1">
              <a:off x="720" y="2160"/>
              <a:ext cx="432" cy="4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1118"/>
          <p:cNvGrpSpPr>
            <a:grpSpLocks/>
          </p:cNvGrpSpPr>
          <p:nvPr/>
        </p:nvGrpSpPr>
        <p:grpSpPr bwMode="auto">
          <a:xfrm>
            <a:off x="1500188" y="3998913"/>
            <a:ext cx="685800" cy="685800"/>
            <a:chOff x="1152" y="2592"/>
            <a:chExt cx="432" cy="432"/>
          </a:xfrm>
        </p:grpSpPr>
        <p:sp>
          <p:nvSpPr>
            <p:cNvPr id="46109" name="Line 1099"/>
            <p:cNvSpPr>
              <a:spLocks noChangeShapeType="1"/>
            </p:cNvSpPr>
            <p:nvPr/>
          </p:nvSpPr>
          <p:spPr bwMode="auto">
            <a:xfrm>
              <a:off x="1152" y="2592"/>
              <a:ext cx="432" cy="4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0" name="Line 1100"/>
            <p:cNvSpPr>
              <a:spLocks noChangeShapeType="1"/>
            </p:cNvSpPr>
            <p:nvPr/>
          </p:nvSpPr>
          <p:spPr bwMode="auto">
            <a:xfrm flipH="1">
              <a:off x="1152" y="2592"/>
              <a:ext cx="432" cy="4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1121"/>
          <p:cNvGrpSpPr>
            <a:grpSpLocks/>
          </p:cNvGrpSpPr>
          <p:nvPr/>
        </p:nvGrpSpPr>
        <p:grpSpPr bwMode="auto">
          <a:xfrm>
            <a:off x="2185988" y="4684713"/>
            <a:ext cx="685800" cy="685800"/>
            <a:chOff x="1584" y="3024"/>
            <a:chExt cx="432" cy="432"/>
          </a:xfrm>
        </p:grpSpPr>
        <p:sp>
          <p:nvSpPr>
            <p:cNvPr id="46107" name="Line 1101"/>
            <p:cNvSpPr>
              <a:spLocks noChangeShapeType="1"/>
            </p:cNvSpPr>
            <p:nvPr/>
          </p:nvSpPr>
          <p:spPr bwMode="auto">
            <a:xfrm>
              <a:off x="1584" y="3024"/>
              <a:ext cx="432" cy="4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8" name="Line 1102"/>
            <p:cNvSpPr>
              <a:spLocks noChangeShapeType="1"/>
            </p:cNvSpPr>
            <p:nvPr/>
          </p:nvSpPr>
          <p:spPr bwMode="auto">
            <a:xfrm flipH="1">
              <a:off x="1584" y="3024"/>
              <a:ext cx="432" cy="4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" name="Group 1123"/>
          <p:cNvGrpSpPr>
            <a:grpSpLocks/>
          </p:cNvGrpSpPr>
          <p:nvPr/>
        </p:nvGrpSpPr>
        <p:grpSpPr bwMode="auto">
          <a:xfrm>
            <a:off x="1500188" y="5370513"/>
            <a:ext cx="685800" cy="685800"/>
            <a:chOff x="1152" y="3456"/>
            <a:chExt cx="432" cy="432"/>
          </a:xfrm>
        </p:grpSpPr>
        <p:sp>
          <p:nvSpPr>
            <p:cNvPr id="46105" name="Line 1103"/>
            <p:cNvSpPr>
              <a:spLocks noChangeShapeType="1"/>
            </p:cNvSpPr>
            <p:nvPr/>
          </p:nvSpPr>
          <p:spPr bwMode="auto">
            <a:xfrm>
              <a:off x="1152" y="3456"/>
              <a:ext cx="432" cy="4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6" name="Line 1104"/>
            <p:cNvSpPr>
              <a:spLocks noChangeShapeType="1"/>
            </p:cNvSpPr>
            <p:nvPr/>
          </p:nvSpPr>
          <p:spPr bwMode="auto">
            <a:xfrm flipH="1">
              <a:off x="1152" y="3456"/>
              <a:ext cx="432" cy="43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1126"/>
          <p:cNvGrpSpPr>
            <a:grpSpLocks/>
          </p:cNvGrpSpPr>
          <p:nvPr/>
        </p:nvGrpSpPr>
        <p:grpSpPr bwMode="auto">
          <a:xfrm>
            <a:off x="4524375" y="4252913"/>
            <a:ext cx="4254500" cy="2006600"/>
            <a:chOff x="2848" y="1792"/>
            <a:chExt cx="2680" cy="1264"/>
          </a:xfrm>
        </p:grpSpPr>
        <p:sp>
          <p:nvSpPr>
            <p:cNvPr id="46100" name="Rectangle 1060"/>
            <p:cNvSpPr>
              <a:spLocks noChangeArrowheads="1"/>
            </p:cNvSpPr>
            <p:nvPr/>
          </p:nvSpPr>
          <p:spPr bwMode="auto">
            <a:xfrm>
              <a:off x="3360" y="2832"/>
              <a:ext cx="1728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44" tIns="26978" rIns="19044" bIns="26978"/>
            <a:lstStyle>
              <a:lvl1pPr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lang="en-US" altLang="en-US" sz="1600">
                  <a:solidFill>
                    <a:srgbClr val="FF0000"/>
                  </a:solidFill>
                </a:rPr>
                <a:t>minimized state table</a:t>
              </a:r>
            </a:p>
            <a:p>
              <a:pPr algn="ctr">
                <a:lnSpc>
                  <a:spcPts val="1800"/>
                </a:lnSpc>
              </a:pPr>
              <a:r>
                <a:rPr lang="en-US" altLang="en-US" sz="1600">
                  <a:solidFill>
                    <a:srgbClr val="FF0000"/>
                  </a:solidFill>
                </a:rPr>
                <a:t>(S0==S4) (S3==S5)</a:t>
              </a:r>
            </a:p>
          </p:txBody>
        </p:sp>
        <p:sp>
          <p:nvSpPr>
            <p:cNvPr id="46101" name="Rectangle 1062"/>
            <p:cNvSpPr>
              <a:spLocks noChangeArrowheads="1"/>
            </p:cNvSpPr>
            <p:nvPr/>
          </p:nvSpPr>
          <p:spPr bwMode="auto">
            <a:xfrm>
              <a:off x="2872" y="1792"/>
              <a:ext cx="2656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44" tIns="26978" rIns="19044" bIns="26978"/>
            <a:lstStyle>
              <a:lvl1pPr>
                <a:tabLst>
                  <a:tab pos="1143000" algn="l"/>
                  <a:tab pos="1598613" algn="l"/>
                  <a:tab pos="2057400" algn="l"/>
                  <a:tab pos="2514600" algn="l"/>
                  <a:tab pos="3200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tabLst>
                  <a:tab pos="1143000" algn="l"/>
                  <a:tab pos="1598613" algn="l"/>
                  <a:tab pos="2057400" algn="l"/>
                  <a:tab pos="2514600" algn="l"/>
                  <a:tab pos="3200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tabLst>
                  <a:tab pos="1143000" algn="l"/>
                  <a:tab pos="1598613" algn="l"/>
                  <a:tab pos="2057400" algn="l"/>
                  <a:tab pos="2514600" algn="l"/>
                  <a:tab pos="3200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tabLst>
                  <a:tab pos="1143000" algn="l"/>
                  <a:tab pos="1598613" algn="l"/>
                  <a:tab pos="2057400" algn="l"/>
                  <a:tab pos="2514600" algn="l"/>
                  <a:tab pos="3200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tabLst>
                  <a:tab pos="1143000" algn="l"/>
                  <a:tab pos="1598613" algn="l"/>
                  <a:tab pos="2057400" algn="l"/>
                  <a:tab pos="2514600" algn="l"/>
                  <a:tab pos="3200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598613" algn="l"/>
                  <a:tab pos="2057400" algn="l"/>
                  <a:tab pos="2514600" algn="l"/>
                  <a:tab pos="3200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598613" algn="l"/>
                  <a:tab pos="2057400" algn="l"/>
                  <a:tab pos="2514600" algn="l"/>
                  <a:tab pos="3200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598613" algn="l"/>
                  <a:tab pos="2057400" algn="l"/>
                  <a:tab pos="2514600" algn="l"/>
                  <a:tab pos="3200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0" algn="l"/>
                  <a:tab pos="1598613" algn="l"/>
                  <a:tab pos="2057400" algn="l"/>
                  <a:tab pos="2514600" algn="l"/>
                  <a:tab pos="3200400" algn="l"/>
                </a:tabLst>
                <a:defRPr sz="2400" b="1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ts val="1700"/>
                </a:lnSpc>
                <a:spcAft>
                  <a:spcPts val="2000"/>
                </a:spcAft>
              </a:pPr>
              <a:r>
                <a:rPr lang="en-US" altLang="en-US" sz="1600">
                  <a:solidFill>
                    <a:srgbClr val="FFC000"/>
                  </a:solidFill>
                </a:rPr>
                <a:t>present	        next state            output</a:t>
              </a:r>
              <a:br>
                <a:rPr lang="en-US" altLang="en-US" sz="1600">
                  <a:solidFill>
                    <a:srgbClr val="FFC000"/>
                  </a:solidFill>
                </a:rPr>
              </a:br>
              <a:r>
                <a:rPr lang="en-US" altLang="en-US" sz="1600">
                  <a:solidFill>
                    <a:srgbClr val="FFC000"/>
                  </a:solidFill>
                </a:rPr>
                <a:t>  state	00	01	10	11	</a:t>
              </a:r>
              <a:br>
                <a:rPr lang="en-US" altLang="en-US" sz="1600">
                  <a:solidFill>
                    <a:srgbClr val="FFC000"/>
                  </a:solidFill>
                </a:rPr>
              </a:br>
              <a:r>
                <a:rPr lang="en-US" altLang="en-US" sz="1600">
                  <a:solidFill>
                    <a:srgbClr val="FFC000"/>
                  </a:solidFill>
                </a:rPr>
                <a:t>    S0'	S0'	S1	S2	S3'	1</a:t>
              </a:r>
              <a:br>
                <a:rPr lang="en-US" altLang="en-US" sz="1600">
                  <a:solidFill>
                    <a:srgbClr val="FFC000"/>
                  </a:solidFill>
                </a:rPr>
              </a:br>
              <a:r>
                <a:rPr lang="en-US" altLang="en-US" sz="1600">
                  <a:solidFill>
                    <a:srgbClr val="FFC000"/>
                  </a:solidFill>
                </a:rPr>
                <a:t>    S1	S0'	S3'	S1	S0’	0</a:t>
              </a:r>
              <a:br>
                <a:rPr lang="en-US" altLang="en-US" sz="1600">
                  <a:solidFill>
                    <a:srgbClr val="FFC000"/>
                  </a:solidFill>
                </a:rPr>
              </a:br>
              <a:r>
                <a:rPr lang="en-US" altLang="en-US" sz="1600">
                  <a:solidFill>
                    <a:srgbClr val="FFC000"/>
                  </a:solidFill>
                </a:rPr>
                <a:t>    S2	S1	S3'	S2	S0'	1</a:t>
              </a:r>
              <a:br>
                <a:rPr lang="en-US" altLang="en-US" sz="1600">
                  <a:solidFill>
                    <a:srgbClr val="FFC000"/>
                  </a:solidFill>
                </a:rPr>
              </a:br>
              <a:r>
                <a:rPr lang="en-US" altLang="en-US" sz="1600">
                  <a:solidFill>
                    <a:srgbClr val="FFC000"/>
                  </a:solidFill>
                </a:rPr>
                <a:t>    S3'	S1	S0'	S0'	S3'	0</a:t>
              </a:r>
            </a:p>
          </p:txBody>
        </p:sp>
        <p:sp>
          <p:nvSpPr>
            <p:cNvPr id="46102" name="Line 1063"/>
            <p:cNvSpPr>
              <a:spLocks noChangeShapeType="1"/>
            </p:cNvSpPr>
            <p:nvPr/>
          </p:nvSpPr>
          <p:spPr bwMode="auto">
            <a:xfrm>
              <a:off x="2848" y="2069"/>
              <a:ext cx="2352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3" name="Line 1064"/>
            <p:cNvSpPr>
              <a:spLocks noChangeShapeType="1"/>
            </p:cNvSpPr>
            <p:nvPr/>
          </p:nvSpPr>
          <p:spPr bwMode="auto">
            <a:xfrm>
              <a:off x="4704" y="1832"/>
              <a:ext cx="0" cy="83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4" name="Line 1065"/>
            <p:cNvSpPr>
              <a:spLocks noChangeShapeType="1"/>
            </p:cNvSpPr>
            <p:nvPr/>
          </p:nvSpPr>
          <p:spPr bwMode="auto">
            <a:xfrm>
              <a:off x="3568" y="1832"/>
              <a:ext cx="0" cy="83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099" name="Rectangle 4"/>
          <p:cNvSpPr>
            <a:spLocks noChangeArrowheads="1"/>
          </p:cNvSpPr>
          <p:nvPr/>
        </p:nvSpPr>
        <p:spPr bwMode="auto">
          <a:xfrm>
            <a:off x="4449763" y="2212975"/>
            <a:ext cx="421640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44" tIns="26978" rIns="19044" bIns="26978"/>
          <a:lstStyle>
            <a:lvl1pPr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  <a:tab pos="1598613" algn="l"/>
                <a:tab pos="2057400" algn="l"/>
                <a:tab pos="2514600" algn="l"/>
                <a:tab pos="3200400" algn="l"/>
              </a:tabLst>
              <a:defRPr sz="2400" b="1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1700"/>
              </a:lnSpc>
              <a:spcAft>
                <a:spcPts val="2000"/>
              </a:spcAft>
            </a:pPr>
            <a:r>
              <a:rPr lang="en-US" altLang="en-US" sz="1600">
                <a:solidFill>
                  <a:srgbClr val="FFC000"/>
                </a:solidFill>
              </a:rPr>
              <a:t>present	        next state            output</a:t>
            </a:r>
            <a:br>
              <a:rPr lang="en-US" altLang="en-US" sz="1600">
                <a:solidFill>
                  <a:srgbClr val="FFC000"/>
                </a:solidFill>
              </a:rPr>
            </a:br>
            <a:r>
              <a:rPr lang="en-US" altLang="en-US" sz="1600">
                <a:solidFill>
                  <a:srgbClr val="FFC000"/>
                </a:solidFill>
              </a:rPr>
              <a:t>  state	00	01	10	11	</a:t>
            </a:r>
            <a:br>
              <a:rPr lang="en-US" altLang="en-US" sz="1600">
                <a:solidFill>
                  <a:srgbClr val="FFC000"/>
                </a:solidFill>
              </a:rPr>
            </a:br>
            <a:r>
              <a:rPr lang="en-US" altLang="en-US" sz="1600">
                <a:solidFill>
                  <a:srgbClr val="FFC000"/>
                </a:solidFill>
              </a:rPr>
              <a:t>    S0	S0	S1	S2	S3	1</a:t>
            </a:r>
            <a:br>
              <a:rPr lang="en-US" altLang="en-US" sz="1600">
                <a:solidFill>
                  <a:srgbClr val="FFC000"/>
                </a:solidFill>
              </a:rPr>
            </a:br>
            <a:r>
              <a:rPr lang="en-US" altLang="en-US" sz="1600">
                <a:solidFill>
                  <a:srgbClr val="FFC000"/>
                </a:solidFill>
              </a:rPr>
              <a:t>    S1	S0	S3	S1	S4	0</a:t>
            </a:r>
            <a:br>
              <a:rPr lang="en-US" altLang="en-US" sz="1600">
                <a:solidFill>
                  <a:srgbClr val="FFC000"/>
                </a:solidFill>
              </a:rPr>
            </a:br>
            <a:r>
              <a:rPr lang="en-US" altLang="en-US" sz="1600">
                <a:solidFill>
                  <a:srgbClr val="FFC000"/>
                </a:solidFill>
              </a:rPr>
              <a:t>    S2	S1	S3	S2	S4	1</a:t>
            </a:r>
            <a:br>
              <a:rPr lang="en-US" altLang="en-US" sz="1600">
                <a:solidFill>
                  <a:srgbClr val="FFC000"/>
                </a:solidFill>
              </a:rPr>
            </a:br>
            <a:r>
              <a:rPr lang="en-US" altLang="en-US" sz="1600">
                <a:solidFill>
                  <a:srgbClr val="FFC000"/>
                </a:solidFill>
              </a:rPr>
              <a:t>    S3	S1	S0	S4	S5	0</a:t>
            </a:r>
            <a:br>
              <a:rPr lang="en-US" altLang="en-US" sz="1600">
                <a:solidFill>
                  <a:srgbClr val="FFC000"/>
                </a:solidFill>
              </a:rPr>
            </a:br>
            <a:r>
              <a:rPr lang="en-US" altLang="en-US" sz="1600">
                <a:solidFill>
                  <a:srgbClr val="FFC000"/>
                </a:solidFill>
              </a:rPr>
              <a:t>    S4	S0	S1	S2	S5	1</a:t>
            </a:r>
            <a:br>
              <a:rPr lang="en-US" altLang="en-US" sz="1600">
                <a:solidFill>
                  <a:srgbClr val="FFC000"/>
                </a:solidFill>
              </a:rPr>
            </a:br>
            <a:r>
              <a:rPr lang="en-US" altLang="en-US" sz="1600">
                <a:solidFill>
                  <a:srgbClr val="FFC000"/>
                </a:solidFill>
              </a:rPr>
              <a:t>    S5	S1	S4	S0	S5	0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State Minimization Computational Complexity</a:t>
            </a:r>
            <a:endParaRPr lang="en-US" dirty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Polynomially-bound algorithm.</a:t>
            </a:r>
          </a:p>
          <a:p>
            <a:r>
              <a:rPr lang="en-US" altLang="en-US" smtClean="0"/>
              <a:t>There can be at most |S| partition refinements.</a:t>
            </a:r>
          </a:p>
          <a:p>
            <a:r>
              <a:rPr lang="en-US" altLang="en-US" smtClean="0"/>
              <a:t>Each refinement requires considering each state</a:t>
            </a:r>
          </a:p>
          <a:p>
            <a:pPr lvl="1"/>
            <a:r>
              <a:rPr lang="en-US" altLang="en-US" smtClean="0"/>
              <a:t>Complexity O(|S|</a:t>
            </a:r>
            <a:r>
              <a:rPr lang="en-US" altLang="en-US" baseline="30000" smtClean="0"/>
              <a:t>2</a:t>
            </a:r>
            <a:r>
              <a:rPr lang="en-US" altLang="en-US" smtClean="0"/>
              <a:t>).</a:t>
            </a:r>
          </a:p>
          <a:p>
            <a:r>
              <a:rPr lang="en-US" altLang="en-US" smtClean="0"/>
              <a:t>Actual time may depend upon</a:t>
            </a:r>
          </a:p>
          <a:p>
            <a:pPr lvl="1"/>
            <a:r>
              <a:rPr lang="en-US" altLang="en-US" smtClean="0"/>
              <a:t>Data-structures.</a:t>
            </a:r>
          </a:p>
          <a:p>
            <a:pPr lvl="1"/>
            <a:r>
              <a:rPr lang="en-US" altLang="en-US" smtClean="0"/>
              <a:t>Implementation details.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State Encoding</a:t>
            </a:r>
          </a:p>
        </p:txBody>
      </p:sp>
      <p:sp>
        <p:nvSpPr>
          <p:cNvPr id="4813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385175" cy="5356225"/>
          </a:xfrm>
        </p:spPr>
        <p:txBody>
          <a:bodyPr/>
          <a:lstStyle/>
          <a:p>
            <a:r>
              <a:rPr lang="en-US" altLang="en-US" sz="2200" smtClean="0"/>
              <a:t>Determine a binary encoding of the states (|S|=n</a:t>
            </a:r>
            <a:r>
              <a:rPr lang="en-US" altLang="en-US" sz="2200" baseline="-25000" smtClean="0"/>
              <a:t>s</a:t>
            </a:r>
            <a:r>
              <a:rPr lang="en-US" altLang="en-US" sz="2200" smtClean="0"/>
              <a:t>) that optimize machine implementation</a:t>
            </a:r>
          </a:p>
          <a:p>
            <a:pPr lvl="1"/>
            <a:r>
              <a:rPr lang="en-US" altLang="en-US" sz="2000" smtClean="0"/>
              <a:t>Area</a:t>
            </a:r>
          </a:p>
          <a:p>
            <a:pPr lvl="1"/>
            <a:r>
              <a:rPr lang="en-US" altLang="en-US" sz="2000" smtClean="0"/>
              <a:t>Cycle-time</a:t>
            </a:r>
          </a:p>
          <a:p>
            <a:pPr lvl="1"/>
            <a:r>
              <a:rPr lang="en-US" altLang="en-US" sz="2000" smtClean="0"/>
              <a:t>Power dissipation</a:t>
            </a:r>
          </a:p>
          <a:p>
            <a:pPr lvl="1"/>
            <a:r>
              <a:rPr lang="en-US" altLang="en-US" sz="2000" smtClean="0"/>
              <a:t>Testability</a:t>
            </a:r>
          </a:p>
          <a:p>
            <a:r>
              <a:rPr lang="en-US" altLang="en-US" sz="2200" smtClean="0"/>
              <a:t>Assume D-type registers.</a:t>
            </a:r>
          </a:p>
          <a:p>
            <a:r>
              <a:rPr lang="en-US" altLang="en-US" sz="2200" smtClean="0"/>
              <a:t>Circuit complexity is related to</a:t>
            </a:r>
          </a:p>
          <a:p>
            <a:pPr lvl="1"/>
            <a:r>
              <a:rPr lang="en-US" altLang="en-US" sz="2000" smtClean="0"/>
              <a:t>Number of storage bits </a:t>
            </a:r>
            <a:r>
              <a:rPr lang="en-US" altLang="en-US" sz="2000" i="1" smtClean="0"/>
              <a:t>n</a:t>
            </a:r>
            <a:r>
              <a:rPr lang="en-US" altLang="en-US" sz="2000" i="1" baseline="-25000" smtClean="0"/>
              <a:t>b</a:t>
            </a:r>
            <a:r>
              <a:rPr lang="en-US" altLang="en-US" sz="2000" smtClean="0"/>
              <a:t> used for state representation</a:t>
            </a:r>
          </a:p>
          <a:p>
            <a:pPr lvl="1"/>
            <a:r>
              <a:rPr lang="en-US" altLang="en-US" sz="2000" smtClean="0"/>
              <a:t>Size of combinational component</a:t>
            </a:r>
          </a:p>
          <a:p>
            <a:r>
              <a:rPr lang="en-US" altLang="en-US" sz="2200" smtClean="0"/>
              <a:t>There are                                  possible encodings</a:t>
            </a:r>
          </a:p>
          <a:p>
            <a:r>
              <a:rPr lang="en-US" altLang="en-US" sz="2200" smtClean="0"/>
              <a:t>Implementation Modeling</a:t>
            </a:r>
          </a:p>
          <a:p>
            <a:pPr lvl="1"/>
            <a:r>
              <a:rPr lang="en-US" altLang="en-US" sz="2000" smtClean="0"/>
              <a:t>Two-level circuits.</a:t>
            </a:r>
          </a:p>
          <a:p>
            <a:pPr lvl="1"/>
            <a:r>
              <a:rPr lang="en-US" altLang="en-US" sz="2000" smtClean="0"/>
              <a:t>Multiple-level circuits.</a:t>
            </a:r>
          </a:p>
          <a:p>
            <a:endParaRPr lang="en-US" altLang="en-US" sz="2200" smtClean="0"/>
          </a:p>
        </p:txBody>
      </p:sp>
      <p:graphicFrame>
        <p:nvGraphicFramePr>
          <p:cNvPr id="48132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2111375" y="4814888"/>
          <a:ext cx="239871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3" name="Equation" r:id="rId3" imgW="914400" imgH="241300" progId="Equation.3">
                  <p:embed/>
                </p:oleObj>
              </mc:Choice>
              <mc:Fallback>
                <p:oleObj name="Equation" r:id="rId3" imgW="914400" imgH="241300" progId="Equation.3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75" y="4814888"/>
                        <a:ext cx="2398713" cy="412750"/>
                      </a:xfrm>
                      <a:prstGeom prst="rect">
                        <a:avLst/>
                      </a:prstGeom>
                      <a:solidFill>
                        <a:srgbClr val="3366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State Encoding Example</a:t>
            </a:r>
            <a:endParaRPr lang="en-US" dirty="0"/>
          </a:p>
        </p:txBody>
      </p:sp>
      <p:pic>
        <p:nvPicPr>
          <p:cNvPr id="49155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1190625"/>
            <a:ext cx="6672263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State Encoding Example</a:t>
            </a:r>
            <a:endParaRPr lang="en-US" dirty="0"/>
          </a:p>
        </p:txBody>
      </p:sp>
      <p:pic>
        <p:nvPicPr>
          <p:cNvPr id="5017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85863"/>
            <a:ext cx="8402637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Retiming</a:t>
            </a:r>
            <a:endParaRPr lang="en-US" dirty="0"/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Minimize cycle-time or area by changing register positions.</a:t>
            </a:r>
          </a:p>
          <a:p>
            <a:r>
              <a:rPr lang="en-US" altLang="en-US" smtClean="0"/>
              <a:t>Do not modify combinational logic.</a:t>
            </a:r>
          </a:p>
          <a:p>
            <a:r>
              <a:rPr lang="en-US" altLang="en-US" smtClean="0"/>
              <a:t>Preserve network structure</a:t>
            </a:r>
          </a:p>
          <a:p>
            <a:pPr lvl="1"/>
            <a:r>
              <a:rPr lang="en-US" altLang="en-US" smtClean="0"/>
              <a:t>Modify weights.</a:t>
            </a:r>
          </a:p>
          <a:p>
            <a:pPr lvl="1"/>
            <a:r>
              <a:rPr lang="en-US" altLang="en-US" smtClean="0"/>
              <a:t>Do not modify graph structure.</a:t>
            </a:r>
          </a:p>
          <a:p>
            <a:endParaRPr lang="en-US" altLang="en-US" smtClean="0"/>
          </a:p>
        </p:txBody>
      </p:sp>
      <p:pic>
        <p:nvPicPr>
          <p:cNvPr id="5120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3810000"/>
            <a:ext cx="7000875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Retiming </a:t>
            </a:r>
            <a:endParaRPr lang="en-US" dirty="0"/>
          </a:p>
        </p:txBody>
      </p:sp>
      <p:sp>
        <p:nvSpPr>
          <p:cNvPr id="522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Global optimization technique [Leiserson].</a:t>
            </a:r>
          </a:p>
          <a:p>
            <a:r>
              <a:rPr lang="en-US" altLang="en-US" smtClean="0"/>
              <a:t>Changes register positions</a:t>
            </a:r>
          </a:p>
          <a:p>
            <a:pPr lvl="1"/>
            <a:r>
              <a:rPr lang="en-US" altLang="en-US" smtClean="0"/>
              <a:t>affects area</a:t>
            </a:r>
          </a:p>
          <a:p>
            <a:pPr lvl="2"/>
            <a:r>
              <a:rPr lang="en-US" altLang="en-US" smtClean="0"/>
              <a:t>changes register count.</a:t>
            </a:r>
          </a:p>
          <a:p>
            <a:pPr lvl="1"/>
            <a:r>
              <a:rPr lang="en-US" altLang="en-US" smtClean="0"/>
              <a:t>affects cycle-time</a:t>
            </a:r>
          </a:p>
          <a:p>
            <a:pPr lvl="2"/>
            <a:r>
              <a:rPr lang="en-US" altLang="en-US" smtClean="0"/>
              <a:t>changes path delays between register pairs.</a:t>
            </a:r>
          </a:p>
          <a:p>
            <a:r>
              <a:rPr lang="en-US" altLang="en-US" smtClean="0"/>
              <a:t>Solvable in polynomial time.</a:t>
            </a:r>
          </a:p>
          <a:p>
            <a:r>
              <a:rPr lang="en-US" altLang="en-US" smtClean="0"/>
              <a:t>Assumptions</a:t>
            </a:r>
          </a:p>
          <a:p>
            <a:pPr lvl="1"/>
            <a:r>
              <a:rPr lang="en-US" altLang="en-US" smtClean="0"/>
              <a:t>Vertex delay is constant: No fanout delay dependency.</a:t>
            </a:r>
          </a:p>
          <a:p>
            <a:pPr lvl="1"/>
            <a:r>
              <a:rPr lang="en-US" altLang="en-US" smtClean="0"/>
              <a:t>Graph topology is invariant: No logic transformations.</a:t>
            </a:r>
          </a:p>
          <a:p>
            <a:pPr lvl="1"/>
            <a:r>
              <a:rPr lang="en-US" altLang="en-US" smtClean="0"/>
              <a:t> Synchronous implementation</a:t>
            </a:r>
          </a:p>
          <a:p>
            <a:pPr lvl="2"/>
            <a:r>
              <a:rPr lang="en-US" altLang="en-US" smtClean="0"/>
              <a:t>Cycles have positive weights.</a:t>
            </a:r>
          </a:p>
          <a:p>
            <a:pPr lvl="2"/>
            <a:r>
              <a:rPr lang="en-US" altLang="en-US" smtClean="0"/>
              <a:t>Edges have non-negative weights.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Retiming </a:t>
            </a:r>
            <a:endParaRPr lang="en-US" dirty="0"/>
          </a:p>
        </p:txBody>
      </p:sp>
      <p:pic>
        <p:nvPicPr>
          <p:cNvPr id="5325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1247775"/>
            <a:ext cx="7134225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Retiming</a:t>
            </a:r>
            <a:endParaRPr lang="en-US" dirty="0"/>
          </a:p>
        </p:txBody>
      </p:sp>
      <p:pic>
        <p:nvPicPr>
          <p:cNvPr id="5427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1274763"/>
            <a:ext cx="7735887" cy="473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Retiming Example</a:t>
            </a:r>
            <a:endParaRPr lang="en-US" dirty="0"/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smtClean="0"/>
              <a:t>Consider the sequential circuit given below having 4 inputs {A, B, C, D} and one output {X}. </a:t>
            </a:r>
          </a:p>
          <a:p>
            <a:r>
              <a:rPr lang="en-US" altLang="en-US" sz="1800" smtClean="0"/>
              <a:t>Assume that the delay of an inverter is 1 unit delay, the delay of a 2-input NAND gate is 2 unit delays, the delay of a 2-input NOR gate is 2 unit delays and the delay of a 2-input XOR gate is 3 unit delays.</a:t>
            </a:r>
          </a:p>
          <a:p>
            <a:r>
              <a:rPr lang="en-US" altLang="en-US" sz="1800" smtClean="0"/>
              <a:t>Using only the Retiming transformation, </a:t>
            </a:r>
            <a:r>
              <a:rPr lang="en-US" altLang="en-US" sz="1800" u="sng" smtClean="0"/>
              <a:t>minimize</a:t>
            </a:r>
            <a:r>
              <a:rPr lang="en-US" altLang="en-US" sz="1800" smtClean="0"/>
              <a:t> the critical path of this circuit with the minimum number of flip-flops possible.</a:t>
            </a:r>
          </a:p>
        </p:txBody>
      </p:sp>
      <p:pic>
        <p:nvPicPr>
          <p:cNvPr id="553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238" y="3582988"/>
            <a:ext cx="5380037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Let </a:t>
            </a:r>
            <a:r>
              <a:rPr lang="en-US" altLang="en-US" i="1" smtClean="0"/>
              <a:t>f(x</a:t>
            </a:r>
            <a:r>
              <a:rPr lang="en-US" altLang="en-US" i="1" baseline="-25000" smtClean="0"/>
              <a:t>1</a:t>
            </a:r>
            <a:r>
              <a:rPr lang="en-US" altLang="en-US" i="1" smtClean="0"/>
              <a:t>,x</a:t>
            </a:r>
            <a:r>
              <a:rPr lang="en-US" altLang="en-US" i="1" baseline="-25000" smtClean="0"/>
              <a:t>2</a:t>
            </a:r>
            <a:r>
              <a:rPr lang="en-US" altLang="en-US" i="1" smtClean="0"/>
              <a:t>,…,x</a:t>
            </a:r>
            <a:r>
              <a:rPr lang="en-US" altLang="en-US" i="1" baseline="-25000" smtClean="0"/>
              <a:t>n</a:t>
            </a:r>
            <a:r>
              <a:rPr lang="en-US" altLang="en-US" i="1" smtClean="0"/>
              <a:t>)</a:t>
            </a:r>
            <a:r>
              <a:rPr lang="en-US" altLang="en-US" smtClean="0"/>
              <a:t> be a Boolean function of n variables.</a:t>
            </a:r>
          </a:p>
          <a:p>
            <a:r>
              <a:rPr lang="en-US" altLang="en-US" smtClean="0"/>
              <a:t>The </a:t>
            </a:r>
            <a:r>
              <a:rPr lang="en-US" altLang="en-US" i="1" smtClean="0">
                <a:solidFill>
                  <a:schemeClr val="hlink"/>
                </a:solidFill>
              </a:rPr>
              <a:t>cofactor</a:t>
            </a:r>
            <a:r>
              <a:rPr lang="en-US" altLang="en-US" smtClean="0"/>
              <a:t> of </a:t>
            </a:r>
            <a:r>
              <a:rPr lang="en-US" altLang="en-US" i="1" smtClean="0"/>
              <a:t>f(x</a:t>
            </a:r>
            <a:r>
              <a:rPr lang="en-US" altLang="en-US" i="1" baseline="-25000" smtClean="0"/>
              <a:t>1</a:t>
            </a:r>
            <a:r>
              <a:rPr lang="en-US" altLang="en-US" i="1" smtClean="0"/>
              <a:t>,x</a:t>
            </a:r>
            <a:r>
              <a:rPr lang="en-US" altLang="en-US" i="1" baseline="-25000" smtClean="0"/>
              <a:t>2</a:t>
            </a:r>
            <a:r>
              <a:rPr lang="en-US" altLang="en-US" i="1" smtClean="0"/>
              <a:t>,…,x</a:t>
            </a:r>
            <a:r>
              <a:rPr lang="en-US" altLang="en-US" i="1" baseline="-25000" smtClean="0"/>
              <a:t>i</a:t>
            </a:r>
            <a:r>
              <a:rPr lang="en-US" altLang="en-US" i="1" smtClean="0"/>
              <a:t>,…,x</a:t>
            </a:r>
            <a:r>
              <a:rPr lang="en-US" altLang="en-US" i="1" baseline="-25000" smtClean="0"/>
              <a:t>n</a:t>
            </a:r>
            <a:r>
              <a:rPr lang="en-US" altLang="en-US" i="1" smtClean="0"/>
              <a:t>)</a:t>
            </a:r>
            <a:r>
              <a:rPr lang="en-US" altLang="en-US" smtClean="0"/>
              <a:t> with respect to variable </a:t>
            </a:r>
            <a:r>
              <a:rPr lang="en-US" altLang="en-US" i="1" smtClean="0"/>
              <a:t>x</a:t>
            </a:r>
            <a:r>
              <a:rPr lang="en-US" altLang="en-US" i="1" baseline="-25000" smtClean="0"/>
              <a:t>i</a:t>
            </a:r>
            <a:r>
              <a:rPr lang="en-US" altLang="en-US" smtClean="0"/>
              <a:t> is </a:t>
            </a:r>
            <a:r>
              <a:rPr lang="en-US" altLang="en-US" i="1" smtClean="0"/>
              <a:t>f</a:t>
            </a:r>
            <a:r>
              <a:rPr lang="en-US" altLang="en-US" i="1" baseline="-25000" smtClean="0"/>
              <a:t>xi </a:t>
            </a:r>
            <a:r>
              <a:rPr lang="en-US" altLang="en-US" i="1" smtClean="0"/>
              <a:t>= f(x</a:t>
            </a:r>
            <a:r>
              <a:rPr lang="en-US" altLang="en-US" i="1" baseline="-25000" smtClean="0"/>
              <a:t>1</a:t>
            </a:r>
            <a:r>
              <a:rPr lang="en-US" altLang="en-US" i="1" smtClean="0"/>
              <a:t>,x</a:t>
            </a:r>
            <a:r>
              <a:rPr lang="en-US" altLang="en-US" i="1" baseline="-25000" smtClean="0"/>
              <a:t>2</a:t>
            </a:r>
            <a:r>
              <a:rPr lang="en-US" altLang="en-US" i="1" smtClean="0"/>
              <a:t>,…,</a:t>
            </a:r>
            <a:r>
              <a:rPr lang="en-US" altLang="en-US" i="1" smtClean="0">
                <a:solidFill>
                  <a:schemeClr val="hlink"/>
                </a:solidFill>
              </a:rPr>
              <a:t>x</a:t>
            </a:r>
            <a:r>
              <a:rPr lang="en-US" altLang="en-US" i="1" baseline="-25000" smtClean="0">
                <a:solidFill>
                  <a:schemeClr val="hlink"/>
                </a:solidFill>
              </a:rPr>
              <a:t>i</a:t>
            </a:r>
            <a:r>
              <a:rPr lang="en-US" altLang="en-US" i="1" smtClean="0">
                <a:solidFill>
                  <a:schemeClr val="hlink"/>
                </a:solidFill>
              </a:rPr>
              <a:t>=1</a:t>
            </a:r>
            <a:r>
              <a:rPr lang="en-US" altLang="en-US" i="1" smtClean="0"/>
              <a:t>,…,x</a:t>
            </a:r>
            <a:r>
              <a:rPr lang="en-US" altLang="en-US" i="1" baseline="-25000" smtClean="0"/>
              <a:t>n</a:t>
            </a:r>
            <a:r>
              <a:rPr lang="en-US" altLang="en-US" i="1" smtClean="0"/>
              <a:t>)</a:t>
            </a:r>
            <a:r>
              <a:rPr lang="en-US" altLang="en-US" smtClean="0"/>
              <a:t> </a:t>
            </a:r>
          </a:p>
          <a:p>
            <a:r>
              <a:rPr lang="en-US" altLang="en-US" smtClean="0"/>
              <a:t>The </a:t>
            </a:r>
            <a:r>
              <a:rPr lang="en-US" altLang="en-US" i="1" smtClean="0">
                <a:solidFill>
                  <a:schemeClr val="hlink"/>
                </a:solidFill>
              </a:rPr>
              <a:t>cofactor</a:t>
            </a:r>
            <a:r>
              <a:rPr lang="en-US" altLang="en-US" smtClean="0"/>
              <a:t> of </a:t>
            </a:r>
            <a:r>
              <a:rPr lang="en-US" altLang="en-US" i="1" smtClean="0"/>
              <a:t>f(x</a:t>
            </a:r>
            <a:r>
              <a:rPr lang="en-US" altLang="en-US" i="1" baseline="-25000" smtClean="0"/>
              <a:t>1</a:t>
            </a:r>
            <a:r>
              <a:rPr lang="en-US" altLang="en-US" i="1" smtClean="0"/>
              <a:t>,x</a:t>
            </a:r>
            <a:r>
              <a:rPr lang="en-US" altLang="en-US" i="1" baseline="-25000" smtClean="0"/>
              <a:t>2</a:t>
            </a:r>
            <a:r>
              <a:rPr lang="en-US" altLang="en-US" i="1" smtClean="0"/>
              <a:t>,…,x</a:t>
            </a:r>
            <a:r>
              <a:rPr lang="en-US" altLang="en-US" i="1" baseline="-25000" smtClean="0"/>
              <a:t>i</a:t>
            </a:r>
            <a:r>
              <a:rPr lang="en-US" altLang="en-US" i="1" smtClean="0"/>
              <a:t>,…,x</a:t>
            </a:r>
            <a:r>
              <a:rPr lang="en-US" altLang="en-US" i="1" baseline="-25000" smtClean="0"/>
              <a:t>n</a:t>
            </a:r>
            <a:r>
              <a:rPr lang="en-US" altLang="en-US" i="1" smtClean="0"/>
              <a:t>)</a:t>
            </a:r>
            <a:r>
              <a:rPr lang="en-US" altLang="en-US" smtClean="0"/>
              <a:t> with respect to variable </a:t>
            </a:r>
            <a:r>
              <a:rPr lang="en-US" altLang="en-US" i="1" smtClean="0"/>
              <a:t>x</a:t>
            </a:r>
            <a:r>
              <a:rPr lang="en-US" altLang="en-US" i="1" baseline="-25000" smtClean="0"/>
              <a:t>i</a:t>
            </a:r>
            <a:r>
              <a:rPr lang="en-US" altLang="en-US" i="1" smtClean="0"/>
              <a:t>’</a:t>
            </a:r>
            <a:r>
              <a:rPr lang="en-US" altLang="en-US" smtClean="0"/>
              <a:t> is </a:t>
            </a:r>
            <a:r>
              <a:rPr lang="en-US" altLang="en-US" i="1" smtClean="0"/>
              <a:t>f</a:t>
            </a:r>
            <a:r>
              <a:rPr lang="en-US" altLang="en-US" i="1" baseline="-25000" smtClean="0"/>
              <a:t>xi’</a:t>
            </a:r>
            <a:r>
              <a:rPr lang="en-US" altLang="en-US" i="1" smtClean="0"/>
              <a:t> = f(x</a:t>
            </a:r>
            <a:r>
              <a:rPr lang="en-US" altLang="en-US" i="1" baseline="-25000" smtClean="0"/>
              <a:t>1</a:t>
            </a:r>
            <a:r>
              <a:rPr lang="en-US" altLang="en-US" i="1" smtClean="0"/>
              <a:t>,x</a:t>
            </a:r>
            <a:r>
              <a:rPr lang="en-US" altLang="en-US" i="1" baseline="-25000" smtClean="0"/>
              <a:t>2</a:t>
            </a:r>
            <a:r>
              <a:rPr lang="en-US" altLang="en-US" i="1" smtClean="0"/>
              <a:t>,…,</a:t>
            </a:r>
            <a:r>
              <a:rPr lang="en-US" altLang="en-US" i="1" smtClean="0">
                <a:solidFill>
                  <a:schemeClr val="hlink"/>
                </a:solidFill>
              </a:rPr>
              <a:t>x</a:t>
            </a:r>
            <a:r>
              <a:rPr lang="en-US" altLang="en-US" i="1" baseline="-25000" smtClean="0">
                <a:solidFill>
                  <a:schemeClr val="hlink"/>
                </a:solidFill>
              </a:rPr>
              <a:t>i</a:t>
            </a:r>
            <a:r>
              <a:rPr lang="en-US" altLang="en-US" i="1" smtClean="0">
                <a:solidFill>
                  <a:schemeClr val="hlink"/>
                </a:solidFill>
              </a:rPr>
              <a:t>=0</a:t>
            </a:r>
            <a:r>
              <a:rPr lang="en-US" altLang="en-US" i="1" smtClean="0"/>
              <a:t>,…,x</a:t>
            </a:r>
            <a:r>
              <a:rPr lang="en-US" altLang="en-US" i="1" baseline="-25000" smtClean="0"/>
              <a:t>n</a:t>
            </a:r>
            <a:r>
              <a:rPr lang="en-US" altLang="en-US" i="1" smtClean="0"/>
              <a:t>) </a:t>
            </a:r>
          </a:p>
          <a:p>
            <a:r>
              <a:rPr lang="en-US" altLang="en-US" smtClean="0">
                <a:solidFill>
                  <a:schemeClr val="hlink"/>
                </a:solidFill>
              </a:rPr>
              <a:t>Theorem: Shannon's Expansion</a:t>
            </a:r>
          </a:p>
          <a:p>
            <a:endParaRPr lang="en-US" altLang="en-US" smtClean="0">
              <a:solidFill>
                <a:schemeClr val="tx2"/>
              </a:solidFill>
            </a:endParaRPr>
          </a:p>
          <a:p>
            <a:endParaRPr lang="en-US" altLang="en-US" smtClean="0">
              <a:solidFill>
                <a:schemeClr val="tx2"/>
              </a:solidFill>
            </a:endParaRPr>
          </a:p>
          <a:p>
            <a:endParaRPr lang="en-US" altLang="en-US" smtClean="0">
              <a:solidFill>
                <a:schemeClr val="tx2"/>
              </a:solidFill>
            </a:endParaRPr>
          </a:p>
          <a:p>
            <a:r>
              <a:rPr lang="en-US" altLang="en-US" smtClean="0"/>
              <a:t>Any function can be expressed as </a:t>
            </a:r>
            <a:r>
              <a:rPr lang="en-US" altLang="en-US" i="1" smtClean="0"/>
              <a:t>sum of products</a:t>
            </a:r>
            <a:r>
              <a:rPr lang="en-US" altLang="en-US" smtClean="0"/>
              <a:t> (</a:t>
            </a:r>
            <a:r>
              <a:rPr lang="en-US" altLang="en-US" i="1" smtClean="0"/>
              <a:t>product of sums</a:t>
            </a:r>
            <a:r>
              <a:rPr lang="en-US" altLang="en-US" smtClean="0"/>
              <a:t>) of n literals, </a:t>
            </a:r>
            <a:r>
              <a:rPr lang="en-US" altLang="en-US" smtClean="0">
                <a:solidFill>
                  <a:schemeClr val="hlink"/>
                </a:solidFill>
              </a:rPr>
              <a:t>minterms</a:t>
            </a:r>
            <a:r>
              <a:rPr lang="en-US" altLang="en-US" smtClean="0"/>
              <a:t> (</a:t>
            </a:r>
            <a:r>
              <a:rPr lang="en-US" altLang="en-US" smtClean="0">
                <a:solidFill>
                  <a:schemeClr val="hlink"/>
                </a:solidFill>
              </a:rPr>
              <a:t>maxterms</a:t>
            </a:r>
            <a:r>
              <a:rPr lang="en-US" altLang="en-US" smtClean="0"/>
              <a:t>), by recursive expansion.</a:t>
            </a:r>
          </a:p>
          <a:p>
            <a:endParaRPr lang="en-US" altLang="en-US" smtClean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669925" y="3948113"/>
          <a:ext cx="7337425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3" imgW="3530600" imgH="508000" progId="Equation.3">
                  <p:embed/>
                </p:oleObj>
              </mc:Choice>
              <mc:Fallback>
                <p:oleObj name="Equation" r:id="rId3" imgW="3530600" imgH="508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3948113"/>
                        <a:ext cx="7337425" cy="1055687"/>
                      </a:xfrm>
                      <a:prstGeom prst="rect">
                        <a:avLst/>
                      </a:prstGeom>
                      <a:solidFill>
                        <a:srgbClr val="3399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Retiming Example</a:t>
            </a:r>
            <a:endParaRPr lang="en-US" dirty="0"/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smtClean="0"/>
              <a:t>The maximum propagation delay is 12 and there are two critical paths as follows:</a:t>
            </a:r>
          </a:p>
          <a:p>
            <a:pPr lvl="1"/>
            <a:r>
              <a:rPr lang="en-US" altLang="en-US" sz="1800" smtClean="0"/>
              <a:t>{G5, G6, G7, G8, G1}, {G4, G6, G7, G8, G1}, </a:t>
            </a:r>
          </a:p>
          <a:p>
            <a:r>
              <a:rPr lang="en-US" altLang="en-US" sz="1800" smtClean="0"/>
              <a:t>We can apply the following retiming transformations to reduce the critical path:</a:t>
            </a:r>
          </a:p>
          <a:p>
            <a:pPr lvl="1"/>
            <a:r>
              <a:rPr lang="en-US" altLang="en-US" sz="1800" smtClean="0"/>
              <a:t>Retime G5 by -1 (forward retiming); Retime G4 by -1 (forward retiming); Retime G1 by +1 (backward retiming); Retime G8 by +1 (backward retiming); Retime the stem on fanout of G2 by +1 (backward retiming)</a:t>
            </a:r>
          </a:p>
          <a:p>
            <a:r>
              <a:rPr lang="en-US" altLang="en-US" sz="1800" smtClean="0"/>
              <a:t>The resulting retiming circuit is as follows which has a maximum propagation delay of 6 with only 4 FFs.</a:t>
            </a:r>
          </a:p>
          <a:p>
            <a:endParaRPr lang="en-US" altLang="en-US" smtClean="0"/>
          </a:p>
        </p:txBody>
      </p:sp>
      <p:pic>
        <p:nvPicPr>
          <p:cNvPr id="563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738" y="4289425"/>
            <a:ext cx="5715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Sequential Circuit Timing</a:t>
            </a:r>
            <a:endParaRPr lang="en-US" dirty="0"/>
          </a:p>
        </p:txBody>
      </p:sp>
      <p:pic>
        <p:nvPicPr>
          <p:cNvPr id="573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1158875"/>
            <a:ext cx="7996238" cy="315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4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63" y="4505325"/>
            <a:ext cx="7007225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Timing Constraints</a:t>
            </a:r>
            <a:endParaRPr lang="en-US" dirty="0"/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FF00"/>
                </a:solidFill>
              </a:rPr>
              <a:t>T</a:t>
            </a:r>
            <a:r>
              <a:rPr lang="en-US" altLang="en-US" baseline="-25000" smtClean="0">
                <a:solidFill>
                  <a:srgbClr val="FFFF00"/>
                </a:solidFill>
              </a:rPr>
              <a:t>D</a:t>
            </a:r>
            <a:r>
              <a:rPr lang="en-US" altLang="en-US" baseline="30000" smtClean="0">
                <a:latin typeface="Calibri" panose="020F0502020204030204" pitchFamily="34" charset="0"/>
              </a:rPr>
              <a:t>  </a:t>
            </a:r>
            <a:r>
              <a:rPr lang="en-US" altLang="en-US" smtClean="0">
                <a:latin typeface="Calibri" panose="020F0502020204030204" pitchFamily="34" charset="0"/>
              </a:rPr>
              <a:t>=  worst case delay through combinational logic</a:t>
            </a:r>
          </a:p>
          <a:p>
            <a:r>
              <a:rPr lang="en-US" altLang="en-US" smtClean="0">
                <a:solidFill>
                  <a:srgbClr val="FFFF00"/>
                </a:solidFill>
              </a:rPr>
              <a:t>T</a:t>
            </a:r>
            <a:r>
              <a:rPr lang="en-US" altLang="en-US" baseline="-25000" smtClean="0">
                <a:solidFill>
                  <a:srgbClr val="FFFF00"/>
                </a:solidFill>
              </a:rPr>
              <a:t>SU</a:t>
            </a:r>
            <a:r>
              <a:rPr lang="en-US" altLang="en-US" smtClean="0"/>
              <a:t> = FF set up time – Minimum time before the clock edge where the input data must be ready and stable</a:t>
            </a:r>
            <a:endParaRPr lang="en-US" altLang="en-US" smtClean="0">
              <a:latin typeface="Calibri" panose="020F0502020204030204" pitchFamily="34" charset="0"/>
            </a:endParaRPr>
          </a:p>
          <a:p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T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</a:rPr>
              <a:t>clk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Q</a:t>
            </a:r>
            <a:r>
              <a:rPr lang="en-US" altLang="en-US" smtClean="0">
                <a:latin typeface="Calibri" panose="020F0502020204030204" pitchFamily="34" charset="0"/>
                <a:sym typeface="Wingdings" panose="05000000000000000000" pitchFamily="2" charset="2"/>
              </a:rPr>
              <a:t> = Clock to Q delay – Time between clock edge and data appearing at the output of the FF</a:t>
            </a:r>
          </a:p>
          <a:p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T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Hold</a:t>
            </a:r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altLang="en-US" smtClean="0">
                <a:latin typeface="Calibri" panose="020F0502020204030204" pitchFamily="34" charset="0"/>
                <a:sym typeface="Wingdings" panose="05000000000000000000" pitchFamily="2" charset="2"/>
              </a:rPr>
              <a:t>= FF hold time – Minimum time after the clock edge where data has to remain stable (held stable)</a:t>
            </a:r>
          </a:p>
          <a:p>
            <a:r>
              <a:rPr lang="en-US" altLang="en-US" smtClean="0"/>
              <a:t>Based on the FF &amp; combinational logic timing parameters, the following timing constraints are obtained for correct operation of the circuit:                  </a:t>
            </a:r>
            <a:r>
              <a:rPr lang="en-US" altLang="en-US" smtClean="0">
                <a:solidFill>
                  <a:srgbClr val="FFFF00"/>
                </a:solidFill>
              </a:rPr>
              <a:t>T</a:t>
            </a:r>
            <a:r>
              <a:rPr lang="en-US" altLang="en-US" baseline="-25000" smtClean="0">
                <a:solidFill>
                  <a:srgbClr val="FFFF00"/>
                </a:solidFill>
              </a:rPr>
              <a:t>clk</a:t>
            </a:r>
            <a:r>
              <a:rPr lang="en-US" altLang="en-US" smtClean="0">
                <a:solidFill>
                  <a:srgbClr val="FFFF00"/>
                </a:solidFill>
              </a:rPr>
              <a:t> ≥ T</a:t>
            </a:r>
            <a:r>
              <a:rPr lang="en-US" altLang="en-US" baseline="-25000" smtClean="0">
                <a:solidFill>
                  <a:srgbClr val="FFFF00"/>
                </a:solidFill>
              </a:rPr>
              <a:t>clk</a:t>
            </a:r>
            <a:r>
              <a:rPr lang="en-US" altLang="en-US" baseline="-25000" smtClean="0">
                <a:solidFill>
                  <a:srgbClr val="FFFF00"/>
                </a:solidFill>
                <a:sym typeface="Wingdings" panose="05000000000000000000" pitchFamily="2" charset="2"/>
              </a:rPr>
              <a:t></a:t>
            </a:r>
            <a:r>
              <a:rPr lang="en-US" altLang="en-US" baseline="-25000" smtClean="0">
                <a:solidFill>
                  <a:srgbClr val="FFFF00"/>
                </a:solidFill>
              </a:rPr>
              <a:t>q1</a:t>
            </a:r>
            <a:r>
              <a:rPr lang="en-US" altLang="en-US" smtClean="0">
                <a:solidFill>
                  <a:srgbClr val="FFFF00"/>
                </a:solidFill>
              </a:rPr>
              <a:t> + T</a:t>
            </a:r>
            <a:r>
              <a:rPr lang="en-US" altLang="en-US" baseline="-25000" smtClean="0">
                <a:solidFill>
                  <a:srgbClr val="FFFF00"/>
                </a:solidFill>
              </a:rPr>
              <a:t>D</a:t>
            </a:r>
            <a:r>
              <a:rPr lang="en-US" altLang="en-US" smtClean="0">
                <a:solidFill>
                  <a:srgbClr val="FFFF00"/>
                </a:solidFill>
              </a:rPr>
              <a:t> + T</a:t>
            </a:r>
            <a:r>
              <a:rPr lang="en-US" altLang="en-US" baseline="-25000" smtClean="0">
                <a:solidFill>
                  <a:srgbClr val="FFFF00"/>
                </a:solidFill>
              </a:rPr>
              <a:t>su</a:t>
            </a:r>
            <a:r>
              <a:rPr lang="en-US" altLang="en-US" smtClean="0">
                <a:solidFill>
                  <a:srgbClr val="FFFF00"/>
                </a:solidFill>
              </a:rPr>
              <a:t> </a:t>
            </a:r>
            <a:endParaRPr lang="en-US" altLang="en-US" baseline="30000" smtClean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Timing Constraints</a:t>
            </a:r>
            <a:endParaRPr lang="en-US" dirty="0"/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latin typeface="Calibri" panose="020F0502020204030204" pitchFamily="34" charset="0"/>
              </a:rPr>
              <a:t>The previous equation assumes that the clock arrives at all FFs, at exactly the same time! </a:t>
            </a:r>
          </a:p>
          <a:p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Clock Skew (T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</a:rPr>
              <a:t>skew</a:t>
            </a:r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) </a:t>
            </a:r>
            <a:r>
              <a:rPr lang="en-US" altLang="en-US" smtClean="0">
                <a:latin typeface="Calibri" panose="020F0502020204030204" pitchFamily="34" charset="0"/>
              </a:rPr>
              <a:t>is the delay between clocks at 	     different chip locations. </a:t>
            </a:r>
            <a:endParaRPr lang="en-US" altLang="en-US" u="sng" smtClean="0">
              <a:latin typeface="Calibri" panose="020F0502020204030204" pitchFamily="34" charset="0"/>
            </a:endParaRPr>
          </a:p>
          <a:p>
            <a:r>
              <a:rPr lang="en-US" altLang="en-US" smtClean="0">
                <a:latin typeface="Calibri" panose="020F0502020204030204" pitchFamily="34" charset="0"/>
              </a:rPr>
              <a:t>To take Clock Skew into account:  </a:t>
            </a:r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T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</a:rPr>
              <a:t>clk</a:t>
            </a:r>
            <a:r>
              <a:rPr lang="en-US" altLang="en-US" baseline="30000" smtClean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≥ T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</a:rPr>
              <a:t>clk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</a:rPr>
              <a:t>q1</a:t>
            </a:r>
            <a:r>
              <a:rPr lang="en-US" altLang="en-US" baseline="30000" smtClean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+ T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</a:rPr>
              <a:t>D</a:t>
            </a:r>
            <a:r>
              <a:rPr lang="en-US" altLang="en-US" baseline="30000" smtClean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+ T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</a:rPr>
              <a:t>su</a:t>
            </a:r>
            <a:r>
              <a:rPr lang="en-US" altLang="en-US" baseline="30000" smtClean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+ T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</a:rPr>
              <a:t>skew</a:t>
            </a:r>
            <a:r>
              <a:rPr lang="en-US" altLang="en-US" baseline="30000" smtClean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endParaRPr lang="en-US" altLang="en-US" smtClean="0">
              <a:latin typeface="Calibri" panose="020F0502020204030204" pitchFamily="34" charset="0"/>
            </a:endParaRPr>
          </a:p>
          <a:p>
            <a:r>
              <a:rPr lang="en-US" altLang="en-US" smtClean="0">
                <a:latin typeface="Calibri" panose="020F0502020204030204" pitchFamily="34" charset="0"/>
              </a:rPr>
              <a:t>Clock Signals will have random variations in their Periods and Frequencies, called </a:t>
            </a:r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Jitter</a:t>
            </a:r>
            <a:r>
              <a:rPr lang="en-US" altLang="en-US" smtClean="0">
                <a:latin typeface="Calibri" panose="020F0502020204030204" pitchFamily="34" charset="0"/>
              </a:rPr>
              <a:t>.</a:t>
            </a:r>
          </a:p>
          <a:p>
            <a:r>
              <a:rPr lang="en-US" altLang="en-US" smtClean="0"/>
              <a:t>The latest arrival time minus the earliest arrival time during an observed period of time is called the "</a:t>
            </a:r>
            <a:r>
              <a:rPr lang="en-US" altLang="en-US" smtClean="0">
                <a:solidFill>
                  <a:srgbClr val="FFFF00"/>
                </a:solidFill>
              </a:rPr>
              <a:t>peak to peak jitter amplitude</a:t>
            </a:r>
            <a:r>
              <a:rPr lang="en-US" altLang="en-US" smtClean="0"/>
              <a:t>".</a:t>
            </a:r>
            <a:endParaRPr lang="en-US" altLang="en-US" smtClean="0">
              <a:latin typeface="Calibri" panose="020F0502020204030204" pitchFamily="34" charset="0"/>
            </a:endParaRPr>
          </a:p>
          <a:p>
            <a:r>
              <a:rPr lang="en-US" altLang="en-US" smtClean="0">
                <a:latin typeface="Calibri" panose="020F0502020204030204" pitchFamily="34" charset="0"/>
              </a:rPr>
              <a:t>We have to take the </a:t>
            </a:r>
            <a:r>
              <a:rPr lang="en-US" altLang="en-US" u="sng" smtClean="0">
                <a:solidFill>
                  <a:srgbClr val="FFFF00"/>
                </a:solidFill>
                <a:latin typeface="Calibri" panose="020F0502020204030204" pitchFamily="34" charset="0"/>
              </a:rPr>
              <a:t>Peak to Peak Jitter </a:t>
            </a:r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(T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</a:rPr>
              <a:t>P-P Jitter</a:t>
            </a:r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) </a:t>
            </a:r>
            <a:r>
              <a:rPr lang="en-US" altLang="en-US" smtClean="0"/>
              <a:t>into account </a:t>
            </a:r>
            <a:r>
              <a:rPr lang="en-US" altLang="en-US" smtClean="0">
                <a:latin typeface="Calibri" panose="020F0502020204030204" pitchFamily="34" charset="0"/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	T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</a:rPr>
              <a:t>clk</a:t>
            </a:r>
            <a:r>
              <a:rPr lang="en-US" altLang="en-US" baseline="30000" smtClean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≥ T 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</a:rPr>
              <a:t>clk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</a:rPr>
              <a:t>q1</a:t>
            </a:r>
            <a:r>
              <a:rPr lang="en-US" altLang="en-US" baseline="30000" smtClean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+ T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</a:rPr>
              <a:t>D</a:t>
            </a:r>
            <a:r>
              <a:rPr lang="en-US" altLang="en-US" baseline="30000" smtClean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+ T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</a:rPr>
              <a:t>su</a:t>
            </a:r>
            <a:r>
              <a:rPr lang="en-US" altLang="en-US" baseline="30000" smtClean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+ T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</a:rPr>
              <a:t>skew</a:t>
            </a:r>
            <a:r>
              <a:rPr lang="en-US" altLang="en-US" baseline="30000" smtClean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mtClean="0">
                <a:solidFill>
                  <a:srgbClr val="FFFF00"/>
                </a:solidFill>
                <a:latin typeface="Calibri" panose="020F0502020204030204" pitchFamily="34" charset="0"/>
              </a:rPr>
              <a:t>+ T</a:t>
            </a:r>
            <a:r>
              <a:rPr lang="en-US" altLang="en-US" baseline="-25000" smtClean="0">
                <a:solidFill>
                  <a:srgbClr val="FFFF00"/>
                </a:solidFill>
                <a:latin typeface="Calibri" panose="020F0502020204030204" pitchFamily="34" charset="0"/>
              </a:rPr>
              <a:t>P-P Jitter</a:t>
            </a:r>
            <a:r>
              <a:rPr lang="en-US" altLang="en-US" baseline="30000" smtClean="0">
                <a:solidFill>
                  <a:srgbClr val="FFFF00"/>
                </a:solidFill>
                <a:latin typeface="Calibri" panose="020F0502020204030204" pitchFamily="34" charset="0"/>
              </a:rPr>
              <a:t> 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Timing Constraints</a:t>
            </a:r>
            <a:endParaRPr lang="en-US" dirty="0"/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Another Timing Constraint arises in situations where T</a:t>
            </a:r>
            <a:r>
              <a:rPr lang="en-US" altLang="en-US" baseline="-25000" smtClean="0"/>
              <a:t>D</a:t>
            </a:r>
            <a:r>
              <a:rPr lang="en-US" altLang="en-US" smtClean="0"/>
              <a:t> is "Zero" or very small when the output of a FF is fed directly to the input of another (e.g. in Shift Registers). </a:t>
            </a:r>
          </a:p>
          <a:p>
            <a:pPr eaLnBrk="1" hangingPunct="1"/>
            <a:r>
              <a:rPr lang="en-US" altLang="en-US" smtClean="0"/>
              <a:t>In such situation, we need to make sure that the data does not pass through two FFs (during the transparency window of the FF where both master and slave are enabled). </a:t>
            </a:r>
          </a:p>
          <a:p>
            <a:pPr eaLnBrk="1" hangingPunct="1"/>
            <a:r>
              <a:rPr lang="en-US" altLang="en-US" smtClean="0"/>
              <a:t>Hence to avoid </a:t>
            </a:r>
            <a:r>
              <a:rPr lang="en-US" altLang="en-US" smtClean="0">
                <a:solidFill>
                  <a:srgbClr val="FFFF00"/>
                </a:solidFill>
              </a:rPr>
              <a:t>Hold Time violation</a:t>
            </a:r>
            <a:r>
              <a:rPr lang="en-US" altLang="en-US" smtClean="0"/>
              <a:t>: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solidFill>
                  <a:srgbClr val="FFFF00"/>
                </a:solidFill>
              </a:rPr>
              <a:t>T</a:t>
            </a:r>
            <a:r>
              <a:rPr lang="en-US" altLang="en-US" baseline="-25000" smtClean="0">
                <a:solidFill>
                  <a:srgbClr val="FFFF00"/>
                </a:solidFill>
              </a:rPr>
              <a:t>skew</a:t>
            </a:r>
            <a:r>
              <a:rPr lang="en-US" altLang="en-US" smtClean="0">
                <a:solidFill>
                  <a:srgbClr val="FFFF00"/>
                </a:solidFill>
              </a:rPr>
              <a:t> + T</a:t>
            </a:r>
            <a:r>
              <a:rPr lang="en-US" altLang="en-US" baseline="-25000" smtClean="0">
                <a:solidFill>
                  <a:srgbClr val="FFFF00"/>
                </a:solidFill>
              </a:rPr>
              <a:t>P-P Jitter</a:t>
            </a:r>
            <a:r>
              <a:rPr lang="en-US" altLang="en-US" smtClean="0">
                <a:solidFill>
                  <a:srgbClr val="FFFF00"/>
                </a:solidFill>
              </a:rPr>
              <a:t> + T</a:t>
            </a:r>
            <a:r>
              <a:rPr lang="en-US" altLang="en-US" baseline="-25000" smtClean="0">
                <a:solidFill>
                  <a:srgbClr val="FFFF00"/>
                </a:solidFill>
              </a:rPr>
              <a:t>hold2</a:t>
            </a:r>
            <a:r>
              <a:rPr lang="en-US" altLang="en-US" smtClean="0">
                <a:solidFill>
                  <a:srgbClr val="FFFF00"/>
                </a:solidFill>
              </a:rPr>
              <a:t> ≤ T</a:t>
            </a:r>
            <a:r>
              <a:rPr lang="en-US" altLang="en-US" baseline="-25000" smtClean="0">
                <a:solidFill>
                  <a:srgbClr val="FFFF00"/>
                </a:solidFill>
              </a:rPr>
              <a:t>ck</a:t>
            </a:r>
            <a:r>
              <a:rPr lang="en-US" altLang="en-US" baseline="-25000" smtClean="0">
                <a:solidFill>
                  <a:srgbClr val="FFFF00"/>
                </a:solidFill>
                <a:sym typeface="Wingdings" panose="05000000000000000000" pitchFamily="2" charset="2"/>
              </a:rPr>
              <a:t></a:t>
            </a:r>
            <a:r>
              <a:rPr lang="en-US" altLang="en-US" baseline="-25000" smtClean="0">
                <a:solidFill>
                  <a:srgbClr val="FFFF00"/>
                </a:solidFill>
              </a:rPr>
              <a:t>q1</a:t>
            </a:r>
            <a:r>
              <a:rPr lang="en-US" altLang="en-US" smtClean="0">
                <a:solidFill>
                  <a:srgbClr val="FFFF00"/>
                </a:solidFill>
              </a:rPr>
              <a:t> + T</a:t>
            </a:r>
            <a:r>
              <a:rPr lang="en-US" altLang="en-US" baseline="-25000" smtClean="0">
                <a:solidFill>
                  <a:srgbClr val="FFFF00"/>
                </a:solidFill>
              </a:rPr>
              <a:t>D</a:t>
            </a:r>
            <a:r>
              <a:rPr lang="en-US" altLang="en-US" smtClean="0">
                <a:solidFill>
                  <a:srgbClr val="FFFF00"/>
                </a:solidFill>
              </a:rPr>
              <a:t> 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altLang="en-US" smtClean="0"/>
              <a:t>	where T</a:t>
            </a:r>
            <a:r>
              <a:rPr lang="en-US" altLang="en-US" baseline="-25000" smtClean="0"/>
              <a:t>hold2</a:t>
            </a:r>
            <a:r>
              <a:rPr lang="en-US" altLang="en-US" smtClean="0"/>
              <a:t> is the hold time of the 2nd FF 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Metastability</a:t>
            </a:r>
            <a:endParaRPr lang="en-US" dirty="0"/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Whenever there are setup and hold time violations in any flip-flop, it enters a state where its output is unpredictable: this state is known as </a:t>
            </a:r>
            <a:r>
              <a:rPr lang="en-US" altLang="en-US" smtClean="0">
                <a:solidFill>
                  <a:srgbClr val="FFFF00"/>
                </a:solidFill>
              </a:rPr>
              <a:t>metastable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rgbClr val="FFFF00"/>
                </a:solidFill>
              </a:rPr>
              <a:t>state</a:t>
            </a:r>
            <a:r>
              <a:rPr lang="en-US" altLang="en-US" smtClean="0"/>
              <a:t> (</a:t>
            </a:r>
            <a:r>
              <a:rPr lang="en-US" altLang="en-US" smtClean="0">
                <a:solidFill>
                  <a:srgbClr val="FFFF00"/>
                </a:solidFill>
              </a:rPr>
              <a:t>quasi stable state</a:t>
            </a:r>
            <a:r>
              <a:rPr lang="en-US" altLang="en-US" smtClean="0"/>
              <a:t>)</a:t>
            </a:r>
          </a:p>
          <a:p>
            <a:r>
              <a:rPr lang="en-US" altLang="en-US" smtClean="0"/>
              <a:t>At the end of metastable state, the flip-flop settles down to either '1' or '0'. This whole process is known as </a:t>
            </a:r>
            <a:r>
              <a:rPr lang="en-US" altLang="en-US" smtClean="0">
                <a:solidFill>
                  <a:srgbClr val="FFFF00"/>
                </a:solidFill>
              </a:rPr>
              <a:t>metastability</a:t>
            </a:r>
            <a:r>
              <a:rPr lang="en-US" altLang="en-US" smtClean="0"/>
              <a:t>.</a:t>
            </a:r>
          </a:p>
          <a:p>
            <a:r>
              <a:rPr lang="en-US" altLang="en-US" smtClean="0"/>
              <a:t>When a flip-flop is in metastable state, its output oscillates between '0' and '1‘. How long it takes to settle down, depends on the technology of the flip-flop.</a:t>
            </a:r>
          </a:p>
          <a:p>
            <a:r>
              <a:rPr lang="en-US" altLang="en-US" smtClean="0"/>
              <a:t>Metastability occurs when the input signal is an </a:t>
            </a:r>
            <a:r>
              <a:rPr lang="en-US" altLang="en-US" smtClean="0">
                <a:solidFill>
                  <a:srgbClr val="FFFF00"/>
                </a:solidFill>
              </a:rPr>
              <a:t>asynchronous</a:t>
            </a:r>
            <a:r>
              <a:rPr lang="en-US" altLang="en-US" smtClean="0"/>
              <a:t> signal.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Metastability</a:t>
            </a:r>
            <a:endParaRPr lang="en-US" dirty="0"/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most common way to tolerate metastability is to add one or more successive </a:t>
            </a:r>
            <a:r>
              <a:rPr lang="en-US" altLang="en-US" smtClean="0">
                <a:solidFill>
                  <a:srgbClr val="FFFF00"/>
                </a:solidFill>
              </a:rPr>
              <a:t>synchronizing flip-flops</a:t>
            </a:r>
            <a:r>
              <a:rPr lang="en-US" altLang="en-US" smtClean="0"/>
              <a:t> to the synchronizer.</a:t>
            </a:r>
          </a:p>
          <a:p>
            <a:r>
              <a:rPr lang="en-US" altLang="en-US" smtClean="0"/>
              <a:t>This approach allows for an entire clock period (except for the setup time of the second flip-flop) for metastable events in the first synchronizing flip-flop to resolve themselves. </a:t>
            </a:r>
          </a:p>
          <a:p>
            <a:r>
              <a:rPr lang="en-US" altLang="en-US" smtClean="0"/>
              <a:t>This does, however, increase the latency in the synchronous logic's observation of input changes.</a:t>
            </a:r>
          </a:p>
        </p:txBody>
      </p:sp>
      <p:pic>
        <p:nvPicPr>
          <p:cNvPr id="624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4829175"/>
            <a:ext cx="70485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hlink"/>
                </a:solidFill>
              </a:rPr>
              <a:t>Example: f = ab + ac + bc</a:t>
            </a:r>
          </a:p>
          <a:p>
            <a:pPr lvl="1"/>
            <a:r>
              <a:rPr lang="en-US" altLang="en-US" smtClean="0"/>
              <a:t>f</a:t>
            </a:r>
            <a:r>
              <a:rPr lang="en-US" altLang="en-US" baseline="-25000" smtClean="0"/>
              <a:t>a</a:t>
            </a:r>
            <a:r>
              <a:rPr lang="en-US" altLang="en-US" smtClean="0"/>
              <a:t> = b + c</a:t>
            </a:r>
          </a:p>
          <a:p>
            <a:pPr lvl="1"/>
            <a:r>
              <a:rPr lang="en-US" altLang="en-US" smtClean="0"/>
              <a:t>f</a:t>
            </a:r>
            <a:r>
              <a:rPr lang="en-US" altLang="en-US" baseline="-25000" smtClean="0"/>
              <a:t>a’</a:t>
            </a:r>
            <a:r>
              <a:rPr lang="en-US" altLang="en-US" smtClean="0"/>
              <a:t> = bc</a:t>
            </a:r>
          </a:p>
          <a:p>
            <a:pPr lvl="1"/>
            <a:r>
              <a:rPr lang="en-US" altLang="en-US" smtClean="0"/>
              <a:t>F = a f</a:t>
            </a:r>
            <a:r>
              <a:rPr lang="en-US" altLang="en-US" baseline="-25000" smtClean="0"/>
              <a:t>a</a:t>
            </a:r>
            <a:r>
              <a:rPr lang="en-US" altLang="en-US" smtClean="0"/>
              <a:t> + a’ f</a:t>
            </a:r>
            <a:r>
              <a:rPr lang="en-US" altLang="en-US" baseline="-25000" smtClean="0"/>
              <a:t>a’</a:t>
            </a:r>
            <a:r>
              <a:rPr lang="en-US" altLang="en-US" smtClean="0"/>
              <a:t> = a (b + c) + a’ (bc) </a:t>
            </a:r>
          </a:p>
          <a:p>
            <a:r>
              <a:rPr lang="en-US" altLang="en-US" smtClean="0"/>
              <a:t>A Boolean function can be interpreted as the set of its minterms.</a:t>
            </a:r>
          </a:p>
          <a:p>
            <a:r>
              <a:rPr lang="en-US" altLang="en-US" smtClean="0"/>
              <a:t>Operations and relations on Boolean functions can be viewed as operations on their minterm sets</a:t>
            </a:r>
          </a:p>
          <a:p>
            <a:pPr lvl="1"/>
            <a:r>
              <a:rPr lang="en-US" altLang="en-US" smtClean="0">
                <a:solidFill>
                  <a:schemeClr val="hlink"/>
                </a:solidFill>
              </a:rPr>
              <a:t>Sum</a:t>
            </a:r>
            <a:r>
              <a:rPr lang="en-US" altLang="en-US" smtClean="0"/>
              <a:t> of two functions  is the </a:t>
            </a:r>
            <a:r>
              <a:rPr lang="en-US" altLang="en-US" smtClean="0">
                <a:solidFill>
                  <a:schemeClr val="hlink"/>
                </a:solidFill>
              </a:rPr>
              <a:t>Union </a:t>
            </a:r>
            <a:r>
              <a:rPr lang="en-US" altLang="en-US" smtClean="0">
                <a:solidFill>
                  <a:schemeClr val="hlink"/>
                </a:solidFill>
                <a:latin typeface="Symbol" panose="05050102010706020507" pitchFamily="18" charset="2"/>
              </a:rPr>
              <a:t>(</a:t>
            </a:r>
            <a:r>
              <a:rPr lang="en-US" altLang="en-US" smtClean="0">
                <a:solidFill>
                  <a:schemeClr val="hlink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</a:t>
            </a:r>
            <a:r>
              <a:rPr lang="en-US" altLang="en-US" smtClean="0">
                <a:solidFill>
                  <a:schemeClr val="hlink"/>
                </a:solidFill>
                <a:latin typeface="Symbol" panose="05050102010706020507" pitchFamily="18" charset="2"/>
              </a:rPr>
              <a:t>)</a:t>
            </a:r>
            <a:r>
              <a:rPr lang="en-US" altLang="en-US" smtClean="0">
                <a:latin typeface="Symbol" panose="05050102010706020507" pitchFamily="18" charset="2"/>
              </a:rPr>
              <a:t> </a:t>
            </a:r>
            <a:r>
              <a:rPr lang="en-US" altLang="en-US" smtClean="0"/>
              <a:t>of their minterm sets</a:t>
            </a:r>
          </a:p>
          <a:p>
            <a:pPr lvl="1"/>
            <a:r>
              <a:rPr lang="en-US" altLang="en-US" smtClean="0">
                <a:solidFill>
                  <a:schemeClr val="hlink"/>
                </a:solidFill>
              </a:rPr>
              <a:t>Product</a:t>
            </a:r>
            <a:r>
              <a:rPr lang="en-US" altLang="en-US" smtClean="0"/>
              <a:t> of two functions  is the </a:t>
            </a:r>
            <a:r>
              <a:rPr lang="en-US" altLang="en-US" smtClean="0">
                <a:solidFill>
                  <a:schemeClr val="hlink"/>
                </a:solidFill>
              </a:rPr>
              <a:t>Intersection (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</a:t>
            </a:r>
            <a:r>
              <a:rPr lang="en-US" altLang="en-US" smtClean="0">
                <a:solidFill>
                  <a:schemeClr val="hlink"/>
                </a:solidFill>
              </a:rPr>
              <a:t> ) </a:t>
            </a:r>
            <a:r>
              <a:rPr lang="en-US" altLang="en-US" smtClean="0"/>
              <a:t>of their minterm sets</a:t>
            </a:r>
          </a:p>
          <a:p>
            <a:pPr lvl="1"/>
            <a:r>
              <a:rPr lang="en-US" altLang="en-US" smtClean="0">
                <a:solidFill>
                  <a:schemeClr val="hlink"/>
                </a:solidFill>
              </a:rPr>
              <a:t>Implication</a:t>
            </a:r>
            <a:r>
              <a:rPr lang="en-US" altLang="en-US" smtClean="0"/>
              <a:t> between two functions corresponds to </a:t>
            </a:r>
            <a:r>
              <a:rPr lang="en-US" altLang="en-US" smtClean="0">
                <a:solidFill>
                  <a:schemeClr val="hlink"/>
                </a:solidFill>
              </a:rPr>
              <a:t>containment (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</a:t>
            </a:r>
            <a:r>
              <a:rPr lang="en-US" altLang="en-US" smtClean="0">
                <a:solidFill>
                  <a:schemeClr val="hlink"/>
                </a:solidFill>
              </a:rPr>
              <a:t>) </a:t>
            </a:r>
            <a:r>
              <a:rPr lang="en-US" altLang="en-US" smtClean="0"/>
              <a:t>of their minterm sets</a:t>
            </a:r>
          </a:p>
          <a:p>
            <a:pPr lvl="2"/>
            <a:r>
              <a:rPr lang="en-US" altLang="en-US" smtClean="0">
                <a:solidFill>
                  <a:schemeClr val="hlink"/>
                </a:solidFill>
              </a:rPr>
              <a:t>f</a:t>
            </a:r>
            <a:r>
              <a:rPr lang="en-US" altLang="en-US" baseline="-25000" smtClean="0">
                <a:solidFill>
                  <a:schemeClr val="hlink"/>
                </a:solidFill>
              </a:rPr>
              <a:t>1</a:t>
            </a:r>
            <a:r>
              <a:rPr lang="en-US" altLang="en-US" smtClean="0">
                <a:solidFill>
                  <a:schemeClr val="hlink"/>
                </a:solidFill>
              </a:rPr>
              <a:t> 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 f</a:t>
            </a:r>
            <a:r>
              <a:rPr lang="en-US" altLang="en-US" baseline="-25000" smtClean="0">
                <a:solidFill>
                  <a:schemeClr val="hlink"/>
                </a:solidFill>
                <a:sym typeface="Symbol" panose="05050102010706020507" pitchFamily="18" charset="2"/>
              </a:rPr>
              <a:t>2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  f</a:t>
            </a:r>
            <a:r>
              <a:rPr lang="en-US" altLang="en-US" baseline="-25000" smtClean="0">
                <a:solidFill>
                  <a:schemeClr val="hlink"/>
                </a:solidFill>
                <a:sym typeface="Symbol" panose="05050102010706020507" pitchFamily="18" charset="2"/>
              </a:rPr>
              <a:t>1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  f</a:t>
            </a:r>
            <a:r>
              <a:rPr lang="en-US" altLang="en-US" baseline="-25000" smtClean="0">
                <a:solidFill>
                  <a:schemeClr val="hlink"/>
                </a:solidFill>
                <a:sym typeface="Symbol" panose="05050102010706020507" pitchFamily="18" charset="2"/>
              </a:rPr>
              <a:t>2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  f</a:t>
            </a:r>
            <a:r>
              <a:rPr lang="en-US" altLang="en-US" baseline="-25000" smtClean="0">
                <a:solidFill>
                  <a:schemeClr val="hlink"/>
                </a:solidFill>
                <a:sym typeface="Symbol" panose="05050102010706020507" pitchFamily="18" charset="2"/>
              </a:rPr>
              <a:t>1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’ + f</a:t>
            </a:r>
            <a:r>
              <a:rPr lang="en-US" altLang="en-US" baseline="-25000" smtClean="0">
                <a:solidFill>
                  <a:schemeClr val="hlink"/>
                </a:solidFill>
                <a:sym typeface="Symbol" panose="05050102010706020507" pitchFamily="18" charset="2"/>
              </a:rPr>
              <a:t>2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 = 1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Boolean Expansion Based on </a:t>
            </a:r>
            <a:r>
              <a:rPr lang="en-US" dirty="0" err="1" smtClean="0"/>
              <a:t>Orthonormal</a:t>
            </a:r>
            <a:r>
              <a:rPr lang="en-US" dirty="0" smtClean="0"/>
              <a:t> Basis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Let </a:t>
            </a:r>
            <a:r>
              <a:rPr lang="en-US" altLang="en-US" smtClean="0">
                <a:sym typeface="Symbol" panose="05050102010706020507" pitchFamily="18" charset="2"/>
              </a:rPr>
              <a:t></a:t>
            </a:r>
            <a:r>
              <a:rPr lang="en-US" altLang="en-US" baseline="-25000" smtClean="0">
                <a:sym typeface="Symbol" panose="05050102010706020507" pitchFamily="18" charset="2"/>
              </a:rPr>
              <a:t>i </a:t>
            </a:r>
            <a:r>
              <a:rPr lang="en-US" altLang="en-US" smtClean="0">
                <a:sym typeface="Symbol" panose="05050102010706020507" pitchFamily="18" charset="2"/>
              </a:rPr>
              <a:t>, i=1,2, …,k be a set of Boolean functions such that 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</a:t>
            </a:r>
            <a:r>
              <a:rPr lang="en-US" altLang="en-US" baseline="-25000" smtClean="0">
                <a:solidFill>
                  <a:schemeClr val="hlink"/>
                </a:solidFill>
                <a:sym typeface="Symbol" panose="05050102010706020507" pitchFamily="18" charset="2"/>
              </a:rPr>
              <a:t>i=1 to k    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</a:t>
            </a:r>
            <a:r>
              <a:rPr lang="en-US" altLang="en-US" baseline="-25000" smtClean="0">
                <a:solidFill>
                  <a:schemeClr val="hlink"/>
                </a:solidFill>
                <a:sym typeface="Symbol" panose="05050102010706020507" pitchFamily="18" charset="2"/>
              </a:rPr>
              <a:t>i  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= 1</a:t>
            </a:r>
            <a:r>
              <a:rPr lang="en-US" altLang="en-US" baseline="-25000" smtClean="0">
                <a:sym typeface="Symbol" panose="05050102010706020507" pitchFamily="18" charset="2"/>
              </a:rPr>
              <a:t> </a:t>
            </a:r>
            <a:r>
              <a:rPr lang="en-US" altLang="en-US" smtClean="0">
                <a:sym typeface="Symbol" panose="05050102010706020507" pitchFamily="18" charset="2"/>
              </a:rPr>
              <a:t>and</a:t>
            </a:r>
            <a:r>
              <a:rPr lang="en-US" altLang="en-US" baseline="-25000" smtClean="0">
                <a:sym typeface="Symbol" panose="05050102010706020507" pitchFamily="18" charset="2"/>
              </a:rPr>
              <a:t> 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</a:t>
            </a:r>
            <a:r>
              <a:rPr lang="en-US" altLang="en-US" baseline="-25000" smtClean="0">
                <a:solidFill>
                  <a:schemeClr val="hlink"/>
                </a:solidFill>
                <a:sym typeface="Symbol" panose="05050102010706020507" pitchFamily="18" charset="2"/>
              </a:rPr>
              <a:t>i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 . </a:t>
            </a:r>
            <a:r>
              <a:rPr lang="en-US" altLang="en-US" baseline="-25000" smtClean="0">
                <a:solidFill>
                  <a:schemeClr val="hlink"/>
                </a:solidFill>
                <a:sym typeface="Symbol" panose="05050102010706020507" pitchFamily="18" charset="2"/>
              </a:rPr>
              <a:t>j  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= 0</a:t>
            </a:r>
            <a:r>
              <a:rPr lang="en-US" altLang="en-US" baseline="-25000" smtClean="0">
                <a:sym typeface="Symbol" panose="05050102010706020507" pitchFamily="18" charset="2"/>
              </a:rPr>
              <a:t> </a:t>
            </a:r>
            <a:r>
              <a:rPr lang="en-US" altLang="en-US" smtClean="0">
                <a:sym typeface="Symbol" panose="05050102010706020507" pitchFamily="18" charset="2"/>
              </a:rPr>
              <a:t>for  i  j {1,2,…,k}.</a:t>
            </a:r>
          </a:p>
          <a:p>
            <a:r>
              <a:rPr lang="en-US" altLang="en-US" smtClean="0">
                <a:sym typeface="Symbol" panose="05050102010706020507" pitchFamily="18" charset="2"/>
              </a:rPr>
              <a:t>An 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Orthonormal Expansion </a:t>
            </a:r>
            <a:r>
              <a:rPr lang="en-US" altLang="en-US" smtClean="0">
                <a:sym typeface="Symbol" panose="05050102010706020507" pitchFamily="18" charset="2"/>
              </a:rPr>
              <a:t>of a function f is </a:t>
            </a:r>
          </a:p>
          <a:p>
            <a:pPr>
              <a:buFont typeface="Monotype Sorts" pitchFamily="2" charset="2"/>
              <a:buNone/>
            </a:pPr>
            <a:r>
              <a:rPr lang="en-US" altLang="en-US" smtClean="0">
                <a:sym typeface="Symbol" panose="05050102010706020507" pitchFamily="18" charset="2"/>
              </a:rPr>
              <a:t>	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f= </a:t>
            </a:r>
            <a:r>
              <a:rPr lang="en-US" altLang="en-US" baseline="-25000" smtClean="0">
                <a:solidFill>
                  <a:schemeClr val="hlink"/>
                </a:solidFill>
                <a:sym typeface="Symbol" panose="05050102010706020507" pitchFamily="18" charset="2"/>
              </a:rPr>
              <a:t>i=1 to k  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 f</a:t>
            </a:r>
            <a:r>
              <a:rPr lang="en-US" altLang="en-US" baseline="-25000" smtClean="0">
                <a:solidFill>
                  <a:schemeClr val="hlink"/>
                </a:solidFill>
                <a:sym typeface="Symbol" panose="05050102010706020507" pitchFamily="18" charset="2"/>
              </a:rPr>
              <a:t>i . 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</a:t>
            </a:r>
            <a:r>
              <a:rPr lang="en-US" altLang="en-US" baseline="-25000" smtClean="0">
                <a:solidFill>
                  <a:schemeClr val="hlink"/>
                </a:solidFill>
                <a:sym typeface="Symbol" panose="05050102010706020507" pitchFamily="18" charset="2"/>
              </a:rPr>
              <a:t>i </a:t>
            </a:r>
          </a:p>
          <a:p>
            <a:r>
              <a:rPr lang="en-US" altLang="en-US" smtClean="0">
                <a:sym typeface="Symbol" panose="05050102010706020507" pitchFamily="18" charset="2"/>
              </a:rPr>
              <a:t>f</a:t>
            </a:r>
            <a:r>
              <a:rPr lang="en-US" altLang="en-US" baseline="-25000" smtClean="0">
                <a:sym typeface="Symbol" panose="05050102010706020507" pitchFamily="18" charset="2"/>
              </a:rPr>
              <a:t>i </a:t>
            </a:r>
            <a:r>
              <a:rPr lang="en-US" altLang="en-US" smtClean="0">
                <a:sym typeface="Symbol" panose="05050102010706020507" pitchFamily="18" charset="2"/>
              </a:rPr>
              <a:t>is</a:t>
            </a:r>
            <a:r>
              <a:rPr lang="en-US" altLang="en-US" baseline="-25000" smtClean="0">
                <a:sym typeface="Symbol" panose="05050102010706020507" pitchFamily="18" charset="2"/>
              </a:rPr>
              <a:t> </a:t>
            </a:r>
            <a:r>
              <a:rPr lang="en-US" altLang="en-US" smtClean="0">
                <a:sym typeface="Symbol" panose="05050102010706020507" pitchFamily="18" charset="2"/>
              </a:rPr>
              <a:t>called the 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cofactor</a:t>
            </a:r>
            <a:r>
              <a:rPr lang="en-US" altLang="en-US" smtClean="0">
                <a:sym typeface="Symbol" panose="05050102010706020507" pitchFamily="18" charset="2"/>
              </a:rPr>
              <a:t> of f w.r.t.</a:t>
            </a:r>
            <a:r>
              <a:rPr lang="en-US" altLang="en-US" baseline="-25000" smtClean="0">
                <a:sym typeface="Symbol" panose="05050102010706020507" pitchFamily="18" charset="2"/>
              </a:rPr>
              <a:t> </a:t>
            </a:r>
            <a:r>
              <a:rPr lang="en-US" altLang="en-US" smtClean="0">
                <a:sym typeface="Symbol" panose="05050102010706020507" pitchFamily="18" charset="2"/>
              </a:rPr>
              <a:t></a:t>
            </a:r>
            <a:r>
              <a:rPr lang="en-US" altLang="en-US" baseline="-25000" smtClean="0">
                <a:sym typeface="Symbol" panose="05050102010706020507" pitchFamily="18" charset="2"/>
              </a:rPr>
              <a:t>i </a:t>
            </a:r>
            <a:r>
              <a:rPr lang="en-US" altLang="en-US" smtClean="0">
                <a:sym typeface="Symbol" panose="05050102010706020507" pitchFamily="18" charset="2"/>
              </a:rPr>
              <a:t> i.</a:t>
            </a:r>
          </a:p>
          <a:p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Example: f = ab+ac+bc; </a:t>
            </a:r>
            <a:r>
              <a:rPr lang="en-US" altLang="en-US" baseline="-25000" smtClean="0">
                <a:solidFill>
                  <a:schemeClr val="hlink"/>
                </a:solidFill>
                <a:sym typeface="Symbol" panose="05050102010706020507" pitchFamily="18" charset="2"/>
              </a:rPr>
              <a:t>1 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= a; </a:t>
            </a:r>
            <a:r>
              <a:rPr lang="en-US" altLang="en-US" baseline="-25000" smtClean="0">
                <a:solidFill>
                  <a:schemeClr val="hlink"/>
                </a:solidFill>
                <a:sym typeface="Symbol" panose="05050102010706020507" pitchFamily="18" charset="2"/>
              </a:rPr>
              <a:t>2 </a:t>
            </a:r>
            <a:r>
              <a:rPr lang="en-US" altLang="en-US" smtClean="0">
                <a:solidFill>
                  <a:schemeClr val="hlink"/>
                </a:solidFill>
                <a:sym typeface="Symbol" panose="05050102010706020507" pitchFamily="18" charset="2"/>
              </a:rPr>
              <a:t>= a’;</a:t>
            </a:r>
            <a:r>
              <a:rPr lang="en-US" altLang="en-US" smtClean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</a:p>
          <a:p>
            <a:pPr lvl="1"/>
            <a:r>
              <a:rPr lang="en-US" altLang="en-US" smtClean="0">
                <a:sym typeface="Symbol" panose="05050102010706020507" pitchFamily="18" charset="2"/>
              </a:rPr>
              <a:t>f</a:t>
            </a:r>
            <a:r>
              <a:rPr lang="en-US" altLang="en-US" baseline="-25000" smtClean="0">
                <a:sym typeface="Symbol" panose="05050102010706020507" pitchFamily="18" charset="2"/>
              </a:rPr>
              <a:t>1</a:t>
            </a:r>
            <a:r>
              <a:rPr lang="en-US" altLang="en-US" sz="2400" b="1" smtClean="0">
                <a:sym typeface="Symbol" panose="05050102010706020507" pitchFamily="18" charset="2"/>
              </a:rPr>
              <a:t> = </a:t>
            </a:r>
            <a:r>
              <a:rPr lang="en-US" altLang="en-US" smtClean="0">
                <a:sym typeface="Symbol" panose="05050102010706020507" pitchFamily="18" charset="2"/>
              </a:rPr>
              <a:t>b+c+bc=b+c</a:t>
            </a:r>
          </a:p>
          <a:p>
            <a:pPr lvl="1"/>
            <a:r>
              <a:rPr lang="en-US" altLang="en-US" smtClean="0">
                <a:sym typeface="Symbol" panose="05050102010706020507" pitchFamily="18" charset="2"/>
              </a:rPr>
              <a:t>f</a:t>
            </a:r>
            <a:r>
              <a:rPr lang="en-US" altLang="en-US" baseline="-25000" smtClean="0">
                <a:sym typeface="Symbol" panose="05050102010706020507" pitchFamily="18" charset="2"/>
              </a:rPr>
              <a:t>2</a:t>
            </a:r>
            <a:r>
              <a:rPr lang="en-US" altLang="en-US" sz="2400" b="1" smtClean="0">
                <a:sym typeface="Symbol" panose="05050102010706020507" pitchFamily="18" charset="2"/>
              </a:rPr>
              <a:t> = </a:t>
            </a:r>
            <a:r>
              <a:rPr lang="en-US" altLang="en-US" smtClean="0">
                <a:sym typeface="Symbol" panose="05050102010706020507" pitchFamily="18" charset="2"/>
              </a:rPr>
              <a:t>bc</a:t>
            </a:r>
          </a:p>
          <a:p>
            <a:pPr lvl="1"/>
            <a:r>
              <a:rPr lang="en-US" altLang="en-US" smtClean="0">
                <a:sym typeface="Symbol" panose="05050102010706020507" pitchFamily="18" charset="2"/>
              </a:rPr>
              <a:t>f = </a:t>
            </a:r>
            <a:r>
              <a:rPr lang="en-US" altLang="en-US" baseline="-25000" smtClean="0">
                <a:sym typeface="Symbol" panose="05050102010706020507" pitchFamily="18" charset="2"/>
              </a:rPr>
              <a:t>I  </a:t>
            </a:r>
            <a:r>
              <a:rPr lang="en-US" altLang="en-US" smtClean="0">
                <a:sym typeface="Symbol" panose="05050102010706020507" pitchFamily="18" charset="2"/>
              </a:rPr>
              <a:t>f</a:t>
            </a:r>
            <a:r>
              <a:rPr lang="en-US" altLang="en-US" baseline="-25000" smtClean="0">
                <a:sym typeface="Symbol" panose="05050102010706020507" pitchFamily="18" charset="2"/>
              </a:rPr>
              <a:t>I . </a:t>
            </a:r>
            <a:r>
              <a:rPr lang="en-US" altLang="en-US" smtClean="0">
                <a:sym typeface="Symbol" panose="05050102010706020507" pitchFamily="18" charset="2"/>
              </a:rPr>
              <a:t>+</a:t>
            </a:r>
            <a:r>
              <a:rPr lang="en-US" altLang="en-US" baseline="-25000" smtClean="0">
                <a:sym typeface="Symbol" panose="05050102010706020507" pitchFamily="18" charset="2"/>
              </a:rPr>
              <a:t> </a:t>
            </a:r>
            <a:r>
              <a:rPr lang="en-US" altLang="en-US" smtClean="0">
                <a:sym typeface="Symbol" panose="05050102010706020507" pitchFamily="18" charset="2"/>
              </a:rPr>
              <a:t></a:t>
            </a:r>
            <a:r>
              <a:rPr lang="en-US" altLang="en-US" baseline="-25000" smtClean="0">
                <a:sym typeface="Symbol" panose="05050102010706020507" pitchFamily="18" charset="2"/>
              </a:rPr>
              <a:t>2  </a:t>
            </a:r>
            <a:r>
              <a:rPr lang="en-US" altLang="en-US" smtClean="0">
                <a:sym typeface="Symbol" panose="05050102010706020507" pitchFamily="18" charset="2"/>
              </a:rPr>
              <a:t>f</a:t>
            </a:r>
            <a:r>
              <a:rPr lang="en-US" altLang="en-US" baseline="-25000" smtClean="0">
                <a:sym typeface="Symbol" panose="05050102010706020507" pitchFamily="18" charset="2"/>
              </a:rPr>
              <a:t>2 </a:t>
            </a:r>
            <a:r>
              <a:rPr lang="en-US" altLang="en-US" smtClean="0">
                <a:sym typeface="Symbol" panose="05050102010706020507" pitchFamily="18" charset="2"/>
              </a:rPr>
              <a:t>= a (b+c) + a’(bc)=ab+ac+a’bc= ab+ac+bc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Boolean Expansion Based on </a:t>
            </a:r>
            <a:r>
              <a:rPr lang="en-US" dirty="0" err="1" smtClean="0"/>
              <a:t>Orthonormal</a:t>
            </a:r>
            <a:r>
              <a:rPr lang="en-US" dirty="0" smtClean="0"/>
              <a:t> Basis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200" smtClean="0">
                <a:solidFill>
                  <a:schemeClr val="hlink"/>
                </a:solidFill>
              </a:rPr>
              <a:t>Theorem</a:t>
            </a:r>
          </a:p>
          <a:p>
            <a:pPr lvl="1"/>
            <a:r>
              <a:rPr lang="en-US" altLang="en-US" sz="2000" smtClean="0"/>
              <a:t>Let f, g, be two Boolean functions expanded with the same orthonormal basis </a:t>
            </a:r>
            <a:r>
              <a:rPr lang="en-US" altLang="en-US" sz="2000" smtClean="0">
                <a:sym typeface="Symbol" panose="05050102010706020507" pitchFamily="18" charset="2"/>
              </a:rPr>
              <a:t></a:t>
            </a:r>
            <a:r>
              <a:rPr lang="en-US" altLang="en-US" sz="2000" baseline="-25000" smtClean="0">
                <a:sym typeface="Symbol" panose="05050102010706020507" pitchFamily="18" charset="2"/>
              </a:rPr>
              <a:t>I </a:t>
            </a:r>
            <a:r>
              <a:rPr lang="en-US" altLang="en-US" sz="2000" smtClean="0">
                <a:sym typeface="Symbol" panose="05050102010706020507" pitchFamily="18" charset="2"/>
              </a:rPr>
              <a:t>, i=1,2, …,k </a:t>
            </a:r>
          </a:p>
          <a:p>
            <a:pPr lvl="1"/>
            <a:r>
              <a:rPr lang="en-US" altLang="en-US" sz="2000" smtClean="0">
                <a:sym typeface="Symbol" panose="05050102010706020507" pitchFamily="18" charset="2"/>
              </a:rPr>
              <a:t>Let </a:t>
            </a:r>
            <a:r>
              <a:rPr lang="ru-RU" altLang="en-US" sz="2000" smtClean="0">
                <a:latin typeface="Batang" pitchFamily="18" charset="-127"/>
                <a:ea typeface="Batang" pitchFamily="18" charset="-127"/>
                <a:cs typeface="Arial" panose="020B0604020202020204" pitchFamily="34" charset="0"/>
                <a:sym typeface="Symbol" panose="05050102010706020507" pitchFamily="18" charset="2"/>
              </a:rPr>
              <a:t></a:t>
            </a:r>
            <a:r>
              <a:rPr lang="en-US" altLang="en-US" sz="2000" smtClean="0">
                <a:latin typeface="Batang" pitchFamily="18" charset="-127"/>
                <a:ea typeface="Batang" pitchFamily="18" charset="-127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000" smtClean="0">
                <a:ea typeface="Batang" pitchFamily="18" charset="-127"/>
                <a:cs typeface="Arial" panose="020B0604020202020204" pitchFamily="34" charset="0"/>
                <a:sym typeface="Symbol" panose="05050102010706020507" pitchFamily="18" charset="2"/>
              </a:rPr>
              <a:t>be a</a:t>
            </a:r>
            <a:r>
              <a:rPr lang="en-US" altLang="en-US" sz="2000" smtClean="0">
                <a:latin typeface="Batang" pitchFamily="18" charset="-127"/>
                <a:ea typeface="Batang" pitchFamily="18" charset="-127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000" smtClean="0">
                <a:ea typeface="Batang" pitchFamily="18" charset="-127"/>
                <a:cs typeface="Arial" panose="020B0604020202020204" pitchFamily="34" charset="0"/>
                <a:sym typeface="Symbol" panose="05050102010706020507" pitchFamily="18" charset="2"/>
              </a:rPr>
              <a:t>binary operator on two Boolean functions</a:t>
            </a:r>
          </a:p>
          <a:p>
            <a:pPr lvl="1"/>
            <a:endParaRPr lang="en-US" altLang="en-US" sz="2000" smtClean="0">
              <a:ea typeface="Batang" pitchFamily="18" charset="-127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1"/>
            <a:endParaRPr lang="en-US" altLang="en-US" sz="2000" smtClean="0">
              <a:ea typeface="Batang" pitchFamily="18" charset="-127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1"/>
            <a:endParaRPr lang="en-US" altLang="en-US" sz="2000" smtClean="0">
              <a:ea typeface="Batang" pitchFamily="18" charset="-127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lvl="1"/>
            <a:endParaRPr lang="en-US" altLang="en-US" sz="2000" smtClean="0">
              <a:ea typeface="Batang" pitchFamily="18" charset="-127"/>
              <a:cs typeface="Arial" panose="020B0604020202020204" pitchFamily="34" charset="0"/>
              <a:sym typeface="Symbol" panose="05050102010706020507" pitchFamily="18" charset="2"/>
            </a:endParaRPr>
          </a:p>
          <a:p>
            <a:r>
              <a:rPr lang="en-US" altLang="en-US" sz="2200" smtClean="0">
                <a:solidFill>
                  <a:schemeClr val="hlink"/>
                </a:solidFill>
              </a:rPr>
              <a:t>Corollary</a:t>
            </a:r>
          </a:p>
          <a:p>
            <a:pPr lvl="1"/>
            <a:r>
              <a:rPr lang="en-US" altLang="en-US" sz="2000" smtClean="0"/>
              <a:t>Let f, g, be two Boolean functions with support variables {x</a:t>
            </a:r>
            <a:r>
              <a:rPr lang="en-US" altLang="en-US" sz="2000" baseline="-25000" smtClean="0"/>
              <a:t>i</a:t>
            </a:r>
            <a:r>
              <a:rPr lang="en-US" altLang="en-US" sz="2000" smtClean="0"/>
              <a:t>, </a:t>
            </a:r>
            <a:r>
              <a:rPr lang="en-US" altLang="en-US" sz="2000" smtClean="0">
                <a:sym typeface="Symbol" panose="05050102010706020507" pitchFamily="18" charset="2"/>
              </a:rPr>
              <a:t>i=1,2, …,n}.</a:t>
            </a:r>
          </a:p>
          <a:p>
            <a:pPr lvl="1"/>
            <a:r>
              <a:rPr lang="en-US" altLang="en-US" sz="2000" smtClean="0">
                <a:sym typeface="Symbol" panose="05050102010706020507" pitchFamily="18" charset="2"/>
              </a:rPr>
              <a:t>Let </a:t>
            </a:r>
            <a:r>
              <a:rPr lang="ru-RU" altLang="en-US" sz="2000" smtClean="0">
                <a:latin typeface="Batang" pitchFamily="18" charset="-127"/>
                <a:ea typeface="Batang" pitchFamily="18" charset="-127"/>
                <a:sym typeface="Symbol" panose="05050102010706020507" pitchFamily="18" charset="2"/>
              </a:rPr>
              <a:t></a:t>
            </a:r>
            <a:r>
              <a:rPr lang="en-US" altLang="en-US" sz="2000" smtClean="0">
                <a:latin typeface="Batang" pitchFamily="18" charset="-127"/>
                <a:ea typeface="Batang" pitchFamily="18" charset="-127"/>
                <a:sym typeface="Symbol" panose="05050102010706020507" pitchFamily="18" charset="2"/>
              </a:rPr>
              <a:t> </a:t>
            </a:r>
            <a:r>
              <a:rPr lang="en-US" altLang="en-US" sz="2000" smtClean="0">
                <a:ea typeface="Batang" pitchFamily="18" charset="-127"/>
                <a:sym typeface="Symbol" panose="05050102010706020507" pitchFamily="18" charset="2"/>
              </a:rPr>
              <a:t>be a</a:t>
            </a:r>
            <a:r>
              <a:rPr lang="en-US" altLang="en-US" sz="2000" smtClean="0">
                <a:latin typeface="Batang" pitchFamily="18" charset="-127"/>
                <a:ea typeface="Batang" pitchFamily="18" charset="-127"/>
                <a:sym typeface="Symbol" panose="05050102010706020507" pitchFamily="18" charset="2"/>
              </a:rPr>
              <a:t> </a:t>
            </a:r>
            <a:r>
              <a:rPr lang="en-US" altLang="en-US" sz="2000" smtClean="0">
                <a:ea typeface="Batang" pitchFamily="18" charset="-127"/>
                <a:sym typeface="Symbol" panose="05050102010706020507" pitchFamily="18" charset="2"/>
              </a:rPr>
              <a:t>binary operator on two Boolean functions</a:t>
            </a:r>
            <a:endParaRPr lang="en-US" altLang="en-US" sz="2000" smtClean="0"/>
          </a:p>
          <a:p>
            <a:endParaRPr lang="en-US" altLang="en-US" smtClean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497013" y="2687638"/>
          <a:ext cx="2597150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3" imgW="1320227" imgH="431613" progId="Equation.3">
                  <p:embed/>
                </p:oleObj>
              </mc:Choice>
              <mc:Fallback>
                <p:oleObj name="Equation" r:id="rId3" imgW="1320227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013" y="2687638"/>
                        <a:ext cx="2597150" cy="849312"/>
                      </a:xfrm>
                      <a:prstGeom prst="rect">
                        <a:avLst/>
                      </a:prstGeom>
                      <a:solidFill>
                        <a:srgbClr val="3399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4102" name="Object 6"/>
          <p:cNvGraphicFramePr>
            <a:graphicFrameLocks noChangeAspect="1"/>
          </p:cNvGraphicFramePr>
          <p:nvPr/>
        </p:nvGraphicFramePr>
        <p:xfrm>
          <a:off x="1085850" y="5424488"/>
          <a:ext cx="459105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5" imgW="1968500" imgH="215900" progId="Equation.3">
                  <p:embed/>
                </p:oleObj>
              </mc:Choice>
              <mc:Fallback>
                <p:oleObj name="Equation" r:id="rId5" imgW="1968500" imgH="215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50" y="5424488"/>
                        <a:ext cx="4591050" cy="636587"/>
                      </a:xfrm>
                      <a:prstGeom prst="rect">
                        <a:avLst/>
                      </a:prstGeom>
                      <a:solidFill>
                        <a:srgbClr val="3399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4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Boolean Expansion Based on </a:t>
            </a:r>
            <a:r>
              <a:rPr lang="en-US" dirty="0" err="1" smtClean="0"/>
              <a:t>Orthonormal</a:t>
            </a:r>
            <a:r>
              <a:rPr lang="en-US" dirty="0" smtClean="0"/>
              <a:t> Basis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hlink"/>
                </a:solidFill>
              </a:rPr>
              <a:t>Example:</a:t>
            </a:r>
          </a:p>
          <a:p>
            <a:pPr lvl="1"/>
            <a:r>
              <a:rPr lang="en-US" altLang="en-US" smtClean="0"/>
              <a:t>Let f = ab + c; g=a’c + b; Compute f </a:t>
            </a:r>
            <a:r>
              <a:rPr lang="en-US" altLang="en-US" smtClean="0">
                <a:sym typeface="Symbol" panose="05050102010706020507" pitchFamily="18" charset="2"/>
              </a:rPr>
              <a:t>g</a:t>
            </a:r>
          </a:p>
          <a:p>
            <a:pPr lvl="1"/>
            <a:r>
              <a:rPr lang="en-US" altLang="en-US" smtClean="0"/>
              <a:t>Let </a:t>
            </a:r>
            <a:r>
              <a:rPr lang="en-US" altLang="en-US" smtClean="0">
                <a:sym typeface="Symbol" panose="05050102010706020507" pitchFamily="18" charset="2"/>
              </a:rPr>
              <a:t></a:t>
            </a:r>
            <a:r>
              <a:rPr lang="en-US" altLang="en-US" baseline="-25000" smtClean="0">
                <a:sym typeface="Symbol" panose="05050102010706020507" pitchFamily="18" charset="2"/>
              </a:rPr>
              <a:t>1</a:t>
            </a:r>
            <a:r>
              <a:rPr lang="en-US" altLang="en-US" smtClean="0">
                <a:sym typeface="Symbol" panose="05050102010706020507" pitchFamily="18" charset="2"/>
              </a:rPr>
              <a:t>=a’b‘; </a:t>
            </a:r>
            <a:r>
              <a:rPr lang="en-US" altLang="en-US" baseline="-25000" smtClean="0">
                <a:sym typeface="Symbol" panose="05050102010706020507" pitchFamily="18" charset="2"/>
              </a:rPr>
              <a:t>2</a:t>
            </a:r>
            <a:r>
              <a:rPr lang="en-US" altLang="en-US" smtClean="0">
                <a:sym typeface="Symbol" panose="05050102010706020507" pitchFamily="18" charset="2"/>
              </a:rPr>
              <a:t>=a’b; </a:t>
            </a:r>
            <a:r>
              <a:rPr lang="en-US" altLang="en-US" baseline="-25000" smtClean="0">
                <a:sym typeface="Symbol" panose="05050102010706020507" pitchFamily="18" charset="2"/>
              </a:rPr>
              <a:t>3</a:t>
            </a:r>
            <a:r>
              <a:rPr lang="en-US" altLang="en-US" smtClean="0">
                <a:sym typeface="Symbol" panose="05050102010706020507" pitchFamily="18" charset="2"/>
              </a:rPr>
              <a:t>=ab‘; </a:t>
            </a:r>
            <a:r>
              <a:rPr lang="en-US" altLang="en-US" baseline="-25000" smtClean="0">
                <a:sym typeface="Symbol" panose="05050102010706020507" pitchFamily="18" charset="2"/>
              </a:rPr>
              <a:t>4</a:t>
            </a:r>
            <a:r>
              <a:rPr lang="en-US" altLang="en-US" smtClean="0">
                <a:sym typeface="Symbol" panose="05050102010706020507" pitchFamily="18" charset="2"/>
              </a:rPr>
              <a:t>=ab; </a:t>
            </a:r>
            <a:endParaRPr lang="en-US" altLang="en-US" smtClean="0"/>
          </a:p>
          <a:p>
            <a:pPr lvl="1"/>
            <a:r>
              <a:rPr lang="en-US" altLang="en-US" smtClean="0">
                <a:sym typeface="Symbol" panose="05050102010706020507" pitchFamily="18" charset="2"/>
              </a:rPr>
              <a:t>f</a:t>
            </a:r>
            <a:r>
              <a:rPr lang="en-US" altLang="en-US" baseline="-25000" smtClean="0">
                <a:sym typeface="Symbol" panose="05050102010706020507" pitchFamily="18" charset="2"/>
              </a:rPr>
              <a:t>1</a:t>
            </a:r>
            <a:r>
              <a:rPr lang="en-US" altLang="en-US" sz="2400" b="1" smtClean="0">
                <a:sym typeface="Symbol" panose="05050102010706020507" pitchFamily="18" charset="2"/>
              </a:rPr>
              <a:t> = </a:t>
            </a:r>
            <a:r>
              <a:rPr lang="en-US" altLang="en-US" smtClean="0">
                <a:sym typeface="Symbol" panose="05050102010706020507" pitchFamily="18" charset="2"/>
              </a:rPr>
              <a:t>c; f</a:t>
            </a:r>
            <a:r>
              <a:rPr lang="en-US" altLang="en-US" baseline="-25000" smtClean="0">
                <a:sym typeface="Symbol" panose="05050102010706020507" pitchFamily="18" charset="2"/>
              </a:rPr>
              <a:t>2</a:t>
            </a:r>
            <a:r>
              <a:rPr lang="en-US" altLang="en-US" sz="2400" b="1" smtClean="0">
                <a:sym typeface="Symbol" panose="05050102010706020507" pitchFamily="18" charset="2"/>
              </a:rPr>
              <a:t> = </a:t>
            </a:r>
            <a:r>
              <a:rPr lang="en-US" altLang="en-US" smtClean="0">
                <a:sym typeface="Symbol" panose="05050102010706020507" pitchFamily="18" charset="2"/>
              </a:rPr>
              <a:t>c; f</a:t>
            </a:r>
            <a:r>
              <a:rPr lang="en-US" altLang="en-US" baseline="-25000" smtClean="0">
                <a:sym typeface="Symbol" panose="05050102010706020507" pitchFamily="18" charset="2"/>
              </a:rPr>
              <a:t>3</a:t>
            </a:r>
            <a:r>
              <a:rPr lang="en-US" altLang="en-US" sz="2400" b="1" smtClean="0">
                <a:sym typeface="Symbol" panose="05050102010706020507" pitchFamily="18" charset="2"/>
              </a:rPr>
              <a:t> = </a:t>
            </a:r>
            <a:r>
              <a:rPr lang="en-US" altLang="en-US" smtClean="0">
                <a:sym typeface="Symbol" panose="05050102010706020507" pitchFamily="18" charset="2"/>
              </a:rPr>
              <a:t>c; f</a:t>
            </a:r>
            <a:r>
              <a:rPr lang="en-US" altLang="en-US" baseline="-25000" smtClean="0">
                <a:sym typeface="Symbol" panose="05050102010706020507" pitchFamily="18" charset="2"/>
              </a:rPr>
              <a:t>4</a:t>
            </a:r>
            <a:r>
              <a:rPr lang="en-US" altLang="en-US" sz="2400" b="1" smtClean="0">
                <a:sym typeface="Symbol" panose="05050102010706020507" pitchFamily="18" charset="2"/>
              </a:rPr>
              <a:t> = </a:t>
            </a:r>
            <a:r>
              <a:rPr lang="en-US" altLang="en-US" smtClean="0">
                <a:sym typeface="Symbol" panose="05050102010706020507" pitchFamily="18" charset="2"/>
              </a:rPr>
              <a:t>1; </a:t>
            </a:r>
          </a:p>
          <a:p>
            <a:pPr lvl="1"/>
            <a:r>
              <a:rPr lang="en-US" altLang="en-US" smtClean="0">
                <a:sym typeface="Symbol" panose="05050102010706020507" pitchFamily="18" charset="2"/>
              </a:rPr>
              <a:t>g</a:t>
            </a:r>
            <a:r>
              <a:rPr lang="en-US" altLang="en-US" baseline="-25000" smtClean="0">
                <a:sym typeface="Symbol" panose="05050102010706020507" pitchFamily="18" charset="2"/>
              </a:rPr>
              <a:t>1</a:t>
            </a:r>
            <a:r>
              <a:rPr lang="en-US" altLang="en-US" sz="2400" b="1" smtClean="0">
                <a:sym typeface="Symbol" panose="05050102010706020507" pitchFamily="18" charset="2"/>
              </a:rPr>
              <a:t> = </a:t>
            </a:r>
            <a:r>
              <a:rPr lang="en-US" altLang="en-US" smtClean="0">
                <a:sym typeface="Symbol" panose="05050102010706020507" pitchFamily="18" charset="2"/>
              </a:rPr>
              <a:t>c; g</a:t>
            </a:r>
            <a:r>
              <a:rPr lang="en-US" altLang="en-US" baseline="-25000" smtClean="0">
                <a:sym typeface="Symbol" panose="05050102010706020507" pitchFamily="18" charset="2"/>
              </a:rPr>
              <a:t>2</a:t>
            </a:r>
            <a:r>
              <a:rPr lang="en-US" altLang="en-US" sz="2400" b="1" smtClean="0">
                <a:sym typeface="Symbol" panose="05050102010706020507" pitchFamily="18" charset="2"/>
              </a:rPr>
              <a:t> = </a:t>
            </a:r>
            <a:r>
              <a:rPr lang="en-US" altLang="en-US" smtClean="0">
                <a:sym typeface="Symbol" panose="05050102010706020507" pitchFamily="18" charset="2"/>
              </a:rPr>
              <a:t>1; g</a:t>
            </a:r>
            <a:r>
              <a:rPr lang="en-US" altLang="en-US" baseline="-25000" smtClean="0">
                <a:sym typeface="Symbol" panose="05050102010706020507" pitchFamily="18" charset="2"/>
              </a:rPr>
              <a:t>3</a:t>
            </a:r>
            <a:r>
              <a:rPr lang="en-US" altLang="en-US" sz="2400" b="1" smtClean="0">
                <a:sym typeface="Symbol" panose="05050102010706020507" pitchFamily="18" charset="2"/>
              </a:rPr>
              <a:t> = </a:t>
            </a:r>
            <a:r>
              <a:rPr lang="en-US" altLang="en-US" smtClean="0">
                <a:sym typeface="Symbol" panose="05050102010706020507" pitchFamily="18" charset="2"/>
              </a:rPr>
              <a:t>0; g</a:t>
            </a:r>
            <a:r>
              <a:rPr lang="en-US" altLang="en-US" baseline="-25000" smtClean="0">
                <a:sym typeface="Symbol" panose="05050102010706020507" pitchFamily="18" charset="2"/>
              </a:rPr>
              <a:t>4</a:t>
            </a:r>
            <a:r>
              <a:rPr lang="en-US" altLang="en-US" sz="2400" b="1" smtClean="0">
                <a:sym typeface="Symbol" panose="05050102010706020507" pitchFamily="18" charset="2"/>
              </a:rPr>
              <a:t> = </a:t>
            </a:r>
            <a:r>
              <a:rPr lang="en-US" altLang="en-US" smtClean="0">
                <a:sym typeface="Symbol" panose="05050102010706020507" pitchFamily="18" charset="2"/>
              </a:rPr>
              <a:t>1; </a:t>
            </a:r>
          </a:p>
          <a:p>
            <a:pPr lvl="1"/>
            <a:r>
              <a:rPr lang="en-US" altLang="en-US" smtClean="0">
                <a:sym typeface="Symbol" panose="05050102010706020507" pitchFamily="18" charset="2"/>
              </a:rPr>
              <a:t>f = a’b’ (c c) + a’b (c 1) + ab’ (c 0) + ab (1 1) </a:t>
            </a:r>
          </a:p>
          <a:p>
            <a:pPr lvl="1">
              <a:buFontTx/>
              <a:buNone/>
            </a:pPr>
            <a:r>
              <a:rPr lang="en-US" altLang="en-US" smtClean="0">
                <a:sym typeface="Symbol" panose="05050102010706020507" pitchFamily="18" charset="2"/>
              </a:rPr>
              <a:t>       = a’bc’ + ab’c</a:t>
            </a:r>
          </a:p>
          <a:p>
            <a:pPr lvl="1"/>
            <a:r>
              <a:rPr lang="en-US" altLang="en-US" smtClean="0">
                <a:sym typeface="Symbol" panose="05050102010706020507" pitchFamily="18" charset="2"/>
              </a:rPr>
              <a:t>F= (ab+c)  (a’c+b)= (ab+c)(a+c’)b’ + (a’+b’)c’(a’c+b)</a:t>
            </a:r>
          </a:p>
          <a:p>
            <a:pPr lvl="1">
              <a:buFontTx/>
              <a:buNone/>
            </a:pPr>
            <a:r>
              <a:rPr lang="en-US" altLang="en-US" smtClean="0">
                <a:sym typeface="Symbol" panose="05050102010706020507" pitchFamily="18" charset="2"/>
              </a:rPr>
              <a:t>      = (ab+ac)b’ + (a’c+a’b)c’ = ab’c +a’bc’</a:t>
            </a:r>
            <a:endParaRPr lang="en-US" alt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_template">
  <a:themeElements>
    <a:clrScheme name="">
      <a:dk1>
        <a:srgbClr val="000000"/>
      </a:dk1>
      <a:lt1>
        <a:srgbClr val="CDFFE6"/>
      </a:lt1>
      <a:dk2>
        <a:srgbClr val="006000"/>
      </a:dk2>
      <a:lt2>
        <a:srgbClr val="FF8200"/>
      </a:lt2>
      <a:accent1>
        <a:srgbClr val="00FFFF"/>
      </a:accent1>
      <a:accent2>
        <a:srgbClr val="C80000"/>
      </a:accent2>
      <a:accent3>
        <a:srgbClr val="AAB6AA"/>
      </a:accent3>
      <a:accent4>
        <a:srgbClr val="AFDAC4"/>
      </a:accent4>
      <a:accent5>
        <a:srgbClr val="AAFFFF"/>
      </a:accent5>
      <a:accent6>
        <a:srgbClr val="B50000"/>
      </a:accent6>
      <a:hlink>
        <a:srgbClr val="F0F000"/>
      </a:hlink>
      <a:folHlink>
        <a:srgbClr val="66FF33"/>
      </a:folHlink>
    </a:clrScheme>
    <a:fontScheme name="sc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99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99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_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_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_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Documents\COE390\991\sc_template.ppt</Template>
  <TotalTime>894</TotalTime>
  <Pages>20</Pages>
  <Words>3309</Words>
  <Application>Microsoft Office PowerPoint</Application>
  <PresentationFormat>On-screen Show (4:3)</PresentationFormat>
  <Paragraphs>466</Paragraphs>
  <Slides>56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6" baseType="lpstr">
      <vt:lpstr>Arial</vt:lpstr>
      <vt:lpstr>Monotype Sorts</vt:lpstr>
      <vt:lpstr>Times New Roman</vt:lpstr>
      <vt:lpstr>Bookman Old Style</vt:lpstr>
      <vt:lpstr>Symbol</vt:lpstr>
      <vt:lpstr>Batang</vt:lpstr>
      <vt:lpstr>Wingdings</vt:lpstr>
      <vt:lpstr>Calibri</vt:lpstr>
      <vt:lpstr>sc_template</vt:lpstr>
      <vt:lpstr>Equation</vt:lpstr>
      <vt:lpstr>COE 561 Combinational &amp; Sequential Circuit Design</vt:lpstr>
      <vt:lpstr>Outline</vt:lpstr>
      <vt:lpstr>Definitions</vt:lpstr>
      <vt:lpstr>Definitions</vt:lpstr>
      <vt:lpstr>Definitions</vt:lpstr>
      <vt:lpstr>Definitions</vt:lpstr>
      <vt:lpstr>Boolean Expansion Based on Orthonormal Basis</vt:lpstr>
      <vt:lpstr>Boolean Expansion Based on Orthonormal Basis</vt:lpstr>
      <vt:lpstr>Boolean Expansion Based on Orthonormal Basis</vt:lpstr>
      <vt:lpstr>Sum of Product (SOP) Simplification Procedure</vt:lpstr>
      <vt:lpstr>Don’t Care Conditions</vt:lpstr>
      <vt:lpstr>Don’t Care Conditions</vt:lpstr>
      <vt:lpstr>SOP Simplification Procedure using Don’t Cares</vt:lpstr>
      <vt:lpstr>Combinational Circuits Design Procedure</vt:lpstr>
      <vt:lpstr>Combinational Circuits Design Procedure</vt:lpstr>
      <vt:lpstr>Iterative (Repetitive)  Arithmetic Combinational Circuits</vt:lpstr>
      <vt:lpstr>Iterative Design Example</vt:lpstr>
      <vt:lpstr>Iterative Design Example</vt:lpstr>
      <vt:lpstr>Iterative Design Example</vt:lpstr>
      <vt:lpstr>Sequential Circuit Model</vt:lpstr>
      <vt:lpstr>Sequential Circuit Model</vt:lpstr>
      <vt:lpstr>Sequential Circuit Model</vt:lpstr>
      <vt:lpstr>Timing of Sequential Circuits Two Approaches</vt:lpstr>
      <vt:lpstr>Sequential Circuit Design Procedure</vt:lpstr>
      <vt:lpstr>State Initialization</vt:lpstr>
      <vt:lpstr>Sequential Circuit Design Example</vt:lpstr>
      <vt:lpstr>Sequential Circuit Design Example</vt:lpstr>
      <vt:lpstr>Sequential Circuit Design Example</vt:lpstr>
      <vt:lpstr>Sequential Circuit Design Example</vt:lpstr>
      <vt:lpstr>State Minimization</vt:lpstr>
      <vt:lpstr>State Minimization  for Completely-Specified FSMs</vt:lpstr>
      <vt:lpstr>State Minimization Algorithm</vt:lpstr>
      <vt:lpstr>State Minimization Example</vt:lpstr>
      <vt:lpstr>State Minimization Example</vt:lpstr>
      <vt:lpstr>State Minimization Example</vt:lpstr>
      <vt:lpstr>Another State Minimization Example</vt:lpstr>
      <vt:lpstr>Another State Minimization Example</vt:lpstr>
      <vt:lpstr>Another State Minimization Example</vt:lpstr>
      <vt:lpstr>Multiple Input Example</vt:lpstr>
      <vt:lpstr>Implication Chart Method</vt:lpstr>
      <vt:lpstr>State Minimization Computational Complexity</vt:lpstr>
      <vt:lpstr>State Encoding</vt:lpstr>
      <vt:lpstr>State Encoding Example</vt:lpstr>
      <vt:lpstr>State Encoding Example</vt:lpstr>
      <vt:lpstr>Retiming</vt:lpstr>
      <vt:lpstr>Retiming </vt:lpstr>
      <vt:lpstr>Retiming </vt:lpstr>
      <vt:lpstr>Retiming</vt:lpstr>
      <vt:lpstr>Retiming Example</vt:lpstr>
      <vt:lpstr>Retiming Example</vt:lpstr>
      <vt:lpstr>Sequential Circuit Timing</vt:lpstr>
      <vt:lpstr>Timing Constraints</vt:lpstr>
      <vt:lpstr>Timing Constraints</vt:lpstr>
      <vt:lpstr>Timing Constraints</vt:lpstr>
      <vt:lpstr>Metastability</vt:lpstr>
      <vt:lpstr>Metastability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Preventive Maintenance</dc:title>
  <dc:subject/>
  <dc:creator>Dr. Aiman El-Maleh</dc:creator>
  <cp:keywords/>
  <dc:description/>
  <cp:lastModifiedBy>aimane (Aiman El-Maleh)</cp:lastModifiedBy>
  <cp:revision>230</cp:revision>
  <cp:lastPrinted>2002-09-17T21:22:29Z</cp:lastPrinted>
  <dcterms:created xsi:type="dcterms:W3CDTF">1995-10-21T09:00:36Z</dcterms:created>
  <dcterms:modified xsi:type="dcterms:W3CDTF">2019-01-03T15:23:56Z</dcterms:modified>
</cp:coreProperties>
</file>