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56" r:id="rId2"/>
    <p:sldId id="277" r:id="rId3"/>
    <p:sldId id="291" r:id="rId4"/>
    <p:sldId id="292" r:id="rId5"/>
    <p:sldId id="296" r:id="rId6"/>
    <p:sldId id="297" r:id="rId7"/>
    <p:sldId id="278" r:id="rId8"/>
    <p:sldId id="287" r:id="rId9"/>
    <p:sldId id="279" r:id="rId10"/>
    <p:sldId id="338" r:id="rId11"/>
    <p:sldId id="33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312" r:id="rId23"/>
    <p:sldId id="313" r:id="rId24"/>
    <p:sldId id="314" r:id="rId25"/>
    <p:sldId id="315" r:id="rId26"/>
    <p:sldId id="316" r:id="rId27"/>
    <p:sldId id="317" r:id="rId28"/>
    <p:sldId id="340" r:id="rId29"/>
    <p:sldId id="318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51" r:id="rId49"/>
    <p:sldId id="328" r:id="rId50"/>
    <p:sldId id="329" r:id="rId51"/>
    <p:sldId id="330" r:id="rId52"/>
    <p:sldId id="352" r:id="rId53"/>
    <p:sldId id="353" r:id="rId54"/>
    <p:sldId id="354" r:id="rId55"/>
    <p:sldId id="335" r:id="rId56"/>
    <p:sldId id="336" r:id="rId57"/>
    <p:sldId id="337" r:id="rId58"/>
    <p:sldId id="355" r:id="rId59"/>
    <p:sldId id="356" r:id="rId60"/>
    <p:sldId id="357" r:id="rId61"/>
  </p:sldIdLst>
  <p:sldSz cx="9144000" cy="6858000" type="screen4x3"/>
  <p:notesSz cx="7099300" cy="10234613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FF99"/>
    <a:srgbClr val="99FFCC"/>
    <a:srgbClr val="3399FF"/>
    <a:srgbClr val="0000FF"/>
    <a:srgbClr val="FF0000"/>
    <a:srgbClr val="FFFFFF"/>
    <a:srgbClr val="3333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1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notesViewPr>
    <p:cSldViewPr snapToGrid="0">
      <p:cViewPr varScale="1">
        <p:scale>
          <a:sx n="34" d="100"/>
          <a:sy n="34" d="100"/>
        </p:scale>
        <p:origin x="-1014" y="-96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algn="r"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algn="r" defTabSz="1011238">
              <a:defRPr sz="1100" b="0" u="none"/>
            </a:lvl1pPr>
          </a:lstStyle>
          <a:p>
            <a:fld id="{DBAA66D2-1D0E-4ABD-A2BE-F62BE201E7C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algn="r"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algn="r" defTabSz="1011238">
              <a:defRPr sz="1100" b="0" u="none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7C55F66-B7EA-4545-818F-0B628A8C553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7" tIns="50744" rIns="99797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618288" y="9791700"/>
            <a:ext cx="411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97" tIns="50744" rIns="99797" bIns="50744" anchor="ctr">
            <a:spAutoFit/>
          </a:bodyPr>
          <a:lstStyle/>
          <a:p>
            <a:pPr algn="r" defTabSz="1011238"/>
            <a:fld id="{C4AD9A37-8F4B-4AE6-BF4B-B7155BEBE3F0}" type="slidenum">
              <a:rPr lang="ar-SA" sz="1500" b="0" u="none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1011238"/>
              <a:t>‹#›</a:t>
            </a:fld>
            <a:endParaRPr lang="en-US" sz="1500" b="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52E22-3EA2-44F5-82B3-962CDA196819}" type="slidenum">
              <a:rPr lang="ar-SA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0263" y="971550"/>
            <a:ext cx="7772400" cy="1981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68363" y="3467100"/>
            <a:ext cx="7696200" cy="2381250"/>
          </a:xfrm>
        </p:spPr>
        <p:txBody>
          <a:bodyPr anchor="ctr" anchorCtr="1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4" name="Line 1028"/>
          <p:cNvSpPr>
            <a:spLocks noChangeShapeType="1"/>
          </p:cNvSpPr>
          <p:nvPr/>
        </p:nvSpPr>
        <p:spPr bwMode="auto">
          <a:xfrm>
            <a:off x="573088" y="704850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1029"/>
          <p:cNvSpPr>
            <a:spLocks noChangeShapeType="1"/>
          </p:cNvSpPr>
          <p:nvPr/>
        </p:nvSpPr>
        <p:spPr bwMode="auto">
          <a:xfrm>
            <a:off x="547688" y="3171825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06375"/>
            <a:ext cx="2144713" cy="636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206375"/>
            <a:ext cx="6286500" cy="636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86238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73513"/>
            <a:ext cx="4186238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7019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026"/>
          <p:cNvSpPr>
            <a:spLocks noChangeShapeType="1"/>
          </p:cNvSpPr>
          <p:nvPr/>
        </p:nvSpPr>
        <p:spPr bwMode="auto">
          <a:xfrm>
            <a:off x="330200" y="993775"/>
            <a:ext cx="85058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06375"/>
            <a:ext cx="85836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85725" tIns="42862" rIns="85725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24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Level4-</a:t>
            </a:r>
            <a:fld id="{58CE333B-3BC0-4F96-A548-6BF083688824}" type="slidenum">
              <a:rPr lang="ar-SA" smtClean="0"/>
              <a:pPr lvl="4"/>
              <a:t>‹#›</a:t>
            </a:fld>
            <a:endParaRPr lang="en-US" smtClean="0"/>
          </a:p>
          <a:p>
            <a:pPr lvl="4"/>
            <a:endParaRPr lang="en-US" smtClean="0"/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282575" y="6540500"/>
            <a:ext cx="368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8004175" y="6484938"/>
            <a:ext cx="234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/>
            <a:r>
              <a:rPr lang="en-US" sz="1600" i="0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000" i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4" name="Text Box 1032"/>
          <p:cNvSpPr txBox="1">
            <a:spLocks noChangeArrowheads="1"/>
          </p:cNvSpPr>
          <p:nvPr userDrawn="1"/>
        </p:nvSpPr>
        <p:spPr bwMode="auto">
          <a:xfrm>
            <a:off x="8305800" y="62484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766821AD-919C-4865-8825-02A32BD0728A}" type="slidenum">
              <a:rPr lang="ar-SA" sz="1800" b="0" i="0" u="none">
                <a:latin typeface="Bookman Old Style" pitchFamily="18" charset="0"/>
                <a:cs typeface="Arial" charset="0"/>
              </a:rPr>
              <a:pPr/>
              <a:t>‹#›</a:t>
            </a:fld>
            <a:endParaRPr lang="en-US" b="0" u="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>
    <p:random/>
  </p:transition>
  <p:txStyles>
    <p:titleStyle>
      <a:lvl1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17500" indent="-317500" algn="l" defTabSz="769938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8975" indent="-25717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200">
          <a:solidFill>
            <a:srgbClr val="FFFFFF"/>
          </a:solidFill>
          <a:latin typeface="+mn-lt"/>
        </a:defRPr>
      </a:lvl2pPr>
      <a:lvl3pPr marL="1058863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FF"/>
          </a:solidFill>
          <a:latin typeface="+mn-lt"/>
        </a:defRPr>
      </a:lvl3pPr>
      <a:lvl4pPr marL="1482725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rgbClr val="FFFFFF"/>
          </a:solidFill>
          <a:latin typeface="+mn-lt"/>
        </a:defRPr>
      </a:lvl4pPr>
      <a:lvl5pPr marL="19081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5pPr>
      <a:lvl6pPr marL="23653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6pPr>
      <a:lvl7pPr marL="28225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7pPr>
      <a:lvl8pPr marL="32797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8pPr>
      <a:lvl9pPr marL="37369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noFill/>
          <a:ln/>
          <a:effectLst/>
        </p:spPr>
        <p:txBody>
          <a:bodyPr lIns="92075" tIns="46038" rIns="92075" bIns="46038"/>
          <a:lstStyle/>
          <a:p>
            <a:r>
              <a:rPr lang="en-US"/>
              <a:t>COE 561</a:t>
            </a:r>
            <a:br>
              <a:rPr lang="en-US"/>
            </a:br>
            <a:r>
              <a:rPr lang="en-US"/>
              <a:t>Digital System Design &amp; Synthesis</a:t>
            </a:r>
            <a:br>
              <a:rPr lang="en-US"/>
            </a:br>
            <a:r>
              <a:rPr lang="en-US">
                <a:solidFill>
                  <a:schemeClr val="tx2"/>
                </a:solidFill>
              </a:rPr>
              <a:t>Architectural Synthesis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063" y="3886200"/>
            <a:ext cx="8074025" cy="1752600"/>
          </a:xfrm>
          <a:noFill/>
          <a:ln/>
          <a:effectLst/>
        </p:spPr>
        <p:txBody>
          <a:bodyPr lIns="92075" tIns="46038" rIns="92075" bIns="46038" anchor="t" anchorCtr="0"/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Dr. Aiman H. El-Maleh</a:t>
            </a:r>
          </a:p>
          <a:p>
            <a:pPr marL="342900" indent="-342900"/>
            <a:r>
              <a:rPr lang="en-US"/>
              <a:t>Computer Engineering Department</a:t>
            </a:r>
          </a:p>
          <a:p>
            <a:pPr marL="342900" indent="-342900"/>
            <a:r>
              <a:rPr lang="en-US"/>
              <a:t>King Fahd University of Petroleum &amp; Minerals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sz="1400"/>
              <a:t>[Adapted from slides of Prof. G. De Micheli: Synthesis &amp; Optimization of Digital Circuits]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Behavioral-level optimization</a:t>
            </a:r>
            <a:endParaRPr lang="en-US">
              <a:cs typeface="Arial" charset="0"/>
            </a:endParaRPr>
          </a:p>
        </p:txBody>
      </p:sp>
      <p:sp>
        <p:nvSpPr>
          <p:cNvPr id="12441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911600" cy="5356225"/>
          </a:xfrm>
        </p:spPr>
        <p:txBody>
          <a:bodyPr/>
          <a:lstStyle/>
          <a:p>
            <a:r>
              <a:rPr lang="en-US"/>
              <a:t>Tree-height reduction using commutativity and associativity</a:t>
            </a:r>
            <a:endParaRPr lang="ar-SA">
              <a:cs typeface="Arial" charset="0"/>
            </a:endParaRPr>
          </a:p>
          <a:p>
            <a:r>
              <a:rPr lang="en-US"/>
              <a:t>x = a + b * c + d  =&gt;       x = (a + d) + b * c</a:t>
            </a:r>
          </a:p>
          <a:p>
            <a:endParaRPr lang="en-US"/>
          </a:p>
          <a:p>
            <a:r>
              <a:rPr lang="en-US"/>
              <a:t>Tree-height reduction</a:t>
            </a:r>
            <a:br>
              <a:rPr lang="en-US"/>
            </a:br>
            <a:r>
              <a:rPr lang="en-US"/>
              <a:t>using distributivity</a:t>
            </a:r>
          </a:p>
          <a:p>
            <a:r>
              <a:rPr lang="en-US" b="0"/>
              <a:t>x = a * (b * c * d + e) =&gt;  x = a * b * c * d + a * e</a:t>
            </a:r>
          </a:p>
          <a:p>
            <a:pPr>
              <a:buFont typeface="Monotype Sorts" pitchFamily="2" charset="2"/>
              <a:buNone/>
            </a:pPr>
            <a:endParaRPr lang="en-US"/>
          </a:p>
          <a:p>
            <a:pPr>
              <a:buFont typeface="Monotype Sorts" pitchFamily="2" charset="2"/>
              <a:buNone/>
            </a:pPr>
            <a:endParaRPr lang="en-US"/>
          </a:p>
          <a:p>
            <a:endParaRPr lang="en-US">
              <a:cs typeface="Arial" charset="0"/>
            </a:endParaRPr>
          </a:p>
        </p:txBody>
      </p:sp>
      <p:pic>
        <p:nvPicPr>
          <p:cNvPr id="1244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13" y="1212850"/>
            <a:ext cx="4543425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441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4488" y="3697288"/>
            <a:ext cx="4565650" cy="2449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Architectural Synthesis and Optimization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Synthesize macroscopic structure in terms of building-blocks.</a:t>
            </a:r>
          </a:p>
          <a:p>
            <a:r>
              <a:rPr lang="en-US"/>
              <a:t>Explore area/performance trade-offs</a:t>
            </a:r>
          </a:p>
          <a:p>
            <a:pPr lvl="1"/>
            <a:r>
              <a:rPr lang="en-US"/>
              <a:t>maximum performance implementations subject to area constraints.</a:t>
            </a:r>
          </a:p>
          <a:p>
            <a:pPr lvl="1"/>
            <a:r>
              <a:rPr lang="en-US"/>
              <a:t>minimum area implementations subject to performance constraints.</a:t>
            </a:r>
          </a:p>
          <a:p>
            <a:r>
              <a:rPr lang="en-US"/>
              <a:t>Determine an optimal implementation.</a:t>
            </a:r>
          </a:p>
          <a:p>
            <a:r>
              <a:rPr lang="en-US"/>
              <a:t>Create logic model for data-path and control.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Circuit Specification for Architectural Synthesis</a:t>
            </a:r>
          </a:p>
        </p:txBody>
      </p:sp>
      <p:sp>
        <p:nvSpPr>
          <p:cNvPr id="1166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Circuit behavior</a:t>
            </a:r>
          </a:p>
          <a:p>
            <a:pPr lvl="1"/>
            <a:r>
              <a:rPr lang="en-US"/>
              <a:t>Sequencing graphs.</a:t>
            </a:r>
          </a:p>
          <a:p>
            <a:r>
              <a:rPr lang="en-US"/>
              <a:t>Building blocks</a:t>
            </a:r>
          </a:p>
          <a:p>
            <a:pPr lvl="1"/>
            <a:r>
              <a:rPr lang="en-US"/>
              <a:t>Resources.</a:t>
            </a:r>
          </a:p>
          <a:p>
            <a:pPr lvl="2"/>
            <a:r>
              <a:rPr lang="en-US"/>
              <a:t>Functional resources: process data (e.g. ALU).</a:t>
            </a:r>
          </a:p>
          <a:p>
            <a:pPr lvl="2"/>
            <a:r>
              <a:rPr lang="en-US"/>
              <a:t>Memory resources: store data (e.g. Register).</a:t>
            </a:r>
          </a:p>
          <a:p>
            <a:pPr lvl="2"/>
            <a:r>
              <a:rPr lang="en-US"/>
              <a:t>Interface resources: support data transfer (e.g. MUX and Buses).</a:t>
            </a:r>
          </a:p>
          <a:p>
            <a:r>
              <a:rPr lang="en-US"/>
              <a:t>Constraints</a:t>
            </a:r>
          </a:p>
          <a:p>
            <a:pPr lvl="1"/>
            <a:r>
              <a:rPr lang="en-US"/>
              <a:t>Interface constraints</a:t>
            </a:r>
          </a:p>
          <a:p>
            <a:pPr lvl="2"/>
            <a:r>
              <a:rPr lang="en-US"/>
              <a:t>Format and timing of I/O data transfers.</a:t>
            </a:r>
          </a:p>
          <a:p>
            <a:pPr lvl="1"/>
            <a:r>
              <a:rPr lang="en-US"/>
              <a:t>Implementation constraints</a:t>
            </a:r>
          </a:p>
          <a:p>
            <a:pPr lvl="2"/>
            <a:r>
              <a:rPr lang="en-US"/>
              <a:t>Timing and resource usage.</a:t>
            </a:r>
          </a:p>
          <a:p>
            <a:pPr lvl="3"/>
            <a:r>
              <a:rPr lang="en-US"/>
              <a:t>Area</a:t>
            </a:r>
          </a:p>
          <a:p>
            <a:pPr lvl="3"/>
            <a:r>
              <a:rPr lang="en-US"/>
              <a:t>Cycle-time and latency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11673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Functional resources</a:t>
            </a:r>
            <a:r>
              <a:rPr lang="en-US"/>
              <a:t>:  perform operations on data.</a:t>
            </a:r>
          </a:p>
          <a:p>
            <a:pPr lvl="1"/>
            <a:r>
              <a:rPr lang="en-US"/>
              <a:t>Example: arithmetic and logic blocks.</a:t>
            </a:r>
          </a:p>
          <a:p>
            <a:pPr lvl="1"/>
            <a:r>
              <a:rPr lang="en-US"/>
              <a:t>Standard resources</a:t>
            </a:r>
          </a:p>
          <a:p>
            <a:pPr lvl="2"/>
            <a:r>
              <a:rPr lang="en-US"/>
              <a:t>Existing macro-cells.</a:t>
            </a:r>
          </a:p>
          <a:p>
            <a:pPr lvl="2"/>
            <a:r>
              <a:rPr lang="en-US"/>
              <a:t>Well characterized (area/delay).</a:t>
            </a:r>
          </a:p>
          <a:p>
            <a:pPr lvl="2"/>
            <a:r>
              <a:rPr lang="en-US"/>
              <a:t>Example: adders, multipliers, ALUs, Shifters, ...</a:t>
            </a:r>
          </a:p>
          <a:p>
            <a:pPr lvl="1"/>
            <a:r>
              <a:rPr lang="en-US"/>
              <a:t>Application-specific resources</a:t>
            </a:r>
          </a:p>
          <a:p>
            <a:pPr lvl="2"/>
            <a:r>
              <a:rPr lang="en-US"/>
              <a:t>Circuits for specific tasks.</a:t>
            </a:r>
          </a:p>
          <a:p>
            <a:pPr lvl="2"/>
            <a:r>
              <a:rPr lang="en-US"/>
              <a:t>Yet to be synthesized.</a:t>
            </a:r>
          </a:p>
          <a:p>
            <a:pPr lvl="2"/>
            <a:r>
              <a:rPr lang="en-US"/>
              <a:t>Example: instruction decoder.</a:t>
            </a:r>
          </a:p>
          <a:p>
            <a:r>
              <a:rPr lang="en-US">
                <a:solidFill>
                  <a:schemeClr val="hlink"/>
                </a:solidFill>
              </a:rPr>
              <a:t>Memory resources</a:t>
            </a:r>
            <a:r>
              <a:rPr lang="en-US"/>
              <a:t>: store data.</a:t>
            </a:r>
          </a:p>
          <a:p>
            <a:pPr lvl="1"/>
            <a:r>
              <a:rPr lang="en-US"/>
              <a:t>Example: memory and registers.</a:t>
            </a:r>
          </a:p>
          <a:p>
            <a:r>
              <a:rPr lang="en-US">
                <a:solidFill>
                  <a:schemeClr val="hlink"/>
                </a:solidFill>
              </a:rPr>
              <a:t>Interface resources</a:t>
            </a:r>
          </a:p>
          <a:p>
            <a:pPr lvl="1"/>
            <a:r>
              <a:rPr lang="en-US"/>
              <a:t>Example: busses and ports.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and Circuit Families</a:t>
            </a:r>
          </a:p>
        </p:txBody>
      </p:sp>
      <p:sp>
        <p:nvSpPr>
          <p:cNvPr id="1168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Resource-dominated circuits.</a:t>
            </a:r>
          </a:p>
          <a:p>
            <a:pPr lvl="1"/>
            <a:r>
              <a:rPr lang="en-US"/>
              <a:t>Area and performance depend on few, well-characterized blocks.</a:t>
            </a:r>
          </a:p>
          <a:p>
            <a:pPr lvl="1"/>
            <a:r>
              <a:rPr lang="en-US"/>
              <a:t>Example: DSP circuits.</a:t>
            </a:r>
          </a:p>
          <a:p>
            <a:r>
              <a:rPr lang="en-US"/>
              <a:t>Non resource-dominated circuits.</a:t>
            </a:r>
          </a:p>
          <a:p>
            <a:pPr lvl="1"/>
            <a:r>
              <a:rPr lang="en-US"/>
              <a:t>Area and performance are strongly influenced by sparse logic, control and wiring.</a:t>
            </a:r>
          </a:p>
          <a:p>
            <a:pPr lvl="1"/>
            <a:r>
              <a:rPr lang="en-US"/>
              <a:t>Example: some ASIC circuits.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Synthesis in the Temporal Domain: Scheduling</a:t>
            </a:r>
          </a:p>
        </p:txBody>
      </p:sp>
      <p:sp>
        <p:nvSpPr>
          <p:cNvPr id="116942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  <a:p>
            <a:pPr lvl="1"/>
            <a:r>
              <a:rPr lang="en-US" dirty="0"/>
              <a:t>Associate a start-time with each operation.</a:t>
            </a:r>
          </a:p>
          <a:p>
            <a:pPr lvl="1"/>
            <a:r>
              <a:rPr lang="en-US" dirty="0"/>
              <a:t>Satisfying all the sequencing (timing and resource) constraint.</a:t>
            </a:r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Determine area/latency trade-off.</a:t>
            </a:r>
          </a:p>
          <a:p>
            <a:pPr lvl="1"/>
            <a:r>
              <a:rPr lang="en-US" dirty="0"/>
              <a:t>Determine latency and parallelism of the implementation.</a:t>
            </a:r>
          </a:p>
          <a:p>
            <a:r>
              <a:rPr lang="en-US" dirty="0" smtClean="0"/>
              <a:t>Scheduled </a:t>
            </a:r>
            <a:r>
              <a:rPr lang="en-US" dirty="0"/>
              <a:t>sequencing graph</a:t>
            </a:r>
          </a:p>
          <a:p>
            <a:pPr lvl="1"/>
            <a:r>
              <a:rPr lang="en-US" dirty="0"/>
              <a:t>Sequencing graph with start-time annotation.</a:t>
            </a:r>
          </a:p>
          <a:p>
            <a:r>
              <a:rPr lang="en-US" dirty="0"/>
              <a:t>Unconstrained scheduling.</a:t>
            </a:r>
          </a:p>
          <a:p>
            <a:r>
              <a:rPr lang="en-US" dirty="0"/>
              <a:t>Scheduling with timing constraints</a:t>
            </a:r>
          </a:p>
          <a:p>
            <a:r>
              <a:rPr lang="en-US" dirty="0"/>
              <a:t>Scheduling with resource constraints.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…</a:t>
            </a:r>
          </a:p>
        </p:txBody>
      </p:sp>
      <p:pic>
        <p:nvPicPr>
          <p:cNvPr id="1171460" name="Picture 4" descr="sch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8550" y="1290638"/>
            <a:ext cx="3575050" cy="4383087"/>
          </a:xfrm>
          <a:noFill/>
          <a:ln/>
          <a:effectLst/>
        </p:spPr>
      </p:pic>
      <p:pic>
        <p:nvPicPr>
          <p:cNvPr id="11714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01775"/>
            <a:ext cx="3989388" cy="3916363"/>
          </a:xfrm>
          <a:noFill/>
          <a:ln/>
          <a:effectLst/>
        </p:spPr>
      </p:pic>
      <p:sp>
        <p:nvSpPr>
          <p:cNvPr id="1171466" name="Text Box 10"/>
          <p:cNvSpPr txBox="1">
            <a:spLocks noChangeArrowheads="1"/>
          </p:cNvSpPr>
          <p:nvPr/>
        </p:nvSpPr>
        <p:spPr bwMode="auto">
          <a:xfrm>
            <a:off x="823913" y="5889625"/>
            <a:ext cx="3179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4 Multipliers, 2 ALUs</a:t>
            </a:r>
          </a:p>
        </p:txBody>
      </p:sp>
      <p:sp>
        <p:nvSpPr>
          <p:cNvPr id="1171467" name="Text Box 11"/>
          <p:cNvSpPr txBox="1">
            <a:spLocks noChangeArrowheads="1"/>
          </p:cNvSpPr>
          <p:nvPr/>
        </p:nvSpPr>
        <p:spPr bwMode="auto">
          <a:xfrm>
            <a:off x="5070475" y="5900738"/>
            <a:ext cx="3008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1 Multiplier , 1 ALU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… Scheduling</a:t>
            </a:r>
          </a:p>
        </p:txBody>
      </p:sp>
      <p:pic>
        <p:nvPicPr>
          <p:cNvPr id="1175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5925" y="1568450"/>
            <a:ext cx="4046538" cy="3727450"/>
          </a:xfrm>
          <a:noFill/>
          <a:ln/>
          <a:effectLst/>
        </p:spPr>
      </p:pic>
      <p:pic>
        <p:nvPicPr>
          <p:cNvPr id="11755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71625"/>
            <a:ext cx="3960813" cy="3733800"/>
          </a:xfrm>
          <a:noFill/>
          <a:ln/>
          <a:effectLst/>
        </p:spPr>
      </p:pic>
      <p:sp>
        <p:nvSpPr>
          <p:cNvPr id="1175561" name="Text Box 9"/>
          <p:cNvSpPr txBox="1">
            <a:spLocks noChangeArrowheads="1"/>
          </p:cNvSpPr>
          <p:nvPr/>
        </p:nvSpPr>
        <p:spPr bwMode="auto">
          <a:xfrm>
            <a:off x="836613" y="5467350"/>
            <a:ext cx="3179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2 Multipliers, 3 ALUs</a:t>
            </a:r>
          </a:p>
        </p:txBody>
      </p:sp>
      <p:sp>
        <p:nvSpPr>
          <p:cNvPr id="1175562" name="Text Box 10"/>
          <p:cNvSpPr txBox="1">
            <a:spLocks noChangeArrowheads="1"/>
          </p:cNvSpPr>
          <p:nvPr/>
        </p:nvSpPr>
        <p:spPr bwMode="auto">
          <a:xfrm>
            <a:off x="4730750" y="5480050"/>
            <a:ext cx="3179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2 Multipliers, 2 ALUs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Synthesis in the Spatial Domain: Binding</a:t>
            </a:r>
          </a:p>
        </p:txBody>
      </p:sp>
      <p:sp>
        <p:nvSpPr>
          <p:cNvPr id="1178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Binding</a:t>
            </a:r>
          </a:p>
          <a:p>
            <a:pPr lvl="1"/>
            <a:r>
              <a:rPr lang="en-US"/>
              <a:t>Associate a resource with each operation with the same type.</a:t>
            </a:r>
          </a:p>
          <a:p>
            <a:pPr lvl="1"/>
            <a:r>
              <a:rPr lang="en-US"/>
              <a:t>Determine area of the implementation.</a:t>
            </a:r>
          </a:p>
          <a:p>
            <a:r>
              <a:rPr lang="en-US"/>
              <a:t>Sharing</a:t>
            </a:r>
          </a:p>
          <a:p>
            <a:pPr lvl="1"/>
            <a:r>
              <a:rPr lang="en-US"/>
              <a:t>Bind a resource to more than one operation.</a:t>
            </a:r>
          </a:p>
          <a:p>
            <a:pPr lvl="1"/>
            <a:r>
              <a:rPr lang="en-US"/>
              <a:t>Operations must not execute concurrently.</a:t>
            </a:r>
          </a:p>
          <a:p>
            <a:r>
              <a:rPr lang="en-US"/>
              <a:t>Bound sequencing graph</a:t>
            </a:r>
          </a:p>
          <a:p>
            <a:pPr lvl="1"/>
            <a:r>
              <a:rPr lang="en-US"/>
              <a:t>Sequencing graph with resource annotation.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Bound Sequencing Graph</a:t>
            </a:r>
          </a:p>
        </p:txBody>
      </p:sp>
      <p:pic>
        <p:nvPicPr>
          <p:cNvPr id="1179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3525" y="1274763"/>
            <a:ext cx="6067425" cy="5019675"/>
          </a:xfrm>
          <a:noFill/>
          <a:ln/>
          <a:effectLst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Dataflow graphs &amp; Sequencing graphs</a:t>
            </a:r>
          </a:p>
          <a:p>
            <a:r>
              <a:rPr lang="en-US"/>
              <a:t>Resources</a:t>
            </a:r>
          </a:p>
          <a:p>
            <a:r>
              <a:rPr lang="en-US"/>
              <a:t>Synthesis in temporal domain: Scheduling</a:t>
            </a:r>
          </a:p>
          <a:p>
            <a:r>
              <a:rPr lang="en-US"/>
              <a:t>Synthesis in spatial domain: Binding</a:t>
            </a:r>
          </a:p>
          <a:p>
            <a:r>
              <a:rPr lang="en-US"/>
              <a:t>Scheduling Models</a:t>
            </a:r>
          </a:p>
          <a:p>
            <a:pPr lvl="1"/>
            <a:r>
              <a:rPr lang="en-US"/>
              <a:t>Unconstrained scheduling</a:t>
            </a:r>
          </a:p>
          <a:p>
            <a:pPr lvl="1"/>
            <a:r>
              <a:rPr lang="en-US"/>
              <a:t>Scheduling with timing constraints</a:t>
            </a:r>
          </a:p>
          <a:p>
            <a:pPr lvl="1"/>
            <a:r>
              <a:rPr lang="en-US"/>
              <a:t>Scheduling with resource constraints</a:t>
            </a:r>
          </a:p>
          <a:p>
            <a:r>
              <a:rPr lang="en-US"/>
              <a:t>Algorithmic Solution to the Optimum Binding Problem</a:t>
            </a:r>
          </a:p>
          <a:p>
            <a:r>
              <a:rPr lang="en-US"/>
              <a:t>Register Binding Problem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and Area Estimation</a:t>
            </a:r>
          </a:p>
        </p:txBody>
      </p:sp>
      <p:sp>
        <p:nvSpPr>
          <p:cNvPr id="1183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Resource-dominated circuits</a:t>
            </a:r>
          </a:p>
          <a:p>
            <a:pPr lvl="1"/>
            <a:r>
              <a:rPr lang="en-US"/>
              <a:t>Area = sum of the area of the resources bound to the operations.</a:t>
            </a:r>
          </a:p>
          <a:p>
            <a:pPr lvl="2"/>
            <a:r>
              <a:rPr lang="en-US"/>
              <a:t>Determined by binding.</a:t>
            </a:r>
          </a:p>
          <a:p>
            <a:pPr lvl="1"/>
            <a:r>
              <a:rPr lang="en-US"/>
              <a:t>Latency = start time of the sink operation (minus start time of the source operation).</a:t>
            </a:r>
          </a:p>
          <a:p>
            <a:pPr lvl="2"/>
            <a:r>
              <a:rPr lang="en-US"/>
              <a:t>Determined by scheduling</a:t>
            </a:r>
          </a:p>
          <a:p>
            <a:r>
              <a:rPr lang="en-US">
                <a:solidFill>
                  <a:schemeClr val="hlink"/>
                </a:solidFill>
              </a:rPr>
              <a:t>Non resource-dominated circuits</a:t>
            </a:r>
            <a:endParaRPr lang="en-US"/>
          </a:p>
          <a:p>
            <a:pPr lvl="1"/>
            <a:r>
              <a:rPr lang="en-US"/>
              <a:t>Area also affected by</a:t>
            </a:r>
          </a:p>
          <a:p>
            <a:pPr lvl="2"/>
            <a:r>
              <a:rPr lang="en-US"/>
              <a:t>registers, steering logic, wiring and control.</a:t>
            </a:r>
          </a:p>
          <a:p>
            <a:pPr lvl="1"/>
            <a:r>
              <a:rPr lang="en-US"/>
              <a:t>Cycle-time also affected by</a:t>
            </a:r>
          </a:p>
          <a:p>
            <a:pPr lvl="2"/>
            <a:r>
              <a:rPr lang="en-US"/>
              <a:t>steering logic, wiring and (possibly) control.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Circuit model</a:t>
            </a:r>
          </a:p>
          <a:p>
            <a:pPr lvl="1"/>
            <a:r>
              <a:rPr lang="en-US"/>
              <a:t>Sequencing graph.</a:t>
            </a:r>
          </a:p>
          <a:p>
            <a:pPr lvl="1"/>
            <a:r>
              <a:rPr lang="en-US"/>
              <a:t>Cycle-time is given.</a:t>
            </a:r>
          </a:p>
          <a:p>
            <a:pPr lvl="1"/>
            <a:r>
              <a:rPr lang="en-US"/>
              <a:t>Operation delays expressed in cycles.</a:t>
            </a:r>
          </a:p>
          <a:p>
            <a:r>
              <a:rPr lang="en-US"/>
              <a:t>Scheduling</a:t>
            </a:r>
          </a:p>
          <a:p>
            <a:pPr lvl="1"/>
            <a:r>
              <a:rPr lang="en-US"/>
              <a:t>Determine the start times for the operations.</a:t>
            </a:r>
          </a:p>
          <a:p>
            <a:pPr lvl="1"/>
            <a:r>
              <a:rPr lang="en-US"/>
              <a:t>Satisfying all the sequencing (timing and resource) constraint.</a:t>
            </a:r>
          </a:p>
          <a:p>
            <a:r>
              <a:rPr lang="en-US"/>
              <a:t>Goal</a:t>
            </a:r>
          </a:p>
          <a:p>
            <a:pPr lvl="1"/>
            <a:r>
              <a:rPr lang="en-US"/>
              <a:t>Determine area/latency trade-off.</a:t>
            </a:r>
          </a:p>
          <a:p>
            <a:r>
              <a:rPr lang="en-US"/>
              <a:t>Scheduling affects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Area</a:t>
            </a:r>
            <a:r>
              <a:rPr lang="en-US"/>
              <a:t>: maximum number of concurrent operations of same type is a lower bound on required hardware resources.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Performance</a:t>
            </a:r>
            <a:r>
              <a:rPr lang="en-US"/>
              <a:t>: concurrency of resulting implementation.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Models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Unconstrained scheduling.</a:t>
            </a:r>
          </a:p>
          <a:p>
            <a:r>
              <a:rPr lang="en-US"/>
              <a:t>Scheduling with timing constraints</a:t>
            </a:r>
          </a:p>
          <a:p>
            <a:pPr lvl="1"/>
            <a:r>
              <a:rPr lang="en-US"/>
              <a:t>Latency.</a:t>
            </a:r>
          </a:p>
          <a:p>
            <a:pPr lvl="1"/>
            <a:r>
              <a:rPr lang="en-US"/>
              <a:t>Detailed timing constraints.</a:t>
            </a:r>
          </a:p>
          <a:p>
            <a:r>
              <a:rPr lang="en-US"/>
              <a:t>Scheduling with resource constraints.</a:t>
            </a:r>
          </a:p>
          <a:p>
            <a:r>
              <a:rPr lang="en-US"/>
              <a:t>Simplest scheduling model</a:t>
            </a:r>
          </a:p>
          <a:p>
            <a:pPr lvl="1"/>
            <a:r>
              <a:rPr lang="en-US"/>
              <a:t>All operations have bounded delays.</a:t>
            </a:r>
          </a:p>
          <a:p>
            <a:pPr lvl="1"/>
            <a:r>
              <a:rPr lang="en-US"/>
              <a:t>All delays are in cycles.</a:t>
            </a:r>
          </a:p>
          <a:p>
            <a:pPr lvl="2"/>
            <a:r>
              <a:rPr lang="en-US"/>
              <a:t>Cycle-time is given.</a:t>
            </a:r>
          </a:p>
          <a:p>
            <a:pPr lvl="1"/>
            <a:r>
              <a:rPr lang="en-US"/>
              <a:t>No constraints - no bounds on area.</a:t>
            </a:r>
          </a:p>
          <a:p>
            <a:pPr lvl="1"/>
            <a:r>
              <a:rPr lang="en-US"/>
              <a:t>Goal</a:t>
            </a:r>
          </a:p>
          <a:p>
            <a:pPr lvl="2"/>
            <a:r>
              <a:rPr lang="en-US"/>
              <a:t>Minimize latency.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Minimum-Latency Unconstrained</a:t>
            </a:r>
            <a:br>
              <a:rPr lang="en-US" sz="3200"/>
            </a:br>
            <a:r>
              <a:rPr lang="en-US" sz="3200"/>
              <a:t>Scheduling Problem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Given a set of operations V with integer delays D and a partial order on the operations E</a:t>
            </a:r>
          </a:p>
          <a:p>
            <a:pPr>
              <a:lnSpc>
                <a:spcPct val="80000"/>
              </a:lnSpc>
            </a:pPr>
            <a:r>
              <a:rPr lang="en-US"/>
              <a:t>Find an integer labeling of the operations </a:t>
            </a:r>
            <a:r>
              <a:rPr lang="en-US">
                <a:sym typeface="Symbol" pitchFamily="18" charset="2"/>
              </a:rPr>
              <a:t></a:t>
            </a:r>
            <a:r>
              <a:rPr lang="en-US"/>
              <a:t> : V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Z</a:t>
            </a:r>
            <a:r>
              <a:rPr lang="en-US" baseline="30000"/>
              <a:t>+</a:t>
            </a:r>
            <a:r>
              <a:rPr lang="en-US"/>
              <a:t>, such that</a:t>
            </a:r>
          </a:p>
          <a:p>
            <a:pPr lvl="1">
              <a:lnSpc>
                <a:spcPct val="80000"/>
              </a:lnSpc>
            </a:pPr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</a:t>
            </a:r>
            <a:r>
              <a:rPr lang="en-US"/>
              <a:t>(v</a:t>
            </a:r>
            <a:r>
              <a:rPr lang="en-US" baseline="-25000"/>
              <a:t>i</a:t>
            </a:r>
            <a:r>
              <a:rPr lang="en-US"/>
              <a:t>),</a:t>
            </a:r>
          </a:p>
          <a:p>
            <a:pPr lvl="1">
              <a:lnSpc>
                <a:spcPct val="80000"/>
              </a:lnSpc>
            </a:pPr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  </a:t>
            </a:r>
            <a:r>
              <a:rPr lang="en-US"/>
              <a:t>t</a:t>
            </a:r>
            <a:r>
              <a:rPr lang="en-US" baseline="-25000"/>
              <a:t>j</a:t>
            </a:r>
            <a:r>
              <a:rPr lang="en-US"/>
              <a:t> + d</a:t>
            </a:r>
            <a:r>
              <a:rPr lang="en-US" baseline="-25000"/>
              <a:t>j</a:t>
            </a:r>
            <a:r>
              <a:rPr lang="en-US"/>
              <a:t>   </a:t>
            </a:r>
            <a:r>
              <a:rPr lang="en-US">
                <a:sym typeface="Symbol" pitchFamily="18" charset="2"/>
              </a:rPr>
              <a:t></a:t>
            </a:r>
            <a:r>
              <a:rPr lang="en-US"/>
              <a:t> i, j s.t. (v</a:t>
            </a:r>
            <a:r>
              <a:rPr lang="en-US" baseline="-25000"/>
              <a:t>j</a:t>
            </a:r>
            <a:r>
              <a:rPr lang="en-US"/>
              <a:t>, v</a:t>
            </a:r>
            <a:r>
              <a:rPr lang="en-US" baseline="-25000"/>
              <a:t>i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</a:t>
            </a:r>
            <a:r>
              <a:rPr lang="en-US"/>
              <a:t> E</a:t>
            </a:r>
          </a:p>
          <a:p>
            <a:pPr lvl="1">
              <a:lnSpc>
                <a:spcPct val="80000"/>
              </a:lnSpc>
            </a:pPr>
            <a:r>
              <a:rPr lang="en-US"/>
              <a:t>and t</a:t>
            </a:r>
            <a:r>
              <a:rPr lang="en-US" baseline="-25000"/>
              <a:t>n</a:t>
            </a:r>
            <a:r>
              <a:rPr lang="en-US"/>
              <a:t> is </a:t>
            </a:r>
            <a:r>
              <a:rPr lang="en-US" i="1"/>
              <a:t>minimum</a:t>
            </a:r>
            <a:r>
              <a:rPr lang="en-US"/>
              <a:t>.</a:t>
            </a:r>
          </a:p>
          <a:p>
            <a:pPr>
              <a:lnSpc>
                <a:spcPct val="80000"/>
              </a:lnSpc>
            </a:pPr>
            <a:r>
              <a:rPr lang="en-US"/>
              <a:t>Unconstrained scheduling used when</a:t>
            </a:r>
          </a:p>
          <a:p>
            <a:pPr lvl="1">
              <a:lnSpc>
                <a:spcPct val="80000"/>
              </a:lnSpc>
            </a:pPr>
            <a:r>
              <a:rPr lang="en-US"/>
              <a:t>Dedicated resources are used.</a:t>
            </a:r>
          </a:p>
          <a:p>
            <a:pPr lvl="1">
              <a:lnSpc>
                <a:spcPct val="80000"/>
              </a:lnSpc>
            </a:pPr>
            <a:r>
              <a:rPr lang="en-US"/>
              <a:t>Operations differ in type.</a:t>
            </a:r>
          </a:p>
          <a:p>
            <a:pPr lvl="1">
              <a:lnSpc>
                <a:spcPct val="80000"/>
              </a:lnSpc>
            </a:pPr>
            <a:r>
              <a:rPr lang="en-US"/>
              <a:t>Operations cost is marginal when compared to that of steering logic, registers, wiring, and control logic.</a:t>
            </a:r>
          </a:p>
          <a:p>
            <a:pPr lvl="1">
              <a:lnSpc>
                <a:spcPct val="80000"/>
              </a:lnSpc>
            </a:pPr>
            <a:r>
              <a:rPr lang="en-US"/>
              <a:t>Binding is done before scheduling: resource conflicts solved by serializing operations sharing same resource.</a:t>
            </a:r>
          </a:p>
          <a:p>
            <a:pPr lvl="1">
              <a:lnSpc>
                <a:spcPct val="80000"/>
              </a:lnSpc>
            </a:pPr>
            <a:r>
              <a:rPr lang="en-US"/>
              <a:t>Deriving bounds on latency for constrained problems.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ASAP Scheduling Algorithm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1038" cy="5356225"/>
          </a:xfrm>
        </p:spPr>
        <p:txBody>
          <a:bodyPr/>
          <a:lstStyle/>
          <a:p>
            <a:r>
              <a:rPr lang="en-US" sz="2200"/>
              <a:t>Denote by </a:t>
            </a:r>
            <a:r>
              <a:rPr lang="en-US" sz="2200" i="1">
                <a:solidFill>
                  <a:schemeClr val="hlink"/>
                </a:solidFill>
              </a:rPr>
              <a:t>t</a:t>
            </a:r>
            <a:r>
              <a:rPr lang="en-US" sz="2200" i="1" baseline="30000">
                <a:solidFill>
                  <a:schemeClr val="hlink"/>
                </a:solidFill>
              </a:rPr>
              <a:t>s</a:t>
            </a:r>
            <a:r>
              <a:rPr lang="en-US" sz="2200"/>
              <a:t> the start times computed by the </a:t>
            </a:r>
            <a:r>
              <a:rPr lang="en-US" sz="2200" i="1">
                <a:solidFill>
                  <a:schemeClr val="hlink"/>
                </a:solidFill>
              </a:rPr>
              <a:t>as soon as</a:t>
            </a:r>
            <a:r>
              <a:rPr lang="en-US" sz="2200">
                <a:solidFill>
                  <a:schemeClr val="hlink"/>
                </a:solidFill>
              </a:rPr>
              <a:t> </a:t>
            </a:r>
            <a:r>
              <a:rPr lang="en-US" sz="2200" i="1">
                <a:solidFill>
                  <a:schemeClr val="hlink"/>
                </a:solidFill>
              </a:rPr>
              <a:t>possible</a:t>
            </a:r>
            <a:r>
              <a:rPr lang="en-US" sz="2200">
                <a:solidFill>
                  <a:schemeClr val="hlink"/>
                </a:solidFill>
              </a:rPr>
              <a:t> (ASAP)</a:t>
            </a:r>
            <a:r>
              <a:rPr lang="en-US" sz="2200"/>
              <a:t> algorithm.</a:t>
            </a:r>
          </a:p>
          <a:p>
            <a:r>
              <a:rPr lang="en-US" sz="2200"/>
              <a:t>Yields </a:t>
            </a:r>
            <a:r>
              <a:rPr lang="en-US" sz="2200" i="1">
                <a:solidFill>
                  <a:schemeClr val="hlink"/>
                </a:solidFill>
              </a:rPr>
              <a:t>minimum</a:t>
            </a:r>
            <a:r>
              <a:rPr lang="en-US" sz="2200"/>
              <a:t> values of start times.</a:t>
            </a:r>
          </a:p>
        </p:txBody>
      </p:sp>
      <p:pic>
        <p:nvPicPr>
          <p:cNvPr id="12195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2541588"/>
            <a:ext cx="5099050" cy="3622675"/>
          </a:xfrm>
          <a:noFill/>
          <a:ln/>
          <a:effectLst/>
        </p:spPr>
      </p:pic>
      <p:pic>
        <p:nvPicPr>
          <p:cNvPr id="121958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1688" y="2544763"/>
            <a:ext cx="2798762" cy="363220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ALAP Scheduling Algorithm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59775" cy="5356225"/>
          </a:xfrm>
        </p:spPr>
        <p:txBody>
          <a:bodyPr/>
          <a:lstStyle/>
          <a:p>
            <a:r>
              <a:rPr lang="en-US" sz="2200"/>
              <a:t>Denote by  </a:t>
            </a:r>
            <a:r>
              <a:rPr lang="en-US" sz="2200" i="1">
                <a:solidFill>
                  <a:schemeClr val="hlink"/>
                </a:solidFill>
              </a:rPr>
              <a:t>t</a:t>
            </a:r>
            <a:r>
              <a:rPr lang="en-US" sz="2200" i="1" baseline="30000">
                <a:solidFill>
                  <a:schemeClr val="hlink"/>
                </a:solidFill>
              </a:rPr>
              <a:t>L</a:t>
            </a:r>
            <a:r>
              <a:rPr lang="en-US" sz="2200"/>
              <a:t> the start times computed by the </a:t>
            </a:r>
            <a:r>
              <a:rPr lang="en-US" sz="2200" i="1">
                <a:solidFill>
                  <a:schemeClr val="hlink"/>
                </a:solidFill>
              </a:rPr>
              <a:t>as late as possible</a:t>
            </a:r>
            <a:r>
              <a:rPr lang="en-US" sz="2200">
                <a:solidFill>
                  <a:schemeClr val="hlink"/>
                </a:solidFill>
              </a:rPr>
              <a:t> (ALAP)</a:t>
            </a:r>
            <a:r>
              <a:rPr lang="en-US" sz="2200"/>
              <a:t> algorithm.</a:t>
            </a:r>
          </a:p>
          <a:p>
            <a:r>
              <a:rPr lang="en-US" sz="2200"/>
              <a:t>Yields </a:t>
            </a:r>
            <a:r>
              <a:rPr lang="en-US" sz="2200" i="1">
                <a:solidFill>
                  <a:schemeClr val="hlink"/>
                </a:solidFill>
              </a:rPr>
              <a:t>maximum</a:t>
            </a:r>
            <a:r>
              <a:rPr lang="en-US" sz="2200"/>
              <a:t> values of start times.</a:t>
            </a:r>
          </a:p>
          <a:p>
            <a:r>
              <a:rPr lang="en-US" sz="2200"/>
              <a:t>Latency upper bound </a:t>
            </a:r>
            <a:r>
              <a:rPr lang="en-US" sz="2200">
                <a:sym typeface="Symbol" pitchFamily="18" charset="2"/>
              </a:rPr>
              <a:t></a:t>
            </a:r>
          </a:p>
          <a:p>
            <a:endParaRPr lang="en-US" sz="2200"/>
          </a:p>
        </p:txBody>
      </p:sp>
      <p:pic>
        <p:nvPicPr>
          <p:cNvPr id="12206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188" y="3027363"/>
            <a:ext cx="4392612" cy="3159125"/>
          </a:xfrm>
          <a:noFill/>
          <a:ln/>
          <a:effectLst/>
        </p:spPr>
      </p:pic>
      <p:pic>
        <p:nvPicPr>
          <p:cNvPr id="122061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1588" y="2676525"/>
            <a:ext cx="3638550" cy="3500438"/>
          </a:xfrm>
          <a:noFill/>
          <a:ln/>
          <a:effectLst/>
        </p:spPr>
      </p:pic>
      <p:sp>
        <p:nvSpPr>
          <p:cNvPr id="1220614" name="Line 6"/>
          <p:cNvSpPr>
            <a:spLocks noChangeShapeType="1"/>
          </p:cNvSpPr>
          <p:nvPr/>
        </p:nvSpPr>
        <p:spPr bwMode="auto">
          <a:xfrm>
            <a:off x="3613150" y="2419350"/>
            <a:ext cx="1920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Latency-Constrained Scheduling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ALAP solves a latency-constrained problem.</a:t>
            </a:r>
          </a:p>
          <a:p>
            <a:r>
              <a:rPr lang="en-US"/>
              <a:t>Latency bound can be set to latency computed by ASAP algorithm.</a:t>
            </a:r>
          </a:p>
          <a:p>
            <a:r>
              <a:rPr lang="en-US">
                <a:solidFill>
                  <a:schemeClr val="hlink"/>
                </a:solidFill>
              </a:rPr>
              <a:t>Mobility</a:t>
            </a:r>
          </a:p>
          <a:p>
            <a:pPr lvl="1"/>
            <a:r>
              <a:rPr lang="en-US"/>
              <a:t>Defined for each operation.</a:t>
            </a:r>
          </a:p>
          <a:p>
            <a:pPr lvl="1"/>
            <a:r>
              <a:rPr lang="en-US"/>
              <a:t>Difference between ALAP and ASAP schedule.</a:t>
            </a:r>
          </a:p>
          <a:p>
            <a:pPr lvl="1"/>
            <a:r>
              <a:rPr lang="en-US"/>
              <a:t>Zero mobility implies that an operation can be started only at one given time step.</a:t>
            </a:r>
          </a:p>
          <a:p>
            <a:pPr lvl="1"/>
            <a:r>
              <a:rPr lang="en-US"/>
              <a:t>Mobility greater than 0 measures span of time interval in which an operation may start.</a:t>
            </a:r>
          </a:p>
          <a:p>
            <a:r>
              <a:rPr lang="en-US"/>
              <a:t>Slack on the start time.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 b="0"/>
              <a:t>Operations with zero mobility</a:t>
            </a:r>
          </a:p>
          <a:p>
            <a:pPr lvl="1"/>
            <a:r>
              <a:rPr lang="en-US" sz="2000" b="1"/>
              <a:t>{v1, v2, v3, v4, v5}.</a:t>
            </a:r>
          </a:p>
          <a:p>
            <a:pPr lvl="1"/>
            <a:r>
              <a:rPr lang="en-US" sz="2000" b="1"/>
              <a:t>Critical path.</a:t>
            </a:r>
          </a:p>
          <a:p>
            <a:r>
              <a:rPr lang="en-US" sz="2200" b="0"/>
              <a:t>Operations with mobility one</a:t>
            </a:r>
          </a:p>
          <a:p>
            <a:pPr lvl="1"/>
            <a:r>
              <a:rPr lang="en-US" sz="2000" b="1"/>
              <a:t>{v6, v7}.</a:t>
            </a:r>
          </a:p>
          <a:p>
            <a:r>
              <a:rPr lang="en-US" sz="2200" b="0"/>
              <a:t>Operations with mobility two</a:t>
            </a:r>
          </a:p>
          <a:p>
            <a:pPr lvl="1"/>
            <a:r>
              <a:rPr lang="en-US" sz="2000" b="1"/>
              <a:t>{v8, v9, v10, v11}</a:t>
            </a:r>
          </a:p>
          <a:p>
            <a:endParaRPr lang="en-US" sz="2200"/>
          </a:p>
        </p:txBody>
      </p:sp>
      <p:pic>
        <p:nvPicPr>
          <p:cNvPr id="12226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2088" y="3859213"/>
            <a:ext cx="3167062" cy="2395537"/>
          </a:xfrm>
          <a:noFill/>
          <a:ln/>
          <a:effectLst/>
        </p:spPr>
      </p:pic>
      <p:pic>
        <p:nvPicPr>
          <p:cNvPr id="12226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231900"/>
            <a:ext cx="3122613" cy="251460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Scheduling under Resource Constraints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scheduling problem.</a:t>
            </a:r>
          </a:p>
          <a:p>
            <a:pPr lvl="1"/>
            <a:r>
              <a:rPr lang="en-US" dirty="0" smtClean="0"/>
              <a:t>Fix area bound - minimize latency.</a:t>
            </a:r>
          </a:p>
          <a:p>
            <a:r>
              <a:rPr lang="en-US" dirty="0" smtClean="0"/>
              <a:t>The amount of available resources affects the achievable latency.</a:t>
            </a:r>
          </a:p>
          <a:p>
            <a:r>
              <a:rPr lang="en-US" dirty="0" smtClean="0"/>
              <a:t>Dual problem</a:t>
            </a:r>
          </a:p>
          <a:p>
            <a:pPr lvl="1"/>
            <a:r>
              <a:rPr lang="en-US" dirty="0" smtClean="0"/>
              <a:t>Fix latency bound - minimize resources.</a:t>
            </a:r>
          </a:p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All delays bounded and known.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Minimum Latency Resource-Constrained</a:t>
            </a:r>
            <a:br>
              <a:rPr lang="en-US" sz="3200">
                <a:effectLst/>
              </a:rPr>
            </a:br>
            <a:r>
              <a:rPr lang="en-US" sz="3200">
                <a:effectLst/>
              </a:rPr>
              <a:t>Scheduling Problem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Given a set of ops V with integer delays D, a partial order on the operations E, and upper bounds {a</a:t>
            </a:r>
            <a:r>
              <a:rPr lang="en-US" b="0" baseline="-25000"/>
              <a:t>k</a:t>
            </a:r>
            <a:r>
              <a:rPr lang="en-US" b="0"/>
              <a:t>; k = 1, 2, … , n</a:t>
            </a:r>
            <a:r>
              <a:rPr lang="en-US" b="0" baseline="-25000"/>
              <a:t>res</a:t>
            </a:r>
            <a:r>
              <a:rPr lang="en-US" b="0"/>
              <a:t>}</a:t>
            </a:r>
          </a:p>
          <a:p>
            <a:r>
              <a:rPr lang="en-US" b="0"/>
              <a:t>Find an integer labeling of the operations </a:t>
            </a:r>
            <a:r>
              <a:rPr lang="en-US">
                <a:sym typeface="Symbol" pitchFamily="18" charset="2"/>
              </a:rPr>
              <a:t></a:t>
            </a:r>
            <a:r>
              <a:rPr lang="en-US"/>
              <a:t> : V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Z</a:t>
            </a:r>
            <a:r>
              <a:rPr lang="en-US" baseline="30000"/>
              <a:t>+</a:t>
            </a:r>
            <a:r>
              <a:rPr lang="en-US"/>
              <a:t>, such that</a:t>
            </a:r>
          </a:p>
          <a:p>
            <a:pPr lvl="1"/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 = </a:t>
            </a:r>
            <a:r>
              <a:rPr lang="en-US">
                <a:sym typeface="Symbol" pitchFamily="18" charset="2"/>
              </a:rPr>
              <a:t></a:t>
            </a:r>
            <a:r>
              <a:rPr lang="en-US"/>
              <a:t>(v</a:t>
            </a:r>
            <a:r>
              <a:rPr lang="en-US" baseline="-25000"/>
              <a:t>i</a:t>
            </a:r>
            <a:r>
              <a:rPr lang="en-US"/>
              <a:t>),</a:t>
            </a:r>
          </a:p>
          <a:p>
            <a:pPr lvl="1"/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  </a:t>
            </a:r>
            <a:r>
              <a:rPr lang="en-US"/>
              <a:t>t</a:t>
            </a:r>
            <a:r>
              <a:rPr lang="en-US" baseline="-25000"/>
              <a:t>j</a:t>
            </a:r>
            <a:r>
              <a:rPr lang="en-US"/>
              <a:t> + d</a:t>
            </a:r>
            <a:r>
              <a:rPr lang="en-US" baseline="-25000"/>
              <a:t>j</a:t>
            </a:r>
            <a:r>
              <a:rPr lang="en-US"/>
              <a:t>   </a:t>
            </a:r>
            <a:r>
              <a:rPr lang="en-US">
                <a:sym typeface="Symbol" pitchFamily="18" charset="2"/>
              </a:rPr>
              <a:t></a:t>
            </a:r>
            <a:r>
              <a:rPr lang="en-US"/>
              <a:t> i, j s.t. (v</a:t>
            </a:r>
            <a:r>
              <a:rPr lang="en-US" baseline="-25000"/>
              <a:t>j</a:t>
            </a:r>
            <a:r>
              <a:rPr lang="en-US"/>
              <a:t>, v</a:t>
            </a:r>
            <a:r>
              <a:rPr lang="en-US" baseline="-25000"/>
              <a:t>i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</a:t>
            </a:r>
            <a:r>
              <a:rPr lang="en-US"/>
              <a:t> 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and t</a:t>
            </a:r>
            <a:r>
              <a:rPr lang="en-US" baseline="-25000"/>
              <a:t>n</a:t>
            </a:r>
            <a:r>
              <a:rPr lang="en-US"/>
              <a:t> is </a:t>
            </a:r>
            <a:r>
              <a:rPr lang="en-US" i="1"/>
              <a:t>minimum</a:t>
            </a:r>
            <a:r>
              <a:rPr lang="en-US"/>
              <a:t>.</a:t>
            </a:r>
          </a:p>
          <a:p>
            <a:r>
              <a:rPr lang="en-US"/>
              <a:t>Number of operations of any given type in any schedule step does not exceed bound.</a:t>
            </a:r>
          </a:p>
        </p:txBody>
      </p:sp>
      <p:pic>
        <p:nvPicPr>
          <p:cNvPr id="1223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3975100"/>
            <a:ext cx="4935538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23685" name="Text Box 5"/>
          <p:cNvSpPr txBox="1">
            <a:spLocks noChangeArrowheads="1"/>
          </p:cNvSpPr>
          <p:nvPr/>
        </p:nvSpPr>
        <p:spPr bwMode="auto">
          <a:xfrm>
            <a:off x="6362700" y="4103688"/>
            <a:ext cx="2500313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/>
              <a:t> </a:t>
            </a:r>
            <a:r>
              <a:rPr lang="en-US" u="none">
                <a:solidFill>
                  <a:schemeClr val="bg2"/>
                </a:solidFill>
              </a:rPr>
              <a:t>:V</a:t>
            </a:r>
            <a:r>
              <a:rPr lang="en-US" u="none">
                <a:solidFill>
                  <a:schemeClr val="bg2"/>
                </a:solidFill>
                <a:sym typeface="Symbol" pitchFamily="18" charset="2"/>
              </a:rPr>
              <a:t>{1,2, …n</a:t>
            </a:r>
            <a:r>
              <a:rPr lang="en-US" u="none" baseline="-25000">
                <a:solidFill>
                  <a:schemeClr val="bg2"/>
                </a:solidFill>
                <a:sym typeface="Symbol" pitchFamily="18" charset="2"/>
              </a:rPr>
              <a:t>res</a:t>
            </a:r>
            <a:r>
              <a:rPr lang="en-US" u="none">
                <a:solidFill>
                  <a:schemeClr val="bg2"/>
                </a:solidFill>
                <a:sym typeface="Symbol" pitchFamily="18" charset="2"/>
              </a:rPr>
              <a:t>}</a:t>
            </a:r>
          </a:p>
        </p:txBody>
      </p:sp>
      <p:pic>
        <p:nvPicPr>
          <p:cNvPr id="1223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988" y="4103688"/>
            <a:ext cx="315912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11509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Transform behavioral into structural view.</a:t>
            </a:r>
          </a:p>
          <a:p>
            <a:r>
              <a:rPr lang="en-US"/>
              <a:t>Architectural-level synthesis</a:t>
            </a:r>
          </a:p>
          <a:p>
            <a:pPr lvl="1"/>
            <a:r>
              <a:rPr lang="en-US"/>
              <a:t>Architectural abstraction level.</a:t>
            </a:r>
          </a:p>
          <a:p>
            <a:pPr lvl="1"/>
            <a:r>
              <a:rPr lang="en-US"/>
              <a:t>Determine macroscopic structure.</a:t>
            </a:r>
          </a:p>
          <a:p>
            <a:pPr lvl="1"/>
            <a:r>
              <a:rPr lang="en-US"/>
              <a:t>Example: major building blocks like adder, register, mux.</a:t>
            </a:r>
          </a:p>
          <a:p>
            <a:r>
              <a:rPr lang="en-US"/>
              <a:t>Logic-level synthesis</a:t>
            </a:r>
          </a:p>
          <a:p>
            <a:pPr lvl="1"/>
            <a:r>
              <a:rPr lang="en-US"/>
              <a:t>Logic abstraction level.</a:t>
            </a:r>
          </a:p>
          <a:p>
            <a:pPr lvl="1"/>
            <a:r>
              <a:rPr lang="en-US"/>
              <a:t>Determine microscopic structure.</a:t>
            </a:r>
          </a:p>
          <a:p>
            <a:pPr lvl="1"/>
            <a:r>
              <a:rPr lang="en-US"/>
              <a:t>Example: logic gate interconnection.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Scheduling under Resource Constraints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Intractable problem.</a:t>
            </a:r>
          </a:p>
          <a:p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Exact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Integer linear program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Hu</a:t>
            </a:r>
            <a:r>
              <a:rPr lang="en-US" dirty="0" smtClean="0"/>
              <a:t> (restrictive assumptions).</a:t>
            </a:r>
          </a:p>
          <a:p>
            <a:pPr lvl="1"/>
            <a:r>
              <a:rPr lang="en-US" dirty="0" smtClean="0"/>
              <a:t>Approximate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List scheduling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Force-directed scheduling.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ILP Formulation …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Binary decision variables</a:t>
            </a:r>
          </a:p>
          <a:p>
            <a:pPr lvl="1"/>
            <a:r>
              <a:rPr lang="en-US" b="1" dirty="0"/>
              <a:t>X = { </a:t>
            </a:r>
            <a:r>
              <a:rPr lang="en-US" b="1" i="1" dirty="0" err="1" smtClean="0"/>
              <a:t>x</a:t>
            </a:r>
            <a:r>
              <a:rPr lang="en-US" b="1" i="1" baseline="-25000" dirty="0" err="1" smtClean="0"/>
              <a:t>il</a:t>
            </a:r>
            <a:r>
              <a:rPr lang="en-US" b="1" i="1" baseline="-25000" dirty="0" smtClean="0"/>
              <a:t> </a:t>
            </a:r>
            <a:r>
              <a:rPr lang="en-US" b="1" dirty="0" smtClean="0"/>
              <a:t>; </a:t>
            </a:r>
            <a:r>
              <a:rPr lang="en-US" b="1" dirty="0" err="1"/>
              <a:t>i</a:t>
            </a:r>
            <a:r>
              <a:rPr lang="en-US" b="1" dirty="0"/>
              <a:t> = 1, 2, … , n; </a:t>
            </a:r>
            <a:r>
              <a:rPr lang="en-US" b="1" i="1" dirty="0"/>
              <a:t>l </a:t>
            </a:r>
            <a:r>
              <a:rPr lang="en-US" b="1" dirty="0"/>
              <a:t>= 1, 2, … , </a:t>
            </a:r>
            <a:r>
              <a:rPr lang="en-US" b="1" dirty="0">
                <a:sym typeface="Symbol" pitchFamily="18" charset="2"/>
              </a:rPr>
              <a:t></a:t>
            </a:r>
            <a:r>
              <a:rPr lang="en-US" b="1" dirty="0"/>
              <a:t>+1}.</a:t>
            </a:r>
          </a:p>
          <a:p>
            <a:pPr lvl="1"/>
            <a:r>
              <a:rPr lang="en-US" b="1" i="1" dirty="0" err="1"/>
              <a:t>x</a:t>
            </a:r>
            <a:r>
              <a:rPr lang="en-US" b="1" i="1" baseline="-25000" dirty="0" err="1"/>
              <a:t>il</a:t>
            </a:r>
            <a:r>
              <a:rPr lang="en-US" b="1" dirty="0"/>
              <a:t>, is TRUE only when operation </a:t>
            </a:r>
            <a:r>
              <a:rPr lang="en-US" b="1" i="1" dirty="0"/>
              <a:t>v</a:t>
            </a:r>
            <a:r>
              <a:rPr lang="en-US" b="1" i="1" baseline="-25000" dirty="0"/>
              <a:t>i</a:t>
            </a:r>
            <a:r>
              <a:rPr lang="en-US" b="1" dirty="0"/>
              <a:t> starts in step</a:t>
            </a:r>
            <a:r>
              <a:rPr lang="en-US" b="1" i="1" dirty="0"/>
              <a:t> l</a:t>
            </a:r>
            <a:r>
              <a:rPr lang="en-US" b="1" dirty="0"/>
              <a:t> of the schedule (i.e. </a:t>
            </a:r>
            <a:r>
              <a:rPr lang="en-US" b="1" i="1" dirty="0"/>
              <a:t>l = </a:t>
            </a:r>
            <a:r>
              <a:rPr lang="en-US" b="1" i="1" dirty="0" err="1"/>
              <a:t>t</a:t>
            </a:r>
            <a:r>
              <a:rPr lang="en-US" b="1" i="1" baseline="-25000" dirty="0" err="1"/>
              <a:t>i</a:t>
            </a:r>
            <a:r>
              <a:rPr lang="en-US" b="1" dirty="0"/>
              <a:t>).</a:t>
            </a:r>
          </a:p>
          <a:p>
            <a:pPr lvl="1"/>
            <a:r>
              <a:rPr lang="en-US" b="1" dirty="0">
                <a:sym typeface="Symbol" pitchFamily="18" charset="2"/>
              </a:rPr>
              <a:t></a:t>
            </a:r>
            <a:r>
              <a:rPr lang="en-US" b="1" dirty="0"/>
              <a:t> is an upper bound on latency.</a:t>
            </a:r>
          </a:p>
          <a:p>
            <a:r>
              <a:rPr lang="en-US" b="0" dirty="0"/>
              <a:t>Start time of operation v</a:t>
            </a:r>
            <a:r>
              <a:rPr lang="en-US" b="0" baseline="-25000" dirty="0"/>
              <a:t>i</a:t>
            </a:r>
          </a:p>
          <a:p>
            <a:pPr>
              <a:buFont typeface="Monotype Sorts" pitchFamily="2" charset="2"/>
              <a:buNone/>
            </a:pPr>
            <a:endParaRPr lang="en-US" b="0" dirty="0"/>
          </a:p>
          <a:p>
            <a:endParaRPr lang="en-US" b="0" dirty="0"/>
          </a:p>
          <a:p>
            <a:r>
              <a:rPr lang="en-US" b="0" dirty="0">
                <a:solidFill>
                  <a:schemeClr val="hlink"/>
                </a:solidFill>
              </a:rPr>
              <a:t>Operations start only once</a:t>
            </a:r>
          </a:p>
          <a:p>
            <a:endParaRPr lang="en-US" dirty="0"/>
          </a:p>
        </p:txBody>
      </p:sp>
      <p:pic>
        <p:nvPicPr>
          <p:cNvPr id="1247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3592513"/>
            <a:ext cx="14097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47237" name="Line 5"/>
          <p:cNvSpPr>
            <a:spLocks noChangeShapeType="1"/>
          </p:cNvSpPr>
          <p:nvPr/>
        </p:nvSpPr>
        <p:spPr bwMode="auto">
          <a:xfrm>
            <a:off x="5610225" y="1638300"/>
            <a:ext cx="1508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7241" name="Line 9"/>
          <p:cNvSpPr>
            <a:spLocks noChangeShapeType="1"/>
          </p:cNvSpPr>
          <p:nvPr/>
        </p:nvSpPr>
        <p:spPr bwMode="auto">
          <a:xfrm>
            <a:off x="1081088" y="2678113"/>
            <a:ext cx="1508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472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563" y="5132388"/>
            <a:ext cx="3895725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47243" name="Text Box 11"/>
          <p:cNvSpPr txBox="1">
            <a:spLocks noChangeArrowheads="1"/>
          </p:cNvSpPr>
          <p:nvPr/>
        </p:nvSpPr>
        <p:spPr bwMode="auto">
          <a:xfrm>
            <a:off x="1082675" y="3779838"/>
            <a:ext cx="823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t</a:t>
            </a:r>
            <a:r>
              <a:rPr lang="en-US" u="none" baseline="-25000">
                <a:solidFill>
                  <a:schemeClr val="hlink"/>
                </a:solidFill>
              </a:rPr>
              <a:t>i </a:t>
            </a:r>
            <a:r>
              <a:rPr lang="en-US" u="none">
                <a:solidFill>
                  <a:schemeClr val="hlink"/>
                </a:solidFill>
              </a:rPr>
              <a:t>=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ILP Formulation …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chemeClr val="hlink"/>
                </a:solidFill>
              </a:rPr>
              <a:t>Sequencing relations must be satisfied</a:t>
            </a:r>
          </a:p>
          <a:p>
            <a:endParaRPr lang="en-US" b="0">
              <a:solidFill>
                <a:schemeClr val="hlink"/>
              </a:solidFill>
            </a:endParaRPr>
          </a:p>
          <a:p>
            <a:endParaRPr lang="en-US" b="0">
              <a:solidFill>
                <a:schemeClr val="hlink"/>
              </a:solidFill>
            </a:endParaRPr>
          </a:p>
          <a:p>
            <a:endParaRPr lang="en-US" b="0"/>
          </a:p>
          <a:p>
            <a:endParaRPr lang="en-US" b="0"/>
          </a:p>
          <a:p>
            <a:r>
              <a:rPr lang="en-US" b="0">
                <a:solidFill>
                  <a:schemeClr val="hlink"/>
                </a:solidFill>
              </a:rPr>
              <a:t>Resource bounds must be satisfied</a:t>
            </a:r>
          </a:p>
          <a:p>
            <a:endParaRPr lang="en-US">
              <a:solidFill>
                <a:schemeClr val="hlink"/>
              </a:solidFill>
            </a:endParaRPr>
          </a:p>
        </p:txBody>
      </p:sp>
      <p:pic>
        <p:nvPicPr>
          <p:cNvPr id="1248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827213"/>
            <a:ext cx="6534150" cy="164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48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4265613"/>
            <a:ext cx="6381750" cy="165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ILP Formulation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Minimize </a:t>
            </a:r>
            <a:r>
              <a:rPr lang="en-US" i="1">
                <a:solidFill>
                  <a:schemeClr val="hlink"/>
                </a:solidFill>
              </a:rPr>
              <a:t>c</a:t>
            </a:r>
            <a:r>
              <a:rPr lang="en-US" i="1" baseline="30000">
                <a:solidFill>
                  <a:schemeClr val="hlink"/>
                </a:solidFill>
              </a:rPr>
              <a:t>T</a:t>
            </a:r>
            <a:r>
              <a:rPr lang="en-US" i="1">
                <a:solidFill>
                  <a:schemeClr val="hlink"/>
                </a:solidFill>
              </a:rPr>
              <a:t> t</a:t>
            </a:r>
            <a:r>
              <a:rPr lang="en-US"/>
              <a:t> such that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hlink"/>
                </a:solidFill>
              </a:rPr>
              <a:t>c</a:t>
            </a:r>
            <a:r>
              <a:rPr lang="en-US" baseline="30000">
                <a:solidFill>
                  <a:schemeClr val="hlink"/>
                </a:solidFill>
              </a:rPr>
              <a:t>T</a:t>
            </a:r>
            <a:r>
              <a:rPr lang="en-US">
                <a:solidFill>
                  <a:schemeClr val="hlink"/>
                </a:solidFill>
              </a:rPr>
              <a:t>=[0,0,…,0,1]</a:t>
            </a:r>
            <a:r>
              <a:rPr lang="en-US" baseline="30000">
                <a:solidFill>
                  <a:schemeClr val="hlink"/>
                </a:solidFill>
              </a:rPr>
              <a:t>T</a:t>
            </a:r>
            <a:r>
              <a:rPr lang="en-US"/>
              <a:t> corresponds to minimizing the latency of the schedule.</a:t>
            </a:r>
          </a:p>
          <a:p>
            <a:r>
              <a:rPr lang="en-US">
                <a:solidFill>
                  <a:schemeClr val="hlink"/>
                </a:solidFill>
              </a:rPr>
              <a:t>c</a:t>
            </a:r>
            <a:r>
              <a:rPr lang="en-US" baseline="30000">
                <a:solidFill>
                  <a:schemeClr val="hlink"/>
                </a:solidFill>
              </a:rPr>
              <a:t>T</a:t>
            </a:r>
            <a:r>
              <a:rPr lang="en-US">
                <a:solidFill>
                  <a:schemeClr val="hlink"/>
                </a:solidFill>
              </a:rPr>
              <a:t>=[1,1,…,1,1]</a:t>
            </a:r>
            <a:r>
              <a:rPr lang="en-US" baseline="30000">
                <a:solidFill>
                  <a:schemeClr val="hlink"/>
                </a:solidFill>
              </a:rPr>
              <a:t>T</a:t>
            </a:r>
            <a:r>
              <a:rPr lang="en-US"/>
              <a:t> corresponds to finding the earliest start times of all operations under the given constraints.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790700"/>
            <a:ext cx="8077200" cy="295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795" y="1956050"/>
            <a:ext cx="3895725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…</a:t>
            </a:r>
          </a:p>
        </p:txBody>
      </p:sp>
      <p:sp>
        <p:nvSpPr>
          <p:cNvPr id="1250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Resource constraints</a:t>
            </a:r>
          </a:p>
          <a:p>
            <a:pPr lvl="1">
              <a:lnSpc>
                <a:spcPct val="80000"/>
              </a:lnSpc>
            </a:pPr>
            <a:r>
              <a:rPr lang="en-US"/>
              <a:t>2 ALUs; 2 Multipliers.</a:t>
            </a:r>
          </a:p>
          <a:p>
            <a:pPr lvl="1">
              <a:lnSpc>
                <a:spcPct val="80000"/>
              </a:lnSpc>
            </a:pPr>
            <a:r>
              <a:rPr lang="en-US"/>
              <a:t>a</a:t>
            </a:r>
            <a:r>
              <a:rPr lang="en-US" baseline="-25000"/>
              <a:t>1</a:t>
            </a:r>
            <a:r>
              <a:rPr lang="en-US"/>
              <a:t> = 2; a</a:t>
            </a:r>
            <a:r>
              <a:rPr lang="en-US" baseline="-25000"/>
              <a:t>2</a:t>
            </a:r>
            <a:r>
              <a:rPr lang="en-US"/>
              <a:t> = 2.</a:t>
            </a:r>
          </a:p>
          <a:p>
            <a:pPr>
              <a:lnSpc>
                <a:spcPct val="80000"/>
              </a:lnSpc>
            </a:pPr>
            <a:r>
              <a:rPr lang="en-US"/>
              <a:t>Single-cycle operation.</a:t>
            </a:r>
          </a:p>
          <a:p>
            <a:pPr lvl="1">
              <a:lnSpc>
                <a:spcPct val="80000"/>
              </a:lnSpc>
            </a:pPr>
            <a:r>
              <a:rPr lang="en-US"/>
              <a:t>d</a:t>
            </a:r>
            <a:r>
              <a:rPr lang="en-US" baseline="-25000"/>
              <a:t>i</a:t>
            </a:r>
            <a:r>
              <a:rPr lang="en-US"/>
              <a:t> = 1 </a:t>
            </a:r>
            <a:r>
              <a:rPr lang="en-US">
                <a:sym typeface="Symbol" pitchFamily="18" charset="2"/>
              </a:rPr>
              <a:t></a:t>
            </a:r>
            <a:r>
              <a:rPr lang="en-US"/>
              <a:t>i.</a:t>
            </a:r>
          </a:p>
          <a:p>
            <a:pPr>
              <a:lnSpc>
                <a:spcPct val="80000"/>
              </a:lnSpc>
            </a:pPr>
            <a:r>
              <a:rPr lang="en-US"/>
              <a:t>Operations start only once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0,1</a:t>
            </a:r>
            <a:r>
              <a:rPr lang="en-US"/>
              <a:t>=1; x</a:t>
            </a:r>
            <a:r>
              <a:rPr lang="en-US" baseline="-25000"/>
              <a:t>1,1</a:t>
            </a:r>
            <a:r>
              <a:rPr lang="en-US"/>
              <a:t>=1; x</a:t>
            </a:r>
            <a:r>
              <a:rPr lang="en-US" baseline="-25000"/>
              <a:t>2,1</a:t>
            </a:r>
            <a:r>
              <a:rPr lang="en-US"/>
              <a:t>=1; x</a:t>
            </a:r>
            <a:r>
              <a:rPr lang="en-US" baseline="-25000"/>
              <a:t>3,2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4,3</a:t>
            </a:r>
            <a:r>
              <a:rPr lang="en-US"/>
              <a:t>=1; x</a:t>
            </a:r>
            <a:r>
              <a:rPr lang="en-US" baseline="-25000"/>
              <a:t>5,4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6,1</a:t>
            </a:r>
            <a:r>
              <a:rPr lang="en-US"/>
              <a:t>+</a:t>
            </a:r>
            <a:r>
              <a:rPr lang="en-US" baseline="-25000"/>
              <a:t> </a:t>
            </a:r>
            <a:r>
              <a:rPr lang="en-US"/>
              <a:t>x</a:t>
            </a:r>
            <a:r>
              <a:rPr lang="en-US" baseline="-25000"/>
              <a:t>6,2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7,2</a:t>
            </a:r>
            <a:r>
              <a:rPr lang="en-US"/>
              <a:t>+</a:t>
            </a:r>
            <a:r>
              <a:rPr lang="en-US" baseline="-25000"/>
              <a:t> </a:t>
            </a:r>
            <a:r>
              <a:rPr lang="en-US"/>
              <a:t>x</a:t>
            </a:r>
            <a:r>
              <a:rPr lang="en-US" baseline="-25000"/>
              <a:t>7,3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8,1</a:t>
            </a:r>
            <a:r>
              <a:rPr lang="en-US"/>
              <a:t>+</a:t>
            </a:r>
            <a:r>
              <a:rPr lang="en-US" baseline="-25000"/>
              <a:t> </a:t>
            </a:r>
            <a:r>
              <a:rPr lang="en-US"/>
              <a:t>x</a:t>
            </a:r>
            <a:r>
              <a:rPr lang="en-US" baseline="-25000"/>
              <a:t>8,2</a:t>
            </a:r>
            <a:r>
              <a:rPr lang="en-US"/>
              <a:t>+x</a:t>
            </a:r>
            <a:r>
              <a:rPr lang="en-US" baseline="-25000"/>
              <a:t>8,3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9,2</a:t>
            </a:r>
            <a:r>
              <a:rPr lang="en-US"/>
              <a:t>+</a:t>
            </a:r>
            <a:r>
              <a:rPr lang="en-US" baseline="-25000"/>
              <a:t> </a:t>
            </a:r>
            <a:r>
              <a:rPr lang="en-US"/>
              <a:t>x</a:t>
            </a:r>
            <a:r>
              <a:rPr lang="en-US" baseline="-25000"/>
              <a:t>9,3</a:t>
            </a:r>
            <a:r>
              <a:rPr lang="en-US"/>
              <a:t>+x</a:t>
            </a:r>
            <a:r>
              <a:rPr lang="en-US" baseline="-25000"/>
              <a:t>9,4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10,1</a:t>
            </a:r>
            <a:r>
              <a:rPr lang="en-US"/>
              <a:t>+</a:t>
            </a:r>
            <a:r>
              <a:rPr lang="en-US" baseline="-25000"/>
              <a:t> </a:t>
            </a:r>
            <a:r>
              <a:rPr lang="en-US"/>
              <a:t>x</a:t>
            </a:r>
            <a:r>
              <a:rPr lang="en-US" baseline="-25000"/>
              <a:t>10,2</a:t>
            </a:r>
            <a:r>
              <a:rPr lang="en-US"/>
              <a:t>+x</a:t>
            </a:r>
            <a:r>
              <a:rPr lang="en-US" baseline="-25000"/>
              <a:t>10,3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11,2</a:t>
            </a:r>
            <a:r>
              <a:rPr lang="en-US"/>
              <a:t>+</a:t>
            </a:r>
            <a:r>
              <a:rPr lang="en-US" baseline="-25000"/>
              <a:t> </a:t>
            </a:r>
            <a:r>
              <a:rPr lang="en-US"/>
              <a:t>x</a:t>
            </a:r>
            <a:r>
              <a:rPr lang="en-US" baseline="-25000"/>
              <a:t>11,3</a:t>
            </a:r>
            <a:r>
              <a:rPr lang="en-US"/>
              <a:t>+x</a:t>
            </a:r>
            <a:r>
              <a:rPr lang="en-US" baseline="-25000"/>
              <a:t>11,4</a:t>
            </a:r>
            <a:r>
              <a:rPr lang="en-US"/>
              <a:t>=1</a:t>
            </a:r>
          </a:p>
          <a:p>
            <a:pPr lvl="1">
              <a:lnSpc>
                <a:spcPct val="80000"/>
              </a:lnSpc>
            </a:pPr>
            <a:r>
              <a:rPr lang="en-US"/>
              <a:t>x</a:t>
            </a:r>
            <a:r>
              <a:rPr lang="en-US" baseline="-25000"/>
              <a:t>n,5</a:t>
            </a:r>
            <a:r>
              <a:rPr lang="en-US"/>
              <a:t>=1</a:t>
            </a:r>
          </a:p>
        </p:txBody>
      </p:sp>
      <p:pic>
        <p:nvPicPr>
          <p:cNvPr id="12503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1260475"/>
            <a:ext cx="3738563" cy="435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 …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753100" cy="5356225"/>
          </a:xfrm>
        </p:spPr>
        <p:txBody>
          <a:bodyPr/>
          <a:lstStyle/>
          <a:p>
            <a:r>
              <a:rPr lang="en-US"/>
              <a:t>Sequencing relations must be satisfied</a:t>
            </a:r>
          </a:p>
          <a:p>
            <a:pPr lvl="1"/>
            <a:r>
              <a:rPr lang="en-US"/>
              <a:t>2x</a:t>
            </a:r>
            <a:r>
              <a:rPr lang="en-US" baseline="-25000"/>
              <a:t>3,2</a:t>
            </a:r>
            <a:r>
              <a:rPr lang="en-US"/>
              <a:t>-x</a:t>
            </a:r>
            <a:r>
              <a:rPr lang="en-US" baseline="-25000"/>
              <a:t>1,1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2x</a:t>
            </a:r>
            <a:r>
              <a:rPr lang="en-US" baseline="-25000"/>
              <a:t>3,2</a:t>
            </a:r>
            <a:r>
              <a:rPr lang="en-US"/>
              <a:t>-x</a:t>
            </a:r>
            <a:r>
              <a:rPr lang="en-US" baseline="-25000"/>
              <a:t>2,1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2x</a:t>
            </a:r>
            <a:r>
              <a:rPr lang="en-US" baseline="-25000"/>
              <a:t>7,2</a:t>
            </a:r>
            <a:r>
              <a:rPr lang="en-US"/>
              <a:t>+3x</a:t>
            </a:r>
            <a:r>
              <a:rPr lang="en-US" baseline="-25000"/>
              <a:t>7,3</a:t>
            </a:r>
            <a:r>
              <a:rPr lang="en-US"/>
              <a:t>-x</a:t>
            </a:r>
            <a:r>
              <a:rPr lang="en-US" baseline="-25000"/>
              <a:t>6,1</a:t>
            </a:r>
            <a:r>
              <a:rPr lang="en-US"/>
              <a:t>-2x</a:t>
            </a:r>
            <a:r>
              <a:rPr lang="en-US" baseline="-25000"/>
              <a:t>6,2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2x</a:t>
            </a:r>
            <a:r>
              <a:rPr lang="en-US" baseline="-25000"/>
              <a:t>9,2</a:t>
            </a:r>
            <a:r>
              <a:rPr lang="en-US"/>
              <a:t>+3x</a:t>
            </a:r>
            <a:r>
              <a:rPr lang="en-US" baseline="-25000"/>
              <a:t>9,3</a:t>
            </a:r>
            <a:r>
              <a:rPr lang="en-US"/>
              <a:t>+4x</a:t>
            </a:r>
            <a:r>
              <a:rPr lang="en-US" baseline="-25000"/>
              <a:t>9,4</a:t>
            </a:r>
            <a:r>
              <a:rPr lang="en-US"/>
              <a:t>-x</a:t>
            </a:r>
            <a:r>
              <a:rPr lang="en-US" baseline="-25000"/>
              <a:t>8,1</a:t>
            </a:r>
            <a:r>
              <a:rPr lang="en-US"/>
              <a:t>-2x</a:t>
            </a:r>
            <a:r>
              <a:rPr lang="en-US" baseline="-25000"/>
              <a:t>8,2</a:t>
            </a:r>
            <a:r>
              <a:rPr lang="en-US"/>
              <a:t>-3x</a:t>
            </a:r>
            <a:r>
              <a:rPr lang="en-US" baseline="-25000"/>
              <a:t>8,3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2x</a:t>
            </a:r>
            <a:r>
              <a:rPr lang="en-US" baseline="-25000"/>
              <a:t>11,2</a:t>
            </a:r>
            <a:r>
              <a:rPr lang="en-US"/>
              <a:t>+3x</a:t>
            </a:r>
            <a:r>
              <a:rPr lang="en-US" baseline="-25000"/>
              <a:t>11,3</a:t>
            </a:r>
            <a:r>
              <a:rPr lang="en-US"/>
              <a:t>+4x</a:t>
            </a:r>
            <a:r>
              <a:rPr lang="en-US" baseline="-25000"/>
              <a:t>11,4</a:t>
            </a:r>
            <a:r>
              <a:rPr lang="en-US"/>
              <a:t>-x</a:t>
            </a:r>
            <a:r>
              <a:rPr lang="en-US" baseline="-25000"/>
              <a:t>10,1</a:t>
            </a:r>
            <a:r>
              <a:rPr lang="en-US"/>
              <a:t>-2x</a:t>
            </a:r>
            <a:r>
              <a:rPr lang="en-US" baseline="-25000"/>
              <a:t>10,2 </a:t>
            </a:r>
            <a:r>
              <a:rPr lang="en-US"/>
              <a:t>-3x</a:t>
            </a:r>
            <a:r>
              <a:rPr lang="en-US" baseline="-25000"/>
              <a:t>10,3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4x</a:t>
            </a:r>
            <a:r>
              <a:rPr lang="en-US" baseline="-25000"/>
              <a:t>5,4</a:t>
            </a:r>
            <a:r>
              <a:rPr lang="en-US"/>
              <a:t>-2x</a:t>
            </a:r>
            <a:r>
              <a:rPr lang="en-US" baseline="-25000"/>
              <a:t>7,2</a:t>
            </a:r>
            <a:r>
              <a:rPr lang="en-US"/>
              <a:t>-3x</a:t>
            </a:r>
            <a:r>
              <a:rPr lang="en-US" baseline="-25000"/>
              <a:t>7,3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4x</a:t>
            </a:r>
            <a:r>
              <a:rPr lang="en-US" baseline="-25000"/>
              <a:t>5,4</a:t>
            </a:r>
            <a:r>
              <a:rPr lang="en-US"/>
              <a:t>-3x</a:t>
            </a:r>
            <a:r>
              <a:rPr lang="en-US" baseline="-25000"/>
              <a:t>4,3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5x</a:t>
            </a:r>
            <a:r>
              <a:rPr lang="en-US" baseline="-25000"/>
              <a:t>n,5</a:t>
            </a:r>
            <a:r>
              <a:rPr lang="en-US"/>
              <a:t>-2x</a:t>
            </a:r>
            <a:r>
              <a:rPr lang="en-US" baseline="-25000"/>
              <a:t>9,2</a:t>
            </a:r>
            <a:r>
              <a:rPr lang="en-US"/>
              <a:t>-3x</a:t>
            </a:r>
            <a:r>
              <a:rPr lang="en-US" baseline="-25000"/>
              <a:t>9,3</a:t>
            </a:r>
            <a:r>
              <a:rPr lang="en-US"/>
              <a:t>-4x</a:t>
            </a:r>
            <a:r>
              <a:rPr lang="en-US" baseline="-25000"/>
              <a:t>9,4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5x</a:t>
            </a:r>
            <a:r>
              <a:rPr lang="en-US" baseline="-25000"/>
              <a:t>n,5</a:t>
            </a:r>
            <a:r>
              <a:rPr lang="en-US"/>
              <a:t>-2x</a:t>
            </a:r>
            <a:r>
              <a:rPr lang="en-US" baseline="-25000"/>
              <a:t>11,2</a:t>
            </a:r>
            <a:r>
              <a:rPr lang="en-US"/>
              <a:t>-3x</a:t>
            </a:r>
            <a:r>
              <a:rPr lang="en-US" baseline="-25000"/>
              <a:t>11,3</a:t>
            </a:r>
            <a:r>
              <a:rPr lang="en-US"/>
              <a:t>-4x</a:t>
            </a:r>
            <a:r>
              <a:rPr lang="en-US" baseline="-25000"/>
              <a:t>11,4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r>
              <a:rPr lang="en-US"/>
              <a:t>5x</a:t>
            </a:r>
            <a:r>
              <a:rPr lang="en-US" baseline="-25000"/>
              <a:t>n,5</a:t>
            </a:r>
            <a:r>
              <a:rPr lang="en-US"/>
              <a:t>-4x</a:t>
            </a:r>
            <a:r>
              <a:rPr lang="en-US" baseline="-25000"/>
              <a:t>5,4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1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28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138" y="1331913"/>
            <a:ext cx="2727325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921250" cy="5356225"/>
          </a:xfrm>
        </p:spPr>
        <p:txBody>
          <a:bodyPr/>
          <a:lstStyle/>
          <a:p>
            <a:r>
              <a:rPr lang="en-US" b="0"/>
              <a:t>Resource bounds must be satisfied:</a:t>
            </a:r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en-US" b="0"/>
              <a:t>Any set of start times satisfying constraints provides a feasible solution.</a:t>
            </a:r>
          </a:p>
          <a:p>
            <a:r>
              <a:rPr lang="en-US" b="0"/>
              <a:t>Any feasible solution is optimum since sink (x</a:t>
            </a:r>
            <a:r>
              <a:rPr lang="en-US" b="0" baseline="-25000"/>
              <a:t>n,5</a:t>
            </a:r>
            <a:r>
              <a:rPr lang="en-US" b="0"/>
              <a:t>=1) mobility is 0.</a:t>
            </a:r>
          </a:p>
          <a:p>
            <a:endParaRPr lang="en-US"/>
          </a:p>
        </p:txBody>
      </p:sp>
      <p:pic>
        <p:nvPicPr>
          <p:cNvPr id="1251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2147888"/>
            <a:ext cx="3762375" cy="1211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51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638" y="1373188"/>
            <a:ext cx="3522662" cy="408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ILP Formulation</a:t>
            </a:r>
          </a:p>
        </p:txBody>
      </p:sp>
      <p:sp>
        <p:nvSpPr>
          <p:cNvPr id="12523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Minimize resource usage under latency constraint.</a:t>
            </a:r>
          </a:p>
          <a:p>
            <a:r>
              <a:rPr lang="en-US"/>
              <a:t>Same constraints as previous formulation.</a:t>
            </a:r>
          </a:p>
          <a:p>
            <a:r>
              <a:rPr lang="en-US"/>
              <a:t>Additional constraint</a:t>
            </a:r>
          </a:p>
          <a:p>
            <a:pPr lvl="1"/>
            <a:r>
              <a:rPr lang="en-US"/>
              <a:t>Latency bound must be satisfied.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Resource usage is unknown in the constraints.</a:t>
            </a:r>
          </a:p>
          <a:p>
            <a:r>
              <a:rPr lang="en-US"/>
              <a:t>Resource usage is the objective to minimize.</a:t>
            </a:r>
          </a:p>
          <a:p>
            <a:pPr lvl="1"/>
            <a:r>
              <a:rPr lang="en-US"/>
              <a:t>Minimize </a:t>
            </a:r>
            <a:r>
              <a:rPr lang="en-US" b="1" i="1">
                <a:solidFill>
                  <a:schemeClr val="hlink"/>
                </a:solidFill>
              </a:rPr>
              <a:t>c</a:t>
            </a:r>
            <a:r>
              <a:rPr lang="en-US" b="1" i="1" baseline="30000">
                <a:solidFill>
                  <a:schemeClr val="hlink"/>
                </a:solidFill>
              </a:rPr>
              <a:t>T</a:t>
            </a:r>
            <a:r>
              <a:rPr lang="en-US" b="1" i="1">
                <a:solidFill>
                  <a:schemeClr val="hlink"/>
                </a:solidFill>
              </a:rPr>
              <a:t> a</a:t>
            </a:r>
          </a:p>
          <a:p>
            <a:pPr lvl="2"/>
            <a:r>
              <a:rPr lang="en-US" b="1" i="1">
                <a:solidFill>
                  <a:schemeClr val="hlink"/>
                </a:solidFill>
              </a:rPr>
              <a:t>a </a:t>
            </a:r>
            <a:r>
              <a:rPr lang="en-US" b="1" i="1"/>
              <a:t>vector</a:t>
            </a:r>
            <a:r>
              <a:rPr lang="en-US" b="1" i="1">
                <a:solidFill>
                  <a:schemeClr val="hlink"/>
                </a:solidFill>
              </a:rPr>
              <a:t> </a:t>
            </a:r>
            <a:r>
              <a:rPr lang="en-US" b="1" i="1"/>
              <a:t>represents resource usage</a:t>
            </a:r>
          </a:p>
          <a:p>
            <a:pPr lvl="2"/>
            <a:r>
              <a:rPr lang="en-US" b="1" i="1">
                <a:solidFill>
                  <a:schemeClr val="hlink"/>
                </a:solidFill>
              </a:rPr>
              <a:t>c</a:t>
            </a:r>
            <a:r>
              <a:rPr lang="en-US" b="1" i="1" baseline="30000">
                <a:solidFill>
                  <a:schemeClr val="hlink"/>
                </a:solidFill>
              </a:rPr>
              <a:t>T</a:t>
            </a:r>
            <a:r>
              <a:rPr lang="en-US" b="1" i="1" baseline="30000"/>
              <a:t> </a:t>
            </a:r>
            <a:r>
              <a:rPr lang="en-US" b="1" i="1"/>
              <a:t>vector</a:t>
            </a:r>
            <a:r>
              <a:rPr lang="en-US" b="1" i="1" baseline="30000"/>
              <a:t> </a:t>
            </a:r>
            <a:r>
              <a:rPr lang="en-US" b="1" i="1"/>
              <a:t>represents resource costs</a:t>
            </a:r>
            <a:endParaRPr lang="en-US"/>
          </a:p>
        </p:txBody>
      </p:sp>
      <p:pic>
        <p:nvPicPr>
          <p:cNvPr id="12523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475" y="3081338"/>
            <a:ext cx="2657475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226050" cy="5356225"/>
          </a:xfrm>
        </p:spPr>
        <p:txBody>
          <a:bodyPr/>
          <a:lstStyle/>
          <a:p>
            <a:r>
              <a:rPr lang="en-US" b="0"/>
              <a:t>Multiplier area = 5; ALU area = 1.</a:t>
            </a:r>
          </a:p>
          <a:p>
            <a:r>
              <a:rPr lang="en-US" b="0">
                <a:solidFill>
                  <a:schemeClr val="hlink"/>
                </a:solidFill>
              </a:rPr>
              <a:t>Objective function: 5a</a:t>
            </a:r>
            <a:r>
              <a:rPr lang="en-US" b="0" baseline="-25000">
                <a:solidFill>
                  <a:schemeClr val="hlink"/>
                </a:solidFill>
              </a:rPr>
              <a:t>1</a:t>
            </a:r>
            <a:r>
              <a:rPr lang="en-US" b="0">
                <a:solidFill>
                  <a:schemeClr val="hlink"/>
                </a:solidFill>
              </a:rPr>
              <a:t> +a</a:t>
            </a:r>
            <a:r>
              <a:rPr lang="en-US" b="0" baseline="-25000">
                <a:solidFill>
                  <a:schemeClr val="hlink"/>
                </a:solidFill>
              </a:rPr>
              <a:t>2</a:t>
            </a:r>
            <a:r>
              <a:rPr lang="en-US" b="0">
                <a:solidFill>
                  <a:schemeClr val="hlink"/>
                </a:solidFill>
              </a:rPr>
              <a:t>.    </a:t>
            </a:r>
            <a:r>
              <a:rPr lang="en-US" b="0">
                <a:solidFill>
                  <a:schemeClr val="hlink"/>
                </a:solidFill>
                <a:sym typeface="Symbol" pitchFamily="18" charset="2"/>
              </a:rPr>
              <a:t> = 4</a:t>
            </a:r>
          </a:p>
          <a:p>
            <a:r>
              <a:rPr lang="en-US" b="0">
                <a:sym typeface="Symbol" pitchFamily="18" charset="2"/>
              </a:rPr>
              <a:t>Start time constraints same.</a:t>
            </a:r>
          </a:p>
          <a:p>
            <a:r>
              <a:rPr lang="en-US" b="0">
                <a:sym typeface="Symbol" pitchFamily="18" charset="2"/>
              </a:rPr>
              <a:t>Sequencing dependency constraints same.</a:t>
            </a:r>
          </a:p>
          <a:p>
            <a:r>
              <a:rPr lang="en-US" b="0">
                <a:sym typeface="Symbol" pitchFamily="18" charset="2"/>
              </a:rPr>
              <a:t>Resource constraints</a:t>
            </a:r>
          </a:p>
          <a:p>
            <a:pPr lvl="1"/>
            <a:r>
              <a:rPr lang="en-US"/>
              <a:t>x</a:t>
            </a:r>
            <a:r>
              <a:rPr lang="en-US" baseline="-25000"/>
              <a:t>1,1</a:t>
            </a:r>
            <a:r>
              <a:rPr lang="en-US"/>
              <a:t>+x</a:t>
            </a:r>
            <a:r>
              <a:rPr lang="en-US" baseline="-25000"/>
              <a:t>2,1</a:t>
            </a:r>
            <a:r>
              <a:rPr lang="en-US"/>
              <a:t>+x</a:t>
            </a:r>
            <a:r>
              <a:rPr lang="en-US" baseline="-25000"/>
              <a:t>6,1</a:t>
            </a:r>
            <a:r>
              <a:rPr lang="en-US"/>
              <a:t>+x</a:t>
            </a:r>
            <a:r>
              <a:rPr lang="en-US" baseline="-25000"/>
              <a:t>8,1 </a:t>
            </a:r>
            <a:r>
              <a:rPr lang="en-US"/>
              <a:t>– a</a:t>
            </a:r>
            <a:r>
              <a:rPr lang="en-US" baseline="-25000"/>
              <a:t>1 </a:t>
            </a:r>
            <a:r>
              <a:rPr lang="en-US">
                <a:sym typeface="Symbol" pitchFamily="18" charset="2"/>
              </a:rPr>
              <a:t> </a:t>
            </a:r>
            <a:r>
              <a:rPr lang="en-US"/>
              <a:t>0</a:t>
            </a:r>
          </a:p>
          <a:p>
            <a:pPr lvl="1"/>
            <a:r>
              <a:rPr lang="en-US"/>
              <a:t>x</a:t>
            </a:r>
            <a:r>
              <a:rPr lang="en-US" baseline="-25000"/>
              <a:t>3,2</a:t>
            </a:r>
            <a:r>
              <a:rPr lang="en-US"/>
              <a:t>+x</a:t>
            </a:r>
            <a:r>
              <a:rPr lang="en-US" baseline="-25000"/>
              <a:t>6,2</a:t>
            </a:r>
            <a:r>
              <a:rPr lang="en-US"/>
              <a:t>+x</a:t>
            </a:r>
            <a:r>
              <a:rPr lang="en-US" baseline="-25000"/>
              <a:t>7,2</a:t>
            </a:r>
            <a:r>
              <a:rPr lang="en-US"/>
              <a:t>+x</a:t>
            </a:r>
            <a:r>
              <a:rPr lang="en-US" baseline="-25000"/>
              <a:t>8,2 </a:t>
            </a:r>
            <a:r>
              <a:rPr lang="en-US"/>
              <a:t>– a</a:t>
            </a:r>
            <a:r>
              <a:rPr lang="en-US" baseline="-25000"/>
              <a:t>1 </a:t>
            </a:r>
            <a:r>
              <a:rPr lang="en-US">
                <a:sym typeface="Symbol" pitchFamily="18" charset="2"/>
              </a:rPr>
              <a:t> </a:t>
            </a:r>
            <a:r>
              <a:rPr lang="en-US"/>
              <a:t>0</a:t>
            </a:r>
          </a:p>
          <a:p>
            <a:pPr lvl="1"/>
            <a:r>
              <a:rPr lang="en-US"/>
              <a:t>x</a:t>
            </a:r>
            <a:r>
              <a:rPr lang="en-US" baseline="-25000"/>
              <a:t>7,3</a:t>
            </a:r>
            <a:r>
              <a:rPr lang="en-US"/>
              <a:t>+x</a:t>
            </a:r>
            <a:r>
              <a:rPr lang="en-US" baseline="-25000"/>
              <a:t>8,3 </a:t>
            </a:r>
            <a:r>
              <a:rPr lang="en-US"/>
              <a:t>– a</a:t>
            </a:r>
            <a:r>
              <a:rPr lang="en-US" baseline="-25000"/>
              <a:t>1 </a:t>
            </a:r>
            <a:r>
              <a:rPr lang="en-US">
                <a:sym typeface="Symbol" pitchFamily="18" charset="2"/>
              </a:rPr>
              <a:t> </a:t>
            </a:r>
            <a:r>
              <a:rPr lang="en-US"/>
              <a:t>0</a:t>
            </a:r>
          </a:p>
          <a:p>
            <a:pPr lvl="1"/>
            <a:r>
              <a:rPr lang="en-US"/>
              <a:t>x</a:t>
            </a:r>
            <a:r>
              <a:rPr lang="en-US" baseline="-25000"/>
              <a:t>10,1 </a:t>
            </a:r>
            <a:r>
              <a:rPr lang="en-US"/>
              <a:t>– a</a:t>
            </a:r>
            <a:r>
              <a:rPr lang="en-US" baseline="-25000"/>
              <a:t>2 </a:t>
            </a:r>
            <a:r>
              <a:rPr lang="en-US">
                <a:sym typeface="Symbol" pitchFamily="18" charset="2"/>
              </a:rPr>
              <a:t> </a:t>
            </a:r>
            <a:r>
              <a:rPr lang="en-US"/>
              <a:t>0</a:t>
            </a:r>
          </a:p>
          <a:p>
            <a:pPr lvl="1"/>
            <a:r>
              <a:rPr lang="en-US"/>
              <a:t>x</a:t>
            </a:r>
            <a:r>
              <a:rPr lang="en-US" baseline="-25000"/>
              <a:t>9,2</a:t>
            </a:r>
            <a:r>
              <a:rPr lang="en-US"/>
              <a:t>+x</a:t>
            </a:r>
            <a:r>
              <a:rPr lang="en-US" baseline="-25000"/>
              <a:t>10,2</a:t>
            </a:r>
            <a:r>
              <a:rPr lang="en-US"/>
              <a:t>+x</a:t>
            </a:r>
            <a:r>
              <a:rPr lang="en-US" baseline="-25000"/>
              <a:t>11,2 </a:t>
            </a:r>
            <a:r>
              <a:rPr lang="en-US"/>
              <a:t>– a</a:t>
            </a:r>
            <a:r>
              <a:rPr lang="en-US" baseline="-25000"/>
              <a:t>2 </a:t>
            </a:r>
            <a:r>
              <a:rPr lang="en-US">
                <a:sym typeface="Symbol" pitchFamily="18" charset="2"/>
              </a:rPr>
              <a:t> </a:t>
            </a:r>
            <a:r>
              <a:rPr lang="en-US"/>
              <a:t>0</a:t>
            </a:r>
          </a:p>
          <a:p>
            <a:pPr lvl="1"/>
            <a:r>
              <a:rPr lang="en-US"/>
              <a:t>x</a:t>
            </a:r>
            <a:r>
              <a:rPr lang="en-US" baseline="-25000"/>
              <a:t>4,3</a:t>
            </a:r>
            <a:r>
              <a:rPr lang="en-US"/>
              <a:t>+x</a:t>
            </a:r>
            <a:r>
              <a:rPr lang="en-US" baseline="-25000"/>
              <a:t>9,3</a:t>
            </a:r>
            <a:r>
              <a:rPr lang="en-US"/>
              <a:t>+x</a:t>
            </a:r>
            <a:r>
              <a:rPr lang="en-US" baseline="-25000"/>
              <a:t>10,3</a:t>
            </a:r>
            <a:r>
              <a:rPr lang="en-US"/>
              <a:t>+x</a:t>
            </a:r>
            <a:r>
              <a:rPr lang="en-US" baseline="-25000"/>
              <a:t>11,3</a:t>
            </a:r>
            <a:r>
              <a:rPr lang="en-US"/>
              <a:t>– a</a:t>
            </a:r>
            <a:r>
              <a:rPr lang="en-US" baseline="-25000"/>
              <a:t>2 </a:t>
            </a:r>
            <a:r>
              <a:rPr lang="en-US">
                <a:sym typeface="Symbol" pitchFamily="18" charset="2"/>
              </a:rPr>
              <a:t> </a:t>
            </a:r>
            <a:r>
              <a:rPr lang="en-US"/>
              <a:t>0</a:t>
            </a:r>
          </a:p>
          <a:p>
            <a:pPr lvl="1"/>
            <a:r>
              <a:rPr lang="en-US"/>
              <a:t>x</a:t>
            </a:r>
            <a:r>
              <a:rPr lang="en-US" baseline="-25000"/>
              <a:t>5,4</a:t>
            </a:r>
            <a:r>
              <a:rPr lang="en-US"/>
              <a:t>+x</a:t>
            </a:r>
            <a:r>
              <a:rPr lang="en-US" baseline="-25000"/>
              <a:t>9,4</a:t>
            </a:r>
            <a:r>
              <a:rPr lang="en-US"/>
              <a:t>+x</a:t>
            </a:r>
            <a:r>
              <a:rPr lang="en-US" baseline="-25000"/>
              <a:t>11,4</a:t>
            </a:r>
            <a:r>
              <a:rPr lang="en-US"/>
              <a:t>– a</a:t>
            </a:r>
            <a:r>
              <a:rPr lang="en-US" baseline="-25000"/>
              <a:t>2 </a:t>
            </a:r>
            <a:r>
              <a:rPr lang="en-US">
                <a:sym typeface="Symbol" pitchFamily="18" charset="2"/>
              </a:rPr>
              <a:t> </a:t>
            </a:r>
            <a:r>
              <a:rPr lang="en-US"/>
              <a:t>0</a:t>
            </a:r>
          </a:p>
        </p:txBody>
      </p:sp>
      <p:pic>
        <p:nvPicPr>
          <p:cNvPr id="1253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413" y="2214563"/>
            <a:ext cx="3448050" cy="38290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4662488" y="1714500"/>
            <a:ext cx="1920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ILP Solution</a:t>
            </a:r>
          </a:p>
        </p:txBody>
      </p:sp>
      <p:sp>
        <p:nvSpPr>
          <p:cNvPr id="1254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standard ILP packages.</a:t>
            </a:r>
          </a:p>
          <a:p>
            <a:r>
              <a:rPr lang="en-US"/>
              <a:t>Transform into LP problem [Gebotys].</a:t>
            </a:r>
          </a:p>
          <a:p>
            <a:r>
              <a:rPr lang="en-US"/>
              <a:t>Advantages</a:t>
            </a:r>
          </a:p>
          <a:p>
            <a:pPr lvl="1"/>
            <a:r>
              <a:rPr lang="en-US"/>
              <a:t>Exact method.</a:t>
            </a:r>
          </a:p>
          <a:p>
            <a:pPr lvl="1"/>
            <a:r>
              <a:rPr lang="en-US"/>
              <a:t>Other constraints can be incorporated easily</a:t>
            </a:r>
          </a:p>
          <a:p>
            <a:pPr lvl="2"/>
            <a:r>
              <a:rPr lang="en-US"/>
              <a:t>Maximum and minimum timing constraints</a:t>
            </a:r>
          </a:p>
          <a:p>
            <a:r>
              <a:rPr lang="en-US"/>
              <a:t>Disadvantages</a:t>
            </a:r>
          </a:p>
          <a:p>
            <a:pPr lvl="1"/>
            <a:r>
              <a:rPr lang="en-US"/>
              <a:t>Works well up to few thousand variables.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and Optimization</a:t>
            </a:r>
          </a:p>
        </p:txBody>
      </p:sp>
      <p:pic>
        <p:nvPicPr>
          <p:cNvPr id="11520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0800" y="1174750"/>
            <a:ext cx="6354763" cy="4941888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Scheduling Algorithms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Heuristic method for</a:t>
            </a:r>
          </a:p>
          <a:p>
            <a:pPr lvl="1"/>
            <a:r>
              <a:rPr lang="en-US"/>
              <a:t>Minimum latency subject to resource bound.</a:t>
            </a:r>
          </a:p>
          <a:p>
            <a:pPr lvl="1"/>
            <a:r>
              <a:rPr lang="en-US"/>
              <a:t>Minimum resource subject to latency bound.</a:t>
            </a:r>
          </a:p>
          <a:p>
            <a:r>
              <a:rPr lang="en-US"/>
              <a:t>Greedy strategy.</a:t>
            </a:r>
          </a:p>
          <a:p>
            <a:r>
              <a:rPr lang="en-US"/>
              <a:t>Priority list heuristics.</a:t>
            </a:r>
          </a:p>
          <a:p>
            <a:pPr lvl="1"/>
            <a:r>
              <a:rPr lang="en-US"/>
              <a:t>Assign a weight to each vertex indicating its scheduling priority</a:t>
            </a:r>
          </a:p>
          <a:p>
            <a:pPr lvl="2"/>
            <a:r>
              <a:rPr lang="en-US">
                <a:solidFill>
                  <a:schemeClr val="hlink"/>
                </a:solidFill>
              </a:rPr>
              <a:t>Longest path to sink</a:t>
            </a:r>
            <a:r>
              <a:rPr lang="en-US"/>
              <a:t>.</a:t>
            </a:r>
          </a:p>
          <a:p>
            <a:pPr lvl="2"/>
            <a:r>
              <a:rPr lang="en-US"/>
              <a:t>Longest path to timing constraint.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List Scheduling Algorithm for Minimum Latency …</a:t>
            </a:r>
          </a:p>
        </p:txBody>
      </p:sp>
      <p:pic>
        <p:nvPicPr>
          <p:cNvPr id="1225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9313" y="1520825"/>
            <a:ext cx="7504112" cy="438785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List Scheduling Algorithm for Minimum Latency</a:t>
            </a:r>
          </a:p>
        </p:txBody>
      </p:sp>
      <p:sp>
        <p:nvSpPr>
          <p:cNvPr id="1226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72488" cy="5356225"/>
          </a:xfrm>
        </p:spPr>
        <p:txBody>
          <a:bodyPr/>
          <a:lstStyle/>
          <a:p>
            <a:r>
              <a:rPr lang="en-US" sz="2200"/>
              <a:t>Candidate Operations </a:t>
            </a:r>
            <a:r>
              <a:rPr lang="en-US" sz="2200" i="1"/>
              <a:t>U</a:t>
            </a:r>
            <a:r>
              <a:rPr lang="en-US" sz="2200" i="1" baseline="-25000"/>
              <a:t>l,k</a:t>
            </a:r>
            <a:r>
              <a:rPr lang="en-US" sz="2200"/>
              <a:t> </a:t>
            </a:r>
          </a:p>
          <a:p>
            <a:pPr lvl="1"/>
            <a:r>
              <a:rPr lang="en-US" sz="2000"/>
              <a:t>Operations of type </a:t>
            </a:r>
            <a:r>
              <a:rPr lang="en-US" sz="2000" i="1"/>
              <a:t>k</a:t>
            </a:r>
            <a:r>
              <a:rPr lang="en-US" sz="2000"/>
              <a:t> whose predecessors are scheduled and completed at time step before </a:t>
            </a:r>
            <a:r>
              <a:rPr lang="en-US" sz="2000" i="1"/>
              <a:t>l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r>
              <a:rPr lang="en-US" sz="2200"/>
              <a:t>Unfinished operations </a:t>
            </a:r>
            <a:r>
              <a:rPr lang="en-US" sz="2200" i="1"/>
              <a:t>T</a:t>
            </a:r>
            <a:r>
              <a:rPr lang="en-US" sz="2200" i="1" baseline="-25000"/>
              <a:t>l,k </a:t>
            </a:r>
            <a:r>
              <a:rPr lang="en-US" sz="2200"/>
              <a:t>are operations of type </a:t>
            </a:r>
            <a:r>
              <a:rPr lang="en-US" sz="2200" i="1"/>
              <a:t>k</a:t>
            </a:r>
            <a:r>
              <a:rPr lang="en-US" sz="2200"/>
              <a:t> that started at earlier cycles and whose execution is not finished at time </a:t>
            </a:r>
            <a:r>
              <a:rPr lang="en-US" sz="2200" i="1"/>
              <a:t>l</a:t>
            </a:r>
          </a:p>
          <a:p>
            <a:endParaRPr lang="en-US" sz="2200" i="1"/>
          </a:p>
          <a:p>
            <a:endParaRPr lang="en-US" sz="2200" i="1"/>
          </a:p>
          <a:p>
            <a:pPr lvl="1"/>
            <a:r>
              <a:rPr lang="en-US" sz="2000"/>
              <a:t>Note that when execution delays are 1,</a:t>
            </a:r>
            <a:r>
              <a:rPr lang="en-US" sz="2000" i="1"/>
              <a:t> T</a:t>
            </a:r>
            <a:r>
              <a:rPr lang="en-US" sz="2000" i="1" baseline="-25000"/>
              <a:t>l,k </a:t>
            </a:r>
            <a:r>
              <a:rPr lang="en-US" sz="2000"/>
              <a:t>is empty.</a:t>
            </a:r>
          </a:p>
        </p:txBody>
      </p:sp>
      <p:graphicFrame>
        <p:nvGraphicFramePr>
          <p:cNvPr id="122675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135063" y="2343150"/>
          <a:ext cx="7043737" cy="481013"/>
        </p:xfrm>
        <a:graphic>
          <a:graphicData uri="http://schemas.openxmlformats.org/presentationml/2006/ole">
            <p:oleObj spid="_x0000_s1226756" name="Equation" r:id="rId3" imgW="3530520" imgH="241200" progId="Equation.3">
              <p:embed/>
            </p:oleObj>
          </a:graphicData>
        </a:graphic>
      </p:graphicFrame>
      <p:graphicFrame>
        <p:nvGraphicFramePr>
          <p:cNvPr id="122675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065338" y="4079875"/>
          <a:ext cx="5097462" cy="484188"/>
        </p:xfrm>
        <a:graphic>
          <a:graphicData uri="http://schemas.openxmlformats.org/presentationml/2006/ole">
            <p:oleObj spid="_x0000_s1226757" name="Equation" r:id="rId4" imgW="2539800" imgH="2412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581525" cy="53562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200" b="0"/>
              <a:t>Assumptions</a:t>
            </a:r>
          </a:p>
          <a:p>
            <a:pPr lvl="1">
              <a:lnSpc>
                <a:spcPct val="70000"/>
              </a:lnSpc>
            </a:pPr>
            <a:r>
              <a:rPr lang="en-US" sz="1800" b="1"/>
              <a:t>a</a:t>
            </a:r>
            <a:r>
              <a:rPr lang="en-US" sz="1800" b="1" baseline="-25000"/>
              <a:t>1</a:t>
            </a:r>
            <a:r>
              <a:rPr lang="en-US" sz="1800" b="1"/>
              <a:t> = 2 multipliers with delay 1.</a:t>
            </a:r>
          </a:p>
          <a:p>
            <a:pPr lvl="1">
              <a:lnSpc>
                <a:spcPct val="70000"/>
              </a:lnSpc>
            </a:pPr>
            <a:r>
              <a:rPr lang="en-US" sz="1800" b="1"/>
              <a:t>a</a:t>
            </a:r>
            <a:r>
              <a:rPr lang="en-US" sz="1800" b="1" baseline="-25000"/>
              <a:t>2</a:t>
            </a:r>
            <a:r>
              <a:rPr lang="en-US" sz="1800" b="1"/>
              <a:t> = 2 ALUs with delay 1.</a:t>
            </a:r>
          </a:p>
          <a:p>
            <a:pPr>
              <a:lnSpc>
                <a:spcPct val="70000"/>
              </a:lnSpc>
            </a:pPr>
            <a:r>
              <a:rPr lang="en-US" sz="2200">
                <a:sym typeface="Symbol" pitchFamily="18" charset="2"/>
              </a:rPr>
              <a:t>First Step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U</a:t>
            </a:r>
            <a:r>
              <a:rPr lang="en-US" sz="2000" baseline="-25000">
                <a:sym typeface="Symbol" pitchFamily="18" charset="2"/>
              </a:rPr>
              <a:t>1,1</a:t>
            </a:r>
            <a:r>
              <a:rPr lang="en-US" sz="2000">
                <a:sym typeface="Symbol" pitchFamily="18" charset="2"/>
              </a:rPr>
              <a:t> = {v</a:t>
            </a:r>
            <a:r>
              <a:rPr lang="en-US" sz="2000" baseline="-25000">
                <a:sym typeface="Symbol" pitchFamily="18" charset="2"/>
              </a:rPr>
              <a:t>1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6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8</a:t>
            </a:r>
            <a:r>
              <a:rPr lang="en-US" sz="2000">
                <a:sym typeface="Symbol" pitchFamily="18" charset="2"/>
              </a:rPr>
              <a:t>}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Select  {v</a:t>
            </a:r>
            <a:r>
              <a:rPr lang="en-US" sz="2000" baseline="-25000">
                <a:sym typeface="Symbol" pitchFamily="18" charset="2"/>
              </a:rPr>
              <a:t>1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}</a:t>
            </a:r>
            <a:endParaRPr lang="en-US" sz="2000" baseline="30000">
              <a:sym typeface="Symbol" pitchFamily="18" charset="2"/>
            </a:endParaRP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U</a:t>
            </a:r>
            <a:r>
              <a:rPr lang="en-US" sz="2000" baseline="-25000">
                <a:sym typeface="Symbol" pitchFamily="18" charset="2"/>
              </a:rPr>
              <a:t>1,2</a:t>
            </a:r>
            <a:r>
              <a:rPr lang="en-US" sz="2000">
                <a:sym typeface="Symbol" pitchFamily="18" charset="2"/>
              </a:rPr>
              <a:t> = {v</a:t>
            </a:r>
            <a:r>
              <a:rPr lang="en-US" sz="2000" baseline="-25000">
                <a:sym typeface="Symbol" pitchFamily="18" charset="2"/>
              </a:rPr>
              <a:t>10</a:t>
            </a:r>
            <a:r>
              <a:rPr lang="en-US" sz="2000">
                <a:sym typeface="Symbol" pitchFamily="18" charset="2"/>
              </a:rPr>
              <a:t>}; selected</a:t>
            </a:r>
          </a:p>
          <a:p>
            <a:pPr>
              <a:lnSpc>
                <a:spcPct val="70000"/>
              </a:lnSpc>
            </a:pPr>
            <a:r>
              <a:rPr lang="en-US" sz="2200">
                <a:sym typeface="Symbol" pitchFamily="18" charset="2"/>
              </a:rPr>
              <a:t>Second step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U</a:t>
            </a:r>
            <a:r>
              <a:rPr lang="en-US" sz="2000" baseline="-25000">
                <a:sym typeface="Symbol" pitchFamily="18" charset="2"/>
              </a:rPr>
              <a:t>2,1</a:t>
            </a:r>
            <a:r>
              <a:rPr lang="en-US" sz="2000">
                <a:sym typeface="Symbol" pitchFamily="18" charset="2"/>
              </a:rPr>
              <a:t> = {v</a:t>
            </a:r>
            <a:r>
              <a:rPr lang="en-US" sz="2000" baseline="-25000">
                <a:sym typeface="Symbol" pitchFamily="18" charset="2"/>
              </a:rPr>
              <a:t>3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6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8</a:t>
            </a:r>
            <a:r>
              <a:rPr lang="en-US" sz="2000">
                <a:sym typeface="Symbol" pitchFamily="18" charset="2"/>
              </a:rPr>
              <a:t>}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select {v</a:t>
            </a:r>
            <a:r>
              <a:rPr lang="en-US" sz="2000" baseline="-25000">
                <a:sym typeface="Symbol" pitchFamily="18" charset="2"/>
              </a:rPr>
              <a:t>3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6</a:t>
            </a:r>
            <a:r>
              <a:rPr lang="en-US" sz="2000">
                <a:sym typeface="Symbol" pitchFamily="18" charset="2"/>
              </a:rPr>
              <a:t>}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U</a:t>
            </a:r>
            <a:r>
              <a:rPr lang="en-US" sz="2000" baseline="-25000">
                <a:sym typeface="Symbol" pitchFamily="18" charset="2"/>
              </a:rPr>
              <a:t>2,2</a:t>
            </a:r>
            <a:r>
              <a:rPr lang="en-US" sz="2000">
                <a:sym typeface="Symbol" pitchFamily="18" charset="2"/>
              </a:rPr>
              <a:t> = {v</a:t>
            </a:r>
            <a:r>
              <a:rPr lang="en-US" sz="2000" baseline="-25000">
                <a:sym typeface="Symbol" pitchFamily="18" charset="2"/>
              </a:rPr>
              <a:t>11</a:t>
            </a:r>
            <a:r>
              <a:rPr lang="en-US" sz="2000">
                <a:sym typeface="Symbol" pitchFamily="18" charset="2"/>
              </a:rPr>
              <a:t>}; selected</a:t>
            </a:r>
          </a:p>
          <a:p>
            <a:pPr>
              <a:lnSpc>
                <a:spcPct val="70000"/>
              </a:lnSpc>
            </a:pPr>
            <a:r>
              <a:rPr lang="en-US" sz="2200">
                <a:sym typeface="Symbol" pitchFamily="18" charset="2"/>
              </a:rPr>
              <a:t>Third step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U</a:t>
            </a:r>
            <a:r>
              <a:rPr lang="en-US" sz="2000" baseline="-25000">
                <a:sym typeface="Symbol" pitchFamily="18" charset="2"/>
              </a:rPr>
              <a:t>3,1</a:t>
            </a:r>
            <a:r>
              <a:rPr lang="en-US" sz="2000">
                <a:sym typeface="Symbol" pitchFamily="18" charset="2"/>
              </a:rPr>
              <a:t> = {v</a:t>
            </a:r>
            <a:r>
              <a:rPr lang="en-US" sz="2000" baseline="-25000">
                <a:sym typeface="Symbol" pitchFamily="18" charset="2"/>
              </a:rPr>
              <a:t>7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8</a:t>
            </a:r>
            <a:r>
              <a:rPr lang="en-US" sz="2000">
                <a:sym typeface="Symbol" pitchFamily="18" charset="2"/>
              </a:rPr>
              <a:t>}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Select {v</a:t>
            </a:r>
            <a:r>
              <a:rPr lang="en-US" sz="2000" baseline="-25000">
                <a:sym typeface="Symbol" pitchFamily="18" charset="2"/>
              </a:rPr>
              <a:t>7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8</a:t>
            </a:r>
            <a:r>
              <a:rPr lang="en-US" sz="2000">
                <a:sym typeface="Symbol" pitchFamily="18" charset="2"/>
              </a:rPr>
              <a:t>}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U</a:t>
            </a:r>
            <a:r>
              <a:rPr lang="en-US" sz="2000" baseline="-25000">
                <a:sym typeface="Symbol" pitchFamily="18" charset="2"/>
              </a:rPr>
              <a:t>3,2</a:t>
            </a:r>
            <a:r>
              <a:rPr lang="en-US" sz="2000">
                <a:sym typeface="Symbol" pitchFamily="18" charset="2"/>
              </a:rPr>
              <a:t> = {v</a:t>
            </a:r>
            <a:r>
              <a:rPr lang="en-US" sz="2000" baseline="-25000">
                <a:sym typeface="Symbol" pitchFamily="18" charset="2"/>
              </a:rPr>
              <a:t>4</a:t>
            </a:r>
            <a:r>
              <a:rPr lang="en-US" sz="2000">
                <a:sym typeface="Symbol" pitchFamily="18" charset="2"/>
              </a:rPr>
              <a:t>}; selected</a:t>
            </a:r>
          </a:p>
          <a:p>
            <a:pPr>
              <a:lnSpc>
                <a:spcPct val="70000"/>
              </a:lnSpc>
            </a:pPr>
            <a:r>
              <a:rPr lang="en-US" sz="2200">
                <a:sym typeface="Symbol" pitchFamily="18" charset="2"/>
              </a:rPr>
              <a:t>Fourth step</a:t>
            </a:r>
          </a:p>
          <a:p>
            <a:pPr lvl="1">
              <a:lnSpc>
                <a:spcPct val="70000"/>
              </a:lnSpc>
            </a:pPr>
            <a:r>
              <a:rPr lang="en-US" sz="2000">
                <a:sym typeface="Symbol" pitchFamily="18" charset="2"/>
              </a:rPr>
              <a:t>U</a:t>
            </a:r>
            <a:r>
              <a:rPr lang="en-US" sz="2000" baseline="-25000">
                <a:sym typeface="Symbol" pitchFamily="18" charset="2"/>
              </a:rPr>
              <a:t>4,2</a:t>
            </a:r>
            <a:r>
              <a:rPr lang="en-US" sz="2000">
                <a:sym typeface="Symbol" pitchFamily="18" charset="2"/>
              </a:rPr>
              <a:t> = {v</a:t>
            </a:r>
            <a:r>
              <a:rPr lang="en-US" sz="2000" baseline="-25000">
                <a:sym typeface="Symbol" pitchFamily="18" charset="2"/>
              </a:rPr>
              <a:t>5</a:t>
            </a:r>
            <a:r>
              <a:rPr lang="en-US" sz="2000">
                <a:sym typeface="Symbol" pitchFamily="18" charset="2"/>
              </a:rPr>
              <a:t>, v</a:t>
            </a:r>
            <a:r>
              <a:rPr lang="en-US" sz="2000" baseline="-25000">
                <a:sym typeface="Symbol" pitchFamily="18" charset="2"/>
              </a:rPr>
              <a:t>9</a:t>
            </a:r>
            <a:r>
              <a:rPr lang="en-US" sz="2000">
                <a:sym typeface="Symbol" pitchFamily="18" charset="2"/>
              </a:rPr>
              <a:t>}; selected</a:t>
            </a:r>
            <a:endParaRPr lang="en-US" sz="2000"/>
          </a:p>
        </p:txBody>
      </p:sp>
      <p:pic>
        <p:nvPicPr>
          <p:cNvPr id="122778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2175" y="1306513"/>
            <a:ext cx="3976688" cy="2382837"/>
          </a:xfrm>
          <a:noFill/>
          <a:ln/>
          <a:effectLst/>
        </p:spPr>
      </p:pic>
      <p:pic>
        <p:nvPicPr>
          <p:cNvPr id="12277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6300" y="3856038"/>
            <a:ext cx="3989388" cy="2417762"/>
          </a:xfrm>
          <a:noFill/>
          <a:ln w="12700">
            <a:solidFill>
              <a:srgbClr val="FFFFFF"/>
            </a:solidFill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468813" cy="5356225"/>
          </a:xfrm>
        </p:spPr>
        <p:txBody>
          <a:bodyPr/>
          <a:lstStyle/>
          <a:p>
            <a:r>
              <a:rPr lang="en-US" sz="2200" b="0"/>
              <a:t>Assumptions</a:t>
            </a:r>
          </a:p>
          <a:p>
            <a:pPr lvl="1"/>
            <a:r>
              <a:rPr lang="en-US" sz="2000" b="1"/>
              <a:t>a</a:t>
            </a:r>
            <a:r>
              <a:rPr lang="en-US" sz="2000" b="1" baseline="-25000"/>
              <a:t>1</a:t>
            </a:r>
            <a:r>
              <a:rPr lang="en-US" sz="2000" b="1"/>
              <a:t> = 3 multipliers with delay 2.</a:t>
            </a:r>
          </a:p>
          <a:p>
            <a:pPr lvl="1"/>
            <a:r>
              <a:rPr lang="en-US" sz="2000" b="1"/>
              <a:t>a</a:t>
            </a:r>
            <a:r>
              <a:rPr lang="en-US" sz="2000" b="1" baseline="-25000"/>
              <a:t>2</a:t>
            </a:r>
            <a:r>
              <a:rPr lang="en-US" sz="2000" b="1"/>
              <a:t> = 1 ALU with delay 1.</a:t>
            </a:r>
          </a:p>
          <a:p>
            <a:endParaRPr lang="en-US" sz="2200"/>
          </a:p>
        </p:txBody>
      </p:sp>
      <p:pic>
        <p:nvPicPr>
          <p:cNvPr id="122880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49863" y="1446213"/>
            <a:ext cx="3341687" cy="2633662"/>
          </a:xfrm>
          <a:noFill/>
          <a:ln/>
          <a:effectLst/>
        </p:spPr>
      </p:pic>
      <p:pic>
        <p:nvPicPr>
          <p:cNvPr id="122880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6588" y="2562225"/>
            <a:ext cx="4051300" cy="3636963"/>
          </a:xfrm>
          <a:noFill/>
          <a:ln/>
          <a:effectLst/>
        </p:spPr>
      </p:pic>
      <p:pic>
        <p:nvPicPr>
          <p:cNvPr id="1228806" name="Picture 6" descr="sched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050" y="4203700"/>
            <a:ext cx="3349625" cy="19891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List Scheduling Algorithm</a:t>
            </a:r>
            <a:br>
              <a:rPr lang="en-US" sz="3200"/>
            </a:br>
            <a:r>
              <a:rPr lang="en-US" sz="3200"/>
              <a:t>for Minimum Resource Usage</a:t>
            </a:r>
          </a:p>
        </p:txBody>
      </p:sp>
      <p:pic>
        <p:nvPicPr>
          <p:cNvPr id="1229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3625" y="1322388"/>
            <a:ext cx="7021513" cy="4662487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Assume =4</a:t>
            </a:r>
          </a:p>
          <a:p>
            <a:pPr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Let a = [1, 1]</a:t>
            </a:r>
            <a:r>
              <a:rPr lang="en-US" sz="1800" baseline="30000">
                <a:sym typeface="Symbol" pitchFamily="18" charset="2"/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First Step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U</a:t>
            </a:r>
            <a:r>
              <a:rPr lang="en-US" sz="1800" baseline="-25000">
                <a:sym typeface="Symbol" pitchFamily="18" charset="2"/>
              </a:rPr>
              <a:t>1,1</a:t>
            </a:r>
            <a:r>
              <a:rPr lang="en-US" sz="1800">
                <a:sym typeface="Symbol" pitchFamily="18" charset="2"/>
              </a:rPr>
              <a:t> = {v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6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8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Operations with zero slack {v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a = [2, 1]</a:t>
            </a:r>
            <a:r>
              <a:rPr lang="en-US" sz="1800" baseline="30000">
                <a:sym typeface="Symbol" pitchFamily="18" charset="2"/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U</a:t>
            </a:r>
            <a:r>
              <a:rPr lang="en-US" sz="1800" baseline="-25000">
                <a:sym typeface="Symbol" pitchFamily="18" charset="2"/>
              </a:rPr>
              <a:t>1,2</a:t>
            </a:r>
            <a:r>
              <a:rPr lang="en-US" sz="1800">
                <a:sym typeface="Symbol" pitchFamily="18" charset="2"/>
              </a:rPr>
              <a:t> = {v</a:t>
            </a:r>
            <a:r>
              <a:rPr lang="en-US" sz="1800" baseline="-25000">
                <a:sym typeface="Symbol" pitchFamily="18" charset="2"/>
              </a:rPr>
              <a:t>10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Second step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U</a:t>
            </a:r>
            <a:r>
              <a:rPr lang="en-US" sz="1800" baseline="-25000">
                <a:sym typeface="Symbol" pitchFamily="18" charset="2"/>
              </a:rPr>
              <a:t>2,1</a:t>
            </a:r>
            <a:r>
              <a:rPr lang="en-US" sz="1800">
                <a:sym typeface="Symbol" pitchFamily="18" charset="2"/>
              </a:rPr>
              <a:t> = {v</a:t>
            </a:r>
            <a:r>
              <a:rPr lang="en-US" sz="1800" baseline="-25000">
                <a:sym typeface="Symbol" pitchFamily="18" charset="2"/>
              </a:rPr>
              <a:t>3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6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8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Operations with zero slack {v</a:t>
            </a:r>
            <a:r>
              <a:rPr lang="en-US" sz="1800" baseline="-25000">
                <a:sym typeface="Symbol" pitchFamily="18" charset="2"/>
              </a:rPr>
              <a:t>3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6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U</a:t>
            </a:r>
            <a:r>
              <a:rPr lang="en-US" sz="1800" baseline="-25000">
                <a:sym typeface="Symbol" pitchFamily="18" charset="2"/>
              </a:rPr>
              <a:t>2,2</a:t>
            </a:r>
            <a:r>
              <a:rPr lang="en-US" sz="1800">
                <a:sym typeface="Symbol" pitchFamily="18" charset="2"/>
              </a:rPr>
              <a:t> = {v</a:t>
            </a:r>
            <a:r>
              <a:rPr lang="en-US" sz="1800" baseline="-25000">
                <a:sym typeface="Symbol" pitchFamily="18" charset="2"/>
              </a:rPr>
              <a:t>11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Third step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U</a:t>
            </a:r>
            <a:r>
              <a:rPr lang="en-US" sz="1800" baseline="-25000">
                <a:sym typeface="Symbol" pitchFamily="18" charset="2"/>
              </a:rPr>
              <a:t>3,1</a:t>
            </a:r>
            <a:r>
              <a:rPr lang="en-US" sz="1800">
                <a:sym typeface="Symbol" pitchFamily="18" charset="2"/>
              </a:rPr>
              <a:t> = {v</a:t>
            </a:r>
            <a:r>
              <a:rPr lang="en-US" sz="1800" baseline="-25000">
                <a:sym typeface="Symbol" pitchFamily="18" charset="2"/>
              </a:rPr>
              <a:t>7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8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Operations with zero slack {v</a:t>
            </a:r>
            <a:r>
              <a:rPr lang="en-US" sz="1800" baseline="-25000">
                <a:sym typeface="Symbol" pitchFamily="18" charset="2"/>
              </a:rPr>
              <a:t>7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8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U</a:t>
            </a:r>
            <a:r>
              <a:rPr lang="en-US" sz="1800" baseline="-25000">
                <a:sym typeface="Symbol" pitchFamily="18" charset="2"/>
              </a:rPr>
              <a:t>3,2</a:t>
            </a:r>
            <a:r>
              <a:rPr lang="en-US" sz="1800">
                <a:sym typeface="Symbol" pitchFamily="18" charset="2"/>
              </a:rPr>
              <a:t> = {v</a:t>
            </a:r>
            <a:r>
              <a:rPr lang="en-US" sz="1800" baseline="-25000">
                <a:sym typeface="Symbol" pitchFamily="18" charset="2"/>
              </a:rPr>
              <a:t>4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Fourth step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U</a:t>
            </a:r>
            <a:r>
              <a:rPr lang="en-US" sz="1800" baseline="-25000">
                <a:sym typeface="Symbol" pitchFamily="18" charset="2"/>
              </a:rPr>
              <a:t>4,2</a:t>
            </a:r>
            <a:r>
              <a:rPr lang="en-US" sz="1800">
                <a:sym typeface="Symbol" pitchFamily="18" charset="2"/>
              </a:rPr>
              <a:t> = {v</a:t>
            </a:r>
            <a:r>
              <a:rPr lang="en-US" sz="1800" baseline="-25000">
                <a:sym typeface="Symbol" pitchFamily="18" charset="2"/>
              </a:rPr>
              <a:t>5</a:t>
            </a:r>
            <a:r>
              <a:rPr lang="en-US" sz="1800">
                <a:sym typeface="Symbol" pitchFamily="18" charset="2"/>
              </a:rPr>
              <a:t>, v</a:t>
            </a:r>
            <a:r>
              <a:rPr lang="en-US" sz="1800" baseline="-25000">
                <a:sym typeface="Symbol" pitchFamily="18" charset="2"/>
              </a:rPr>
              <a:t>9</a:t>
            </a:r>
            <a:r>
              <a:rPr lang="en-US" sz="1800">
                <a:sym typeface="Symbol" pitchFamily="18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Both have zero slack; a = [2, 2]</a:t>
            </a:r>
            <a:r>
              <a:rPr lang="en-US" sz="1800" baseline="30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</a:t>
            </a:r>
          </a:p>
        </p:txBody>
      </p:sp>
      <p:pic>
        <p:nvPicPr>
          <p:cNvPr id="12308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5425" y="1303338"/>
            <a:ext cx="3389313" cy="490537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 and Binding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Allocation</a:t>
            </a:r>
          </a:p>
          <a:p>
            <a:pPr lvl="1"/>
            <a:r>
              <a:rPr lang="en-US"/>
              <a:t>Determine number of resources needed</a:t>
            </a:r>
          </a:p>
          <a:p>
            <a:r>
              <a:rPr lang="en-US"/>
              <a:t>Binding</a:t>
            </a:r>
          </a:p>
          <a:p>
            <a:pPr lvl="1"/>
            <a:r>
              <a:rPr lang="en-US"/>
              <a:t>Mapping between operations and resources.</a:t>
            </a:r>
          </a:p>
          <a:p>
            <a:r>
              <a:rPr lang="en-US"/>
              <a:t>Sharing</a:t>
            </a:r>
          </a:p>
          <a:p>
            <a:pPr lvl="1"/>
            <a:r>
              <a:rPr lang="en-US"/>
              <a:t>Assignment of a resource to more than one operation.</a:t>
            </a:r>
          </a:p>
          <a:p>
            <a:r>
              <a:rPr lang="en-US"/>
              <a:t>Optimum binding/sharing</a:t>
            </a:r>
          </a:p>
          <a:p>
            <a:pPr lvl="1"/>
            <a:r>
              <a:rPr lang="en-US"/>
              <a:t>Minimize the resource usage.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Sharing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sequencing graphs.</a:t>
            </a:r>
          </a:p>
          <a:p>
            <a:pPr lvl="1"/>
            <a:r>
              <a:rPr lang="en-US" dirty="0" smtClean="0"/>
              <a:t>Operation concurrency well defined.</a:t>
            </a:r>
          </a:p>
          <a:p>
            <a:r>
              <a:rPr lang="en-US" dirty="0" smtClean="0"/>
              <a:t>Consider operation types independently.</a:t>
            </a:r>
          </a:p>
          <a:p>
            <a:pPr lvl="1"/>
            <a:r>
              <a:rPr lang="en-US" dirty="0" smtClean="0"/>
              <a:t>Problem decomposition.</a:t>
            </a:r>
          </a:p>
          <a:p>
            <a:pPr lvl="1"/>
            <a:r>
              <a:rPr lang="en-US" dirty="0" smtClean="0"/>
              <a:t>Perform analysis for each resource type.</a:t>
            </a:r>
          </a:p>
          <a:p>
            <a:r>
              <a:rPr lang="en-US" dirty="0" smtClean="0"/>
              <a:t>Minimize resource usage.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Compatibility and Conflicts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/>
              <a:t>Operation compatibility</a:t>
            </a:r>
          </a:p>
          <a:p>
            <a:pPr lvl="1"/>
            <a:r>
              <a:rPr lang="en-US" sz="2000"/>
              <a:t>Same resource type.</a:t>
            </a:r>
          </a:p>
          <a:p>
            <a:pPr lvl="1"/>
            <a:r>
              <a:rPr lang="en-US" sz="2000"/>
              <a:t>Non concurrent.</a:t>
            </a:r>
          </a:p>
          <a:p>
            <a:r>
              <a:rPr lang="en-US" sz="2200"/>
              <a:t>Compatibility graph</a:t>
            </a:r>
          </a:p>
          <a:p>
            <a:pPr lvl="1"/>
            <a:r>
              <a:rPr lang="en-US" sz="2000"/>
              <a:t>Vertices: operations.</a:t>
            </a:r>
          </a:p>
          <a:p>
            <a:pPr lvl="1"/>
            <a:r>
              <a:rPr lang="en-US" sz="2000"/>
              <a:t>Edges: compatibility relation.</a:t>
            </a:r>
          </a:p>
          <a:p>
            <a:r>
              <a:rPr lang="en-US" sz="2200"/>
              <a:t>Conflict graph</a:t>
            </a:r>
          </a:p>
          <a:p>
            <a:pPr lvl="1"/>
            <a:r>
              <a:rPr lang="en-US" sz="2000"/>
              <a:t>Complement of compatibility graph.</a:t>
            </a:r>
          </a:p>
          <a:p>
            <a:endParaRPr lang="en-US" sz="2200"/>
          </a:p>
        </p:txBody>
      </p:sp>
      <p:pic>
        <p:nvPicPr>
          <p:cNvPr id="12339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4575" y="1219200"/>
            <a:ext cx="3568700" cy="2851150"/>
          </a:xfrm>
          <a:noFill/>
          <a:ln/>
          <a:effectLst/>
        </p:spPr>
      </p:pic>
      <p:pic>
        <p:nvPicPr>
          <p:cNvPr id="123392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0650" y="4362450"/>
            <a:ext cx="4810125" cy="1768475"/>
          </a:xfrm>
          <a:noFill/>
          <a:ln/>
          <a:effectLst/>
        </p:spPr>
      </p:pic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3109913" y="6143625"/>
            <a:ext cx="13096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hlink"/>
                </a:solidFill>
              </a:rPr>
              <a:t>Multiplier</a:t>
            </a:r>
          </a:p>
        </p:txBody>
      </p:sp>
      <p:sp>
        <p:nvSpPr>
          <p:cNvPr id="1233927" name="Text Box 7"/>
          <p:cNvSpPr txBox="1">
            <a:spLocks noChangeArrowheads="1"/>
          </p:cNvSpPr>
          <p:nvPr/>
        </p:nvSpPr>
        <p:spPr bwMode="auto">
          <a:xfrm>
            <a:off x="5575300" y="6129338"/>
            <a:ext cx="708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hlink"/>
                </a:solidFill>
              </a:rPr>
              <a:t>ALU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Architectural-Level Synthesis Motivation</a:t>
            </a:r>
          </a:p>
        </p:txBody>
      </p:sp>
      <p:sp>
        <p:nvSpPr>
          <p:cNvPr id="1161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Raise input abstraction level.</a:t>
            </a:r>
          </a:p>
          <a:p>
            <a:pPr lvl="1"/>
            <a:r>
              <a:rPr lang="en-US"/>
              <a:t>Reduce specification of details.</a:t>
            </a:r>
          </a:p>
          <a:p>
            <a:pPr lvl="1"/>
            <a:r>
              <a:rPr lang="en-US"/>
              <a:t>Extend designer base.</a:t>
            </a:r>
          </a:p>
          <a:p>
            <a:pPr lvl="1"/>
            <a:r>
              <a:rPr lang="en-US"/>
              <a:t>Self-documenting design specifications.</a:t>
            </a:r>
          </a:p>
          <a:p>
            <a:pPr lvl="1"/>
            <a:r>
              <a:rPr lang="en-US"/>
              <a:t>Ease modifications and extensions.</a:t>
            </a:r>
          </a:p>
          <a:p>
            <a:r>
              <a:rPr lang="en-US"/>
              <a:t>Reduce design time.</a:t>
            </a:r>
          </a:p>
          <a:p>
            <a:r>
              <a:rPr lang="en-US"/>
              <a:t>Explore and optimize macroscopic structure</a:t>
            </a:r>
          </a:p>
          <a:p>
            <a:pPr lvl="1"/>
            <a:r>
              <a:rPr lang="en-US"/>
              <a:t>Series/parallel execution of operations.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Algorithmic Solution to</a:t>
            </a:r>
            <a:br>
              <a:rPr lang="en-US" sz="3200"/>
            </a:br>
            <a:r>
              <a:rPr lang="en-US" sz="3200"/>
              <a:t>the Optimum Binding Problem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Compatibility graph.</a:t>
            </a:r>
          </a:p>
          <a:p>
            <a:pPr lvl="1"/>
            <a:r>
              <a:rPr lang="en-US"/>
              <a:t>Partition the graph into a minimum number of cliques.</a:t>
            </a:r>
          </a:p>
          <a:p>
            <a:pPr lvl="1"/>
            <a:r>
              <a:rPr lang="en-US"/>
              <a:t>Find clique cover number.</a:t>
            </a:r>
          </a:p>
          <a:p>
            <a:r>
              <a:rPr lang="en-US"/>
              <a:t>Conflict graph.</a:t>
            </a:r>
          </a:p>
          <a:p>
            <a:pPr lvl="1"/>
            <a:r>
              <a:rPr lang="en-US"/>
              <a:t>Color the vertices by a minimum number of colors.</a:t>
            </a:r>
          </a:p>
          <a:p>
            <a:pPr lvl="1"/>
            <a:r>
              <a:rPr lang="en-US"/>
              <a:t>Find chromatic number.</a:t>
            </a:r>
          </a:p>
          <a:p>
            <a:r>
              <a:rPr lang="en-US"/>
              <a:t>NP-complete problems - Heuristic algorithms.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2359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" y="1376363"/>
            <a:ext cx="4071938" cy="2230437"/>
          </a:xfrm>
          <a:noFill/>
          <a:ln/>
          <a:effectLst/>
        </p:spPr>
      </p:pic>
      <p:pic>
        <p:nvPicPr>
          <p:cNvPr id="12359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37113" y="1374775"/>
            <a:ext cx="3978275" cy="2209800"/>
          </a:xfrm>
          <a:noFill/>
          <a:ln/>
          <a:effectLst/>
        </p:spPr>
      </p:pic>
      <p:pic>
        <p:nvPicPr>
          <p:cNvPr id="123597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8638" y="3871913"/>
            <a:ext cx="4089400" cy="2184400"/>
          </a:xfrm>
          <a:noFill/>
          <a:ln/>
          <a:effectLst/>
        </p:spPr>
      </p:pic>
      <p:sp>
        <p:nvSpPr>
          <p:cNvPr id="1235974" name="Text Box 6"/>
          <p:cNvSpPr txBox="1">
            <a:spLocks noChangeArrowheads="1"/>
          </p:cNvSpPr>
          <p:nvPr/>
        </p:nvSpPr>
        <p:spPr bwMode="auto">
          <a:xfrm>
            <a:off x="5435600" y="4424363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ALU1: 1, 3, 5</a:t>
            </a:r>
          </a:p>
          <a:p>
            <a:r>
              <a:rPr lang="en-US" u="none"/>
              <a:t>ALU2: 2, 4</a:t>
            </a:r>
          </a:p>
        </p:txBody>
      </p:sp>
      <p:sp>
        <p:nvSpPr>
          <p:cNvPr id="1235975" name="Text Box 7"/>
          <p:cNvSpPr txBox="1">
            <a:spLocks noChangeArrowheads="1"/>
          </p:cNvSpPr>
          <p:nvPr/>
        </p:nvSpPr>
        <p:spPr bwMode="auto">
          <a:xfrm>
            <a:off x="684213" y="4127500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35976" name="Text Box 8"/>
          <p:cNvSpPr txBox="1">
            <a:spLocks noChangeArrowheads="1"/>
          </p:cNvSpPr>
          <p:nvPr/>
        </p:nvSpPr>
        <p:spPr bwMode="auto">
          <a:xfrm>
            <a:off x="1751013" y="4138613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35977" name="Text Box 9"/>
          <p:cNvSpPr txBox="1">
            <a:spLocks noChangeArrowheads="1"/>
          </p:cNvSpPr>
          <p:nvPr/>
        </p:nvSpPr>
        <p:spPr bwMode="auto">
          <a:xfrm>
            <a:off x="666750" y="5454650"/>
            <a:ext cx="3667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35978" name="Text Box 10"/>
          <p:cNvSpPr txBox="1">
            <a:spLocks noChangeArrowheads="1"/>
          </p:cNvSpPr>
          <p:nvPr/>
        </p:nvSpPr>
        <p:spPr bwMode="auto">
          <a:xfrm>
            <a:off x="1738313" y="5414963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35979" name="Text Box 11"/>
          <p:cNvSpPr txBox="1">
            <a:spLocks noChangeArrowheads="1"/>
          </p:cNvSpPr>
          <p:nvPr/>
        </p:nvSpPr>
        <p:spPr bwMode="auto">
          <a:xfrm>
            <a:off x="1193800" y="4789488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235980" name="Text Box 12"/>
          <p:cNvSpPr txBox="1">
            <a:spLocks noChangeArrowheads="1"/>
          </p:cNvSpPr>
          <p:nvPr/>
        </p:nvSpPr>
        <p:spPr bwMode="auto">
          <a:xfrm>
            <a:off x="3067050" y="4141788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35981" name="Text Box 13"/>
          <p:cNvSpPr txBox="1">
            <a:spLocks noChangeArrowheads="1"/>
          </p:cNvSpPr>
          <p:nvPr/>
        </p:nvSpPr>
        <p:spPr bwMode="auto">
          <a:xfrm>
            <a:off x="3063875" y="5457825"/>
            <a:ext cx="3667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35982" name="Text Box 14"/>
          <p:cNvSpPr txBox="1">
            <a:spLocks noChangeArrowheads="1"/>
          </p:cNvSpPr>
          <p:nvPr/>
        </p:nvSpPr>
        <p:spPr bwMode="auto">
          <a:xfrm>
            <a:off x="3563938" y="478948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235983" name="Text Box 15"/>
          <p:cNvSpPr txBox="1">
            <a:spLocks noChangeArrowheads="1"/>
          </p:cNvSpPr>
          <p:nvPr/>
        </p:nvSpPr>
        <p:spPr bwMode="auto">
          <a:xfrm>
            <a:off x="4092575" y="41116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35984" name="Text Box 16"/>
          <p:cNvSpPr txBox="1">
            <a:spLocks noChangeArrowheads="1"/>
          </p:cNvSpPr>
          <p:nvPr/>
        </p:nvSpPr>
        <p:spPr bwMode="auto">
          <a:xfrm>
            <a:off x="4106863" y="5430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</a:rPr>
              <a:t>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ILP Formulation of Binding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39150" cy="5356225"/>
          </a:xfrm>
        </p:spPr>
        <p:txBody>
          <a:bodyPr/>
          <a:lstStyle/>
          <a:p>
            <a:r>
              <a:rPr lang="en-US" sz="2200" b="0" dirty="0"/>
              <a:t>Boolean variables </a:t>
            </a:r>
            <a:r>
              <a:rPr lang="en-US" sz="2200" b="0" i="1" dirty="0" err="1"/>
              <a:t>b</a:t>
            </a:r>
            <a:r>
              <a:rPr lang="en-US" sz="2200" b="0" i="1" baseline="-25000" dirty="0" err="1"/>
              <a:t>ir</a:t>
            </a:r>
            <a:endParaRPr lang="en-US" sz="2200" b="0" i="1" baseline="-25000" dirty="0"/>
          </a:p>
          <a:p>
            <a:pPr lvl="1"/>
            <a:r>
              <a:rPr lang="en-US" sz="2000" b="1" dirty="0"/>
              <a:t>Operation </a:t>
            </a:r>
            <a:r>
              <a:rPr lang="en-US" sz="2000" b="1" i="1" dirty="0" err="1"/>
              <a:t>i</a:t>
            </a:r>
            <a:r>
              <a:rPr lang="en-US" sz="2000" b="1" dirty="0"/>
              <a:t> </a:t>
            </a:r>
            <a:r>
              <a:rPr lang="en-US" sz="2000" b="1" dirty="0" smtClean="0"/>
              <a:t> bound </a:t>
            </a:r>
            <a:r>
              <a:rPr lang="en-US" sz="2000" b="1" dirty="0"/>
              <a:t>to resource </a:t>
            </a:r>
            <a:r>
              <a:rPr lang="en-US" sz="2000" b="1" i="1" dirty="0"/>
              <a:t>r</a:t>
            </a:r>
            <a:r>
              <a:rPr lang="en-US" sz="2000" b="1" dirty="0"/>
              <a:t>.</a:t>
            </a:r>
          </a:p>
          <a:p>
            <a:r>
              <a:rPr lang="en-US" sz="2200" b="0" dirty="0"/>
              <a:t>Boolean variables </a:t>
            </a:r>
            <a:r>
              <a:rPr lang="en-US" sz="2200" b="0" i="1" dirty="0" err="1"/>
              <a:t>x</a:t>
            </a:r>
            <a:r>
              <a:rPr lang="en-US" sz="2200" b="0" i="1" baseline="-25000" dirty="0" err="1"/>
              <a:t>il</a:t>
            </a:r>
            <a:endParaRPr lang="en-US" sz="2200" b="0" i="1" baseline="-25000" dirty="0"/>
          </a:p>
          <a:p>
            <a:pPr lvl="1"/>
            <a:r>
              <a:rPr lang="en-US" sz="2000" b="1" dirty="0"/>
              <a:t>Operation </a:t>
            </a:r>
            <a:r>
              <a:rPr lang="en-US" sz="2000" b="1" i="1" dirty="0" err="1"/>
              <a:t>i</a:t>
            </a:r>
            <a:r>
              <a:rPr lang="en-US" sz="2000" b="1" dirty="0"/>
              <a:t> </a:t>
            </a:r>
            <a:r>
              <a:rPr lang="en-US" sz="2000" b="1" dirty="0" smtClean="0"/>
              <a:t> scheduled </a:t>
            </a:r>
            <a:r>
              <a:rPr lang="en-US" sz="2000" b="1" dirty="0"/>
              <a:t>to start at step </a:t>
            </a:r>
            <a:r>
              <a:rPr lang="en-US" sz="2000" b="1" i="1" dirty="0"/>
              <a:t>l</a:t>
            </a:r>
            <a:r>
              <a:rPr lang="en-US" sz="2000" b="1" dirty="0"/>
              <a:t>.</a:t>
            </a:r>
          </a:p>
          <a:p>
            <a:r>
              <a:rPr lang="en-US" sz="2200" b="0" dirty="0"/>
              <a:t>Each operation </a:t>
            </a:r>
            <a:r>
              <a:rPr lang="en-US" sz="2200" b="0" i="1" dirty="0"/>
              <a:t>v</a:t>
            </a:r>
            <a:r>
              <a:rPr lang="en-US" sz="2200" b="0" i="1" baseline="-25000" dirty="0"/>
              <a:t>i</a:t>
            </a:r>
            <a:r>
              <a:rPr lang="en-US" sz="2200" b="0" dirty="0"/>
              <a:t> should be assigned to one resource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r>
              <a:rPr lang="en-US" sz="2200" b="0" dirty="0"/>
              <a:t>At most, one operation can be executing, among those assigned to resource r, at any time step</a:t>
            </a:r>
          </a:p>
          <a:p>
            <a:endParaRPr lang="en-US" sz="2200" dirty="0"/>
          </a:p>
        </p:txBody>
      </p:sp>
      <p:pic>
        <p:nvPicPr>
          <p:cNvPr id="13178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2963" y="3352800"/>
            <a:ext cx="2914650" cy="857250"/>
          </a:xfrm>
          <a:noFill/>
          <a:ln/>
          <a:effectLst/>
        </p:spPr>
      </p:pic>
      <p:pic>
        <p:nvPicPr>
          <p:cNvPr id="131789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9150" y="5346700"/>
            <a:ext cx="5126038" cy="97790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Example…</a:t>
            </a:r>
          </a:p>
        </p:txBody>
      </p:sp>
      <p:sp>
        <p:nvSpPr>
          <p:cNvPr id="13209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341938" cy="5356225"/>
          </a:xfrm>
        </p:spPr>
        <p:txBody>
          <a:bodyPr/>
          <a:lstStyle/>
          <a:p>
            <a:r>
              <a:rPr lang="en-US" sz="2200"/>
              <a:t>Operation types: Multiplier, ALU</a:t>
            </a:r>
          </a:p>
          <a:p>
            <a:r>
              <a:rPr lang="en-US" sz="2200"/>
              <a:t>Unit execution delay</a:t>
            </a:r>
          </a:p>
          <a:p>
            <a:r>
              <a:rPr lang="en-US" sz="2200"/>
              <a:t>A feasible binding satisfies constraints</a:t>
            </a:r>
          </a:p>
        </p:txBody>
      </p:sp>
      <p:pic>
        <p:nvPicPr>
          <p:cNvPr id="132096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7550" y="1247775"/>
            <a:ext cx="3013075" cy="3700463"/>
          </a:xfrm>
          <a:noFill/>
          <a:ln/>
          <a:effectLst/>
        </p:spPr>
      </p:pic>
      <p:graphicFrame>
        <p:nvGraphicFramePr>
          <p:cNvPr id="132096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727075" y="2928938"/>
          <a:ext cx="4795838" cy="3182937"/>
        </p:xfrm>
        <a:graphic>
          <a:graphicData uri="http://schemas.openxmlformats.org/presentationml/2006/ole">
            <p:oleObj spid="_x0000_s1275906" name="Equation" r:id="rId4" imgW="2755800" imgH="18288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Example</a:t>
            </a:r>
          </a:p>
        </p:txBody>
      </p:sp>
      <p:sp>
        <p:nvSpPr>
          <p:cNvPr id="1325062" name="Rectangle 6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200"/>
              <a:t>Constants in X are 0 except x</a:t>
            </a:r>
            <a:r>
              <a:rPr lang="en-US" sz="2200" baseline="-25000"/>
              <a:t>1,1</a:t>
            </a:r>
            <a:r>
              <a:rPr lang="en-US" sz="2200"/>
              <a:t>, x</a:t>
            </a:r>
            <a:r>
              <a:rPr lang="en-US" sz="2200" baseline="-25000"/>
              <a:t>2,1</a:t>
            </a:r>
            <a:r>
              <a:rPr lang="en-US" sz="2200"/>
              <a:t>, x</a:t>
            </a:r>
            <a:r>
              <a:rPr lang="en-US" sz="2200" baseline="-25000"/>
              <a:t>3,2</a:t>
            </a:r>
            <a:r>
              <a:rPr lang="en-US" sz="2200"/>
              <a:t>, x</a:t>
            </a:r>
            <a:r>
              <a:rPr lang="en-US" sz="2200" baseline="-25000"/>
              <a:t>4,3</a:t>
            </a:r>
            <a:r>
              <a:rPr lang="en-US" sz="2200"/>
              <a:t>, x</a:t>
            </a:r>
            <a:r>
              <a:rPr lang="en-US" sz="2200" baseline="-25000"/>
              <a:t>5,4</a:t>
            </a:r>
            <a:r>
              <a:rPr lang="en-US" sz="2200"/>
              <a:t>, x</a:t>
            </a:r>
            <a:r>
              <a:rPr lang="en-US" sz="2200" baseline="-25000"/>
              <a:t>6,2</a:t>
            </a:r>
            <a:r>
              <a:rPr lang="en-US" sz="2200"/>
              <a:t>, x</a:t>
            </a:r>
            <a:r>
              <a:rPr lang="en-US" sz="2200" baseline="-25000"/>
              <a:t>7,3</a:t>
            </a:r>
            <a:r>
              <a:rPr lang="en-US" sz="2200"/>
              <a:t>, x</a:t>
            </a:r>
            <a:r>
              <a:rPr lang="en-US" sz="2200" baseline="-25000"/>
              <a:t>8,3</a:t>
            </a:r>
            <a:r>
              <a:rPr lang="en-US" sz="2200"/>
              <a:t>, x</a:t>
            </a:r>
            <a:r>
              <a:rPr lang="en-US" sz="2200" baseline="-25000"/>
              <a:t>9,4</a:t>
            </a:r>
            <a:r>
              <a:rPr lang="en-US" sz="2200"/>
              <a:t>, x</a:t>
            </a:r>
            <a:r>
              <a:rPr lang="en-US" sz="2200" baseline="-25000"/>
              <a:t>10,1</a:t>
            </a:r>
            <a:r>
              <a:rPr lang="en-US" sz="2200"/>
              <a:t>, x</a:t>
            </a:r>
            <a:r>
              <a:rPr lang="en-US" sz="2200" baseline="-25000"/>
              <a:t>11,2</a:t>
            </a:r>
            <a:r>
              <a:rPr lang="en-US" sz="2200"/>
              <a:t>.</a:t>
            </a:r>
          </a:p>
          <a:p>
            <a:r>
              <a:rPr lang="en-US" sz="2200"/>
              <a:t>An implementation with a</a:t>
            </a:r>
            <a:r>
              <a:rPr lang="en-US" sz="2200" baseline="-25000"/>
              <a:t>1</a:t>
            </a:r>
            <a:r>
              <a:rPr lang="en-US" sz="2200"/>
              <a:t>=2 multipliers: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pPr lvl="1"/>
            <a:endParaRPr lang="en-US" sz="2000"/>
          </a:p>
          <a:p>
            <a:r>
              <a:rPr lang="en-US" sz="2200"/>
              <a:t>Solutions</a:t>
            </a:r>
          </a:p>
          <a:p>
            <a:pPr lvl="1"/>
            <a:r>
              <a:rPr lang="en-US" sz="2000"/>
              <a:t>b</a:t>
            </a:r>
            <a:r>
              <a:rPr lang="en-US" sz="2000" baseline="-25000"/>
              <a:t>1,1</a:t>
            </a:r>
            <a:r>
              <a:rPr lang="en-US" sz="2000"/>
              <a:t>=1, b</a:t>
            </a:r>
            <a:r>
              <a:rPr lang="en-US" sz="2000" baseline="-25000"/>
              <a:t>2,2</a:t>
            </a:r>
            <a:r>
              <a:rPr lang="en-US" sz="2000"/>
              <a:t>=1, b</a:t>
            </a:r>
            <a:r>
              <a:rPr lang="en-US" sz="2000" baseline="-25000"/>
              <a:t>3,1</a:t>
            </a:r>
            <a:r>
              <a:rPr lang="en-US" sz="2000"/>
              <a:t>=1, b</a:t>
            </a:r>
            <a:r>
              <a:rPr lang="en-US" sz="2000" baseline="-25000"/>
              <a:t>6,2</a:t>
            </a:r>
            <a:r>
              <a:rPr lang="en-US" sz="2000"/>
              <a:t>=1, b</a:t>
            </a:r>
            <a:r>
              <a:rPr lang="en-US" sz="2000" baseline="-25000"/>
              <a:t>7,1</a:t>
            </a:r>
            <a:r>
              <a:rPr lang="en-US" sz="2000"/>
              <a:t>=1, b</a:t>
            </a:r>
            <a:r>
              <a:rPr lang="en-US" sz="2000" baseline="-25000"/>
              <a:t>8,2</a:t>
            </a:r>
            <a:r>
              <a:rPr lang="en-US" sz="2000"/>
              <a:t>=1.</a:t>
            </a:r>
          </a:p>
        </p:txBody>
      </p:sp>
      <p:graphicFrame>
        <p:nvGraphicFramePr>
          <p:cNvPr id="1325063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681038" y="3048000"/>
          <a:ext cx="4776787" cy="1936750"/>
        </p:xfrm>
        <a:graphic>
          <a:graphicData uri="http://schemas.openxmlformats.org/presentationml/2006/ole">
            <p:oleObj spid="_x0000_s1276930" name="Equation" r:id="rId3" imgW="1993680" imgH="965160" progId="Equation.3">
              <p:embed/>
            </p:oleObj>
          </a:graphicData>
        </a:graphic>
      </p:graphicFrame>
      <p:pic>
        <p:nvPicPr>
          <p:cNvPr id="132506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53100" y="1423988"/>
            <a:ext cx="2922588" cy="326707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Binding Problem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schedule</a:t>
            </a:r>
          </a:p>
          <a:p>
            <a:pPr lvl="1"/>
            <a:r>
              <a:rPr lang="en-US"/>
              <a:t>Lifetime intervals for variables.</a:t>
            </a:r>
          </a:p>
          <a:p>
            <a:pPr lvl="1"/>
            <a:r>
              <a:rPr lang="en-US"/>
              <a:t>Lifetime overlaps.</a:t>
            </a:r>
          </a:p>
          <a:p>
            <a:r>
              <a:rPr lang="en-US"/>
              <a:t>Conflict graph (interval graph).</a:t>
            </a:r>
          </a:p>
          <a:p>
            <a:pPr lvl="1"/>
            <a:r>
              <a:rPr lang="en-US"/>
              <a:t>Vertices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variables.</a:t>
            </a:r>
          </a:p>
          <a:p>
            <a:pPr lvl="1"/>
            <a:r>
              <a:rPr lang="en-US"/>
              <a:t>Edges </a:t>
            </a:r>
            <a:r>
              <a:rPr lang="en-US">
                <a:sym typeface="Symbol" pitchFamily="18" charset="2"/>
              </a:rPr>
              <a:t></a:t>
            </a:r>
            <a:r>
              <a:rPr lang="en-US"/>
              <a:t> overlaps.</a:t>
            </a:r>
          </a:p>
          <a:p>
            <a:r>
              <a:rPr lang="en-US"/>
              <a:t>Find minimum number of registers storing all the variables.</a:t>
            </a:r>
          </a:p>
          <a:p>
            <a:r>
              <a:rPr lang="en-US"/>
              <a:t>Compatibility graph.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Six intermediate variables that need to be stored in registers {z1, z2, z3, z4, z5, z6}</a:t>
            </a:r>
          </a:p>
          <a:p>
            <a:r>
              <a:rPr lang="en-US"/>
              <a:t>Six variables can be stored in two registers</a:t>
            </a:r>
          </a:p>
        </p:txBody>
      </p:sp>
      <p:pic>
        <p:nvPicPr>
          <p:cNvPr id="124211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9813" y="2678113"/>
            <a:ext cx="7013575" cy="3541712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7 intermediate variables, 3 loop variables, 3 loop invariants</a:t>
            </a:r>
          </a:p>
          <a:p>
            <a:r>
              <a:rPr lang="en-US" sz="2000"/>
              <a:t>5 registers suffice to store 10 intermediate loop variables</a:t>
            </a:r>
          </a:p>
        </p:txBody>
      </p:sp>
      <p:pic>
        <p:nvPicPr>
          <p:cNvPr id="124314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1100" y="2168525"/>
            <a:ext cx="4994275" cy="3954463"/>
          </a:xfrm>
          <a:noFill/>
          <a:ln/>
          <a:effectLst/>
        </p:spPr>
      </p:pic>
      <p:pic>
        <p:nvPicPr>
          <p:cNvPr id="124314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00275"/>
            <a:ext cx="3144838" cy="390207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and Binding for General Circuits</a:t>
            </a:r>
          </a:p>
        </p:txBody>
      </p:sp>
      <p:sp>
        <p:nvSpPr>
          <p:cNvPr id="13619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and delay influenced by</a:t>
            </a:r>
          </a:p>
          <a:p>
            <a:pPr lvl="1"/>
            <a:r>
              <a:rPr lang="en-US"/>
              <a:t>Steering logic, wiring, registers and control circuit.</a:t>
            </a:r>
          </a:p>
          <a:p>
            <a:pPr lvl="1"/>
            <a:r>
              <a:rPr lang="en-US"/>
              <a:t>E.g. multiplexers area and propagation delays depend on number of inputs.</a:t>
            </a:r>
          </a:p>
          <a:p>
            <a:pPr lvl="1"/>
            <a:r>
              <a:rPr lang="en-US"/>
              <a:t>Wire lengths can be derived from statistical models.</a:t>
            </a:r>
          </a:p>
          <a:p>
            <a:r>
              <a:rPr lang="en-US"/>
              <a:t>Binding affects the cycle-time</a:t>
            </a:r>
          </a:p>
          <a:p>
            <a:pPr lvl="1"/>
            <a:r>
              <a:rPr lang="en-US"/>
              <a:t>It may invalidate a schedule.</a:t>
            </a:r>
          </a:p>
          <a:p>
            <a:r>
              <a:rPr lang="en-US"/>
              <a:t>Control unit is affected marginally by resource binding.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Left-Edge Algorithm</a:t>
            </a:r>
          </a:p>
        </p:txBody>
      </p:sp>
      <p:sp>
        <p:nvSpPr>
          <p:cNvPr id="13107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784600" cy="5356225"/>
          </a:xfrm>
        </p:spPr>
        <p:txBody>
          <a:bodyPr/>
          <a:lstStyle/>
          <a:p>
            <a:r>
              <a:rPr lang="en-US" sz="2200"/>
              <a:t>Input</a:t>
            </a:r>
          </a:p>
          <a:p>
            <a:pPr lvl="1"/>
            <a:r>
              <a:rPr lang="en-US" sz="2000"/>
              <a:t>Set of intervals with </a:t>
            </a:r>
            <a:r>
              <a:rPr lang="en-US" sz="2000" i="1"/>
              <a:t>left</a:t>
            </a:r>
            <a:r>
              <a:rPr lang="en-US" sz="2000"/>
              <a:t> and </a:t>
            </a:r>
            <a:r>
              <a:rPr lang="en-US" sz="2000" i="1"/>
              <a:t>right</a:t>
            </a:r>
            <a:r>
              <a:rPr lang="en-US" sz="2000"/>
              <a:t> edge.</a:t>
            </a:r>
          </a:p>
          <a:p>
            <a:r>
              <a:rPr lang="en-US" sz="2200"/>
              <a:t>Rationale</a:t>
            </a:r>
          </a:p>
          <a:p>
            <a:pPr lvl="1"/>
            <a:r>
              <a:rPr lang="en-US" sz="2000"/>
              <a:t>Sort intervals by </a:t>
            </a:r>
            <a:r>
              <a:rPr lang="en-US" sz="2000" i="1"/>
              <a:t>left</a:t>
            </a:r>
            <a:r>
              <a:rPr lang="en-US" sz="2000"/>
              <a:t> edge.</a:t>
            </a:r>
          </a:p>
          <a:p>
            <a:pPr lvl="1"/>
            <a:r>
              <a:rPr lang="en-US" sz="2000"/>
              <a:t>Assign non-overlapping intervals to first color using the sorted list.</a:t>
            </a:r>
          </a:p>
          <a:p>
            <a:pPr lvl="1"/>
            <a:r>
              <a:rPr lang="en-US" sz="2000"/>
              <a:t>When possible intervals are exhausted increase color counter and repeat.</a:t>
            </a:r>
          </a:p>
          <a:p>
            <a:endParaRPr lang="en-US" sz="2200"/>
          </a:p>
        </p:txBody>
      </p:sp>
      <p:pic>
        <p:nvPicPr>
          <p:cNvPr id="131072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30675" y="1379538"/>
            <a:ext cx="4670425" cy="456247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Architectural-Level Synthesis</a:t>
            </a:r>
          </a:p>
        </p:txBody>
      </p:sp>
      <p:sp>
        <p:nvSpPr>
          <p:cNvPr id="1162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Translate HDL models into </a:t>
            </a:r>
            <a:r>
              <a:rPr lang="en-US">
                <a:solidFill>
                  <a:schemeClr val="hlink"/>
                </a:solidFill>
              </a:rPr>
              <a:t>sequencing graphs</a:t>
            </a:r>
            <a:r>
              <a:rPr lang="en-US"/>
              <a:t>.</a:t>
            </a:r>
          </a:p>
          <a:p>
            <a:r>
              <a:rPr lang="en-US"/>
              <a:t>Behavioral-level optimization</a:t>
            </a:r>
          </a:p>
          <a:p>
            <a:pPr lvl="1"/>
            <a:r>
              <a:rPr lang="en-US"/>
              <a:t>Optimize abstract models independently from the implementation parameters.</a:t>
            </a:r>
          </a:p>
          <a:p>
            <a:r>
              <a:rPr lang="en-US"/>
              <a:t>Architectural synthesis and optimization</a:t>
            </a:r>
          </a:p>
          <a:p>
            <a:pPr lvl="1"/>
            <a:r>
              <a:rPr lang="en-US"/>
              <a:t>Create macroscopic structure</a:t>
            </a:r>
          </a:p>
          <a:p>
            <a:pPr lvl="2"/>
            <a:r>
              <a:rPr lang="en-US"/>
              <a:t>data-path and control-unit.</a:t>
            </a:r>
          </a:p>
          <a:p>
            <a:pPr lvl="1"/>
            <a:r>
              <a:rPr lang="en-US"/>
              <a:t>Consider area and delay information of the implementation.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31277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17950" y="1290638"/>
            <a:ext cx="4465638" cy="2514600"/>
          </a:xfrm>
          <a:noFill/>
          <a:ln/>
          <a:effectLst/>
        </p:spPr>
      </p:pic>
      <p:pic>
        <p:nvPicPr>
          <p:cNvPr id="131277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47738" y="1509713"/>
            <a:ext cx="2324100" cy="2105025"/>
          </a:xfrm>
          <a:noFill/>
          <a:ln/>
          <a:effectLst/>
        </p:spPr>
      </p:pic>
      <p:pic>
        <p:nvPicPr>
          <p:cNvPr id="131277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38213" y="4000500"/>
            <a:ext cx="2276475" cy="2076450"/>
          </a:xfrm>
          <a:noFill/>
          <a:ln/>
          <a:effectLst/>
        </p:spPr>
      </p:pic>
      <p:pic>
        <p:nvPicPr>
          <p:cNvPr id="1312781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17950" y="4025900"/>
            <a:ext cx="4459288" cy="200977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Graphs …</a:t>
            </a:r>
          </a:p>
        </p:txBody>
      </p:sp>
      <p:sp>
        <p:nvSpPr>
          <p:cNvPr id="1121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498975" cy="5356225"/>
          </a:xfrm>
        </p:spPr>
        <p:txBody>
          <a:bodyPr/>
          <a:lstStyle/>
          <a:p>
            <a:r>
              <a:rPr lang="en-US"/>
              <a:t>Behavioral views of architectural models.</a:t>
            </a:r>
          </a:p>
          <a:p>
            <a:r>
              <a:rPr lang="en-US"/>
              <a:t>Useful to represent data-paths.</a:t>
            </a:r>
          </a:p>
          <a:p>
            <a:r>
              <a:rPr lang="en-US"/>
              <a:t>Graph</a:t>
            </a:r>
          </a:p>
          <a:p>
            <a:pPr lvl="1"/>
            <a:r>
              <a:rPr lang="en-US"/>
              <a:t>Vertices = operations.</a:t>
            </a:r>
          </a:p>
          <a:p>
            <a:pPr lvl="1"/>
            <a:r>
              <a:rPr lang="en-US"/>
              <a:t>Edges = dependencies.</a:t>
            </a:r>
          </a:p>
          <a:p>
            <a:r>
              <a:rPr lang="en-US"/>
              <a:t>Dependencies arise due</a:t>
            </a:r>
          </a:p>
          <a:p>
            <a:pPr lvl="1"/>
            <a:r>
              <a:rPr lang="en-US"/>
              <a:t>Input to an operation is result of another operation.</a:t>
            </a:r>
          </a:p>
          <a:p>
            <a:pPr lvl="1"/>
            <a:r>
              <a:rPr lang="en-US"/>
              <a:t>Serialization constraints in specification.</a:t>
            </a:r>
          </a:p>
          <a:p>
            <a:pPr lvl="1"/>
            <a:r>
              <a:rPr lang="en-US"/>
              <a:t>Two tasks share the same resource.</a:t>
            </a:r>
          </a:p>
        </p:txBody>
      </p:sp>
      <p:pic>
        <p:nvPicPr>
          <p:cNvPr id="112128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5838" y="1127125"/>
            <a:ext cx="3919537" cy="1368425"/>
          </a:xfrm>
          <a:noFill/>
          <a:ln/>
          <a:effectLst/>
        </p:spPr>
      </p:pic>
      <p:pic>
        <p:nvPicPr>
          <p:cNvPr id="1121288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2825" y="2601913"/>
            <a:ext cx="3878263" cy="3516312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Dataflow Graphs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Assumes the existence of variables who store information required and generated by operations.</a:t>
            </a:r>
          </a:p>
          <a:p>
            <a:r>
              <a:rPr lang="en-US"/>
              <a:t>Each variable has a </a:t>
            </a:r>
            <a:r>
              <a:rPr lang="en-US" i="1">
                <a:solidFill>
                  <a:schemeClr val="hlink"/>
                </a:solidFill>
              </a:rPr>
              <a:t>lifetime </a:t>
            </a:r>
            <a:r>
              <a:rPr lang="en-US"/>
              <a:t>which is the interval from</a:t>
            </a:r>
            <a:r>
              <a:rPr lang="en-US" i="1">
                <a:solidFill>
                  <a:schemeClr val="hlink"/>
                </a:solidFill>
              </a:rPr>
              <a:t> birth </a:t>
            </a:r>
            <a:r>
              <a:rPr lang="en-US"/>
              <a:t>to</a:t>
            </a:r>
            <a:r>
              <a:rPr lang="en-US" i="1">
                <a:solidFill>
                  <a:schemeClr val="hlink"/>
                </a:solidFill>
              </a:rPr>
              <a:t> death.</a:t>
            </a:r>
          </a:p>
          <a:p>
            <a:r>
              <a:rPr lang="en-US" i="1">
                <a:solidFill>
                  <a:schemeClr val="hlink"/>
                </a:solidFill>
              </a:rPr>
              <a:t>Variable birth </a:t>
            </a:r>
            <a:r>
              <a:rPr lang="en-US"/>
              <a:t>is the time at which the value is generated. </a:t>
            </a:r>
          </a:p>
          <a:p>
            <a:r>
              <a:rPr lang="en-US" i="1">
                <a:solidFill>
                  <a:schemeClr val="hlink"/>
                </a:solidFill>
              </a:rPr>
              <a:t>Variable death </a:t>
            </a:r>
            <a:r>
              <a:rPr lang="en-US"/>
              <a:t>is the latest time at which the value is referenced as input to an operation.</a:t>
            </a:r>
          </a:p>
          <a:p>
            <a:r>
              <a:rPr lang="en-US"/>
              <a:t>Values must be preserved during life-time. 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Sequencing Graphs</a:t>
            </a:r>
          </a:p>
        </p:txBody>
      </p:sp>
      <p:sp>
        <p:nvSpPr>
          <p:cNvPr id="1125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797425" cy="5356225"/>
          </a:xfrm>
        </p:spPr>
        <p:txBody>
          <a:bodyPr/>
          <a:lstStyle/>
          <a:p>
            <a:r>
              <a:rPr lang="en-US"/>
              <a:t>Useful to represent data-path and control.</a:t>
            </a:r>
          </a:p>
          <a:p>
            <a:r>
              <a:rPr lang="en-US"/>
              <a:t>Extended dataflow graphs</a:t>
            </a:r>
          </a:p>
          <a:p>
            <a:pPr lvl="1"/>
            <a:r>
              <a:rPr lang="en-US"/>
              <a:t>Control Data Flow Graphs (CDFGs).</a:t>
            </a:r>
          </a:p>
          <a:p>
            <a:pPr lvl="1"/>
            <a:r>
              <a:rPr lang="en-US"/>
              <a:t>Polar: source and sink.</a:t>
            </a:r>
          </a:p>
          <a:p>
            <a:pPr lvl="1"/>
            <a:r>
              <a:rPr lang="en-US"/>
              <a:t>Operation serialization.</a:t>
            </a:r>
          </a:p>
          <a:p>
            <a:pPr lvl="1"/>
            <a:r>
              <a:rPr lang="en-US"/>
              <a:t>Hierarchy.</a:t>
            </a:r>
          </a:p>
          <a:p>
            <a:pPr lvl="1"/>
            <a:r>
              <a:rPr lang="en-US"/>
              <a:t>Control-flow commands</a:t>
            </a:r>
          </a:p>
          <a:p>
            <a:pPr lvl="2"/>
            <a:r>
              <a:rPr lang="en-US"/>
              <a:t>branching and iteration.</a:t>
            </a:r>
          </a:p>
          <a:p>
            <a:r>
              <a:rPr lang="en-US"/>
              <a:t>Paths in the graph represent concurrent streams of operations.</a:t>
            </a:r>
          </a:p>
        </p:txBody>
      </p:sp>
      <p:pic>
        <p:nvPicPr>
          <p:cNvPr id="112538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0313" y="3733800"/>
            <a:ext cx="3808412" cy="2498725"/>
          </a:xfrm>
          <a:noFill/>
          <a:ln/>
          <a:effectLst/>
        </p:spPr>
      </p:pic>
      <p:pic>
        <p:nvPicPr>
          <p:cNvPr id="11253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425" y="1268413"/>
            <a:ext cx="3783013" cy="2420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c_template">
  <a:themeElements>
    <a:clrScheme name="">
      <a:dk1>
        <a:srgbClr val="000000"/>
      </a:dk1>
      <a:lt1>
        <a:srgbClr val="CDFFE6"/>
      </a:lt1>
      <a:dk2>
        <a:srgbClr val="006000"/>
      </a:dk2>
      <a:lt2>
        <a:srgbClr val="FF8200"/>
      </a:lt2>
      <a:accent1>
        <a:srgbClr val="00FFFF"/>
      </a:accent1>
      <a:accent2>
        <a:srgbClr val="C80000"/>
      </a:accent2>
      <a:accent3>
        <a:srgbClr val="AAB6AA"/>
      </a:accent3>
      <a:accent4>
        <a:srgbClr val="AFDAC4"/>
      </a:accent4>
      <a:accent5>
        <a:srgbClr val="AAFFFF"/>
      </a:accent5>
      <a:accent6>
        <a:srgbClr val="B50000"/>
      </a:accent6>
      <a:hlink>
        <a:srgbClr val="F0F000"/>
      </a:hlink>
      <a:folHlink>
        <a:srgbClr val="66FF33"/>
      </a:folHlink>
    </a:clrScheme>
    <a:fontScheme name="s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_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_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Documents\COE390\991\sc_template.ppt</Template>
  <TotalTime>634</TotalTime>
  <Pages>20</Pages>
  <Words>2686</Words>
  <Application>Microsoft Office PowerPoint</Application>
  <PresentationFormat>On-screen Show (4:3)</PresentationFormat>
  <Paragraphs>516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sc_template</vt:lpstr>
      <vt:lpstr>Equation</vt:lpstr>
      <vt:lpstr>COE 561 Digital System Design &amp; Synthesis Architectural Synthesis </vt:lpstr>
      <vt:lpstr>Outline</vt:lpstr>
      <vt:lpstr>Synthesis</vt:lpstr>
      <vt:lpstr>Synthesis and Optimization</vt:lpstr>
      <vt:lpstr>Architectural-Level Synthesis Motivation</vt:lpstr>
      <vt:lpstr>Architectural-Level Synthesis</vt:lpstr>
      <vt:lpstr>Dataflow Graphs …</vt:lpstr>
      <vt:lpstr>… Dataflow Graphs</vt:lpstr>
      <vt:lpstr>Sequencing Graphs</vt:lpstr>
      <vt:lpstr>Behavioral-level optimization</vt:lpstr>
      <vt:lpstr>Architectural Synthesis and Optimization</vt:lpstr>
      <vt:lpstr>Circuit Specification for Architectural Synthesis</vt:lpstr>
      <vt:lpstr>Resources</vt:lpstr>
      <vt:lpstr>Resources and Circuit Families</vt:lpstr>
      <vt:lpstr>Synthesis in the Temporal Domain: Scheduling</vt:lpstr>
      <vt:lpstr>Scheduling …</vt:lpstr>
      <vt:lpstr> … Scheduling</vt:lpstr>
      <vt:lpstr>Synthesis in the Spatial Domain: Binding</vt:lpstr>
      <vt:lpstr>Example: Bound Sequencing Graph</vt:lpstr>
      <vt:lpstr>Performance and Area Estimation</vt:lpstr>
      <vt:lpstr>Scheduling</vt:lpstr>
      <vt:lpstr>Scheduling Models</vt:lpstr>
      <vt:lpstr>Minimum-Latency Unconstrained Scheduling Problem</vt:lpstr>
      <vt:lpstr>ASAP Scheduling Algorithm</vt:lpstr>
      <vt:lpstr>ALAP Scheduling Algorithm</vt:lpstr>
      <vt:lpstr>Latency-Constrained Scheduling</vt:lpstr>
      <vt:lpstr>Example</vt:lpstr>
      <vt:lpstr>Scheduling under Resource Constraints</vt:lpstr>
      <vt:lpstr>Minimum Latency Resource-Constrained Scheduling Problem</vt:lpstr>
      <vt:lpstr>Scheduling under Resource Constraints</vt:lpstr>
      <vt:lpstr>ILP Formulation …</vt:lpstr>
      <vt:lpstr>… ILP Formulation …</vt:lpstr>
      <vt:lpstr>… ILP Formulation</vt:lpstr>
      <vt:lpstr>Example …</vt:lpstr>
      <vt:lpstr>… Example …</vt:lpstr>
      <vt:lpstr>… Example</vt:lpstr>
      <vt:lpstr>Dual ILP Formulation</vt:lpstr>
      <vt:lpstr>Example</vt:lpstr>
      <vt:lpstr>ILP Solution</vt:lpstr>
      <vt:lpstr>List Scheduling Algorithms</vt:lpstr>
      <vt:lpstr>List Scheduling Algorithm for Minimum Latency …</vt:lpstr>
      <vt:lpstr>… List Scheduling Algorithm for Minimum Latency</vt:lpstr>
      <vt:lpstr>Example</vt:lpstr>
      <vt:lpstr>Example</vt:lpstr>
      <vt:lpstr>List Scheduling Algorithm for Minimum Resource Usage</vt:lpstr>
      <vt:lpstr>Example</vt:lpstr>
      <vt:lpstr>Allocation and Binding</vt:lpstr>
      <vt:lpstr>Optimum Sharing Problem</vt:lpstr>
      <vt:lpstr>Compatibility and Conflicts</vt:lpstr>
      <vt:lpstr>Algorithmic Solution to the Optimum Binding Problem</vt:lpstr>
      <vt:lpstr>Example</vt:lpstr>
      <vt:lpstr>ILP Formulation of Binding</vt:lpstr>
      <vt:lpstr>Example…</vt:lpstr>
      <vt:lpstr>… Example</vt:lpstr>
      <vt:lpstr>Register Binding Problem</vt:lpstr>
      <vt:lpstr>Example</vt:lpstr>
      <vt:lpstr>Example</vt:lpstr>
      <vt:lpstr>Sharing and Binding for General Circuits</vt:lpstr>
      <vt:lpstr>Left-Edge Algorithm</vt:lpstr>
      <vt:lpstr>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Maintenance</dc:title>
  <dc:subject/>
  <dc:creator>Dr. Aiman El-Maleh</dc:creator>
  <cp:keywords/>
  <dc:description/>
  <cp:lastModifiedBy>Itc</cp:lastModifiedBy>
  <cp:revision>621</cp:revision>
  <cp:lastPrinted>1997-11-05T14:28:54Z</cp:lastPrinted>
  <dcterms:created xsi:type="dcterms:W3CDTF">1995-10-21T09:00:36Z</dcterms:created>
  <dcterms:modified xsi:type="dcterms:W3CDTF">2011-01-18T13:59:12Z</dcterms:modified>
</cp:coreProperties>
</file>