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2"/>
  </p:notesMasterIdLst>
  <p:handoutMasterIdLst>
    <p:handoutMasterId r:id="rId93"/>
  </p:handoutMasterIdLst>
  <p:sldIdLst>
    <p:sldId id="256" r:id="rId2"/>
    <p:sldId id="277" r:id="rId3"/>
    <p:sldId id="553" r:id="rId4"/>
    <p:sldId id="520" r:id="rId5"/>
    <p:sldId id="521" r:id="rId6"/>
    <p:sldId id="451" r:id="rId7"/>
    <p:sldId id="493" r:id="rId8"/>
    <p:sldId id="494" r:id="rId9"/>
    <p:sldId id="500" r:id="rId10"/>
    <p:sldId id="501" r:id="rId11"/>
    <p:sldId id="495" r:id="rId12"/>
    <p:sldId id="497" r:id="rId13"/>
    <p:sldId id="499" r:id="rId14"/>
    <p:sldId id="502" r:id="rId15"/>
    <p:sldId id="504" r:id="rId16"/>
    <p:sldId id="834" r:id="rId17"/>
    <p:sldId id="727" r:id="rId18"/>
    <p:sldId id="728" r:id="rId19"/>
    <p:sldId id="729" r:id="rId20"/>
    <p:sldId id="503" r:id="rId21"/>
    <p:sldId id="505" r:id="rId22"/>
    <p:sldId id="506" r:id="rId23"/>
    <p:sldId id="508" r:id="rId24"/>
    <p:sldId id="511" r:id="rId25"/>
    <p:sldId id="512" r:id="rId26"/>
    <p:sldId id="513" r:id="rId27"/>
    <p:sldId id="514" r:id="rId28"/>
    <p:sldId id="515" r:id="rId29"/>
    <p:sldId id="516" r:id="rId30"/>
    <p:sldId id="517" r:id="rId31"/>
    <p:sldId id="518" r:id="rId32"/>
    <p:sldId id="545" r:id="rId33"/>
    <p:sldId id="538" r:id="rId34"/>
    <p:sldId id="539" r:id="rId35"/>
    <p:sldId id="541" r:id="rId36"/>
    <p:sldId id="542" r:id="rId37"/>
    <p:sldId id="543" r:id="rId38"/>
    <p:sldId id="547" r:id="rId39"/>
    <p:sldId id="548" r:id="rId40"/>
    <p:sldId id="550" r:id="rId41"/>
    <p:sldId id="551" r:id="rId42"/>
    <p:sldId id="552" r:id="rId43"/>
    <p:sldId id="554" r:id="rId44"/>
    <p:sldId id="555" r:id="rId45"/>
    <p:sldId id="558" r:id="rId46"/>
    <p:sldId id="559" r:id="rId47"/>
    <p:sldId id="560" r:id="rId48"/>
    <p:sldId id="561" r:id="rId49"/>
    <p:sldId id="737" r:id="rId50"/>
    <p:sldId id="738" r:id="rId51"/>
    <p:sldId id="739" r:id="rId52"/>
    <p:sldId id="608" r:id="rId53"/>
    <p:sldId id="609" r:id="rId54"/>
    <p:sldId id="610" r:id="rId55"/>
    <p:sldId id="528" r:id="rId56"/>
    <p:sldId id="612" r:id="rId57"/>
    <p:sldId id="613" r:id="rId58"/>
    <p:sldId id="835" r:id="rId59"/>
    <p:sldId id="836" r:id="rId60"/>
    <p:sldId id="837" r:id="rId61"/>
    <p:sldId id="838" r:id="rId62"/>
    <p:sldId id="630" r:id="rId63"/>
    <p:sldId id="631" r:id="rId64"/>
    <p:sldId id="632" r:id="rId65"/>
    <p:sldId id="633" r:id="rId66"/>
    <p:sldId id="634" r:id="rId67"/>
    <p:sldId id="635" r:id="rId68"/>
    <p:sldId id="653" r:id="rId69"/>
    <p:sldId id="636" r:id="rId70"/>
    <p:sldId id="637" r:id="rId71"/>
    <p:sldId id="638" r:id="rId72"/>
    <p:sldId id="639" r:id="rId73"/>
    <p:sldId id="640" r:id="rId74"/>
    <p:sldId id="510" r:id="rId75"/>
    <p:sldId id="641" r:id="rId76"/>
    <p:sldId id="642" r:id="rId77"/>
    <p:sldId id="643" r:id="rId78"/>
    <p:sldId id="507" r:id="rId79"/>
    <p:sldId id="644" r:id="rId80"/>
    <p:sldId id="646" r:id="rId81"/>
    <p:sldId id="648" r:id="rId82"/>
    <p:sldId id="649" r:id="rId83"/>
    <p:sldId id="650" r:id="rId84"/>
    <p:sldId id="651" r:id="rId85"/>
    <p:sldId id="652" r:id="rId86"/>
    <p:sldId id="839" r:id="rId87"/>
    <p:sldId id="840" r:id="rId88"/>
    <p:sldId id="841" r:id="rId89"/>
    <p:sldId id="842" r:id="rId90"/>
    <p:sldId id="843" r:id="rId91"/>
  </p:sldIdLst>
  <p:sldSz cx="9144000" cy="6858000" type="screen4x3"/>
  <p:notesSz cx="7099300" cy="10234613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FF99"/>
    <a:srgbClr val="99FFCC"/>
    <a:srgbClr val="3399FF"/>
    <a:srgbClr val="0000FF"/>
    <a:srgbClr val="FF0000"/>
    <a:srgbClr val="33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470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pPr>
              <a:defRPr/>
            </a:pPr>
            <a:fld id="{1149B1FB-F883-4BA3-BE08-CE2DC0BDA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797" tIns="50744" rIns="99797" bIns="50744" anchor="ctr">
            <a:spAutoFit/>
          </a:bodyPr>
          <a:lstStyle>
            <a:lvl1pPr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90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defRPr/>
            </a:pPr>
            <a:fld id="{0DBF866C-4ED3-4458-9BCA-05C3A2E0F72D}" type="slidenum">
              <a:rPr lang="en-US" sz="1500" b="0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 rtl="0">
                <a:defRPr/>
              </a:pPr>
              <a:t>‹#›</a:t>
            </a:fld>
            <a:endParaRPr lang="en-US" sz="1500" b="0" u="none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78DA25-B9F9-42E6-B809-4590862B5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797" tIns="50744" rIns="99797" bIns="50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797" tIns="50744" rIns="99797" bIns="50744" anchor="ctr">
            <a:spAutoFit/>
          </a:bodyPr>
          <a:lstStyle>
            <a:lvl1pPr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90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defRPr/>
            </a:pPr>
            <a:fld id="{5A2099B5-461B-443A-8A80-19C98B67CAFC}" type="slidenum">
              <a:rPr lang="en-US" sz="1500" b="0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 rtl="0">
                <a:defRPr/>
              </a:pPr>
              <a:t>‹#›</a:t>
            </a:fld>
            <a:endParaRPr lang="en-US" sz="1500" b="0" u="none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F63B1A-A606-4D7C-896F-8C4E889100D9}" type="slidenum">
              <a:rPr lang="en-US" altLang="en-US" sz="1100" b="0" u="none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100" b="0" u="none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1287922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6005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9878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9525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3384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7192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3476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640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233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98152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659618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28318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Level4-</a:t>
            </a:r>
            <a:fld id="{D86C326C-40AE-4C45-9325-BB898E818853}" type="slidenum">
              <a:rPr lang="en-US" altLang="en-US" smtClean="0"/>
              <a:pPr lvl="4"/>
              <a:t>‹#›</a:t>
            </a:fld>
            <a:endParaRPr lang="en-US" altLang="en-US" smtClean="0"/>
          </a:p>
          <a:p>
            <a:pPr lvl="4"/>
            <a:endParaRPr lang="en-US" alt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2000" i="0" u="none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1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3BE51527-8FD5-4B6D-A433-7F7E08FA94B8}" type="slidenum">
              <a:rPr lang="en-US" sz="1800" b="0" i="0" u="none" smtClean="0">
                <a:latin typeface="Bookman Old Style" panose="02050604050505020204" pitchFamily="18" charset="0"/>
              </a:rPr>
              <a:pPr>
                <a:defRPr/>
              </a:pPr>
              <a:t>‹#›</a:t>
            </a:fld>
            <a:endParaRPr lang="en-US" b="0" u="none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 kern="1200">
          <a:solidFill>
            <a:srgbClr val="FFFFFF"/>
          </a:solidFill>
          <a:latin typeface="+mn-lt"/>
          <a:ea typeface="+mn-ea"/>
          <a:cs typeface="+mn-cs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s.ee.ethz.ch/~zimmi/download/vhdl93_synta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D:\Data\TEACHING\Coe405\Other%20Courses\EE598\esaki.ee.boun.edu.tr\~ogrenci\VHDLu2-p4_files\www.ece.neu.edu\info\vhdl\Unit2_Part4\part4020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Data\TEACHING\Coe405\Other%20Courses\EE598\esaki.ee.boun.edu.tr\~ogrenci\VHDLu2-p4_files\www.ece.neu.edu\info\vhdl\Unit2_Part4\part4021.gif" TargetMode="Externa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file:///D:\Data\TEACHING\Coe405\Other%20Courses\EE598\esaki.ee.boun.edu.tr\~ogrenci\VHDLu2-p4_files\www.ece.neu.edu\info\vhdl\Unit2_Part4\part4008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file:///D:\Data\TEACHING\Coe405\Other%20Courses\EE598\esaki.ee.boun.edu.tr\~ogrenci\VHDLu2-p4_files\www.ece.neu.edu\info\vhdl\Unit2_Part4\part4011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COE 561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Digital System Design &amp; Synthesis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Introduction to VHDL: Part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94538" cy="1752600"/>
          </a:xfr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92075" tIns="46038" rIns="92075" bIns="46038" anchor="t" anchorCtr="0"/>
          <a:lstStyle/>
          <a:p>
            <a:pPr marL="342900" indent="-342900"/>
            <a:endParaRPr lang="en-US" altLang="en-US" smtClean="0"/>
          </a:p>
          <a:p>
            <a:pPr marL="342900" indent="-342900"/>
            <a:r>
              <a:rPr lang="en-US" altLang="en-US" smtClean="0"/>
              <a:t>Dr. Aiman H. El-Maleh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Computer Engineering Department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King Fahd University of Petroleum &amp; Minerals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VHDL Models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2138363" y="1652588"/>
            <a:ext cx="4876800" cy="4114800"/>
            <a:chOff x="1488" y="1824"/>
            <a:chExt cx="3072" cy="1728"/>
          </a:xfrm>
        </p:grpSpPr>
        <p:sp>
          <p:nvSpPr>
            <p:cNvPr id="15364" name="AutoShape 5"/>
            <p:cNvSpPr>
              <a:spLocks noChangeArrowheads="1"/>
            </p:cNvSpPr>
            <p:nvPr/>
          </p:nvSpPr>
          <p:spPr bwMode="auto">
            <a:xfrm>
              <a:off x="1488" y="1824"/>
              <a:ext cx="3072" cy="1728"/>
            </a:xfrm>
            <a:prstGeom prst="flowChartAlternateProcess">
              <a:avLst/>
            </a:prstGeom>
            <a:solidFill>
              <a:srgbClr val="FF5BBD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5" name="AutoShape 6"/>
            <p:cNvSpPr>
              <a:spLocks noChangeArrowheads="1"/>
            </p:cNvSpPr>
            <p:nvPr/>
          </p:nvSpPr>
          <p:spPr bwMode="auto">
            <a:xfrm>
              <a:off x="1488" y="1824"/>
              <a:ext cx="1008" cy="1728"/>
            </a:xfrm>
            <a:prstGeom prst="flowChartAlternateProcess">
              <a:avLst/>
            </a:prstGeom>
            <a:solidFill>
              <a:srgbClr val="5DEEF5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PACKAGE </a:t>
              </a:r>
            </a:p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DECLARATION</a:t>
              </a:r>
            </a:p>
            <a:p>
              <a:pPr algn="ctr"/>
              <a:r>
                <a:rPr lang="en-US" altLang="en-US" sz="1600" i="0">
                  <a:solidFill>
                    <a:schemeClr val="bg2"/>
                  </a:solidFill>
                  <a:latin typeface="Times New Roman" panose="02020603050405020304" pitchFamily="18" charset="0"/>
                </a:rPr>
                <a:t>	</a:t>
              </a:r>
              <a:endParaRPr lang="en-US" altLang="en-US" sz="1600" i="0" u="none">
                <a:solidFill>
                  <a:schemeClr val="bg2"/>
                </a:solidFill>
                <a:latin typeface="Times New Roman" panose="02020603050405020304" pitchFamily="18" charset="0"/>
              </a:endParaRPr>
            </a:p>
            <a:p>
              <a:pPr algn="ctr"/>
              <a:endParaRPr lang="en-US" altLang="en-US" sz="1600" i="0" u="none">
                <a:solidFill>
                  <a:schemeClr val="bg2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PACKAGE</a:t>
              </a:r>
            </a:p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BODY</a:t>
              </a:r>
            </a:p>
            <a:p>
              <a:pPr algn="ctr"/>
              <a:endParaRPr lang="en-US" altLang="en-US" sz="1600" i="0" u="none">
                <a:solidFill>
                  <a:schemeClr val="bg2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altLang="en-US" sz="12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(often used             </a:t>
              </a:r>
            </a:p>
            <a:p>
              <a:pPr algn="ctr"/>
              <a:r>
                <a:rPr lang="en-US" altLang="en-US" sz="12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functions,             </a:t>
              </a:r>
            </a:p>
            <a:p>
              <a:pPr algn="ctr"/>
              <a:r>
                <a:rPr lang="en-US" altLang="en-US" sz="12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constants,             </a:t>
              </a:r>
            </a:p>
            <a:p>
              <a:pPr algn="ctr"/>
              <a:r>
                <a:rPr lang="en-US" altLang="en-US" sz="12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components, …. )</a:t>
              </a:r>
              <a:endParaRPr lang="en-US" altLang="en-US" sz="1600" i="0" u="none">
                <a:solidFill>
                  <a:schemeClr val="bg2"/>
                </a:solidFill>
                <a:latin typeface="Times New Roman" panose="02020603050405020304" pitchFamily="18" charset="0"/>
              </a:endParaRPr>
            </a:p>
            <a:p>
              <a:pPr algn="ctr"/>
              <a:endParaRPr lang="en-US" altLang="en-US" sz="1600" i="0" u="none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6" name="Line 7"/>
            <p:cNvSpPr>
              <a:spLocks noChangeShapeType="1"/>
            </p:cNvSpPr>
            <p:nvPr/>
          </p:nvSpPr>
          <p:spPr bwMode="auto">
            <a:xfrm>
              <a:off x="1488" y="2304"/>
              <a:ext cx="1008" cy="0"/>
            </a:xfrm>
            <a:prstGeom prst="line">
              <a:avLst/>
            </a:prstGeom>
            <a:noFill/>
            <a:ln w="12700">
              <a:solidFill>
                <a:srgbClr val="FF5BB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8"/>
            <p:cNvSpPr>
              <a:spLocks noChangeArrowheads="1"/>
            </p:cNvSpPr>
            <p:nvPr/>
          </p:nvSpPr>
          <p:spPr bwMode="auto">
            <a:xfrm>
              <a:off x="2640" y="1824"/>
              <a:ext cx="1920" cy="432"/>
            </a:xfrm>
            <a:prstGeom prst="flowChartAlternateProcess">
              <a:avLst/>
            </a:prstGeom>
            <a:solidFill>
              <a:srgbClr val="FEB85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ENTITY</a:t>
              </a:r>
            </a:p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(interface description)</a:t>
              </a:r>
            </a:p>
          </p:txBody>
        </p:sp>
        <p:sp>
          <p:nvSpPr>
            <p:cNvPr id="15368" name="AutoShape 9"/>
            <p:cNvSpPr>
              <a:spLocks noChangeArrowheads="1"/>
            </p:cNvSpPr>
            <p:nvPr/>
          </p:nvSpPr>
          <p:spPr bwMode="auto">
            <a:xfrm>
              <a:off x="2640" y="2448"/>
              <a:ext cx="1920" cy="480"/>
            </a:xfrm>
            <a:prstGeom prst="flowChartAlternateProcess">
              <a:avLst/>
            </a:prstGeom>
            <a:solidFill>
              <a:srgbClr val="E78A0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ARCHITECTURE</a:t>
              </a:r>
            </a:p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(functionality)</a:t>
              </a:r>
            </a:p>
          </p:txBody>
        </p:sp>
        <p:sp>
          <p:nvSpPr>
            <p:cNvPr id="15369" name="AutoShape 10"/>
            <p:cNvSpPr>
              <a:spLocks noChangeArrowheads="1"/>
            </p:cNvSpPr>
            <p:nvPr/>
          </p:nvSpPr>
          <p:spPr bwMode="auto">
            <a:xfrm>
              <a:off x="2640" y="3120"/>
              <a:ext cx="1920" cy="432"/>
            </a:xfrm>
            <a:prstGeom prst="flowChartAlternateProcess">
              <a:avLst/>
            </a:prstGeom>
            <a:solidFill>
              <a:srgbClr val="73FFB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CONFIGURATION</a:t>
              </a:r>
            </a:p>
            <a:p>
              <a:pPr algn="ctr"/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(connection entity </a:t>
              </a:r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 architecture</a:t>
              </a:r>
              <a:r>
                <a:rPr lang="en-US" altLang="en-US" sz="1600" i="0" u="none">
                  <a:solidFill>
                    <a:schemeClr val="bg2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Entity …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VHDL, the name of the system is the same as the name of its entity.</a:t>
            </a:r>
          </a:p>
          <a:p>
            <a:pPr>
              <a:defRPr/>
            </a:pPr>
            <a:r>
              <a:rPr lang="en-US" dirty="0" smtClean="0"/>
              <a:t>Entity comprises two parts: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of the system as seen from outside such as bus-width of a processor or max clock frequency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connections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which are transferring information to and from the system (system’s inputs and outputs)</a:t>
            </a:r>
          </a:p>
          <a:p>
            <a:pPr>
              <a:defRPr/>
            </a:pPr>
            <a:r>
              <a:rPr lang="en-US" dirty="0" smtClean="0"/>
              <a:t>All parameters are declared as </a:t>
            </a:r>
            <a:r>
              <a:rPr lang="en-US" dirty="0" smtClean="0">
                <a:solidFill>
                  <a:srgbClr val="FFFF00"/>
                </a:solidFill>
              </a:rPr>
              <a:t>generics </a:t>
            </a:r>
            <a:r>
              <a:rPr lang="en-US" dirty="0" smtClean="0"/>
              <a:t>and are passed on to the body of the system</a:t>
            </a:r>
          </a:p>
          <a:p>
            <a:pPr>
              <a:defRPr/>
            </a:pPr>
            <a:r>
              <a:rPr lang="en-US" dirty="0" smtClean="0"/>
              <a:t>Connections, which carry data to and from the system, are called </a:t>
            </a:r>
            <a:r>
              <a:rPr lang="en-US" i="1" dirty="0" smtClean="0">
                <a:solidFill>
                  <a:srgbClr val="FFFF00"/>
                </a:solidFill>
              </a:rPr>
              <a:t>ports</a:t>
            </a:r>
            <a:r>
              <a:rPr lang="en-US" dirty="0" smtClean="0"/>
              <a:t>. They form the second part of the entity.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Entity Examples 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>
                <a:solidFill>
                  <a:srgbClr val="FF9933"/>
                </a:solidFill>
                <a:latin typeface="Comic Sans MS" panose="030F0702030302020204" pitchFamily="66" charset="0"/>
              </a:rPr>
              <a:t>Entity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b="0" smtClean="0">
                <a:solidFill>
                  <a:schemeClr val="hlink"/>
                </a:solidFill>
                <a:latin typeface="Comic Sans MS" panose="030F0702030302020204" pitchFamily="66" charset="0"/>
              </a:rPr>
              <a:t>FULLADDER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b="0" smtClean="0">
                <a:solidFill>
                  <a:srgbClr val="FF9933"/>
                </a:solidFill>
                <a:latin typeface="Comic Sans MS" panose="030F0702030302020204" pitchFamily="66" charset="0"/>
              </a:rPr>
              <a:t>is 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   </a:t>
            </a:r>
          </a:p>
          <a:p>
            <a:pPr>
              <a:buFont typeface="Monotype Sorts" pitchFamily="2" charset="2"/>
              <a:buNone/>
            </a:pP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	 -- Interface description of FULLADDER  </a:t>
            </a:r>
          </a:p>
          <a:p>
            <a:pPr>
              <a:buFont typeface="Monotype Sorts" pitchFamily="2" charset="2"/>
              <a:buNone/>
            </a:pPr>
            <a:r>
              <a:rPr lang="en-US" altLang="en-US" b="0" smtClean="0">
                <a:solidFill>
                  <a:srgbClr val="FF9933"/>
                </a:solidFill>
                <a:latin typeface="Comic Sans MS" panose="030F0702030302020204" pitchFamily="66" charset="0"/>
              </a:rPr>
              <a:t>	port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 (             A, B, C: </a:t>
            </a:r>
            <a:r>
              <a:rPr lang="en-US" altLang="en-US" b="0" smtClean="0">
                <a:solidFill>
                  <a:srgbClr val="00FF99"/>
                </a:solidFill>
                <a:latin typeface="Comic Sans MS" panose="030F0702030302020204" pitchFamily="66" charset="0"/>
              </a:rPr>
              <a:t>in bit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; </a:t>
            </a:r>
            <a:b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              SUM, CARRY: </a:t>
            </a:r>
            <a:r>
              <a:rPr lang="en-US" altLang="en-US" b="0" smtClean="0">
                <a:solidFill>
                  <a:srgbClr val="00FF99"/>
                </a:solidFill>
                <a:latin typeface="Comic Sans MS" panose="030F0702030302020204" pitchFamily="66" charset="0"/>
              </a:rPr>
              <a:t>out bit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); </a:t>
            </a:r>
            <a:b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b="0" smtClean="0">
                <a:solidFill>
                  <a:srgbClr val="FF9933"/>
                </a:solidFill>
                <a:latin typeface="Comic Sans MS" panose="030F0702030302020204" pitchFamily="66" charset="0"/>
              </a:rPr>
              <a:t>end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b="0" smtClean="0">
                <a:solidFill>
                  <a:schemeClr val="hlink"/>
                </a:solidFill>
                <a:latin typeface="Comic Sans MS" panose="030F0702030302020204" pitchFamily="66" charset="0"/>
              </a:rPr>
              <a:t>FULLADDER</a:t>
            </a:r>
            <a: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  <a:t>; </a:t>
            </a:r>
            <a:br>
              <a:rPr lang="en-US" altLang="en-US" b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altLang="en-US" b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060700" y="3906838"/>
            <a:ext cx="1985963" cy="1371600"/>
          </a:xfrm>
          <a:prstGeom prst="rect">
            <a:avLst/>
          </a:prstGeom>
          <a:solidFill>
            <a:srgbClr val="00CCFF"/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i="0" u="none">
                <a:solidFill>
                  <a:srgbClr val="000000"/>
                </a:solidFill>
                <a:latin typeface="Times New Roman" panose="02020603050405020304" pitchFamily="18" charset="0"/>
              </a:rPr>
              <a:t>FULL ADDER</a:t>
            </a:r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2581275" y="4249738"/>
            <a:ext cx="479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2581275" y="4592638"/>
            <a:ext cx="479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2581275" y="4935538"/>
            <a:ext cx="479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5046663" y="4849813"/>
            <a:ext cx="479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5046663" y="4249738"/>
            <a:ext cx="4794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2095500" y="4095750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0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  <a:p>
            <a:pPr algn="r"/>
            <a:r>
              <a:rPr lang="en-US" altLang="en-US" sz="20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  <a:p>
            <a:pPr algn="r"/>
            <a:r>
              <a:rPr lang="en-US" altLang="en-US" sz="20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5583238" y="4192588"/>
            <a:ext cx="1104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SUM</a:t>
            </a:r>
          </a:p>
          <a:p>
            <a:pPr>
              <a:lnSpc>
                <a:spcPct val="80000"/>
              </a:lnSpc>
            </a:pPr>
            <a:endParaRPr lang="en-US" altLang="en-US" sz="2000" i="0" u="none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CARRY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Entity 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9933"/>
                </a:solidFill>
              </a:rPr>
              <a:t>Entity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hlink"/>
                </a:solidFill>
              </a:rPr>
              <a:t>Register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9933"/>
                </a:solidFill>
              </a:rPr>
              <a:t>is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  -- parameter: width of the register </a:t>
            </a:r>
            <a:br>
              <a:rPr lang="en-US" altLang="en-US" smtClean="0"/>
            </a:br>
            <a:r>
              <a:rPr lang="en-US" altLang="en-US" smtClean="0"/>
              <a:t>  </a:t>
            </a:r>
            <a:r>
              <a:rPr lang="en-US" altLang="en-US" smtClean="0">
                <a:solidFill>
                  <a:srgbClr val="FF9933"/>
                </a:solidFill>
              </a:rPr>
              <a:t>generic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rgbClr val="FF0000"/>
                </a:solidFill>
              </a:rPr>
              <a:t>width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91E9B5"/>
                </a:solidFill>
              </a:rPr>
              <a:t>integer</a:t>
            </a:r>
            <a:r>
              <a:rPr lang="en-US" altLang="en-US" smtClean="0"/>
              <a:t>); </a:t>
            </a:r>
            <a:br>
              <a:rPr lang="en-US" altLang="en-US" smtClean="0"/>
            </a:br>
            <a:r>
              <a:rPr lang="en-US" altLang="en-US" smtClean="0"/>
              <a:t>  --input and output signals </a:t>
            </a:r>
            <a:br>
              <a:rPr lang="en-US" altLang="en-US" smtClean="0"/>
            </a:br>
            <a:r>
              <a:rPr lang="en-US" altLang="en-US" smtClean="0"/>
              <a:t>  </a:t>
            </a:r>
            <a:r>
              <a:rPr lang="en-US" altLang="en-US" smtClean="0">
                <a:solidFill>
                  <a:srgbClr val="FF9933"/>
                </a:solidFill>
              </a:rPr>
              <a:t>port</a:t>
            </a:r>
            <a:r>
              <a:rPr lang="en-US" altLang="en-US" smtClean="0"/>
              <a:t> (  CLK, Reset: </a:t>
            </a:r>
            <a:r>
              <a:rPr lang="en-US" altLang="en-US" smtClean="0">
                <a:solidFill>
                  <a:srgbClr val="91E9B5"/>
                </a:solidFill>
              </a:rPr>
              <a:t>in bit</a:t>
            </a:r>
            <a:r>
              <a:rPr lang="en-US" altLang="en-US" smtClean="0"/>
              <a:t>; </a:t>
            </a:r>
            <a:br>
              <a:rPr lang="en-US" altLang="en-US" smtClean="0"/>
            </a:br>
            <a:r>
              <a:rPr lang="en-US" altLang="en-US" smtClean="0"/>
              <a:t>          D: </a:t>
            </a:r>
            <a:r>
              <a:rPr lang="en-US" altLang="en-US" smtClean="0">
                <a:solidFill>
                  <a:srgbClr val="91E9B5"/>
                </a:solidFill>
              </a:rPr>
              <a:t>in bit_vector</a:t>
            </a:r>
            <a:r>
              <a:rPr lang="en-US" altLang="en-US" smtClean="0"/>
              <a:t>(1 to </a:t>
            </a:r>
            <a:r>
              <a:rPr lang="en-US" altLang="en-US" smtClean="0">
                <a:solidFill>
                  <a:srgbClr val="FF0000"/>
                </a:solidFill>
              </a:rPr>
              <a:t>width</a:t>
            </a:r>
            <a:r>
              <a:rPr lang="en-US" altLang="en-US" smtClean="0"/>
              <a:t>); </a:t>
            </a:r>
            <a:br>
              <a:rPr lang="en-US" altLang="en-US" smtClean="0"/>
            </a:br>
            <a:r>
              <a:rPr lang="en-US" altLang="en-US" smtClean="0"/>
              <a:t>          Q: </a:t>
            </a:r>
            <a:r>
              <a:rPr lang="en-US" altLang="en-US" smtClean="0">
                <a:solidFill>
                  <a:srgbClr val="91E9B5"/>
                </a:solidFill>
              </a:rPr>
              <a:t>out bit_vector</a:t>
            </a:r>
            <a:r>
              <a:rPr lang="en-US" altLang="en-US" smtClean="0"/>
              <a:t>(1 to </a:t>
            </a:r>
            <a:r>
              <a:rPr lang="en-US" altLang="en-US" smtClean="0">
                <a:solidFill>
                  <a:srgbClr val="FF0000"/>
                </a:solidFill>
              </a:rPr>
              <a:t>width</a:t>
            </a:r>
            <a:r>
              <a:rPr lang="en-US" altLang="en-US" smtClean="0"/>
              <a:t>)); </a:t>
            </a:r>
            <a:br>
              <a:rPr lang="en-US" altLang="en-US" smtClean="0"/>
            </a:br>
            <a:r>
              <a:rPr lang="en-US" altLang="en-US" smtClean="0">
                <a:solidFill>
                  <a:srgbClr val="FF9933"/>
                </a:solidFill>
              </a:rPr>
              <a:t>end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hlink"/>
                </a:solidFill>
              </a:rPr>
              <a:t>Register</a:t>
            </a:r>
            <a:r>
              <a:rPr lang="en-US" altLang="en-US" smtClean="0"/>
              <a:t>;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124325" y="4105275"/>
            <a:ext cx="1362075" cy="1754188"/>
          </a:xfrm>
          <a:prstGeom prst="rect">
            <a:avLst/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0" u="none">
              <a:solidFill>
                <a:srgbClr val="FF0000"/>
              </a:solidFill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198938" y="43291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 u="none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4986338" y="432911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 u="none">
                <a:solidFill>
                  <a:srgbClr val="FF0000"/>
                </a:solidFill>
              </a:rPr>
              <a:t>Q</a:t>
            </a:r>
          </a:p>
        </p:txBody>
      </p:sp>
      <p:grpSp>
        <p:nvGrpSpPr>
          <p:cNvPr id="18439" name="Group 11"/>
          <p:cNvGrpSpPr>
            <a:grpSpLocks/>
          </p:cNvGrpSpPr>
          <p:nvPr/>
        </p:nvGrpSpPr>
        <p:grpSpPr bwMode="auto">
          <a:xfrm>
            <a:off x="4127500" y="5299075"/>
            <a:ext cx="220663" cy="395288"/>
            <a:chOff x="684" y="3303"/>
            <a:chExt cx="139" cy="249"/>
          </a:xfrm>
        </p:grpSpPr>
        <p:sp>
          <p:nvSpPr>
            <p:cNvPr id="18452" name="Line 9"/>
            <p:cNvSpPr>
              <a:spLocks noChangeShapeType="1"/>
            </p:cNvSpPr>
            <p:nvPr/>
          </p:nvSpPr>
          <p:spPr bwMode="auto">
            <a:xfrm>
              <a:off x="694" y="3303"/>
              <a:ext cx="129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10"/>
            <p:cNvSpPr>
              <a:spLocks noChangeShapeType="1"/>
            </p:cNvSpPr>
            <p:nvPr/>
          </p:nvSpPr>
          <p:spPr bwMode="auto">
            <a:xfrm flipV="1">
              <a:off x="684" y="3423"/>
              <a:ext cx="129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0" name="Line 12"/>
          <p:cNvSpPr>
            <a:spLocks noChangeShapeType="1"/>
          </p:cNvSpPr>
          <p:nvPr/>
        </p:nvSpPr>
        <p:spPr bwMode="auto">
          <a:xfrm flipH="1">
            <a:off x="3321050" y="5505450"/>
            <a:ext cx="8032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13"/>
          <p:cNvSpPr>
            <a:spLocks noChangeShapeType="1"/>
          </p:cNvSpPr>
          <p:nvPr/>
        </p:nvSpPr>
        <p:spPr bwMode="auto">
          <a:xfrm flipH="1">
            <a:off x="3322638" y="4575175"/>
            <a:ext cx="8032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 flipH="1">
            <a:off x="5508625" y="4519613"/>
            <a:ext cx="8032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2430463" y="5305425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 u="none">
                <a:solidFill>
                  <a:srgbClr val="FFFFFF"/>
                </a:solidFill>
              </a:rPr>
              <a:t>CLK</a:t>
            </a:r>
          </a:p>
        </p:txBody>
      </p:sp>
      <p:sp>
        <p:nvSpPr>
          <p:cNvPr id="18444" name="Line 16"/>
          <p:cNvSpPr>
            <a:spLocks noChangeShapeType="1"/>
          </p:cNvSpPr>
          <p:nvPr/>
        </p:nvSpPr>
        <p:spPr bwMode="auto">
          <a:xfrm>
            <a:off x="4851400" y="5878513"/>
            <a:ext cx="0" cy="4286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7"/>
          <p:cNvSpPr>
            <a:spLocks noChangeArrowheads="1"/>
          </p:cNvSpPr>
          <p:nvPr/>
        </p:nvSpPr>
        <p:spPr bwMode="auto">
          <a:xfrm>
            <a:off x="4989513" y="5980113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 u="none">
                <a:solidFill>
                  <a:srgbClr val="FFFFFF"/>
                </a:solidFill>
              </a:rPr>
              <a:t>Reset</a:t>
            </a:r>
          </a:p>
        </p:txBody>
      </p:sp>
      <p:sp>
        <p:nvSpPr>
          <p:cNvPr id="18446" name="Line 18"/>
          <p:cNvSpPr>
            <a:spLocks noChangeShapeType="1"/>
          </p:cNvSpPr>
          <p:nvPr/>
        </p:nvSpPr>
        <p:spPr bwMode="auto">
          <a:xfrm flipH="1">
            <a:off x="3602038" y="4329113"/>
            <a:ext cx="168275" cy="541337"/>
          </a:xfrm>
          <a:prstGeom prst="line">
            <a:avLst/>
          </a:prstGeom>
          <a:noFill/>
          <a:ln w="127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19"/>
          <p:cNvSpPr txBox="1">
            <a:spLocks noChangeArrowheads="1"/>
          </p:cNvSpPr>
          <p:nvPr/>
        </p:nvSpPr>
        <p:spPr bwMode="auto">
          <a:xfrm>
            <a:off x="3121025" y="3873500"/>
            <a:ext cx="97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rgbClr val="FF0000"/>
                </a:solidFill>
              </a:rPr>
              <a:t>width</a:t>
            </a:r>
          </a:p>
        </p:txBody>
      </p:sp>
      <p:sp>
        <p:nvSpPr>
          <p:cNvPr id="18448" name="Text Box 20"/>
          <p:cNvSpPr txBox="1">
            <a:spLocks noChangeArrowheads="1"/>
          </p:cNvSpPr>
          <p:nvPr/>
        </p:nvSpPr>
        <p:spPr bwMode="auto">
          <a:xfrm>
            <a:off x="5540375" y="3876675"/>
            <a:ext cx="97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rgbClr val="FF0000"/>
                </a:solidFill>
              </a:rPr>
              <a:t>width</a:t>
            </a:r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 flipH="1">
            <a:off x="5768975" y="4295775"/>
            <a:ext cx="168275" cy="541338"/>
          </a:xfrm>
          <a:prstGeom prst="line">
            <a:avLst/>
          </a:prstGeom>
          <a:noFill/>
          <a:ln w="127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22"/>
          <p:cNvSpPr>
            <a:spLocks noChangeArrowheads="1"/>
          </p:cNvSpPr>
          <p:nvPr/>
        </p:nvSpPr>
        <p:spPr bwMode="auto">
          <a:xfrm>
            <a:off x="2825750" y="433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 u="none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8451" name="Rectangle 23"/>
          <p:cNvSpPr>
            <a:spLocks noChangeArrowheads="1"/>
          </p:cNvSpPr>
          <p:nvPr/>
        </p:nvSpPr>
        <p:spPr bwMode="auto">
          <a:xfrm>
            <a:off x="6351588" y="43068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 u="none">
                <a:solidFill>
                  <a:srgbClr val="FFFFFF"/>
                </a:solidFill>
              </a:rPr>
              <a:t>Q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Architecture Examples: Behavioral Description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Entity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FULLADDER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is 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  </a:t>
            </a:r>
            <a:r>
              <a:rPr lang="en-US" altLang="en-US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port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             A, B, C: </a:t>
            </a:r>
            <a:r>
              <a:rPr lang="en-US" altLang="en-US" dirty="0" smtClean="0">
                <a:solidFill>
                  <a:srgbClr val="91E9B5"/>
                </a:solidFill>
                <a:latin typeface="Comic Sans MS" panose="030F0702030302020204" pitchFamily="66" charset="0"/>
              </a:rPr>
              <a:t>in bit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; </a:t>
            </a:r>
            <a:b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              SUM, CARRY: </a:t>
            </a:r>
            <a:r>
              <a:rPr lang="en-US" altLang="en-US" dirty="0" smtClean="0">
                <a:solidFill>
                  <a:srgbClr val="91E9B5"/>
                </a:solidFill>
                <a:latin typeface="Comic Sans MS" panose="030F0702030302020204" pitchFamily="66" charset="0"/>
              </a:rPr>
              <a:t>out bit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); </a:t>
            </a:r>
            <a:b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end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FULLADDER</a:t>
            </a:r>
            <a: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; </a:t>
            </a:r>
            <a:br>
              <a:rPr lang="en-US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Architecture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1"/>
                </a:solidFill>
              </a:rPr>
              <a:t>CONCURRENT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tx2"/>
                </a:solidFill>
              </a:rPr>
              <a:t>of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hlink"/>
                </a:solidFill>
              </a:rPr>
              <a:t>FULLADDER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tx2"/>
                </a:solidFill>
              </a:rPr>
              <a:t>is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tx2"/>
                </a:solidFill>
              </a:rPr>
              <a:t>begin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  SUM &lt;= A </a:t>
            </a:r>
            <a:r>
              <a:rPr lang="en-US" altLang="en-US" dirty="0" err="1" smtClean="0"/>
              <a:t>xor</a:t>
            </a:r>
            <a:r>
              <a:rPr lang="en-US" altLang="en-US" dirty="0" smtClean="0"/>
              <a:t> B </a:t>
            </a:r>
            <a:r>
              <a:rPr lang="en-US" altLang="en-US" dirty="0" err="1" smtClean="0"/>
              <a:t>xor</a:t>
            </a:r>
            <a:r>
              <a:rPr lang="en-US" altLang="en-US" dirty="0" smtClean="0"/>
              <a:t> C </a:t>
            </a:r>
            <a:r>
              <a:rPr lang="en-US" altLang="en-US" dirty="0" smtClean="0">
                <a:solidFill>
                  <a:schemeClr val="tx2"/>
                </a:solidFill>
              </a:rPr>
              <a:t>after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5 ns</a:t>
            </a:r>
            <a:r>
              <a:rPr lang="en-US" altLang="en-US" dirty="0" smtClean="0"/>
              <a:t>; </a:t>
            </a:r>
            <a:br>
              <a:rPr lang="en-US" altLang="en-US" dirty="0" smtClean="0"/>
            </a:br>
            <a:r>
              <a:rPr lang="en-US" altLang="en-US" dirty="0" smtClean="0"/>
              <a:t>  CARRY &lt;= (A and B) or (B and C) or (A and C) </a:t>
            </a:r>
            <a:r>
              <a:rPr lang="en-US" altLang="en-US" dirty="0" smtClean="0">
                <a:solidFill>
                  <a:schemeClr val="tx2"/>
                </a:solidFill>
              </a:rPr>
              <a:t>after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3 ns</a:t>
            </a:r>
            <a:r>
              <a:rPr lang="en-US" altLang="en-US" dirty="0" smtClean="0"/>
              <a:t>; </a:t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tx2"/>
                </a:solidFill>
              </a:rPr>
              <a:t>end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1"/>
                </a:solidFill>
              </a:rPr>
              <a:t>CONCURRENT</a:t>
            </a:r>
            <a:r>
              <a:rPr lang="en-US" altLang="en-US" dirty="0" smtClean="0"/>
              <a:t>; 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Architecture Examples: Structural Description …</a:t>
            </a: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030288" y="1360488"/>
            <a:ext cx="7086600" cy="1447800"/>
            <a:chOff x="768" y="1920"/>
            <a:chExt cx="4464" cy="912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48" y="1920"/>
              <a:ext cx="3120" cy="91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28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1600" b="0" i="0" u="none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S</a:t>
              </a:r>
            </a:p>
            <a:p>
              <a:r>
                <a:rPr lang="en-US" altLang="en-US" sz="16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18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HA</a:t>
              </a:r>
            </a:p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I2        C</a:t>
              </a:r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2496" y="1968"/>
              <a:ext cx="528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1600" b="0" i="0" u="none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S</a:t>
              </a:r>
            </a:p>
            <a:p>
              <a:r>
                <a:rPr lang="en-US" altLang="en-US" sz="16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18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HA</a:t>
              </a:r>
            </a:p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I2        C</a:t>
              </a:r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>
              <a:off x="3600" y="2256"/>
              <a:ext cx="528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1600" b="0" i="0" u="none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</a:t>
              </a:r>
            </a:p>
            <a:p>
              <a:r>
                <a:rPr lang="en-US" altLang="en-US" sz="16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OR</a:t>
              </a:r>
              <a:endParaRPr lang="en-US" altLang="en-US" sz="1800" i="0" u="none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I2        x</a:t>
              </a: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960" y="206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1248" y="2064"/>
              <a:ext cx="124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960" y="235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960" y="26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1248" y="2352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1248" y="2688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15"/>
            <p:cNvSpPr>
              <a:spLocks noChangeShapeType="1"/>
            </p:cNvSpPr>
            <p:nvPr/>
          </p:nvSpPr>
          <p:spPr bwMode="auto">
            <a:xfrm>
              <a:off x="2064" y="2688"/>
              <a:ext cx="153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16"/>
            <p:cNvSpPr>
              <a:spLocks noChangeShapeType="1"/>
            </p:cNvSpPr>
            <p:nvPr/>
          </p:nvSpPr>
          <p:spPr bwMode="auto">
            <a:xfrm>
              <a:off x="2064" y="2400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17"/>
            <p:cNvSpPr>
              <a:spLocks noChangeShapeType="1"/>
            </p:cNvSpPr>
            <p:nvPr/>
          </p:nvSpPr>
          <p:spPr bwMode="auto">
            <a:xfrm>
              <a:off x="3024" y="2400"/>
              <a:ext cx="57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8"/>
            <p:cNvSpPr>
              <a:spLocks noChangeShapeType="1"/>
            </p:cNvSpPr>
            <p:nvPr/>
          </p:nvSpPr>
          <p:spPr bwMode="auto">
            <a:xfrm>
              <a:off x="3024" y="2064"/>
              <a:ext cx="13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19"/>
            <p:cNvSpPr>
              <a:spLocks noChangeShapeType="1"/>
            </p:cNvSpPr>
            <p:nvPr/>
          </p:nvSpPr>
          <p:spPr bwMode="auto">
            <a:xfrm>
              <a:off x="4128" y="2688"/>
              <a:ext cx="24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0"/>
            <p:cNvSpPr>
              <a:spLocks noChangeShapeType="1"/>
            </p:cNvSpPr>
            <p:nvPr/>
          </p:nvSpPr>
          <p:spPr bwMode="auto">
            <a:xfrm>
              <a:off x="4368" y="26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1"/>
            <p:cNvSpPr>
              <a:spLocks noChangeShapeType="1"/>
            </p:cNvSpPr>
            <p:nvPr/>
          </p:nvSpPr>
          <p:spPr bwMode="auto">
            <a:xfrm>
              <a:off x="4368" y="206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Text Box 22"/>
            <p:cNvSpPr txBox="1">
              <a:spLocks noChangeArrowheads="1"/>
            </p:cNvSpPr>
            <p:nvPr/>
          </p:nvSpPr>
          <p:spPr bwMode="auto">
            <a:xfrm>
              <a:off x="768" y="1920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504" name="Text Box 23"/>
            <p:cNvSpPr txBox="1">
              <a:spLocks noChangeArrowheads="1"/>
            </p:cNvSpPr>
            <p:nvPr/>
          </p:nvSpPr>
          <p:spPr bwMode="auto">
            <a:xfrm>
              <a:off x="768" y="2544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505" name="Text Box 24"/>
            <p:cNvSpPr txBox="1">
              <a:spLocks noChangeArrowheads="1"/>
            </p:cNvSpPr>
            <p:nvPr/>
          </p:nvSpPr>
          <p:spPr bwMode="auto">
            <a:xfrm>
              <a:off x="772" y="2208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506" name="Text Box 25"/>
            <p:cNvSpPr txBox="1">
              <a:spLocks noChangeArrowheads="1"/>
            </p:cNvSpPr>
            <p:nvPr/>
          </p:nvSpPr>
          <p:spPr bwMode="auto">
            <a:xfrm>
              <a:off x="4656" y="259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CARRY</a:t>
              </a:r>
            </a:p>
          </p:txBody>
        </p:sp>
        <p:sp>
          <p:nvSpPr>
            <p:cNvPr id="20507" name="Text Box 26"/>
            <p:cNvSpPr txBox="1">
              <a:spLocks noChangeArrowheads="1"/>
            </p:cNvSpPr>
            <p:nvPr/>
          </p:nvSpPr>
          <p:spPr bwMode="auto">
            <a:xfrm>
              <a:off x="4656" y="1968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SUM</a:t>
              </a:r>
            </a:p>
          </p:txBody>
        </p:sp>
        <p:sp>
          <p:nvSpPr>
            <p:cNvPr id="20508" name="Text Box 27"/>
            <p:cNvSpPr txBox="1">
              <a:spLocks noChangeArrowheads="1"/>
            </p:cNvSpPr>
            <p:nvPr/>
          </p:nvSpPr>
          <p:spPr bwMode="auto">
            <a:xfrm>
              <a:off x="2112" y="2208"/>
              <a:ext cx="2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tx2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en-US" sz="1600" i="0" u="none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09" name="Text Box 28"/>
            <p:cNvSpPr txBox="1">
              <a:spLocks noChangeArrowheads="1"/>
            </p:cNvSpPr>
            <p:nvPr/>
          </p:nvSpPr>
          <p:spPr bwMode="auto">
            <a:xfrm>
              <a:off x="2082" y="2487"/>
              <a:ext cx="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en-US" sz="1600" i="0" u="none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0" name="Text Box 29"/>
            <p:cNvSpPr txBox="1">
              <a:spLocks noChangeArrowheads="1"/>
            </p:cNvSpPr>
            <p:nvPr/>
          </p:nvSpPr>
          <p:spPr bwMode="auto">
            <a:xfrm>
              <a:off x="3168" y="2208"/>
              <a:ext cx="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en-US" sz="1600" i="0" u="none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6713" y="3113088"/>
            <a:ext cx="3930650" cy="3217862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Entity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u="none">
                <a:solidFill>
                  <a:schemeClr val="hlink"/>
                </a:solidFill>
              </a:rPr>
              <a:t>HA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PORT </a:t>
            </a:r>
            <a:r>
              <a:rPr lang="en-US" altLang="en-US" sz="1800" i="0" u="none">
                <a:solidFill>
                  <a:srgbClr val="FFFFFF"/>
                </a:solidFill>
              </a:rPr>
              <a:t>(I1, I2 : </a:t>
            </a:r>
            <a:r>
              <a:rPr lang="en-US" altLang="en-US" sz="1800" i="0" u="none">
                <a:solidFill>
                  <a:schemeClr val="tx2"/>
                </a:solidFill>
              </a:rPr>
              <a:t>in bit</a:t>
            </a:r>
            <a:r>
              <a:rPr lang="en-US" altLang="en-US" sz="1800" i="0" u="none">
                <a:solidFill>
                  <a:srgbClr val="FFFFFF"/>
                </a:solidFill>
              </a:rPr>
              <a:t>; S, C : </a:t>
            </a:r>
            <a:r>
              <a:rPr lang="en-US" altLang="en-US" sz="1800" i="0" u="none">
                <a:solidFill>
                  <a:schemeClr val="tx2"/>
                </a:solidFill>
              </a:rPr>
              <a:t>out bit</a:t>
            </a:r>
            <a:r>
              <a:rPr lang="en-US" altLang="en-US" sz="1800" i="0" u="none">
                <a:solidFill>
                  <a:srgbClr val="FFFFFF"/>
                </a:solidFill>
              </a:rPr>
              <a:t>);</a:t>
            </a:r>
            <a:r>
              <a:rPr lang="en-US" altLang="en-US" sz="1800" u="none"/>
              <a:t> </a:t>
            </a:r>
            <a:endParaRPr lang="en-US" altLang="en-US" sz="1800" i="0" u="none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>
                <a:solidFill>
                  <a:srgbClr val="FFFFFF"/>
                </a:solidFill>
              </a:rPr>
              <a:t> </a:t>
            </a:r>
            <a:r>
              <a:rPr lang="en-US" altLang="en-US" sz="1800" u="none">
                <a:solidFill>
                  <a:schemeClr val="hlink"/>
                </a:solidFill>
              </a:rPr>
              <a:t>HA</a:t>
            </a:r>
            <a:r>
              <a:rPr lang="en-US" altLang="en-US" sz="1800" u="none"/>
              <a:t> </a:t>
            </a:r>
            <a:r>
              <a:rPr lang="en-US" altLang="en-US" sz="1800" i="0" u="none">
                <a:solidFill>
                  <a:srgbClr val="FFFFFF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Architecture</a:t>
            </a:r>
            <a:r>
              <a:rPr lang="en-US" altLang="en-US" sz="1800" i="0" u="none">
                <a:solidFill>
                  <a:srgbClr val="FFFFFF"/>
                </a:solidFill>
              </a:rPr>
              <a:t>  behavior </a:t>
            </a:r>
            <a:r>
              <a:rPr lang="en-US" altLang="en-US" sz="1800" i="0" u="none">
                <a:solidFill>
                  <a:schemeClr val="tx2"/>
                </a:solidFill>
              </a:rPr>
              <a:t>of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u="none">
                <a:solidFill>
                  <a:schemeClr val="hlink"/>
                </a:solidFill>
              </a:rPr>
              <a:t>HA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    S &lt;= I1 xor I2;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    C &lt;= I1 and I2;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>
                <a:solidFill>
                  <a:srgbClr val="FFFFFF"/>
                </a:solidFill>
              </a:rPr>
              <a:t> behavior;</a:t>
            </a:r>
          </a:p>
          <a:p>
            <a:endParaRPr lang="en-US" altLang="en-US" u="none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11688" y="3130550"/>
            <a:ext cx="3752850" cy="2978150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Entity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u="none">
                <a:solidFill>
                  <a:schemeClr val="hlink"/>
                </a:solidFill>
              </a:rPr>
              <a:t> OR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PORT </a:t>
            </a:r>
            <a:r>
              <a:rPr lang="en-US" altLang="en-US" sz="1800" i="0" u="none">
                <a:solidFill>
                  <a:srgbClr val="FFFFFF"/>
                </a:solidFill>
              </a:rPr>
              <a:t>(I1, I2 : </a:t>
            </a:r>
            <a:r>
              <a:rPr lang="en-US" altLang="en-US" sz="1800" i="0" u="none">
                <a:solidFill>
                  <a:schemeClr val="tx2"/>
                </a:solidFill>
              </a:rPr>
              <a:t>in bit</a:t>
            </a:r>
            <a:r>
              <a:rPr lang="en-US" altLang="en-US" sz="1800" i="0" u="none">
                <a:solidFill>
                  <a:srgbClr val="FFFFFF"/>
                </a:solidFill>
              </a:rPr>
              <a:t>; X : </a:t>
            </a:r>
            <a:r>
              <a:rPr lang="en-US" altLang="en-US" sz="1800" i="0" u="none">
                <a:solidFill>
                  <a:schemeClr val="tx2"/>
                </a:solidFill>
              </a:rPr>
              <a:t>out bit</a:t>
            </a:r>
            <a:r>
              <a:rPr lang="en-US" altLang="en-US" sz="1800" i="0" u="none">
                <a:solidFill>
                  <a:srgbClr val="FFFFFF"/>
                </a:solidFill>
              </a:rPr>
              <a:t>);</a:t>
            </a:r>
            <a:r>
              <a:rPr lang="en-US" altLang="en-US" sz="1800" u="none"/>
              <a:t> </a:t>
            </a:r>
            <a:endParaRPr lang="en-US" altLang="en-US" sz="1800" i="0" u="none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>
                <a:solidFill>
                  <a:srgbClr val="FFFFFF"/>
                </a:solidFill>
              </a:rPr>
              <a:t> </a:t>
            </a:r>
            <a:r>
              <a:rPr lang="en-US" altLang="en-US" sz="1800" u="none">
                <a:solidFill>
                  <a:schemeClr val="hlink"/>
                </a:solidFill>
              </a:rPr>
              <a:t> OR</a:t>
            </a:r>
            <a:r>
              <a:rPr lang="en-US" altLang="en-US" u="none"/>
              <a:t> </a:t>
            </a:r>
            <a:r>
              <a:rPr lang="en-US" altLang="en-US" sz="1800" i="0" u="none">
                <a:solidFill>
                  <a:srgbClr val="FFFFFF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Architecture</a:t>
            </a:r>
            <a:r>
              <a:rPr lang="en-US" altLang="en-US" sz="1800" i="0" u="none">
                <a:solidFill>
                  <a:srgbClr val="FFFFFF"/>
                </a:solidFill>
              </a:rPr>
              <a:t>  behavior </a:t>
            </a:r>
            <a:r>
              <a:rPr lang="en-US" altLang="en-US" sz="1800" i="0" u="none">
                <a:solidFill>
                  <a:schemeClr val="tx2"/>
                </a:solidFill>
              </a:rPr>
              <a:t>of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u="none">
                <a:solidFill>
                  <a:schemeClr val="hlink"/>
                </a:solidFill>
              </a:rPr>
              <a:t> OR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    X &lt;= I1  or I2;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>
                <a:solidFill>
                  <a:srgbClr val="FFFFFF"/>
                </a:solidFill>
              </a:rPr>
              <a:t> behavior;</a:t>
            </a:r>
          </a:p>
          <a:p>
            <a:endParaRPr lang="en-US" altLang="en-US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Architecture Examples: Structural Description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smtClean="0">
                <a:solidFill>
                  <a:schemeClr val="tx2"/>
                </a:solidFill>
              </a:rPr>
              <a:t>architecture </a:t>
            </a:r>
            <a:r>
              <a:rPr lang="en-US" altLang="en-US" sz="1800" smtClean="0">
                <a:solidFill>
                  <a:schemeClr val="accent1"/>
                </a:solidFill>
              </a:rPr>
              <a:t>STRUCTURAL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of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hlink"/>
                </a:solidFill>
              </a:rPr>
              <a:t>FULLADDER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is 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  </a:t>
            </a:r>
            <a:r>
              <a:rPr lang="en-US" altLang="en-US" sz="1800" smtClean="0">
                <a:solidFill>
                  <a:schemeClr val="tx2"/>
                </a:solidFill>
              </a:rPr>
              <a:t>signal</a:t>
            </a:r>
            <a:r>
              <a:rPr lang="en-US" altLang="en-US" sz="1800" smtClean="0"/>
              <a:t> S1, C1, C2 : bit; </a:t>
            </a:r>
            <a:br>
              <a:rPr lang="en-US" altLang="en-US" sz="1800" smtClean="0"/>
            </a:br>
            <a:r>
              <a:rPr lang="en-US" altLang="en-US" sz="1800" smtClean="0"/>
              <a:t>  </a:t>
            </a:r>
            <a:r>
              <a:rPr lang="en-US" altLang="en-US" sz="1800" smtClean="0">
                <a:solidFill>
                  <a:schemeClr val="tx2"/>
                </a:solidFill>
              </a:rPr>
              <a:t>component</a:t>
            </a:r>
            <a:r>
              <a:rPr lang="en-US" altLang="en-US" sz="1800" smtClean="0"/>
              <a:t> HA </a:t>
            </a:r>
            <a:br>
              <a:rPr lang="en-US" altLang="en-US" sz="1800" smtClean="0"/>
            </a:br>
            <a:r>
              <a:rPr lang="en-US" altLang="en-US" sz="1800" smtClean="0"/>
              <a:t>    </a:t>
            </a:r>
            <a:r>
              <a:rPr lang="en-US" altLang="en-US" sz="1800" smtClean="0">
                <a:solidFill>
                  <a:schemeClr val="tx2"/>
                </a:solidFill>
              </a:rPr>
              <a:t>port</a:t>
            </a:r>
            <a:r>
              <a:rPr lang="en-US" altLang="en-US" sz="1800" smtClean="0"/>
              <a:t> (I1, I2 : in bit; S, C : out bit); </a:t>
            </a:r>
            <a:br>
              <a:rPr lang="en-US" altLang="en-US" sz="1800" smtClean="0"/>
            </a:br>
            <a:r>
              <a:rPr lang="en-US" altLang="en-US" sz="1800" smtClean="0"/>
              <a:t>  </a:t>
            </a:r>
            <a:r>
              <a:rPr lang="en-US" altLang="en-US" sz="1800" smtClean="0">
                <a:solidFill>
                  <a:schemeClr val="tx2"/>
                </a:solidFill>
              </a:rPr>
              <a:t>end component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/>
              <a:t>  </a:t>
            </a:r>
            <a:r>
              <a:rPr lang="en-US" altLang="en-US" sz="1800" smtClean="0">
                <a:solidFill>
                  <a:schemeClr val="tx2"/>
                </a:solidFill>
              </a:rPr>
              <a:t>component</a:t>
            </a:r>
            <a:r>
              <a:rPr lang="en-US" altLang="en-US" sz="1800" smtClean="0"/>
              <a:t> OR </a:t>
            </a:r>
            <a:br>
              <a:rPr lang="en-US" altLang="en-US" sz="1800" smtClean="0"/>
            </a:br>
            <a:r>
              <a:rPr lang="en-US" altLang="en-US" sz="1800" smtClean="0"/>
              <a:t>    </a:t>
            </a:r>
            <a:r>
              <a:rPr lang="en-US" altLang="en-US" sz="1800" smtClean="0">
                <a:solidFill>
                  <a:schemeClr val="tx2"/>
                </a:solidFill>
              </a:rPr>
              <a:t>port</a:t>
            </a:r>
            <a:r>
              <a:rPr lang="en-US" altLang="en-US" sz="1800" smtClean="0"/>
              <a:t> (I1, I2 : in bit; X : out bit); </a:t>
            </a:r>
            <a:br>
              <a:rPr lang="en-US" altLang="en-US" sz="1800" smtClean="0"/>
            </a:br>
            <a:r>
              <a:rPr lang="en-US" altLang="en-US" sz="1800" smtClean="0"/>
              <a:t>  </a:t>
            </a:r>
            <a:r>
              <a:rPr lang="en-US" altLang="en-US" sz="1800" smtClean="0">
                <a:solidFill>
                  <a:schemeClr val="tx2"/>
                </a:solidFill>
              </a:rPr>
              <a:t>end component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/>
              <a:t>  INST_HA1 : HA     </a:t>
            </a:r>
            <a:r>
              <a:rPr lang="en-US" altLang="en-US" sz="1800" smtClean="0">
                <a:solidFill>
                  <a:schemeClr val="tx2"/>
                </a:solidFill>
              </a:rPr>
              <a:t>port map</a:t>
            </a:r>
            <a:r>
              <a:rPr lang="en-US" altLang="en-US" sz="1800" smtClean="0"/>
              <a:t> (I1 =&gt; B, I2 =&gt; C, S =&gt; S1, C =&gt; C1); </a:t>
            </a:r>
            <a:br>
              <a:rPr lang="en-US" altLang="en-US" sz="1800" smtClean="0"/>
            </a:br>
            <a:r>
              <a:rPr lang="en-US" altLang="en-US" sz="1800" smtClean="0"/>
              <a:t>  INST_HA2 : HA     </a:t>
            </a:r>
            <a:r>
              <a:rPr lang="en-US" altLang="en-US" sz="1800" smtClean="0">
                <a:solidFill>
                  <a:schemeClr val="tx2"/>
                </a:solidFill>
              </a:rPr>
              <a:t>port map</a:t>
            </a:r>
            <a:r>
              <a:rPr lang="en-US" altLang="en-US" sz="1800" smtClean="0"/>
              <a:t> (I1 =&gt; A, I2 =&gt; S1, S =&gt; SUM, C =&gt; C2); </a:t>
            </a:r>
            <a:br>
              <a:rPr lang="en-US" altLang="en-US" sz="1800" smtClean="0"/>
            </a:br>
            <a:r>
              <a:rPr lang="en-US" altLang="en-US" sz="1800" smtClean="0"/>
              <a:t>  INST_OR : OR  </a:t>
            </a:r>
            <a:r>
              <a:rPr lang="en-US" altLang="en-US" sz="1800" smtClean="0">
                <a:solidFill>
                  <a:schemeClr val="tx2"/>
                </a:solidFill>
              </a:rPr>
              <a:t>port map</a:t>
            </a:r>
            <a:r>
              <a:rPr lang="en-US" altLang="en-US" sz="1800" smtClean="0"/>
              <a:t> ( C2,  C1, CARRY);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accent1"/>
                </a:solidFill>
              </a:rPr>
              <a:t>STRUCTURAL</a:t>
            </a:r>
            <a:r>
              <a:rPr lang="en-US" altLang="en-US" sz="1800" smtClean="0"/>
              <a:t>; </a:t>
            </a:r>
            <a:endParaRPr lang="en-US" altLang="en-US" sz="1800" smtClean="0">
              <a:solidFill>
                <a:srgbClr val="FF0000"/>
              </a:solidFill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728663" y="5018088"/>
            <a:ext cx="7086600" cy="1447800"/>
            <a:chOff x="768" y="1920"/>
            <a:chExt cx="4464" cy="912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1248" y="1920"/>
              <a:ext cx="3120" cy="91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28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1600" b="0" i="0" u="none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S</a:t>
              </a:r>
            </a:p>
            <a:p>
              <a:r>
                <a:rPr lang="en-US" altLang="en-US" sz="16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18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HA</a:t>
              </a:r>
            </a:p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I2        C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496" y="1968"/>
              <a:ext cx="528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1600" b="0" i="0" u="none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S</a:t>
              </a:r>
            </a:p>
            <a:p>
              <a:r>
                <a:rPr lang="en-US" altLang="en-US" sz="16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18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HA</a:t>
              </a:r>
            </a:p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I2        C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3600" y="2256"/>
              <a:ext cx="528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1600" b="0" i="0" u="none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</a:t>
              </a:r>
            </a:p>
            <a:p>
              <a:r>
                <a:rPr lang="en-US" altLang="en-US" sz="160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    OR</a:t>
              </a:r>
              <a:endParaRPr lang="en-US" altLang="en-US" sz="1800" i="0" u="none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en-US" sz="1600" b="0" i="0" u="none">
                  <a:solidFill>
                    <a:srgbClr val="000000"/>
                  </a:solidFill>
                  <a:latin typeface="Times New Roman" panose="02020603050405020304" pitchFamily="18" charset="0"/>
                </a:rPr>
                <a:t>I2        x</a:t>
              </a: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960" y="206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1248" y="2064"/>
              <a:ext cx="124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960" y="235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960" y="26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1248" y="2352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1248" y="2688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2064" y="2688"/>
              <a:ext cx="153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2064" y="2400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3024" y="2400"/>
              <a:ext cx="57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3024" y="2064"/>
              <a:ext cx="13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128" y="2688"/>
              <a:ext cx="24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4368" y="26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4368" y="206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768" y="1920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768" y="2544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772" y="2208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4656" y="259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CARRY</a:t>
              </a: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4656" y="1968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latin typeface="Times New Roman" panose="02020603050405020304" pitchFamily="18" charset="0"/>
                </a:rPr>
                <a:t>SUM</a:t>
              </a:r>
            </a:p>
          </p:txBody>
        </p: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2112" y="2208"/>
              <a:ext cx="2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tx2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en-US" sz="1600" i="0" u="none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2082" y="2487"/>
              <a:ext cx="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en-US" sz="1600" i="0" u="none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3168" y="2208"/>
              <a:ext cx="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i="0" u="none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en-US" sz="1600" i="0" u="none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Predefined Operators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>
                <a:solidFill>
                  <a:schemeClr val="hlink"/>
                </a:solidFill>
              </a:rPr>
              <a:t>Logical Operators</a:t>
            </a:r>
            <a:r>
              <a:rPr lang="en-US" altLang="en-US" sz="2000" smtClean="0"/>
              <a:t>: </a:t>
            </a:r>
            <a:r>
              <a:rPr lang="en-US" altLang="en-US" sz="2000" smtClean="0">
                <a:solidFill>
                  <a:srgbClr val="66FFFF"/>
                </a:solidFill>
              </a:rPr>
              <a:t>NOT, AND, OR, NAND, NOR, XOR, </a:t>
            </a:r>
            <a:r>
              <a:rPr lang="en-US" altLang="en-US" sz="2000" smtClean="0">
                <a:solidFill>
                  <a:srgbClr val="FF0000"/>
                </a:solidFill>
              </a:rPr>
              <a:t>XNOR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Operand Type</a:t>
            </a:r>
            <a:r>
              <a:rPr lang="en-US" altLang="en-US" sz="2000" smtClean="0"/>
              <a:t>: Bit, Boolean, Bit_vector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Result Type</a:t>
            </a:r>
            <a:r>
              <a:rPr lang="en-US" altLang="en-US" sz="2000" smtClean="0"/>
              <a:t>: Bit, Boolean, Bit_vector</a:t>
            </a:r>
          </a:p>
          <a:p>
            <a:r>
              <a:rPr lang="en-US" altLang="en-US" sz="2000" smtClean="0">
                <a:solidFill>
                  <a:schemeClr val="hlink"/>
                </a:solidFill>
              </a:rPr>
              <a:t>Relational Operators</a:t>
            </a:r>
            <a:r>
              <a:rPr lang="en-US" altLang="en-US" sz="2000" smtClean="0"/>
              <a:t>: </a:t>
            </a:r>
            <a:r>
              <a:rPr lang="en-US" altLang="en-US" sz="2000" smtClean="0">
                <a:solidFill>
                  <a:srgbClr val="66FFFF"/>
                </a:solidFill>
              </a:rPr>
              <a:t>=, /=, &lt;, &lt;=, &gt;, &gt;=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Operand Type</a:t>
            </a:r>
            <a:r>
              <a:rPr lang="en-US" altLang="en-US" sz="2000" smtClean="0"/>
              <a:t>: Any type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Result Type</a:t>
            </a:r>
            <a:r>
              <a:rPr lang="en-US" altLang="en-US" sz="2000" smtClean="0"/>
              <a:t>: Boolean</a:t>
            </a:r>
          </a:p>
          <a:p>
            <a:r>
              <a:rPr lang="en-US" altLang="en-US" sz="2000" smtClean="0">
                <a:solidFill>
                  <a:schemeClr val="hlink"/>
                </a:solidFill>
              </a:rPr>
              <a:t>Arithmetic Operators</a:t>
            </a:r>
            <a:r>
              <a:rPr lang="en-US" altLang="en-US" sz="2000" smtClean="0"/>
              <a:t>: </a:t>
            </a:r>
            <a:r>
              <a:rPr lang="en-US" altLang="en-US" sz="2000" smtClean="0">
                <a:solidFill>
                  <a:srgbClr val="66FFFF"/>
                </a:solidFill>
              </a:rPr>
              <a:t>+, -, *, /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Operand Type</a:t>
            </a:r>
            <a:r>
              <a:rPr lang="en-US" altLang="en-US" sz="2000" smtClean="0"/>
              <a:t>: Integer, Real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Result Type</a:t>
            </a:r>
            <a:r>
              <a:rPr lang="en-US" altLang="en-US" sz="2000" smtClean="0"/>
              <a:t>: Integer, Real</a:t>
            </a:r>
          </a:p>
          <a:p>
            <a:r>
              <a:rPr lang="en-US" altLang="en-US" sz="2000" smtClean="0">
                <a:solidFill>
                  <a:schemeClr val="hlink"/>
                </a:solidFill>
              </a:rPr>
              <a:t>Concatenation Operator</a:t>
            </a:r>
            <a:r>
              <a:rPr lang="en-US" altLang="en-US" sz="2000" smtClean="0"/>
              <a:t>: </a:t>
            </a:r>
            <a:r>
              <a:rPr lang="en-US" altLang="en-US" sz="2000" smtClean="0">
                <a:solidFill>
                  <a:srgbClr val="66FFFF"/>
                </a:solidFill>
              </a:rPr>
              <a:t>&amp;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Operand Type</a:t>
            </a:r>
            <a:r>
              <a:rPr lang="en-US" altLang="en-US" sz="2000" smtClean="0"/>
              <a:t>: Arrays or elements of same type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Result Type</a:t>
            </a:r>
            <a:r>
              <a:rPr lang="en-US" altLang="en-US" sz="2000" smtClean="0"/>
              <a:t>: Arrays</a:t>
            </a:r>
          </a:p>
          <a:p>
            <a:r>
              <a:rPr lang="en-US" altLang="en-US" sz="2000" smtClean="0">
                <a:solidFill>
                  <a:schemeClr val="hlink"/>
                </a:solidFill>
              </a:rPr>
              <a:t>Shift Operators</a:t>
            </a:r>
            <a:r>
              <a:rPr lang="en-US" altLang="en-US" sz="2000" smtClean="0"/>
              <a:t>: </a:t>
            </a:r>
            <a:r>
              <a:rPr lang="en-US" altLang="en-US" sz="2000" smtClean="0">
                <a:solidFill>
                  <a:srgbClr val="FF0000"/>
                </a:solidFill>
              </a:rPr>
              <a:t>SLL, SRL, SLA, SRA, ROL, ROR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Operand Type</a:t>
            </a:r>
            <a:r>
              <a:rPr lang="en-US" altLang="en-US" sz="2000" smtClean="0"/>
              <a:t>: Bit or Boolean vector</a:t>
            </a:r>
          </a:p>
          <a:p>
            <a:pPr lvl="1"/>
            <a:r>
              <a:rPr lang="en-US" altLang="en-US" sz="2000" smtClean="0">
                <a:solidFill>
                  <a:schemeClr val="tx2"/>
                </a:solidFill>
              </a:rPr>
              <a:t>Result Type</a:t>
            </a:r>
            <a:r>
              <a:rPr lang="en-US" altLang="en-US" sz="2000" smtClean="0"/>
              <a:t>: same type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Reserved Words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abs 		disconnect	label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package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access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downto</a:t>
            </a:r>
            <a:r>
              <a:rPr lang="en-US" altLang="en-US" sz="1600" smtClean="0">
                <a:cs typeface="Traditional Arabic" panose="02020603050405020304" pitchFamily="18" charset="-78"/>
              </a:rPr>
              <a:t> 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library</a:t>
            </a:r>
            <a:r>
              <a:rPr lang="en-US" altLang="en-US" sz="1600" smtClean="0">
                <a:cs typeface="Traditional Arabic" panose="02020603050405020304" pitchFamily="18" charset="-78"/>
              </a:rPr>
              <a:t>		Poll 		units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after</a:t>
            </a:r>
            <a:r>
              <a:rPr lang="en-US" altLang="en-US" sz="1600" smtClean="0">
                <a:cs typeface="Traditional Arabic" panose="02020603050405020304" pitchFamily="18" charset="-78"/>
              </a:rPr>
              <a:t>		linkage		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procedure</a:t>
            </a:r>
            <a:r>
              <a:rPr lang="en-US" altLang="en-US" sz="1600" smtClean="0">
                <a:cs typeface="Traditional Arabic" panose="02020603050405020304" pitchFamily="18" charset="-78"/>
              </a:rPr>
              <a:t> 	until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alias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else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loop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process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use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all</a:t>
            </a:r>
            <a:r>
              <a:rPr lang="en-US" altLang="en-US" sz="1600" smtClean="0">
                <a:cs typeface="Traditional Arabic" panose="02020603050405020304" pitchFamily="18" charset="-78"/>
              </a:rPr>
              <a:t>			elsif 				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variable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and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end</a:t>
            </a:r>
            <a:r>
              <a:rPr lang="en-US" altLang="en-US" sz="1600" smtClean="0">
                <a:cs typeface="Traditional Arabic" panose="02020603050405020304" pitchFamily="18" charset="-78"/>
              </a:rPr>
              <a:t>		map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range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architecture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entity</a:t>
            </a:r>
            <a:r>
              <a:rPr lang="en-US" altLang="en-US" sz="1600" smtClean="0">
                <a:cs typeface="Traditional Arabic" panose="02020603050405020304" pitchFamily="18" charset="-78"/>
              </a:rPr>
              <a:t>		mod		record		wait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array		exit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nand</a:t>
            </a:r>
            <a:r>
              <a:rPr lang="en-US" altLang="en-US" sz="1600" smtClean="0">
                <a:cs typeface="Traditional Arabic" panose="02020603050405020304" pitchFamily="18" charset="-78"/>
              </a:rPr>
              <a:t> 		register 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when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assert		new 		rem		while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attribute	file		next 		report		with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begin</a:t>
            </a:r>
            <a:r>
              <a:rPr lang="en-US" altLang="en-US" sz="1600" smtClean="0">
                <a:cs typeface="Traditional Arabic" panose="02020603050405020304" pitchFamily="18" charset="-78"/>
              </a:rPr>
              <a:t> 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for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nor</a:t>
            </a:r>
            <a:r>
              <a:rPr lang="en-US" altLang="en-US" sz="1600" smtClean="0">
                <a:cs typeface="Traditional Arabic" panose="02020603050405020304" pitchFamily="18" charset="-78"/>
              </a:rPr>
              <a:t> 		return		 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xor</a:t>
            </a:r>
            <a:r>
              <a:rPr lang="en-US" altLang="en-US" sz="1600" smtClean="0">
                <a:cs typeface="Traditional Arabic" panose="02020603050405020304" pitchFamily="18" charset="-7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block</a:t>
            </a:r>
            <a:r>
              <a:rPr lang="en-US" altLang="en-US" sz="1600" smtClean="0">
                <a:cs typeface="Traditional Arabic" panose="02020603050405020304" pitchFamily="18" charset="-78"/>
              </a:rPr>
              <a:t> 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function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not</a:t>
            </a:r>
            <a:r>
              <a:rPr lang="en-US" altLang="en-US" sz="1600" smtClean="0">
                <a:cs typeface="Traditional Arabic" panose="02020603050405020304" pitchFamily="18" charset="-78"/>
              </a:rPr>
              <a:t> 		select 	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body		generate	null		severity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buffer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generic</a:t>
            </a:r>
            <a:r>
              <a:rPr lang="en-US" altLang="en-US" sz="1600" smtClean="0">
                <a:cs typeface="Traditional Arabic" panose="02020603050405020304" pitchFamily="18" charset="-78"/>
              </a:rPr>
              <a:t>	 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of</a:t>
            </a:r>
            <a:r>
              <a:rPr lang="en-US" altLang="en-US" sz="1600" smtClean="0">
                <a:cs typeface="Traditional Arabic" panose="02020603050405020304" pitchFamily="18" charset="-78"/>
              </a:rPr>
              <a:t> 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signal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cs typeface="Traditional Arabic" panose="02020603050405020304" pitchFamily="18" charset="-78"/>
              </a:rPr>
              <a:t>bus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guarded</a:t>
            </a:r>
            <a:r>
              <a:rPr lang="en-US" altLang="en-US" sz="1600" smtClean="0">
                <a:cs typeface="Traditional Arabic" panose="02020603050405020304" pitchFamily="18" charset="-78"/>
              </a:rPr>
              <a:t>	on 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subtype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case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if</a:t>
            </a:r>
            <a:r>
              <a:rPr lang="en-US" altLang="en-US" sz="1600" smtClean="0">
                <a:cs typeface="Traditional Arabic" panose="02020603050405020304" pitchFamily="18" charset="-78"/>
              </a:rPr>
              <a:t>		open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component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in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or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to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configuration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inout</a:t>
            </a:r>
            <a:r>
              <a:rPr lang="en-US" altLang="en-US" sz="1600" smtClean="0">
                <a:cs typeface="Traditional Arabic" panose="02020603050405020304" pitchFamily="18" charset="-78"/>
              </a:rPr>
              <a:t>		others		transport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constant</a:t>
            </a:r>
            <a:r>
              <a:rPr lang="en-US" altLang="en-US" sz="1600" smtClean="0">
                <a:cs typeface="Traditional Arabic" panose="02020603050405020304" pitchFamily="18" charset="-7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is</a:t>
            </a:r>
            <a:r>
              <a:rPr lang="en-US" altLang="en-US" sz="1600" smtClean="0">
                <a:cs typeface="Traditional Arabic" panose="02020603050405020304" pitchFamily="18" charset="-78"/>
              </a:rPr>
              <a:t>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out</a:t>
            </a:r>
            <a:r>
              <a:rPr lang="en-US" altLang="en-US" sz="1600" smtClean="0">
                <a:cs typeface="Traditional Arabic" panose="02020603050405020304" pitchFamily="18" charset="-78"/>
              </a:rPr>
              <a:t> 		</a:t>
            </a:r>
            <a:r>
              <a:rPr lang="en-US" altLang="en-US" sz="1600" smtClean="0">
                <a:solidFill>
                  <a:schemeClr val="tx2"/>
                </a:solidFill>
                <a:cs typeface="Traditional Arabic" panose="02020603050405020304" pitchFamily="18" charset="-78"/>
              </a:rPr>
              <a:t>type</a:t>
            </a:r>
            <a:endParaRPr lang="en-US" altLang="en-US" sz="16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Language Grammar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Formal grammar of the IEEE Standard 1076-1993 VHDL language in BNF format </a:t>
            </a:r>
          </a:p>
          <a:p>
            <a:pPr marL="431800" lvl="1" indent="0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http://www.iis.ee.ethz.ch/~zimmi/download/vhdl93_syntax.html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 …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Hardware description languages</a:t>
            </a:r>
          </a:p>
          <a:p>
            <a:r>
              <a:rPr lang="en-US" altLang="en-US" smtClean="0"/>
              <a:t>VHDL terms</a:t>
            </a:r>
          </a:p>
          <a:p>
            <a:r>
              <a:rPr lang="en-US" altLang="en-US" smtClean="0"/>
              <a:t>Design Entity</a:t>
            </a:r>
          </a:p>
          <a:p>
            <a:r>
              <a:rPr lang="en-US" altLang="en-US" smtClean="0"/>
              <a:t>Design Architecture</a:t>
            </a:r>
          </a:p>
          <a:p>
            <a:r>
              <a:rPr lang="en-US" altLang="en-US" smtClean="0"/>
              <a:t>VHDL model of full adder circuit</a:t>
            </a:r>
          </a:p>
          <a:p>
            <a:r>
              <a:rPr lang="en-US" altLang="en-US" smtClean="0"/>
              <a:t>VHDL model of 1’s count circuit</a:t>
            </a:r>
          </a:p>
          <a:p>
            <a:r>
              <a:rPr lang="en-US" altLang="en-US" smtClean="0"/>
              <a:t>Structural modeling of 4-bit comparator</a:t>
            </a:r>
          </a:p>
          <a:p>
            <a:r>
              <a:rPr lang="en-US" altLang="en-US" smtClean="0"/>
              <a:t>Design parameterization using Generic</a:t>
            </a:r>
          </a:p>
          <a:p>
            <a:r>
              <a:rPr lang="en-US" altLang="en-US" smtClean="0"/>
              <a:t>Test Bench example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 Entity Many Descriptions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system (an </a:t>
            </a:r>
            <a:r>
              <a:rPr lang="en-US" altLang="en-US" i="1" smtClean="0">
                <a:solidFill>
                  <a:schemeClr val="hlink"/>
                </a:solidFill>
              </a:rPr>
              <a:t>entity</a:t>
            </a:r>
            <a:r>
              <a:rPr lang="en-US" altLang="en-US" smtClean="0"/>
              <a:t>) can be specified with different </a:t>
            </a:r>
            <a:r>
              <a:rPr lang="en-US" altLang="en-US" i="1" smtClean="0">
                <a:solidFill>
                  <a:schemeClr val="hlink"/>
                </a:solidFill>
              </a:rPr>
              <a:t>architectures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479925" y="2187575"/>
            <a:ext cx="1981200" cy="838200"/>
          </a:xfrm>
          <a:prstGeom prst="rect">
            <a:avLst/>
          </a:prstGeom>
          <a:solidFill>
            <a:schemeClr val="hlink"/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i="0" u="none">
                <a:solidFill>
                  <a:srgbClr val="000000"/>
                </a:solidFill>
                <a:latin typeface="Times New Roman" panose="02020603050405020304" pitchFamily="18" charset="0"/>
              </a:rPr>
              <a:t>Entity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974725" y="3482975"/>
            <a:ext cx="1981200" cy="838200"/>
          </a:xfrm>
          <a:prstGeom prst="rect">
            <a:avLst/>
          </a:prstGeom>
          <a:solidFill>
            <a:srgbClr val="99FFCC"/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i="0" u="none">
                <a:solidFill>
                  <a:schemeClr val="accent2"/>
                </a:solidFill>
                <a:latin typeface="Times New Roman" panose="02020603050405020304" pitchFamily="18" charset="0"/>
              </a:rPr>
              <a:t>Architecture</a:t>
            </a:r>
          </a:p>
          <a:p>
            <a:pPr algn="ctr"/>
            <a:r>
              <a:rPr lang="en-US" altLang="en-US" sz="1600" i="0" u="none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2651125" y="4016375"/>
            <a:ext cx="1981200" cy="838200"/>
          </a:xfrm>
          <a:prstGeom prst="rect">
            <a:avLst/>
          </a:prstGeom>
          <a:solidFill>
            <a:schemeClr val="tx2"/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i="0" u="none">
                <a:solidFill>
                  <a:srgbClr val="000000"/>
                </a:solidFill>
                <a:latin typeface="Times New Roman" panose="02020603050405020304" pitchFamily="18" charset="0"/>
              </a:rPr>
              <a:t>Architecture</a:t>
            </a:r>
          </a:p>
          <a:p>
            <a:pPr algn="ctr"/>
            <a:r>
              <a:rPr lang="en-US" altLang="en-US" sz="1600" i="0" u="none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098925" y="4549775"/>
            <a:ext cx="19812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i="0" u="none">
                <a:solidFill>
                  <a:schemeClr val="accent2"/>
                </a:solidFill>
                <a:latin typeface="Times New Roman" panose="02020603050405020304" pitchFamily="18" charset="0"/>
              </a:rPr>
              <a:t>Architecture</a:t>
            </a:r>
          </a:p>
          <a:p>
            <a:pPr algn="ctr"/>
            <a:r>
              <a:rPr lang="en-US" altLang="en-US" sz="1600" i="0" u="none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5546725" y="5006975"/>
            <a:ext cx="1981200" cy="8382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i="0" u="none">
                <a:solidFill>
                  <a:srgbClr val="000000"/>
                </a:solidFill>
                <a:latin typeface="Times New Roman" panose="02020603050405020304" pitchFamily="18" charset="0"/>
              </a:rPr>
              <a:t>Architecture</a:t>
            </a:r>
          </a:p>
          <a:p>
            <a:pPr algn="ctr"/>
            <a:r>
              <a:rPr lang="en-US" altLang="en-US" sz="1600" i="0" u="none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2955925" y="2720975"/>
            <a:ext cx="15240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4632325" y="3025775"/>
            <a:ext cx="6096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>
            <a:off x="5699125" y="3025775"/>
            <a:ext cx="1524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6308725" y="3025775"/>
            <a:ext cx="762000" cy="1981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4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Ones Count Circuit</a:t>
            </a:r>
          </a:p>
        </p:txBody>
      </p:sp>
      <p:sp>
        <p:nvSpPr>
          <p:cNvPr id="26627" name="Rectangle 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Value  of C1 C0 = No. of ones in the inputs A2, A1, and A0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C1  is  the  </a:t>
            </a:r>
            <a:r>
              <a:rPr lang="en-US" dirty="0" smtClean="0">
                <a:solidFill>
                  <a:srgbClr val="FF0000"/>
                </a:solidFill>
              </a:rPr>
              <a:t>Majority  Function</a:t>
            </a:r>
            <a:r>
              <a:rPr lang="en-US" dirty="0" smtClean="0"/>
              <a:t>   ( =1 </a:t>
            </a:r>
            <a:r>
              <a:rPr lang="en-US" dirty="0" err="1" smtClean="0"/>
              <a:t>iff</a:t>
            </a:r>
            <a:r>
              <a:rPr lang="en-US" dirty="0" smtClean="0"/>
              <a:t>  two or more inputs  =1)</a:t>
            </a:r>
          </a:p>
          <a:p>
            <a:pPr lvl="1">
              <a:defRPr/>
            </a:pPr>
            <a:r>
              <a:rPr lang="en-US" dirty="0" smtClean="0"/>
              <a:t>C0  is  a </a:t>
            </a:r>
            <a:r>
              <a:rPr lang="en-US" dirty="0" smtClean="0">
                <a:solidFill>
                  <a:srgbClr val="FF0000"/>
                </a:solidFill>
              </a:rPr>
              <a:t>3-Bit  Odd-Parity  Function</a:t>
            </a:r>
            <a:r>
              <a:rPr lang="en-US" dirty="0" smtClean="0"/>
              <a:t>   (OPAR3))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C1 = A1 A0  +  A2 A0  +  A2 A1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C0 =  A2 A1’ A0’  +  A2’ A1 A0’  +  A2’ A1’ A0  + A2 A1 A0</a:t>
            </a:r>
          </a:p>
          <a:p>
            <a:pPr marL="431800" lvl="1" indent="0">
              <a:buFontTx/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	 </a:t>
            </a:r>
            <a:r>
              <a:rPr lang="en-US" dirty="0" smtClean="0">
                <a:solidFill>
                  <a:schemeClr val="hlink"/>
                </a:solidFill>
              </a:rPr>
              <a:t>    = A0 </a:t>
            </a:r>
            <a:r>
              <a:rPr lang="en-US" dirty="0" smtClean="0">
                <a:solidFill>
                  <a:schemeClr val="hlink"/>
                </a:solidFill>
                <a:sym typeface="Symbol" panose="05050102010706020507" pitchFamily="18" charset="2"/>
              </a:rPr>
              <a:t> </a:t>
            </a:r>
            <a:r>
              <a:rPr lang="en-US" dirty="0" smtClean="0">
                <a:solidFill>
                  <a:schemeClr val="hlink"/>
                </a:solidFill>
              </a:rPr>
              <a:t>A1 </a:t>
            </a:r>
            <a:r>
              <a:rPr lang="en-US" dirty="0" smtClean="0">
                <a:solidFill>
                  <a:schemeClr val="hlink"/>
                </a:solidFill>
                <a:sym typeface="Symbol" panose="05050102010706020507" pitchFamily="18" charset="2"/>
              </a:rPr>
              <a:t> </a:t>
            </a:r>
            <a:r>
              <a:rPr lang="en-US" dirty="0" smtClean="0">
                <a:solidFill>
                  <a:schemeClr val="hlink"/>
                </a:solidFill>
              </a:rPr>
              <a:t>A2 </a:t>
            </a:r>
          </a:p>
          <a:p>
            <a:pPr>
              <a:defRPr/>
            </a:pPr>
            <a:endParaRPr lang="en-US" dirty="0" smtClean="0">
              <a:solidFill>
                <a:schemeClr val="hlink"/>
              </a:solidFill>
            </a:endParaRPr>
          </a:p>
        </p:txBody>
      </p:sp>
      <p:grpSp>
        <p:nvGrpSpPr>
          <p:cNvPr id="26628" name="Group 56"/>
          <p:cNvGrpSpPr>
            <a:grpSpLocks/>
          </p:cNvGrpSpPr>
          <p:nvPr/>
        </p:nvGrpSpPr>
        <p:grpSpPr bwMode="auto">
          <a:xfrm>
            <a:off x="2905125" y="4819650"/>
            <a:ext cx="2413000" cy="1116013"/>
            <a:chOff x="1943" y="3187"/>
            <a:chExt cx="1520" cy="703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2382" y="3187"/>
              <a:ext cx="721" cy="703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6630" name="Group 8"/>
            <p:cNvGrpSpPr>
              <a:grpSpLocks/>
            </p:cNvGrpSpPr>
            <p:nvPr/>
          </p:nvGrpSpPr>
          <p:grpSpPr bwMode="auto">
            <a:xfrm>
              <a:off x="1943" y="3283"/>
              <a:ext cx="439" cy="56"/>
              <a:chOff x="1370" y="1626"/>
              <a:chExt cx="439" cy="56"/>
            </a:xfrm>
          </p:grpSpPr>
          <p:sp>
            <p:nvSpPr>
              <p:cNvPr id="26662" name="Line 9"/>
              <p:cNvSpPr>
                <a:spLocks noChangeShapeType="1"/>
              </p:cNvSpPr>
              <p:nvPr/>
            </p:nvSpPr>
            <p:spPr bwMode="auto">
              <a:xfrm flipH="1">
                <a:off x="1436" y="1661"/>
                <a:ext cx="3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Rectangle 10"/>
              <p:cNvSpPr>
                <a:spLocks noChangeArrowheads="1"/>
              </p:cNvSpPr>
              <p:nvPr/>
            </p:nvSpPr>
            <p:spPr bwMode="auto">
              <a:xfrm>
                <a:off x="1374" y="1626"/>
                <a:ext cx="56" cy="56"/>
              </a:xfrm>
              <a:prstGeom prst="rect">
                <a:avLst/>
              </a:prstGeom>
              <a:solidFill>
                <a:srgbClr val="33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664" name="Line 11"/>
              <p:cNvSpPr>
                <a:spLocks noChangeShapeType="1"/>
              </p:cNvSpPr>
              <p:nvPr/>
            </p:nvSpPr>
            <p:spPr bwMode="auto">
              <a:xfrm>
                <a:off x="1378" y="1628"/>
                <a:ext cx="52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Line 12"/>
              <p:cNvSpPr>
                <a:spLocks noChangeShapeType="1"/>
              </p:cNvSpPr>
              <p:nvPr/>
            </p:nvSpPr>
            <p:spPr bwMode="auto">
              <a:xfrm flipH="1">
                <a:off x="1370" y="1630"/>
                <a:ext cx="64" cy="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1" name="Rectangle 13"/>
            <p:cNvSpPr>
              <a:spLocks noChangeArrowheads="1"/>
            </p:cNvSpPr>
            <p:nvPr/>
          </p:nvSpPr>
          <p:spPr bwMode="auto">
            <a:xfrm>
              <a:off x="2389" y="3227"/>
              <a:ext cx="34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0" i="0" u="none">
                  <a:latin typeface="Times New Roman" panose="02020603050405020304" pitchFamily="18" charset="0"/>
                </a:rPr>
                <a:t>A0</a:t>
              </a:r>
            </a:p>
          </p:txBody>
        </p:sp>
        <p:grpSp>
          <p:nvGrpSpPr>
            <p:cNvPr id="26632" name="Group 14"/>
            <p:cNvGrpSpPr>
              <a:grpSpLocks/>
            </p:cNvGrpSpPr>
            <p:nvPr/>
          </p:nvGrpSpPr>
          <p:grpSpPr bwMode="auto">
            <a:xfrm>
              <a:off x="1943" y="3675"/>
              <a:ext cx="789" cy="210"/>
              <a:chOff x="1370" y="2018"/>
              <a:chExt cx="789" cy="210"/>
            </a:xfrm>
          </p:grpSpPr>
          <p:grpSp>
            <p:nvGrpSpPr>
              <p:cNvPr id="26656" name="Group 15"/>
              <p:cNvGrpSpPr>
                <a:grpSpLocks/>
              </p:cNvGrpSpPr>
              <p:nvPr/>
            </p:nvGrpSpPr>
            <p:grpSpPr bwMode="auto">
              <a:xfrm>
                <a:off x="1370" y="2090"/>
                <a:ext cx="439" cy="56"/>
                <a:chOff x="1370" y="2090"/>
                <a:chExt cx="439" cy="56"/>
              </a:xfrm>
            </p:grpSpPr>
            <p:sp>
              <p:nvSpPr>
                <p:cNvPr id="26658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1436" y="2125"/>
                  <a:ext cx="3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9" name="Rectangle 17"/>
                <p:cNvSpPr>
                  <a:spLocks noChangeArrowheads="1"/>
                </p:cNvSpPr>
                <p:nvPr/>
              </p:nvSpPr>
              <p:spPr bwMode="auto">
                <a:xfrm>
                  <a:off x="1374" y="2090"/>
                  <a:ext cx="56" cy="5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99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6660" name="Line 18"/>
                <p:cNvSpPr>
                  <a:spLocks noChangeShapeType="1"/>
                </p:cNvSpPr>
                <p:nvPr/>
              </p:nvSpPr>
              <p:spPr bwMode="auto">
                <a:xfrm>
                  <a:off x="1378" y="2092"/>
                  <a:ext cx="52" cy="5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70" y="2094"/>
                  <a:ext cx="64" cy="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657" name="Rectangle 20"/>
              <p:cNvSpPr>
                <a:spLocks noChangeArrowheads="1"/>
              </p:cNvSpPr>
              <p:nvPr/>
            </p:nvSpPr>
            <p:spPr bwMode="auto">
              <a:xfrm>
                <a:off x="1813" y="2018"/>
                <a:ext cx="34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0" i="0" u="none">
                    <a:latin typeface="Times New Roman" panose="02020603050405020304" pitchFamily="18" charset="0"/>
                  </a:rPr>
                  <a:t>A2</a:t>
                </a:r>
              </a:p>
            </p:txBody>
          </p:sp>
        </p:grpSp>
        <p:grpSp>
          <p:nvGrpSpPr>
            <p:cNvPr id="26633" name="Group 21"/>
            <p:cNvGrpSpPr>
              <a:grpSpLocks/>
            </p:cNvGrpSpPr>
            <p:nvPr/>
          </p:nvGrpSpPr>
          <p:grpSpPr bwMode="auto">
            <a:xfrm>
              <a:off x="2830" y="3246"/>
              <a:ext cx="633" cy="210"/>
              <a:chOff x="2257" y="1589"/>
              <a:chExt cx="633" cy="210"/>
            </a:xfrm>
          </p:grpSpPr>
          <p:grpSp>
            <p:nvGrpSpPr>
              <p:cNvPr id="26648" name="Group 22"/>
              <p:cNvGrpSpPr>
                <a:grpSpLocks/>
              </p:cNvGrpSpPr>
              <p:nvPr/>
            </p:nvGrpSpPr>
            <p:grpSpPr bwMode="auto">
              <a:xfrm>
                <a:off x="2534" y="1659"/>
                <a:ext cx="356" cy="56"/>
                <a:chOff x="2534" y="1659"/>
                <a:chExt cx="356" cy="56"/>
              </a:xfrm>
            </p:grpSpPr>
            <p:sp>
              <p:nvSpPr>
                <p:cNvPr id="26650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2534" y="1689"/>
                  <a:ext cx="180" cy="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6651" name="Group 24"/>
                <p:cNvGrpSpPr>
                  <a:grpSpLocks/>
                </p:cNvGrpSpPr>
                <p:nvPr/>
              </p:nvGrpSpPr>
              <p:grpSpPr bwMode="auto">
                <a:xfrm>
                  <a:off x="2826" y="1659"/>
                  <a:ext cx="64" cy="56"/>
                  <a:chOff x="2826" y="1659"/>
                  <a:chExt cx="64" cy="56"/>
                </a:xfrm>
              </p:grpSpPr>
              <p:sp>
                <p:nvSpPr>
                  <p:cNvPr id="2665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1659"/>
                    <a:ext cx="56" cy="5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99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665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1661"/>
                    <a:ext cx="52" cy="5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5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26" y="1663"/>
                    <a:ext cx="64" cy="4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52" name="Line 28"/>
                <p:cNvSpPr>
                  <a:spLocks noChangeShapeType="1"/>
                </p:cNvSpPr>
                <p:nvPr/>
              </p:nvSpPr>
              <p:spPr bwMode="auto">
                <a:xfrm>
                  <a:off x="2702" y="1690"/>
                  <a:ext cx="12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649" name="Rectangle 29"/>
              <p:cNvSpPr>
                <a:spLocks noChangeArrowheads="1"/>
              </p:cNvSpPr>
              <p:nvPr/>
            </p:nvSpPr>
            <p:spPr bwMode="auto">
              <a:xfrm>
                <a:off x="2257" y="1589"/>
                <a:ext cx="347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0" i="0" u="none">
                    <a:latin typeface="Times New Roman" panose="02020603050405020304" pitchFamily="18" charset="0"/>
                  </a:rPr>
                  <a:t>C0</a:t>
                </a:r>
              </a:p>
            </p:txBody>
          </p:sp>
        </p:grpSp>
        <p:grpSp>
          <p:nvGrpSpPr>
            <p:cNvPr id="26634" name="Group 30"/>
            <p:cNvGrpSpPr>
              <a:grpSpLocks/>
            </p:cNvGrpSpPr>
            <p:nvPr/>
          </p:nvGrpSpPr>
          <p:grpSpPr bwMode="auto">
            <a:xfrm>
              <a:off x="1943" y="3435"/>
              <a:ext cx="789" cy="210"/>
              <a:chOff x="1370" y="1778"/>
              <a:chExt cx="789" cy="210"/>
            </a:xfrm>
          </p:grpSpPr>
          <p:grpSp>
            <p:nvGrpSpPr>
              <p:cNvPr id="26642" name="Group 31"/>
              <p:cNvGrpSpPr>
                <a:grpSpLocks/>
              </p:cNvGrpSpPr>
              <p:nvPr/>
            </p:nvGrpSpPr>
            <p:grpSpPr bwMode="auto">
              <a:xfrm>
                <a:off x="1370" y="1850"/>
                <a:ext cx="439" cy="56"/>
                <a:chOff x="1370" y="1850"/>
                <a:chExt cx="439" cy="56"/>
              </a:xfrm>
            </p:grpSpPr>
            <p:sp>
              <p:nvSpPr>
                <p:cNvPr id="26644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436" y="1885"/>
                  <a:ext cx="3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374" y="1850"/>
                  <a:ext cx="56" cy="5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99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6646" name="Line 34"/>
                <p:cNvSpPr>
                  <a:spLocks noChangeShapeType="1"/>
                </p:cNvSpPr>
                <p:nvPr/>
              </p:nvSpPr>
              <p:spPr bwMode="auto">
                <a:xfrm>
                  <a:off x="1378" y="1852"/>
                  <a:ext cx="52" cy="5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7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370" y="1854"/>
                  <a:ext cx="64" cy="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643" name="Rectangle 36"/>
              <p:cNvSpPr>
                <a:spLocks noChangeArrowheads="1"/>
              </p:cNvSpPr>
              <p:nvPr/>
            </p:nvSpPr>
            <p:spPr bwMode="auto">
              <a:xfrm>
                <a:off x="1813" y="1778"/>
                <a:ext cx="34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0" i="0" u="none">
                    <a:latin typeface="Times New Roman" panose="02020603050405020304" pitchFamily="18" charset="0"/>
                  </a:rPr>
                  <a:t>A1</a:t>
                </a:r>
              </a:p>
            </p:txBody>
          </p:sp>
        </p:grpSp>
        <p:grpSp>
          <p:nvGrpSpPr>
            <p:cNvPr id="26635" name="Group 40"/>
            <p:cNvGrpSpPr>
              <a:grpSpLocks/>
            </p:cNvGrpSpPr>
            <p:nvPr/>
          </p:nvGrpSpPr>
          <p:grpSpPr bwMode="auto">
            <a:xfrm>
              <a:off x="3399" y="3700"/>
              <a:ext cx="64" cy="56"/>
              <a:chOff x="2826" y="2043"/>
              <a:chExt cx="64" cy="56"/>
            </a:xfrm>
          </p:grpSpPr>
          <p:sp>
            <p:nvSpPr>
              <p:cNvPr id="26639" name="Rectangle 41"/>
              <p:cNvSpPr>
                <a:spLocks noChangeArrowheads="1"/>
              </p:cNvSpPr>
              <p:nvPr/>
            </p:nvSpPr>
            <p:spPr bwMode="auto">
              <a:xfrm>
                <a:off x="2830" y="2043"/>
                <a:ext cx="56" cy="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99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640" name="Line 42"/>
              <p:cNvSpPr>
                <a:spLocks noChangeShapeType="1"/>
              </p:cNvSpPr>
              <p:nvPr/>
            </p:nvSpPr>
            <p:spPr bwMode="auto">
              <a:xfrm>
                <a:off x="2834" y="2045"/>
                <a:ext cx="52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Line 43"/>
              <p:cNvSpPr>
                <a:spLocks noChangeShapeType="1"/>
              </p:cNvSpPr>
              <p:nvPr/>
            </p:nvSpPr>
            <p:spPr bwMode="auto">
              <a:xfrm flipH="1">
                <a:off x="2826" y="2047"/>
                <a:ext cx="64" cy="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Line 44"/>
            <p:cNvSpPr>
              <a:spLocks noChangeShapeType="1"/>
            </p:cNvSpPr>
            <p:nvPr/>
          </p:nvSpPr>
          <p:spPr bwMode="auto">
            <a:xfrm>
              <a:off x="3275" y="3731"/>
              <a:ext cx="1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Rectangle 45"/>
            <p:cNvSpPr>
              <a:spLocks noChangeArrowheads="1"/>
            </p:cNvSpPr>
            <p:nvPr/>
          </p:nvSpPr>
          <p:spPr bwMode="auto">
            <a:xfrm>
              <a:off x="2830" y="3630"/>
              <a:ext cx="34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0" i="0" u="none">
                  <a:latin typeface="Times New Roman" panose="02020603050405020304" pitchFamily="18" charset="0"/>
                </a:rPr>
                <a:t>C1</a:t>
              </a:r>
            </a:p>
          </p:txBody>
        </p:sp>
        <p:sp>
          <p:nvSpPr>
            <p:cNvPr id="26638" name="Line 55"/>
            <p:cNvSpPr>
              <a:spLocks noChangeShapeType="1"/>
            </p:cNvSpPr>
            <p:nvPr/>
          </p:nvSpPr>
          <p:spPr bwMode="auto">
            <a:xfrm>
              <a:off x="3115" y="3726"/>
              <a:ext cx="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1677988" y="1262063"/>
            <a:ext cx="5132387" cy="5434012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Line 9"/>
          <p:cNvSpPr>
            <a:spLocks noChangeShapeType="1"/>
          </p:cNvSpPr>
          <p:nvPr/>
        </p:nvSpPr>
        <p:spPr bwMode="auto">
          <a:xfrm flipH="1">
            <a:off x="965200" y="1455738"/>
            <a:ext cx="712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2" name="Group 10"/>
          <p:cNvGrpSpPr>
            <a:grpSpLocks/>
          </p:cNvGrpSpPr>
          <p:nvPr/>
        </p:nvGrpSpPr>
        <p:grpSpPr bwMode="auto">
          <a:xfrm>
            <a:off x="457200" y="1257300"/>
            <a:ext cx="514350" cy="395288"/>
            <a:chOff x="292" y="1393"/>
            <a:chExt cx="283" cy="286"/>
          </a:xfrm>
        </p:grpSpPr>
        <p:sp>
          <p:nvSpPr>
            <p:cNvPr id="27665" name="Rectangle 11"/>
            <p:cNvSpPr>
              <a:spLocks noChangeArrowheads="1"/>
            </p:cNvSpPr>
            <p:nvPr/>
          </p:nvSpPr>
          <p:spPr bwMode="auto">
            <a:xfrm>
              <a:off x="337" y="1393"/>
              <a:ext cx="23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0" u="none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666" name="Oval 12"/>
            <p:cNvSpPr>
              <a:spLocks noChangeArrowheads="1"/>
            </p:cNvSpPr>
            <p:nvPr/>
          </p:nvSpPr>
          <p:spPr bwMode="auto">
            <a:xfrm>
              <a:off x="292" y="1396"/>
              <a:ext cx="280" cy="2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53" name="Line 14"/>
          <p:cNvSpPr>
            <a:spLocks noChangeShapeType="1"/>
          </p:cNvSpPr>
          <p:nvPr/>
        </p:nvSpPr>
        <p:spPr bwMode="auto">
          <a:xfrm flipH="1">
            <a:off x="965200" y="1854200"/>
            <a:ext cx="712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4" name="Group 15"/>
          <p:cNvGrpSpPr>
            <a:grpSpLocks/>
          </p:cNvGrpSpPr>
          <p:nvPr/>
        </p:nvGrpSpPr>
        <p:grpSpPr bwMode="auto">
          <a:xfrm>
            <a:off x="457200" y="1657350"/>
            <a:ext cx="514350" cy="395288"/>
            <a:chOff x="292" y="1682"/>
            <a:chExt cx="283" cy="286"/>
          </a:xfrm>
        </p:grpSpPr>
        <p:sp>
          <p:nvSpPr>
            <p:cNvPr id="27663" name="Rectangle 16"/>
            <p:cNvSpPr>
              <a:spLocks noChangeArrowheads="1"/>
            </p:cNvSpPr>
            <p:nvPr/>
          </p:nvSpPr>
          <p:spPr bwMode="auto">
            <a:xfrm>
              <a:off x="337" y="1682"/>
              <a:ext cx="23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0" u="none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7664" name="Oval 17"/>
            <p:cNvSpPr>
              <a:spLocks noChangeArrowheads="1"/>
            </p:cNvSpPr>
            <p:nvPr/>
          </p:nvSpPr>
          <p:spPr bwMode="auto">
            <a:xfrm>
              <a:off x="292" y="1684"/>
              <a:ext cx="280" cy="2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55" name="Line 19"/>
          <p:cNvSpPr>
            <a:spLocks noChangeShapeType="1"/>
          </p:cNvSpPr>
          <p:nvPr/>
        </p:nvSpPr>
        <p:spPr bwMode="auto">
          <a:xfrm flipH="1">
            <a:off x="965200" y="6502400"/>
            <a:ext cx="712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6" name="Group 20"/>
          <p:cNvGrpSpPr>
            <a:grpSpLocks/>
          </p:cNvGrpSpPr>
          <p:nvPr/>
        </p:nvGrpSpPr>
        <p:grpSpPr bwMode="auto">
          <a:xfrm>
            <a:off x="457200" y="6305550"/>
            <a:ext cx="514350" cy="395288"/>
            <a:chOff x="292" y="5042"/>
            <a:chExt cx="283" cy="286"/>
          </a:xfrm>
        </p:grpSpPr>
        <p:sp>
          <p:nvSpPr>
            <p:cNvPr id="27661" name="Rectangle 21"/>
            <p:cNvSpPr>
              <a:spLocks noChangeArrowheads="1"/>
            </p:cNvSpPr>
            <p:nvPr/>
          </p:nvSpPr>
          <p:spPr bwMode="auto">
            <a:xfrm>
              <a:off x="337" y="5042"/>
              <a:ext cx="23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0" u="none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7662" name="Oval 22"/>
            <p:cNvSpPr>
              <a:spLocks noChangeArrowheads="1"/>
            </p:cNvSpPr>
            <p:nvPr/>
          </p:nvSpPr>
          <p:spPr bwMode="auto">
            <a:xfrm>
              <a:off x="292" y="5044"/>
              <a:ext cx="280" cy="2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Ones Count Circuit Interface Specification</a:t>
            </a:r>
          </a:p>
        </p:txBody>
      </p:sp>
      <p:sp>
        <p:nvSpPr>
          <p:cNvPr id="27658" name="Rectangle 4"/>
          <p:cNvSpPr>
            <a:spLocks noChangeArrowheads="1"/>
          </p:cNvSpPr>
          <p:nvPr/>
        </p:nvSpPr>
        <p:spPr bwMode="auto">
          <a:xfrm>
            <a:off x="1746250" y="1325563"/>
            <a:ext cx="4876800" cy="553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entity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u="none">
                <a:solidFill>
                  <a:schemeClr val="hlink"/>
                </a:solidFill>
              </a:rPr>
              <a:t>ONES_CNT</a:t>
            </a:r>
            <a:r>
              <a:rPr lang="en-US" altLang="en-US" sz="1800" u="none">
                <a:solidFill>
                  <a:srgbClr val="FFFFFF"/>
                </a:solidFill>
              </a:rPr>
              <a:t> 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port </a:t>
            </a:r>
            <a:r>
              <a:rPr lang="en-US" altLang="en-US" sz="1800" i="0" u="none">
                <a:solidFill>
                  <a:srgbClr val="FFFFFF"/>
                </a:solidFill>
              </a:rPr>
              <a:t>( A    :</a:t>
            </a:r>
            <a:r>
              <a:rPr lang="en-US" altLang="en-US" sz="1800" b="0" i="0" u="none">
                <a:solidFill>
                  <a:srgbClr val="FFFFFF"/>
                </a:solidFill>
              </a:rPr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in</a:t>
            </a:r>
            <a:r>
              <a:rPr lang="en-US" altLang="en-US" sz="1800" b="0" i="0" u="none">
                <a:solidFill>
                  <a:schemeClr val="tx2"/>
                </a:solidFill>
              </a:rPr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  BIT_VECTOR</a:t>
            </a:r>
            <a:r>
              <a:rPr lang="en-US" altLang="en-US" sz="1800" i="0" u="none">
                <a:solidFill>
                  <a:srgbClr val="FFFFFF"/>
                </a:solidFill>
              </a:rPr>
              <a:t>(2 </a:t>
            </a:r>
            <a:r>
              <a:rPr lang="en-US" altLang="en-US" sz="1800" i="0" u="none">
                <a:solidFill>
                  <a:schemeClr val="tx2"/>
                </a:solidFill>
              </a:rPr>
              <a:t>downto</a:t>
            </a:r>
            <a:r>
              <a:rPr lang="en-US" altLang="en-US" sz="1800" i="0" u="none">
                <a:solidFill>
                  <a:srgbClr val="FFFFFF"/>
                </a:solidFill>
              </a:rPr>
              <a:t> 0);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            C    : </a:t>
            </a:r>
            <a:r>
              <a:rPr lang="en-US" altLang="en-US" sz="1800" i="0" u="none">
                <a:solidFill>
                  <a:schemeClr val="tx2"/>
                </a:solidFill>
              </a:rPr>
              <a:t>out BIT_VECTOR</a:t>
            </a:r>
            <a:r>
              <a:rPr lang="en-US" altLang="en-US" sz="1800" i="0" u="none">
                <a:solidFill>
                  <a:srgbClr val="FFFFFF"/>
                </a:solidFill>
              </a:rPr>
              <a:t>(1 </a:t>
            </a:r>
            <a:r>
              <a:rPr lang="en-US" altLang="en-US" sz="1800" i="0" u="none">
                <a:solidFill>
                  <a:schemeClr val="tx2"/>
                </a:solidFill>
              </a:rPr>
              <a:t>downto</a:t>
            </a:r>
            <a:r>
              <a:rPr lang="en-US" altLang="en-US" sz="1800" i="0" u="none">
                <a:solidFill>
                  <a:srgbClr val="FFFFFF"/>
                </a:solidFill>
              </a:rPr>
              <a:t> 0));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</a:t>
            </a:r>
            <a:r>
              <a:rPr lang="en-US" altLang="en-US" sz="1800" u="none">
                <a:solidFill>
                  <a:srgbClr val="FFFFFF"/>
                </a:solidFill>
              </a:rPr>
              <a:t>Function Documentation of ONES_CNT</a:t>
            </a:r>
            <a:endParaRPr lang="en-US" altLang="en-US" sz="1800" i="0" u="none">
              <a:solidFill>
                <a:srgbClr val="FFFFFF"/>
              </a:solidFill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	  (Truth  Table  Form)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____________________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A2  A1  A0  |  C1  C0   |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|-----------------|------------- |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0     0     0   |    0    0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0     0     1   |    0    1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0     1     0   |    0    1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0     1     1   |    1    0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1     0     0   |    0    1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1     0     1   |    1    0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1     1     0   |    1    0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  1     1     1   |    1    1    | 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--  |__________ |________|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 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u="none">
                <a:solidFill>
                  <a:schemeClr val="hlink"/>
                </a:solidFill>
              </a:rPr>
              <a:t>ONES_CNT</a:t>
            </a:r>
            <a:r>
              <a:rPr lang="en-US" altLang="en-US" sz="1800" b="0" i="0" u="none">
                <a:solidFill>
                  <a:srgbClr val="FFFFFF"/>
                </a:solidFill>
              </a:rPr>
              <a:t>;</a:t>
            </a:r>
          </a:p>
        </p:txBody>
      </p:sp>
      <p:sp>
        <p:nvSpPr>
          <p:cNvPr id="27659" name="Text Box 23"/>
          <p:cNvSpPr txBox="1">
            <a:spLocks noChangeArrowheads="1"/>
          </p:cNvSpPr>
          <p:nvPr/>
        </p:nvSpPr>
        <p:spPr bwMode="auto">
          <a:xfrm>
            <a:off x="534988" y="2647950"/>
            <a:ext cx="228600" cy="32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i="0" u="none">
                <a:latin typeface="Times New Roman" panose="02020603050405020304" pitchFamily="18" charset="0"/>
              </a:rPr>
              <a:t>DOCUMENTATION</a:t>
            </a:r>
          </a:p>
        </p:txBody>
      </p:sp>
      <p:sp>
        <p:nvSpPr>
          <p:cNvPr id="27660" name="AutoShape 24"/>
          <p:cNvSpPr>
            <a:spLocks/>
          </p:cNvSpPr>
          <p:nvPr/>
        </p:nvSpPr>
        <p:spPr bwMode="auto">
          <a:xfrm>
            <a:off x="912813" y="2387600"/>
            <a:ext cx="457200" cy="3829050"/>
          </a:xfrm>
          <a:prstGeom prst="leftBrace">
            <a:avLst>
              <a:gd name="adj1" fmla="val 6979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Ones Count Circuit Architectural   Body: Data Flow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2000" dirty="0">
                <a:solidFill>
                  <a:schemeClr val="hlink"/>
                </a:solidFill>
              </a:rPr>
              <a:t>C1 = A1 A0  +  A2 A0  +  A2 A1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2000" dirty="0">
                <a:solidFill>
                  <a:schemeClr val="hlink"/>
                </a:solidFill>
              </a:rPr>
              <a:t>C0 =  A2 A1’ A0’  +  A2’ A1 A0’ +  A2’ A1’ A0   +   A2 A1 A0 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Tx/>
              <a:buSzTx/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          = A0 </a:t>
            </a:r>
            <a:r>
              <a:rPr lang="en-US" sz="2000" dirty="0" smtClean="0">
                <a:solidFill>
                  <a:schemeClr val="hlink"/>
                </a:solidFill>
                <a:sym typeface="Symbol" panose="05050102010706020507" pitchFamily="18" charset="2"/>
              </a:rPr>
              <a:t> </a:t>
            </a:r>
            <a:r>
              <a:rPr lang="en-US" sz="2000" dirty="0" smtClean="0">
                <a:solidFill>
                  <a:schemeClr val="hlink"/>
                </a:solidFill>
              </a:rPr>
              <a:t>A1 </a:t>
            </a:r>
            <a:r>
              <a:rPr lang="en-US" sz="2000" dirty="0" smtClean="0">
                <a:solidFill>
                  <a:schemeClr val="hlink"/>
                </a:solidFill>
                <a:sym typeface="Symbol" panose="05050102010706020507" pitchFamily="18" charset="2"/>
              </a:rPr>
              <a:t> </a:t>
            </a:r>
            <a:r>
              <a:rPr lang="en-US" sz="2000" dirty="0" smtClean="0">
                <a:solidFill>
                  <a:schemeClr val="hlink"/>
                </a:solidFill>
              </a:rPr>
              <a:t>A2</a:t>
            </a:r>
            <a:r>
              <a:rPr lang="en-US" sz="20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		</a:t>
            </a:r>
            <a:endParaRPr lang="en-US" sz="2000" dirty="0" smtClean="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Architecture</a:t>
            </a:r>
            <a:r>
              <a:rPr lang="en-US" sz="2000" dirty="0" smtClean="0"/>
              <a:t>  </a:t>
            </a:r>
            <a:r>
              <a:rPr lang="en-US" sz="2000" i="1" dirty="0" smtClean="0"/>
              <a:t>Dataflow </a:t>
            </a:r>
            <a:r>
              <a:rPr lang="en-US" sz="2000" dirty="0" smtClean="0">
                <a:solidFill>
                  <a:schemeClr val="tx2"/>
                </a:solidFill>
              </a:rPr>
              <a:t>of</a:t>
            </a:r>
            <a:r>
              <a:rPr lang="en-US" sz="2000" dirty="0" smtClean="0"/>
              <a:t>  </a:t>
            </a:r>
            <a:r>
              <a:rPr lang="en-US" sz="2000" i="1" dirty="0" smtClean="0">
                <a:solidFill>
                  <a:schemeClr val="hlink"/>
                </a:solidFill>
              </a:rPr>
              <a:t>ONES</a:t>
            </a:r>
            <a:r>
              <a:rPr lang="en-US" sz="2000" dirty="0" smtClean="0">
                <a:solidFill>
                  <a:schemeClr val="hlink"/>
                </a:solidFill>
              </a:rPr>
              <a:t>_</a:t>
            </a:r>
            <a:r>
              <a:rPr lang="en-US" sz="2000" i="1" dirty="0" smtClean="0">
                <a:solidFill>
                  <a:schemeClr val="hlink"/>
                </a:solidFill>
              </a:rPr>
              <a:t>CNT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tx2"/>
                </a:solidFill>
              </a:rPr>
              <a:t>is</a:t>
            </a:r>
            <a:endParaRPr lang="en-US" sz="2000" dirty="0" smtClean="0"/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begin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    C(1) &lt;=(A(1) </a:t>
            </a:r>
            <a:r>
              <a:rPr lang="en-US" sz="2000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/>
              <a:t> A(0)) </a:t>
            </a:r>
            <a:r>
              <a:rPr lang="en-US" sz="2000" dirty="0" smtClean="0">
                <a:solidFill>
                  <a:schemeClr val="tx2"/>
                </a:solidFill>
              </a:rPr>
              <a:t>or</a:t>
            </a:r>
            <a:r>
              <a:rPr lang="en-US" sz="2000" dirty="0" smtClean="0"/>
              <a:t> (A(2) </a:t>
            </a:r>
            <a:r>
              <a:rPr lang="en-US" sz="2000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/>
              <a:t> A(0))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		       </a:t>
            </a:r>
            <a:r>
              <a:rPr lang="en-US" sz="2000" dirty="0" smtClean="0">
                <a:solidFill>
                  <a:schemeClr val="tx2"/>
                </a:solidFill>
              </a:rPr>
              <a:t>or</a:t>
            </a:r>
            <a:r>
              <a:rPr lang="en-US" sz="2000" dirty="0" smtClean="0"/>
              <a:t> (A(2) </a:t>
            </a:r>
            <a:r>
              <a:rPr lang="en-US" sz="2000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/>
              <a:t> A(1));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	C(0) &lt;= (A(2) </a:t>
            </a:r>
            <a:r>
              <a:rPr lang="en-US" sz="2000" dirty="0" smtClean="0">
                <a:solidFill>
                  <a:schemeClr val="tx2"/>
                </a:solidFill>
              </a:rPr>
              <a:t>and not</a:t>
            </a:r>
            <a:r>
              <a:rPr lang="en-US" sz="2000" dirty="0" smtClean="0"/>
              <a:t> A(1) </a:t>
            </a:r>
            <a:r>
              <a:rPr lang="en-US" sz="2000" dirty="0" smtClean="0">
                <a:solidFill>
                  <a:schemeClr val="tx2"/>
                </a:solidFill>
              </a:rPr>
              <a:t>and not</a:t>
            </a:r>
            <a:r>
              <a:rPr lang="en-US" sz="2000" dirty="0" smtClean="0"/>
              <a:t> A(0))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		       </a:t>
            </a:r>
            <a:r>
              <a:rPr lang="en-US" sz="2000" dirty="0" smtClean="0">
                <a:solidFill>
                  <a:schemeClr val="tx2"/>
                </a:solidFill>
              </a:rPr>
              <a:t>or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chemeClr val="tx2"/>
                </a:solidFill>
              </a:rPr>
              <a:t>not</a:t>
            </a:r>
            <a:r>
              <a:rPr lang="en-US" sz="2000" dirty="0" smtClean="0"/>
              <a:t> A(2) </a:t>
            </a:r>
            <a:r>
              <a:rPr lang="en-US" sz="2000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/>
              <a:t> A(1) </a:t>
            </a:r>
            <a:r>
              <a:rPr lang="en-US" sz="2000" dirty="0" smtClean="0">
                <a:solidFill>
                  <a:schemeClr val="tx2"/>
                </a:solidFill>
              </a:rPr>
              <a:t>and not</a:t>
            </a:r>
            <a:r>
              <a:rPr lang="en-US" sz="2000" dirty="0" smtClean="0"/>
              <a:t> A(0))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		       </a:t>
            </a:r>
            <a:r>
              <a:rPr lang="en-US" sz="2000" dirty="0" smtClean="0">
                <a:solidFill>
                  <a:schemeClr val="tx2"/>
                </a:solidFill>
              </a:rPr>
              <a:t>or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chemeClr val="tx2"/>
                </a:solidFill>
              </a:rPr>
              <a:t>not</a:t>
            </a:r>
            <a:r>
              <a:rPr lang="en-US" sz="2000" dirty="0" smtClean="0"/>
              <a:t> A(2) </a:t>
            </a:r>
            <a:r>
              <a:rPr lang="en-US" sz="2000" dirty="0" smtClean="0">
                <a:solidFill>
                  <a:schemeClr val="tx2"/>
                </a:solidFill>
              </a:rPr>
              <a:t>and not</a:t>
            </a:r>
            <a:r>
              <a:rPr lang="en-US" sz="2000" dirty="0" smtClean="0"/>
              <a:t> A(1) </a:t>
            </a:r>
            <a:r>
              <a:rPr lang="en-US" sz="2000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/>
              <a:t> A(0))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		       </a:t>
            </a:r>
            <a:r>
              <a:rPr lang="en-US" sz="2000" dirty="0" smtClean="0">
                <a:solidFill>
                  <a:schemeClr val="tx2"/>
                </a:solidFill>
              </a:rPr>
              <a:t>or</a:t>
            </a:r>
            <a:r>
              <a:rPr lang="en-US" sz="2000" dirty="0" smtClean="0"/>
              <a:t> (A(2) </a:t>
            </a:r>
            <a:r>
              <a:rPr lang="en-US" sz="2000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/>
              <a:t> A(1) and A(0));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/>
              <a:t>--  C(0) &lt;= A(2) </a:t>
            </a:r>
            <a:r>
              <a:rPr lang="en-US" sz="2000" dirty="0" err="1">
                <a:solidFill>
                  <a:schemeClr val="tx2"/>
                </a:solidFill>
              </a:rPr>
              <a:t>xor</a:t>
            </a:r>
            <a:r>
              <a:rPr lang="en-US" sz="2000" dirty="0" smtClean="0"/>
              <a:t> A(1) </a:t>
            </a:r>
            <a:r>
              <a:rPr lang="en-US" sz="2000" dirty="0" err="1">
                <a:solidFill>
                  <a:schemeClr val="tx2"/>
                </a:solidFill>
              </a:rPr>
              <a:t>xor</a:t>
            </a:r>
            <a:r>
              <a:rPr lang="en-US" sz="2000" dirty="0" smtClean="0"/>
              <a:t> A(0);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end</a:t>
            </a:r>
            <a:r>
              <a:rPr lang="en-US" sz="2000" dirty="0" smtClean="0"/>
              <a:t> </a:t>
            </a:r>
            <a:r>
              <a:rPr lang="en-US" sz="2000" i="1" dirty="0" smtClean="0"/>
              <a:t>Dataflow</a:t>
            </a:r>
            <a:r>
              <a:rPr lang="en-US" sz="2000" dirty="0" smtClean="0"/>
              <a:t>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Ones Count Circuit Architectural   Body: Structural 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C1 = A1 A0  +  A2 A0  +  A2 A1 = </a:t>
            </a:r>
            <a:r>
              <a:rPr lang="en-US" altLang="en-US" smtClean="0">
                <a:solidFill>
                  <a:srgbClr val="FF0000"/>
                </a:solidFill>
              </a:rPr>
              <a:t>MAJ3</a:t>
            </a:r>
            <a:r>
              <a:rPr lang="en-US" altLang="en-US" smtClean="0"/>
              <a:t>(A)</a:t>
            </a:r>
          </a:p>
          <a:p>
            <a:r>
              <a:rPr lang="en-US" altLang="en-US" smtClean="0"/>
              <a:t>C0 =  A2 A1’ A0’ + A2’ A1 A0’ + A2’ A1’ A0 + A2 A1 A0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		= </a:t>
            </a:r>
            <a:r>
              <a:rPr lang="en-US" altLang="en-US" smtClean="0">
                <a:solidFill>
                  <a:srgbClr val="FF0000"/>
                </a:solidFill>
              </a:rPr>
              <a:t>OPAR3</a:t>
            </a:r>
            <a:r>
              <a:rPr lang="en-US" altLang="en-US" smtClean="0"/>
              <a:t>(A)</a:t>
            </a:r>
          </a:p>
          <a:p>
            <a:endParaRPr lang="en-US" altLang="en-US" smtClean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327150" y="5362575"/>
            <a:ext cx="1054100" cy="468313"/>
          </a:xfrm>
          <a:prstGeom prst="rect">
            <a:avLst/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198813" y="5362575"/>
            <a:ext cx="865187" cy="468313"/>
          </a:xfrm>
          <a:prstGeom prst="rect">
            <a:avLst/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4298950" y="5362575"/>
            <a:ext cx="1054100" cy="468313"/>
          </a:xfrm>
          <a:prstGeom prst="rect">
            <a:avLst/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5530850" y="5349875"/>
            <a:ext cx="1054100" cy="468313"/>
          </a:xfrm>
          <a:prstGeom prst="rect">
            <a:avLst/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3371850" y="3551238"/>
            <a:ext cx="1833563" cy="376237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u="none">
                <a:latin typeface="Times New Roman" panose="02020603050405020304" pitchFamily="18" charset="0"/>
              </a:rPr>
              <a:t>ONES_CNT</a:t>
            </a:r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2128838" y="4313238"/>
            <a:ext cx="1520825" cy="7651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latin typeface="Times New Roman" panose="02020603050405020304" pitchFamily="18" charset="0"/>
              </a:rPr>
              <a:t>C1</a:t>
            </a:r>
            <a:endParaRPr lang="en-US" altLang="en-US" sz="1800" b="0" i="0" u="none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700" i="0" u="none">
                <a:latin typeface="Times New Roman" panose="02020603050405020304" pitchFamily="18" charset="0"/>
              </a:rPr>
              <a:t>Majority  Fun</a:t>
            </a:r>
            <a:endParaRPr lang="en-US" altLang="en-US" sz="1800" b="0" i="0" u="none">
              <a:latin typeface="Times New Roman" panose="02020603050405020304" pitchFamily="18" charset="0"/>
            </a:endParaRPr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4984750" y="4310063"/>
            <a:ext cx="1825625" cy="78898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latin typeface="Times New Roman" panose="02020603050405020304" pitchFamily="18" charset="0"/>
              </a:rPr>
              <a:t>C0</a:t>
            </a:r>
            <a:endParaRPr lang="en-US" altLang="en-US" sz="1800" b="0" i="0" u="none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i="0" u="none">
                <a:latin typeface="Times New Roman" panose="02020603050405020304" pitchFamily="18" charset="0"/>
              </a:rPr>
              <a:t>Odd-Parity Fun</a:t>
            </a:r>
            <a:endParaRPr lang="en-US" altLang="en-US" sz="1800" b="0" i="0" u="none">
              <a:latin typeface="Times New Roman" panose="02020603050405020304" pitchFamily="18" charset="0"/>
            </a:endParaRPr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1535113" y="5421313"/>
            <a:ext cx="720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u="none">
                <a:latin typeface="Times New Roman" panose="02020603050405020304" pitchFamily="18" charset="0"/>
              </a:rPr>
              <a:t>AND2</a:t>
            </a:r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4430713" y="5421313"/>
            <a:ext cx="866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u="none">
                <a:latin typeface="Times New Roman" panose="02020603050405020304" pitchFamily="18" charset="0"/>
              </a:rPr>
              <a:t>NAND3</a:t>
            </a:r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211513" y="5421313"/>
            <a:ext cx="587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u="none">
                <a:latin typeface="Times New Roman" panose="02020603050405020304" pitchFamily="18" charset="0"/>
              </a:rPr>
              <a:t>OR3</a:t>
            </a: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5692775" y="5421313"/>
            <a:ext cx="866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u="none">
                <a:latin typeface="Times New Roman" panose="02020603050405020304" pitchFamily="18" charset="0"/>
              </a:rPr>
              <a:t>NAND4</a:t>
            </a:r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 flipH="1">
            <a:off x="3649663" y="3927475"/>
            <a:ext cx="603250" cy="38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4292600" y="3927475"/>
            <a:ext cx="692150" cy="382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 flipH="1">
            <a:off x="1847850" y="5102225"/>
            <a:ext cx="92710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>
            <a:off x="2774950" y="5102225"/>
            <a:ext cx="874713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 flipH="1">
            <a:off x="4984750" y="5102225"/>
            <a:ext cx="71120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5695950" y="5102225"/>
            <a:ext cx="3873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3"/>
          <p:cNvSpPr txBox="1">
            <a:spLocks noChangeArrowheads="1"/>
          </p:cNvSpPr>
          <p:nvPr/>
        </p:nvSpPr>
        <p:spPr bwMode="auto">
          <a:xfrm>
            <a:off x="2333625" y="2905125"/>
            <a:ext cx="421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chemeClr val="hlink"/>
                </a:solidFill>
              </a:rPr>
              <a:t>Structural Design Hierarchy</a:t>
            </a:r>
          </a:p>
        </p:txBody>
      </p:sp>
      <p:sp>
        <p:nvSpPr>
          <p:cNvPr id="29718" name="Rectangle 24"/>
          <p:cNvSpPr>
            <a:spLocks noChangeArrowheads="1"/>
          </p:cNvSpPr>
          <p:nvPr/>
        </p:nvSpPr>
        <p:spPr bwMode="auto">
          <a:xfrm>
            <a:off x="6783388" y="5353050"/>
            <a:ext cx="1054100" cy="468313"/>
          </a:xfrm>
          <a:prstGeom prst="rect">
            <a:avLst/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19" name="Rectangle 25"/>
          <p:cNvSpPr>
            <a:spLocks noChangeArrowheads="1"/>
          </p:cNvSpPr>
          <p:nvPr/>
        </p:nvSpPr>
        <p:spPr bwMode="auto">
          <a:xfrm>
            <a:off x="6945313" y="5424488"/>
            <a:ext cx="5524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u="none">
                <a:latin typeface="Times New Roman" panose="02020603050405020304" pitchFamily="18" charset="0"/>
              </a:rPr>
              <a:t>INV</a:t>
            </a:r>
          </a:p>
        </p:txBody>
      </p:sp>
      <p:sp>
        <p:nvSpPr>
          <p:cNvPr id="29720" name="Line 26"/>
          <p:cNvSpPr>
            <a:spLocks noChangeShapeType="1"/>
          </p:cNvSpPr>
          <p:nvPr/>
        </p:nvSpPr>
        <p:spPr bwMode="auto">
          <a:xfrm>
            <a:off x="5691188" y="5094288"/>
            <a:ext cx="1568450" cy="242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Ones Count Circuit Architectural   Body: Structural …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>
                <a:solidFill>
                  <a:schemeClr val="tx2"/>
                </a:solidFill>
              </a:rPr>
              <a:t>Entity 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hlink"/>
                </a:solidFill>
              </a:rPr>
              <a:t>MAJ3</a:t>
            </a:r>
            <a:r>
              <a:rPr lang="en-US" altLang="en-US" sz="2000" smtClean="0"/>
              <a:t>  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     </a:t>
            </a:r>
            <a:r>
              <a:rPr lang="en-US" altLang="en-US" sz="2000" smtClean="0">
                <a:solidFill>
                  <a:schemeClr val="tx2"/>
                </a:solidFill>
              </a:rPr>
              <a:t>PORT</a:t>
            </a:r>
            <a:r>
              <a:rPr lang="en-US" altLang="en-US" sz="2000" smtClean="0"/>
              <a:t>( X: </a:t>
            </a:r>
            <a:r>
              <a:rPr lang="en-US" altLang="en-US" sz="2000" smtClean="0">
                <a:solidFill>
                  <a:schemeClr val="tx2"/>
                </a:solidFill>
              </a:rPr>
              <a:t>in BIT_Vector</a:t>
            </a:r>
            <a:r>
              <a:rPr lang="en-US" altLang="en-US" sz="2000" smtClean="0"/>
              <a:t>(2 </a:t>
            </a:r>
            <a:r>
              <a:rPr lang="en-US" altLang="en-US" sz="2000" smtClean="0">
                <a:solidFill>
                  <a:schemeClr val="tx2"/>
                </a:solidFill>
              </a:rPr>
              <a:t>downto</a:t>
            </a:r>
            <a:r>
              <a:rPr lang="en-US" altLang="en-US" sz="2000" smtClean="0"/>
              <a:t> 0);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   Z: </a:t>
            </a:r>
            <a:r>
              <a:rPr lang="en-US" altLang="en-US" sz="2000" smtClean="0">
                <a:solidFill>
                  <a:schemeClr val="tx2"/>
                </a:solidFill>
              </a:rPr>
              <a:t>out BIT</a:t>
            </a:r>
            <a:r>
              <a:rPr lang="en-US" altLang="en-US" sz="2000" smtClean="0"/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end </a:t>
            </a:r>
            <a:r>
              <a:rPr lang="en-US" altLang="en-US" sz="2000" smtClean="0"/>
              <a:t> MAJ3;</a:t>
            </a:r>
          </a:p>
          <a:p>
            <a:endParaRPr lang="en-US" altLang="en-US" sz="2000" smtClean="0">
              <a:solidFill>
                <a:schemeClr val="tx2"/>
              </a:solidFill>
            </a:endParaRPr>
          </a:p>
          <a:p>
            <a:r>
              <a:rPr lang="en-US" altLang="en-US" sz="2000" smtClean="0">
                <a:solidFill>
                  <a:schemeClr val="tx2"/>
                </a:solidFill>
              </a:rPr>
              <a:t>Entity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hlink"/>
                </a:solidFill>
              </a:rPr>
              <a:t>OPAR3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     </a:t>
            </a:r>
            <a:r>
              <a:rPr lang="en-US" altLang="en-US" sz="2000" smtClean="0">
                <a:solidFill>
                  <a:schemeClr val="tx2"/>
                </a:solidFill>
              </a:rPr>
              <a:t>PORT</a:t>
            </a:r>
            <a:r>
              <a:rPr lang="en-US" altLang="en-US" sz="2000" smtClean="0"/>
              <a:t>( X: </a:t>
            </a:r>
            <a:r>
              <a:rPr lang="en-US" altLang="en-US" sz="2000" smtClean="0">
                <a:solidFill>
                  <a:schemeClr val="tx2"/>
                </a:solidFill>
              </a:rPr>
              <a:t>in BIT_Vector</a:t>
            </a:r>
            <a:r>
              <a:rPr lang="en-US" altLang="en-US" sz="2000" smtClean="0"/>
              <a:t>(2 </a:t>
            </a:r>
            <a:r>
              <a:rPr lang="en-US" altLang="en-US" sz="2000" smtClean="0">
                <a:solidFill>
                  <a:schemeClr val="tx2"/>
                </a:solidFill>
              </a:rPr>
              <a:t>downto</a:t>
            </a:r>
            <a:r>
              <a:rPr lang="en-US" altLang="en-US" sz="2000" smtClean="0"/>
              <a:t> 0);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   Z: </a:t>
            </a:r>
            <a:r>
              <a:rPr lang="en-US" altLang="en-US" sz="2000" smtClean="0">
                <a:solidFill>
                  <a:schemeClr val="tx2"/>
                </a:solidFill>
              </a:rPr>
              <a:t>out BIT</a:t>
            </a:r>
            <a:r>
              <a:rPr lang="en-US" altLang="en-US" sz="2000" smtClean="0"/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	end</a:t>
            </a:r>
            <a:r>
              <a:rPr lang="en-US" altLang="en-US" sz="2000" smtClean="0"/>
              <a:t> OPAR3;</a:t>
            </a:r>
          </a:p>
          <a:p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32"/>
          <p:cNvSpPr>
            <a:spLocks/>
          </p:cNvSpPr>
          <p:nvPr/>
        </p:nvSpPr>
        <p:spPr bwMode="auto">
          <a:xfrm>
            <a:off x="2025650" y="2265363"/>
            <a:ext cx="973138" cy="42862"/>
          </a:xfrm>
          <a:custGeom>
            <a:avLst/>
            <a:gdLst>
              <a:gd name="T0" fmla="*/ 0 w 460"/>
              <a:gd name="T1" fmla="*/ 0 h 42862"/>
              <a:gd name="T2" fmla="*/ 2147483646 w 460"/>
              <a:gd name="T3" fmla="*/ 0 h 42862"/>
              <a:gd name="T4" fmla="*/ 2147483646 w 460"/>
              <a:gd name="T5" fmla="*/ 0 h 42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42862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noFill/>
          <a:ln w="4763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Structural Description of Majority Function …</a:t>
            </a:r>
          </a:p>
        </p:txBody>
      </p:sp>
      <p:sp>
        <p:nvSpPr>
          <p:cNvPr id="31748" name="Freeform 8"/>
          <p:cNvSpPr>
            <a:spLocks/>
          </p:cNvSpPr>
          <p:nvPr/>
        </p:nvSpPr>
        <p:spPr bwMode="auto">
          <a:xfrm>
            <a:off x="2960688" y="1457325"/>
            <a:ext cx="685800" cy="307975"/>
          </a:xfrm>
          <a:custGeom>
            <a:avLst/>
            <a:gdLst>
              <a:gd name="T0" fmla="*/ 0 w 432"/>
              <a:gd name="T1" fmla="*/ 0 h 194"/>
              <a:gd name="T2" fmla="*/ 0 w 432"/>
              <a:gd name="T3" fmla="*/ 2147483646 h 194"/>
              <a:gd name="T4" fmla="*/ 2147483646 w 432"/>
              <a:gd name="T5" fmla="*/ 2147483646 h 194"/>
              <a:gd name="T6" fmla="*/ 2147483646 w 432"/>
              <a:gd name="T7" fmla="*/ 2147483646 h 194"/>
              <a:gd name="T8" fmla="*/ 2147483646 w 432"/>
              <a:gd name="T9" fmla="*/ 2147483646 h 194"/>
              <a:gd name="T10" fmla="*/ 2147483646 w 432"/>
              <a:gd name="T11" fmla="*/ 2147483646 h 194"/>
              <a:gd name="T12" fmla="*/ 2147483646 w 432"/>
              <a:gd name="T13" fmla="*/ 2147483646 h 194"/>
              <a:gd name="T14" fmla="*/ 2147483646 w 432"/>
              <a:gd name="T15" fmla="*/ 2147483646 h 194"/>
              <a:gd name="T16" fmla="*/ 2147483646 w 432"/>
              <a:gd name="T17" fmla="*/ 2147483646 h 194"/>
              <a:gd name="T18" fmla="*/ 2147483646 w 432"/>
              <a:gd name="T19" fmla="*/ 2147483646 h 194"/>
              <a:gd name="T20" fmla="*/ 2147483646 w 432"/>
              <a:gd name="T21" fmla="*/ 2147483646 h 194"/>
              <a:gd name="T22" fmla="*/ 2147483646 w 432"/>
              <a:gd name="T23" fmla="*/ 2147483646 h 194"/>
              <a:gd name="T24" fmla="*/ 2147483646 w 432"/>
              <a:gd name="T25" fmla="*/ 2147483646 h 194"/>
              <a:gd name="T26" fmla="*/ 2147483646 w 432"/>
              <a:gd name="T27" fmla="*/ 2147483646 h 194"/>
              <a:gd name="T28" fmla="*/ 2147483646 w 432"/>
              <a:gd name="T29" fmla="*/ 0 h 194"/>
              <a:gd name="T30" fmla="*/ 0 w 432"/>
              <a:gd name="T31" fmla="*/ 0 h 1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32" h="194">
                <a:moveTo>
                  <a:pt x="0" y="0"/>
                </a:moveTo>
                <a:lnTo>
                  <a:pt x="0" y="194"/>
                </a:lnTo>
                <a:lnTo>
                  <a:pt x="260" y="194"/>
                </a:lnTo>
                <a:lnTo>
                  <a:pt x="303" y="190"/>
                </a:lnTo>
                <a:lnTo>
                  <a:pt x="346" y="180"/>
                </a:lnTo>
                <a:lnTo>
                  <a:pt x="383" y="166"/>
                </a:lnTo>
                <a:lnTo>
                  <a:pt x="411" y="146"/>
                </a:lnTo>
                <a:lnTo>
                  <a:pt x="426" y="122"/>
                </a:lnTo>
                <a:lnTo>
                  <a:pt x="432" y="98"/>
                </a:lnTo>
                <a:lnTo>
                  <a:pt x="426" y="72"/>
                </a:lnTo>
                <a:lnTo>
                  <a:pt x="411" y="50"/>
                </a:lnTo>
                <a:lnTo>
                  <a:pt x="383" y="30"/>
                </a:lnTo>
                <a:lnTo>
                  <a:pt x="346" y="14"/>
                </a:lnTo>
                <a:lnTo>
                  <a:pt x="303" y="4"/>
                </a:lnTo>
                <a:lnTo>
                  <a:pt x="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 flipH="1">
            <a:off x="3646488" y="1612900"/>
            <a:ext cx="204787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10"/>
          <p:cNvSpPr>
            <a:spLocks noChangeShapeType="1"/>
          </p:cNvSpPr>
          <p:nvPr/>
        </p:nvSpPr>
        <p:spPr bwMode="auto">
          <a:xfrm>
            <a:off x="2755900" y="1536700"/>
            <a:ext cx="204788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12"/>
          <p:cNvSpPr>
            <a:spLocks noChangeArrowheads="1"/>
          </p:cNvSpPr>
          <p:nvPr/>
        </p:nvSpPr>
        <p:spPr bwMode="auto">
          <a:xfrm>
            <a:off x="3130550" y="1257300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G1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52" name="Freeform 13"/>
          <p:cNvSpPr>
            <a:spLocks/>
          </p:cNvSpPr>
          <p:nvPr/>
        </p:nvSpPr>
        <p:spPr bwMode="auto">
          <a:xfrm>
            <a:off x="2960688" y="2679700"/>
            <a:ext cx="685800" cy="306388"/>
          </a:xfrm>
          <a:custGeom>
            <a:avLst/>
            <a:gdLst>
              <a:gd name="T0" fmla="*/ 0 w 432"/>
              <a:gd name="T1" fmla="*/ 0 h 193"/>
              <a:gd name="T2" fmla="*/ 0 w 432"/>
              <a:gd name="T3" fmla="*/ 2147483646 h 193"/>
              <a:gd name="T4" fmla="*/ 2147483646 w 432"/>
              <a:gd name="T5" fmla="*/ 2147483646 h 193"/>
              <a:gd name="T6" fmla="*/ 2147483646 w 432"/>
              <a:gd name="T7" fmla="*/ 2147483646 h 193"/>
              <a:gd name="T8" fmla="*/ 2147483646 w 432"/>
              <a:gd name="T9" fmla="*/ 2147483646 h 193"/>
              <a:gd name="T10" fmla="*/ 2147483646 w 432"/>
              <a:gd name="T11" fmla="*/ 2147483646 h 193"/>
              <a:gd name="T12" fmla="*/ 2147483646 w 432"/>
              <a:gd name="T13" fmla="*/ 2147483646 h 193"/>
              <a:gd name="T14" fmla="*/ 2147483646 w 432"/>
              <a:gd name="T15" fmla="*/ 2147483646 h 193"/>
              <a:gd name="T16" fmla="*/ 2147483646 w 432"/>
              <a:gd name="T17" fmla="*/ 2147483646 h 193"/>
              <a:gd name="T18" fmla="*/ 2147483646 w 432"/>
              <a:gd name="T19" fmla="*/ 2147483646 h 193"/>
              <a:gd name="T20" fmla="*/ 2147483646 w 432"/>
              <a:gd name="T21" fmla="*/ 2147483646 h 193"/>
              <a:gd name="T22" fmla="*/ 2147483646 w 432"/>
              <a:gd name="T23" fmla="*/ 2147483646 h 193"/>
              <a:gd name="T24" fmla="*/ 2147483646 w 432"/>
              <a:gd name="T25" fmla="*/ 2147483646 h 193"/>
              <a:gd name="T26" fmla="*/ 2147483646 w 432"/>
              <a:gd name="T27" fmla="*/ 2147483646 h 193"/>
              <a:gd name="T28" fmla="*/ 2147483646 w 432"/>
              <a:gd name="T29" fmla="*/ 0 h 193"/>
              <a:gd name="T30" fmla="*/ 0 w 432"/>
              <a:gd name="T31" fmla="*/ 0 h 19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32" h="193">
                <a:moveTo>
                  <a:pt x="0" y="0"/>
                </a:moveTo>
                <a:lnTo>
                  <a:pt x="0" y="193"/>
                </a:lnTo>
                <a:lnTo>
                  <a:pt x="260" y="193"/>
                </a:lnTo>
                <a:lnTo>
                  <a:pt x="303" y="189"/>
                </a:lnTo>
                <a:lnTo>
                  <a:pt x="346" y="179"/>
                </a:lnTo>
                <a:lnTo>
                  <a:pt x="383" y="165"/>
                </a:lnTo>
                <a:lnTo>
                  <a:pt x="411" y="145"/>
                </a:lnTo>
                <a:lnTo>
                  <a:pt x="426" y="121"/>
                </a:lnTo>
                <a:lnTo>
                  <a:pt x="432" y="97"/>
                </a:lnTo>
                <a:lnTo>
                  <a:pt x="426" y="71"/>
                </a:lnTo>
                <a:lnTo>
                  <a:pt x="411" y="49"/>
                </a:lnTo>
                <a:lnTo>
                  <a:pt x="383" y="29"/>
                </a:lnTo>
                <a:lnTo>
                  <a:pt x="346" y="13"/>
                </a:lnTo>
                <a:lnTo>
                  <a:pt x="303" y="3"/>
                </a:lnTo>
                <a:lnTo>
                  <a:pt x="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14"/>
          <p:cNvSpPr>
            <a:spLocks noChangeShapeType="1"/>
          </p:cNvSpPr>
          <p:nvPr/>
        </p:nvSpPr>
        <p:spPr bwMode="auto">
          <a:xfrm flipH="1">
            <a:off x="3646488" y="2833688"/>
            <a:ext cx="204787" cy="1587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5"/>
          <p:cNvSpPr>
            <a:spLocks noChangeShapeType="1"/>
          </p:cNvSpPr>
          <p:nvPr/>
        </p:nvSpPr>
        <p:spPr bwMode="auto">
          <a:xfrm>
            <a:off x="2755900" y="2757488"/>
            <a:ext cx="204788" cy="1587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6"/>
          <p:cNvSpPr>
            <a:spLocks noChangeShapeType="1"/>
          </p:cNvSpPr>
          <p:nvPr/>
        </p:nvSpPr>
        <p:spPr bwMode="auto">
          <a:xfrm>
            <a:off x="2755900" y="2909888"/>
            <a:ext cx="204788" cy="1587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Rectangle 17"/>
          <p:cNvSpPr>
            <a:spLocks noChangeArrowheads="1"/>
          </p:cNvSpPr>
          <p:nvPr/>
        </p:nvSpPr>
        <p:spPr bwMode="auto">
          <a:xfrm>
            <a:off x="3130550" y="2478088"/>
            <a:ext cx="1857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G3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57" name="Freeform 18"/>
          <p:cNvSpPr>
            <a:spLocks/>
          </p:cNvSpPr>
          <p:nvPr/>
        </p:nvSpPr>
        <p:spPr bwMode="auto">
          <a:xfrm>
            <a:off x="2960688" y="2019300"/>
            <a:ext cx="685800" cy="304800"/>
          </a:xfrm>
          <a:custGeom>
            <a:avLst/>
            <a:gdLst>
              <a:gd name="T0" fmla="*/ 0 w 432"/>
              <a:gd name="T1" fmla="*/ 0 h 192"/>
              <a:gd name="T2" fmla="*/ 0 w 432"/>
              <a:gd name="T3" fmla="*/ 2147483646 h 192"/>
              <a:gd name="T4" fmla="*/ 2147483646 w 432"/>
              <a:gd name="T5" fmla="*/ 2147483646 h 192"/>
              <a:gd name="T6" fmla="*/ 2147483646 w 432"/>
              <a:gd name="T7" fmla="*/ 2147483646 h 192"/>
              <a:gd name="T8" fmla="*/ 2147483646 w 432"/>
              <a:gd name="T9" fmla="*/ 2147483646 h 192"/>
              <a:gd name="T10" fmla="*/ 2147483646 w 432"/>
              <a:gd name="T11" fmla="*/ 2147483646 h 192"/>
              <a:gd name="T12" fmla="*/ 2147483646 w 432"/>
              <a:gd name="T13" fmla="*/ 2147483646 h 192"/>
              <a:gd name="T14" fmla="*/ 2147483646 w 432"/>
              <a:gd name="T15" fmla="*/ 2147483646 h 192"/>
              <a:gd name="T16" fmla="*/ 2147483646 w 432"/>
              <a:gd name="T17" fmla="*/ 2147483646 h 192"/>
              <a:gd name="T18" fmla="*/ 2147483646 w 432"/>
              <a:gd name="T19" fmla="*/ 2147483646 h 192"/>
              <a:gd name="T20" fmla="*/ 2147483646 w 432"/>
              <a:gd name="T21" fmla="*/ 2147483646 h 192"/>
              <a:gd name="T22" fmla="*/ 2147483646 w 432"/>
              <a:gd name="T23" fmla="*/ 2147483646 h 192"/>
              <a:gd name="T24" fmla="*/ 2147483646 w 432"/>
              <a:gd name="T25" fmla="*/ 2147483646 h 192"/>
              <a:gd name="T26" fmla="*/ 2147483646 w 432"/>
              <a:gd name="T27" fmla="*/ 2147483646 h 192"/>
              <a:gd name="T28" fmla="*/ 2147483646 w 432"/>
              <a:gd name="T29" fmla="*/ 0 h 192"/>
              <a:gd name="T30" fmla="*/ 0 w 432"/>
              <a:gd name="T31" fmla="*/ 0 h 1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32" h="192">
                <a:moveTo>
                  <a:pt x="0" y="0"/>
                </a:moveTo>
                <a:lnTo>
                  <a:pt x="0" y="192"/>
                </a:lnTo>
                <a:lnTo>
                  <a:pt x="260" y="192"/>
                </a:lnTo>
                <a:lnTo>
                  <a:pt x="303" y="188"/>
                </a:lnTo>
                <a:lnTo>
                  <a:pt x="346" y="180"/>
                </a:lnTo>
                <a:lnTo>
                  <a:pt x="383" y="164"/>
                </a:lnTo>
                <a:lnTo>
                  <a:pt x="411" y="144"/>
                </a:lnTo>
                <a:lnTo>
                  <a:pt x="426" y="122"/>
                </a:lnTo>
                <a:lnTo>
                  <a:pt x="432" y="96"/>
                </a:lnTo>
                <a:lnTo>
                  <a:pt x="426" y="70"/>
                </a:lnTo>
                <a:lnTo>
                  <a:pt x="411" y="48"/>
                </a:lnTo>
                <a:lnTo>
                  <a:pt x="383" y="28"/>
                </a:lnTo>
                <a:lnTo>
                  <a:pt x="346" y="12"/>
                </a:lnTo>
                <a:lnTo>
                  <a:pt x="303" y="4"/>
                </a:lnTo>
                <a:lnTo>
                  <a:pt x="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9"/>
          <p:cNvSpPr>
            <a:spLocks noChangeShapeType="1"/>
          </p:cNvSpPr>
          <p:nvPr/>
        </p:nvSpPr>
        <p:spPr bwMode="auto">
          <a:xfrm flipH="1">
            <a:off x="3646488" y="2171700"/>
            <a:ext cx="204787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20"/>
          <p:cNvSpPr>
            <a:spLocks noChangeShapeType="1"/>
          </p:cNvSpPr>
          <p:nvPr/>
        </p:nvSpPr>
        <p:spPr bwMode="auto">
          <a:xfrm>
            <a:off x="2755900" y="2095500"/>
            <a:ext cx="204788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Rectangle 22"/>
          <p:cNvSpPr>
            <a:spLocks noChangeArrowheads="1"/>
          </p:cNvSpPr>
          <p:nvPr/>
        </p:nvSpPr>
        <p:spPr bwMode="auto">
          <a:xfrm>
            <a:off x="3130550" y="1816100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G2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61" name="Freeform 23"/>
          <p:cNvSpPr>
            <a:spLocks/>
          </p:cNvSpPr>
          <p:nvPr/>
        </p:nvSpPr>
        <p:spPr bwMode="auto">
          <a:xfrm>
            <a:off x="2025650" y="1536700"/>
            <a:ext cx="730250" cy="1588"/>
          </a:xfrm>
          <a:custGeom>
            <a:avLst/>
            <a:gdLst>
              <a:gd name="T0" fmla="*/ 0 w 460"/>
              <a:gd name="T1" fmla="*/ 0 h 1588"/>
              <a:gd name="T2" fmla="*/ 2147483646 w 460"/>
              <a:gd name="T3" fmla="*/ 0 h 1588"/>
              <a:gd name="T4" fmla="*/ 2147483646 w 460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1588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solidFill>
            <a:schemeClr val="tx1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Rectangle 24"/>
          <p:cNvSpPr>
            <a:spLocks noChangeArrowheads="1"/>
          </p:cNvSpPr>
          <p:nvPr/>
        </p:nvSpPr>
        <p:spPr bwMode="auto">
          <a:xfrm>
            <a:off x="2147888" y="1433513"/>
            <a:ext cx="4905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3" name="Rectangle 25"/>
          <p:cNvSpPr>
            <a:spLocks noChangeArrowheads="1"/>
          </p:cNvSpPr>
          <p:nvPr/>
        </p:nvSpPr>
        <p:spPr bwMode="auto">
          <a:xfrm>
            <a:off x="2162175" y="1438275"/>
            <a:ext cx="254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x(0)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64" name="Freeform 26"/>
          <p:cNvSpPr>
            <a:spLocks/>
          </p:cNvSpPr>
          <p:nvPr/>
        </p:nvSpPr>
        <p:spPr bwMode="auto">
          <a:xfrm>
            <a:off x="2025650" y="1689100"/>
            <a:ext cx="935038" cy="42863"/>
          </a:xfrm>
          <a:custGeom>
            <a:avLst/>
            <a:gdLst>
              <a:gd name="T0" fmla="*/ 0 w 460"/>
              <a:gd name="T1" fmla="*/ 0 h 42863"/>
              <a:gd name="T2" fmla="*/ 2147483646 w 460"/>
              <a:gd name="T3" fmla="*/ 0 h 42863"/>
              <a:gd name="T4" fmla="*/ 2147483646 w 460"/>
              <a:gd name="T5" fmla="*/ 0 h 428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42863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noFill/>
          <a:ln w="4763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Rectangle 27"/>
          <p:cNvSpPr>
            <a:spLocks noChangeArrowheads="1"/>
          </p:cNvSpPr>
          <p:nvPr/>
        </p:nvSpPr>
        <p:spPr bwMode="auto">
          <a:xfrm>
            <a:off x="2147888" y="1585913"/>
            <a:ext cx="4905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Rectangle 28"/>
          <p:cNvSpPr>
            <a:spLocks noChangeArrowheads="1"/>
          </p:cNvSpPr>
          <p:nvPr/>
        </p:nvSpPr>
        <p:spPr bwMode="auto">
          <a:xfrm>
            <a:off x="2162175" y="1590675"/>
            <a:ext cx="254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x(1)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67" name="Freeform 29"/>
          <p:cNvSpPr>
            <a:spLocks/>
          </p:cNvSpPr>
          <p:nvPr/>
        </p:nvSpPr>
        <p:spPr bwMode="auto">
          <a:xfrm>
            <a:off x="2025650" y="2095500"/>
            <a:ext cx="730250" cy="1588"/>
          </a:xfrm>
          <a:custGeom>
            <a:avLst/>
            <a:gdLst>
              <a:gd name="T0" fmla="*/ 0 w 460"/>
              <a:gd name="T1" fmla="*/ 0 h 1588"/>
              <a:gd name="T2" fmla="*/ 2147483646 w 460"/>
              <a:gd name="T3" fmla="*/ 0 h 1588"/>
              <a:gd name="T4" fmla="*/ 2147483646 w 460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1588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solidFill>
            <a:schemeClr val="tx1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Rectangle 30"/>
          <p:cNvSpPr>
            <a:spLocks noChangeArrowheads="1"/>
          </p:cNvSpPr>
          <p:nvPr/>
        </p:nvSpPr>
        <p:spPr bwMode="auto">
          <a:xfrm>
            <a:off x="2147888" y="1992313"/>
            <a:ext cx="4905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69" name="Rectangle 31"/>
          <p:cNvSpPr>
            <a:spLocks noChangeArrowheads="1"/>
          </p:cNvSpPr>
          <p:nvPr/>
        </p:nvSpPr>
        <p:spPr bwMode="auto">
          <a:xfrm>
            <a:off x="2162175" y="1997075"/>
            <a:ext cx="254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x(0)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70" name="Rectangle 33"/>
          <p:cNvSpPr>
            <a:spLocks noChangeArrowheads="1"/>
          </p:cNvSpPr>
          <p:nvPr/>
        </p:nvSpPr>
        <p:spPr bwMode="auto">
          <a:xfrm>
            <a:off x="2147888" y="2144713"/>
            <a:ext cx="4905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71" name="Rectangle 34"/>
          <p:cNvSpPr>
            <a:spLocks noChangeArrowheads="1"/>
          </p:cNvSpPr>
          <p:nvPr/>
        </p:nvSpPr>
        <p:spPr bwMode="auto">
          <a:xfrm>
            <a:off x="2162175" y="2152650"/>
            <a:ext cx="254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x(2)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72" name="Freeform 35"/>
          <p:cNvSpPr>
            <a:spLocks/>
          </p:cNvSpPr>
          <p:nvPr/>
        </p:nvSpPr>
        <p:spPr bwMode="auto">
          <a:xfrm>
            <a:off x="2025650" y="2757488"/>
            <a:ext cx="730250" cy="1587"/>
          </a:xfrm>
          <a:custGeom>
            <a:avLst/>
            <a:gdLst>
              <a:gd name="T0" fmla="*/ 0 w 460"/>
              <a:gd name="T1" fmla="*/ 0 h 1587"/>
              <a:gd name="T2" fmla="*/ 2147483646 w 460"/>
              <a:gd name="T3" fmla="*/ 0 h 1587"/>
              <a:gd name="T4" fmla="*/ 2147483646 w 460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1587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solidFill>
            <a:schemeClr val="tx1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Rectangle 36"/>
          <p:cNvSpPr>
            <a:spLocks noChangeArrowheads="1"/>
          </p:cNvSpPr>
          <p:nvPr/>
        </p:nvSpPr>
        <p:spPr bwMode="auto">
          <a:xfrm>
            <a:off x="2147888" y="2654300"/>
            <a:ext cx="4905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74" name="Rectangle 37"/>
          <p:cNvSpPr>
            <a:spLocks noChangeArrowheads="1"/>
          </p:cNvSpPr>
          <p:nvPr/>
        </p:nvSpPr>
        <p:spPr bwMode="auto">
          <a:xfrm>
            <a:off x="2162175" y="2659063"/>
            <a:ext cx="254000" cy="182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x(1)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75" name="Freeform 38"/>
          <p:cNvSpPr>
            <a:spLocks/>
          </p:cNvSpPr>
          <p:nvPr/>
        </p:nvSpPr>
        <p:spPr bwMode="auto">
          <a:xfrm>
            <a:off x="2025650" y="2909888"/>
            <a:ext cx="730250" cy="1587"/>
          </a:xfrm>
          <a:custGeom>
            <a:avLst/>
            <a:gdLst>
              <a:gd name="T0" fmla="*/ 0 w 460"/>
              <a:gd name="T1" fmla="*/ 0 h 1587"/>
              <a:gd name="T2" fmla="*/ 2147483646 w 460"/>
              <a:gd name="T3" fmla="*/ 0 h 1587"/>
              <a:gd name="T4" fmla="*/ 2147483646 w 460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1587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solidFill>
            <a:schemeClr val="tx1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Rectangle 39"/>
          <p:cNvSpPr>
            <a:spLocks noChangeArrowheads="1"/>
          </p:cNvSpPr>
          <p:nvPr/>
        </p:nvSpPr>
        <p:spPr bwMode="auto">
          <a:xfrm>
            <a:off x="2147888" y="2806700"/>
            <a:ext cx="4905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77" name="Rectangle 40"/>
          <p:cNvSpPr>
            <a:spLocks noChangeArrowheads="1"/>
          </p:cNvSpPr>
          <p:nvPr/>
        </p:nvSpPr>
        <p:spPr bwMode="auto">
          <a:xfrm>
            <a:off x="2162175" y="2811463"/>
            <a:ext cx="254000" cy="182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x(2)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78" name="Freeform 41"/>
          <p:cNvSpPr>
            <a:spLocks/>
          </p:cNvSpPr>
          <p:nvPr/>
        </p:nvSpPr>
        <p:spPr bwMode="auto">
          <a:xfrm>
            <a:off x="4829175" y="1954213"/>
            <a:ext cx="969963" cy="434975"/>
          </a:xfrm>
          <a:custGeom>
            <a:avLst/>
            <a:gdLst>
              <a:gd name="T0" fmla="*/ 0 w 611"/>
              <a:gd name="T1" fmla="*/ 0 h 274"/>
              <a:gd name="T2" fmla="*/ 2147483646 w 611"/>
              <a:gd name="T3" fmla="*/ 2147483646 h 274"/>
              <a:gd name="T4" fmla="*/ 2147483646 w 611"/>
              <a:gd name="T5" fmla="*/ 2147483646 h 274"/>
              <a:gd name="T6" fmla="*/ 2147483646 w 611"/>
              <a:gd name="T7" fmla="*/ 2147483646 h 274"/>
              <a:gd name="T8" fmla="*/ 2147483646 w 611"/>
              <a:gd name="T9" fmla="*/ 2147483646 h 274"/>
              <a:gd name="T10" fmla="*/ 2147483646 w 611"/>
              <a:gd name="T11" fmla="*/ 2147483646 h 274"/>
              <a:gd name="T12" fmla="*/ 0 w 611"/>
              <a:gd name="T13" fmla="*/ 2147483646 h 274"/>
              <a:gd name="T14" fmla="*/ 2147483646 w 611"/>
              <a:gd name="T15" fmla="*/ 2147483646 h 274"/>
              <a:gd name="T16" fmla="*/ 2147483646 w 611"/>
              <a:gd name="T17" fmla="*/ 2147483646 h 274"/>
              <a:gd name="T18" fmla="*/ 2147483646 w 611"/>
              <a:gd name="T19" fmla="*/ 2147483646 h 274"/>
              <a:gd name="T20" fmla="*/ 2147483646 w 611"/>
              <a:gd name="T21" fmla="*/ 2147483646 h 274"/>
              <a:gd name="T22" fmla="*/ 2147483646 w 611"/>
              <a:gd name="T23" fmla="*/ 2147483646 h 274"/>
              <a:gd name="T24" fmla="*/ 2147483646 w 611"/>
              <a:gd name="T25" fmla="*/ 2147483646 h 274"/>
              <a:gd name="T26" fmla="*/ 2147483646 w 611"/>
              <a:gd name="T27" fmla="*/ 2147483646 h 274"/>
              <a:gd name="T28" fmla="*/ 2147483646 w 611"/>
              <a:gd name="T29" fmla="*/ 2147483646 h 274"/>
              <a:gd name="T30" fmla="*/ 2147483646 w 611"/>
              <a:gd name="T31" fmla="*/ 2147483646 h 274"/>
              <a:gd name="T32" fmla="*/ 2147483646 w 611"/>
              <a:gd name="T33" fmla="*/ 2147483646 h 274"/>
              <a:gd name="T34" fmla="*/ 2147483646 w 611"/>
              <a:gd name="T35" fmla="*/ 2147483646 h 274"/>
              <a:gd name="T36" fmla="*/ 2147483646 w 611"/>
              <a:gd name="T37" fmla="*/ 2147483646 h 274"/>
              <a:gd name="T38" fmla="*/ 2147483646 w 611"/>
              <a:gd name="T39" fmla="*/ 0 h 274"/>
              <a:gd name="T40" fmla="*/ 0 w 611"/>
              <a:gd name="T41" fmla="*/ 0 h 27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1" h="274">
                <a:moveTo>
                  <a:pt x="0" y="0"/>
                </a:moveTo>
                <a:lnTo>
                  <a:pt x="25" y="45"/>
                </a:lnTo>
                <a:lnTo>
                  <a:pt x="43" y="91"/>
                </a:lnTo>
                <a:lnTo>
                  <a:pt x="49" y="137"/>
                </a:lnTo>
                <a:lnTo>
                  <a:pt x="43" y="183"/>
                </a:lnTo>
                <a:lnTo>
                  <a:pt x="25" y="229"/>
                </a:lnTo>
                <a:lnTo>
                  <a:pt x="0" y="274"/>
                </a:lnTo>
                <a:lnTo>
                  <a:pt x="264" y="274"/>
                </a:lnTo>
                <a:lnTo>
                  <a:pt x="335" y="264"/>
                </a:lnTo>
                <a:lnTo>
                  <a:pt x="402" y="248"/>
                </a:lnTo>
                <a:lnTo>
                  <a:pt x="466" y="228"/>
                </a:lnTo>
                <a:lnTo>
                  <a:pt x="522" y="202"/>
                </a:lnTo>
                <a:lnTo>
                  <a:pt x="571" y="171"/>
                </a:lnTo>
                <a:lnTo>
                  <a:pt x="611" y="137"/>
                </a:lnTo>
                <a:lnTo>
                  <a:pt x="571" y="103"/>
                </a:lnTo>
                <a:lnTo>
                  <a:pt x="522" y="72"/>
                </a:lnTo>
                <a:lnTo>
                  <a:pt x="466" y="46"/>
                </a:lnTo>
                <a:lnTo>
                  <a:pt x="402" y="26"/>
                </a:lnTo>
                <a:lnTo>
                  <a:pt x="335" y="11"/>
                </a:lnTo>
                <a:lnTo>
                  <a:pt x="264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Line 42"/>
          <p:cNvSpPr>
            <a:spLocks noChangeShapeType="1"/>
          </p:cNvSpPr>
          <p:nvPr/>
        </p:nvSpPr>
        <p:spPr bwMode="auto">
          <a:xfrm flipH="1">
            <a:off x="5799138" y="2171700"/>
            <a:ext cx="242887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Line 43"/>
          <p:cNvSpPr>
            <a:spLocks noChangeShapeType="1"/>
          </p:cNvSpPr>
          <p:nvPr/>
        </p:nvSpPr>
        <p:spPr bwMode="auto">
          <a:xfrm>
            <a:off x="4581525" y="2063750"/>
            <a:ext cx="306388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Line 44"/>
          <p:cNvSpPr>
            <a:spLocks noChangeShapeType="1"/>
          </p:cNvSpPr>
          <p:nvPr/>
        </p:nvSpPr>
        <p:spPr bwMode="auto">
          <a:xfrm>
            <a:off x="4581525" y="2171700"/>
            <a:ext cx="325438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Line 45"/>
          <p:cNvSpPr>
            <a:spLocks noChangeShapeType="1"/>
          </p:cNvSpPr>
          <p:nvPr/>
        </p:nvSpPr>
        <p:spPr bwMode="auto">
          <a:xfrm>
            <a:off x="4581525" y="2279650"/>
            <a:ext cx="306388" cy="1588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Rectangle 46"/>
          <p:cNvSpPr>
            <a:spLocks noChangeArrowheads="1"/>
          </p:cNvSpPr>
          <p:nvPr/>
        </p:nvSpPr>
        <p:spPr bwMode="auto">
          <a:xfrm>
            <a:off x="5141913" y="1752600"/>
            <a:ext cx="1857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G4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84" name="Freeform 47"/>
          <p:cNvSpPr>
            <a:spLocks/>
          </p:cNvSpPr>
          <p:nvPr/>
        </p:nvSpPr>
        <p:spPr bwMode="auto">
          <a:xfrm>
            <a:off x="3851275" y="2171700"/>
            <a:ext cx="730250" cy="1588"/>
          </a:xfrm>
          <a:custGeom>
            <a:avLst/>
            <a:gdLst>
              <a:gd name="T0" fmla="*/ 0 w 460"/>
              <a:gd name="T1" fmla="*/ 0 h 1588"/>
              <a:gd name="T2" fmla="*/ 2147483646 w 460"/>
              <a:gd name="T3" fmla="*/ 0 h 1588"/>
              <a:gd name="T4" fmla="*/ 2147483646 w 460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1588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noFill/>
          <a:ln w="4763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Rectangle 48"/>
          <p:cNvSpPr>
            <a:spLocks noChangeArrowheads="1"/>
          </p:cNvSpPr>
          <p:nvPr/>
        </p:nvSpPr>
        <p:spPr bwMode="auto">
          <a:xfrm>
            <a:off x="4030663" y="2068513"/>
            <a:ext cx="36988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86" name="Rectangle 49"/>
          <p:cNvSpPr>
            <a:spLocks noChangeArrowheads="1"/>
          </p:cNvSpPr>
          <p:nvPr/>
        </p:nvSpPr>
        <p:spPr bwMode="auto">
          <a:xfrm>
            <a:off x="4046538" y="2073275"/>
            <a:ext cx="195262" cy="19208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A2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87" name="Freeform 50"/>
          <p:cNvSpPr>
            <a:spLocks/>
          </p:cNvSpPr>
          <p:nvPr/>
        </p:nvSpPr>
        <p:spPr bwMode="auto">
          <a:xfrm>
            <a:off x="3851275" y="1612900"/>
            <a:ext cx="730250" cy="450850"/>
          </a:xfrm>
          <a:custGeom>
            <a:avLst/>
            <a:gdLst>
              <a:gd name="T0" fmla="*/ 0 w 460"/>
              <a:gd name="T1" fmla="*/ 0 h 284"/>
              <a:gd name="T2" fmla="*/ 0 w 460"/>
              <a:gd name="T3" fmla="*/ 2147483646 h 284"/>
              <a:gd name="T4" fmla="*/ 2147483646 w 460"/>
              <a:gd name="T5" fmla="*/ 2147483646 h 284"/>
              <a:gd name="T6" fmla="*/ 2147483646 w 460"/>
              <a:gd name="T7" fmla="*/ 2147483646 h 2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0" h="284">
                <a:moveTo>
                  <a:pt x="0" y="0"/>
                </a:moveTo>
                <a:lnTo>
                  <a:pt x="0" y="142"/>
                </a:lnTo>
                <a:lnTo>
                  <a:pt x="460" y="142"/>
                </a:lnTo>
                <a:lnTo>
                  <a:pt x="460" y="284"/>
                </a:lnTo>
              </a:path>
            </a:pathLst>
          </a:custGeom>
          <a:noFill/>
          <a:ln w="4763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Rectangle 51"/>
          <p:cNvSpPr>
            <a:spLocks noChangeArrowheads="1"/>
          </p:cNvSpPr>
          <p:nvPr/>
        </p:nvSpPr>
        <p:spPr bwMode="auto">
          <a:xfrm>
            <a:off x="4030663" y="1735138"/>
            <a:ext cx="36988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89" name="Rectangle 52"/>
          <p:cNvSpPr>
            <a:spLocks noChangeArrowheads="1"/>
          </p:cNvSpPr>
          <p:nvPr/>
        </p:nvSpPr>
        <p:spPr bwMode="auto">
          <a:xfrm>
            <a:off x="4046538" y="1739900"/>
            <a:ext cx="1857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A1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90" name="Freeform 53"/>
          <p:cNvSpPr>
            <a:spLocks/>
          </p:cNvSpPr>
          <p:nvPr/>
        </p:nvSpPr>
        <p:spPr bwMode="auto">
          <a:xfrm>
            <a:off x="3851275" y="2279650"/>
            <a:ext cx="730250" cy="554038"/>
          </a:xfrm>
          <a:custGeom>
            <a:avLst/>
            <a:gdLst>
              <a:gd name="T0" fmla="*/ 0 w 460"/>
              <a:gd name="T1" fmla="*/ 2147483646 h 349"/>
              <a:gd name="T2" fmla="*/ 0 w 460"/>
              <a:gd name="T3" fmla="*/ 2147483646 h 349"/>
              <a:gd name="T4" fmla="*/ 2147483646 w 460"/>
              <a:gd name="T5" fmla="*/ 2147483646 h 349"/>
              <a:gd name="T6" fmla="*/ 2147483646 w 460"/>
              <a:gd name="T7" fmla="*/ 0 h 3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0" h="349">
                <a:moveTo>
                  <a:pt x="0" y="349"/>
                </a:moveTo>
                <a:lnTo>
                  <a:pt x="0" y="175"/>
                </a:lnTo>
                <a:lnTo>
                  <a:pt x="460" y="175"/>
                </a:lnTo>
                <a:lnTo>
                  <a:pt x="460" y="0"/>
                </a:lnTo>
              </a:path>
            </a:pathLst>
          </a:custGeom>
          <a:noFill/>
          <a:ln w="4763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Rectangle 54"/>
          <p:cNvSpPr>
            <a:spLocks noChangeArrowheads="1"/>
          </p:cNvSpPr>
          <p:nvPr/>
        </p:nvSpPr>
        <p:spPr bwMode="auto">
          <a:xfrm>
            <a:off x="4030663" y="2454275"/>
            <a:ext cx="36988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92" name="Rectangle 55"/>
          <p:cNvSpPr>
            <a:spLocks noChangeArrowheads="1"/>
          </p:cNvSpPr>
          <p:nvPr/>
        </p:nvSpPr>
        <p:spPr bwMode="auto">
          <a:xfrm>
            <a:off x="4046538" y="2459038"/>
            <a:ext cx="1857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A3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93" name="Freeform 56"/>
          <p:cNvSpPr>
            <a:spLocks/>
          </p:cNvSpPr>
          <p:nvPr/>
        </p:nvSpPr>
        <p:spPr bwMode="auto">
          <a:xfrm>
            <a:off x="6042025" y="2171700"/>
            <a:ext cx="730250" cy="1588"/>
          </a:xfrm>
          <a:custGeom>
            <a:avLst/>
            <a:gdLst>
              <a:gd name="T0" fmla="*/ 0 w 460"/>
              <a:gd name="T1" fmla="*/ 0 h 1588"/>
              <a:gd name="T2" fmla="*/ 2147483646 w 460"/>
              <a:gd name="T3" fmla="*/ 0 h 1588"/>
              <a:gd name="T4" fmla="*/ 2147483646 w 460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0" h="1588">
                <a:moveTo>
                  <a:pt x="0" y="0"/>
                </a:moveTo>
                <a:lnTo>
                  <a:pt x="230" y="0"/>
                </a:lnTo>
                <a:lnTo>
                  <a:pt x="460" y="0"/>
                </a:lnTo>
              </a:path>
            </a:pathLst>
          </a:custGeom>
          <a:noFill/>
          <a:ln w="4763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Rectangle 57"/>
          <p:cNvSpPr>
            <a:spLocks noChangeArrowheads="1"/>
          </p:cNvSpPr>
          <p:nvPr/>
        </p:nvSpPr>
        <p:spPr bwMode="auto">
          <a:xfrm>
            <a:off x="6310313" y="2068513"/>
            <a:ext cx="198437" cy="2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95" name="Rectangle 58"/>
          <p:cNvSpPr>
            <a:spLocks noChangeArrowheads="1"/>
          </p:cNvSpPr>
          <p:nvPr/>
        </p:nvSpPr>
        <p:spPr bwMode="auto">
          <a:xfrm>
            <a:off x="6324600" y="2073275"/>
            <a:ext cx="936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endParaRPr lang="en-US" altLang="en-US" u="none">
              <a:solidFill>
                <a:srgbClr val="FF0000"/>
              </a:solidFill>
            </a:endParaRPr>
          </a:p>
        </p:txBody>
      </p:sp>
      <p:sp>
        <p:nvSpPr>
          <p:cNvPr id="31796" name="Rectangle 6"/>
          <p:cNvSpPr>
            <a:spLocks noChangeArrowheads="1"/>
          </p:cNvSpPr>
          <p:nvPr/>
        </p:nvSpPr>
        <p:spPr bwMode="auto">
          <a:xfrm>
            <a:off x="5795963" y="1231900"/>
            <a:ext cx="1851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Maj3</a:t>
            </a:r>
            <a:endParaRPr lang="en-US" altLang="en-US" sz="1800" b="0" i="0" u="none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r>
              <a:rPr lang="en-US" altLang="en-US" sz="1800" b="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Majority Function</a:t>
            </a:r>
          </a:p>
        </p:txBody>
      </p:sp>
      <p:sp>
        <p:nvSpPr>
          <p:cNvPr id="31797" name="Rectangle 59"/>
          <p:cNvSpPr>
            <a:spLocks noChangeArrowheads="1"/>
          </p:cNvSpPr>
          <p:nvPr/>
        </p:nvSpPr>
        <p:spPr bwMode="auto">
          <a:xfrm>
            <a:off x="307975" y="3314700"/>
            <a:ext cx="5243513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Architecture</a:t>
            </a:r>
            <a:r>
              <a:rPr lang="en-US" altLang="en-US" sz="2000" b="0" i="0" u="none">
                <a:solidFill>
                  <a:schemeClr val="tx2"/>
                </a:solidFill>
                <a:cs typeface="Arial" panose="020B0604020202020204" pitchFamily="34" charset="0"/>
              </a:rPr>
              <a:t>   </a:t>
            </a:r>
            <a:r>
              <a:rPr lang="en-US" altLang="en-US" sz="2000" b="0" i="0" u="none">
                <a:cs typeface="Arial" panose="020B0604020202020204" pitchFamily="34" charset="0"/>
              </a:rPr>
              <a:t>Structural 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of</a:t>
            </a:r>
            <a:r>
              <a:rPr lang="en-US" altLang="en-US" sz="2000" b="0" i="0" u="none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en-US" altLang="en-US" sz="2000" b="0" i="0" u="none">
                <a:cs typeface="Arial" panose="020B0604020202020204" pitchFamily="34" charset="0"/>
              </a:rPr>
              <a:t> </a:t>
            </a:r>
            <a:r>
              <a:rPr lang="en-US" altLang="en-US" sz="2000" b="0" u="none">
                <a:cs typeface="Arial" panose="020B0604020202020204" pitchFamily="34" charset="0"/>
              </a:rPr>
              <a:t>MAJ3</a:t>
            </a:r>
            <a:r>
              <a:rPr lang="en-US" altLang="en-US" sz="2000" b="0" i="0" u="none">
                <a:cs typeface="Arial" panose="020B0604020202020204" pitchFamily="34" charset="0"/>
              </a:rPr>
              <a:t> 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is</a:t>
            </a:r>
            <a:endParaRPr lang="en-US" altLang="en-US" sz="2000" b="0" i="0" u="none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Component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0" i="0" u="none">
                <a:solidFill>
                  <a:schemeClr val="hlink"/>
                </a:solidFill>
                <a:cs typeface="Arial" panose="020B0604020202020204" pitchFamily="34" charset="0"/>
              </a:rPr>
              <a:t>AND2 </a:t>
            </a:r>
          </a:p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b="0" i="0" u="none">
                <a:cs typeface="Arial" panose="020B0604020202020204" pitchFamily="34" charset="0"/>
              </a:rPr>
              <a:t>	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PORT</a:t>
            </a:r>
            <a:r>
              <a:rPr lang="en-US" altLang="en-US" sz="2000" b="0" i="0" u="none">
                <a:cs typeface="Arial" panose="020B0604020202020204" pitchFamily="34" charset="0"/>
              </a:rPr>
              <a:t>( I1, I2: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in BIT</a:t>
            </a:r>
            <a:r>
              <a:rPr lang="en-US" altLang="en-US" sz="2000" b="0" i="0" u="none">
                <a:cs typeface="Arial" panose="020B0604020202020204" pitchFamily="34" charset="0"/>
              </a:rPr>
              <a:t>;  O: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out BIT</a:t>
            </a:r>
            <a:r>
              <a:rPr lang="en-US" altLang="en-US" sz="2000" b="0" i="0" u="none">
                <a:cs typeface="Arial" panose="020B0604020202020204" pitchFamily="34" charset="0"/>
              </a:rPr>
              <a:t>); </a:t>
            </a:r>
          </a:p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end</a:t>
            </a:r>
            <a:r>
              <a:rPr lang="en-US" altLang="en-US" sz="2000" b="0" i="0" u="none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Component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0" i="0" u="none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Component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0" i="0" u="none">
                <a:solidFill>
                  <a:schemeClr val="hlink"/>
                </a:solidFill>
                <a:cs typeface="Arial" panose="020B0604020202020204" pitchFamily="34" charset="0"/>
              </a:rPr>
              <a:t>OR3</a:t>
            </a:r>
          </a:p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b="0" i="0" u="none">
                <a:cs typeface="Arial" panose="020B0604020202020204" pitchFamily="34" charset="0"/>
              </a:rPr>
              <a:t>	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PORT</a:t>
            </a:r>
            <a:r>
              <a:rPr lang="en-US" altLang="en-US" sz="2000" b="0" i="0" u="none">
                <a:cs typeface="Arial" panose="020B0604020202020204" pitchFamily="34" charset="0"/>
              </a:rPr>
              <a:t>( I1, I2, I3: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in BIT</a:t>
            </a:r>
            <a:r>
              <a:rPr lang="en-US" altLang="en-US" sz="2000" b="0" i="0" u="none">
                <a:cs typeface="Arial" panose="020B0604020202020204" pitchFamily="34" charset="0"/>
              </a:rPr>
              <a:t>; O: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out BIT</a:t>
            </a:r>
            <a:r>
              <a:rPr lang="en-US" altLang="en-US" sz="2000" b="0" i="0" u="none"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95000"/>
              </a:lnSpc>
              <a:spcBef>
                <a:spcPct val="50000"/>
              </a:spcBef>
              <a:buSzPct val="100000"/>
            </a:pP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end</a:t>
            </a:r>
            <a:r>
              <a:rPr lang="en-US" altLang="en-US" sz="2000" b="0" i="0" u="none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Component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0" i="0" u="none">
                <a:cs typeface="Arial" panose="020B0604020202020204" pitchFamily="34" charset="0"/>
              </a:rPr>
              <a:t>;</a:t>
            </a:r>
          </a:p>
        </p:txBody>
      </p:sp>
      <p:sp>
        <p:nvSpPr>
          <p:cNvPr id="31798" name="Text Box 61"/>
          <p:cNvSpPr txBox="1">
            <a:spLocks noChangeArrowheads="1"/>
          </p:cNvSpPr>
          <p:nvPr/>
        </p:nvSpPr>
        <p:spPr bwMode="auto">
          <a:xfrm>
            <a:off x="6194425" y="4633913"/>
            <a:ext cx="2725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none">
                <a:solidFill>
                  <a:schemeClr val="hlink"/>
                </a:solidFill>
              </a:rPr>
              <a:t>Declare Components</a:t>
            </a:r>
          </a:p>
          <a:p>
            <a:r>
              <a:rPr lang="en-US" altLang="en-US" sz="2000" u="none">
                <a:solidFill>
                  <a:schemeClr val="hlink"/>
                </a:solidFill>
              </a:rPr>
              <a:t>To be </a:t>
            </a:r>
            <a:r>
              <a:rPr lang="en-US" altLang="en-US" sz="2000">
                <a:solidFill>
                  <a:schemeClr val="hlink"/>
                </a:solidFill>
              </a:rPr>
              <a:t>Instantiated</a:t>
            </a:r>
          </a:p>
        </p:txBody>
      </p:sp>
      <p:sp>
        <p:nvSpPr>
          <p:cNvPr id="31799" name="Freeform 62"/>
          <p:cNvSpPr>
            <a:spLocks/>
          </p:cNvSpPr>
          <p:nvPr/>
        </p:nvSpPr>
        <p:spPr bwMode="auto">
          <a:xfrm>
            <a:off x="5607050" y="3863975"/>
            <a:ext cx="188913" cy="1108075"/>
          </a:xfrm>
          <a:custGeom>
            <a:avLst/>
            <a:gdLst>
              <a:gd name="T0" fmla="*/ 0 w 97"/>
              <a:gd name="T1" fmla="*/ 0 h 721"/>
              <a:gd name="T2" fmla="*/ 2147483646 w 97"/>
              <a:gd name="T3" fmla="*/ 0 h 721"/>
              <a:gd name="T4" fmla="*/ 2147483646 w 97"/>
              <a:gd name="T5" fmla="*/ 2147483646 h 721"/>
              <a:gd name="T6" fmla="*/ 0 w 97"/>
              <a:gd name="T7" fmla="*/ 2147483646 h 7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" h="721">
                <a:moveTo>
                  <a:pt x="0" y="0"/>
                </a:moveTo>
                <a:lnTo>
                  <a:pt x="96" y="0"/>
                </a:lnTo>
                <a:lnTo>
                  <a:pt x="96" y="720"/>
                </a:lnTo>
                <a:lnTo>
                  <a:pt x="0" y="72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Freeform 63"/>
          <p:cNvSpPr>
            <a:spLocks/>
          </p:cNvSpPr>
          <p:nvPr/>
        </p:nvSpPr>
        <p:spPr bwMode="auto">
          <a:xfrm>
            <a:off x="5607050" y="5156200"/>
            <a:ext cx="173038" cy="1055688"/>
          </a:xfrm>
          <a:custGeom>
            <a:avLst/>
            <a:gdLst>
              <a:gd name="T0" fmla="*/ 0 w 97"/>
              <a:gd name="T1" fmla="*/ 0 h 721"/>
              <a:gd name="T2" fmla="*/ 2147483646 w 97"/>
              <a:gd name="T3" fmla="*/ 0 h 721"/>
              <a:gd name="T4" fmla="*/ 2147483646 w 97"/>
              <a:gd name="T5" fmla="*/ 2147483646 h 721"/>
              <a:gd name="T6" fmla="*/ 0 w 97"/>
              <a:gd name="T7" fmla="*/ 2147483646 h 7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" h="721">
                <a:moveTo>
                  <a:pt x="0" y="0"/>
                </a:moveTo>
                <a:lnTo>
                  <a:pt x="96" y="0"/>
                </a:lnTo>
                <a:lnTo>
                  <a:pt x="96" y="720"/>
                </a:lnTo>
                <a:lnTo>
                  <a:pt x="0" y="72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1" name="Freeform 64"/>
          <p:cNvSpPr>
            <a:spLocks/>
          </p:cNvSpPr>
          <p:nvPr/>
        </p:nvSpPr>
        <p:spPr bwMode="auto">
          <a:xfrm>
            <a:off x="5837238" y="3773488"/>
            <a:ext cx="293687" cy="2562225"/>
          </a:xfrm>
          <a:custGeom>
            <a:avLst/>
            <a:gdLst>
              <a:gd name="T0" fmla="*/ 0 w 145"/>
              <a:gd name="T1" fmla="*/ 0 h 1489"/>
              <a:gd name="T2" fmla="*/ 2147483646 w 145"/>
              <a:gd name="T3" fmla="*/ 0 h 1489"/>
              <a:gd name="T4" fmla="*/ 2147483646 w 145"/>
              <a:gd name="T5" fmla="*/ 2147483646 h 1489"/>
              <a:gd name="T6" fmla="*/ 0 w 145"/>
              <a:gd name="T7" fmla="*/ 2147483646 h 14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" h="1489">
                <a:moveTo>
                  <a:pt x="0" y="0"/>
                </a:moveTo>
                <a:lnTo>
                  <a:pt x="144" y="0"/>
                </a:lnTo>
                <a:lnTo>
                  <a:pt x="144" y="1488"/>
                </a:lnTo>
                <a:lnTo>
                  <a:pt x="0" y="14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Structural Description of Majority Function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buFont typeface="Monotype Sorts" pitchFamily="2" charset="2"/>
              <a:buNone/>
            </a:pPr>
            <a:endParaRPr lang="en-US" altLang="en-US" smtClean="0">
              <a:solidFill>
                <a:schemeClr val="tx2"/>
              </a:solidFill>
            </a:endParaRP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SIGNAL</a:t>
            </a:r>
            <a:r>
              <a:rPr lang="en-US" altLang="en-US" sz="2000" smtClean="0"/>
              <a:t>  A1, A2, A3:    </a:t>
            </a:r>
            <a:r>
              <a:rPr lang="en-US" altLang="en-US" sz="2000" smtClean="0">
                <a:solidFill>
                  <a:schemeClr val="tx2"/>
                </a:solidFill>
              </a:rPr>
              <a:t>BIT</a:t>
            </a:r>
            <a:r>
              <a:rPr lang="en-US" altLang="en-US" sz="2000" smtClean="0"/>
              <a:t>;        </a:t>
            </a:r>
            <a:r>
              <a:rPr lang="en-US" altLang="en-US" sz="2000" i="1" smtClean="0">
                <a:solidFill>
                  <a:schemeClr val="hlink"/>
                </a:solidFill>
              </a:rPr>
              <a:t>Declare Maj3 </a:t>
            </a:r>
            <a:r>
              <a:rPr lang="en-US" altLang="en-US" sz="2000" i="1" u="sng" smtClean="0">
                <a:solidFill>
                  <a:schemeClr val="hlink"/>
                </a:solidFill>
              </a:rPr>
              <a:t>Local Signals</a:t>
            </a:r>
            <a:endParaRPr lang="en-US" altLang="en-US" sz="2000" u="sng" smtClean="0">
              <a:solidFill>
                <a:schemeClr val="hlink"/>
              </a:solidFill>
            </a:endParaRP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-- </a:t>
            </a:r>
            <a:r>
              <a:rPr lang="en-US" altLang="en-US" sz="2000" b="0" i="1" smtClean="0">
                <a:solidFill>
                  <a:schemeClr val="hlink"/>
                </a:solidFill>
              </a:rPr>
              <a:t>Instantiate Gates</a:t>
            </a:r>
            <a:endParaRPr lang="en-US" altLang="en-US" sz="2000" smtClean="0">
              <a:solidFill>
                <a:schemeClr val="hlink"/>
              </a:solidFill>
            </a:endParaRP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b="0" smtClean="0"/>
              <a:t>g1</a:t>
            </a:r>
            <a:r>
              <a:rPr lang="en-US" altLang="en-US" sz="2000" smtClean="0"/>
              <a:t>: AND2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(X(0), X(1), A1);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b="0" smtClean="0"/>
              <a:t>g2</a:t>
            </a:r>
            <a:r>
              <a:rPr lang="en-US" altLang="en-US" sz="2000" smtClean="0"/>
              <a:t>: AND2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(X(0), X(2), A2); 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b="0" smtClean="0"/>
              <a:t>g3</a:t>
            </a:r>
            <a:r>
              <a:rPr lang="en-US" altLang="en-US" sz="2000" smtClean="0"/>
              <a:t>: AND2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(X(1), X(2), A3); 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b="0" smtClean="0"/>
              <a:t>g4</a:t>
            </a:r>
            <a:r>
              <a:rPr lang="en-US" altLang="en-US" sz="2000" smtClean="0"/>
              <a:t>: OR3  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(A1, A2, A3, Z); 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 Structural</a:t>
            </a:r>
            <a:r>
              <a:rPr lang="en-US" altLang="en-US" sz="2000" smtClean="0"/>
              <a:t>;</a:t>
            </a:r>
          </a:p>
          <a:p>
            <a:endParaRPr lang="en-US" altLang="en-US" sz="200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626100" y="3194050"/>
            <a:ext cx="1738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none">
                <a:solidFill>
                  <a:schemeClr val="hlink"/>
                </a:solidFill>
              </a:rPr>
              <a:t>Wiring of</a:t>
            </a:r>
          </a:p>
          <a:p>
            <a:r>
              <a:rPr lang="en-US" altLang="en-US" sz="2000" u="none">
                <a:solidFill>
                  <a:schemeClr val="hlink"/>
                </a:solidFill>
              </a:rPr>
              <a:t>Maj3 </a:t>
            </a:r>
          </a:p>
          <a:p>
            <a:r>
              <a:rPr lang="en-US" altLang="en-US" sz="2000" u="none">
                <a:solidFill>
                  <a:schemeClr val="hlink"/>
                </a:solidFill>
              </a:rPr>
              <a:t>Components</a:t>
            </a:r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5168900" y="2824163"/>
            <a:ext cx="249238" cy="1858962"/>
          </a:xfrm>
          <a:custGeom>
            <a:avLst/>
            <a:gdLst>
              <a:gd name="T0" fmla="*/ 0 w 193"/>
              <a:gd name="T1" fmla="*/ 0 h 913"/>
              <a:gd name="T2" fmla="*/ 2147483646 w 193"/>
              <a:gd name="T3" fmla="*/ 0 h 913"/>
              <a:gd name="T4" fmla="*/ 2147483646 w 193"/>
              <a:gd name="T5" fmla="*/ 2147483646 h 913"/>
              <a:gd name="T6" fmla="*/ 0 w 193"/>
              <a:gd name="T7" fmla="*/ 2147483646 h 91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3" h="913">
                <a:moveTo>
                  <a:pt x="0" y="0"/>
                </a:moveTo>
                <a:lnTo>
                  <a:pt x="192" y="0"/>
                </a:lnTo>
                <a:lnTo>
                  <a:pt x="192" y="912"/>
                </a:lnTo>
                <a:lnTo>
                  <a:pt x="0" y="91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3721100" y="1631950"/>
            <a:ext cx="230188" cy="458788"/>
          </a:xfrm>
          <a:custGeom>
            <a:avLst/>
            <a:gdLst>
              <a:gd name="T0" fmla="*/ 0 w 145"/>
              <a:gd name="T1" fmla="*/ 0 h 289"/>
              <a:gd name="T2" fmla="*/ 2147483646 w 145"/>
              <a:gd name="T3" fmla="*/ 0 h 289"/>
              <a:gd name="T4" fmla="*/ 2147483646 w 145"/>
              <a:gd name="T5" fmla="*/ 2147483646 h 289"/>
              <a:gd name="T6" fmla="*/ 0 w 145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" h="289">
                <a:moveTo>
                  <a:pt x="0" y="0"/>
                </a:moveTo>
                <a:lnTo>
                  <a:pt x="144" y="0"/>
                </a:lnTo>
                <a:lnTo>
                  <a:pt x="144" y="288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Structural Description of Odd Parity Function …</a:t>
            </a:r>
          </a:p>
        </p:txBody>
      </p:sp>
      <p:grpSp>
        <p:nvGrpSpPr>
          <p:cNvPr id="33795" name="Group 123"/>
          <p:cNvGrpSpPr>
            <a:grpSpLocks/>
          </p:cNvGrpSpPr>
          <p:nvPr/>
        </p:nvGrpSpPr>
        <p:grpSpPr bwMode="auto">
          <a:xfrm>
            <a:off x="4667250" y="1474788"/>
            <a:ext cx="4476750" cy="3267075"/>
            <a:chOff x="2940" y="929"/>
            <a:chExt cx="2820" cy="2058"/>
          </a:xfrm>
        </p:grpSpPr>
        <p:sp>
          <p:nvSpPr>
            <p:cNvPr id="33797" name="Freeform 9"/>
            <p:cNvSpPr>
              <a:spLocks noEditPoints="1"/>
            </p:cNvSpPr>
            <p:nvPr/>
          </p:nvSpPr>
          <p:spPr bwMode="auto">
            <a:xfrm>
              <a:off x="4965" y="1426"/>
              <a:ext cx="150" cy="118"/>
            </a:xfrm>
            <a:custGeom>
              <a:avLst/>
              <a:gdLst>
                <a:gd name="T0" fmla="*/ 0 w 150"/>
                <a:gd name="T1" fmla="*/ 0 h 118"/>
                <a:gd name="T2" fmla="*/ 0 w 150"/>
                <a:gd name="T3" fmla="*/ 118 h 118"/>
                <a:gd name="T4" fmla="*/ 116 w 150"/>
                <a:gd name="T5" fmla="*/ 60 h 118"/>
                <a:gd name="T6" fmla="*/ 0 w 150"/>
                <a:gd name="T7" fmla="*/ 0 h 118"/>
                <a:gd name="T8" fmla="*/ 116 w 150"/>
                <a:gd name="T9" fmla="*/ 60 h 118"/>
                <a:gd name="T10" fmla="*/ 120 w 150"/>
                <a:gd name="T11" fmla="*/ 68 h 118"/>
                <a:gd name="T12" fmla="*/ 129 w 150"/>
                <a:gd name="T13" fmla="*/ 74 h 118"/>
                <a:gd name="T14" fmla="*/ 137 w 150"/>
                <a:gd name="T15" fmla="*/ 74 h 118"/>
                <a:gd name="T16" fmla="*/ 146 w 150"/>
                <a:gd name="T17" fmla="*/ 68 h 118"/>
                <a:gd name="T18" fmla="*/ 150 w 150"/>
                <a:gd name="T19" fmla="*/ 60 h 118"/>
                <a:gd name="T20" fmla="*/ 146 w 150"/>
                <a:gd name="T21" fmla="*/ 51 h 118"/>
                <a:gd name="T22" fmla="*/ 137 w 150"/>
                <a:gd name="T23" fmla="*/ 46 h 118"/>
                <a:gd name="T24" fmla="*/ 129 w 150"/>
                <a:gd name="T25" fmla="*/ 46 h 118"/>
                <a:gd name="T26" fmla="*/ 120 w 150"/>
                <a:gd name="T27" fmla="*/ 51 h 118"/>
                <a:gd name="T28" fmla="*/ 116 w 150"/>
                <a:gd name="T29" fmla="*/ 60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18">
                  <a:moveTo>
                    <a:pt x="0" y="0"/>
                  </a:moveTo>
                  <a:lnTo>
                    <a:pt x="0" y="118"/>
                  </a:lnTo>
                  <a:lnTo>
                    <a:pt x="116" y="60"/>
                  </a:lnTo>
                  <a:lnTo>
                    <a:pt x="0" y="0"/>
                  </a:lnTo>
                  <a:close/>
                  <a:moveTo>
                    <a:pt x="116" y="60"/>
                  </a:moveTo>
                  <a:lnTo>
                    <a:pt x="120" y="68"/>
                  </a:lnTo>
                  <a:lnTo>
                    <a:pt x="129" y="74"/>
                  </a:lnTo>
                  <a:lnTo>
                    <a:pt x="137" y="74"/>
                  </a:lnTo>
                  <a:lnTo>
                    <a:pt x="146" y="68"/>
                  </a:lnTo>
                  <a:lnTo>
                    <a:pt x="150" y="60"/>
                  </a:lnTo>
                  <a:lnTo>
                    <a:pt x="146" y="51"/>
                  </a:lnTo>
                  <a:lnTo>
                    <a:pt x="137" y="46"/>
                  </a:lnTo>
                  <a:lnTo>
                    <a:pt x="129" y="46"/>
                  </a:lnTo>
                  <a:lnTo>
                    <a:pt x="120" y="51"/>
                  </a:lnTo>
                  <a:lnTo>
                    <a:pt x="116" y="60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10"/>
            <p:cNvSpPr>
              <a:spLocks noChangeShapeType="1"/>
            </p:cNvSpPr>
            <p:nvPr/>
          </p:nvSpPr>
          <p:spPr bwMode="auto">
            <a:xfrm>
              <a:off x="4755" y="1486"/>
              <a:ext cx="21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11"/>
            <p:cNvSpPr>
              <a:spLocks noChangeShapeType="1"/>
            </p:cNvSpPr>
            <p:nvPr/>
          </p:nvSpPr>
          <p:spPr bwMode="auto">
            <a:xfrm>
              <a:off x="5115" y="1486"/>
              <a:ext cx="177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Rectangle 12"/>
            <p:cNvSpPr>
              <a:spLocks noChangeArrowheads="1"/>
            </p:cNvSpPr>
            <p:nvPr/>
          </p:nvSpPr>
          <p:spPr bwMode="auto">
            <a:xfrm>
              <a:off x="4972" y="1271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g3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01" name="Freeform 13"/>
            <p:cNvSpPr>
              <a:spLocks noEditPoints="1"/>
            </p:cNvSpPr>
            <p:nvPr/>
          </p:nvSpPr>
          <p:spPr bwMode="auto">
            <a:xfrm>
              <a:off x="3512" y="1544"/>
              <a:ext cx="403" cy="237"/>
            </a:xfrm>
            <a:custGeom>
              <a:avLst/>
              <a:gdLst>
                <a:gd name="T0" fmla="*/ 0 w 403"/>
                <a:gd name="T1" fmla="*/ 0 h 237"/>
                <a:gd name="T2" fmla="*/ 0 w 403"/>
                <a:gd name="T3" fmla="*/ 237 h 237"/>
                <a:gd name="T4" fmla="*/ 200 w 403"/>
                <a:gd name="T5" fmla="*/ 237 h 237"/>
                <a:gd name="T6" fmla="*/ 231 w 403"/>
                <a:gd name="T7" fmla="*/ 234 h 237"/>
                <a:gd name="T8" fmla="*/ 259 w 403"/>
                <a:gd name="T9" fmla="*/ 226 h 237"/>
                <a:gd name="T10" fmla="*/ 285 w 403"/>
                <a:gd name="T11" fmla="*/ 212 h 237"/>
                <a:gd name="T12" fmla="*/ 306 w 403"/>
                <a:gd name="T13" fmla="*/ 193 h 237"/>
                <a:gd name="T14" fmla="*/ 322 w 403"/>
                <a:gd name="T15" fmla="*/ 171 h 237"/>
                <a:gd name="T16" fmla="*/ 333 w 403"/>
                <a:gd name="T17" fmla="*/ 146 h 237"/>
                <a:gd name="T18" fmla="*/ 335 w 403"/>
                <a:gd name="T19" fmla="*/ 119 h 237"/>
                <a:gd name="T20" fmla="*/ 333 w 403"/>
                <a:gd name="T21" fmla="*/ 92 h 237"/>
                <a:gd name="T22" fmla="*/ 322 w 403"/>
                <a:gd name="T23" fmla="*/ 68 h 237"/>
                <a:gd name="T24" fmla="*/ 306 w 403"/>
                <a:gd name="T25" fmla="*/ 45 h 237"/>
                <a:gd name="T26" fmla="*/ 285 w 403"/>
                <a:gd name="T27" fmla="*/ 26 h 237"/>
                <a:gd name="T28" fmla="*/ 259 w 403"/>
                <a:gd name="T29" fmla="*/ 13 h 237"/>
                <a:gd name="T30" fmla="*/ 231 w 403"/>
                <a:gd name="T31" fmla="*/ 4 h 237"/>
                <a:gd name="T32" fmla="*/ 200 w 403"/>
                <a:gd name="T33" fmla="*/ 0 h 237"/>
                <a:gd name="T34" fmla="*/ 0 w 403"/>
                <a:gd name="T35" fmla="*/ 0 h 237"/>
                <a:gd name="T36" fmla="*/ 335 w 403"/>
                <a:gd name="T37" fmla="*/ 119 h 237"/>
                <a:gd name="T38" fmla="*/ 338 w 403"/>
                <a:gd name="T39" fmla="*/ 132 h 237"/>
                <a:gd name="T40" fmla="*/ 347 w 403"/>
                <a:gd name="T41" fmla="*/ 143 h 237"/>
                <a:gd name="T42" fmla="*/ 362 w 403"/>
                <a:gd name="T43" fmla="*/ 147 h 237"/>
                <a:gd name="T44" fmla="*/ 376 w 403"/>
                <a:gd name="T45" fmla="*/ 147 h 237"/>
                <a:gd name="T46" fmla="*/ 390 w 403"/>
                <a:gd name="T47" fmla="*/ 143 h 237"/>
                <a:gd name="T48" fmla="*/ 399 w 403"/>
                <a:gd name="T49" fmla="*/ 132 h 237"/>
                <a:gd name="T50" fmla="*/ 403 w 403"/>
                <a:gd name="T51" fmla="*/ 119 h 237"/>
                <a:gd name="T52" fmla="*/ 399 w 403"/>
                <a:gd name="T53" fmla="*/ 106 h 237"/>
                <a:gd name="T54" fmla="*/ 390 w 403"/>
                <a:gd name="T55" fmla="*/ 95 h 237"/>
                <a:gd name="T56" fmla="*/ 376 w 403"/>
                <a:gd name="T57" fmla="*/ 91 h 237"/>
                <a:gd name="T58" fmla="*/ 362 w 403"/>
                <a:gd name="T59" fmla="*/ 91 h 237"/>
                <a:gd name="T60" fmla="*/ 347 w 403"/>
                <a:gd name="T61" fmla="*/ 95 h 237"/>
                <a:gd name="T62" fmla="*/ 338 w 403"/>
                <a:gd name="T63" fmla="*/ 106 h 237"/>
                <a:gd name="T64" fmla="*/ 335 w 403"/>
                <a:gd name="T65" fmla="*/ 119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03" h="237">
                  <a:moveTo>
                    <a:pt x="0" y="0"/>
                  </a:moveTo>
                  <a:lnTo>
                    <a:pt x="0" y="237"/>
                  </a:lnTo>
                  <a:lnTo>
                    <a:pt x="200" y="237"/>
                  </a:lnTo>
                  <a:lnTo>
                    <a:pt x="231" y="234"/>
                  </a:lnTo>
                  <a:lnTo>
                    <a:pt x="259" y="226"/>
                  </a:lnTo>
                  <a:lnTo>
                    <a:pt x="285" y="212"/>
                  </a:lnTo>
                  <a:lnTo>
                    <a:pt x="306" y="193"/>
                  </a:lnTo>
                  <a:lnTo>
                    <a:pt x="322" y="171"/>
                  </a:lnTo>
                  <a:lnTo>
                    <a:pt x="333" y="146"/>
                  </a:lnTo>
                  <a:lnTo>
                    <a:pt x="335" y="119"/>
                  </a:lnTo>
                  <a:lnTo>
                    <a:pt x="333" y="92"/>
                  </a:lnTo>
                  <a:lnTo>
                    <a:pt x="322" y="68"/>
                  </a:lnTo>
                  <a:lnTo>
                    <a:pt x="306" y="45"/>
                  </a:lnTo>
                  <a:lnTo>
                    <a:pt x="285" y="26"/>
                  </a:lnTo>
                  <a:lnTo>
                    <a:pt x="259" y="13"/>
                  </a:lnTo>
                  <a:lnTo>
                    <a:pt x="231" y="4"/>
                  </a:lnTo>
                  <a:lnTo>
                    <a:pt x="200" y="0"/>
                  </a:lnTo>
                  <a:lnTo>
                    <a:pt x="0" y="0"/>
                  </a:lnTo>
                  <a:close/>
                  <a:moveTo>
                    <a:pt x="335" y="119"/>
                  </a:moveTo>
                  <a:lnTo>
                    <a:pt x="338" y="132"/>
                  </a:lnTo>
                  <a:lnTo>
                    <a:pt x="347" y="143"/>
                  </a:lnTo>
                  <a:lnTo>
                    <a:pt x="362" y="147"/>
                  </a:lnTo>
                  <a:lnTo>
                    <a:pt x="376" y="147"/>
                  </a:lnTo>
                  <a:lnTo>
                    <a:pt x="390" y="143"/>
                  </a:lnTo>
                  <a:lnTo>
                    <a:pt x="399" y="132"/>
                  </a:lnTo>
                  <a:lnTo>
                    <a:pt x="403" y="119"/>
                  </a:lnTo>
                  <a:lnTo>
                    <a:pt x="399" y="106"/>
                  </a:lnTo>
                  <a:lnTo>
                    <a:pt x="390" y="95"/>
                  </a:lnTo>
                  <a:lnTo>
                    <a:pt x="376" y="91"/>
                  </a:lnTo>
                  <a:lnTo>
                    <a:pt x="362" y="91"/>
                  </a:lnTo>
                  <a:lnTo>
                    <a:pt x="347" y="95"/>
                  </a:lnTo>
                  <a:lnTo>
                    <a:pt x="338" y="106"/>
                  </a:lnTo>
                  <a:lnTo>
                    <a:pt x="335" y="119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4"/>
            <p:cNvSpPr>
              <a:spLocks noChangeShapeType="1"/>
            </p:cNvSpPr>
            <p:nvPr/>
          </p:nvSpPr>
          <p:spPr bwMode="auto">
            <a:xfrm flipH="1">
              <a:off x="3915" y="1663"/>
              <a:ext cx="34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5"/>
            <p:cNvSpPr>
              <a:spLocks noChangeShapeType="1"/>
            </p:cNvSpPr>
            <p:nvPr/>
          </p:nvSpPr>
          <p:spPr bwMode="auto">
            <a:xfrm>
              <a:off x="3411" y="1604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6"/>
            <p:cNvSpPr>
              <a:spLocks noChangeShapeType="1"/>
            </p:cNvSpPr>
            <p:nvPr/>
          </p:nvSpPr>
          <p:spPr bwMode="auto">
            <a:xfrm>
              <a:off x="3411" y="1663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7"/>
            <p:cNvSpPr>
              <a:spLocks noChangeShapeType="1"/>
            </p:cNvSpPr>
            <p:nvPr/>
          </p:nvSpPr>
          <p:spPr bwMode="auto">
            <a:xfrm>
              <a:off x="3411" y="1723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Rectangle 18"/>
            <p:cNvSpPr>
              <a:spLocks noChangeArrowheads="1"/>
            </p:cNvSpPr>
            <p:nvPr/>
          </p:nvSpPr>
          <p:spPr bwMode="auto">
            <a:xfrm>
              <a:off x="3593" y="1602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g4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07" name="Freeform 19"/>
            <p:cNvSpPr>
              <a:spLocks/>
            </p:cNvSpPr>
            <p:nvPr/>
          </p:nvSpPr>
          <p:spPr bwMode="auto">
            <a:xfrm>
              <a:off x="3949" y="1663"/>
              <a:ext cx="537" cy="355"/>
            </a:xfrm>
            <a:custGeom>
              <a:avLst/>
              <a:gdLst>
                <a:gd name="T0" fmla="*/ 0 w 537"/>
                <a:gd name="T1" fmla="*/ 0 h 355"/>
                <a:gd name="T2" fmla="*/ 403 w 537"/>
                <a:gd name="T3" fmla="*/ 0 h 355"/>
                <a:gd name="T4" fmla="*/ 403 w 537"/>
                <a:gd name="T5" fmla="*/ 355 h 355"/>
                <a:gd name="T6" fmla="*/ 537 w 537"/>
                <a:gd name="T7" fmla="*/ 355 h 3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7" h="355">
                  <a:moveTo>
                    <a:pt x="0" y="0"/>
                  </a:moveTo>
                  <a:lnTo>
                    <a:pt x="403" y="0"/>
                  </a:lnTo>
                  <a:lnTo>
                    <a:pt x="403" y="355"/>
                  </a:lnTo>
                  <a:lnTo>
                    <a:pt x="537" y="355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Rectangle 20"/>
            <p:cNvSpPr>
              <a:spLocks noChangeArrowheads="1"/>
            </p:cNvSpPr>
            <p:nvPr/>
          </p:nvSpPr>
          <p:spPr bwMode="auto">
            <a:xfrm>
              <a:off x="4289" y="1781"/>
              <a:ext cx="126" cy="1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09" name="Rectangle 21"/>
            <p:cNvSpPr>
              <a:spLocks noChangeArrowheads="1"/>
            </p:cNvSpPr>
            <p:nvPr/>
          </p:nvSpPr>
          <p:spPr bwMode="auto">
            <a:xfrm>
              <a:off x="4295" y="1784"/>
              <a:ext cx="113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Z1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10" name="Freeform 22"/>
            <p:cNvSpPr>
              <a:spLocks/>
            </p:cNvSpPr>
            <p:nvPr/>
          </p:nvSpPr>
          <p:spPr bwMode="auto">
            <a:xfrm>
              <a:off x="3949" y="2078"/>
              <a:ext cx="569" cy="1"/>
            </a:xfrm>
            <a:custGeom>
              <a:avLst/>
              <a:gdLst>
                <a:gd name="T0" fmla="*/ 0 w 569"/>
                <a:gd name="T1" fmla="*/ 0 h 1"/>
                <a:gd name="T2" fmla="*/ 213 w 569"/>
                <a:gd name="T3" fmla="*/ 0 h 1"/>
                <a:gd name="T4" fmla="*/ 285 w 569"/>
                <a:gd name="T5" fmla="*/ 0 h 1"/>
                <a:gd name="T6" fmla="*/ 569 w 569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9" h="1">
                  <a:moveTo>
                    <a:pt x="0" y="0"/>
                  </a:moveTo>
                  <a:lnTo>
                    <a:pt x="213" y="0"/>
                  </a:lnTo>
                  <a:lnTo>
                    <a:pt x="285" y="0"/>
                  </a:lnTo>
                  <a:lnTo>
                    <a:pt x="5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23"/>
            <p:cNvSpPr>
              <a:spLocks noChangeArrowheads="1"/>
            </p:cNvSpPr>
            <p:nvPr/>
          </p:nvSpPr>
          <p:spPr bwMode="auto">
            <a:xfrm>
              <a:off x="4171" y="2018"/>
              <a:ext cx="125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2" name="Rectangle 24"/>
            <p:cNvSpPr>
              <a:spLocks noChangeArrowheads="1"/>
            </p:cNvSpPr>
            <p:nvPr/>
          </p:nvSpPr>
          <p:spPr bwMode="auto">
            <a:xfrm>
              <a:off x="4176" y="2021"/>
              <a:ext cx="113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Z2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13" name="Freeform 25"/>
            <p:cNvSpPr>
              <a:spLocks/>
            </p:cNvSpPr>
            <p:nvPr/>
          </p:nvSpPr>
          <p:spPr bwMode="auto">
            <a:xfrm>
              <a:off x="3949" y="2255"/>
              <a:ext cx="569" cy="179"/>
            </a:xfrm>
            <a:custGeom>
              <a:avLst/>
              <a:gdLst>
                <a:gd name="T0" fmla="*/ 0 w 569"/>
                <a:gd name="T1" fmla="*/ 179 h 179"/>
                <a:gd name="T2" fmla="*/ 213 w 569"/>
                <a:gd name="T3" fmla="*/ 179 h 179"/>
                <a:gd name="T4" fmla="*/ 213 w 569"/>
                <a:gd name="T5" fmla="*/ 0 h 179"/>
                <a:gd name="T6" fmla="*/ 569 w 569"/>
                <a:gd name="T7" fmla="*/ 0 h 1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9" h="179">
                  <a:moveTo>
                    <a:pt x="0" y="179"/>
                  </a:moveTo>
                  <a:lnTo>
                    <a:pt x="213" y="179"/>
                  </a:lnTo>
                  <a:lnTo>
                    <a:pt x="213" y="0"/>
                  </a:lnTo>
                  <a:lnTo>
                    <a:pt x="5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Rectangle 26"/>
            <p:cNvSpPr>
              <a:spLocks noChangeArrowheads="1"/>
            </p:cNvSpPr>
            <p:nvPr/>
          </p:nvSpPr>
          <p:spPr bwMode="auto">
            <a:xfrm>
              <a:off x="4099" y="2284"/>
              <a:ext cx="126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5" name="Rectangle 27"/>
            <p:cNvSpPr>
              <a:spLocks noChangeArrowheads="1"/>
            </p:cNvSpPr>
            <p:nvPr/>
          </p:nvSpPr>
          <p:spPr bwMode="auto">
            <a:xfrm>
              <a:off x="4105" y="2288"/>
              <a:ext cx="113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Z3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16" name="Freeform 28"/>
            <p:cNvSpPr>
              <a:spLocks/>
            </p:cNvSpPr>
            <p:nvPr/>
          </p:nvSpPr>
          <p:spPr bwMode="auto">
            <a:xfrm>
              <a:off x="3949" y="2374"/>
              <a:ext cx="537" cy="415"/>
            </a:xfrm>
            <a:custGeom>
              <a:avLst/>
              <a:gdLst>
                <a:gd name="T0" fmla="*/ 0 w 537"/>
                <a:gd name="T1" fmla="*/ 415 h 415"/>
                <a:gd name="T2" fmla="*/ 403 w 537"/>
                <a:gd name="T3" fmla="*/ 415 h 415"/>
                <a:gd name="T4" fmla="*/ 403 w 537"/>
                <a:gd name="T5" fmla="*/ 0 h 415"/>
                <a:gd name="T6" fmla="*/ 537 w 537"/>
                <a:gd name="T7" fmla="*/ 0 h 4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7" h="415">
                  <a:moveTo>
                    <a:pt x="0" y="415"/>
                  </a:moveTo>
                  <a:lnTo>
                    <a:pt x="403" y="415"/>
                  </a:lnTo>
                  <a:lnTo>
                    <a:pt x="403" y="0"/>
                  </a:lnTo>
                  <a:lnTo>
                    <a:pt x="537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Rectangle 29"/>
            <p:cNvSpPr>
              <a:spLocks noChangeArrowheads="1"/>
            </p:cNvSpPr>
            <p:nvPr/>
          </p:nvSpPr>
          <p:spPr bwMode="auto">
            <a:xfrm>
              <a:off x="4289" y="2521"/>
              <a:ext cx="126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18" name="Rectangle 30"/>
            <p:cNvSpPr>
              <a:spLocks noChangeArrowheads="1"/>
            </p:cNvSpPr>
            <p:nvPr/>
          </p:nvSpPr>
          <p:spPr bwMode="auto">
            <a:xfrm>
              <a:off x="4295" y="2525"/>
              <a:ext cx="113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Z4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19" name="Freeform 31"/>
            <p:cNvSpPr>
              <a:spLocks noEditPoints="1"/>
            </p:cNvSpPr>
            <p:nvPr/>
          </p:nvSpPr>
          <p:spPr bwMode="auto">
            <a:xfrm>
              <a:off x="4502" y="2018"/>
              <a:ext cx="606" cy="356"/>
            </a:xfrm>
            <a:custGeom>
              <a:avLst/>
              <a:gdLst>
                <a:gd name="T0" fmla="*/ 0 w 606"/>
                <a:gd name="T1" fmla="*/ 0 h 356"/>
                <a:gd name="T2" fmla="*/ 0 w 606"/>
                <a:gd name="T3" fmla="*/ 356 h 356"/>
                <a:gd name="T4" fmla="*/ 303 w 606"/>
                <a:gd name="T5" fmla="*/ 356 h 356"/>
                <a:gd name="T6" fmla="*/ 339 w 606"/>
                <a:gd name="T7" fmla="*/ 353 h 356"/>
                <a:gd name="T8" fmla="*/ 375 w 606"/>
                <a:gd name="T9" fmla="*/ 343 h 356"/>
                <a:gd name="T10" fmla="*/ 409 w 606"/>
                <a:gd name="T11" fmla="*/ 329 h 356"/>
                <a:gd name="T12" fmla="*/ 439 w 606"/>
                <a:gd name="T13" fmla="*/ 310 h 356"/>
                <a:gd name="T14" fmla="*/ 464 w 606"/>
                <a:gd name="T15" fmla="*/ 285 h 356"/>
                <a:gd name="T16" fmla="*/ 484 w 606"/>
                <a:gd name="T17" fmla="*/ 258 h 356"/>
                <a:gd name="T18" fmla="*/ 497 w 606"/>
                <a:gd name="T19" fmla="*/ 226 h 356"/>
                <a:gd name="T20" fmla="*/ 504 w 606"/>
                <a:gd name="T21" fmla="*/ 195 h 356"/>
                <a:gd name="T22" fmla="*/ 504 w 606"/>
                <a:gd name="T23" fmla="*/ 162 h 356"/>
                <a:gd name="T24" fmla="*/ 497 w 606"/>
                <a:gd name="T25" fmla="*/ 130 h 356"/>
                <a:gd name="T26" fmla="*/ 484 w 606"/>
                <a:gd name="T27" fmla="*/ 98 h 356"/>
                <a:gd name="T28" fmla="*/ 464 w 606"/>
                <a:gd name="T29" fmla="*/ 71 h 356"/>
                <a:gd name="T30" fmla="*/ 439 w 606"/>
                <a:gd name="T31" fmla="*/ 46 h 356"/>
                <a:gd name="T32" fmla="*/ 409 w 606"/>
                <a:gd name="T33" fmla="*/ 27 h 356"/>
                <a:gd name="T34" fmla="*/ 375 w 606"/>
                <a:gd name="T35" fmla="*/ 13 h 356"/>
                <a:gd name="T36" fmla="*/ 339 w 606"/>
                <a:gd name="T37" fmla="*/ 4 h 356"/>
                <a:gd name="T38" fmla="*/ 303 w 606"/>
                <a:gd name="T39" fmla="*/ 0 h 356"/>
                <a:gd name="T40" fmla="*/ 0 w 606"/>
                <a:gd name="T41" fmla="*/ 0 h 356"/>
                <a:gd name="T42" fmla="*/ 504 w 606"/>
                <a:gd name="T43" fmla="*/ 179 h 356"/>
                <a:gd name="T44" fmla="*/ 507 w 606"/>
                <a:gd name="T45" fmla="*/ 193 h 356"/>
                <a:gd name="T46" fmla="*/ 516 w 606"/>
                <a:gd name="T47" fmla="*/ 207 h 356"/>
                <a:gd name="T48" fmla="*/ 529 w 606"/>
                <a:gd name="T49" fmla="*/ 217 h 356"/>
                <a:gd name="T50" fmla="*/ 547 w 606"/>
                <a:gd name="T51" fmla="*/ 222 h 356"/>
                <a:gd name="T52" fmla="*/ 563 w 606"/>
                <a:gd name="T53" fmla="*/ 222 h 356"/>
                <a:gd name="T54" fmla="*/ 581 w 606"/>
                <a:gd name="T55" fmla="*/ 217 h 356"/>
                <a:gd name="T56" fmla="*/ 593 w 606"/>
                <a:gd name="T57" fmla="*/ 207 h 356"/>
                <a:gd name="T58" fmla="*/ 602 w 606"/>
                <a:gd name="T59" fmla="*/ 193 h 356"/>
                <a:gd name="T60" fmla="*/ 606 w 606"/>
                <a:gd name="T61" fmla="*/ 179 h 356"/>
                <a:gd name="T62" fmla="*/ 602 w 606"/>
                <a:gd name="T63" fmla="*/ 163 h 356"/>
                <a:gd name="T64" fmla="*/ 593 w 606"/>
                <a:gd name="T65" fmla="*/ 150 h 356"/>
                <a:gd name="T66" fmla="*/ 581 w 606"/>
                <a:gd name="T67" fmla="*/ 139 h 356"/>
                <a:gd name="T68" fmla="*/ 563 w 606"/>
                <a:gd name="T69" fmla="*/ 135 h 356"/>
                <a:gd name="T70" fmla="*/ 547 w 606"/>
                <a:gd name="T71" fmla="*/ 135 h 356"/>
                <a:gd name="T72" fmla="*/ 529 w 606"/>
                <a:gd name="T73" fmla="*/ 139 h 356"/>
                <a:gd name="T74" fmla="*/ 516 w 606"/>
                <a:gd name="T75" fmla="*/ 150 h 356"/>
                <a:gd name="T76" fmla="*/ 507 w 606"/>
                <a:gd name="T77" fmla="*/ 163 h 356"/>
                <a:gd name="T78" fmla="*/ 504 w 606"/>
                <a:gd name="T79" fmla="*/ 179 h 3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6" h="356">
                  <a:moveTo>
                    <a:pt x="0" y="0"/>
                  </a:moveTo>
                  <a:lnTo>
                    <a:pt x="0" y="356"/>
                  </a:lnTo>
                  <a:lnTo>
                    <a:pt x="303" y="356"/>
                  </a:lnTo>
                  <a:lnTo>
                    <a:pt x="339" y="353"/>
                  </a:lnTo>
                  <a:lnTo>
                    <a:pt x="375" y="343"/>
                  </a:lnTo>
                  <a:lnTo>
                    <a:pt x="409" y="329"/>
                  </a:lnTo>
                  <a:lnTo>
                    <a:pt x="439" y="310"/>
                  </a:lnTo>
                  <a:lnTo>
                    <a:pt x="464" y="285"/>
                  </a:lnTo>
                  <a:lnTo>
                    <a:pt x="484" y="258"/>
                  </a:lnTo>
                  <a:lnTo>
                    <a:pt x="497" y="226"/>
                  </a:lnTo>
                  <a:lnTo>
                    <a:pt x="504" y="195"/>
                  </a:lnTo>
                  <a:lnTo>
                    <a:pt x="504" y="162"/>
                  </a:lnTo>
                  <a:lnTo>
                    <a:pt x="497" y="130"/>
                  </a:lnTo>
                  <a:lnTo>
                    <a:pt x="484" y="98"/>
                  </a:lnTo>
                  <a:lnTo>
                    <a:pt x="464" y="71"/>
                  </a:lnTo>
                  <a:lnTo>
                    <a:pt x="439" y="46"/>
                  </a:lnTo>
                  <a:lnTo>
                    <a:pt x="409" y="27"/>
                  </a:lnTo>
                  <a:lnTo>
                    <a:pt x="375" y="13"/>
                  </a:lnTo>
                  <a:lnTo>
                    <a:pt x="339" y="4"/>
                  </a:lnTo>
                  <a:lnTo>
                    <a:pt x="303" y="0"/>
                  </a:lnTo>
                  <a:lnTo>
                    <a:pt x="0" y="0"/>
                  </a:lnTo>
                  <a:close/>
                  <a:moveTo>
                    <a:pt x="504" y="179"/>
                  </a:moveTo>
                  <a:lnTo>
                    <a:pt x="507" y="193"/>
                  </a:lnTo>
                  <a:lnTo>
                    <a:pt x="516" y="207"/>
                  </a:lnTo>
                  <a:lnTo>
                    <a:pt x="529" y="217"/>
                  </a:lnTo>
                  <a:lnTo>
                    <a:pt x="547" y="222"/>
                  </a:lnTo>
                  <a:lnTo>
                    <a:pt x="563" y="222"/>
                  </a:lnTo>
                  <a:lnTo>
                    <a:pt x="581" y="217"/>
                  </a:lnTo>
                  <a:lnTo>
                    <a:pt x="593" y="207"/>
                  </a:lnTo>
                  <a:lnTo>
                    <a:pt x="602" y="193"/>
                  </a:lnTo>
                  <a:lnTo>
                    <a:pt x="606" y="179"/>
                  </a:lnTo>
                  <a:lnTo>
                    <a:pt x="602" y="163"/>
                  </a:lnTo>
                  <a:lnTo>
                    <a:pt x="593" y="150"/>
                  </a:lnTo>
                  <a:lnTo>
                    <a:pt x="581" y="139"/>
                  </a:lnTo>
                  <a:lnTo>
                    <a:pt x="563" y="135"/>
                  </a:lnTo>
                  <a:lnTo>
                    <a:pt x="547" y="135"/>
                  </a:lnTo>
                  <a:lnTo>
                    <a:pt x="529" y="139"/>
                  </a:lnTo>
                  <a:lnTo>
                    <a:pt x="516" y="150"/>
                  </a:lnTo>
                  <a:lnTo>
                    <a:pt x="507" y="163"/>
                  </a:lnTo>
                  <a:lnTo>
                    <a:pt x="504" y="179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32"/>
            <p:cNvSpPr>
              <a:spLocks noChangeShapeType="1"/>
            </p:cNvSpPr>
            <p:nvPr/>
          </p:nvSpPr>
          <p:spPr bwMode="auto">
            <a:xfrm>
              <a:off x="4486" y="2107"/>
              <a:ext cx="16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33"/>
            <p:cNvSpPr>
              <a:spLocks noChangeShapeType="1"/>
            </p:cNvSpPr>
            <p:nvPr/>
          </p:nvSpPr>
          <p:spPr bwMode="auto">
            <a:xfrm>
              <a:off x="4486" y="2285"/>
              <a:ext cx="16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34"/>
            <p:cNvSpPr>
              <a:spLocks noChangeShapeType="1"/>
            </p:cNvSpPr>
            <p:nvPr/>
          </p:nvSpPr>
          <p:spPr bwMode="auto">
            <a:xfrm>
              <a:off x="4486" y="2018"/>
              <a:ext cx="16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35"/>
            <p:cNvSpPr>
              <a:spLocks noChangeShapeType="1"/>
            </p:cNvSpPr>
            <p:nvPr/>
          </p:nvSpPr>
          <p:spPr bwMode="auto">
            <a:xfrm>
              <a:off x="4486" y="2374"/>
              <a:ext cx="16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Freeform 36"/>
            <p:cNvSpPr>
              <a:spLocks/>
            </p:cNvSpPr>
            <p:nvPr/>
          </p:nvSpPr>
          <p:spPr bwMode="auto">
            <a:xfrm>
              <a:off x="5124" y="2197"/>
              <a:ext cx="437" cy="1"/>
            </a:xfrm>
            <a:custGeom>
              <a:avLst/>
              <a:gdLst>
                <a:gd name="T0" fmla="*/ 0 w 437"/>
                <a:gd name="T1" fmla="*/ 0 h 1"/>
                <a:gd name="T2" fmla="*/ 219 w 437"/>
                <a:gd name="T3" fmla="*/ 0 h 1"/>
                <a:gd name="T4" fmla="*/ 437 w 43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7" h="1">
                  <a:moveTo>
                    <a:pt x="0" y="0"/>
                  </a:moveTo>
                  <a:lnTo>
                    <a:pt x="219" y="0"/>
                  </a:lnTo>
                  <a:lnTo>
                    <a:pt x="437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Rectangle 37"/>
            <p:cNvSpPr>
              <a:spLocks noChangeArrowheads="1"/>
            </p:cNvSpPr>
            <p:nvPr/>
          </p:nvSpPr>
          <p:spPr bwMode="auto">
            <a:xfrm>
              <a:off x="5305" y="2137"/>
              <a:ext cx="73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26" name="Rectangle 38"/>
            <p:cNvSpPr>
              <a:spLocks noChangeArrowheads="1"/>
            </p:cNvSpPr>
            <p:nvPr/>
          </p:nvSpPr>
          <p:spPr bwMode="auto">
            <a:xfrm>
              <a:off x="5310" y="2140"/>
              <a:ext cx="65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27" name="Freeform 39"/>
            <p:cNvSpPr>
              <a:spLocks noEditPoints="1"/>
            </p:cNvSpPr>
            <p:nvPr/>
          </p:nvSpPr>
          <p:spPr bwMode="auto">
            <a:xfrm>
              <a:off x="3621" y="1131"/>
              <a:ext cx="150" cy="118"/>
            </a:xfrm>
            <a:custGeom>
              <a:avLst/>
              <a:gdLst>
                <a:gd name="T0" fmla="*/ 0 w 150"/>
                <a:gd name="T1" fmla="*/ 0 h 118"/>
                <a:gd name="T2" fmla="*/ 0 w 150"/>
                <a:gd name="T3" fmla="*/ 118 h 118"/>
                <a:gd name="T4" fmla="*/ 116 w 150"/>
                <a:gd name="T5" fmla="*/ 58 h 118"/>
                <a:gd name="T6" fmla="*/ 0 w 150"/>
                <a:gd name="T7" fmla="*/ 0 h 118"/>
                <a:gd name="T8" fmla="*/ 116 w 150"/>
                <a:gd name="T9" fmla="*/ 58 h 118"/>
                <a:gd name="T10" fmla="*/ 120 w 150"/>
                <a:gd name="T11" fmla="*/ 67 h 118"/>
                <a:gd name="T12" fmla="*/ 129 w 150"/>
                <a:gd name="T13" fmla="*/ 72 h 118"/>
                <a:gd name="T14" fmla="*/ 138 w 150"/>
                <a:gd name="T15" fmla="*/ 72 h 118"/>
                <a:gd name="T16" fmla="*/ 147 w 150"/>
                <a:gd name="T17" fmla="*/ 67 h 118"/>
                <a:gd name="T18" fmla="*/ 150 w 150"/>
                <a:gd name="T19" fmla="*/ 58 h 118"/>
                <a:gd name="T20" fmla="*/ 147 w 150"/>
                <a:gd name="T21" fmla="*/ 50 h 118"/>
                <a:gd name="T22" fmla="*/ 138 w 150"/>
                <a:gd name="T23" fmla="*/ 44 h 118"/>
                <a:gd name="T24" fmla="*/ 129 w 150"/>
                <a:gd name="T25" fmla="*/ 44 h 118"/>
                <a:gd name="T26" fmla="*/ 120 w 150"/>
                <a:gd name="T27" fmla="*/ 50 h 118"/>
                <a:gd name="T28" fmla="*/ 116 w 15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18">
                  <a:moveTo>
                    <a:pt x="0" y="0"/>
                  </a:moveTo>
                  <a:lnTo>
                    <a:pt x="0" y="118"/>
                  </a:lnTo>
                  <a:lnTo>
                    <a:pt x="116" y="58"/>
                  </a:lnTo>
                  <a:lnTo>
                    <a:pt x="0" y="0"/>
                  </a:lnTo>
                  <a:close/>
                  <a:moveTo>
                    <a:pt x="116" y="58"/>
                  </a:moveTo>
                  <a:lnTo>
                    <a:pt x="120" y="67"/>
                  </a:lnTo>
                  <a:lnTo>
                    <a:pt x="129" y="72"/>
                  </a:lnTo>
                  <a:lnTo>
                    <a:pt x="138" y="72"/>
                  </a:lnTo>
                  <a:lnTo>
                    <a:pt x="147" y="67"/>
                  </a:lnTo>
                  <a:lnTo>
                    <a:pt x="150" y="58"/>
                  </a:lnTo>
                  <a:lnTo>
                    <a:pt x="147" y="50"/>
                  </a:lnTo>
                  <a:lnTo>
                    <a:pt x="138" y="44"/>
                  </a:lnTo>
                  <a:lnTo>
                    <a:pt x="129" y="44"/>
                  </a:lnTo>
                  <a:lnTo>
                    <a:pt x="120" y="50"/>
                  </a:lnTo>
                  <a:lnTo>
                    <a:pt x="116" y="58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40"/>
            <p:cNvSpPr>
              <a:spLocks noChangeShapeType="1"/>
            </p:cNvSpPr>
            <p:nvPr/>
          </p:nvSpPr>
          <p:spPr bwMode="auto">
            <a:xfrm>
              <a:off x="3411" y="1189"/>
              <a:ext cx="21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41"/>
            <p:cNvSpPr>
              <a:spLocks noChangeShapeType="1"/>
            </p:cNvSpPr>
            <p:nvPr/>
          </p:nvSpPr>
          <p:spPr bwMode="auto">
            <a:xfrm>
              <a:off x="3771" y="1189"/>
              <a:ext cx="178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Rectangle 42"/>
            <p:cNvSpPr>
              <a:spLocks noChangeArrowheads="1"/>
            </p:cNvSpPr>
            <p:nvPr/>
          </p:nvSpPr>
          <p:spPr bwMode="auto">
            <a:xfrm>
              <a:off x="3569" y="929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g1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31" name="Freeform 43"/>
            <p:cNvSpPr>
              <a:spLocks noEditPoints="1"/>
            </p:cNvSpPr>
            <p:nvPr/>
          </p:nvSpPr>
          <p:spPr bwMode="auto">
            <a:xfrm>
              <a:off x="4965" y="1131"/>
              <a:ext cx="150" cy="118"/>
            </a:xfrm>
            <a:custGeom>
              <a:avLst/>
              <a:gdLst>
                <a:gd name="T0" fmla="*/ 0 w 150"/>
                <a:gd name="T1" fmla="*/ 0 h 118"/>
                <a:gd name="T2" fmla="*/ 0 w 150"/>
                <a:gd name="T3" fmla="*/ 118 h 118"/>
                <a:gd name="T4" fmla="*/ 116 w 150"/>
                <a:gd name="T5" fmla="*/ 58 h 118"/>
                <a:gd name="T6" fmla="*/ 0 w 150"/>
                <a:gd name="T7" fmla="*/ 0 h 118"/>
                <a:gd name="T8" fmla="*/ 116 w 150"/>
                <a:gd name="T9" fmla="*/ 58 h 118"/>
                <a:gd name="T10" fmla="*/ 120 w 150"/>
                <a:gd name="T11" fmla="*/ 67 h 118"/>
                <a:gd name="T12" fmla="*/ 129 w 150"/>
                <a:gd name="T13" fmla="*/ 72 h 118"/>
                <a:gd name="T14" fmla="*/ 137 w 150"/>
                <a:gd name="T15" fmla="*/ 72 h 118"/>
                <a:gd name="T16" fmla="*/ 146 w 150"/>
                <a:gd name="T17" fmla="*/ 67 h 118"/>
                <a:gd name="T18" fmla="*/ 150 w 150"/>
                <a:gd name="T19" fmla="*/ 58 h 118"/>
                <a:gd name="T20" fmla="*/ 146 w 150"/>
                <a:gd name="T21" fmla="*/ 50 h 118"/>
                <a:gd name="T22" fmla="*/ 137 w 150"/>
                <a:gd name="T23" fmla="*/ 44 h 118"/>
                <a:gd name="T24" fmla="*/ 129 w 150"/>
                <a:gd name="T25" fmla="*/ 44 h 118"/>
                <a:gd name="T26" fmla="*/ 120 w 150"/>
                <a:gd name="T27" fmla="*/ 50 h 118"/>
                <a:gd name="T28" fmla="*/ 116 w 15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18">
                  <a:moveTo>
                    <a:pt x="0" y="0"/>
                  </a:moveTo>
                  <a:lnTo>
                    <a:pt x="0" y="118"/>
                  </a:lnTo>
                  <a:lnTo>
                    <a:pt x="116" y="58"/>
                  </a:lnTo>
                  <a:lnTo>
                    <a:pt x="0" y="0"/>
                  </a:lnTo>
                  <a:close/>
                  <a:moveTo>
                    <a:pt x="116" y="58"/>
                  </a:moveTo>
                  <a:lnTo>
                    <a:pt x="120" y="67"/>
                  </a:lnTo>
                  <a:lnTo>
                    <a:pt x="129" y="72"/>
                  </a:lnTo>
                  <a:lnTo>
                    <a:pt x="137" y="72"/>
                  </a:lnTo>
                  <a:lnTo>
                    <a:pt x="146" y="67"/>
                  </a:lnTo>
                  <a:lnTo>
                    <a:pt x="150" y="58"/>
                  </a:lnTo>
                  <a:lnTo>
                    <a:pt x="146" y="50"/>
                  </a:lnTo>
                  <a:lnTo>
                    <a:pt x="137" y="44"/>
                  </a:lnTo>
                  <a:lnTo>
                    <a:pt x="129" y="44"/>
                  </a:lnTo>
                  <a:lnTo>
                    <a:pt x="120" y="50"/>
                  </a:lnTo>
                  <a:lnTo>
                    <a:pt x="116" y="58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44"/>
            <p:cNvSpPr>
              <a:spLocks noChangeShapeType="1"/>
            </p:cNvSpPr>
            <p:nvPr/>
          </p:nvSpPr>
          <p:spPr bwMode="auto">
            <a:xfrm>
              <a:off x="4755" y="1189"/>
              <a:ext cx="21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45"/>
            <p:cNvSpPr>
              <a:spLocks noChangeShapeType="1"/>
            </p:cNvSpPr>
            <p:nvPr/>
          </p:nvSpPr>
          <p:spPr bwMode="auto">
            <a:xfrm>
              <a:off x="5115" y="1189"/>
              <a:ext cx="177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Rectangle 46"/>
            <p:cNvSpPr>
              <a:spLocks noChangeArrowheads="1"/>
            </p:cNvSpPr>
            <p:nvPr/>
          </p:nvSpPr>
          <p:spPr bwMode="auto">
            <a:xfrm>
              <a:off x="4960" y="953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g2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35" name="Freeform 47"/>
            <p:cNvSpPr>
              <a:spLocks/>
            </p:cNvSpPr>
            <p:nvPr/>
          </p:nvSpPr>
          <p:spPr bwMode="auto">
            <a:xfrm>
              <a:off x="3143" y="1189"/>
              <a:ext cx="268" cy="1"/>
            </a:xfrm>
            <a:custGeom>
              <a:avLst/>
              <a:gdLst>
                <a:gd name="T0" fmla="*/ 0 w 268"/>
                <a:gd name="T1" fmla="*/ 0 h 1"/>
                <a:gd name="T2" fmla="*/ 134 w 268"/>
                <a:gd name="T3" fmla="*/ 0 h 1"/>
                <a:gd name="T4" fmla="*/ 268 w 26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8" h="1">
                  <a:moveTo>
                    <a:pt x="0" y="0"/>
                  </a:moveTo>
                  <a:lnTo>
                    <a:pt x="134" y="0"/>
                  </a:lnTo>
                  <a:lnTo>
                    <a:pt x="268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Rectangle 48"/>
            <p:cNvSpPr>
              <a:spLocks noChangeArrowheads="1"/>
            </p:cNvSpPr>
            <p:nvPr/>
          </p:nvSpPr>
          <p:spPr bwMode="auto">
            <a:xfrm>
              <a:off x="3186" y="1129"/>
              <a:ext cx="181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37" name="Rectangle 49"/>
            <p:cNvSpPr>
              <a:spLocks noChangeArrowheads="1"/>
            </p:cNvSpPr>
            <p:nvPr/>
          </p:nvSpPr>
          <p:spPr bwMode="auto">
            <a:xfrm>
              <a:off x="3191" y="1133"/>
              <a:ext cx="166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x(0)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38" name="Freeform 50"/>
            <p:cNvSpPr>
              <a:spLocks/>
            </p:cNvSpPr>
            <p:nvPr/>
          </p:nvSpPr>
          <p:spPr bwMode="auto">
            <a:xfrm>
              <a:off x="3949" y="1189"/>
              <a:ext cx="269" cy="1"/>
            </a:xfrm>
            <a:custGeom>
              <a:avLst/>
              <a:gdLst>
                <a:gd name="T0" fmla="*/ 0 w 269"/>
                <a:gd name="T1" fmla="*/ 0 h 1"/>
                <a:gd name="T2" fmla="*/ 134 w 269"/>
                <a:gd name="T3" fmla="*/ 0 h 1"/>
                <a:gd name="T4" fmla="*/ 269 w 26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134" y="0"/>
                  </a:lnTo>
                  <a:lnTo>
                    <a:pt x="2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Rectangle 51"/>
            <p:cNvSpPr>
              <a:spLocks noChangeArrowheads="1"/>
            </p:cNvSpPr>
            <p:nvPr/>
          </p:nvSpPr>
          <p:spPr bwMode="auto">
            <a:xfrm>
              <a:off x="3981" y="1129"/>
              <a:ext cx="204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40" name="Rectangle 52"/>
            <p:cNvSpPr>
              <a:spLocks noChangeArrowheads="1"/>
            </p:cNvSpPr>
            <p:nvPr/>
          </p:nvSpPr>
          <p:spPr bwMode="auto">
            <a:xfrm>
              <a:off x="3986" y="1133"/>
              <a:ext cx="187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A0B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41" name="Freeform 53"/>
            <p:cNvSpPr>
              <a:spLocks/>
            </p:cNvSpPr>
            <p:nvPr/>
          </p:nvSpPr>
          <p:spPr bwMode="auto">
            <a:xfrm>
              <a:off x="4486" y="1189"/>
              <a:ext cx="269" cy="1"/>
            </a:xfrm>
            <a:custGeom>
              <a:avLst/>
              <a:gdLst>
                <a:gd name="T0" fmla="*/ 0 w 269"/>
                <a:gd name="T1" fmla="*/ 0 h 1"/>
                <a:gd name="T2" fmla="*/ 135 w 269"/>
                <a:gd name="T3" fmla="*/ 0 h 1"/>
                <a:gd name="T4" fmla="*/ 269 w 26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135" y="0"/>
                  </a:lnTo>
                  <a:lnTo>
                    <a:pt x="2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Rectangle 54"/>
            <p:cNvSpPr>
              <a:spLocks noChangeArrowheads="1"/>
            </p:cNvSpPr>
            <p:nvPr/>
          </p:nvSpPr>
          <p:spPr bwMode="auto">
            <a:xfrm>
              <a:off x="4529" y="1129"/>
              <a:ext cx="181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43" name="Rectangle 55"/>
            <p:cNvSpPr>
              <a:spLocks noChangeArrowheads="1"/>
            </p:cNvSpPr>
            <p:nvPr/>
          </p:nvSpPr>
          <p:spPr bwMode="auto">
            <a:xfrm>
              <a:off x="4535" y="1133"/>
              <a:ext cx="166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x(1)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44" name="Freeform 56"/>
            <p:cNvSpPr>
              <a:spLocks/>
            </p:cNvSpPr>
            <p:nvPr/>
          </p:nvSpPr>
          <p:spPr bwMode="auto">
            <a:xfrm>
              <a:off x="5292" y="1189"/>
              <a:ext cx="269" cy="1"/>
            </a:xfrm>
            <a:custGeom>
              <a:avLst/>
              <a:gdLst>
                <a:gd name="T0" fmla="*/ 0 w 269"/>
                <a:gd name="T1" fmla="*/ 0 h 1"/>
                <a:gd name="T2" fmla="*/ 135 w 269"/>
                <a:gd name="T3" fmla="*/ 0 h 1"/>
                <a:gd name="T4" fmla="*/ 269 w 26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135" y="0"/>
                  </a:lnTo>
                  <a:lnTo>
                    <a:pt x="2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Rectangle 57"/>
            <p:cNvSpPr>
              <a:spLocks noChangeArrowheads="1"/>
            </p:cNvSpPr>
            <p:nvPr/>
          </p:nvSpPr>
          <p:spPr bwMode="auto">
            <a:xfrm>
              <a:off x="5325" y="1129"/>
              <a:ext cx="204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46" name="Rectangle 58"/>
            <p:cNvSpPr>
              <a:spLocks noChangeArrowheads="1"/>
            </p:cNvSpPr>
            <p:nvPr/>
          </p:nvSpPr>
          <p:spPr bwMode="auto">
            <a:xfrm>
              <a:off x="5330" y="1133"/>
              <a:ext cx="187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A1B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47" name="Freeform 59"/>
            <p:cNvSpPr>
              <a:spLocks/>
            </p:cNvSpPr>
            <p:nvPr/>
          </p:nvSpPr>
          <p:spPr bwMode="auto">
            <a:xfrm>
              <a:off x="4486" y="1486"/>
              <a:ext cx="269" cy="1"/>
            </a:xfrm>
            <a:custGeom>
              <a:avLst/>
              <a:gdLst>
                <a:gd name="T0" fmla="*/ 0 w 269"/>
                <a:gd name="T1" fmla="*/ 0 h 1"/>
                <a:gd name="T2" fmla="*/ 135 w 269"/>
                <a:gd name="T3" fmla="*/ 0 h 1"/>
                <a:gd name="T4" fmla="*/ 269 w 26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135" y="0"/>
                  </a:lnTo>
                  <a:lnTo>
                    <a:pt x="2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Rectangle 60"/>
            <p:cNvSpPr>
              <a:spLocks noChangeArrowheads="1"/>
            </p:cNvSpPr>
            <p:nvPr/>
          </p:nvSpPr>
          <p:spPr bwMode="auto">
            <a:xfrm>
              <a:off x="4529" y="1426"/>
              <a:ext cx="181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49" name="Rectangle 61"/>
            <p:cNvSpPr>
              <a:spLocks noChangeArrowheads="1"/>
            </p:cNvSpPr>
            <p:nvPr/>
          </p:nvSpPr>
          <p:spPr bwMode="auto">
            <a:xfrm>
              <a:off x="4535" y="1429"/>
              <a:ext cx="166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x(2)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50" name="Freeform 62"/>
            <p:cNvSpPr>
              <a:spLocks/>
            </p:cNvSpPr>
            <p:nvPr/>
          </p:nvSpPr>
          <p:spPr bwMode="auto">
            <a:xfrm>
              <a:off x="5292" y="1486"/>
              <a:ext cx="269" cy="1"/>
            </a:xfrm>
            <a:custGeom>
              <a:avLst/>
              <a:gdLst>
                <a:gd name="T0" fmla="*/ 0 w 269"/>
                <a:gd name="T1" fmla="*/ 0 h 1"/>
                <a:gd name="T2" fmla="*/ 135 w 269"/>
                <a:gd name="T3" fmla="*/ 0 h 1"/>
                <a:gd name="T4" fmla="*/ 269 w 26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135" y="0"/>
                  </a:lnTo>
                  <a:lnTo>
                    <a:pt x="269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Rectangle 63"/>
            <p:cNvSpPr>
              <a:spLocks noChangeArrowheads="1"/>
            </p:cNvSpPr>
            <p:nvPr/>
          </p:nvSpPr>
          <p:spPr bwMode="auto">
            <a:xfrm>
              <a:off x="5325" y="1426"/>
              <a:ext cx="204" cy="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52" name="Rectangle 64"/>
            <p:cNvSpPr>
              <a:spLocks noChangeArrowheads="1"/>
            </p:cNvSpPr>
            <p:nvPr/>
          </p:nvSpPr>
          <p:spPr bwMode="auto">
            <a:xfrm>
              <a:off x="5330" y="1429"/>
              <a:ext cx="187" cy="1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A2B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53" name="Freeform 65"/>
            <p:cNvSpPr>
              <a:spLocks/>
            </p:cNvSpPr>
            <p:nvPr/>
          </p:nvSpPr>
          <p:spPr bwMode="auto">
            <a:xfrm>
              <a:off x="3277" y="1426"/>
              <a:ext cx="134" cy="178"/>
            </a:xfrm>
            <a:custGeom>
              <a:avLst/>
              <a:gdLst>
                <a:gd name="T0" fmla="*/ 0 w 134"/>
                <a:gd name="T1" fmla="*/ 0 h 178"/>
                <a:gd name="T2" fmla="*/ 0 w 134"/>
                <a:gd name="T3" fmla="*/ 178 h 178"/>
                <a:gd name="T4" fmla="*/ 134 w 134"/>
                <a:gd name="T5" fmla="*/ 178 h 1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" h="178">
                  <a:moveTo>
                    <a:pt x="0" y="0"/>
                  </a:moveTo>
                  <a:lnTo>
                    <a:pt x="0" y="178"/>
                  </a:lnTo>
                  <a:lnTo>
                    <a:pt x="134" y="178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Rectangle 66"/>
            <p:cNvSpPr>
              <a:spLocks noChangeArrowheads="1"/>
            </p:cNvSpPr>
            <p:nvPr/>
          </p:nvSpPr>
          <p:spPr bwMode="auto">
            <a:xfrm>
              <a:off x="3268" y="1560"/>
              <a:ext cx="152" cy="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55" name="Rectangle 67"/>
            <p:cNvSpPr>
              <a:spLocks noChangeArrowheads="1"/>
            </p:cNvSpPr>
            <p:nvPr/>
          </p:nvSpPr>
          <p:spPr bwMode="auto">
            <a:xfrm>
              <a:off x="3273" y="1563"/>
              <a:ext cx="126" cy="8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8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X(2)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56" name="Freeform 68"/>
            <p:cNvSpPr>
              <a:spLocks/>
            </p:cNvSpPr>
            <p:nvPr/>
          </p:nvSpPr>
          <p:spPr bwMode="auto">
            <a:xfrm>
              <a:off x="2940" y="1663"/>
              <a:ext cx="471" cy="1"/>
            </a:xfrm>
            <a:custGeom>
              <a:avLst/>
              <a:gdLst>
                <a:gd name="T0" fmla="*/ 0 w 471"/>
                <a:gd name="T1" fmla="*/ 0 h 1"/>
                <a:gd name="T2" fmla="*/ 235 w 471"/>
                <a:gd name="T3" fmla="*/ 0 h 1"/>
                <a:gd name="T4" fmla="*/ 471 w 47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1" h="1">
                  <a:moveTo>
                    <a:pt x="0" y="0"/>
                  </a:moveTo>
                  <a:lnTo>
                    <a:pt x="235" y="0"/>
                  </a:lnTo>
                  <a:lnTo>
                    <a:pt x="471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Rectangle 69"/>
            <p:cNvSpPr>
              <a:spLocks noChangeArrowheads="1"/>
            </p:cNvSpPr>
            <p:nvPr/>
          </p:nvSpPr>
          <p:spPr bwMode="auto">
            <a:xfrm>
              <a:off x="3100" y="1619"/>
              <a:ext cx="150" cy="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58" name="Rectangle 70"/>
            <p:cNvSpPr>
              <a:spLocks noChangeArrowheads="1"/>
            </p:cNvSpPr>
            <p:nvPr/>
          </p:nvSpPr>
          <p:spPr bwMode="auto">
            <a:xfrm>
              <a:off x="3105" y="1623"/>
              <a:ext cx="127" cy="8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8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A1B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59" name="Freeform 71"/>
            <p:cNvSpPr>
              <a:spLocks/>
            </p:cNvSpPr>
            <p:nvPr/>
          </p:nvSpPr>
          <p:spPr bwMode="auto">
            <a:xfrm>
              <a:off x="3209" y="1900"/>
              <a:ext cx="202" cy="118"/>
            </a:xfrm>
            <a:custGeom>
              <a:avLst/>
              <a:gdLst>
                <a:gd name="T0" fmla="*/ 0 w 202"/>
                <a:gd name="T1" fmla="*/ 0 h 118"/>
                <a:gd name="T2" fmla="*/ 0 w 202"/>
                <a:gd name="T3" fmla="*/ 118 h 118"/>
                <a:gd name="T4" fmla="*/ 202 w 202"/>
                <a:gd name="T5" fmla="*/ 118 h 1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" h="118">
                  <a:moveTo>
                    <a:pt x="0" y="0"/>
                  </a:moveTo>
                  <a:lnTo>
                    <a:pt x="0" y="118"/>
                  </a:lnTo>
                  <a:lnTo>
                    <a:pt x="202" y="118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Rectangle 72"/>
            <p:cNvSpPr>
              <a:spLocks noChangeArrowheads="1"/>
            </p:cNvSpPr>
            <p:nvPr/>
          </p:nvSpPr>
          <p:spPr bwMode="auto">
            <a:xfrm>
              <a:off x="3250" y="1982"/>
              <a:ext cx="120" cy="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61" name="Rectangle 73"/>
            <p:cNvSpPr>
              <a:spLocks noChangeArrowheads="1"/>
            </p:cNvSpPr>
            <p:nvPr/>
          </p:nvSpPr>
          <p:spPr bwMode="auto">
            <a:xfrm>
              <a:off x="3256" y="1985"/>
              <a:ext cx="112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X(0)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62" name="Freeform 74"/>
            <p:cNvSpPr>
              <a:spLocks/>
            </p:cNvSpPr>
            <p:nvPr/>
          </p:nvSpPr>
          <p:spPr bwMode="auto">
            <a:xfrm>
              <a:off x="2940" y="2078"/>
              <a:ext cx="471" cy="1"/>
            </a:xfrm>
            <a:custGeom>
              <a:avLst/>
              <a:gdLst>
                <a:gd name="T0" fmla="*/ 0 w 471"/>
                <a:gd name="T1" fmla="*/ 0 h 1"/>
                <a:gd name="T2" fmla="*/ 235 w 471"/>
                <a:gd name="T3" fmla="*/ 0 h 1"/>
                <a:gd name="T4" fmla="*/ 471 w 47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1" h="1">
                  <a:moveTo>
                    <a:pt x="0" y="0"/>
                  </a:moveTo>
                  <a:lnTo>
                    <a:pt x="235" y="0"/>
                  </a:lnTo>
                  <a:lnTo>
                    <a:pt x="471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Rectangle 75"/>
            <p:cNvSpPr>
              <a:spLocks noChangeArrowheads="1"/>
            </p:cNvSpPr>
            <p:nvPr/>
          </p:nvSpPr>
          <p:spPr bwMode="auto">
            <a:xfrm>
              <a:off x="3114" y="2042"/>
              <a:ext cx="122" cy="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64" name="Rectangle 76"/>
            <p:cNvSpPr>
              <a:spLocks noChangeArrowheads="1"/>
            </p:cNvSpPr>
            <p:nvPr/>
          </p:nvSpPr>
          <p:spPr bwMode="auto">
            <a:xfrm>
              <a:off x="3119" y="2045"/>
              <a:ext cx="111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A1B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65" name="Freeform 77"/>
            <p:cNvSpPr>
              <a:spLocks noEditPoints="1"/>
            </p:cNvSpPr>
            <p:nvPr/>
          </p:nvSpPr>
          <p:spPr bwMode="auto">
            <a:xfrm>
              <a:off x="3512" y="1960"/>
              <a:ext cx="403" cy="237"/>
            </a:xfrm>
            <a:custGeom>
              <a:avLst/>
              <a:gdLst>
                <a:gd name="T0" fmla="*/ 0 w 403"/>
                <a:gd name="T1" fmla="*/ 0 h 237"/>
                <a:gd name="T2" fmla="*/ 0 w 403"/>
                <a:gd name="T3" fmla="*/ 237 h 237"/>
                <a:gd name="T4" fmla="*/ 200 w 403"/>
                <a:gd name="T5" fmla="*/ 237 h 237"/>
                <a:gd name="T6" fmla="*/ 231 w 403"/>
                <a:gd name="T7" fmla="*/ 234 h 237"/>
                <a:gd name="T8" fmla="*/ 259 w 403"/>
                <a:gd name="T9" fmla="*/ 224 h 237"/>
                <a:gd name="T10" fmla="*/ 285 w 403"/>
                <a:gd name="T11" fmla="*/ 210 h 237"/>
                <a:gd name="T12" fmla="*/ 306 w 403"/>
                <a:gd name="T13" fmla="*/ 191 h 237"/>
                <a:gd name="T14" fmla="*/ 322 w 403"/>
                <a:gd name="T15" fmla="*/ 169 h 237"/>
                <a:gd name="T16" fmla="*/ 333 w 403"/>
                <a:gd name="T17" fmla="*/ 144 h 237"/>
                <a:gd name="T18" fmla="*/ 335 w 403"/>
                <a:gd name="T19" fmla="*/ 118 h 237"/>
                <a:gd name="T20" fmla="*/ 333 w 403"/>
                <a:gd name="T21" fmla="*/ 92 h 237"/>
                <a:gd name="T22" fmla="*/ 322 w 403"/>
                <a:gd name="T23" fmla="*/ 66 h 237"/>
                <a:gd name="T24" fmla="*/ 306 w 403"/>
                <a:gd name="T25" fmla="*/ 44 h 237"/>
                <a:gd name="T26" fmla="*/ 285 w 403"/>
                <a:gd name="T27" fmla="*/ 25 h 237"/>
                <a:gd name="T28" fmla="*/ 259 w 403"/>
                <a:gd name="T29" fmla="*/ 11 h 237"/>
                <a:gd name="T30" fmla="*/ 231 w 403"/>
                <a:gd name="T31" fmla="*/ 2 h 237"/>
                <a:gd name="T32" fmla="*/ 200 w 403"/>
                <a:gd name="T33" fmla="*/ 0 h 237"/>
                <a:gd name="T34" fmla="*/ 0 w 403"/>
                <a:gd name="T35" fmla="*/ 0 h 237"/>
                <a:gd name="T36" fmla="*/ 335 w 403"/>
                <a:gd name="T37" fmla="*/ 118 h 237"/>
                <a:gd name="T38" fmla="*/ 338 w 403"/>
                <a:gd name="T39" fmla="*/ 131 h 237"/>
                <a:gd name="T40" fmla="*/ 347 w 403"/>
                <a:gd name="T41" fmla="*/ 141 h 237"/>
                <a:gd name="T42" fmla="*/ 362 w 403"/>
                <a:gd name="T43" fmla="*/ 147 h 237"/>
                <a:gd name="T44" fmla="*/ 376 w 403"/>
                <a:gd name="T45" fmla="*/ 147 h 237"/>
                <a:gd name="T46" fmla="*/ 390 w 403"/>
                <a:gd name="T47" fmla="*/ 141 h 237"/>
                <a:gd name="T48" fmla="*/ 399 w 403"/>
                <a:gd name="T49" fmla="*/ 131 h 237"/>
                <a:gd name="T50" fmla="*/ 403 w 403"/>
                <a:gd name="T51" fmla="*/ 118 h 237"/>
                <a:gd name="T52" fmla="*/ 399 w 403"/>
                <a:gd name="T53" fmla="*/ 104 h 237"/>
                <a:gd name="T54" fmla="*/ 390 w 403"/>
                <a:gd name="T55" fmla="*/ 95 h 237"/>
                <a:gd name="T56" fmla="*/ 376 w 403"/>
                <a:gd name="T57" fmla="*/ 88 h 237"/>
                <a:gd name="T58" fmla="*/ 362 w 403"/>
                <a:gd name="T59" fmla="*/ 88 h 237"/>
                <a:gd name="T60" fmla="*/ 347 w 403"/>
                <a:gd name="T61" fmla="*/ 95 h 237"/>
                <a:gd name="T62" fmla="*/ 338 w 403"/>
                <a:gd name="T63" fmla="*/ 104 h 237"/>
                <a:gd name="T64" fmla="*/ 335 w 403"/>
                <a:gd name="T65" fmla="*/ 118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03" h="237">
                  <a:moveTo>
                    <a:pt x="0" y="0"/>
                  </a:moveTo>
                  <a:lnTo>
                    <a:pt x="0" y="237"/>
                  </a:lnTo>
                  <a:lnTo>
                    <a:pt x="200" y="237"/>
                  </a:lnTo>
                  <a:lnTo>
                    <a:pt x="231" y="234"/>
                  </a:lnTo>
                  <a:lnTo>
                    <a:pt x="259" y="224"/>
                  </a:lnTo>
                  <a:lnTo>
                    <a:pt x="285" y="210"/>
                  </a:lnTo>
                  <a:lnTo>
                    <a:pt x="306" y="191"/>
                  </a:lnTo>
                  <a:lnTo>
                    <a:pt x="322" y="169"/>
                  </a:lnTo>
                  <a:lnTo>
                    <a:pt x="333" y="144"/>
                  </a:lnTo>
                  <a:lnTo>
                    <a:pt x="335" y="118"/>
                  </a:lnTo>
                  <a:lnTo>
                    <a:pt x="333" y="92"/>
                  </a:lnTo>
                  <a:lnTo>
                    <a:pt x="322" y="66"/>
                  </a:lnTo>
                  <a:lnTo>
                    <a:pt x="306" y="44"/>
                  </a:lnTo>
                  <a:lnTo>
                    <a:pt x="285" y="25"/>
                  </a:lnTo>
                  <a:lnTo>
                    <a:pt x="259" y="11"/>
                  </a:lnTo>
                  <a:lnTo>
                    <a:pt x="231" y="2"/>
                  </a:lnTo>
                  <a:lnTo>
                    <a:pt x="200" y="0"/>
                  </a:lnTo>
                  <a:lnTo>
                    <a:pt x="0" y="0"/>
                  </a:lnTo>
                  <a:close/>
                  <a:moveTo>
                    <a:pt x="335" y="118"/>
                  </a:moveTo>
                  <a:lnTo>
                    <a:pt x="338" y="131"/>
                  </a:lnTo>
                  <a:lnTo>
                    <a:pt x="347" y="141"/>
                  </a:lnTo>
                  <a:lnTo>
                    <a:pt x="362" y="147"/>
                  </a:lnTo>
                  <a:lnTo>
                    <a:pt x="376" y="147"/>
                  </a:lnTo>
                  <a:lnTo>
                    <a:pt x="390" y="141"/>
                  </a:lnTo>
                  <a:lnTo>
                    <a:pt x="399" y="131"/>
                  </a:lnTo>
                  <a:lnTo>
                    <a:pt x="403" y="118"/>
                  </a:lnTo>
                  <a:lnTo>
                    <a:pt x="399" y="104"/>
                  </a:lnTo>
                  <a:lnTo>
                    <a:pt x="390" y="95"/>
                  </a:lnTo>
                  <a:lnTo>
                    <a:pt x="376" y="88"/>
                  </a:lnTo>
                  <a:lnTo>
                    <a:pt x="362" y="88"/>
                  </a:lnTo>
                  <a:lnTo>
                    <a:pt x="347" y="95"/>
                  </a:lnTo>
                  <a:lnTo>
                    <a:pt x="338" y="104"/>
                  </a:lnTo>
                  <a:lnTo>
                    <a:pt x="335" y="118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78"/>
            <p:cNvSpPr>
              <a:spLocks noChangeShapeType="1"/>
            </p:cNvSpPr>
            <p:nvPr/>
          </p:nvSpPr>
          <p:spPr bwMode="auto">
            <a:xfrm flipH="1">
              <a:off x="3915" y="2078"/>
              <a:ext cx="34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79"/>
            <p:cNvSpPr>
              <a:spLocks noChangeShapeType="1"/>
            </p:cNvSpPr>
            <p:nvPr/>
          </p:nvSpPr>
          <p:spPr bwMode="auto">
            <a:xfrm>
              <a:off x="3411" y="2018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80"/>
            <p:cNvSpPr>
              <a:spLocks noChangeShapeType="1"/>
            </p:cNvSpPr>
            <p:nvPr/>
          </p:nvSpPr>
          <p:spPr bwMode="auto">
            <a:xfrm>
              <a:off x="3411" y="2078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Line 81"/>
            <p:cNvSpPr>
              <a:spLocks noChangeShapeType="1"/>
            </p:cNvSpPr>
            <p:nvPr/>
          </p:nvSpPr>
          <p:spPr bwMode="auto">
            <a:xfrm>
              <a:off x="3411" y="2137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Rectangle 82"/>
            <p:cNvSpPr>
              <a:spLocks noChangeArrowheads="1"/>
            </p:cNvSpPr>
            <p:nvPr/>
          </p:nvSpPr>
          <p:spPr bwMode="auto">
            <a:xfrm>
              <a:off x="3605" y="2029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g5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71" name="Freeform 83"/>
            <p:cNvSpPr>
              <a:spLocks noEditPoints="1"/>
            </p:cNvSpPr>
            <p:nvPr/>
          </p:nvSpPr>
          <p:spPr bwMode="auto">
            <a:xfrm>
              <a:off x="3512" y="2315"/>
              <a:ext cx="403" cy="237"/>
            </a:xfrm>
            <a:custGeom>
              <a:avLst/>
              <a:gdLst>
                <a:gd name="T0" fmla="*/ 0 w 403"/>
                <a:gd name="T1" fmla="*/ 0 h 237"/>
                <a:gd name="T2" fmla="*/ 0 w 403"/>
                <a:gd name="T3" fmla="*/ 237 h 237"/>
                <a:gd name="T4" fmla="*/ 200 w 403"/>
                <a:gd name="T5" fmla="*/ 237 h 237"/>
                <a:gd name="T6" fmla="*/ 231 w 403"/>
                <a:gd name="T7" fmla="*/ 234 h 237"/>
                <a:gd name="T8" fmla="*/ 259 w 403"/>
                <a:gd name="T9" fmla="*/ 225 h 237"/>
                <a:gd name="T10" fmla="*/ 285 w 403"/>
                <a:gd name="T11" fmla="*/ 211 h 237"/>
                <a:gd name="T12" fmla="*/ 306 w 403"/>
                <a:gd name="T13" fmla="*/ 192 h 237"/>
                <a:gd name="T14" fmla="*/ 322 w 403"/>
                <a:gd name="T15" fmla="*/ 169 h 237"/>
                <a:gd name="T16" fmla="*/ 333 w 403"/>
                <a:gd name="T17" fmla="*/ 144 h 237"/>
                <a:gd name="T18" fmla="*/ 335 w 403"/>
                <a:gd name="T19" fmla="*/ 119 h 237"/>
                <a:gd name="T20" fmla="*/ 333 w 403"/>
                <a:gd name="T21" fmla="*/ 92 h 237"/>
                <a:gd name="T22" fmla="*/ 322 w 403"/>
                <a:gd name="T23" fmla="*/ 67 h 237"/>
                <a:gd name="T24" fmla="*/ 306 w 403"/>
                <a:gd name="T25" fmla="*/ 45 h 237"/>
                <a:gd name="T26" fmla="*/ 285 w 403"/>
                <a:gd name="T27" fmla="*/ 26 h 237"/>
                <a:gd name="T28" fmla="*/ 259 w 403"/>
                <a:gd name="T29" fmla="*/ 11 h 237"/>
                <a:gd name="T30" fmla="*/ 231 w 403"/>
                <a:gd name="T31" fmla="*/ 2 h 237"/>
                <a:gd name="T32" fmla="*/ 200 w 403"/>
                <a:gd name="T33" fmla="*/ 0 h 237"/>
                <a:gd name="T34" fmla="*/ 0 w 403"/>
                <a:gd name="T35" fmla="*/ 0 h 237"/>
                <a:gd name="T36" fmla="*/ 335 w 403"/>
                <a:gd name="T37" fmla="*/ 119 h 237"/>
                <a:gd name="T38" fmla="*/ 338 w 403"/>
                <a:gd name="T39" fmla="*/ 132 h 237"/>
                <a:gd name="T40" fmla="*/ 347 w 403"/>
                <a:gd name="T41" fmla="*/ 141 h 237"/>
                <a:gd name="T42" fmla="*/ 362 w 403"/>
                <a:gd name="T43" fmla="*/ 147 h 237"/>
                <a:gd name="T44" fmla="*/ 376 w 403"/>
                <a:gd name="T45" fmla="*/ 147 h 237"/>
                <a:gd name="T46" fmla="*/ 390 w 403"/>
                <a:gd name="T47" fmla="*/ 141 h 237"/>
                <a:gd name="T48" fmla="*/ 399 w 403"/>
                <a:gd name="T49" fmla="*/ 132 h 237"/>
                <a:gd name="T50" fmla="*/ 403 w 403"/>
                <a:gd name="T51" fmla="*/ 119 h 237"/>
                <a:gd name="T52" fmla="*/ 399 w 403"/>
                <a:gd name="T53" fmla="*/ 105 h 237"/>
                <a:gd name="T54" fmla="*/ 390 w 403"/>
                <a:gd name="T55" fmla="*/ 95 h 237"/>
                <a:gd name="T56" fmla="*/ 376 w 403"/>
                <a:gd name="T57" fmla="*/ 89 h 237"/>
                <a:gd name="T58" fmla="*/ 362 w 403"/>
                <a:gd name="T59" fmla="*/ 89 h 237"/>
                <a:gd name="T60" fmla="*/ 347 w 403"/>
                <a:gd name="T61" fmla="*/ 95 h 237"/>
                <a:gd name="T62" fmla="*/ 338 w 403"/>
                <a:gd name="T63" fmla="*/ 105 h 237"/>
                <a:gd name="T64" fmla="*/ 335 w 403"/>
                <a:gd name="T65" fmla="*/ 119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03" h="237">
                  <a:moveTo>
                    <a:pt x="0" y="0"/>
                  </a:moveTo>
                  <a:lnTo>
                    <a:pt x="0" y="237"/>
                  </a:lnTo>
                  <a:lnTo>
                    <a:pt x="200" y="237"/>
                  </a:lnTo>
                  <a:lnTo>
                    <a:pt x="231" y="234"/>
                  </a:lnTo>
                  <a:lnTo>
                    <a:pt x="259" y="225"/>
                  </a:lnTo>
                  <a:lnTo>
                    <a:pt x="285" y="211"/>
                  </a:lnTo>
                  <a:lnTo>
                    <a:pt x="306" y="192"/>
                  </a:lnTo>
                  <a:lnTo>
                    <a:pt x="322" y="169"/>
                  </a:lnTo>
                  <a:lnTo>
                    <a:pt x="333" y="144"/>
                  </a:lnTo>
                  <a:lnTo>
                    <a:pt x="335" y="119"/>
                  </a:lnTo>
                  <a:lnTo>
                    <a:pt x="333" y="92"/>
                  </a:lnTo>
                  <a:lnTo>
                    <a:pt x="322" y="67"/>
                  </a:lnTo>
                  <a:lnTo>
                    <a:pt x="306" y="45"/>
                  </a:lnTo>
                  <a:lnTo>
                    <a:pt x="285" y="26"/>
                  </a:lnTo>
                  <a:lnTo>
                    <a:pt x="259" y="11"/>
                  </a:lnTo>
                  <a:lnTo>
                    <a:pt x="231" y="2"/>
                  </a:lnTo>
                  <a:lnTo>
                    <a:pt x="200" y="0"/>
                  </a:lnTo>
                  <a:lnTo>
                    <a:pt x="0" y="0"/>
                  </a:lnTo>
                  <a:close/>
                  <a:moveTo>
                    <a:pt x="335" y="119"/>
                  </a:moveTo>
                  <a:lnTo>
                    <a:pt x="338" y="132"/>
                  </a:lnTo>
                  <a:lnTo>
                    <a:pt x="347" y="141"/>
                  </a:lnTo>
                  <a:lnTo>
                    <a:pt x="362" y="147"/>
                  </a:lnTo>
                  <a:lnTo>
                    <a:pt x="376" y="147"/>
                  </a:lnTo>
                  <a:lnTo>
                    <a:pt x="390" y="141"/>
                  </a:lnTo>
                  <a:lnTo>
                    <a:pt x="399" y="132"/>
                  </a:lnTo>
                  <a:lnTo>
                    <a:pt x="403" y="119"/>
                  </a:lnTo>
                  <a:lnTo>
                    <a:pt x="399" y="105"/>
                  </a:lnTo>
                  <a:lnTo>
                    <a:pt x="390" y="95"/>
                  </a:lnTo>
                  <a:lnTo>
                    <a:pt x="376" y="89"/>
                  </a:lnTo>
                  <a:lnTo>
                    <a:pt x="362" y="89"/>
                  </a:lnTo>
                  <a:lnTo>
                    <a:pt x="347" y="95"/>
                  </a:lnTo>
                  <a:lnTo>
                    <a:pt x="338" y="105"/>
                  </a:lnTo>
                  <a:lnTo>
                    <a:pt x="335" y="119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84"/>
            <p:cNvSpPr>
              <a:spLocks noChangeShapeType="1"/>
            </p:cNvSpPr>
            <p:nvPr/>
          </p:nvSpPr>
          <p:spPr bwMode="auto">
            <a:xfrm flipH="1">
              <a:off x="3915" y="2434"/>
              <a:ext cx="34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85"/>
            <p:cNvSpPr>
              <a:spLocks noChangeShapeType="1"/>
            </p:cNvSpPr>
            <p:nvPr/>
          </p:nvSpPr>
          <p:spPr bwMode="auto">
            <a:xfrm>
              <a:off x="3411" y="2374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86"/>
            <p:cNvSpPr>
              <a:spLocks noChangeShapeType="1"/>
            </p:cNvSpPr>
            <p:nvPr/>
          </p:nvSpPr>
          <p:spPr bwMode="auto">
            <a:xfrm>
              <a:off x="3411" y="2434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87"/>
            <p:cNvSpPr>
              <a:spLocks noChangeShapeType="1"/>
            </p:cNvSpPr>
            <p:nvPr/>
          </p:nvSpPr>
          <p:spPr bwMode="auto">
            <a:xfrm>
              <a:off x="3411" y="2492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Rectangle 88"/>
            <p:cNvSpPr>
              <a:spLocks noChangeArrowheads="1"/>
            </p:cNvSpPr>
            <p:nvPr/>
          </p:nvSpPr>
          <p:spPr bwMode="auto">
            <a:xfrm>
              <a:off x="3569" y="2386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g6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77" name="Freeform 89"/>
            <p:cNvSpPr>
              <a:spLocks noEditPoints="1"/>
            </p:cNvSpPr>
            <p:nvPr/>
          </p:nvSpPr>
          <p:spPr bwMode="auto">
            <a:xfrm>
              <a:off x="3512" y="2671"/>
              <a:ext cx="403" cy="237"/>
            </a:xfrm>
            <a:custGeom>
              <a:avLst/>
              <a:gdLst>
                <a:gd name="T0" fmla="*/ 0 w 403"/>
                <a:gd name="T1" fmla="*/ 0 h 237"/>
                <a:gd name="T2" fmla="*/ 0 w 403"/>
                <a:gd name="T3" fmla="*/ 237 h 237"/>
                <a:gd name="T4" fmla="*/ 200 w 403"/>
                <a:gd name="T5" fmla="*/ 237 h 237"/>
                <a:gd name="T6" fmla="*/ 231 w 403"/>
                <a:gd name="T7" fmla="*/ 234 h 237"/>
                <a:gd name="T8" fmla="*/ 259 w 403"/>
                <a:gd name="T9" fmla="*/ 224 h 237"/>
                <a:gd name="T10" fmla="*/ 285 w 403"/>
                <a:gd name="T11" fmla="*/ 210 h 237"/>
                <a:gd name="T12" fmla="*/ 306 w 403"/>
                <a:gd name="T13" fmla="*/ 191 h 237"/>
                <a:gd name="T14" fmla="*/ 322 w 403"/>
                <a:gd name="T15" fmla="*/ 169 h 237"/>
                <a:gd name="T16" fmla="*/ 333 w 403"/>
                <a:gd name="T17" fmla="*/ 144 h 237"/>
                <a:gd name="T18" fmla="*/ 335 w 403"/>
                <a:gd name="T19" fmla="*/ 118 h 237"/>
                <a:gd name="T20" fmla="*/ 333 w 403"/>
                <a:gd name="T21" fmla="*/ 92 h 237"/>
                <a:gd name="T22" fmla="*/ 322 w 403"/>
                <a:gd name="T23" fmla="*/ 66 h 237"/>
                <a:gd name="T24" fmla="*/ 306 w 403"/>
                <a:gd name="T25" fmla="*/ 44 h 237"/>
                <a:gd name="T26" fmla="*/ 285 w 403"/>
                <a:gd name="T27" fmla="*/ 25 h 237"/>
                <a:gd name="T28" fmla="*/ 259 w 403"/>
                <a:gd name="T29" fmla="*/ 11 h 237"/>
                <a:gd name="T30" fmla="*/ 231 w 403"/>
                <a:gd name="T31" fmla="*/ 1 h 237"/>
                <a:gd name="T32" fmla="*/ 200 w 403"/>
                <a:gd name="T33" fmla="*/ 0 h 237"/>
                <a:gd name="T34" fmla="*/ 0 w 403"/>
                <a:gd name="T35" fmla="*/ 0 h 237"/>
                <a:gd name="T36" fmla="*/ 335 w 403"/>
                <a:gd name="T37" fmla="*/ 118 h 237"/>
                <a:gd name="T38" fmla="*/ 338 w 403"/>
                <a:gd name="T39" fmla="*/ 131 h 237"/>
                <a:gd name="T40" fmla="*/ 347 w 403"/>
                <a:gd name="T41" fmla="*/ 140 h 237"/>
                <a:gd name="T42" fmla="*/ 362 w 403"/>
                <a:gd name="T43" fmla="*/ 147 h 237"/>
                <a:gd name="T44" fmla="*/ 376 w 403"/>
                <a:gd name="T45" fmla="*/ 147 h 237"/>
                <a:gd name="T46" fmla="*/ 390 w 403"/>
                <a:gd name="T47" fmla="*/ 140 h 237"/>
                <a:gd name="T48" fmla="*/ 399 w 403"/>
                <a:gd name="T49" fmla="*/ 131 h 237"/>
                <a:gd name="T50" fmla="*/ 403 w 403"/>
                <a:gd name="T51" fmla="*/ 118 h 237"/>
                <a:gd name="T52" fmla="*/ 399 w 403"/>
                <a:gd name="T53" fmla="*/ 104 h 237"/>
                <a:gd name="T54" fmla="*/ 390 w 403"/>
                <a:gd name="T55" fmla="*/ 95 h 237"/>
                <a:gd name="T56" fmla="*/ 376 w 403"/>
                <a:gd name="T57" fmla="*/ 88 h 237"/>
                <a:gd name="T58" fmla="*/ 362 w 403"/>
                <a:gd name="T59" fmla="*/ 88 h 237"/>
                <a:gd name="T60" fmla="*/ 347 w 403"/>
                <a:gd name="T61" fmla="*/ 95 h 237"/>
                <a:gd name="T62" fmla="*/ 338 w 403"/>
                <a:gd name="T63" fmla="*/ 104 h 237"/>
                <a:gd name="T64" fmla="*/ 335 w 403"/>
                <a:gd name="T65" fmla="*/ 118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03" h="237">
                  <a:moveTo>
                    <a:pt x="0" y="0"/>
                  </a:moveTo>
                  <a:lnTo>
                    <a:pt x="0" y="237"/>
                  </a:lnTo>
                  <a:lnTo>
                    <a:pt x="200" y="237"/>
                  </a:lnTo>
                  <a:lnTo>
                    <a:pt x="231" y="234"/>
                  </a:lnTo>
                  <a:lnTo>
                    <a:pt x="259" y="224"/>
                  </a:lnTo>
                  <a:lnTo>
                    <a:pt x="285" y="210"/>
                  </a:lnTo>
                  <a:lnTo>
                    <a:pt x="306" y="191"/>
                  </a:lnTo>
                  <a:lnTo>
                    <a:pt x="322" y="169"/>
                  </a:lnTo>
                  <a:lnTo>
                    <a:pt x="333" y="144"/>
                  </a:lnTo>
                  <a:lnTo>
                    <a:pt x="335" y="118"/>
                  </a:lnTo>
                  <a:lnTo>
                    <a:pt x="333" y="92"/>
                  </a:lnTo>
                  <a:lnTo>
                    <a:pt x="322" y="66"/>
                  </a:lnTo>
                  <a:lnTo>
                    <a:pt x="306" y="44"/>
                  </a:lnTo>
                  <a:lnTo>
                    <a:pt x="285" y="25"/>
                  </a:lnTo>
                  <a:lnTo>
                    <a:pt x="259" y="11"/>
                  </a:lnTo>
                  <a:lnTo>
                    <a:pt x="231" y="1"/>
                  </a:lnTo>
                  <a:lnTo>
                    <a:pt x="200" y="0"/>
                  </a:lnTo>
                  <a:lnTo>
                    <a:pt x="0" y="0"/>
                  </a:lnTo>
                  <a:close/>
                  <a:moveTo>
                    <a:pt x="335" y="118"/>
                  </a:moveTo>
                  <a:lnTo>
                    <a:pt x="338" y="131"/>
                  </a:lnTo>
                  <a:lnTo>
                    <a:pt x="347" y="140"/>
                  </a:lnTo>
                  <a:lnTo>
                    <a:pt x="362" y="147"/>
                  </a:lnTo>
                  <a:lnTo>
                    <a:pt x="376" y="147"/>
                  </a:lnTo>
                  <a:lnTo>
                    <a:pt x="390" y="140"/>
                  </a:lnTo>
                  <a:lnTo>
                    <a:pt x="399" y="131"/>
                  </a:lnTo>
                  <a:lnTo>
                    <a:pt x="403" y="118"/>
                  </a:lnTo>
                  <a:lnTo>
                    <a:pt x="399" y="104"/>
                  </a:lnTo>
                  <a:lnTo>
                    <a:pt x="390" y="95"/>
                  </a:lnTo>
                  <a:lnTo>
                    <a:pt x="376" y="88"/>
                  </a:lnTo>
                  <a:lnTo>
                    <a:pt x="362" y="88"/>
                  </a:lnTo>
                  <a:lnTo>
                    <a:pt x="347" y="95"/>
                  </a:lnTo>
                  <a:lnTo>
                    <a:pt x="338" y="104"/>
                  </a:lnTo>
                  <a:lnTo>
                    <a:pt x="335" y="118"/>
                  </a:lnTo>
                  <a:close/>
                </a:path>
              </a:pathLst>
            </a:custGeom>
            <a:solidFill>
              <a:srgbClr val="3399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90"/>
            <p:cNvSpPr>
              <a:spLocks noChangeShapeType="1"/>
            </p:cNvSpPr>
            <p:nvPr/>
          </p:nvSpPr>
          <p:spPr bwMode="auto">
            <a:xfrm flipH="1">
              <a:off x="3915" y="2789"/>
              <a:ext cx="34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91"/>
            <p:cNvSpPr>
              <a:spLocks noChangeShapeType="1"/>
            </p:cNvSpPr>
            <p:nvPr/>
          </p:nvSpPr>
          <p:spPr bwMode="auto">
            <a:xfrm>
              <a:off x="3411" y="2729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Line 92"/>
            <p:cNvSpPr>
              <a:spLocks noChangeShapeType="1"/>
            </p:cNvSpPr>
            <p:nvPr/>
          </p:nvSpPr>
          <p:spPr bwMode="auto">
            <a:xfrm>
              <a:off x="3411" y="2789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Line 93"/>
            <p:cNvSpPr>
              <a:spLocks noChangeShapeType="1"/>
            </p:cNvSpPr>
            <p:nvPr/>
          </p:nvSpPr>
          <p:spPr bwMode="auto">
            <a:xfrm>
              <a:off x="3411" y="2848"/>
              <a:ext cx="101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Rectangle 94"/>
            <p:cNvSpPr>
              <a:spLocks noChangeArrowheads="1"/>
            </p:cNvSpPr>
            <p:nvPr/>
          </p:nvSpPr>
          <p:spPr bwMode="auto">
            <a:xfrm>
              <a:off x="3592" y="2728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g7</a:t>
              </a:r>
              <a:endParaRPr lang="en-US" altLang="en-US" sz="1400" u="none">
                <a:solidFill>
                  <a:srgbClr val="FF0000"/>
                </a:solidFill>
              </a:endParaRPr>
            </a:p>
          </p:txBody>
        </p:sp>
        <p:sp>
          <p:nvSpPr>
            <p:cNvPr id="33883" name="Freeform 95"/>
            <p:cNvSpPr>
              <a:spLocks/>
            </p:cNvSpPr>
            <p:nvPr/>
          </p:nvSpPr>
          <p:spPr bwMode="auto">
            <a:xfrm>
              <a:off x="3143" y="1723"/>
              <a:ext cx="268" cy="88"/>
            </a:xfrm>
            <a:custGeom>
              <a:avLst/>
              <a:gdLst>
                <a:gd name="T0" fmla="*/ 0 w 268"/>
                <a:gd name="T1" fmla="*/ 88 h 88"/>
                <a:gd name="T2" fmla="*/ 0 w 268"/>
                <a:gd name="T3" fmla="*/ 0 h 88"/>
                <a:gd name="T4" fmla="*/ 268 w 268"/>
                <a:gd name="T5" fmla="*/ 0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8" h="88">
                  <a:moveTo>
                    <a:pt x="0" y="88"/>
                  </a:moveTo>
                  <a:lnTo>
                    <a:pt x="0" y="0"/>
                  </a:lnTo>
                  <a:lnTo>
                    <a:pt x="268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Rectangle 96"/>
            <p:cNvSpPr>
              <a:spLocks noChangeArrowheads="1"/>
            </p:cNvSpPr>
            <p:nvPr/>
          </p:nvSpPr>
          <p:spPr bwMode="auto">
            <a:xfrm>
              <a:off x="3216" y="1687"/>
              <a:ext cx="122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85" name="Rectangle 97"/>
            <p:cNvSpPr>
              <a:spLocks noChangeArrowheads="1"/>
            </p:cNvSpPr>
            <p:nvPr/>
          </p:nvSpPr>
          <p:spPr bwMode="auto">
            <a:xfrm>
              <a:off x="3221" y="1690"/>
              <a:ext cx="111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A0B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86" name="Freeform 98"/>
            <p:cNvSpPr>
              <a:spLocks/>
            </p:cNvSpPr>
            <p:nvPr/>
          </p:nvSpPr>
          <p:spPr bwMode="auto">
            <a:xfrm>
              <a:off x="3143" y="2137"/>
              <a:ext cx="268" cy="88"/>
            </a:xfrm>
            <a:custGeom>
              <a:avLst/>
              <a:gdLst>
                <a:gd name="T0" fmla="*/ 0 w 268"/>
                <a:gd name="T1" fmla="*/ 88 h 88"/>
                <a:gd name="T2" fmla="*/ 0 w 268"/>
                <a:gd name="T3" fmla="*/ 0 h 88"/>
                <a:gd name="T4" fmla="*/ 268 w 268"/>
                <a:gd name="T5" fmla="*/ 0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8" h="88">
                  <a:moveTo>
                    <a:pt x="0" y="88"/>
                  </a:moveTo>
                  <a:lnTo>
                    <a:pt x="0" y="0"/>
                  </a:lnTo>
                  <a:lnTo>
                    <a:pt x="268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Rectangle 99"/>
            <p:cNvSpPr>
              <a:spLocks noChangeArrowheads="1"/>
            </p:cNvSpPr>
            <p:nvPr/>
          </p:nvSpPr>
          <p:spPr bwMode="auto">
            <a:xfrm>
              <a:off x="3216" y="2101"/>
              <a:ext cx="122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88" name="Rectangle 100"/>
            <p:cNvSpPr>
              <a:spLocks noChangeArrowheads="1"/>
            </p:cNvSpPr>
            <p:nvPr/>
          </p:nvSpPr>
          <p:spPr bwMode="auto">
            <a:xfrm>
              <a:off x="3221" y="2104"/>
              <a:ext cx="111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A2B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89" name="Freeform 101"/>
            <p:cNvSpPr>
              <a:spLocks/>
            </p:cNvSpPr>
            <p:nvPr/>
          </p:nvSpPr>
          <p:spPr bwMode="auto">
            <a:xfrm>
              <a:off x="3209" y="2255"/>
              <a:ext cx="202" cy="119"/>
            </a:xfrm>
            <a:custGeom>
              <a:avLst/>
              <a:gdLst>
                <a:gd name="T0" fmla="*/ 0 w 202"/>
                <a:gd name="T1" fmla="*/ 0 h 119"/>
                <a:gd name="T2" fmla="*/ 0 w 202"/>
                <a:gd name="T3" fmla="*/ 119 h 119"/>
                <a:gd name="T4" fmla="*/ 202 w 202"/>
                <a:gd name="T5" fmla="*/ 119 h 1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" h="119">
                  <a:moveTo>
                    <a:pt x="0" y="0"/>
                  </a:moveTo>
                  <a:lnTo>
                    <a:pt x="0" y="119"/>
                  </a:lnTo>
                  <a:lnTo>
                    <a:pt x="202" y="119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Rectangle 102"/>
            <p:cNvSpPr>
              <a:spLocks noChangeArrowheads="1"/>
            </p:cNvSpPr>
            <p:nvPr/>
          </p:nvSpPr>
          <p:spPr bwMode="auto">
            <a:xfrm>
              <a:off x="3250" y="2338"/>
              <a:ext cx="120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91" name="Rectangle 103"/>
            <p:cNvSpPr>
              <a:spLocks noChangeArrowheads="1"/>
            </p:cNvSpPr>
            <p:nvPr/>
          </p:nvSpPr>
          <p:spPr bwMode="auto">
            <a:xfrm>
              <a:off x="3256" y="2341"/>
              <a:ext cx="112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X(0)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92" name="Freeform 104"/>
            <p:cNvSpPr>
              <a:spLocks/>
            </p:cNvSpPr>
            <p:nvPr/>
          </p:nvSpPr>
          <p:spPr bwMode="auto">
            <a:xfrm>
              <a:off x="2940" y="2434"/>
              <a:ext cx="471" cy="1"/>
            </a:xfrm>
            <a:custGeom>
              <a:avLst/>
              <a:gdLst>
                <a:gd name="T0" fmla="*/ 0 w 471"/>
                <a:gd name="T1" fmla="*/ 0 h 1"/>
                <a:gd name="T2" fmla="*/ 235 w 471"/>
                <a:gd name="T3" fmla="*/ 0 h 1"/>
                <a:gd name="T4" fmla="*/ 471 w 47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1" h="1">
                  <a:moveTo>
                    <a:pt x="0" y="0"/>
                  </a:moveTo>
                  <a:lnTo>
                    <a:pt x="235" y="0"/>
                  </a:lnTo>
                  <a:lnTo>
                    <a:pt x="471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3" name="Rectangle 105"/>
            <p:cNvSpPr>
              <a:spLocks noChangeArrowheads="1"/>
            </p:cNvSpPr>
            <p:nvPr/>
          </p:nvSpPr>
          <p:spPr bwMode="auto">
            <a:xfrm>
              <a:off x="3116" y="2398"/>
              <a:ext cx="120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94" name="Rectangle 106"/>
            <p:cNvSpPr>
              <a:spLocks noChangeArrowheads="1"/>
            </p:cNvSpPr>
            <p:nvPr/>
          </p:nvSpPr>
          <p:spPr bwMode="auto">
            <a:xfrm>
              <a:off x="3121" y="2401"/>
              <a:ext cx="112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X(1)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95" name="Freeform 107"/>
            <p:cNvSpPr>
              <a:spLocks/>
            </p:cNvSpPr>
            <p:nvPr/>
          </p:nvSpPr>
          <p:spPr bwMode="auto">
            <a:xfrm>
              <a:off x="3143" y="2492"/>
              <a:ext cx="268" cy="89"/>
            </a:xfrm>
            <a:custGeom>
              <a:avLst/>
              <a:gdLst>
                <a:gd name="T0" fmla="*/ 0 w 268"/>
                <a:gd name="T1" fmla="*/ 89 h 89"/>
                <a:gd name="T2" fmla="*/ 0 w 268"/>
                <a:gd name="T3" fmla="*/ 0 h 89"/>
                <a:gd name="T4" fmla="*/ 268 w 268"/>
                <a:gd name="T5" fmla="*/ 0 h 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8" h="89">
                  <a:moveTo>
                    <a:pt x="0" y="89"/>
                  </a:moveTo>
                  <a:lnTo>
                    <a:pt x="0" y="0"/>
                  </a:lnTo>
                  <a:lnTo>
                    <a:pt x="268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Rectangle 108"/>
            <p:cNvSpPr>
              <a:spLocks noChangeArrowheads="1"/>
            </p:cNvSpPr>
            <p:nvPr/>
          </p:nvSpPr>
          <p:spPr bwMode="auto">
            <a:xfrm>
              <a:off x="3216" y="2456"/>
              <a:ext cx="120" cy="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97" name="Rectangle 109"/>
            <p:cNvSpPr>
              <a:spLocks noChangeArrowheads="1"/>
            </p:cNvSpPr>
            <p:nvPr/>
          </p:nvSpPr>
          <p:spPr bwMode="auto">
            <a:xfrm>
              <a:off x="3221" y="2459"/>
              <a:ext cx="112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X(2)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898" name="Freeform 110"/>
            <p:cNvSpPr>
              <a:spLocks/>
            </p:cNvSpPr>
            <p:nvPr/>
          </p:nvSpPr>
          <p:spPr bwMode="auto">
            <a:xfrm>
              <a:off x="3209" y="2611"/>
              <a:ext cx="202" cy="118"/>
            </a:xfrm>
            <a:custGeom>
              <a:avLst/>
              <a:gdLst>
                <a:gd name="T0" fmla="*/ 0 w 202"/>
                <a:gd name="T1" fmla="*/ 0 h 118"/>
                <a:gd name="T2" fmla="*/ 0 w 202"/>
                <a:gd name="T3" fmla="*/ 118 h 118"/>
                <a:gd name="T4" fmla="*/ 202 w 202"/>
                <a:gd name="T5" fmla="*/ 118 h 1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" h="118">
                  <a:moveTo>
                    <a:pt x="0" y="0"/>
                  </a:moveTo>
                  <a:lnTo>
                    <a:pt x="0" y="118"/>
                  </a:lnTo>
                  <a:lnTo>
                    <a:pt x="202" y="118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Rectangle 111"/>
            <p:cNvSpPr>
              <a:spLocks noChangeArrowheads="1"/>
            </p:cNvSpPr>
            <p:nvPr/>
          </p:nvSpPr>
          <p:spPr bwMode="auto">
            <a:xfrm>
              <a:off x="3250" y="2693"/>
              <a:ext cx="120" cy="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900" name="Rectangle 112"/>
            <p:cNvSpPr>
              <a:spLocks noChangeArrowheads="1"/>
            </p:cNvSpPr>
            <p:nvPr/>
          </p:nvSpPr>
          <p:spPr bwMode="auto">
            <a:xfrm>
              <a:off x="3256" y="2696"/>
              <a:ext cx="112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X(1)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901" name="Freeform 113"/>
            <p:cNvSpPr>
              <a:spLocks/>
            </p:cNvSpPr>
            <p:nvPr/>
          </p:nvSpPr>
          <p:spPr bwMode="auto">
            <a:xfrm>
              <a:off x="2940" y="2789"/>
              <a:ext cx="471" cy="1"/>
            </a:xfrm>
            <a:custGeom>
              <a:avLst/>
              <a:gdLst>
                <a:gd name="T0" fmla="*/ 0 w 471"/>
                <a:gd name="T1" fmla="*/ 0 h 1"/>
                <a:gd name="T2" fmla="*/ 235 w 471"/>
                <a:gd name="T3" fmla="*/ 0 h 1"/>
                <a:gd name="T4" fmla="*/ 471 w 47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1" h="1">
                  <a:moveTo>
                    <a:pt x="0" y="0"/>
                  </a:moveTo>
                  <a:lnTo>
                    <a:pt x="235" y="0"/>
                  </a:lnTo>
                  <a:lnTo>
                    <a:pt x="471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Rectangle 114"/>
            <p:cNvSpPr>
              <a:spLocks noChangeArrowheads="1"/>
            </p:cNvSpPr>
            <p:nvPr/>
          </p:nvSpPr>
          <p:spPr bwMode="auto">
            <a:xfrm>
              <a:off x="3114" y="2753"/>
              <a:ext cx="122" cy="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903" name="Rectangle 115"/>
            <p:cNvSpPr>
              <a:spLocks noChangeArrowheads="1"/>
            </p:cNvSpPr>
            <p:nvPr/>
          </p:nvSpPr>
          <p:spPr bwMode="auto">
            <a:xfrm>
              <a:off x="3119" y="2756"/>
              <a:ext cx="111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A2B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904" name="Freeform 116"/>
            <p:cNvSpPr>
              <a:spLocks/>
            </p:cNvSpPr>
            <p:nvPr/>
          </p:nvSpPr>
          <p:spPr bwMode="auto">
            <a:xfrm>
              <a:off x="3143" y="2848"/>
              <a:ext cx="268" cy="88"/>
            </a:xfrm>
            <a:custGeom>
              <a:avLst/>
              <a:gdLst>
                <a:gd name="T0" fmla="*/ 0 w 268"/>
                <a:gd name="T1" fmla="*/ 88 h 88"/>
                <a:gd name="T2" fmla="*/ 0 w 268"/>
                <a:gd name="T3" fmla="*/ 0 h 88"/>
                <a:gd name="T4" fmla="*/ 268 w 268"/>
                <a:gd name="T5" fmla="*/ 0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8" h="88">
                  <a:moveTo>
                    <a:pt x="0" y="88"/>
                  </a:moveTo>
                  <a:lnTo>
                    <a:pt x="0" y="0"/>
                  </a:lnTo>
                  <a:lnTo>
                    <a:pt x="268" y="0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Rectangle 117"/>
            <p:cNvSpPr>
              <a:spLocks noChangeArrowheads="1"/>
            </p:cNvSpPr>
            <p:nvPr/>
          </p:nvSpPr>
          <p:spPr bwMode="auto">
            <a:xfrm>
              <a:off x="3216" y="2811"/>
              <a:ext cx="122" cy="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906" name="Rectangle 118"/>
            <p:cNvSpPr>
              <a:spLocks noChangeArrowheads="1"/>
            </p:cNvSpPr>
            <p:nvPr/>
          </p:nvSpPr>
          <p:spPr bwMode="auto">
            <a:xfrm>
              <a:off x="3221" y="2815"/>
              <a:ext cx="111" cy="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b="0" i="0" u="none">
                  <a:solidFill>
                    <a:srgbClr val="FF0000"/>
                  </a:solidFill>
                </a:rPr>
                <a:t>A0B</a:t>
              </a:r>
              <a:endParaRPr lang="en-US" altLang="en-US" u="none">
                <a:solidFill>
                  <a:srgbClr val="FF0000"/>
                </a:solidFill>
              </a:endParaRPr>
            </a:p>
          </p:txBody>
        </p:sp>
        <p:sp>
          <p:nvSpPr>
            <p:cNvPr id="33907" name="Rectangle 7"/>
            <p:cNvSpPr>
              <a:spLocks noChangeArrowheads="1"/>
            </p:cNvSpPr>
            <p:nvPr/>
          </p:nvSpPr>
          <p:spPr bwMode="auto">
            <a:xfrm>
              <a:off x="4723" y="2498"/>
              <a:ext cx="1037" cy="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i="0" u="none">
                  <a:solidFill>
                    <a:schemeClr val="hlink"/>
                  </a:solidFill>
                  <a:latin typeface="Times New Roman" panose="02020603050405020304" pitchFamily="18" charset="0"/>
                </a:rPr>
                <a:t>C0 Odd-Parity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i="0" u="none">
                  <a:solidFill>
                    <a:schemeClr val="hlink"/>
                  </a:solidFill>
                  <a:latin typeface="Times New Roman" panose="02020603050405020304" pitchFamily="18" charset="0"/>
                </a:rPr>
                <a:t>(OPAR3)</a:t>
              </a:r>
            </a:p>
          </p:txBody>
        </p:sp>
        <p:sp>
          <p:nvSpPr>
            <p:cNvPr id="33908" name="Rectangle 8"/>
            <p:cNvSpPr>
              <a:spLocks noChangeArrowheads="1"/>
            </p:cNvSpPr>
            <p:nvPr/>
          </p:nvSpPr>
          <p:spPr bwMode="auto">
            <a:xfrm>
              <a:off x="4607" y="2097"/>
              <a:ext cx="2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0" i="0" u="none">
                  <a:solidFill>
                    <a:srgbClr val="FF0000"/>
                  </a:solidFill>
                  <a:latin typeface="Times New Roman" panose="02020603050405020304" pitchFamily="18" charset="0"/>
                </a:rPr>
                <a:t>g8</a:t>
              </a:r>
            </a:p>
          </p:txBody>
        </p:sp>
      </p:grpSp>
      <p:sp>
        <p:nvSpPr>
          <p:cNvPr id="33796" name="Rectangle 121"/>
          <p:cNvSpPr>
            <a:spLocks noChangeArrowheads="1"/>
          </p:cNvSpPr>
          <p:nvPr/>
        </p:nvSpPr>
        <p:spPr bwMode="auto">
          <a:xfrm>
            <a:off x="252413" y="1276350"/>
            <a:ext cx="4572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Architecture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  Structural 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of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</a:t>
            </a:r>
            <a:r>
              <a:rPr lang="en-US" altLang="en-US" sz="2000" b="0" u="none">
                <a:latin typeface="Times New Roman" panose="02020603050405020304" pitchFamily="18" charset="0"/>
              </a:rPr>
              <a:t>OPAR3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is</a:t>
            </a:r>
            <a:endParaRPr lang="en-US" altLang="en-US" sz="2000" b="0" i="0" u="none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Component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</a:t>
            </a:r>
            <a:r>
              <a:rPr lang="en-US" altLang="en-US" sz="2000" b="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INV</a:t>
            </a:r>
          </a:p>
          <a:p>
            <a:pPr>
              <a:spcBef>
                <a:spcPct val="50000"/>
              </a:spcBef>
            </a:pPr>
            <a:r>
              <a:rPr lang="en-US" altLang="en-US" sz="2000" b="0" i="0" u="none">
                <a:latin typeface="Times New Roman" panose="02020603050405020304" pitchFamily="18" charset="0"/>
              </a:rPr>
              <a:t>     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PORT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( Ipt: 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in BIT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; Opt: 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out BIT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Component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Component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</a:t>
            </a:r>
            <a:r>
              <a:rPr lang="en-US" altLang="en-US" sz="2000" b="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NAND3</a:t>
            </a:r>
          </a:p>
          <a:p>
            <a:pPr>
              <a:spcBef>
                <a:spcPct val="50000"/>
              </a:spcBef>
            </a:pPr>
            <a:r>
              <a:rPr lang="en-US" altLang="en-US" sz="2000" b="0" i="0" u="none">
                <a:latin typeface="Times New Roman" panose="02020603050405020304" pitchFamily="18" charset="0"/>
              </a:rPr>
              <a:t>     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PORT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( I1, I2, I3: 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in BIT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;  </a:t>
            </a:r>
          </a:p>
          <a:p>
            <a:pPr>
              <a:spcBef>
                <a:spcPct val="50000"/>
              </a:spcBef>
            </a:pPr>
            <a:r>
              <a:rPr lang="en-US" altLang="en-US" sz="2000" b="0" i="0" u="none">
                <a:latin typeface="Times New Roman" panose="02020603050405020304" pitchFamily="18" charset="0"/>
              </a:rPr>
              <a:t>	     O: 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out BIT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Component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Component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</a:t>
            </a:r>
            <a:r>
              <a:rPr lang="en-US" altLang="en-US" sz="2000" b="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NAND4</a:t>
            </a:r>
          </a:p>
          <a:p>
            <a:pPr>
              <a:spcBef>
                <a:spcPct val="50000"/>
              </a:spcBef>
            </a:pPr>
            <a:r>
              <a:rPr lang="en-US" altLang="en-US" sz="2000" b="0" i="0" u="none">
                <a:latin typeface="Times New Roman" panose="02020603050405020304" pitchFamily="18" charset="0"/>
              </a:rPr>
              <a:t>     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PORT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( I1, I2, I3, I4: 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in BIT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; 		     O: 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out BIT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50000"/>
              </a:spcBef>
            </a:pP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20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Component</a:t>
            </a:r>
            <a:r>
              <a:rPr lang="en-US" altLang="en-US" sz="2000" b="0" i="0" u="none">
                <a:latin typeface="Times New Roman" panose="02020603050405020304" pitchFamily="18" charset="0"/>
              </a:rPr>
              <a:t> 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Structural Description of Odd Parity Function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SIGNAL</a:t>
            </a:r>
            <a:r>
              <a:rPr lang="en-US" altLang="en-US" sz="2000" smtClean="0"/>
              <a:t> A0B, A1B, A2B, Z1, Z2, Z3, Z4: </a:t>
            </a:r>
            <a:r>
              <a:rPr lang="en-US" altLang="en-US" sz="2000" smtClean="0">
                <a:solidFill>
                  <a:schemeClr val="tx2"/>
                </a:solidFill>
              </a:rPr>
              <a:t>BIT</a:t>
            </a:r>
            <a:r>
              <a:rPr lang="en-US" altLang="en-US" sz="2000" smtClean="0"/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g1: INV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(X(0), A0B);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g2: INV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(X(1), A1B);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g3: INV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(X(2), A2B);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g4: NAND3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(X(2), A1B, A0B, Z1);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g5: NAND3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(X(0), A1B, A2B, Z2);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g6: NAND3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(X(0), X(1), X(2), Z3);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g7: NAND3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(X(1), A2B, A0B, Z4);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g8: NAND4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(Z1, Z2, Z3, Z4, Z);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 Structural</a:t>
            </a:r>
            <a:r>
              <a:rPr lang="en-US" altLang="en-US" sz="2000" smtClean="0"/>
              <a:t>;</a:t>
            </a:r>
          </a:p>
          <a:p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Signal assignment</a:t>
            </a:r>
          </a:p>
          <a:p>
            <a:r>
              <a:rPr lang="en-US" altLang="en-US" smtClean="0"/>
              <a:t>VHDL Objects</a:t>
            </a:r>
          </a:p>
          <a:p>
            <a:r>
              <a:rPr lang="en-US" altLang="en-US" smtClean="0"/>
              <a:t>Behavioral modeling in VHDL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Top Structural Level of Ones Count Circuit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Architecture</a:t>
            </a:r>
            <a:r>
              <a:rPr lang="en-US" altLang="en-US" sz="2000" b="0" smtClean="0"/>
              <a:t>  </a:t>
            </a:r>
            <a:r>
              <a:rPr lang="en-US" altLang="en-US" sz="2000" smtClean="0"/>
              <a:t> Structural   </a:t>
            </a:r>
            <a:r>
              <a:rPr lang="en-US" altLang="en-US" sz="2000" smtClean="0">
                <a:solidFill>
                  <a:schemeClr val="tx2"/>
                </a:solidFill>
              </a:rPr>
              <a:t>of</a:t>
            </a:r>
            <a:r>
              <a:rPr lang="en-US" altLang="en-US" sz="2000" smtClean="0"/>
              <a:t>   </a:t>
            </a:r>
            <a:r>
              <a:rPr lang="en-US" altLang="en-US" sz="2000" i="1" smtClean="0"/>
              <a:t>ONES_CNT  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Component</a:t>
            </a:r>
            <a:r>
              <a:rPr lang="en-US" altLang="en-US" sz="2000" smtClean="0"/>
              <a:t> </a:t>
            </a:r>
            <a:r>
              <a:rPr lang="en-US" altLang="en-US" sz="2000" smtClean="0">
                <a:solidFill>
                  <a:schemeClr val="hlink"/>
                </a:solidFill>
              </a:rPr>
              <a:t>MAJ3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PORT</a:t>
            </a:r>
            <a:r>
              <a:rPr lang="en-US" altLang="en-US" sz="2000" smtClean="0"/>
              <a:t>( X: </a:t>
            </a:r>
            <a:r>
              <a:rPr lang="en-US" altLang="en-US" sz="2000" smtClean="0">
                <a:solidFill>
                  <a:schemeClr val="tx2"/>
                </a:solidFill>
              </a:rPr>
              <a:t>in BIT_Vector</a:t>
            </a:r>
            <a:r>
              <a:rPr lang="en-US" altLang="en-US" sz="2000" smtClean="0"/>
              <a:t>(2 </a:t>
            </a:r>
            <a:r>
              <a:rPr lang="en-US" altLang="en-US" sz="2000" smtClean="0">
                <a:solidFill>
                  <a:schemeClr val="tx2"/>
                </a:solidFill>
              </a:rPr>
              <a:t>downto</a:t>
            </a:r>
            <a:r>
              <a:rPr lang="en-US" altLang="en-US" sz="2000" smtClean="0"/>
              <a:t> 0); Z: </a:t>
            </a:r>
            <a:r>
              <a:rPr lang="en-US" altLang="en-US" sz="2000" smtClean="0">
                <a:solidFill>
                  <a:schemeClr val="tx2"/>
                </a:solidFill>
              </a:rPr>
              <a:t>out BIT</a:t>
            </a:r>
            <a:r>
              <a:rPr lang="en-US" altLang="en-US" sz="2000" smtClean="0"/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 Component</a:t>
            </a:r>
            <a:r>
              <a:rPr lang="en-US" altLang="en-US" sz="2000" smtClean="0"/>
              <a:t> 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Component</a:t>
            </a:r>
            <a:r>
              <a:rPr lang="en-US" altLang="en-US" sz="2000" smtClean="0"/>
              <a:t> </a:t>
            </a:r>
            <a:r>
              <a:rPr lang="en-US" altLang="en-US" sz="2000" smtClean="0">
                <a:solidFill>
                  <a:schemeClr val="hlink"/>
                </a:solidFill>
              </a:rPr>
              <a:t>OPAR3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PORT</a:t>
            </a:r>
            <a:r>
              <a:rPr lang="en-US" altLang="en-US" sz="2000" smtClean="0"/>
              <a:t>( X: </a:t>
            </a:r>
            <a:r>
              <a:rPr lang="en-US" altLang="en-US" sz="2000" smtClean="0">
                <a:solidFill>
                  <a:schemeClr val="tx2"/>
                </a:solidFill>
              </a:rPr>
              <a:t>in BIT_Vector</a:t>
            </a:r>
            <a:r>
              <a:rPr lang="en-US" altLang="en-US" sz="2000" smtClean="0"/>
              <a:t>(2 </a:t>
            </a:r>
            <a:r>
              <a:rPr lang="en-US" altLang="en-US" sz="2000" smtClean="0">
                <a:solidFill>
                  <a:schemeClr val="tx2"/>
                </a:solidFill>
              </a:rPr>
              <a:t>downto</a:t>
            </a:r>
            <a:r>
              <a:rPr lang="en-US" altLang="en-US" sz="2000" smtClean="0"/>
              <a:t> 0); Z: </a:t>
            </a:r>
            <a:r>
              <a:rPr lang="en-US" altLang="en-US" sz="2000" smtClean="0">
                <a:solidFill>
                  <a:schemeClr val="tx2"/>
                </a:solidFill>
              </a:rPr>
              <a:t>out BIT</a:t>
            </a:r>
            <a:r>
              <a:rPr lang="en-US" altLang="en-US" sz="2000" smtClean="0"/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 Component</a:t>
            </a:r>
            <a:r>
              <a:rPr lang="en-US" altLang="en-US" sz="2000" smtClean="0"/>
              <a:t> 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-- Instantiate Components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c1: MAJ3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(A, C(1));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c2: OPAR3 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(A, C(0));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 Structural</a:t>
            </a:r>
            <a:r>
              <a:rPr lang="en-US" altLang="en-US" sz="2000" smtClean="0"/>
              <a:t>;</a:t>
            </a:r>
          </a:p>
          <a:p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Behavioral  Definition  of  Lower  Level   Components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4249738" y="1317625"/>
            <a:ext cx="4638675" cy="3522663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chemeClr val="tx2"/>
                </a:solidFill>
              </a:rPr>
              <a:t>Entity</a:t>
            </a:r>
            <a:r>
              <a:rPr lang="en-US" altLang="en-US" sz="2000" i="0" u="none">
                <a:solidFill>
                  <a:srgbClr val="FFFFFF"/>
                </a:solidFill>
              </a:rPr>
              <a:t>  </a:t>
            </a:r>
            <a:r>
              <a:rPr lang="en-US" altLang="en-US" sz="2000" u="none">
                <a:solidFill>
                  <a:schemeClr val="hlink"/>
                </a:solidFill>
              </a:rPr>
              <a:t>NAND2</a:t>
            </a:r>
            <a:r>
              <a:rPr lang="en-US" altLang="en-US" sz="2000" i="0" u="none">
                <a:solidFill>
                  <a:srgbClr val="FFFFFF"/>
                </a:solidFill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rgbClr val="FFFFFF"/>
                </a:solidFill>
              </a:rPr>
              <a:t>	</a:t>
            </a:r>
            <a:r>
              <a:rPr lang="en-US" altLang="en-US" sz="2000" i="0" u="none">
                <a:solidFill>
                  <a:schemeClr val="tx2"/>
                </a:solidFill>
              </a:rPr>
              <a:t>PORT</a:t>
            </a:r>
            <a:r>
              <a:rPr lang="en-US" altLang="en-US" sz="2000" i="0" u="none">
                <a:solidFill>
                  <a:srgbClr val="FFFFFF"/>
                </a:solidFill>
              </a:rPr>
              <a:t>( I1, I2: </a:t>
            </a:r>
            <a:r>
              <a:rPr lang="en-US" altLang="en-US" sz="2000" i="0" u="none">
                <a:solidFill>
                  <a:schemeClr val="tx2"/>
                </a:solidFill>
              </a:rPr>
              <a:t>in BIT</a:t>
            </a:r>
            <a:r>
              <a:rPr lang="en-US" altLang="en-US" sz="2000" i="0" u="none">
                <a:solidFill>
                  <a:srgbClr val="FFFFFF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rgbClr val="FFFFFF"/>
                </a:solidFill>
              </a:rPr>
              <a:t>	 O: </a:t>
            </a:r>
            <a:r>
              <a:rPr lang="en-US" altLang="en-US" sz="2000" i="0" u="none">
                <a:solidFill>
                  <a:schemeClr val="tx2"/>
                </a:solidFill>
              </a:rPr>
              <a:t>out BIT</a:t>
            </a:r>
            <a:r>
              <a:rPr lang="en-US" altLang="en-US" sz="2000" i="0" u="none">
                <a:solidFill>
                  <a:srgbClr val="FFFFFF"/>
                </a:solidFill>
              </a:rPr>
              <a:t>);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chemeClr val="tx2"/>
                </a:solidFill>
              </a:rPr>
              <a:t>end</a:t>
            </a:r>
            <a:r>
              <a:rPr lang="en-US" altLang="en-US" sz="2000" i="0" u="none">
                <a:solidFill>
                  <a:srgbClr val="FFFFFF"/>
                </a:solidFill>
              </a:rPr>
              <a:t> </a:t>
            </a:r>
            <a:r>
              <a:rPr lang="en-US" altLang="en-US" sz="2000" u="none">
                <a:solidFill>
                  <a:schemeClr val="hlink"/>
                </a:solidFill>
              </a:rPr>
              <a:t>NAND2</a:t>
            </a:r>
            <a:r>
              <a:rPr lang="en-US" altLang="en-US" sz="2000" i="0" u="none">
                <a:solidFill>
                  <a:srgbClr val="FFFFFF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chemeClr val="tx2"/>
                </a:solidFill>
              </a:rPr>
              <a:t>Architecture</a:t>
            </a:r>
            <a:r>
              <a:rPr lang="en-US" altLang="en-US" sz="2000" i="0" u="none">
                <a:solidFill>
                  <a:srgbClr val="FFFFFF"/>
                </a:solidFill>
              </a:rPr>
              <a:t>  behavior </a:t>
            </a:r>
            <a:r>
              <a:rPr lang="en-US" altLang="en-US" sz="2000" i="0" u="none">
                <a:solidFill>
                  <a:schemeClr val="tx2"/>
                </a:solidFill>
              </a:rPr>
              <a:t>of</a:t>
            </a:r>
            <a:r>
              <a:rPr lang="en-US" altLang="en-US" sz="2000" i="0" u="none">
                <a:solidFill>
                  <a:srgbClr val="FFFFFF"/>
                </a:solidFill>
              </a:rPr>
              <a:t>  </a:t>
            </a:r>
            <a:r>
              <a:rPr lang="en-US" altLang="en-US" sz="2000" u="none">
                <a:solidFill>
                  <a:srgbClr val="FFFFFF"/>
                </a:solidFill>
              </a:rPr>
              <a:t>NAND2</a:t>
            </a:r>
            <a:r>
              <a:rPr lang="en-US" altLang="en-US" sz="2000" i="0" u="none">
                <a:solidFill>
                  <a:srgbClr val="FFFFFF"/>
                </a:solidFill>
              </a:rPr>
              <a:t>   </a:t>
            </a:r>
            <a:r>
              <a:rPr lang="en-US" altLang="en-US" sz="20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rgbClr val="FFFFFF"/>
                </a:solidFill>
              </a:rPr>
              <a:t>	O &lt;= not (I1 and I2);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000" i="0" u="none">
                <a:solidFill>
                  <a:schemeClr val="tx2"/>
                </a:solidFill>
              </a:rPr>
              <a:t>end</a:t>
            </a:r>
            <a:r>
              <a:rPr lang="en-US" altLang="en-US" sz="2000" i="0" u="none">
                <a:solidFill>
                  <a:srgbClr val="FFFFFF"/>
                </a:solidFill>
              </a:rPr>
              <a:t> behavior;</a:t>
            </a:r>
            <a:endParaRPr lang="en-US" altLang="en-US" sz="1800" i="0" u="none">
              <a:solidFill>
                <a:srgbClr val="FFFFFF"/>
              </a:solidFill>
            </a:endParaRPr>
          </a:p>
          <a:p>
            <a:endParaRPr lang="en-US" altLang="en-US" u="none"/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36550" y="1320800"/>
            <a:ext cx="3727450" cy="3217863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Entity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u="none">
                <a:solidFill>
                  <a:schemeClr val="hlink"/>
                </a:solidFill>
              </a:rPr>
              <a:t>INV</a:t>
            </a:r>
            <a:r>
              <a:rPr lang="en-US" altLang="en-US" sz="1800" i="0" u="none">
                <a:solidFill>
                  <a:srgbClr val="FFFFFF"/>
                </a:solidFill>
              </a:rPr>
              <a:t> 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	</a:t>
            </a:r>
            <a:r>
              <a:rPr lang="en-US" altLang="en-US" sz="1800" i="0" u="none">
                <a:solidFill>
                  <a:schemeClr val="tx2"/>
                </a:solidFill>
              </a:rPr>
              <a:t>PORT</a:t>
            </a:r>
            <a:r>
              <a:rPr lang="en-US" altLang="en-US" sz="1800" i="0" u="none">
                <a:solidFill>
                  <a:srgbClr val="FFFFFF"/>
                </a:solidFill>
              </a:rPr>
              <a:t>( Ipt: </a:t>
            </a:r>
            <a:r>
              <a:rPr lang="en-US" altLang="en-US" sz="1800" i="0" u="none">
                <a:solidFill>
                  <a:schemeClr val="tx2"/>
                </a:solidFill>
              </a:rPr>
              <a:t>in BIT</a:t>
            </a:r>
            <a:r>
              <a:rPr lang="en-US" altLang="en-US" sz="1800" i="0" u="none">
                <a:solidFill>
                  <a:srgbClr val="FFFFFF"/>
                </a:solidFill>
              </a:rPr>
              <a:t>;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	 Opt: </a:t>
            </a:r>
            <a:r>
              <a:rPr lang="en-US" altLang="en-US" sz="1800" i="0" u="none">
                <a:solidFill>
                  <a:schemeClr val="tx2"/>
                </a:solidFill>
              </a:rPr>
              <a:t>out BIT</a:t>
            </a:r>
            <a:r>
              <a:rPr lang="en-US" altLang="en-US" sz="1800" i="0" u="none">
                <a:solidFill>
                  <a:srgbClr val="FFFFFF"/>
                </a:solidFill>
              </a:rPr>
              <a:t>);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>
                <a:solidFill>
                  <a:srgbClr val="FFFFFF"/>
                </a:solidFill>
              </a:rPr>
              <a:t> </a:t>
            </a:r>
            <a:r>
              <a:rPr lang="en-US" altLang="en-US" sz="1800" u="none">
                <a:solidFill>
                  <a:schemeClr val="hlink"/>
                </a:solidFill>
              </a:rPr>
              <a:t>INV</a:t>
            </a:r>
            <a:r>
              <a:rPr lang="en-US" altLang="en-US" sz="1800" i="0" u="none">
                <a:solidFill>
                  <a:srgbClr val="FFFFFF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Architecture</a:t>
            </a:r>
            <a:r>
              <a:rPr lang="en-US" altLang="en-US" sz="1800" i="0" u="none">
                <a:solidFill>
                  <a:srgbClr val="FFFFFF"/>
                </a:solidFill>
              </a:rPr>
              <a:t>  behavior </a:t>
            </a:r>
            <a:r>
              <a:rPr lang="en-US" altLang="en-US" sz="1800" i="0" u="none">
                <a:solidFill>
                  <a:schemeClr val="tx2"/>
                </a:solidFill>
              </a:rPr>
              <a:t>of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u="none">
                <a:solidFill>
                  <a:srgbClr val="FFFFFF"/>
                </a:solidFill>
              </a:rPr>
              <a:t>INV</a:t>
            </a:r>
            <a:r>
              <a:rPr lang="en-US" altLang="en-US" sz="1800" i="0" u="none">
                <a:solidFill>
                  <a:srgbClr val="FFFFFF"/>
                </a:solidFill>
              </a:rPr>
              <a:t>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rgbClr val="FFFFFF"/>
                </a:solidFill>
              </a:rPr>
              <a:t>	Opt &lt;= not Ipt;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>
                <a:solidFill>
                  <a:srgbClr val="FFFFFF"/>
                </a:solidFill>
              </a:rPr>
              <a:t> behavior;</a:t>
            </a:r>
          </a:p>
          <a:p>
            <a:endParaRPr lang="en-US" altLang="en-US" u="none"/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1792288" y="5492750"/>
            <a:ext cx="540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u="none">
                <a:solidFill>
                  <a:schemeClr val="hlink"/>
                </a:solidFill>
                <a:latin typeface="Times New Roman" panose="02020603050405020304" pitchFamily="18" charset="0"/>
              </a:rPr>
              <a:t>Other Lower Level Gates Are Defined Similarly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Structural 4-Bit Comparator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128838" y="2400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7892" name="Picture 4" descr="D:\Data\TEACHING\Coe405\Other Courses\EE598\esaki.ee.boun.edu.tr\~ogrenci\VHDLu2-p4_files\www.ece.neu.edu\info\vhdl\Unit2_Part4\part4020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1374775"/>
            <a:ext cx="363696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247775" y="1462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7894" name="Picture 6" descr="D:\Data\TEACHING\Coe405\Other Courses\EE598\esaki.ee.boun.edu.tr\~ogrenci\VHDLu2-p4_files\www.ece.neu.edu\info\vhdl\Unit2_Part4\part402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3143250"/>
            <a:ext cx="664845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Cascadable Single-Bit Comparator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When a &gt; b the </a:t>
            </a:r>
            <a:r>
              <a:rPr lang="en-US" altLang="en-US" sz="2000" smtClean="0">
                <a:solidFill>
                  <a:schemeClr val="hlink"/>
                </a:solidFill>
              </a:rPr>
              <a:t>a_gt_b</a:t>
            </a:r>
            <a:r>
              <a:rPr lang="en-US" altLang="en-US" sz="2000" smtClean="0"/>
              <a:t> becomes 1 </a:t>
            </a:r>
          </a:p>
          <a:p>
            <a:r>
              <a:rPr lang="en-US" altLang="en-US" sz="2000" smtClean="0"/>
              <a:t>When a &lt; b the </a:t>
            </a:r>
            <a:r>
              <a:rPr lang="en-US" altLang="en-US" sz="2000" smtClean="0">
                <a:solidFill>
                  <a:schemeClr val="hlink"/>
                </a:solidFill>
              </a:rPr>
              <a:t>a_lt_b</a:t>
            </a:r>
            <a:r>
              <a:rPr lang="en-US" altLang="en-US" sz="2000" smtClean="0"/>
              <a:t> becomes 1 </a:t>
            </a:r>
          </a:p>
          <a:p>
            <a:r>
              <a:rPr lang="en-US" altLang="en-US" sz="2000" smtClean="0"/>
              <a:t>If a = b outputs become the same as corresponding inputs </a:t>
            </a:r>
            <a:br>
              <a:rPr lang="en-US" altLang="en-US" sz="2000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466975" y="2271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8917" name="Picture 5" descr="D:\Data\TEACHING\Coe405\Other Courses\EE598\esaki.ee.boun.edu.tr\~ogrenci\VHDLu2-p4_files\www.ece.neu.edu\info\vhdl\Unit2_Part4\part4008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5413"/>
            <a:ext cx="236696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k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4708525"/>
            <a:ext cx="71929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Structural Single-Bit Comparator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Design uses basic components </a:t>
            </a:r>
          </a:p>
          <a:p>
            <a:r>
              <a:rPr lang="en-US" altLang="en-US" sz="2000" smtClean="0"/>
              <a:t>The less-than and greater-than outputs use the same logic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21920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9941" name="Picture 5" descr="D:\Data\TEACHING\Coe405\Other Courses\EE598\esaki.ee.boun.edu.tr\~ogrenci\VHDLu2-p4_files\www.ece.neu.edu\info\vhdl\Unit2_Part4\part401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209800"/>
            <a:ext cx="4614863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Times New Roman" panose="02020603050405020304" pitchFamily="18" charset="0"/>
              </a:rPr>
              <a:t>Structural  Model of Single-Bit Comparator</a:t>
            </a:r>
            <a:r>
              <a:rPr lang="en-US" smtClean="0"/>
              <a:t> …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bit_comparator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             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(a, b, gt,  eq,  lt 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800" smtClean="0">
                <a:ea typeface="Arial Unicode MS" pitchFamily="34" charset="-128"/>
              </a:rPr>
              <a:t> BIT;  a_gt_b,  a_eq_b, a_lt_b 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en-US" sz="1800" smtClean="0">
                <a:ea typeface="Arial Unicode MS" pitchFamily="34" charset="-128"/>
              </a:rPr>
              <a:t> BIT);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cs typeface="Times New Roman" panose="02020603050405020304" pitchFamily="18" charset="0"/>
              </a:rPr>
              <a:t>END</a:t>
            </a:r>
            <a:r>
              <a:rPr lang="en-US" altLang="en-US" sz="180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smtClean="0">
                <a:cs typeface="Times New Roman" panose="02020603050405020304" pitchFamily="18" charset="0"/>
              </a:rPr>
              <a:t>bit_comparator</a:t>
            </a:r>
            <a:r>
              <a:rPr lang="en-US" altLang="en-US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ARCHITECTURE</a:t>
            </a:r>
            <a:r>
              <a:rPr lang="en-US" altLang="en-US" sz="18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gate_level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OF</a:t>
            </a:r>
            <a:r>
              <a:rPr lang="en-US" altLang="en-US" sz="1800" smtClean="0">
                <a:ea typeface="Arial Unicode MS" pitchFamily="34" charset="-128"/>
              </a:rPr>
              <a:t> bit_comparator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COMPONENT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n1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(i1: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800" smtClean="0">
                <a:ea typeface="Arial Unicode MS" pitchFamily="34" charset="-128"/>
              </a:rPr>
              <a:t> BIT; o1: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en-US" sz="1800" smtClean="0">
                <a:ea typeface="Arial Unicode MS" pitchFamily="34" charset="-128"/>
              </a:rPr>
              <a:t> BIT);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COMPONENT </a:t>
            </a:r>
            <a:r>
              <a:rPr lang="en-US" altLang="en-US" sz="1800" smtClean="0">
                <a:ea typeface="Arial Unicode MS" pitchFamily="34" charset="-128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COMPONENT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n2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(i1, i2: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800" smtClean="0">
                <a:ea typeface="Arial Unicode MS" pitchFamily="34" charset="-128"/>
              </a:rPr>
              <a:t> BIT; o1: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en-US" sz="1800" smtClean="0">
                <a:ea typeface="Arial Unicode MS" pitchFamily="34" charset="-128"/>
              </a:rPr>
              <a:t> BIT);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COMPONENT</a:t>
            </a:r>
            <a:r>
              <a:rPr lang="en-US" altLang="en-US" sz="1800" smtClean="0">
                <a:ea typeface="Arial Unicode MS" pitchFamily="34" charset="-128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COMPONENT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n3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(i1, i2, i3: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800" smtClean="0">
                <a:ea typeface="Arial Unicode MS" pitchFamily="34" charset="-128"/>
              </a:rPr>
              <a:t> BIT; o1: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en-US" sz="1800" smtClean="0">
                <a:ea typeface="Arial Unicode MS" pitchFamily="34" charset="-128"/>
              </a:rPr>
              <a:t> BIT);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COMPONENT</a:t>
            </a:r>
            <a:r>
              <a:rPr lang="en-US" altLang="en-US" sz="1800" smtClean="0">
                <a:ea typeface="Arial Unicode MS" pitchFamily="34" charset="-128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--  </a:t>
            </a:r>
            <a:r>
              <a:rPr lang="en-US" altLang="en-US" sz="1800" smtClean="0">
                <a:solidFill>
                  <a:schemeClr val="hlink"/>
                </a:solidFill>
                <a:ea typeface="Arial Unicode MS" pitchFamily="34" charset="-128"/>
              </a:rPr>
              <a:t>Component Configuration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en-US" sz="1800" smtClean="0">
                <a:ea typeface="Arial Unicode MS" pitchFamily="34" charset="-128"/>
              </a:rPr>
              <a:t> : n1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USE</a:t>
            </a:r>
            <a:r>
              <a:rPr lang="en-US" altLang="en-US" sz="1800" smtClean="0"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WORK.inv (single_delay);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en-US" sz="1800" smtClean="0">
                <a:ea typeface="Arial Unicode MS" pitchFamily="34" charset="-128"/>
              </a:rPr>
              <a:t> : n2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USE</a:t>
            </a:r>
            <a:r>
              <a:rPr lang="en-US" altLang="en-US" sz="1800" smtClean="0"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WORK.nand2 (single_delay);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en-US" sz="1800" smtClean="0">
                <a:ea typeface="Arial Unicode MS" pitchFamily="34" charset="-128"/>
              </a:rPr>
              <a:t> : n3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USE ENTITY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WORK.nand3 (single_delay);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i="1" smtClean="0">
                <a:ea typeface="Arial Unicode MS" pitchFamily="34" charset="-128"/>
              </a:rPr>
              <a:t>--Intermediate signals </a:t>
            </a:r>
            <a:endParaRPr lang="en-US" altLang="en-US" sz="1800" smtClean="0">
              <a:ea typeface="Arial Unicode MS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SIGNAL</a:t>
            </a:r>
            <a:r>
              <a:rPr lang="en-US" altLang="en-US" sz="1800" smtClean="0">
                <a:ea typeface="Arial Unicode MS" pitchFamily="34" charset="-128"/>
              </a:rPr>
              <a:t> im1,im2, im3, im4, im5, im6, im7, im8, im9, im10 : BIT;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Times New Roman" panose="02020603050405020304" pitchFamily="18" charset="0"/>
              </a:rPr>
              <a:t>… Structural  Model of Single-Bit Comparator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BEGIN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i="1" smtClean="0">
                <a:solidFill>
                  <a:schemeClr val="hlink"/>
                </a:solidFill>
                <a:ea typeface="Arial Unicode MS" pitchFamily="34" charset="-128"/>
              </a:rPr>
              <a:t>-- a_gt_b output</a:t>
            </a:r>
            <a:r>
              <a:rPr lang="en-US" altLang="en-US" sz="1600" i="1" smtClean="0">
                <a:solidFill>
                  <a:srgbClr val="339966"/>
                </a:solidFill>
                <a:ea typeface="Arial Unicode MS" pitchFamily="34" charset="-128"/>
              </a:rPr>
              <a:t> </a:t>
            </a:r>
            <a:endParaRPr lang="en-US" altLang="en-US" sz="1600" smtClean="0">
              <a:ea typeface="Arial Unicode MS" pitchFamily="34" charset="-128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g0 : n1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im1);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 : n1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(b, im2);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g2 : n2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im2, im3);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g3 : n2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gt, im4);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g4 : n2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(im2, gt, im5);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g5 : n3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(im3, im4, im5, a_gt_b);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i="1" smtClean="0">
                <a:solidFill>
                  <a:schemeClr val="hlink"/>
                </a:solidFill>
                <a:ea typeface="Arial Unicode MS" pitchFamily="34" charset="-128"/>
              </a:rPr>
              <a:t>--  a_eq_b output </a:t>
            </a:r>
            <a:endParaRPr lang="en-US" altLang="en-US" sz="1600" smtClean="0">
              <a:solidFill>
                <a:schemeClr val="hlink"/>
              </a:solidFill>
              <a:ea typeface="Arial Unicode MS" pitchFamily="34" charset="-128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g6 : n3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(im1, im2, eq, im6);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g7 : n3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b, eq, im7);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g8 : n2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(im6, im7, a_eq_b);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i="1" smtClean="0">
                <a:solidFill>
                  <a:schemeClr val="hlink"/>
                </a:solidFill>
                <a:ea typeface="Arial Unicode MS" pitchFamily="34" charset="-128"/>
              </a:rPr>
              <a:t>-- a_lt_b output</a:t>
            </a:r>
            <a:r>
              <a:rPr lang="en-US" altLang="en-US" sz="1600" i="1" smtClean="0">
                <a:solidFill>
                  <a:srgbClr val="339966"/>
                </a:solidFill>
                <a:ea typeface="Arial Unicode MS" pitchFamily="34" charset="-128"/>
              </a:rPr>
              <a:t> </a:t>
            </a:r>
            <a:endParaRPr lang="en-US" altLang="en-US" sz="1600" smtClean="0">
              <a:ea typeface="Arial Unicode MS" pitchFamily="34" charset="-128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g9 : n2 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(im1, b, im8);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g10 : n2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(im1, lt, im9);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g11 : n2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(b, lt, im10);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g12 : n3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(im8, im9, im10, a_lt_b);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16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gate_level; </a:t>
            </a:r>
            <a:endParaRPr lang="en-US" altLang="en-US" sz="16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cs typeface="Times New Roman" panose="02020603050405020304" pitchFamily="18" charset="0"/>
              </a:rPr>
              <a:t>Netlist Description of Single-Bit Comparator</a:t>
            </a:r>
            <a:endParaRPr lang="en-US" sz="32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ARCHITECTURE</a:t>
            </a:r>
            <a:r>
              <a:rPr lang="en-US" altLang="en-US" sz="16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netlist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OF</a:t>
            </a:r>
            <a:r>
              <a:rPr lang="en-US" altLang="en-US" sz="1600" smtClean="0">
                <a:ea typeface="Arial Unicode MS" pitchFamily="34" charset="-128"/>
              </a:rPr>
              <a:t> bit_comparator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SIGNAL</a:t>
            </a:r>
            <a:r>
              <a:rPr lang="en-US" altLang="en-US" sz="1600" smtClean="0">
                <a:ea typeface="Arial Unicode MS" pitchFamily="34" charset="-128"/>
              </a:rPr>
              <a:t> im1,im2, im3, im4, im5, im6, im7, im8, im9, im10 : BIT;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BEGIN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i="1" smtClean="0">
                <a:solidFill>
                  <a:schemeClr val="hlink"/>
                </a:solidFill>
                <a:ea typeface="Arial Unicode MS" pitchFamily="34" charset="-128"/>
              </a:rPr>
              <a:t>-- a_gt_b output</a:t>
            </a:r>
            <a:r>
              <a:rPr lang="en-US" altLang="en-US" sz="1600" i="1" smtClean="0">
                <a:solidFill>
                  <a:srgbClr val="339966"/>
                </a:solidFill>
                <a:ea typeface="Arial Unicode MS" pitchFamily="34" charset="-128"/>
              </a:rPr>
              <a:t> </a:t>
            </a:r>
            <a:endParaRPr lang="en-US" altLang="en-US" sz="1600" smtClean="0">
              <a:ea typeface="Arial Unicode MS" pitchFamily="34" charset="-128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g0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Work.inv(single_delay)</a:t>
            </a:r>
            <a:r>
              <a:rPr lang="en-US" altLang="en-US" sz="1600" smtClean="0">
                <a:ea typeface="Arial Unicode MS" pitchFamily="34" charset="-128"/>
              </a:rPr>
              <a:t> 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im1);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Work.inv(single_delay)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(b, im2);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g2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im2, im3);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g3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gt, im4);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g4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(im2, gt, im5);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g5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Work.nand3(single_delay)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(im3, im4, im5, a_gt_b);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i="1" smtClean="0">
                <a:solidFill>
                  <a:schemeClr val="hlink"/>
                </a:solidFill>
                <a:ea typeface="Arial Unicode MS" pitchFamily="34" charset="-128"/>
              </a:rPr>
              <a:t>--  a_eq_b output </a:t>
            </a:r>
            <a:endParaRPr lang="en-US" altLang="en-US" sz="1600" smtClean="0">
              <a:solidFill>
                <a:schemeClr val="hlink"/>
              </a:solidFill>
              <a:ea typeface="Arial Unicode MS" pitchFamily="34" charset="-128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g6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Work.nand3(single_delay)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(im1, im2, eq, im6);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g7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Work.nand3(single_delay)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(a, b, eq, im7);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g8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(im6, im7, a_eq_b);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i="1" smtClean="0">
                <a:solidFill>
                  <a:schemeClr val="hlink"/>
                </a:solidFill>
                <a:ea typeface="Arial Unicode MS" pitchFamily="34" charset="-128"/>
              </a:rPr>
              <a:t>-- a_lt_b output</a:t>
            </a:r>
            <a:r>
              <a:rPr lang="en-US" altLang="en-US" sz="1600" i="1" smtClean="0">
                <a:solidFill>
                  <a:srgbClr val="339966"/>
                </a:solidFill>
                <a:ea typeface="Arial Unicode MS" pitchFamily="34" charset="-128"/>
              </a:rPr>
              <a:t> </a:t>
            </a:r>
            <a:endParaRPr lang="en-US" altLang="en-US" sz="1600" smtClean="0">
              <a:ea typeface="Arial Unicode MS" pitchFamily="34" charset="-128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g9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(im1, b, im8);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g10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(im1, lt, im9);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g11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Work.nand2(single_delay)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(b, lt, im10);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g12 : </a:t>
            </a:r>
            <a:r>
              <a:rPr lang="en-US" altLang="en-US" sz="1600" smtClean="0">
                <a:solidFill>
                  <a:srgbClr val="99FFCC"/>
                </a:solidFill>
                <a:ea typeface="Arial Unicode MS" pitchFamily="34" charset="-128"/>
              </a:rPr>
              <a:t>ENTITY Work.nand3(single_delay)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(im8, im9, im10, a_lt_b);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16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1600" smtClean="0">
                <a:ea typeface="Arial Unicode MS" pitchFamily="34" charset="-128"/>
              </a:rPr>
              <a:t>netlist;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4-Bit Comparator Iterative Structural Wiring: “For …. Generate”Statement...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ENTITY</a:t>
            </a:r>
            <a:r>
              <a:rPr lang="en-US" altLang="en-US" sz="1800" smtClean="0"/>
              <a:t> nibble_comparator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PORT</a:t>
            </a:r>
            <a:r>
              <a:rPr lang="en-US" altLang="en-US" sz="1800" smtClean="0"/>
              <a:t> (a, b : </a:t>
            </a:r>
            <a:r>
              <a:rPr lang="en-US" altLang="en-US" sz="1800" smtClean="0">
                <a:solidFill>
                  <a:schemeClr val="tx2"/>
                </a:solidFill>
              </a:rPr>
              <a:t>IN</a:t>
            </a:r>
            <a:r>
              <a:rPr lang="en-US" altLang="en-US" sz="1800" smtClean="0"/>
              <a:t> BIT_VECTOR (3 </a:t>
            </a:r>
            <a:r>
              <a:rPr lang="en-US" altLang="en-US" sz="1800" smtClean="0">
                <a:solidFill>
                  <a:schemeClr val="tx2"/>
                </a:solidFill>
              </a:rPr>
              <a:t>DOWNTO</a:t>
            </a:r>
            <a:r>
              <a:rPr lang="en-US" altLang="en-US" sz="1800" smtClean="0"/>
              <a:t> 0); </a:t>
            </a:r>
            <a:r>
              <a:rPr lang="en-US" altLang="en-US" sz="1800" smtClean="0">
                <a:solidFill>
                  <a:schemeClr val="hlink"/>
                </a:solidFill>
              </a:rPr>
              <a:t>-- a and b data inputs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/>
              <a:t>gt, eq,  lt : </a:t>
            </a:r>
            <a:r>
              <a:rPr lang="en-US" altLang="en-US" sz="1800" smtClean="0">
                <a:solidFill>
                  <a:schemeClr val="tx2"/>
                </a:solidFill>
              </a:rPr>
              <a:t>IN</a:t>
            </a:r>
            <a:r>
              <a:rPr lang="en-US" altLang="en-US" sz="1800" smtClean="0"/>
              <a:t> BIT;  </a:t>
            </a:r>
            <a:r>
              <a:rPr lang="en-US" altLang="en-US" sz="1800" smtClean="0">
                <a:solidFill>
                  <a:schemeClr val="hlink"/>
                </a:solidFill>
              </a:rPr>
              <a:t>-- previous greater, equal &amp; less than</a:t>
            </a:r>
            <a:br>
              <a:rPr lang="en-US" altLang="en-US" sz="1800" smtClean="0">
                <a:solidFill>
                  <a:schemeClr val="hlink"/>
                </a:solidFill>
              </a:rPr>
            </a:br>
            <a:r>
              <a:rPr lang="en-US" altLang="en-US" sz="1800" smtClean="0"/>
              <a:t>a_gt_b, a_eq_b, a_lt_b : </a:t>
            </a:r>
            <a:r>
              <a:rPr lang="en-US" altLang="en-US" sz="1800" smtClean="0">
                <a:solidFill>
                  <a:schemeClr val="tx2"/>
                </a:solidFill>
              </a:rPr>
              <a:t>OUT</a:t>
            </a:r>
            <a:r>
              <a:rPr lang="en-US" altLang="en-US" sz="1800" smtClean="0"/>
              <a:t> BIT);  </a:t>
            </a:r>
            <a:r>
              <a:rPr lang="en-US" altLang="en-US" sz="1800" smtClean="0">
                <a:solidFill>
                  <a:schemeClr val="hlink"/>
                </a:solidFill>
              </a:rPr>
              <a:t>-- a &gt; b,  a = b, a &lt; b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smtClean="0"/>
              <a:t> nibble_comparator; </a:t>
            </a:r>
            <a:br>
              <a:rPr lang="en-US" altLang="en-US" sz="1800" smtClean="0"/>
            </a:br>
            <a:r>
              <a:rPr lang="en-US" altLang="en-US" sz="1800" smtClean="0"/>
              <a:t>--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ARCHITECTURE</a:t>
            </a:r>
            <a:r>
              <a:rPr lang="en-US" altLang="en-US" sz="1800" smtClean="0"/>
              <a:t> iterative </a:t>
            </a:r>
            <a:r>
              <a:rPr lang="en-US" altLang="en-US" sz="1800" smtClean="0">
                <a:solidFill>
                  <a:schemeClr val="tx2"/>
                </a:solidFill>
              </a:rPr>
              <a:t>OF</a:t>
            </a:r>
            <a:r>
              <a:rPr lang="en-US" altLang="en-US" sz="1800" smtClean="0"/>
              <a:t> nibble_comparator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endParaRPr lang="en-US" altLang="en-US" sz="1800" smtClean="0"/>
          </a:p>
          <a:p>
            <a:pPr>
              <a:buFont typeface="Monotype Sorts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COMPONENT</a:t>
            </a:r>
            <a:r>
              <a:rPr lang="en-US" altLang="en-US" sz="1800" smtClean="0"/>
              <a:t> comp1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/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PORT</a:t>
            </a:r>
            <a:r>
              <a:rPr lang="en-US" altLang="en-US" sz="1800" smtClean="0"/>
              <a:t> (a, b, gt, eq, lt : </a:t>
            </a:r>
            <a:r>
              <a:rPr lang="en-US" altLang="en-US" sz="1800" smtClean="0">
                <a:solidFill>
                  <a:schemeClr val="tx2"/>
                </a:solidFill>
              </a:rPr>
              <a:t>IN</a:t>
            </a:r>
            <a:r>
              <a:rPr lang="en-US" altLang="en-US" sz="1800" smtClean="0"/>
              <a:t> BIT; a_gt_b, a_eq_b, a_lt_b : </a:t>
            </a:r>
            <a:r>
              <a:rPr lang="en-US" altLang="en-US" sz="1800" smtClean="0">
                <a:solidFill>
                  <a:schemeClr val="tx2"/>
                </a:solidFill>
              </a:rPr>
              <a:t>OUT</a:t>
            </a:r>
            <a:r>
              <a:rPr lang="en-US" altLang="en-US" sz="1800" smtClean="0"/>
              <a:t> BIT);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END COMPONENT</a:t>
            </a:r>
            <a:r>
              <a:rPr lang="en-US" altLang="en-US" sz="1800" smtClean="0"/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FOR ALL</a:t>
            </a:r>
            <a:r>
              <a:rPr lang="en-US" altLang="en-US" sz="1800" smtClean="0"/>
              <a:t> : comp1 </a:t>
            </a:r>
            <a:r>
              <a:rPr lang="en-US" altLang="en-US" sz="1800" smtClean="0">
                <a:solidFill>
                  <a:schemeClr val="tx2"/>
                </a:solidFill>
              </a:rPr>
              <a:t>USE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ENTITY</a:t>
            </a:r>
            <a:r>
              <a:rPr lang="en-US" altLang="en-US" sz="1800" smtClean="0"/>
              <a:t> WORK.bit_comparator (gate_level);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SIGNAL</a:t>
            </a:r>
            <a:r>
              <a:rPr lang="en-US" altLang="en-US" sz="1800" smtClean="0"/>
              <a:t> im : BIT_VECTOR ( 0 TO 8);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endParaRPr lang="en-US" altLang="en-US" sz="1800" smtClean="0"/>
          </a:p>
          <a:p>
            <a:pPr>
              <a:buFont typeface="Monotype Sorts" pitchFamily="2" charset="2"/>
              <a:buNone/>
            </a:pPr>
            <a:r>
              <a:rPr lang="en-US" altLang="en-US" sz="1800" smtClean="0"/>
              <a:t>	c0: comp1 PORT MAP (a(0), b(0), gt, eq, lt, im(0), im(1), im(2)); </a:t>
            </a:r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4-Bit Comparator: “For ……. Generate” Statement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000" smtClean="0"/>
              <a:t>c1to2: </a:t>
            </a:r>
            <a:r>
              <a:rPr lang="en-US" altLang="en-US" sz="2000" smtClean="0">
                <a:solidFill>
                  <a:schemeClr val="tx2"/>
                </a:solidFill>
              </a:rPr>
              <a:t>FOR</a:t>
            </a:r>
            <a:r>
              <a:rPr lang="en-US" altLang="en-US" sz="2000" smtClean="0"/>
              <a:t> i </a:t>
            </a:r>
            <a:r>
              <a:rPr lang="en-US" altLang="en-US" sz="2000" smtClean="0">
                <a:solidFill>
                  <a:schemeClr val="tx2"/>
                </a:solidFill>
              </a:rPr>
              <a:t>IN</a:t>
            </a:r>
            <a:r>
              <a:rPr lang="en-US" altLang="en-US" sz="2000" smtClean="0"/>
              <a:t> 1 TO 2 </a:t>
            </a:r>
            <a:r>
              <a:rPr lang="en-US" altLang="en-US" sz="2000" smtClean="0">
                <a:solidFill>
                  <a:schemeClr val="tx2"/>
                </a:solidFill>
              </a:rPr>
              <a:t>GENERATE</a:t>
            </a:r>
            <a:r>
              <a:rPr lang="en-US" altLang="en-US" sz="2000" smtClean="0"/>
              <a:t> 					 </a:t>
            </a:r>
            <a:br>
              <a:rPr lang="en-US" altLang="en-US" sz="2000" smtClean="0"/>
            </a:br>
            <a:r>
              <a:rPr lang="en-US" altLang="en-US" sz="2000" smtClean="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	c: comp1 </a:t>
            </a:r>
            <a:r>
              <a:rPr lang="en-US" altLang="en-US" sz="2000" smtClean="0">
                <a:solidFill>
                  <a:schemeClr val="tx2"/>
                </a:solidFill>
              </a:rPr>
              <a:t>PORT MAP</a:t>
            </a:r>
            <a:r>
              <a:rPr lang="en-US" altLang="en-US" sz="2000" smtClean="0"/>
              <a:t> ( a(i), b(i), im(i*3-3), im(i*3-2), im(i*3-1), im(i*3+0), 	im(i*3+1), im(i*3+2) ); 							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END GENERATE</a:t>
            </a:r>
            <a:r>
              <a:rPr lang="en-US" altLang="en-US" sz="2000" smtClean="0"/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c3: comp1 PORT MAP (a(3), b(3), im(6), im(7), im(8), a_gt_b, a_eq_b, a_lt_b); </a:t>
            </a:r>
            <a:br>
              <a:rPr lang="en-US" altLang="en-US" sz="2000" smtClean="0"/>
            </a:br>
            <a:endParaRPr lang="en-US" altLang="en-US" sz="2000" smtClean="0"/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</a:t>
            </a:r>
            <a:r>
              <a:rPr lang="en-US" altLang="en-US" sz="2000" smtClean="0"/>
              <a:t> iterative; </a:t>
            </a:r>
          </a:p>
          <a:p>
            <a:endParaRPr lang="en-US" altLang="en-US" sz="2000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42963" y="4938713"/>
            <a:ext cx="7415212" cy="1570037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i="0" u="none">
                <a:solidFill>
                  <a:srgbClr val="FFFFFF"/>
                </a:solidFill>
              </a:rPr>
              <a:t> USE BIT_VECTOR for Ports a &amp; b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i="0" u="none">
                <a:solidFill>
                  <a:srgbClr val="FFFFFF"/>
                </a:solidFill>
              </a:rPr>
              <a:t> Separate first and last bit-slices from others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i="0" u="none">
                <a:solidFill>
                  <a:srgbClr val="FFFFFF"/>
                </a:solidFill>
              </a:rPr>
              <a:t> Arrays FOR intermediate signals facilitate iterative wiring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i="0" u="none">
                <a:solidFill>
                  <a:srgbClr val="FFFFFF"/>
                </a:solidFill>
              </a:rPr>
              <a:t> Can easily expand to an n-bit comparator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</a:t>
            </a:r>
            <a:r>
              <a:rPr lang="en-US" smtClean="0"/>
              <a:t>ardware</a:t>
            </a:r>
            <a:r>
              <a:rPr lang="tr-TR" smtClean="0"/>
              <a:t> </a:t>
            </a:r>
            <a:r>
              <a:rPr lang="en-US" smtClean="0"/>
              <a:t>Description</a:t>
            </a:r>
            <a:r>
              <a:rPr lang="tr-TR" smtClean="0"/>
              <a:t> </a:t>
            </a:r>
            <a:r>
              <a:rPr lang="en-US" smtClean="0"/>
              <a:t>Languages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/>
              <a:t>HDL</a:t>
            </a:r>
            <a:r>
              <a:rPr lang="en-US" altLang="en-US" smtClean="0"/>
              <a:t>s</a:t>
            </a:r>
            <a:r>
              <a:rPr lang="tr-TR" altLang="en-US" smtClean="0"/>
              <a:t> are used to describe the hardware for the purpose of modeling, simulation, testing, design, and documentation.</a:t>
            </a:r>
          </a:p>
          <a:p>
            <a:pPr lvl="1"/>
            <a:r>
              <a:rPr lang="tr-TR" altLang="en-US" smtClean="0"/>
              <a:t>Modeling: behavior, flow of data, structure</a:t>
            </a:r>
          </a:p>
          <a:p>
            <a:pPr lvl="1"/>
            <a:r>
              <a:rPr lang="tr-TR" altLang="en-US" smtClean="0"/>
              <a:t>Simulation: verification and test</a:t>
            </a:r>
          </a:p>
          <a:p>
            <a:pPr lvl="1"/>
            <a:r>
              <a:rPr lang="tr-TR" altLang="en-US" smtClean="0"/>
              <a:t>Design: synthesis</a:t>
            </a:r>
            <a:endParaRPr lang="en-US" altLang="en-US" smtClean="0"/>
          </a:p>
          <a:p>
            <a:r>
              <a:rPr lang="en-US" altLang="en-US" smtClean="0"/>
              <a:t>Two widely-used HDLs today</a:t>
            </a:r>
          </a:p>
          <a:p>
            <a:pPr lvl="1"/>
            <a:r>
              <a:rPr lang="en-US" altLang="en-US" b="1" smtClean="0">
                <a:solidFill>
                  <a:srgbClr val="FF0000"/>
                </a:solidFill>
              </a:rPr>
              <a:t>VHDL:</a:t>
            </a:r>
            <a:r>
              <a:rPr lang="en-US" altLang="en-US" smtClean="0"/>
              <a:t> VHSIC (</a:t>
            </a:r>
            <a:r>
              <a:rPr lang="en-US" altLang="en-US" smtClean="0">
                <a:solidFill>
                  <a:srgbClr val="FF9933"/>
                </a:solidFill>
              </a:rPr>
              <a:t>Very High Speed Integrated Circuit</a:t>
            </a:r>
            <a:r>
              <a:rPr lang="en-US" altLang="en-US" smtClean="0"/>
              <a:t> ) Hardware Description Language</a:t>
            </a:r>
          </a:p>
          <a:p>
            <a:pPr lvl="1"/>
            <a:r>
              <a:rPr lang="en-US" altLang="en-US" b="1" smtClean="0">
                <a:solidFill>
                  <a:srgbClr val="FF0000"/>
                </a:solidFill>
              </a:rPr>
              <a:t>Verilog </a:t>
            </a:r>
            <a:r>
              <a:rPr lang="en-US" altLang="en-US" smtClean="0"/>
              <a:t>(from Cadence, now IEEE standard)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4-Bit Comparator: “IF …… Generate” Statement 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ARCHITECTURE</a:t>
            </a:r>
            <a:r>
              <a:rPr lang="en-US" altLang="en-US" sz="18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iterative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OF</a:t>
            </a:r>
            <a:r>
              <a:rPr lang="en-US" altLang="en-US" sz="1800" smtClean="0">
                <a:ea typeface="Arial Unicode MS" pitchFamily="34" charset="-128"/>
              </a:rPr>
              <a:t> nibble_comparator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IS</a:t>
            </a:r>
            <a:r>
              <a:rPr lang="en-US" altLang="en-US" sz="1800" smtClean="0">
                <a:ea typeface="Arial Unicode MS" pitchFamily="34" charset="-128"/>
              </a:rPr>
              <a:t>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	COMPONENT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comp1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smtClean="0">
                <a:ea typeface="Arial Unicode MS" pitchFamily="34" charset="-128"/>
              </a:rPr>
              <a:t>	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(a, b, gt, eq, lt 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800" smtClean="0">
                <a:ea typeface="Arial Unicode MS" pitchFamily="34" charset="-128"/>
              </a:rPr>
              <a:t> BIT; a_gt_b, a_eq_b, a_lt_b 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en-US" sz="1800" smtClean="0">
                <a:ea typeface="Arial Unicode MS" pitchFamily="34" charset="-128"/>
              </a:rPr>
              <a:t> BIT);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END COMPONENT</a:t>
            </a:r>
            <a:r>
              <a:rPr lang="en-US" altLang="en-US" sz="1800" smtClean="0">
                <a:ea typeface="Arial Unicode MS" pitchFamily="34" charset="-128"/>
              </a:rPr>
              <a:t>;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	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en-US" sz="1800" smtClean="0">
                <a:ea typeface="Arial Unicode MS" pitchFamily="34" charset="-128"/>
              </a:rPr>
              <a:t> : comp1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USE</a:t>
            </a:r>
            <a:r>
              <a:rPr lang="en-US" altLang="en-US" sz="1800" smtClean="0">
                <a:ea typeface="Arial Unicode MS" pitchFamily="34" charset="-128"/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WORK.bit_comparator (gate_level);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i="1" smtClean="0">
                <a:solidFill>
                  <a:schemeClr val="tx2"/>
                </a:solidFill>
                <a:ea typeface="Arial Unicode MS" pitchFamily="34" charset="-128"/>
              </a:rPr>
              <a:t>CONSTANT</a:t>
            </a:r>
            <a:r>
              <a:rPr lang="en-US" altLang="en-US" sz="1800" i="1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800" i="1" smtClean="0">
                <a:ea typeface="Arial Unicode MS" pitchFamily="34" charset="-128"/>
              </a:rPr>
              <a:t>n : INTEGER </a:t>
            </a:r>
            <a:r>
              <a:rPr lang="en-US" altLang="en-US" sz="1800" i="1" smtClean="0">
                <a:solidFill>
                  <a:srgbClr val="FFFF00"/>
                </a:solidFill>
                <a:ea typeface="Arial Unicode MS" pitchFamily="34" charset="-128"/>
              </a:rPr>
              <a:t>:=</a:t>
            </a:r>
            <a:r>
              <a:rPr lang="en-US" altLang="en-US" sz="1800" i="1" smtClean="0">
                <a:ea typeface="Arial Unicode MS" pitchFamily="34" charset="-128"/>
              </a:rPr>
              <a:t> 4; </a:t>
            </a:r>
            <a:endParaRPr lang="en-US" altLang="en-US" sz="1800" smtClean="0">
              <a:ea typeface="Arial Unicode MS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solidFill>
                  <a:srgbClr val="FF0000"/>
                </a:solidFill>
                <a:ea typeface="Arial Unicode MS" pitchFamily="34" charset="-128"/>
              </a:rPr>
              <a:t>	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SIGNAL</a:t>
            </a:r>
            <a:r>
              <a:rPr lang="en-US" altLang="en-US" sz="1800" smtClean="0">
                <a:ea typeface="Arial Unicode MS" pitchFamily="34" charset="-128"/>
              </a:rPr>
              <a:t> im :  BIT_VECTOR ( </a:t>
            </a:r>
            <a:r>
              <a:rPr lang="en-US" altLang="en-US" sz="1800" i="1" smtClean="0">
                <a:ea typeface="Arial Unicode MS" pitchFamily="34" charset="-128"/>
              </a:rPr>
              <a:t>0</a:t>
            </a:r>
            <a:r>
              <a:rPr lang="en-US" altLang="en-US" sz="1800" smtClean="0">
                <a:ea typeface="Arial Unicode MS" pitchFamily="34" charset="-128"/>
              </a:rPr>
              <a:t> 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TO</a:t>
            </a:r>
            <a:r>
              <a:rPr lang="en-US" altLang="en-US" sz="1800" smtClean="0">
                <a:ea typeface="Arial Unicode MS" pitchFamily="34" charset="-128"/>
              </a:rPr>
              <a:t>  </a:t>
            </a:r>
            <a:r>
              <a:rPr lang="en-US" altLang="en-US" sz="1800" i="1" smtClean="0">
                <a:ea typeface="Arial Unicode MS" pitchFamily="34" charset="-128"/>
              </a:rPr>
              <a:t>(n-1)*3-1</a:t>
            </a:r>
            <a:r>
              <a:rPr lang="en-US" altLang="en-US" sz="1800" smtClean="0">
                <a:ea typeface="Arial Unicode MS" pitchFamily="34" charset="-128"/>
              </a:rPr>
              <a:t>);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BEGIN</a:t>
            </a:r>
            <a:r>
              <a:rPr lang="en-US" altLang="en-US" sz="18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/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i="1" smtClean="0">
                <a:ea typeface="Arial Unicode MS" pitchFamily="34" charset="-128"/>
              </a:rPr>
              <a:t>c_all </a:t>
            </a:r>
            <a:r>
              <a:rPr lang="en-US" altLang="en-US" sz="1800" smtClean="0">
                <a:ea typeface="Arial Unicode MS" pitchFamily="34" charset="-128"/>
              </a:rPr>
              <a:t>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FOR</a:t>
            </a:r>
            <a:r>
              <a:rPr lang="en-US" altLang="en-US" sz="1800" smtClean="0">
                <a:ea typeface="Arial Unicode MS" pitchFamily="34" charset="-128"/>
              </a:rPr>
              <a:t> i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800" smtClean="0">
                <a:ea typeface="Arial Unicode MS" pitchFamily="34" charset="-128"/>
              </a:rPr>
              <a:t> 0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TO</a:t>
            </a:r>
            <a:r>
              <a:rPr lang="en-US" altLang="en-US" sz="1800" smtClean="0">
                <a:ea typeface="Arial Unicode MS" pitchFamily="34" charset="-128"/>
              </a:rPr>
              <a:t> n-1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GENERATE</a:t>
            </a:r>
            <a:r>
              <a:rPr lang="en-US" altLang="en-US" sz="1800" smtClean="0">
                <a:ea typeface="Arial Unicode MS" pitchFamily="34" charset="-128"/>
              </a:rPr>
              <a:t> </a:t>
            </a:r>
            <a:br>
              <a:rPr lang="en-US" altLang="en-US" sz="1800" smtClean="0">
                <a:ea typeface="Arial Unicode MS" pitchFamily="34" charset="-128"/>
              </a:rPr>
            </a:br>
            <a:r>
              <a:rPr lang="en-US" altLang="en-US" sz="1800" smtClean="0">
                <a:ea typeface="Arial Unicode MS" pitchFamily="34" charset="-128"/>
              </a:rPr>
              <a:t/>
            </a:r>
            <a:br>
              <a:rPr lang="en-US" altLang="en-US" sz="1800" smtClean="0">
                <a:ea typeface="Arial Unicode MS" pitchFamily="34" charset="-128"/>
              </a:rPr>
            </a:br>
            <a:endParaRPr lang="en-US" altLang="en-US" sz="1800" smtClean="0">
              <a:ea typeface="Arial Unicode MS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  </a:t>
            </a:r>
            <a:r>
              <a:rPr lang="en-US" altLang="en-US" sz="1800" i="1" smtClean="0">
                <a:ea typeface="Arial Unicode MS" pitchFamily="34" charset="-128"/>
              </a:rPr>
              <a:t>l </a:t>
            </a:r>
            <a:r>
              <a:rPr lang="en-US" altLang="en-US" sz="1800" smtClean="0">
                <a:ea typeface="Arial Unicode MS" pitchFamily="34" charset="-128"/>
              </a:rPr>
              <a:t>: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IF</a:t>
            </a:r>
            <a:r>
              <a:rPr lang="en-US" altLang="en-US" sz="1800" smtClean="0">
                <a:ea typeface="Arial Unicode MS" pitchFamily="34" charset="-128"/>
              </a:rPr>
              <a:t> i = 0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GENERATE</a:t>
            </a:r>
            <a:r>
              <a:rPr lang="en-US" altLang="en-US" sz="1800" smtClean="0">
                <a:ea typeface="Arial Unicode MS" pitchFamily="34" charset="-128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    least: comp1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8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1800" smtClean="0">
                <a:ea typeface="Arial Unicode MS" pitchFamily="34" charset="-128"/>
              </a:rPr>
              <a:t>(a(i), b(i), gt, eq, lt, im(0), im(1), im(2) 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smtClean="0">
                <a:ea typeface="Arial Unicode MS" pitchFamily="34" charset="-128"/>
              </a:rPr>
              <a:t>     </a:t>
            </a:r>
            <a:r>
              <a:rPr lang="en-US" altLang="en-US" sz="1800" smtClean="0">
                <a:solidFill>
                  <a:schemeClr val="tx2"/>
                </a:solidFill>
                <a:ea typeface="Arial Unicode MS" pitchFamily="34" charset="-128"/>
              </a:rPr>
              <a:t>END GENERATE</a:t>
            </a:r>
            <a:r>
              <a:rPr lang="en-US" altLang="en-US" sz="1800" smtClean="0">
                <a:ea typeface="Arial Unicode MS" pitchFamily="34" charset="-128"/>
              </a:rPr>
              <a:t>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4-Bit Comparator: “IF …… Generate” Statement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   </a:t>
            </a:r>
            <a:r>
              <a:rPr lang="en-US" altLang="en-US" sz="2000" i="1" smtClean="0">
                <a:ea typeface="Arial Unicode MS" pitchFamily="34" charset="-128"/>
              </a:rPr>
              <a:t>m </a:t>
            </a:r>
            <a:r>
              <a:rPr lang="en-US" altLang="en-US" sz="2000" smtClean="0">
                <a:ea typeface="Arial Unicode MS" pitchFamily="34" charset="-128"/>
              </a:rPr>
              <a:t>: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IF</a:t>
            </a:r>
            <a:r>
              <a:rPr lang="en-US" altLang="en-US" sz="2000" smtClean="0">
                <a:ea typeface="Arial Unicode MS" pitchFamily="34" charset="-128"/>
              </a:rPr>
              <a:t> i = n-1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GENERATE</a:t>
            </a:r>
            <a:r>
              <a:rPr lang="en-US" altLang="en-US" sz="2000" smtClean="0">
                <a:ea typeface="Arial Unicode MS" pitchFamily="34" charset="-128"/>
              </a:rPr>
              <a:t> </a:t>
            </a:r>
            <a:br>
              <a:rPr lang="en-US" altLang="en-US" sz="2000" smtClean="0">
                <a:ea typeface="Arial Unicode MS" pitchFamily="34" charset="-128"/>
              </a:rPr>
            </a:br>
            <a:r>
              <a:rPr lang="en-US" altLang="en-US" sz="2000" smtClean="0">
                <a:ea typeface="Arial Unicode MS" pitchFamily="34" charset="-128"/>
              </a:rPr>
              <a:t>      most: comp1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20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2000" smtClean="0">
                <a:ea typeface="Arial Unicode MS" pitchFamily="34" charset="-128"/>
              </a:rPr>
              <a:t>(a(i), b(i), im(i*3-3), im(i*3-2),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                                                   im(i*3-1), a_gt_b, a_eq_b, a_lt_b); </a:t>
            </a:r>
            <a:br>
              <a:rPr lang="en-US" altLang="en-US" sz="2000" smtClean="0">
                <a:ea typeface="Arial Unicode MS" pitchFamily="34" charset="-128"/>
              </a:rPr>
            </a:br>
            <a:r>
              <a:rPr lang="en-US" altLang="en-US" sz="2000" smtClean="0">
                <a:ea typeface="Arial Unicode MS" pitchFamily="34" charset="-128"/>
              </a:rPr>
              <a:t>    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END GENERATE</a:t>
            </a:r>
            <a:r>
              <a:rPr lang="en-US" altLang="en-US" sz="2000" smtClean="0">
                <a:ea typeface="Arial Unicode MS" pitchFamily="34" charset="-128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     </a:t>
            </a:r>
            <a:r>
              <a:rPr lang="en-US" altLang="en-US" sz="2000" i="1" smtClean="0">
                <a:ea typeface="Arial Unicode MS" pitchFamily="34" charset="-128"/>
              </a:rPr>
              <a:t>r </a:t>
            </a:r>
            <a:r>
              <a:rPr lang="en-US" altLang="en-US" sz="2000" smtClean="0">
                <a:ea typeface="Arial Unicode MS" pitchFamily="34" charset="-128"/>
              </a:rPr>
              <a:t>: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IF</a:t>
            </a:r>
            <a:r>
              <a:rPr lang="en-US" altLang="en-US" sz="2000" smtClean="0">
                <a:ea typeface="Arial Unicode MS" pitchFamily="34" charset="-128"/>
              </a:rPr>
              <a:t> i &gt; 0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AND</a:t>
            </a:r>
            <a:r>
              <a:rPr lang="en-US" altLang="en-US" sz="2000" smtClean="0">
                <a:ea typeface="Arial Unicode MS" pitchFamily="34" charset="-128"/>
              </a:rPr>
              <a:t> i &lt; n-1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GENERATE</a:t>
            </a:r>
            <a:r>
              <a:rPr lang="en-US" altLang="en-US" sz="2000" smtClean="0">
                <a:ea typeface="Arial Unicode MS" pitchFamily="34" charset="-128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     rest: comp1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2000" smtClean="0">
                <a:solidFill>
                  <a:srgbClr val="FF00FF"/>
                </a:solidFill>
                <a:ea typeface="Arial Unicode MS" pitchFamily="34" charset="-128"/>
              </a:rPr>
              <a:t> </a:t>
            </a:r>
            <a:r>
              <a:rPr lang="en-US" altLang="en-US" sz="2000" smtClean="0">
                <a:ea typeface="Arial Unicode MS" pitchFamily="34" charset="-128"/>
              </a:rPr>
              <a:t>(a(i), b(i), im(i*3-3), im(i*3-2),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                                       im(i*3-1), im(i*3+0), im(i*3+1), im(i*3+2) );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rgbClr val="0000FF"/>
                </a:solidFill>
                <a:ea typeface="Arial Unicode MS" pitchFamily="34" charset="-128"/>
              </a:rPr>
              <a:t>     </a:t>
            </a: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END GENERATE</a:t>
            </a:r>
            <a:r>
              <a:rPr lang="en-US" altLang="en-US" sz="2000" smtClean="0">
                <a:ea typeface="Arial Unicode MS" pitchFamily="34" charset="-128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ea typeface="Arial Unicode MS" pitchFamily="34" charset="-128"/>
              </a:rPr>
              <a:t>--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END GENERATE</a:t>
            </a:r>
            <a:r>
              <a:rPr lang="en-US" altLang="en-US" sz="2000" smtClean="0">
                <a:ea typeface="Arial Unicode MS" pitchFamily="34" charset="-128"/>
              </a:rPr>
              <a:t>; -- Outer Generate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20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en-US" sz="2000" smtClean="0">
                <a:ea typeface="Arial Unicode MS" pitchFamily="34" charset="-128"/>
              </a:rPr>
              <a:t>iterative; </a:t>
            </a:r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4-Bit Comparator: Alternative Architecture (Single Generate)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ARCHITECTURE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i="1" smtClean="0">
                <a:ea typeface="Arial Unicode MS" pitchFamily="34" charset="-128"/>
              </a:rPr>
              <a:t>Alt_iterative</a:t>
            </a:r>
            <a:r>
              <a:rPr lang="en-US" altLang="en-US" sz="1600" smtClean="0">
                <a:ea typeface="Arial Unicode MS" pitchFamily="34" charset="-128"/>
              </a:rPr>
              <a:t> OF </a:t>
            </a:r>
            <a:r>
              <a:rPr lang="en-US" altLang="en-US" sz="1600" i="1" smtClean="0">
                <a:ea typeface="Arial Unicode MS" pitchFamily="34" charset="-128"/>
              </a:rPr>
              <a:t>nibble_comparator</a:t>
            </a:r>
            <a:r>
              <a:rPr lang="en-US" altLang="en-US" sz="1600" smtClean="0">
                <a:ea typeface="Arial Unicode MS" pitchFamily="34" charset="-128"/>
              </a:rPr>
              <a:t> IS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constant</a:t>
            </a:r>
            <a:r>
              <a:rPr lang="en-US" altLang="en-US" sz="1600" smtClean="0">
                <a:ea typeface="Arial Unicode MS" pitchFamily="34" charset="-128"/>
              </a:rPr>
              <a:t> n: Positive :=4;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COMPONENT</a:t>
            </a:r>
            <a:r>
              <a:rPr lang="en-US" altLang="en-US" sz="1600" smtClean="0">
                <a:ea typeface="Arial Unicode MS" pitchFamily="34" charset="-128"/>
              </a:rPr>
              <a:t> comp1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	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en-US" sz="1600" smtClean="0">
                <a:ea typeface="Arial Unicode MS" pitchFamily="34" charset="-128"/>
              </a:rPr>
              <a:t> (a, b, gt, eq, lt :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600" smtClean="0">
                <a:ea typeface="Arial Unicode MS" pitchFamily="34" charset="-128"/>
              </a:rPr>
              <a:t> BIT; a_gt_b, a_eq_b, a_lt_b :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en-US" sz="1600" smtClean="0">
                <a:ea typeface="Arial Unicode MS" pitchFamily="34" charset="-128"/>
              </a:rPr>
              <a:t> BIT);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END COMPONENT</a:t>
            </a:r>
            <a:r>
              <a:rPr lang="en-US" altLang="en-US" sz="1600" smtClean="0">
                <a:ea typeface="Arial Unicode MS" pitchFamily="34" charset="-128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en-US" sz="1600" smtClean="0">
                <a:ea typeface="Arial Unicode MS" pitchFamily="34" charset="-128"/>
              </a:rPr>
              <a:t> : comp1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USE ENTITY</a:t>
            </a:r>
            <a:r>
              <a:rPr lang="en-US" altLang="en-US" sz="1600" smtClean="0">
                <a:ea typeface="Arial Unicode MS" pitchFamily="34" charset="-128"/>
              </a:rPr>
              <a:t> WORK.bit_comparator (gate_level);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SIGNAL</a:t>
            </a:r>
            <a:r>
              <a:rPr lang="en-US" altLang="en-US" sz="1600" smtClean="0">
                <a:ea typeface="Arial Unicode MS" pitchFamily="34" charset="-128"/>
              </a:rPr>
              <a:t> im : BIT_VECTOR ( 0 TO 3*n+2);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BEGIN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im(0 To 2) &lt;= gt </a:t>
            </a:r>
            <a:r>
              <a:rPr lang="en-US" altLang="en-US" sz="1600" smtClean="0">
                <a:solidFill>
                  <a:srgbClr val="FFFF00"/>
                </a:solidFill>
                <a:ea typeface="Arial Unicode MS" pitchFamily="34" charset="-128"/>
              </a:rPr>
              <a:t>&amp;</a:t>
            </a:r>
            <a:r>
              <a:rPr lang="en-US" altLang="en-US" sz="1600" smtClean="0">
                <a:ea typeface="Arial Unicode MS" pitchFamily="34" charset="-128"/>
              </a:rPr>
              <a:t> eq </a:t>
            </a:r>
            <a:r>
              <a:rPr lang="en-US" altLang="en-US" sz="1600" smtClean="0">
                <a:solidFill>
                  <a:srgbClr val="FFFF00"/>
                </a:solidFill>
                <a:ea typeface="Arial Unicode MS" pitchFamily="34" charset="-128"/>
              </a:rPr>
              <a:t>&amp;</a:t>
            </a:r>
            <a:r>
              <a:rPr lang="en-US" altLang="en-US" sz="1600" smtClean="0">
                <a:ea typeface="Arial Unicode MS" pitchFamily="34" charset="-128"/>
              </a:rPr>
              <a:t> lt;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i="1" smtClean="0">
                <a:ea typeface="Arial Unicode MS" pitchFamily="34" charset="-128"/>
              </a:rPr>
              <a:t>cALL </a:t>
            </a:r>
            <a:r>
              <a:rPr lang="en-US" altLang="en-US" sz="1600" smtClean="0">
                <a:ea typeface="Arial Unicode MS" pitchFamily="34" charset="-128"/>
              </a:rPr>
              <a:t>: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FOR</a:t>
            </a:r>
            <a:r>
              <a:rPr lang="en-US" altLang="en-US" sz="1600" smtClean="0">
                <a:ea typeface="Arial Unicode MS" pitchFamily="34" charset="-128"/>
              </a:rPr>
              <a:t> i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en-US" sz="1600" smtClean="0">
                <a:ea typeface="Arial Unicode MS" pitchFamily="34" charset="-128"/>
              </a:rPr>
              <a:t> 0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TO</a:t>
            </a:r>
            <a:r>
              <a:rPr lang="en-US" altLang="en-US" sz="1600" smtClean="0">
                <a:ea typeface="Arial Unicode MS" pitchFamily="34" charset="-128"/>
              </a:rPr>
              <a:t> n-1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GENERATE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i="1" smtClean="0">
                <a:ea typeface="Arial Unicode MS" pitchFamily="34" charset="-128"/>
              </a:rPr>
              <a:t>c </a:t>
            </a:r>
            <a:r>
              <a:rPr lang="en-US" altLang="en-US" sz="1600" smtClean="0">
                <a:ea typeface="Arial Unicode MS" pitchFamily="34" charset="-128"/>
              </a:rPr>
              <a:t>: comp1 </a:t>
            </a: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PORT MAP</a:t>
            </a:r>
            <a:r>
              <a:rPr lang="en-US" altLang="en-US" sz="1600" smtClean="0">
                <a:ea typeface="Arial Unicode MS" pitchFamily="34" charset="-128"/>
              </a:rPr>
              <a:t> (a(i), b(i), im(i*3), im(i*3+1), im(i*3+2),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im(i*3+3), im(i*3+4), im(i*3+5) 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END GENERATE</a:t>
            </a:r>
            <a:r>
              <a:rPr lang="en-US" altLang="en-US" sz="1600" smtClean="0">
                <a:ea typeface="Arial Unicode MS" pitchFamily="34" charset="-128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a_gt_b &lt;= im(3*n);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a_eq_b  &lt;= im(3*n+1);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ea typeface="Arial Unicode MS" pitchFamily="34" charset="-128"/>
              </a:rPr>
              <a:t>a_lt_b  &lt;= im(3*n+2);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en-US" sz="1600" smtClean="0">
                <a:ea typeface="Arial Unicode MS" pitchFamily="34" charset="-128"/>
              </a:rPr>
              <a:t> </a:t>
            </a:r>
            <a:r>
              <a:rPr lang="en-US" altLang="en-US" sz="1600" i="1" smtClean="0">
                <a:ea typeface="Arial Unicode MS" pitchFamily="34" charset="-128"/>
              </a:rPr>
              <a:t>Alt_iterative</a:t>
            </a:r>
            <a:r>
              <a:rPr lang="en-US" altLang="en-US" sz="1600" smtClean="0">
                <a:ea typeface="Arial Unicode MS" pitchFamily="34" charset="-128"/>
              </a:rPr>
              <a:t> ;</a:t>
            </a:r>
            <a:endParaRPr lang="en-US" altLang="en-US" sz="16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Parameterization 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2"/>
                </a:solidFill>
              </a:rPr>
              <a:t>GENERIC</a:t>
            </a:r>
            <a:r>
              <a:rPr lang="en-US" altLang="en-US" smtClean="0"/>
              <a:t>s can pass design parameters </a:t>
            </a:r>
          </a:p>
          <a:p>
            <a:r>
              <a:rPr lang="en-US" altLang="en-US" smtClean="0">
                <a:solidFill>
                  <a:schemeClr val="tx2"/>
                </a:solidFill>
              </a:rPr>
              <a:t>GENERIC</a:t>
            </a:r>
            <a:r>
              <a:rPr lang="en-US" altLang="en-US" smtClean="0"/>
              <a:t>s can include default values </a:t>
            </a:r>
          </a:p>
          <a:p>
            <a:r>
              <a:rPr lang="en-US" altLang="en-US" smtClean="0"/>
              <a:t>New versions of gate descriptions contain timing </a:t>
            </a:r>
          </a:p>
          <a:p>
            <a:endParaRPr lang="en-US" altLang="en-US" smtClean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447800" y="3048000"/>
            <a:ext cx="6099175" cy="28479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none">
                <a:solidFill>
                  <a:schemeClr val="tx2"/>
                </a:solidFill>
              </a:rPr>
              <a:t>ENTITY</a:t>
            </a:r>
            <a:r>
              <a:rPr lang="en-US" altLang="en-US" sz="2000" b="0" u="none"/>
              <a:t>   inv_t   </a:t>
            </a:r>
            <a:r>
              <a:rPr lang="en-US" altLang="en-US" sz="2000" u="none">
                <a:solidFill>
                  <a:schemeClr val="tx2"/>
                </a:solidFill>
              </a:rPr>
              <a:t>IS</a:t>
            </a:r>
          </a:p>
          <a:p>
            <a:r>
              <a:rPr lang="en-US" altLang="en-US" sz="2000" u="none">
                <a:solidFill>
                  <a:schemeClr val="tx2"/>
                </a:solidFill>
              </a:rPr>
              <a:t>GENERIC</a:t>
            </a:r>
            <a:r>
              <a:rPr lang="en-US" altLang="en-US" sz="2000" b="0" u="none"/>
              <a:t> (tplh : TIME := 3 NS; tphl : TIME := 5 NS);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PORT</a:t>
            </a:r>
            <a:r>
              <a:rPr lang="en-US" altLang="en-US" sz="2000" b="0" u="none"/>
              <a:t> (i1 : </a:t>
            </a:r>
            <a:r>
              <a:rPr lang="en-US" altLang="en-US" sz="2000" u="none">
                <a:solidFill>
                  <a:schemeClr val="tx2"/>
                </a:solidFill>
              </a:rPr>
              <a:t>in</a:t>
            </a:r>
            <a:r>
              <a:rPr lang="en-US" altLang="en-US" sz="2000" b="0" u="none"/>
              <a:t> BIT; o1 : </a:t>
            </a:r>
            <a:r>
              <a:rPr lang="en-US" altLang="en-US" sz="2000" u="none">
                <a:solidFill>
                  <a:schemeClr val="tx2"/>
                </a:solidFill>
              </a:rPr>
              <a:t>out</a:t>
            </a:r>
            <a:r>
              <a:rPr lang="en-US" altLang="en-US" sz="2000" b="0" u="none"/>
              <a:t> BIT);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b="0" u="none"/>
              <a:t> inv_t;</a:t>
            </a:r>
          </a:p>
          <a:p>
            <a:r>
              <a:rPr lang="en-US" altLang="en-US" sz="2000" b="0" u="none"/>
              <a:t>--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ARCHITECTURE</a:t>
            </a:r>
            <a:r>
              <a:rPr lang="en-US" altLang="en-US" sz="2000" b="0" u="none"/>
              <a:t> average_delay </a:t>
            </a:r>
            <a:r>
              <a:rPr lang="en-US" altLang="en-US" sz="2000" b="0" u="none">
                <a:solidFill>
                  <a:schemeClr val="tx2"/>
                </a:solidFill>
              </a:rPr>
              <a:t>OF</a:t>
            </a:r>
            <a:r>
              <a:rPr lang="en-US" altLang="en-US" sz="2000" b="0" u="none"/>
              <a:t> inv_t </a:t>
            </a:r>
            <a:r>
              <a:rPr lang="en-US" altLang="en-US" sz="2000" b="0" u="none">
                <a:solidFill>
                  <a:schemeClr val="tx2"/>
                </a:solidFill>
              </a:rPr>
              <a:t>IS</a:t>
            </a:r>
            <a:endParaRPr lang="en-US" altLang="en-US" sz="2000" u="none">
              <a:solidFill>
                <a:schemeClr val="tx2"/>
              </a:solidFill>
            </a:endParaRPr>
          </a:p>
          <a:p>
            <a:r>
              <a:rPr lang="en-US" altLang="en-US" sz="2000" u="none">
                <a:solidFill>
                  <a:schemeClr val="tx2"/>
                </a:solidFill>
              </a:rPr>
              <a:t>BEGIN</a:t>
            </a:r>
            <a:endParaRPr lang="en-US" altLang="en-US" sz="2000" b="0" u="none">
              <a:solidFill>
                <a:schemeClr val="tx2"/>
              </a:solidFill>
            </a:endParaRPr>
          </a:p>
          <a:p>
            <a:r>
              <a:rPr lang="en-US" altLang="en-US" sz="2000" b="0" u="none"/>
              <a:t>o1 &lt;= </a:t>
            </a:r>
            <a:r>
              <a:rPr lang="en-US" altLang="en-US" sz="2000" b="0" u="none">
                <a:solidFill>
                  <a:schemeClr val="tx2"/>
                </a:solidFill>
              </a:rPr>
              <a:t>NOT</a:t>
            </a:r>
            <a:r>
              <a:rPr lang="en-US" altLang="en-US" sz="2000" b="0" u="none"/>
              <a:t> i1 </a:t>
            </a:r>
            <a:r>
              <a:rPr lang="en-US" altLang="en-US" sz="2000" u="none">
                <a:solidFill>
                  <a:schemeClr val="tx2"/>
                </a:solidFill>
              </a:rPr>
              <a:t>AFTER</a:t>
            </a:r>
            <a:r>
              <a:rPr lang="en-US" altLang="en-US" sz="2000" b="0" u="none"/>
              <a:t> (tplh + tphl) / 2;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b="0" u="none"/>
              <a:t> average_delay;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Design Parameterization …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4114800" cy="40671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none">
                <a:solidFill>
                  <a:schemeClr val="tx2"/>
                </a:solidFill>
              </a:rPr>
              <a:t>ENTITY</a:t>
            </a:r>
            <a:r>
              <a:rPr lang="en-US" altLang="en-US" sz="2000" b="0" u="none"/>
              <a:t> nand2_t </a:t>
            </a:r>
            <a:r>
              <a:rPr lang="en-US" altLang="en-US" sz="2000" b="0" u="none">
                <a:solidFill>
                  <a:schemeClr val="tx2"/>
                </a:solidFill>
              </a:rPr>
              <a:t>IS</a:t>
            </a:r>
            <a:endParaRPr lang="en-US" altLang="en-US" sz="2000" u="none">
              <a:solidFill>
                <a:schemeClr val="tx2"/>
              </a:solidFill>
            </a:endParaRPr>
          </a:p>
          <a:p>
            <a:r>
              <a:rPr lang="en-US" altLang="en-US" sz="2000" u="none">
                <a:solidFill>
                  <a:schemeClr val="tx2"/>
                </a:solidFill>
              </a:rPr>
              <a:t>GENERIC</a:t>
            </a:r>
            <a:r>
              <a:rPr lang="en-US" altLang="en-US" sz="2000" b="0" u="none"/>
              <a:t> (tplh : TIME := 4 NS; tphl : TIME := 6 NS);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PORT</a:t>
            </a:r>
            <a:r>
              <a:rPr lang="en-US" altLang="en-US" sz="2000" b="0" u="none"/>
              <a:t> (i1, i2 : </a:t>
            </a:r>
            <a:r>
              <a:rPr lang="en-US" altLang="en-US" sz="2000" b="0" u="none">
                <a:solidFill>
                  <a:schemeClr val="tx2"/>
                </a:solidFill>
              </a:rPr>
              <a:t>IN</a:t>
            </a:r>
            <a:r>
              <a:rPr lang="en-US" altLang="en-US" sz="2000" b="0" u="none"/>
              <a:t> BIT; o1 : </a:t>
            </a:r>
            <a:r>
              <a:rPr lang="en-US" altLang="en-US" sz="2000" b="0" u="none">
                <a:solidFill>
                  <a:schemeClr val="tx2"/>
                </a:solidFill>
              </a:rPr>
              <a:t>OUT</a:t>
            </a:r>
            <a:r>
              <a:rPr lang="en-US" altLang="en-US" sz="2000" b="0" u="none"/>
              <a:t> BIT);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b="0" u="none"/>
              <a:t> nand2_t;</a:t>
            </a:r>
          </a:p>
          <a:p>
            <a:r>
              <a:rPr lang="en-US" altLang="en-US" sz="2000" b="0" u="none"/>
              <a:t>--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ARCHITECTURE</a:t>
            </a:r>
            <a:r>
              <a:rPr lang="en-US" altLang="en-US" sz="2000" b="0" u="none"/>
              <a:t> average_delay </a:t>
            </a:r>
            <a:r>
              <a:rPr lang="en-US" altLang="en-US" sz="2000" b="0" u="none">
                <a:solidFill>
                  <a:schemeClr val="tx2"/>
                </a:solidFill>
              </a:rPr>
              <a:t>OF</a:t>
            </a:r>
            <a:r>
              <a:rPr lang="en-US" altLang="en-US" sz="2000" b="0" u="none"/>
              <a:t> nand2_t </a:t>
            </a:r>
            <a:r>
              <a:rPr lang="en-US" altLang="en-US" sz="2000" b="0" u="none">
                <a:solidFill>
                  <a:schemeClr val="tx2"/>
                </a:solidFill>
              </a:rPr>
              <a:t>IS</a:t>
            </a:r>
            <a:r>
              <a:rPr lang="en-US" altLang="en-US" sz="2000" b="0" u="none"/>
              <a:t>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BEGIN</a:t>
            </a:r>
            <a:r>
              <a:rPr lang="en-US" altLang="en-US" sz="2000" b="0" u="none"/>
              <a:t> </a:t>
            </a:r>
          </a:p>
          <a:p>
            <a:r>
              <a:rPr lang="en-US" altLang="en-US" sz="2000" b="0" u="none"/>
              <a:t>o1 &lt;= i1 </a:t>
            </a:r>
            <a:r>
              <a:rPr lang="en-US" altLang="en-US" sz="2000" b="0" u="none">
                <a:solidFill>
                  <a:schemeClr val="tx2"/>
                </a:solidFill>
              </a:rPr>
              <a:t>NAND</a:t>
            </a:r>
            <a:r>
              <a:rPr lang="en-US" altLang="en-US" sz="2000" b="0" u="none"/>
              <a:t> i2 </a:t>
            </a:r>
            <a:r>
              <a:rPr lang="en-US" altLang="en-US" sz="2000" b="0" u="none">
                <a:solidFill>
                  <a:schemeClr val="tx2"/>
                </a:solidFill>
              </a:rPr>
              <a:t>AFTER</a:t>
            </a:r>
            <a:r>
              <a:rPr lang="en-US" altLang="en-US" sz="2000" b="0" u="none"/>
              <a:t> (tplh + tphl) / 2;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b="0" u="none"/>
              <a:t> average_delay;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3962400" cy="40671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none">
                <a:solidFill>
                  <a:schemeClr val="tx2"/>
                </a:solidFill>
              </a:rPr>
              <a:t>ENTITY</a:t>
            </a:r>
            <a:r>
              <a:rPr lang="en-US" altLang="en-US" sz="2000" b="0" u="none"/>
              <a:t> nand3_t </a:t>
            </a:r>
            <a:r>
              <a:rPr lang="en-US" altLang="en-US" sz="2000" b="0" u="none">
                <a:solidFill>
                  <a:schemeClr val="tx2"/>
                </a:solidFill>
              </a:rPr>
              <a:t>IS</a:t>
            </a:r>
            <a:r>
              <a:rPr lang="en-US" altLang="en-US" sz="2000" b="0" u="none"/>
              <a:t>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GENERIC</a:t>
            </a:r>
            <a:r>
              <a:rPr lang="en-US" altLang="en-US" sz="2000" b="0" u="none"/>
              <a:t> (tplh : TIME := 5 NS; tphl : TIME := 7 NS);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PORT</a:t>
            </a:r>
            <a:r>
              <a:rPr lang="en-US" altLang="en-US" sz="2000" b="0" u="none"/>
              <a:t> (i1, i2, i3 : </a:t>
            </a:r>
            <a:r>
              <a:rPr lang="en-US" altLang="en-US" sz="2000" b="0" u="none">
                <a:solidFill>
                  <a:schemeClr val="tx2"/>
                </a:solidFill>
              </a:rPr>
              <a:t>IN</a:t>
            </a:r>
            <a:r>
              <a:rPr lang="en-US" altLang="en-US" sz="2000" b="0" u="none"/>
              <a:t> BIT; o1 : </a:t>
            </a:r>
            <a:r>
              <a:rPr lang="en-US" altLang="en-US" sz="2000" b="0" u="none">
                <a:solidFill>
                  <a:schemeClr val="tx2"/>
                </a:solidFill>
              </a:rPr>
              <a:t>OUT</a:t>
            </a:r>
            <a:r>
              <a:rPr lang="en-US" altLang="en-US" sz="2000" b="0" u="none"/>
              <a:t> BIT);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b="0" u="none"/>
              <a:t> nand3_t;</a:t>
            </a:r>
          </a:p>
          <a:p>
            <a:r>
              <a:rPr lang="en-US" altLang="en-US" sz="2000" b="0" u="none"/>
              <a:t>--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ARCHITECTURE</a:t>
            </a:r>
            <a:r>
              <a:rPr lang="en-US" altLang="en-US" sz="2000" b="0" u="none"/>
              <a:t> average_delay </a:t>
            </a:r>
            <a:r>
              <a:rPr lang="en-US" altLang="en-US" sz="2000" b="0" u="none">
                <a:solidFill>
                  <a:schemeClr val="tx2"/>
                </a:solidFill>
              </a:rPr>
              <a:t>OF</a:t>
            </a:r>
            <a:r>
              <a:rPr lang="en-US" altLang="en-US" sz="2000" b="0" u="none"/>
              <a:t> nand3_t </a:t>
            </a:r>
            <a:r>
              <a:rPr lang="en-US" altLang="en-US" sz="2000" b="0" u="none">
                <a:solidFill>
                  <a:schemeClr val="tx2"/>
                </a:solidFill>
              </a:rPr>
              <a:t>IS</a:t>
            </a:r>
            <a:r>
              <a:rPr lang="en-US" altLang="en-US" sz="2000" b="0" u="none"/>
              <a:t> 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BEGIN</a:t>
            </a:r>
            <a:endParaRPr lang="en-US" altLang="en-US" sz="2000" b="0" u="none">
              <a:solidFill>
                <a:schemeClr val="tx2"/>
              </a:solidFill>
            </a:endParaRPr>
          </a:p>
          <a:p>
            <a:r>
              <a:rPr lang="en-US" altLang="en-US" sz="2000" b="0" u="none"/>
              <a:t>o1 &lt;= NOT ( i1 </a:t>
            </a:r>
            <a:r>
              <a:rPr lang="en-US" altLang="en-US" sz="2000" b="0" u="none">
                <a:solidFill>
                  <a:schemeClr val="tx2"/>
                </a:solidFill>
              </a:rPr>
              <a:t>AND</a:t>
            </a:r>
            <a:r>
              <a:rPr lang="en-US" altLang="en-US" sz="2000" b="0" u="none"/>
              <a:t> i2 </a:t>
            </a:r>
            <a:r>
              <a:rPr lang="en-US" altLang="en-US" sz="2000" b="0" u="none">
                <a:solidFill>
                  <a:schemeClr val="tx2"/>
                </a:solidFill>
              </a:rPr>
              <a:t>AND</a:t>
            </a:r>
            <a:r>
              <a:rPr lang="en-US" altLang="en-US" sz="2000" b="0" u="none"/>
              <a:t> i3 ) </a:t>
            </a:r>
            <a:r>
              <a:rPr lang="en-US" altLang="en-US" sz="2000" b="0" u="none">
                <a:solidFill>
                  <a:schemeClr val="tx2"/>
                </a:solidFill>
              </a:rPr>
              <a:t>AFTER</a:t>
            </a:r>
            <a:r>
              <a:rPr lang="en-US" altLang="en-US" sz="2000" b="0" u="none"/>
              <a:t> (tplh + tphl) / 2;</a:t>
            </a:r>
            <a:endParaRPr lang="en-US" altLang="en-US" sz="2000" u="none"/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b="0" u="none"/>
              <a:t> average_delay;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Default values 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ARCHITECTURE</a:t>
            </a:r>
            <a:r>
              <a:rPr lang="en-US" altLang="en-US" sz="1400" smtClean="0"/>
              <a:t> default_delay </a:t>
            </a:r>
            <a:r>
              <a:rPr lang="en-US" altLang="en-US" sz="1400" smtClean="0">
                <a:solidFill>
                  <a:schemeClr val="tx2"/>
                </a:solidFill>
              </a:rPr>
              <a:t>OF</a:t>
            </a:r>
            <a:r>
              <a:rPr lang="en-US" altLang="en-US" sz="1400" smtClean="0"/>
              <a:t> bit_comparator </a:t>
            </a:r>
            <a:r>
              <a:rPr lang="en-US" altLang="en-US" sz="14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Component</a:t>
            </a:r>
            <a:r>
              <a:rPr lang="en-US" altLang="en-US" sz="1400" smtClean="0"/>
              <a:t> n1 </a:t>
            </a:r>
            <a:r>
              <a:rPr lang="en-US" altLang="en-US" sz="1400" smtClean="0">
                <a:solidFill>
                  <a:schemeClr val="tx2"/>
                </a:solidFill>
              </a:rPr>
              <a:t>PORT</a:t>
            </a:r>
            <a:r>
              <a:rPr lang="en-US" altLang="en-US" sz="1400" smtClean="0"/>
              <a:t> (i1: </a:t>
            </a:r>
            <a:r>
              <a:rPr lang="en-US" altLang="en-US" sz="1400" smtClean="0">
                <a:solidFill>
                  <a:schemeClr val="tx2"/>
                </a:solidFill>
              </a:rPr>
              <a:t>IN</a:t>
            </a:r>
            <a:r>
              <a:rPr lang="en-US" altLang="en-US" sz="1400" smtClean="0"/>
              <a:t> BIT; o1: </a:t>
            </a:r>
            <a:r>
              <a:rPr lang="en-US" altLang="en-US" sz="1400" smtClean="0">
                <a:solidFill>
                  <a:schemeClr val="tx2"/>
                </a:solidFill>
              </a:rPr>
              <a:t>OUT</a:t>
            </a:r>
            <a:r>
              <a:rPr lang="en-US" altLang="en-US" sz="1400" smtClean="0"/>
              <a:t> BIT);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END Component</a:t>
            </a:r>
            <a:r>
              <a:rPr lang="en-US" altLang="en-US" sz="14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Component</a:t>
            </a:r>
            <a:r>
              <a:rPr lang="en-US" altLang="en-US" sz="1400" smtClean="0"/>
              <a:t> n2 </a:t>
            </a:r>
            <a:r>
              <a:rPr lang="en-US" altLang="en-US" sz="1400" smtClean="0">
                <a:solidFill>
                  <a:schemeClr val="tx2"/>
                </a:solidFill>
              </a:rPr>
              <a:t>PORT</a:t>
            </a:r>
            <a:r>
              <a:rPr lang="en-US" altLang="en-US" sz="1400" smtClean="0"/>
              <a:t> (i1, i2: </a:t>
            </a:r>
            <a:r>
              <a:rPr lang="en-US" altLang="en-US" sz="1400" smtClean="0">
                <a:solidFill>
                  <a:schemeClr val="tx2"/>
                </a:solidFill>
              </a:rPr>
              <a:t>IN</a:t>
            </a:r>
            <a:r>
              <a:rPr lang="en-US" altLang="en-US" sz="1400" smtClean="0"/>
              <a:t> BIT; o1: </a:t>
            </a:r>
            <a:r>
              <a:rPr lang="en-US" altLang="en-US" sz="1400" smtClean="0">
                <a:solidFill>
                  <a:schemeClr val="tx2"/>
                </a:solidFill>
              </a:rPr>
              <a:t>OUT</a:t>
            </a:r>
            <a:r>
              <a:rPr lang="en-US" altLang="en-US" sz="1400" smtClean="0"/>
              <a:t> BIT);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END Component</a:t>
            </a:r>
            <a:r>
              <a:rPr lang="en-US" altLang="en-US" sz="14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Component</a:t>
            </a:r>
            <a:r>
              <a:rPr lang="en-US" altLang="en-US" sz="1400" smtClean="0"/>
              <a:t> n3 </a:t>
            </a:r>
            <a:r>
              <a:rPr lang="en-US" altLang="en-US" sz="1400" smtClean="0">
                <a:solidFill>
                  <a:schemeClr val="tx2"/>
                </a:solidFill>
              </a:rPr>
              <a:t>PORT</a:t>
            </a:r>
            <a:r>
              <a:rPr lang="en-US" altLang="en-US" sz="1400" smtClean="0"/>
              <a:t> (i1, i2, i3: </a:t>
            </a:r>
            <a:r>
              <a:rPr lang="en-US" altLang="en-US" sz="1400" smtClean="0">
                <a:solidFill>
                  <a:schemeClr val="tx2"/>
                </a:solidFill>
              </a:rPr>
              <a:t>IN</a:t>
            </a:r>
            <a:r>
              <a:rPr lang="en-US" altLang="en-US" sz="1400" smtClean="0"/>
              <a:t> BIT; o1: </a:t>
            </a:r>
            <a:r>
              <a:rPr lang="en-US" altLang="en-US" sz="1400" smtClean="0">
                <a:solidFill>
                  <a:schemeClr val="tx2"/>
                </a:solidFill>
              </a:rPr>
              <a:t>OUT</a:t>
            </a:r>
            <a:r>
              <a:rPr lang="en-US" altLang="en-US" sz="1400" smtClean="0"/>
              <a:t> BIT);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END Component</a:t>
            </a:r>
            <a:r>
              <a:rPr lang="en-US" altLang="en-US" sz="14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FOR ALL</a:t>
            </a:r>
            <a:r>
              <a:rPr lang="en-US" altLang="en-US" sz="1400" smtClean="0"/>
              <a:t> : n1 </a:t>
            </a:r>
            <a:r>
              <a:rPr lang="en-US" altLang="en-US" sz="1400" smtClean="0">
                <a:solidFill>
                  <a:schemeClr val="tx2"/>
                </a:solidFill>
              </a:rPr>
              <a:t>USE ENTITY</a:t>
            </a:r>
            <a:r>
              <a:rPr lang="en-US" altLang="en-US" sz="1400" smtClean="0"/>
              <a:t> </a:t>
            </a:r>
            <a:r>
              <a:rPr lang="en-US" altLang="en-US" sz="1400" smtClean="0">
                <a:solidFill>
                  <a:srgbClr val="FAFD00"/>
                </a:solidFill>
              </a:rPr>
              <a:t>WORK.inv_t (average_delay);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FOR ALL</a:t>
            </a:r>
            <a:r>
              <a:rPr lang="en-US" altLang="en-US" sz="1400" smtClean="0"/>
              <a:t> : n2 </a:t>
            </a:r>
            <a:r>
              <a:rPr lang="en-US" altLang="en-US" sz="1400" smtClean="0">
                <a:solidFill>
                  <a:schemeClr val="tx2"/>
                </a:solidFill>
              </a:rPr>
              <a:t>USE ENTITY</a:t>
            </a:r>
            <a:r>
              <a:rPr lang="en-US" altLang="en-US" sz="1400" smtClean="0"/>
              <a:t> </a:t>
            </a:r>
            <a:r>
              <a:rPr lang="en-US" altLang="en-US" sz="1400" smtClean="0">
                <a:solidFill>
                  <a:srgbClr val="FAFD00"/>
                </a:solidFill>
              </a:rPr>
              <a:t>WORK.nand2_t (average_delay);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FOR ALL</a:t>
            </a:r>
            <a:r>
              <a:rPr lang="en-US" altLang="en-US" sz="1400" smtClean="0"/>
              <a:t> : n3 </a:t>
            </a:r>
            <a:r>
              <a:rPr lang="en-US" altLang="en-US" sz="1400" smtClean="0">
                <a:solidFill>
                  <a:schemeClr val="tx2"/>
                </a:solidFill>
              </a:rPr>
              <a:t>USE ENTITY</a:t>
            </a:r>
            <a:r>
              <a:rPr lang="en-US" altLang="en-US" sz="1400" smtClean="0"/>
              <a:t> </a:t>
            </a:r>
            <a:r>
              <a:rPr lang="en-US" altLang="en-US" sz="1400" smtClean="0">
                <a:solidFill>
                  <a:srgbClr val="FAFD00"/>
                </a:solidFill>
              </a:rPr>
              <a:t>WORK.nand3_t (average_delay</a:t>
            </a:r>
            <a:r>
              <a:rPr lang="en-US" altLang="en-US" sz="1400" smtClean="0"/>
              <a:t>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-- Intermediate signals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SIGNAL</a:t>
            </a:r>
            <a:r>
              <a:rPr lang="en-US" altLang="en-US" sz="1400" smtClean="0"/>
              <a:t> im1,im2, im3, im4, im5, im6, im7, im8, im9, im10 : BIT;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-- a_gt_b output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g0 : n1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(a, im1);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g1 : n1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(b, im2);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g2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(a, im2, im3);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g3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(a, gt, im4);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g4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(im2, gt, im5);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g5 : n3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(im3, im4, im5, a_gt_b);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248400" y="1752600"/>
            <a:ext cx="2400300" cy="571500"/>
          </a:xfrm>
          <a:prstGeom prst="rect">
            <a:avLst/>
          </a:prstGeom>
          <a:solidFill>
            <a:srgbClr val="3366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u="none">
                <a:solidFill>
                  <a:srgbClr val="FAFD00"/>
                </a:solidFill>
                <a:latin typeface="Times New Roman" panose="02020603050405020304" pitchFamily="18" charset="0"/>
              </a:rPr>
              <a:t>No Generics Specified in Component Declarations</a:t>
            </a:r>
            <a:endParaRPr lang="en-US" altLang="en-US" u="none">
              <a:solidFill>
                <a:srgbClr val="FAFD00"/>
              </a:solidFill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 flipV="1">
            <a:off x="4419600" y="1600200"/>
            <a:ext cx="1752600" cy="381000"/>
          </a:xfrm>
          <a:prstGeom prst="line">
            <a:avLst/>
          </a:prstGeom>
          <a:noFill/>
          <a:ln w="38100">
            <a:solidFill>
              <a:srgbClr val="FF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4724400" y="1981200"/>
            <a:ext cx="1524000" cy="0"/>
          </a:xfrm>
          <a:prstGeom prst="line">
            <a:avLst/>
          </a:prstGeom>
          <a:noFill/>
          <a:ln w="38100">
            <a:solidFill>
              <a:srgbClr val="FF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4953000" y="1981200"/>
            <a:ext cx="1295400" cy="457200"/>
          </a:xfrm>
          <a:prstGeom prst="line">
            <a:avLst/>
          </a:prstGeom>
          <a:noFill/>
          <a:ln w="38100">
            <a:solidFill>
              <a:srgbClr val="FF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Using Default values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600" smtClean="0"/>
              <a:t>-- a_eq_b output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g6 : n3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(im1, im2, eq, im6);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g7 : n3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(a, b, eq, im7);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g8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(im6, im7, a_eq_b);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-- a_lt_b output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g9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(im1, b, im8);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g10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(im1, lt, im9);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g11 : n2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(b, lt, im10);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/>
              <a:t>g12 : n3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(im8, im9, im10, a_lt_b);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</a:t>
            </a:r>
            <a:r>
              <a:rPr lang="en-US" altLang="en-US" sz="1600" smtClean="0"/>
              <a:t> default_delay;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7321550" cy="12001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0" u="none"/>
              <a:t>Component declarations do not contain </a:t>
            </a:r>
            <a:r>
              <a:rPr lang="en-US" altLang="en-US" u="none">
                <a:solidFill>
                  <a:schemeClr val="tx2"/>
                </a:solidFill>
              </a:rPr>
              <a:t>GENERIC</a:t>
            </a:r>
            <a:r>
              <a:rPr lang="en-US" altLang="en-US" b="0" u="none"/>
              <a:t>s </a:t>
            </a:r>
          </a:p>
          <a:p>
            <a:pPr>
              <a:buFontTx/>
              <a:buChar char="•"/>
            </a:pPr>
            <a:r>
              <a:rPr lang="en-US" altLang="en-US" b="0" u="none"/>
              <a:t>Component instantiation are as before </a:t>
            </a:r>
          </a:p>
          <a:p>
            <a:pPr>
              <a:buFontTx/>
              <a:buChar char="•"/>
            </a:pPr>
            <a:r>
              <a:rPr lang="en-US" altLang="en-US" b="0" u="none"/>
              <a:t>If default values exist, they are used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Assigning Fixed Values to Generic Parameters 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ARCHITECTURE</a:t>
            </a:r>
            <a:r>
              <a:rPr lang="en-US" altLang="en-US" sz="1600" smtClean="0"/>
              <a:t> fixed_delay </a:t>
            </a:r>
            <a:r>
              <a:rPr lang="en-US" altLang="en-US" sz="1600" smtClean="0">
                <a:solidFill>
                  <a:schemeClr val="tx2"/>
                </a:solidFill>
              </a:rPr>
              <a:t>OF</a:t>
            </a:r>
            <a:r>
              <a:rPr lang="en-US" altLang="en-US" sz="1600" smtClean="0"/>
              <a:t> bit_comparator </a:t>
            </a:r>
            <a:r>
              <a:rPr lang="en-US" altLang="en-US" sz="16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Component</a:t>
            </a:r>
            <a:r>
              <a:rPr lang="en-US" altLang="en-US" sz="1600" smtClean="0"/>
              <a:t> n1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Generic</a:t>
            </a:r>
            <a:r>
              <a:rPr lang="en-US" altLang="en-US" sz="1600" smtClean="0"/>
              <a:t> (tplh, tphl : Time); </a:t>
            </a:r>
            <a:r>
              <a:rPr lang="en-US" altLang="en-US" sz="1600" smtClean="0">
                <a:solidFill>
                  <a:schemeClr val="tx2"/>
                </a:solidFill>
              </a:rPr>
              <a:t>Port</a:t>
            </a:r>
            <a:r>
              <a:rPr lang="en-US" altLang="en-US" sz="1600" smtClean="0"/>
              <a:t> (i1: </a:t>
            </a:r>
            <a:r>
              <a:rPr lang="en-US" altLang="en-US" sz="1600" smtClean="0">
                <a:solidFill>
                  <a:schemeClr val="tx2"/>
                </a:solidFill>
              </a:rPr>
              <a:t>in</a:t>
            </a:r>
            <a:r>
              <a:rPr lang="en-US" altLang="en-US" sz="1600" smtClean="0"/>
              <a:t> Bit; o1: </a:t>
            </a:r>
            <a:r>
              <a:rPr lang="en-US" altLang="en-US" sz="1600" smtClean="0">
                <a:solidFill>
                  <a:schemeClr val="tx2"/>
                </a:solidFill>
              </a:rPr>
              <a:t>out</a:t>
            </a:r>
            <a:r>
              <a:rPr lang="en-US" altLang="en-US" sz="1600" smtClean="0"/>
              <a:t> Bit);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 Component</a:t>
            </a:r>
            <a:r>
              <a:rPr lang="en-US" altLang="en-US" sz="16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Component</a:t>
            </a:r>
            <a:r>
              <a:rPr lang="en-US" altLang="en-US" sz="1600" smtClean="0"/>
              <a:t> n2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Generic</a:t>
            </a:r>
            <a:r>
              <a:rPr lang="en-US" altLang="en-US" sz="1600" smtClean="0"/>
              <a:t> (tplh, tphl : Time); </a:t>
            </a:r>
            <a:r>
              <a:rPr lang="en-US" altLang="en-US" sz="1600" smtClean="0">
                <a:solidFill>
                  <a:schemeClr val="tx2"/>
                </a:solidFill>
              </a:rPr>
              <a:t>Port</a:t>
            </a:r>
            <a:r>
              <a:rPr lang="en-US" altLang="en-US" sz="1600" smtClean="0"/>
              <a:t> (i1, i2: </a:t>
            </a:r>
            <a:r>
              <a:rPr lang="en-US" altLang="en-US" sz="1600" smtClean="0">
                <a:solidFill>
                  <a:schemeClr val="tx2"/>
                </a:solidFill>
              </a:rPr>
              <a:t>in</a:t>
            </a:r>
            <a:r>
              <a:rPr lang="en-US" altLang="en-US" sz="1600" smtClean="0"/>
              <a:t> Bit; o1: </a:t>
            </a:r>
            <a:r>
              <a:rPr lang="en-US" altLang="en-US" sz="1600" smtClean="0">
                <a:solidFill>
                  <a:schemeClr val="tx2"/>
                </a:solidFill>
              </a:rPr>
              <a:t>out</a:t>
            </a:r>
            <a:r>
              <a:rPr lang="en-US" altLang="en-US" sz="1600" smtClean="0"/>
              <a:t> Bit);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 Component</a:t>
            </a:r>
            <a:r>
              <a:rPr lang="en-US" altLang="en-US" sz="16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Component</a:t>
            </a:r>
            <a:r>
              <a:rPr lang="en-US" altLang="en-US" sz="1600" smtClean="0"/>
              <a:t> n3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Generic</a:t>
            </a:r>
            <a:r>
              <a:rPr lang="en-US" altLang="en-US" sz="1600" smtClean="0"/>
              <a:t> (tplh, tphl : Time); </a:t>
            </a:r>
            <a:r>
              <a:rPr lang="en-US" altLang="en-US" sz="1600" smtClean="0">
                <a:solidFill>
                  <a:schemeClr val="tx2"/>
                </a:solidFill>
              </a:rPr>
              <a:t>Port</a:t>
            </a:r>
            <a:r>
              <a:rPr lang="en-US" altLang="en-US" sz="1600" smtClean="0"/>
              <a:t> (i1, i2, i3: </a:t>
            </a:r>
            <a:r>
              <a:rPr lang="en-US" altLang="en-US" sz="1600" smtClean="0">
                <a:solidFill>
                  <a:schemeClr val="tx2"/>
                </a:solidFill>
              </a:rPr>
              <a:t>in</a:t>
            </a:r>
            <a:r>
              <a:rPr lang="en-US" altLang="en-US" sz="1600" smtClean="0"/>
              <a:t> Bit; o1: </a:t>
            </a:r>
            <a:r>
              <a:rPr lang="en-US" altLang="en-US" sz="1600" smtClean="0">
                <a:solidFill>
                  <a:schemeClr val="tx2"/>
                </a:solidFill>
              </a:rPr>
              <a:t>out</a:t>
            </a:r>
            <a:r>
              <a:rPr lang="en-US" altLang="en-US" sz="1600" smtClean="0"/>
              <a:t> Bit);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 Component</a:t>
            </a:r>
            <a:r>
              <a:rPr lang="en-US" altLang="en-US" sz="16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FOR ALL</a:t>
            </a:r>
            <a:r>
              <a:rPr lang="en-US" altLang="en-US" sz="1600" smtClean="0"/>
              <a:t> : n1 </a:t>
            </a:r>
            <a:r>
              <a:rPr lang="en-US" altLang="en-US" sz="1600" smtClean="0">
                <a:solidFill>
                  <a:schemeClr val="tx2"/>
                </a:solidFill>
              </a:rPr>
              <a:t>USE ENTITY</a:t>
            </a:r>
            <a:r>
              <a:rPr lang="en-US" altLang="en-US" sz="1600" smtClean="0"/>
              <a:t> </a:t>
            </a:r>
            <a:r>
              <a:rPr lang="en-US" altLang="en-US" sz="1600" smtClean="0">
                <a:solidFill>
                  <a:srgbClr val="FAFD00"/>
                </a:solidFill>
              </a:rPr>
              <a:t>WORK.inv_t (average_delay);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FOR ALL</a:t>
            </a:r>
            <a:r>
              <a:rPr lang="en-US" altLang="en-US" sz="1600" smtClean="0"/>
              <a:t> : n2 </a:t>
            </a:r>
            <a:r>
              <a:rPr lang="en-US" altLang="en-US" sz="1600" smtClean="0">
                <a:solidFill>
                  <a:schemeClr val="tx2"/>
                </a:solidFill>
              </a:rPr>
              <a:t>USE ENTITY</a:t>
            </a:r>
            <a:r>
              <a:rPr lang="en-US" altLang="en-US" sz="1600" smtClean="0"/>
              <a:t> </a:t>
            </a:r>
            <a:r>
              <a:rPr lang="en-US" altLang="en-US" sz="1600" smtClean="0">
                <a:solidFill>
                  <a:srgbClr val="FAFD00"/>
                </a:solidFill>
              </a:rPr>
              <a:t>WORK.nand2_t (average_delay);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FOR ALL</a:t>
            </a:r>
            <a:r>
              <a:rPr lang="en-US" altLang="en-US" sz="1600" smtClean="0"/>
              <a:t> : n3 </a:t>
            </a:r>
            <a:r>
              <a:rPr lang="en-US" altLang="en-US" sz="1600" smtClean="0">
                <a:solidFill>
                  <a:schemeClr val="tx2"/>
                </a:solidFill>
              </a:rPr>
              <a:t>USE ENTITY</a:t>
            </a:r>
            <a:r>
              <a:rPr lang="en-US" altLang="en-US" sz="1600" smtClean="0"/>
              <a:t> </a:t>
            </a:r>
            <a:r>
              <a:rPr lang="en-US" altLang="en-US" sz="1600" smtClean="0">
                <a:solidFill>
                  <a:srgbClr val="FAFD00"/>
                </a:solidFill>
              </a:rPr>
              <a:t>WORK.nand3_t (average_delay);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 Intermediate signals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SIGNAL</a:t>
            </a:r>
            <a:r>
              <a:rPr lang="en-US" altLang="en-US" sz="1600" smtClean="0"/>
              <a:t> im1,im2, im3, im4, im5, im6, im7, im8, im9, im10 : BIT;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-- a_gt_b output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g0 : n1 </a:t>
            </a:r>
            <a:r>
              <a:rPr lang="en-US" altLang="en-US" sz="1400" smtClean="0">
                <a:solidFill>
                  <a:schemeClr val="tx2"/>
                </a:solidFill>
              </a:rPr>
              <a:t>Generic Map</a:t>
            </a:r>
            <a:r>
              <a:rPr lang="en-US" altLang="en-US" sz="1400" smtClean="0"/>
              <a:t> (2 NS, 4 NS) </a:t>
            </a:r>
            <a:r>
              <a:rPr lang="en-US" altLang="en-US" sz="1400" smtClean="0">
                <a:solidFill>
                  <a:schemeClr val="tx2"/>
                </a:solidFill>
              </a:rPr>
              <a:t>Port Map</a:t>
            </a:r>
            <a:r>
              <a:rPr lang="en-US" altLang="en-US" sz="1400" smtClean="0"/>
              <a:t> (a, im1);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g1 : n1 </a:t>
            </a:r>
            <a:r>
              <a:rPr lang="en-US" altLang="en-US" sz="1400" smtClean="0">
                <a:solidFill>
                  <a:schemeClr val="tx2"/>
                </a:solidFill>
              </a:rPr>
              <a:t>Generic Map</a:t>
            </a:r>
            <a:r>
              <a:rPr lang="en-US" altLang="en-US" sz="1400" smtClean="0"/>
              <a:t> (2 NS, 4 NS) </a:t>
            </a:r>
            <a:r>
              <a:rPr lang="en-US" altLang="en-US" sz="1400" smtClean="0">
                <a:solidFill>
                  <a:schemeClr val="tx2"/>
                </a:solidFill>
              </a:rPr>
              <a:t>Port Map</a:t>
            </a:r>
            <a:r>
              <a:rPr lang="en-US" altLang="en-US" sz="1400" smtClean="0"/>
              <a:t> (b, im2);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g2 : n2 </a:t>
            </a:r>
            <a:r>
              <a:rPr lang="en-US" altLang="en-US" sz="1400" smtClean="0">
                <a:solidFill>
                  <a:schemeClr val="tx2"/>
                </a:solidFill>
              </a:rPr>
              <a:t>Generic Map</a:t>
            </a:r>
            <a:r>
              <a:rPr lang="en-US" altLang="en-US" sz="1400" smtClean="0"/>
              <a:t> (3 NS, 5 NS) </a:t>
            </a:r>
            <a:r>
              <a:rPr lang="en-US" altLang="en-US" sz="1400" smtClean="0">
                <a:solidFill>
                  <a:schemeClr val="tx2"/>
                </a:solidFill>
              </a:rPr>
              <a:t>Port Map</a:t>
            </a:r>
            <a:r>
              <a:rPr lang="en-US" altLang="en-US" sz="1400" smtClean="0"/>
              <a:t> (a, im2, im3);</a:t>
            </a:r>
            <a:endParaRPr lang="en-US" altLang="en-US" sz="16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Assigning Fixed Values to Generic Parameters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g3 : n2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(3 NS, 5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P (a, gt, im4);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g4 : n2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(3 NS, 5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(im2, gt, im5);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g5 : n3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(4 NS, 6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(im3, im4, im5, a_gt_b);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-- a_eq_b output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g6 : n3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(4 NS, 6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(im1, im2, eq, im6);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g7 : n3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(4 NS, 6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(a, b, eq, im7);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g8 : n2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(3 NS, 5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(im6, im7, a_eq_b);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-- a_lt_b output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g9 : n2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(3 NS, 5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(im1, b, im8);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g10 : n2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(3 NS, 5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(im1, lt, im9);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g11 : n2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(3 NS, 5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(b, lt, im10);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/>
              <a:t>g12 : n3 </a:t>
            </a:r>
            <a:r>
              <a:rPr lang="en-US" altLang="en-US" sz="1600" smtClean="0">
                <a:solidFill>
                  <a:schemeClr val="tx2"/>
                </a:solidFill>
              </a:rPr>
              <a:t>Generic Map</a:t>
            </a:r>
            <a:r>
              <a:rPr lang="en-US" altLang="en-US" sz="1600" smtClean="0"/>
              <a:t> (4 NS, 6 NS)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(im8, im9, im10, a_lt_b);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</a:t>
            </a:r>
            <a:r>
              <a:rPr lang="en-US" altLang="en-US" sz="1600" smtClean="0"/>
              <a:t> fixed_delay;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2000" y="5181600"/>
            <a:ext cx="7286625" cy="12001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0" u="none"/>
              <a:t>Component declarations contain </a:t>
            </a:r>
            <a:r>
              <a:rPr lang="en-US" altLang="en-US" u="none">
                <a:solidFill>
                  <a:schemeClr val="tx2"/>
                </a:solidFill>
              </a:rPr>
              <a:t>GENERIC</a:t>
            </a:r>
            <a:r>
              <a:rPr lang="en-US" altLang="en-US" b="0" u="none"/>
              <a:t>s </a:t>
            </a:r>
          </a:p>
          <a:p>
            <a:pPr>
              <a:buFontTx/>
              <a:buChar char="•"/>
            </a:pPr>
            <a:r>
              <a:rPr lang="en-US" altLang="en-US" b="0" u="none"/>
              <a:t>Component instantiation contain </a:t>
            </a:r>
            <a:r>
              <a:rPr lang="en-US" altLang="en-US" u="none">
                <a:solidFill>
                  <a:schemeClr val="tx2"/>
                </a:solidFill>
              </a:rPr>
              <a:t>GENERIC</a:t>
            </a:r>
            <a:r>
              <a:rPr lang="en-US" altLang="en-US" b="0" u="none"/>
              <a:t> </a:t>
            </a:r>
            <a:r>
              <a:rPr lang="en-US" altLang="en-US" u="none"/>
              <a:t>Values</a:t>
            </a:r>
            <a:r>
              <a:rPr lang="en-US" altLang="en-US" b="0" u="none"/>
              <a:t> </a:t>
            </a:r>
          </a:p>
          <a:p>
            <a:pPr>
              <a:buFontTx/>
              <a:buChar char="•"/>
            </a:pPr>
            <a:r>
              <a:rPr lang="en-US" altLang="en-US" u="none">
                <a:solidFill>
                  <a:schemeClr val="tx2"/>
                </a:solidFill>
              </a:rPr>
              <a:t>GENERIC</a:t>
            </a:r>
            <a:r>
              <a:rPr lang="en-US" altLang="en-US" b="0" u="none"/>
              <a:t> </a:t>
            </a:r>
            <a:r>
              <a:rPr lang="en-US" altLang="en-US" u="none"/>
              <a:t>Values</a:t>
            </a:r>
            <a:r>
              <a:rPr lang="en-US" altLang="en-US" b="0" u="none"/>
              <a:t> overwrite default values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Structural Test Bench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A Testbench is an Entity without Ports that has a Structural Architecture</a:t>
            </a:r>
          </a:p>
          <a:p>
            <a:r>
              <a:rPr lang="en-US" altLang="en-US" sz="2000" smtClean="0"/>
              <a:t>The Testbench  Architecture, in general,  has 3 major components:</a:t>
            </a:r>
          </a:p>
          <a:p>
            <a:pPr lvl="1"/>
            <a:r>
              <a:rPr lang="en-US" altLang="en-US" sz="2000" smtClean="0">
                <a:solidFill>
                  <a:srgbClr val="FFC000"/>
                </a:solidFill>
              </a:rPr>
              <a:t>Instance of the Entity Under Test (EUT)</a:t>
            </a:r>
          </a:p>
          <a:p>
            <a:pPr lvl="1"/>
            <a:r>
              <a:rPr lang="en-US" altLang="en-US" sz="2000" smtClean="0">
                <a:solidFill>
                  <a:srgbClr val="FFC000"/>
                </a:solidFill>
              </a:rPr>
              <a:t>Test Pattern Generator </a:t>
            </a:r>
            <a:r>
              <a:rPr lang="en-US" altLang="en-US" sz="2000" smtClean="0"/>
              <a:t>( Generates Test Inputs for the Input Ports of the EUT)</a:t>
            </a:r>
          </a:p>
          <a:p>
            <a:pPr lvl="1"/>
            <a:r>
              <a:rPr lang="en-US" altLang="en-US" sz="2000" smtClean="0">
                <a:solidFill>
                  <a:srgbClr val="FFC000"/>
                </a:solidFill>
              </a:rPr>
              <a:t>Response Evaluator </a:t>
            </a:r>
            <a:r>
              <a:rPr lang="en-US" altLang="en-US" sz="2000" smtClean="0"/>
              <a:t>(Compares the EUT Output Signals to the Expected Correct Output)</a:t>
            </a:r>
          </a:p>
        </p:txBody>
      </p:sp>
      <p:pic>
        <p:nvPicPr>
          <p:cNvPr id="55300" name="Picture 4" descr="part40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3275" y="1804988"/>
            <a:ext cx="4186238" cy="2733675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Styles</a:t>
            </a:r>
            <a:r>
              <a:rPr lang="tr-TR" smtClean="0"/>
              <a:t> in VHDL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Behavioral</a:t>
            </a:r>
          </a:p>
          <a:p>
            <a:pPr lvl="1"/>
            <a:r>
              <a:rPr lang="en-US" altLang="en-US" smtClean="0"/>
              <a:t>High level, algorithmic, sequential execution</a:t>
            </a:r>
          </a:p>
          <a:p>
            <a:pPr lvl="1"/>
            <a:r>
              <a:rPr lang="en-US" altLang="en-US" smtClean="0"/>
              <a:t>Hard to synthesize well</a:t>
            </a:r>
          </a:p>
          <a:p>
            <a:pPr lvl="1"/>
            <a:r>
              <a:rPr lang="en-US" altLang="en-US" smtClean="0"/>
              <a:t>Easy to write and understand (like high-level language code)</a:t>
            </a:r>
          </a:p>
          <a:p>
            <a:r>
              <a:rPr lang="en-US" altLang="en-US" smtClean="0"/>
              <a:t>Dataflow</a:t>
            </a:r>
          </a:p>
          <a:p>
            <a:pPr lvl="1"/>
            <a:r>
              <a:rPr lang="en-US" altLang="en-US" smtClean="0"/>
              <a:t>Medium level, register-to-register transfers, concurrent execution</a:t>
            </a:r>
          </a:p>
          <a:p>
            <a:pPr lvl="1"/>
            <a:r>
              <a:rPr lang="en-US" altLang="en-US" smtClean="0"/>
              <a:t>Easy to synthesize well</a:t>
            </a:r>
          </a:p>
          <a:p>
            <a:pPr lvl="1"/>
            <a:r>
              <a:rPr lang="en-US" altLang="en-US" smtClean="0"/>
              <a:t>Harder to write and understand (like assembly code)</a:t>
            </a:r>
          </a:p>
          <a:p>
            <a:r>
              <a:rPr lang="en-US" altLang="en-US" smtClean="0"/>
              <a:t>Structural</a:t>
            </a:r>
          </a:p>
          <a:p>
            <a:pPr lvl="1"/>
            <a:r>
              <a:rPr lang="en-US" altLang="en-US" smtClean="0"/>
              <a:t>Low level, netlist, component instantiations and wiring</a:t>
            </a:r>
          </a:p>
          <a:p>
            <a:pPr lvl="1"/>
            <a:r>
              <a:rPr lang="en-US" altLang="en-US" smtClean="0"/>
              <a:t>Trivial to synthesize</a:t>
            </a:r>
          </a:p>
          <a:p>
            <a:pPr lvl="1"/>
            <a:r>
              <a:rPr lang="en-US" altLang="en-US" smtClean="0"/>
              <a:t>Hardest to write and understand (very detailed and low level)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Testbench Example 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Entity</a:t>
            </a:r>
            <a:r>
              <a:rPr lang="en-US" altLang="en-US" sz="1600" smtClean="0"/>
              <a:t> nibble_comparator_test_bench </a:t>
            </a:r>
            <a:r>
              <a:rPr lang="en-US" altLang="en-US" sz="16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</a:t>
            </a:r>
            <a:r>
              <a:rPr lang="en-US" altLang="en-US" sz="1600" smtClean="0"/>
              <a:t> nibble_comparator_test_bench 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ARCHITECTURE</a:t>
            </a:r>
            <a:r>
              <a:rPr lang="en-US" altLang="en-US" sz="1600" smtClean="0"/>
              <a:t> input_output </a:t>
            </a:r>
            <a:r>
              <a:rPr lang="en-US" altLang="en-US" sz="1600" smtClean="0">
                <a:solidFill>
                  <a:schemeClr val="tx2"/>
                </a:solidFill>
              </a:rPr>
              <a:t>OF</a:t>
            </a:r>
            <a:r>
              <a:rPr lang="en-US" altLang="en-US" sz="1600" smtClean="0"/>
              <a:t> nibble_comparator_test_bench </a:t>
            </a:r>
            <a:r>
              <a:rPr lang="en-US" altLang="en-US" sz="1600" smtClean="0">
                <a:solidFill>
                  <a:schemeClr val="tx2"/>
                </a:solidFill>
              </a:rPr>
              <a:t>IS</a:t>
            </a:r>
            <a:r>
              <a:rPr lang="en-US" altLang="en-US" sz="1600" smtClean="0"/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COMPONENT</a:t>
            </a:r>
            <a:r>
              <a:rPr lang="en-US" altLang="en-US" sz="1600" smtClean="0"/>
              <a:t> comp4 </a:t>
            </a:r>
            <a:r>
              <a:rPr lang="en-US" altLang="en-US" sz="1600" smtClean="0">
                <a:solidFill>
                  <a:schemeClr val="tx2"/>
                </a:solidFill>
              </a:rPr>
              <a:t>PORT</a:t>
            </a:r>
            <a:r>
              <a:rPr lang="en-US" altLang="en-US" sz="1600" smtClean="0"/>
              <a:t> (a, b : </a:t>
            </a:r>
            <a:r>
              <a:rPr lang="en-US" altLang="en-US" sz="1600" smtClean="0">
                <a:solidFill>
                  <a:schemeClr val="tx2"/>
                </a:solidFill>
              </a:rPr>
              <a:t>IN</a:t>
            </a:r>
            <a:r>
              <a:rPr lang="en-US" altLang="en-US" sz="1600" smtClean="0"/>
              <a:t> bit_vector (3 DOWNTO 0);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gt, eq, lt : </a:t>
            </a:r>
            <a:r>
              <a:rPr lang="en-US" altLang="en-US" sz="1600" smtClean="0">
                <a:solidFill>
                  <a:schemeClr val="tx2"/>
                </a:solidFill>
              </a:rPr>
              <a:t>IN</a:t>
            </a:r>
            <a:r>
              <a:rPr lang="en-US" altLang="en-US" sz="1600" smtClean="0"/>
              <a:t> BIT;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a_gt_b, a_eq_b, a_lt_b : </a:t>
            </a:r>
            <a:r>
              <a:rPr lang="en-US" altLang="en-US" sz="1600" smtClean="0">
                <a:solidFill>
                  <a:schemeClr val="tx2"/>
                </a:solidFill>
              </a:rPr>
              <a:t>OUT</a:t>
            </a:r>
            <a:r>
              <a:rPr lang="en-US" altLang="en-US" sz="1600" smtClean="0"/>
              <a:t> BIT);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 COMPONENT</a:t>
            </a:r>
            <a:r>
              <a:rPr lang="en-US" altLang="en-US" sz="1600" smtClean="0"/>
              <a:t>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FOR</a:t>
            </a:r>
            <a:r>
              <a:rPr lang="en-US" altLang="en-US" sz="1600" smtClean="0"/>
              <a:t> a1 : comp4 </a:t>
            </a:r>
            <a:r>
              <a:rPr lang="en-US" altLang="en-US" sz="1600" smtClean="0">
                <a:solidFill>
                  <a:schemeClr val="tx2"/>
                </a:solidFill>
              </a:rPr>
              <a:t>USE ENTITY</a:t>
            </a:r>
            <a:r>
              <a:rPr lang="en-US" altLang="en-US" sz="1600" smtClean="0"/>
              <a:t> WORK.nibble_comparator(iterative);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SIGNAL</a:t>
            </a:r>
            <a:r>
              <a:rPr lang="en-US" altLang="en-US" sz="1600" smtClean="0"/>
              <a:t> a, b : BIT_VECTOR (3 </a:t>
            </a:r>
            <a:r>
              <a:rPr lang="en-US" altLang="en-US" sz="1600" smtClean="0">
                <a:solidFill>
                  <a:schemeClr val="tx2"/>
                </a:solidFill>
              </a:rPr>
              <a:t>DOWNTO</a:t>
            </a:r>
            <a:r>
              <a:rPr lang="en-US" altLang="en-US" sz="1600" smtClean="0"/>
              <a:t> 0);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SIGNAL</a:t>
            </a:r>
            <a:r>
              <a:rPr lang="en-US" altLang="en-US" sz="1600" smtClean="0"/>
              <a:t> eql, lss, gtr, gnd : BIT; 		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SIGNAL</a:t>
            </a:r>
            <a:r>
              <a:rPr lang="en-US" altLang="en-US" sz="1600" smtClean="0"/>
              <a:t> vdd : BIT := '1';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BEGIN</a:t>
            </a:r>
            <a:r>
              <a:rPr lang="en-US" altLang="en-US" sz="1600" smtClean="0"/>
              <a:t> </a:t>
            </a:r>
            <a:endParaRPr lang="en-US" altLang="en-US" sz="1600" i="1" smtClean="0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i="1" smtClean="0"/>
              <a:t>a1</a:t>
            </a:r>
            <a:r>
              <a:rPr lang="en-US" altLang="en-US" sz="1600" smtClean="0"/>
              <a:t>: comp4 </a:t>
            </a:r>
            <a:r>
              <a:rPr lang="en-US" altLang="en-US" sz="1600" smtClean="0">
                <a:solidFill>
                  <a:schemeClr val="tx2"/>
                </a:solidFill>
              </a:rPr>
              <a:t>PORT MAP</a:t>
            </a:r>
            <a:r>
              <a:rPr lang="en-US" altLang="en-US" sz="1600" smtClean="0"/>
              <a:t> (a, b, gnd, vdd, gnd, gtr, eql, lss);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600" smtClean="0"/>
              <a:t>--</a:t>
            </a:r>
            <a:endParaRPr lang="en-US" altLang="en-US" sz="1600" i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…Testbench Example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i="1" smtClean="0"/>
              <a:t>a2</a:t>
            </a:r>
            <a:r>
              <a:rPr lang="en-US" altLang="en-US" sz="1400" smtClean="0"/>
              <a:t>: a &lt;= "0000",	          -- a = b (steady state)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0500 NS, -- a &gt;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1500 NS, -- a &lt;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2500 NS, -- a &gt; b (need bit 1 info)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"1010"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3500 NS, -- a &lt; b (need bit 2 info)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"0000"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4000 NS, -- a &lt; b (steady state, prepare FOR next)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4500 NS, -- a =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"0000"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5000 NS, -- a &lt; b (need bit 3 only, best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"0000"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5500 NS, -- a =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6000 NS; -- a &gt; b (need bit 3 only, best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--</a:t>
            </a:r>
            <a:endParaRPr lang="en-US" altLang="en-US" sz="1400" i="1" smtClean="0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i="1" smtClean="0"/>
              <a:t>a3</a:t>
            </a:r>
            <a:r>
              <a:rPr lang="en-US" altLang="en-US" sz="1400" smtClean="0"/>
              <a:t> : b &lt;= "0000",             -- a = b (steady state)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0500 NS, -- a &gt;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1500 NS, -- a &lt;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"1100"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2500 NS, -- a &gt; b (need bit 1 info)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"1100"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3500 NS, -- a &lt; b (need bit 2 info)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"1101"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4000 NS, -- a &lt; b (steady state, prepare FOR next)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4500 NS, -- a =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"1110"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5000 NS, -- a &lt; b (need bit 3 only, best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"0000"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5500 NS, -- a = b (worst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/>
              <a:t>“0111" </a:t>
            </a:r>
            <a:r>
              <a:rPr lang="en-US" altLang="en-US" sz="1400" smtClean="0">
                <a:solidFill>
                  <a:schemeClr val="tx2"/>
                </a:solidFill>
              </a:rPr>
              <a:t>AFTER</a:t>
            </a:r>
            <a:r>
              <a:rPr lang="en-US" altLang="en-US" sz="1400" smtClean="0"/>
              <a:t> 6000 NS; -- a &gt; b (need bit 3 only, best case)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400" smtClean="0">
                <a:solidFill>
                  <a:schemeClr val="tx2"/>
                </a:solidFill>
              </a:rPr>
              <a:t>END</a:t>
            </a:r>
            <a:r>
              <a:rPr lang="en-US" altLang="en-US" sz="1400" smtClean="0"/>
              <a:t> input_output; </a:t>
            </a:r>
          </a:p>
          <a:p>
            <a:pPr>
              <a:lnSpc>
                <a:spcPct val="70000"/>
              </a:lnSpc>
            </a:pPr>
            <a:endParaRPr lang="en-US" altLang="en-US" sz="1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Signal Assignment …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AFD00"/>
                </a:solidFill>
              </a:rPr>
              <a:t>Unconditional</a:t>
            </a:r>
            <a:r>
              <a:rPr lang="en-US" altLang="en-US" smtClean="0"/>
              <a:t>: Both Sequential &amp; Concurrent</a:t>
            </a:r>
          </a:p>
          <a:p>
            <a:r>
              <a:rPr lang="en-US" altLang="en-US" smtClean="0">
                <a:solidFill>
                  <a:srgbClr val="FAFD00"/>
                </a:solidFill>
              </a:rPr>
              <a:t>Conditional</a:t>
            </a:r>
            <a:r>
              <a:rPr lang="en-US" altLang="en-US" smtClean="0"/>
              <a:t>: Only Concurrent; Conditions Must Be Boolean, May Overlap and Need Not Be Exhaustive</a:t>
            </a:r>
          </a:p>
          <a:p>
            <a:r>
              <a:rPr lang="en-US" altLang="en-US" smtClean="0">
                <a:solidFill>
                  <a:srgbClr val="FAFD00"/>
                </a:solidFill>
              </a:rPr>
              <a:t>Selected</a:t>
            </a:r>
            <a:r>
              <a:rPr lang="en-US" altLang="en-US" smtClean="0"/>
              <a:t>:  Only Concurrent; Cases Must Not Overlap and Must Be Exhaustive</a:t>
            </a:r>
          </a:p>
          <a:p>
            <a:r>
              <a:rPr lang="en-US" altLang="en-US" smtClean="0">
                <a:solidFill>
                  <a:srgbClr val="FAFD00"/>
                </a:solidFill>
              </a:rPr>
              <a:t>Conditional Signal Assignment</a:t>
            </a:r>
          </a:p>
          <a:p>
            <a:pPr lvl="1">
              <a:buFontTx/>
              <a:buNone/>
            </a:pPr>
            <a:endParaRPr lang="en-US" altLang="en-US" smtClean="0">
              <a:solidFill>
                <a:srgbClr val="FAFD00"/>
              </a:solidFill>
            </a:endParaRPr>
          </a:p>
          <a:p>
            <a:endParaRPr lang="en-US" altLang="en-US" smtClean="0">
              <a:solidFill>
                <a:srgbClr val="FAFD00"/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5800" y="40386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b="0" u="none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7162800" cy="224790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sz="2200" i="0" u="none">
                <a:solidFill>
                  <a:srgbClr val="FFFFFF"/>
                </a:solidFill>
              </a:rPr>
              <a:t>[ Label: ]    target &lt;= [</a:t>
            </a:r>
            <a:r>
              <a:rPr lang="en-US" altLang="en-US" sz="2200" i="0" u="none">
                <a:solidFill>
                  <a:schemeClr val="tx2"/>
                </a:solidFill>
              </a:rPr>
              <a:t>Guarded</a:t>
            </a:r>
            <a:r>
              <a:rPr lang="en-US" altLang="en-US" sz="2200" i="0" u="none">
                <a:solidFill>
                  <a:srgbClr val="FFFFFF"/>
                </a:solidFill>
              </a:rPr>
              <a:t>] [</a:t>
            </a:r>
            <a:r>
              <a:rPr lang="en-US" altLang="en-US" sz="2200" i="0" u="none">
                <a:solidFill>
                  <a:schemeClr val="tx2"/>
                </a:solidFill>
              </a:rPr>
              <a:t>Transport</a:t>
            </a:r>
            <a:r>
              <a:rPr lang="en-US" altLang="en-US" sz="2200" i="0" u="none">
                <a:solidFill>
                  <a:srgbClr val="FFFFFF"/>
                </a:solidFill>
              </a:rPr>
              <a:t> ]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sz="2200" i="0" u="none">
                <a:solidFill>
                  <a:srgbClr val="FFFFFF"/>
                </a:solidFill>
              </a:rPr>
              <a:t>	            	Wave1      </a:t>
            </a:r>
            <a:r>
              <a:rPr lang="en-US" altLang="en-US" sz="2200" i="0" u="none">
                <a:solidFill>
                  <a:schemeClr val="tx2"/>
                </a:solidFill>
              </a:rPr>
              <a:t>when</a:t>
            </a:r>
            <a:r>
              <a:rPr lang="en-US" altLang="en-US" sz="2200" i="0" u="none">
                <a:solidFill>
                  <a:srgbClr val="FFFFFF"/>
                </a:solidFill>
              </a:rPr>
              <a:t>  Cond1      </a:t>
            </a:r>
            <a:r>
              <a:rPr lang="en-US" altLang="en-US" sz="2200" i="0" u="none">
                <a:solidFill>
                  <a:schemeClr val="tx2"/>
                </a:solidFill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sz="2200" i="0" u="none">
                <a:solidFill>
                  <a:srgbClr val="FFFFFF"/>
                </a:solidFill>
              </a:rPr>
              <a:t>		 	Wave2      </a:t>
            </a:r>
            <a:r>
              <a:rPr lang="en-US" altLang="en-US" sz="2200" i="0" u="none">
                <a:solidFill>
                  <a:schemeClr val="tx2"/>
                </a:solidFill>
              </a:rPr>
              <a:t>when</a:t>
            </a:r>
            <a:r>
              <a:rPr lang="en-US" altLang="en-US" sz="2200" i="0" u="none">
                <a:solidFill>
                  <a:srgbClr val="FFFFFF"/>
                </a:solidFill>
              </a:rPr>
              <a:t>  Cond2      </a:t>
            </a:r>
            <a:r>
              <a:rPr lang="en-US" altLang="en-US" sz="2200" i="0" u="none">
                <a:solidFill>
                  <a:schemeClr val="tx2"/>
                </a:solidFill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sz="2200" i="0" u="none">
                <a:solidFill>
                  <a:srgbClr val="FFFFFF"/>
                </a:solidFill>
              </a:rPr>
              <a:t>			……………………………..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sz="2200" i="0" u="none">
                <a:solidFill>
                  <a:srgbClr val="FFFFFF"/>
                </a:solidFill>
              </a:rPr>
              <a:t>			 Waven-1  </a:t>
            </a:r>
            <a:r>
              <a:rPr lang="en-US" altLang="en-US" sz="2200" i="0" u="none">
                <a:solidFill>
                  <a:schemeClr val="tx2"/>
                </a:solidFill>
              </a:rPr>
              <a:t>when</a:t>
            </a:r>
            <a:r>
              <a:rPr lang="en-US" altLang="en-US" sz="2200" i="0" u="none">
                <a:solidFill>
                  <a:srgbClr val="FFFFFF"/>
                </a:solidFill>
              </a:rPr>
              <a:t>  Condn-1  </a:t>
            </a:r>
            <a:r>
              <a:rPr lang="en-US" altLang="en-US" sz="2200" i="0" u="none">
                <a:solidFill>
                  <a:schemeClr val="tx2"/>
                </a:solidFill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r>
              <a:rPr lang="en-US" altLang="en-US" sz="2200" i="0" u="none">
                <a:solidFill>
                  <a:srgbClr val="FFFFFF"/>
                </a:solidFill>
              </a:rPr>
              <a:t>			 Waven  ; </a:t>
            </a:r>
            <a:r>
              <a:rPr lang="en-US" altLang="en-US" sz="2200" i="0" u="none">
                <a:solidFill>
                  <a:srgbClr val="FAFD00"/>
                </a:solidFill>
              </a:rPr>
              <a:t>-- Mandatory Wave</a:t>
            </a:r>
            <a:endParaRPr lang="en-US" altLang="en-US" u="none">
              <a:solidFill>
                <a:srgbClr val="FAFD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Signal Assignment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AFD00"/>
                </a:solidFill>
              </a:rPr>
              <a:t>Selected Signal Assignment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162800" cy="22383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With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Expression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Select</a:t>
            </a:r>
            <a:endParaRPr lang="en-US" altLang="en-US" sz="2000" b="0" i="0" u="none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en-US" altLang="en-US" sz="2000" b="0" i="0" u="none">
                <a:solidFill>
                  <a:srgbClr val="FFFFFF"/>
                </a:solidFill>
                <a:cs typeface="Arial" panose="020B0604020202020204" pitchFamily="34" charset="0"/>
              </a:rPr>
              <a:t>		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target &lt;= [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Guarded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] [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Transport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] </a:t>
            </a:r>
            <a:endParaRPr lang="en-US" altLang="en-US" sz="2000" b="0" i="0" u="none">
              <a:solidFill>
                <a:srgbClr val="FFFFFF"/>
              </a:solidFill>
              <a:cs typeface="Arial" panose="020B0604020202020204" pitchFamily="34" charset="0"/>
            </a:endParaRPr>
          </a:p>
          <a:p>
            <a:r>
              <a:rPr lang="en-US" altLang="en-US" sz="2000" b="0" i="0" u="none">
                <a:solidFill>
                  <a:srgbClr val="FFFFFF"/>
                </a:solidFill>
                <a:cs typeface="Arial" panose="020B0604020202020204" pitchFamily="34" charset="0"/>
              </a:rPr>
              <a:t>			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Wave1    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when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  Choice1 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,</a:t>
            </a:r>
            <a:endParaRPr lang="en-US" altLang="en-US" sz="2000" b="0" i="0" u="none">
              <a:solidFill>
                <a:srgbClr val="FFFFFF"/>
              </a:solidFill>
              <a:cs typeface="Arial" panose="020B0604020202020204" pitchFamily="34" charset="0"/>
            </a:endParaRPr>
          </a:p>
          <a:p>
            <a:r>
              <a:rPr lang="en-US" altLang="en-US" sz="2000" b="0" i="0" u="none">
                <a:solidFill>
                  <a:srgbClr val="FFFFFF"/>
                </a:solidFill>
                <a:cs typeface="Arial" panose="020B0604020202020204" pitchFamily="34" charset="0"/>
              </a:rPr>
              <a:t>			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Wave2    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when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  Choice2 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,</a:t>
            </a:r>
            <a:endParaRPr lang="en-US" altLang="en-US" sz="2000" b="0" i="0" u="none">
              <a:solidFill>
                <a:srgbClr val="FFFFFF"/>
              </a:solidFill>
              <a:cs typeface="Arial" panose="020B0604020202020204" pitchFamily="34" charset="0"/>
            </a:endParaRPr>
          </a:p>
          <a:p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			……………………………</a:t>
            </a:r>
            <a:endParaRPr lang="en-US" altLang="en-US" sz="2000" b="0" i="0" u="none">
              <a:solidFill>
                <a:srgbClr val="FFFFFF"/>
              </a:solidFill>
              <a:cs typeface="Arial" panose="020B0604020202020204" pitchFamily="34" charset="0"/>
            </a:endParaRPr>
          </a:p>
          <a:p>
            <a:r>
              <a:rPr lang="en-US" altLang="en-US" sz="2000" b="0" i="0" u="none">
                <a:solidFill>
                  <a:srgbClr val="FFFFFF"/>
                </a:solidFill>
                <a:cs typeface="Arial" panose="020B0604020202020204" pitchFamily="34" charset="0"/>
              </a:rPr>
              <a:t>			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Waven-1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when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  Choicen-1 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,</a:t>
            </a:r>
            <a:endParaRPr lang="en-US" altLang="en-US" sz="2000" b="0" i="0" u="none">
              <a:solidFill>
                <a:srgbClr val="FFFFFF"/>
              </a:solidFill>
              <a:cs typeface="Arial" panose="020B0604020202020204" pitchFamily="34" charset="0"/>
            </a:endParaRPr>
          </a:p>
          <a:p>
            <a:r>
              <a:rPr lang="en-US" altLang="en-US" sz="2000" b="0" i="0" u="none">
                <a:solidFill>
                  <a:srgbClr val="FFFFFF"/>
                </a:solidFill>
                <a:cs typeface="Arial" panose="020B0604020202020204" pitchFamily="34" charset="0"/>
              </a:rPr>
              <a:t>			</a:t>
            </a:r>
            <a:r>
              <a:rPr lang="en-US" altLang="en-US" sz="2000" b="0" u="none">
                <a:solidFill>
                  <a:srgbClr val="FFFFFF"/>
                </a:solidFill>
                <a:cs typeface="Arial" panose="020B0604020202020204" pitchFamily="34" charset="0"/>
              </a:rPr>
              <a:t>Waven   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when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 </a:t>
            </a:r>
            <a:r>
              <a:rPr lang="en-US" altLang="en-US" sz="2000" i="0" u="none">
                <a:solidFill>
                  <a:schemeClr val="tx2"/>
                </a:solidFill>
                <a:cs typeface="Arial" panose="020B0604020202020204" pitchFamily="34" charset="0"/>
              </a:rPr>
              <a:t>OTHERS</a:t>
            </a:r>
            <a:r>
              <a:rPr lang="en-US" altLang="en-US" sz="2000" i="0" u="none">
                <a:solidFill>
                  <a:srgbClr val="FFFFFF"/>
                </a:solidFill>
                <a:cs typeface="Arial" panose="020B0604020202020204" pitchFamily="34" charset="0"/>
              </a:rPr>
              <a:t> ;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62000" y="4648200"/>
            <a:ext cx="7315200" cy="1019175"/>
          </a:xfrm>
          <a:prstGeom prst="rect">
            <a:avLst/>
          </a:prstGeom>
          <a:solidFill>
            <a:srgbClr val="66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0">
                <a:solidFill>
                  <a:srgbClr val="FF0128"/>
                </a:solidFill>
                <a:latin typeface="Times New Roman" panose="02020603050405020304" pitchFamily="18" charset="0"/>
              </a:rPr>
              <a:t>VHDL-93</a:t>
            </a:r>
            <a:r>
              <a:rPr lang="en-US" altLang="en-US" sz="20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:  Any </a:t>
            </a:r>
            <a:r>
              <a:rPr lang="en-US" altLang="en-US" sz="2000" u="none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Wavei </a:t>
            </a:r>
            <a:r>
              <a:rPr lang="en-US" altLang="en-US" sz="20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Can Be Replaced By the Keyword </a:t>
            </a: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UNAFFECTED</a:t>
            </a:r>
            <a:r>
              <a:rPr lang="en-US" altLang="en-US" sz="20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(Which Doesn’t Schedule Any Transactions on the Target Signal.)</a:t>
            </a:r>
            <a:endParaRPr lang="en-US" altLang="en-US" sz="2000" u="non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Signal Assignment Examples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629400" cy="214312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0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Example: A 2x4 Decoder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D  : 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Bit_Vector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(1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To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4) := “0000”;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S0, S1  : 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Bit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…………………………………………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800" b="0" u="none">
                <a:solidFill>
                  <a:srgbClr val="FFFFFF"/>
                </a:solidFill>
                <a:latin typeface="Times New Roman" panose="02020603050405020304" pitchFamily="18" charset="0"/>
              </a:rPr>
              <a:t>Decoder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:  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D &lt;= 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“0001”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S1=‘0’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S0=‘0’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else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	           	          “0010”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S1=‘0’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else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    	           “0100”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S0=‘0’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else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“1000”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7010400" cy="32956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0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Example: 4-Phase Clock Generator 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Phi4  : 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Bit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_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Vector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(1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To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4) := “0000”;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…………………………………………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u="none">
                <a:solidFill>
                  <a:srgbClr val="FFFFFF"/>
                </a:solidFill>
                <a:latin typeface="Times New Roman" panose="02020603050405020304" pitchFamily="18" charset="0"/>
              </a:rPr>
              <a:t>ClkGen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:  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Phi4 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Select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		  Phi4   &lt;=  “1000”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“0000”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		 	    	  “0100”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“1000”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		    	  “0010”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“0100”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		     	 “0001”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“0010”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		     	 “1000”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T 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“0001”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		     	 “0000” </a:t>
            </a:r>
            <a:r>
              <a:rPr lang="en-US" altLang="en-US" sz="1800" b="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Others</a:t>
            </a:r>
            <a:r>
              <a:rPr lang="en-US" altLang="en-US" sz="1800" b="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18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-- </a:t>
            </a:r>
            <a:r>
              <a:rPr lang="en-US" altLang="en-US" sz="1800" b="0" i="0" u="none">
                <a:solidFill>
                  <a:srgbClr val="FAFD00"/>
                </a:solidFill>
                <a:latin typeface="Times New Roman" panose="02020603050405020304" pitchFamily="18" charset="0"/>
              </a:rPr>
              <a:t>Exhaustive</a:t>
            </a:r>
            <a:endParaRPr lang="en-US" altLang="en-US" sz="1800" b="0" i="0" u="none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2x1 Multiplexer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Entity</a:t>
            </a:r>
            <a:r>
              <a:rPr lang="en-US" altLang="en-US" sz="2000" smtClean="0"/>
              <a:t> mux2_1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Generic</a:t>
            </a:r>
            <a:r>
              <a:rPr lang="en-US" altLang="en-US" sz="2000" smtClean="0"/>
              <a:t> (dz_delay: TIME := 6 NS);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PORT</a:t>
            </a:r>
            <a:r>
              <a:rPr lang="en-US" altLang="en-US" sz="2000" smtClean="0"/>
              <a:t> (sel, data1, data0: </a:t>
            </a:r>
            <a:r>
              <a:rPr lang="en-US" altLang="en-US" sz="2000" smtClean="0">
                <a:solidFill>
                  <a:schemeClr val="tx2"/>
                </a:solidFill>
              </a:rPr>
              <a:t>IN</a:t>
            </a:r>
            <a:r>
              <a:rPr lang="en-US" altLang="en-US" sz="2000" smtClean="0"/>
              <a:t> BIT; z: </a:t>
            </a:r>
            <a:r>
              <a:rPr lang="en-US" altLang="en-US" sz="2000" smtClean="0">
                <a:solidFill>
                  <a:schemeClr val="tx2"/>
                </a:solidFill>
              </a:rPr>
              <a:t>OUT</a:t>
            </a:r>
            <a:r>
              <a:rPr lang="en-US" altLang="en-US" sz="2000" smtClean="0"/>
              <a:t> BIT);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</a:t>
            </a:r>
            <a:r>
              <a:rPr lang="en-US" altLang="en-US" sz="2000" smtClean="0"/>
              <a:t> mux2_1;</a:t>
            </a:r>
          </a:p>
          <a:p>
            <a:pPr>
              <a:buFont typeface="Monotype Sorts" pitchFamily="2" charset="2"/>
              <a:buNone/>
            </a:pPr>
            <a:endParaRPr lang="en-US" altLang="en-US" sz="2000" smtClean="0"/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Architecture</a:t>
            </a:r>
            <a:r>
              <a:rPr lang="en-US" altLang="en-US" sz="2000" smtClean="0"/>
              <a:t> dataflow </a:t>
            </a:r>
            <a:r>
              <a:rPr lang="en-US" altLang="en-US" sz="2000" smtClean="0">
                <a:solidFill>
                  <a:schemeClr val="tx2"/>
                </a:solidFill>
              </a:rPr>
              <a:t>OF</a:t>
            </a:r>
            <a:r>
              <a:rPr lang="en-US" altLang="en-US" sz="2000" smtClean="0"/>
              <a:t> mux2_1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z &lt;= data1 </a:t>
            </a:r>
            <a:r>
              <a:rPr lang="en-US" altLang="en-US" sz="2000" smtClean="0">
                <a:solidFill>
                  <a:schemeClr val="tx2"/>
                </a:solidFill>
              </a:rPr>
              <a:t>AFTER</a:t>
            </a:r>
            <a:r>
              <a:rPr lang="en-US" altLang="en-US" sz="2000" smtClean="0"/>
              <a:t> dz_delay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sel=‘1’ </a:t>
            </a:r>
            <a:r>
              <a:rPr lang="en-US" altLang="en-US" sz="2000" smtClean="0">
                <a:solidFill>
                  <a:schemeClr val="tx2"/>
                </a:solidFill>
              </a:rPr>
              <a:t>ELSE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/>
              <a:t>		   data0 </a:t>
            </a:r>
            <a:r>
              <a:rPr lang="en-US" altLang="en-US" sz="2000" smtClean="0">
                <a:solidFill>
                  <a:schemeClr val="tx2"/>
                </a:solidFill>
              </a:rPr>
              <a:t>AFTER</a:t>
            </a:r>
            <a:r>
              <a:rPr lang="en-US" altLang="en-US" sz="2000" smtClean="0"/>
              <a:t> dz_delay;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</a:t>
            </a:r>
            <a:r>
              <a:rPr lang="en-US" altLang="en-US" sz="2000" smtClean="0"/>
              <a:t> dataflow;</a:t>
            </a:r>
          </a:p>
          <a:p>
            <a:endParaRPr lang="en-US" altLang="en-US" sz="2000" smtClean="0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6326188" y="4759325"/>
            <a:ext cx="771525" cy="1773238"/>
            <a:chOff x="3820" y="2974"/>
            <a:chExt cx="486" cy="1117"/>
          </a:xfrm>
        </p:grpSpPr>
        <p:sp>
          <p:nvSpPr>
            <p:cNvPr id="61457" name="Line 5"/>
            <p:cNvSpPr>
              <a:spLocks noChangeShapeType="1"/>
            </p:cNvSpPr>
            <p:nvPr/>
          </p:nvSpPr>
          <p:spPr bwMode="auto">
            <a:xfrm>
              <a:off x="4302" y="3233"/>
              <a:ext cx="0" cy="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Line 6"/>
            <p:cNvSpPr>
              <a:spLocks noChangeShapeType="1"/>
            </p:cNvSpPr>
            <p:nvPr/>
          </p:nvSpPr>
          <p:spPr bwMode="auto">
            <a:xfrm flipH="1">
              <a:off x="3834" y="3822"/>
              <a:ext cx="47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Line 7"/>
            <p:cNvSpPr>
              <a:spLocks noChangeShapeType="1"/>
            </p:cNvSpPr>
            <p:nvPr/>
          </p:nvSpPr>
          <p:spPr bwMode="auto">
            <a:xfrm flipH="1" flipV="1">
              <a:off x="3836" y="2977"/>
              <a:ext cx="47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Line 8"/>
            <p:cNvSpPr>
              <a:spLocks noChangeShapeType="1"/>
            </p:cNvSpPr>
            <p:nvPr/>
          </p:nvSpPr>
          <p:spPr bwMode="auto">
            <a:xfrm>
              <a:off x="3820" y="2974"/>
              <a:ext cx="0" cy="1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5" name="Line 9"/>
          <p:cNvSpPr>
            <a:spLocks noChangeShapeType="1"/>
          </p:cNvSpPr>
          <p:nvPr/>
        </p:nvSpPr>
        <p:spPr bwMode="auto">
          <a:xfrm>
            <a:off x="5580063" y="5543550"/>
            <a:ext cx="765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10"/>
          <p:cNvSpPr>
            <a:spLocks noChangeShapeType="1"/>
          </p:cNvSpPr>
          <p:nvPr/>
        </p:nvSpPr>
        <p:spPr bwMode="auto">
          <a:xfrm>
            <a:off x="5583238" y="6030913"/>
            <a:ext cx="765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11"/>
          <p:cNvSpPr>
            <a:spLocks noChangeShapeType="1"/>
          </p:cNvSpPr>
          <p:nvPr/>
        </p:nvSpPr>
        <p:spPr bwMode="auto">
          <a:xfrm>
            <a:off x="7113588" y="5676900"/>
            <a:ext cx="765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12"/>
          <p:cNvSpPr>
            <a:spLocks noChangeShapeType="1"/>
          </p:cNvSpPr>
          <p:nvPr/>
        </p:nvSpPr>
        <p:spPr bwMode="auto">
          <a:xfrm>
            <a:off x="6811963" y="4478338"/>
            <a:ext cx="0" cy="541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Text Box 13"/>
          <p:cNvSpPr txBox="1">
            <a:spLocks noChangeArrowheads="1"/>
          </p:cNvSpPr>
          <p:nvPr/>
        </p:nvSpPr>
        <p:spPr bwMode="auto">
          <a:xfrm>
            <a:off x="6291263" y="5360988"/>
            <a:ext cx="509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solidFill>
                  <a:srgbClr val="3399FF"/>
                </a:solidFill>
              </a:rPr>
              <a:t>1D</a:t>
            </a:r>
          </a:p>
        </p:txBody>
      </p:sp>
      <p:sp>
        <p:nvSpPr>
          <p:cNvPr id="61450" name="Text Box 14"/>
          <p:cNvSpPr txBox="1">
            <a:spLocks noChangeArrowheads="1"/>
          </p:cNvSpPr>
          <p:nvPr/>
        </p:nvSpPr>
        <p:spPr bwMode="auto">
          <a:xfrm>
            <a:off x="6310313" y="5830888"/>
            <a:ext cx="509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solidFill>
                  <a:srgbClr val="3399FF"/>
                </a:solidFill>
              </a:rPr>
              <a:t>0D</a:t>
            </a:r>
          </a:p>
        </p:txBody>
      </p:sp>
      <p:sp>
        <p:nvSpPr>
          <p:cNvPr id="61451" name="Text Box 15"/>
          <p:cNvSpPr txBox="1">
            <a:spLocks noChangeArrowheads="1"/>
          </p:cNvSpPr>
          <p:nvPr/>
        </p:nvSpPr>
        <p:spPr bwMode="auto">
          <a:xfrm>
            <a:off x="6777038" y="54911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solidFill>
                  <a:srgbClr val="3399FF"/>
                </a:solidFill>
              </a:rPr>
              <a:t>Z</a:t>
            </a:r>
          </a:p>
        </p:txBody>
      </p:sp>
      <p:sp>
        <p:nvSpPr>
          <p:cNvPr id="61452" name="Text Box 16"/>
          <p:cNvSpPr txBox="1">
            <a:spLocks noChangeArrowheads="1"/>
          </p:cNvSpPr>
          <p:nvPr/>
        </p:nvSpPr>
        <p:spPr bwMode="auto">
          <a:xfrm>
            <a:off x="6461125" y="49911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solidFill>
                  <a:srgbClr val="3399FF"/>
                </a:solidFill>
              </a:rPr>
              <a:t>S1</a:t>
            </a:r>
          </a:p>
        </p:txBody>
      </p:sp>
      <p:sp>
        <p:nvSpPr>
          <p:cNvPr id="61453" name="Text Box 17"/>
          <p:cNvSpPr txBox="1">
            <a:spLocks noChangeArrowheads="1"/>
          </p:cNvSpPr>
          <p:nvPr/>
        </p:nvSpPr>
        <p:spPr bwMode="auto">
          <a:xfrm>
            <a:off x="6869113" y="4473575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chemeClr val="hlink"/>
                </a:solidFill>
              </a:rPr>
              <a:t>sel</a:t>
            </a:r>
          </a:p>
        </p:txBody>
      </p:sp>
      <p:sp>
        <p:nvSpPr>
          <p:cNvPr id="61454" name="Text Box 18"/>
          <p:cNvSpPr txBox="1">
            <a:spLocks noChangeArrowheads="1"/>
          </p:cNvSpPr>
          <p:nvPr/>
        </p:nvSpPr>
        <p:spPr bwMode="auto">
          <a:xfrm>
            <a:off x="4562475" y="5800725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chemeClr val="hlink"/>
                </a:solidFill>
              </a:rPr>
              <a:t>data0</a:t>
            </a:r>
          </a:p>
        </p:txBody>
      </p:sp>
      <p:sp>
        <p:nvSpPr>
          <p:cNvPr id="61455" name="Text Box 19"/>
          <p:cNvSpPr txBox="1">
            <a:spLocks noChangeArrowheads="1"/>
          </p:cNvSpPr>
          <p:nvPr/>
        </p:nvSpPr>
        <p:spPr bwMode="auto">
          <a:xfrm>
            <a:off x="4562475" y="5318125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chemeClr val="hlink"/>
                </a:solidFill>
              </a:rPr>
              <a:t>data1</a:t>
            </a:r>
          </a:p>
        </p:txBody>
      </p:sp>
      <p:sp>
        <p:nvSpPr>
          <p:cNvPr id="61456" name="Text Box 20"/>
          <p:cNvSpPr txBox="1">
            <a:spLocks noChangeArrowheads="1"/>
          </p:cNvSpPr>
          <p:nvPr/>
        </p:nvSpPr>
        <p:spPr bwMode="auto">
          <a:xfrm>
            <a:off x="7916863" y="5445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none">
                <a:solidFill>
                  <a:schemeClr val="hlink"/>
                </a:solidFill>
              </a:rPr>
              <a:t>z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8x1 </a:t>
            </a:r>
            <a:r>
              <a:rPr lang="en-US" dirty="0"/>
              <a:t>Multiplexer</a:t>
            </a:r>
            <a:endParaRPr lang="en-US" dirty="0" smtClean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5029200" cy="5233988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USE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WORK.basic_utilities.ALL;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-- FROM PACKAGE USE: qit, qit_vector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ENTITY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mux_8_to_1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IS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PORT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(i7, i6, i5, i4, i3, i2, i1, i0 :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qit;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s7, s6, s5, s4, s3, s2, s1, s0 :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qit; z :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OUT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qit );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mux_8_to_1;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--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ARCHITECTURE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dataflow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OF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mux_8_to_1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IS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sel_lines : qit_vector ( 7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DOWNTO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0);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BEGIN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sel_lines &lt;= s7&amp;s6&amp;s5&amp;s4&amp;s3&amp;s2&amp;s1&amp;s0;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sel_lines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SELECT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z &lt;= '0'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WHEN "00000000",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i7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"10000000" | "Z0000000",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i6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"01000000" | "0Z000000",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i5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"00100000" | "00Z00000",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i4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"00010000" | "000Z0000",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i3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"00001000" | "0000Z000",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i2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"00000100" | "00000Z00",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i1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"00000010" | "000000Z0",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i0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3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"00000001" | "0000000Z",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'X'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OTHERS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20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20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dataflow; </a:t>
            </a:r>
          </a:p>
        </p:txBody>
      </p:sp>
      <p:pic>
        <p:nvPicPr>
          <p:cNvPr id="62468" name="Picture 4" descr="mu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292258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3-to-8 Decoder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5562600" cy="5449888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USE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WORK.basic_utilities.ALL;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-- FROM PACKAGE USE : qit_vector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ENTITY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dcd_3_to_8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IS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PORT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(adr :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qit_vector (2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DOWNTO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0);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so :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OUT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qit_vector (7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DOWNTO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0));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dcd_3_to_8;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--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ARCHITECTURE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dataflow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OF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dcd_3_to_8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IS</a:t>
            </a:r>
            <a:endParaRPr lang="en-US" altLang="en-US" sz="1600" i="0" u="none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BEGIN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adr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SELECT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so &lt;= "00000001"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"00000010"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"00Z" | "001",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"00000100"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"0Z0" | "010",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"00001000"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"0ZZ" | "0Z1" | "01Z" | "011",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"00010000"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"100" | "Z00",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"00100000"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"Z0Z" | "Z01" | "10Z" | "101",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"01000000"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"ZZ0" | "Z10" | "1Z0" | "110",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"10000000"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2 NS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"ZZZ" | "ZZ1" | "Z1Z" | "Z11" | "1ZZ" | "1Z1" | "11Z" | "111",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"XXXXXXXX"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OTHERS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; </a:t>
            </a:r>
            <a:b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16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sz="1600" i="0" u="none">
                <a:solidFill>
                  <a:srgbClr val="FFFFFF"/>
                </a:solidFill>
                <a:latin typeface="Times New Roman" panose="02020603050405020304" pitchFamily="18" charset="0"/>
              </a:rPr>
              <a:t> dataflow; </a:t>
            </a:r>
          </a:p>
        </p:txBody>
      </p:sp>
      <p:pic>
        <p:nvPicPr>
          <p:cNvPr id="63492" name="Picture 4" descr="deco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57400"/>
            <a:ext cx="23780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Objects …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VHDL </a:t>
            </a:r>
            <a:r>
              <a:rPr lang="en-US" altLang="en-US" i="1" dirty="0" smtClean="0">
                <a:solidFill>
                  <a:srgbClr val="FF0000"/>
                </a:solidFill>
              </a:rPr>
              <a:t>OBJECT</a:t>
            </a:r>
            <a:r>
              <a:rPr lang="en-US" altLang="en-US" dirty="0" smtClean="0"/>
              <a:t> :  Something that can hold a value of a given </a:t>
            </a:r>
            <a:r>
              <a:rPr lang="en-US" altLang="en-US" b="0" i="1" dirty="0" smtClean="0">
                <a:solidFill>
                  <a:schemeClr val="hlink"/>
                </a:solidFill>
              </a:rPr>
              <a:t>Data Type</a:t>
            </a:r>
            <a:r>
              <a:rPr lang="en-US" altLang="en-US" dirty="0" smtClean="0"/>
              <a:t>.</a:t>
            </a:r>
            <a:endParaRPr lang="en-US" altLang="en-US" sz="1800" dirty="0" smtClean="0"/>
          </a:p>
          <a:p>
            <a:r>
              <a:rPr lang="en-US" altLang="en-US" dirty="0" smtClean="0"/>
              <a:t>VHDL has 3 </a:t>
            </a:r>
            <a:r>
              <a:rPr lang="en-US" altLang="en-US" dirty="0" smtClean="0"/>
              <a:t>main classes </a:t>
            </a:r>
            <a:r>
              <a:rPr lang="en-US" altLang="en-US" dirty="0" smtClean="0"/>
              <a:t>of objects</a:t>
            </a:r>
          </a:p>
          <a:p>
            <a:pPr lvl="1"/>
            <a:r>
              <a:rPr lang="en-US" altLang="en-US" dirty="0" smtClean="0">
                <a:solidFill>
                  <a:schemeClr val="hlink"/>
                </a:solidFill>
              </a:rPr>
              <a:t>CONSTANTS</a:t>
            </a:r>
          </a:p>
          <a:p>
            <a:pPr lvl="1"/>
            <a:r>
              <a:rPr lang="en-US" altLang="en-US" dirty="0" smtClean="0">
                <a:solidFill>
                  <a:schemeClr val="hlink"/>
                </a:solidFill>
              </a:rPr>
              <a:t>VARIABLES</a:t>
            </a:r>
          </a:p>
          <a:p>
            <a:pPr lvl="1"/>
            <a:r>
              <a:rPr lang="en-US" altLang="en-US" dirty="0" smtClean="0">
                <a:solidFill>
                  <a:schemeClr val="hlink"/>
                </a:solidFill>
              </a:rPr>
              <a:t>SIGNALS</a:t>
            </a:r>
            <a:endParaRPr lang="en-US" altLang="en-US" sz="1800" dirty="0" smtClean="0">
              <a:solidFill>
                <a:schemeClr val="hlink"/>
              </a:solidFill>
            </a:endParaRPr>
          </a:p>
          <a:p>
            <a:r>
              <a:rPr lang="en-US" altLang="en-US" dirty="0" smtClean="0"/>
              <a:t>Every object  &amp;  expression must unambiguously belong to one </a:t>
            </a:r>
            <a:r>
              <a:rPr lang="en-US" altLang="en-US" i="1" dirty="0" smtClean="0"/>
              <a:t>named</a:t>
            </a:r>
            <a:r>
              <a:rPr lang="en-US" altLang="en-US" dirty="0" smtClean="0"/>
              <a:t> </a:t>
            </a:r>
            <a:r>
              <a:rPr lang="en-US" altLang="en-US" b="0" i="1" dirty="0" smtClean="0">
                <a:solidFill>
                  <a:schemeClr val="hlink"/>
                </a:solidFill>
              </a:rPr>
              <a:t>Data Type</a:t>
            </a:r>
            <a:endParaRPr lang="en-US" altLang="en-US" dirty="0" smtClean="0">
              <a:solidFill>
                <a:schemeClr val="hlink"/>
              </a:solidFill>
            </a:endParaRPr>
          </a:p>
          <a:p>
            <a:r>
              <a:rPr lang="en-US" altLang="en-US" dirty="0" smtClean="0"/>
              <a:t>Every object  must be </a:t>
            </a:r>
            <a:r>
              <a:rPr lang="en-US" altLang="en-US" b="0" i="1" dirty="0" smtClean="0">
                <a:solidFill>
                  <a:schemeClr val="hlink"/>
                </a:solidFill>
              </a:rPr>
              <a:t>Declared</a:t>
            </a:r>
            <a:r>
              <a:rPr lang="en-US" altLang="en-US" b="0" i="1" dirty="0" smtClean="0"/>
              <a:t>.</a:t>
            </a:r>
          </a:p>
          <a:p>
            <a:endParaRPr lang="en-US" altLang="en-US" b="0" i="1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2159000" y="3290888"/>
            <a:ext cx="1157288" cy="1525587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5539" name="Oval 3"/>
          <p:cNvSpPr>
            <a:spLocks noChangeArrowheads="1"/>
          </p:cNvSpPr>
          <p:nvPr/>
        </p:nvSpPr>
        <p:spPr bwMode="auto">
          <a:xfrm>
            <a:off x="6003925" y="3370263"/>
            <a:ext cx="2697163" cy="1231900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2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VHDL Object …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857250" y="2228850"/>
            <a:ext cx="735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</a:pPr>
            <a:r>
              <a:rPr lang="en-US" altLang="en-US" sz="2000" u="none">
                <a:solidFill>
                  <a:schemeClr val="hlink"/>
                </a:solidFill>
                <a:latin typeface="Times New Roman" panose="02020603050405020304" pitchFamily="18" charset="0"/>
              </a:rPr>
              <a:t>Obj_Class  &lt;id_list&gt; </a:t>
            </a:r>
            <a:r>
              <a:rPr lang="en-US" altLang="en-US" sz="200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: Type/SubType  [</a:t>
            </a:r>
            <a:r>
              <a:rPr lang="en-US" altLang="en-US" sz="2000" u="none">
                <a:solidFill>
                  <a:schemeClr val="hlink"/>
                </a:solidFill>
                <a:latin typeface="Times New Roman" panose="02020603050405020304" pitchFamily="18" charset="0"/>
              </a:rPr>
              <a:t>signal_kind</a:t>
            </a:r>
            <a:r>
              <a:rPr lang="en-US" altLang="en-US" sz="200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] [:= </a:t>
            </a:r>
            <a:r>
              <a:rPr lang="en-US" altLang="en-US" sz="2000" u="none">
                <a:solidFill>
                  <a:schemeClr val="hlink"/>
                </a:solidFill>
                <a:latin typeface="Times New Roman" panose="02020603050405020304" pitchFamily="18" charset="0"/>
              </a:rPr>
              <a:t>expression</a:t>
            </a:r>
            <a:r>
              <a:rPr lang="en-US" altLang="en-US" sz="200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];</a:t>
            </a:r>
            <a:endParaRPr lang="en-US" altLang="en-US" sz="2000" u="none">
              <a:solidFill>
                <a:schemeClr val="hlink"/>
              </a:solidFill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159000" y="3525838"/>
            <a:ext cx="1157288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</a:t>
            </a:r>
            <a:r>
              <a:rPr lang="en-US" altLang="en-US" sz="1800" b="0" i="0" u="none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en-US" altLang="en-US" sz="1800" b="0" u="none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identifier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0" i="0" u="none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 </a:t>
            </a:r>
            <a:r>
              <a:rPr lang="en-US" altLang="en-US" sz="1800" i="0" u="none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en-US" sz="1800" b="0" i="0" u="none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)</a:t>
            </a:r>
            <a:endParaRPr lang="en-US" altLang="en-US" sz="1800" b="0" i="0" u="none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2727325" y="2681288"/>
            <a:ext cx="0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90513" y="3767138"/>
            <a:ext cx="32226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Constant</a:t>
            </a:r>
            <a:endParaRPr lang="en-US" altLang="en-US" sz="1800" b="0" i="0" u="none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765175" y="3748088"/>
            <a:ext cx="3397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Variable</a:t>
            </a:r>
            <a:endParaRPr lang="en-US" altLang="en-US" sz="1800" b="0" i="0" u="none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203325" y="3748088"/>
            <a:ext cx="3222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Signal</a:t>
            </a:r>
            <a:endParaRPr lang="en-US" altLang="en-US" sz="1800" b="0" i="0" u="none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1217613" y="26812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517525" y="3367088"/>
            <a:ext cx="1268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1355725" y="33670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974725" y="33670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517525" y="33670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5248275" y="2624138"/>
            <a:ext cx="0" cy="688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4486275" y="3313113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5248275" y="3313113"/>
            <a:ext cx="0" cy="379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4486275" y="3313113"/>
            <a:ext cx="0" cy="379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4181475" y="37687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BUS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4867275" y="3768725"/>
            <a:ext cx="1062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Register</a:t>
            </a:r>
          </a:p>
        </p:txBody>
      </p:sp>
      <p:sp>
        <p:nvSpPr>
          <p:cNvPr id="65558" name="AutoShape 22"/>
          <p:cNvSpPr>
            <a:spLocks/>
          </p:cNvSpPr>
          <p:nvPr/>
        </p:nvSpPr>
        <p:spPr bwMode="auto">
          <a:xfrm rot="-5400000">
            <a:off x="4845843" y="3698082"/>
            <a:ext cx="227013" cy="1066800"/>
          </a:xfrm>
          <a:prstGeom prst="leftBrace">
            <a:avLst>
              <a:gd name="adj1" fmla="val 391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4165600" y="4530725"/>
            <a:ext cx="1598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182F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Only for Signals</a:t>
            </a:r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>
            <a:off x="7329488" y="2681288"/>
            <a:ext cx="0" cy="688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6062663" y="3478213"/>
            <a:ext cx="26304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0" u="none">
                <a:solidFill>
                  <a:srgbClr val="FF0000"/>
                </a:solidFill>
                <a:latin typeface="Times New Roman" panose="02020603050405020304" pitchFamily="18" charset="0"/>
              </a:rPr>
              <a:t>Default Initial Value</a:t>
            </a:r>
          </a:p>
          <a:p>
            <a:pPr algn="ctr"/>
            <a:r>
              <a:rPr lang="en-US" altLang="en-US" sz="18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1800" b="0" u="none">
                <a:solidFill>
                  <a:srgbClr val="FF0000"/>
                </a:solidFill>
                <a:latin typeface="Times New Roman" panose="02020603050405020304" pitchFamily="18" charset="0"/>
              </a:rPr>
              <a:t>not Optional for Constant</a:t>
            </a:r>
          </a:p>
          <a:p>
            <a:pPr algn="ctr"/>
            <a:r>
              <a:rPr lang="en-US" altLang="en-US" sz="1800" b="0" u="none">
                <a:solidFill>
                  <a:srgbClr val="FF0000"/>
                </a:solidFill>
                <a:latin typeface="Times New Roman" panose="02020603050405020304" pitchFamily="18" charset="0"/>
              </a:rPr>
              <a:t>Declarations</a:t>
            </a:r>
            <a:r>
              <a:rPr lang="en-US" altLang="en-US" sz="1800" b="0" i="0" u="none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en-US" sz="1800" b="0" u="none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3584575" y="1343025"/>
            <a:ext cx="1557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u="none">
                <a:solidFill>
                  <a:srgbClr val="FF0000"/>
                </a:solidFill>
              </a:rPr>
              <a:t>Syntax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1598613" y="3806825"/>
            <a:ext cx="322262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i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l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i="0" u="none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1800" b="0" i="0" u="none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>
            <a:off x="1789113" y="33670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Terms 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Entity: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All designs are expressed in terms of entities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Basic building block in a design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Ports: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Provide the mechanism for a device to communication with its environment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Define the names, types, directions, and possible default values for the signals in a component's interface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Architecture: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All entities have an architectural description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Describes the behavior of the entity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A single entity can have multiple architectures (behavioral, structural, …etc)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Configuration: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A configuration statement is used to bind a component instance to an entity-architecture pair.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Describes which behavior to use for each entity</a:t>
            </a:r>
            <a:endParaRPr lang="en-US" altLang="en-US" sz="20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VHDL Object …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Value of Constants </a:t>
            </a:r>
            <a:r>
              <a:rPr lang="en-US" altLang="en-US" i="1" u="sng" smtClean="0">
                <a:solidFill>
                  <a:schemeClr val="hlink"/>
                </a:solidFill>
              </a:rPr>
              <a:t>must</a:t>
            </a:r>
            <a:r>
              <a:rPr lang="en-US" altLang="en-US" smtClean="0">
                <a:solidFill>
                  <a:schemeClr val="hlink"/>
                </a:solidFill>
              </a:rPr>
              <a:t> be specified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when declared</a:t>
            </a:r>
            <a:endParaRPr lang="en-US" altLang="en-US" b="0" i="1" u="sng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i="1" smtClean="0"/>
              <a:t>Initial</a:t>
            </a:r>
            <a:r>
              <a:rPr lang="en-US" altLang="en-US" smtClean="0"/>
              <a:t> values of Variables or Signals </a:t>
            </a:r>
            <a:r>
              <a:rPr lang="en-US" altLang="en-US" i="1" u="sng" smtClean="0">
                <a:solidFill>
                  <a:schemeClr val="hlink"/>
                </a:solidFill>
              </a:rPr>
              <a:t>may </a:t>
            </a:r>
            <a:r>
              <a:rPr lang="en-US" altLang="en-US" smtClean="0">
                <a:solidFill>
                  <a:schemeClr val="hlink"/>
                </a:solidFill>
              </a:rPr>
              <a:t>be specified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when declared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If not explicitly specified</a:t>
            </a:r>
            <a:r>
              <a:rPr lang="en-US" altLang="en-US" i="1" smtClean="0"/>
              <a:t>, </a:t>
            </a:r>
            <a:r>
              <a:rPr lang="en-US" altLang="en-US" i="1" smtClean="0">
                <a:solidFill>
                  <a:schemeClr val="hlink"/>
                </a:solidFill>
              </a:rPr>
              <a:t>Initial</a:t>
            </a:r>
            <a:r>
              <a:rPr lang="en-US" altLang="en-US" smtClean="0"/>
              <a:t> values of Variables or Signals </a:t>
            </a:r>
            <a:r>
              <a:rPr lang="en-US" altLang="en-US" i="1" u="sng" smtClean="0">
                <a:solidFill>
                  <a:schemeClr val="hlink"/>
                </a:solidFill>
              </a:rPr>
              <a:t>default</a:t>
            </a:r>
            <a:r>
              <a:rPr lang="en-US" altLang="en-US" smtClean="0"/>
              <a:t> to the value of the </a:t>
            </a:r>
            <a:r>
              <a:rPr lang="en-US" altLang="en-US" smtClean="0">
                <a:solidFill>
                  <a:srgbClr val="FF0000"/>
                </a:solidFill>
              </a:rPr>
              <a:t>Left Element </a:t>
            </a:r>
            <a:r>
              <a:rPr lang="en-US" altLang="en-US" smtClean="0"/>
              <a:t>in the type range specified in  the declaration.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smtClean="0">
                <a:solidFill>
                  <a:schemeClr val="tx2"/>
                </a:solidFill>
              </a:rPr>
              <a:t>Constant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Rom_Size </a:t>
            </a:r>
            <a:r>
              <a:rPr lang="en-US" altLang="en-US" sz="2000" b="1" smtClean="0"/>
              <a:t>: </a:t>
            </a:r>
            <a:r>
              <a:rPr lang="en-US" altLang="en-US" sz="2000" smtClean="0"/>
              <a:t>Integer := 2**16</a:t>
            </a:r>
            <a:r>
              <a:rPr lang="en-US" altLang="en-US" sz="2000" b="1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smtClean="0">
                <a:solidFill>
                  <a:schemeClr val="tx2"/>
                </a:solidFill>
              </a:rPr>
              <a:t>Constant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Address_Field </a:t>
            </a:r>
            <a:r>
              <a:rPr lang="en-US" altLang="en-US" sz="2000" b="1" smtClean="0"/>
              <a:t>: </a:t>
            </a:r>
            <a:r>
              <a:rPr lang="en-US" altLang="en-US" sz="2000" smtClean="0"/>
              <a:t>Integer := 7</a:t>
            </a:r>
            <a:r>
              <a:rPr lang="en-US" altLang="en-US" sz="2000" b="1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smtClean="0">
                <a:solidFill>
                  <a:schemeClr val="tx2"/>
                </a:solidFill>
              </a:rPr>
              <a:t>Constant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Ovfl_Msg </a:t>
            </a:r>
            <a:r>
              <a:rPr lang="en-US" altLang="en-US" sz="2000" b="1" smtClean="0"/>
              <a:t>: </a:t>
            </a:r>
            <a:r>
              <a:rPr lang="en-US" altLang="en-US" sz="2000" smtClean="0"/>
              <a:t>String (1 </a:t>
            </a:r>
            <a:r>
              <a:rPr lang="en-US" altLang="en-US" sz="2000" b="1" smtClean="0"/>
              <a:t>To</a:t>
            </a:r>
            <a:r>
              <a:rPr lang="en-US" altLang="en-US" sz="2000" smtClean="0"/>
              <a:t> 20) := </a:t>
            </a:r>
            <a:r>
              <a:rPr lang="en-US" altLang="en-US" sz="2000" smtClean="0">
                <a:solidFill>
                  <a:srgbClr val="FFFF00"/>
                </a:solidFill>
              </a:rPr>
              <a:t>``</a:t>
            </a:r>
            <a:r>
              <a:rPr lang="en-US" altLang="en-US" sz="2000" smtClean="0"/>
              <a:t>Accumulator 					    OverFlow</a:t>
            </a:r>
            <a:r>
              <a:rPr lang="en-US" altLang="en-US" sz="2000" smtClean="0">
                <a:solidFill>
                  <a:srgbClr val="FFFF00"/>
                </a:solidFill>
              </a:rPr>
              <a:t>``</a:t>
            </a:r>
            <a:r>
              <a:rPr lang="en-US" altLang="en-US" sz="2000" b="1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smtClean="0">
                <a:solidFill>
                  <a:srgbClr val="FF0000"/>
                </a:solidFill>
              </a:rPr>
              <a:t>Variable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Busy, Active </a:t>
            </a:r>
            <a:r>
              <a:rPr lang="en-US" altLang="en-US" sz="2000" b="1" smtClean="0"/>
              <a:t>: </a:t>
            </a:r>
            <a:r>
              <a:rPr lang="en-US" altLang="en-US" sz="2000" smtClean="0"/>
              <a:t>Boolean := False</a:t>
            </a:r>
            <a:r>
              <a:rPr lang="en-US" altLang="en-US" sz="2000" b="1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smtClean="0">
                <a:solidFill>
                  <a:srgbClr val="FF0000"/>
                </a:solidFill>
              </a:rPr>
              <a:t>Variable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Address </a:t>
            </a:r>
            <a:r>
              <a:rPr lang="en-US" altLang="en-US" sz="2000" b="1" smtClean="0"/>
              <a:t>: </a:t>
            </a:r>
            <a:r>
              <a:rPr lang="en-US" altLang="en-US" sz="2000" smtClean="0"/>
              <a:t>Bit_Vector (0 </a:t>
            </a:r>
            <a:r>
              <a:rPr lang="en-US" altLang="en-US" sz="2000" b="1" smtClean="0"/>
              <a:t>To</a:t>
            </a:r>
            <a:r>
              <a:rPr lang="en-US" altLang="en-US" sz="2000" smtClean="0"/>
              <a:t> Address_Field) := 				         </a:t>
            </a:r>
            <a:r>
              <a:rPr lang="en-US" altLang="en-US" sz="2000" smtClean="0">
                <a:solidFill>
                  <a:srgbClr val="FFFF00"/>
                </a:solidFill>
              </a:rPr>
              <a:t>``</a:t>
            </a:r>
            <a:r>
              <a:rPr lang="en-US" altLang="en-US" sz="2000" smtClean="0"/>
              <a:t>00000000</a:t>
            </a:r>
            <a:r>
              <a:rPr lang="en-US" altLang="en-US" sz="2000" smtClean="0">
                <a:solidFill>
                  <a:srgbClr val="FFFF00"/>
                </a:solidFill>
              </a:rPr>
              <a:t>``</a:t>
            </a:r>
            <a:r>
              <a:rPr lang="en-US" altLang="en-US" sz="2000" b="1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smtClean="0">
                <a:solidFill>
                  <a:schemeClr val="hlink"/>
                </a:solidFill>
              </a:rPr>
              <a:t>Signal</a:t>
            </a:r>
            <a:r>
              <a:rPr lang="en-US" altLang="en-US" sz="2000" b="1" smtClean="0"/>
              <a:t>  </a:t>
            </a:r>
            <a:r>
              <a:rPr lang="en-US" altLang="en-US" sz="2000" smtClean="0"/>
              <a:t>Reset</a:t>
            </a:r>
            <a:r>
              <a:rPr lang="en-US" altLang="en-US" sz="2000" b="1" smtClean="0"/>
              <a:t>: </a:t>
            </a:r>
            <a:r>
              <a:rPr lang="en-US" altLang="en-US" sz="2000" smtClean="0"/>
              <a:t>Bit := </a:t>
            </a:r>
            <a:r>
              <a:rPr lang="en-US" altLang="en-US" sz="2000" smtClean="0">
                <a:solidFill>
                  <a:srgbClr val="FFFF00"/>
                </a:solidFill>
              </a:rPr>
              <a:t>`</a:t>
            </a:r>
            <a:r>
              <a:rPr lang="en-US" altLang="en-US" sz="2000" smtClean="0"/>
              <a:t>0</a:t>
            </a:r>
            <a:r>
              <a:rPr lang="en-US" altLang="en-US" sz="2000" smtClean="0">
                <a:solidFill>
                  <a:srgbClr val="FFFF00"/>
                </a:solidFill>
              </a:rPr>
              <a:t>`</a:t>
            </a:r>
            <a:r>
              <a:rPr lang="en-US" altLang="en-US" sz="2000" b="1" smtClean="0"/>
              <a:t>;</a:t>
            </a:r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Variables vs. Signals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1193800"/>
            <a:ext cx="6248400" cy="543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Concurrent Versus Sequential Statements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3733800" cy="50323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</a:pPr>
            <a:r>
              <a:rPr lang="en-US" altLang="en-US" sz="2000" i="0" u="none">
                <a:solidFill>
                  <a:schemeClr val="hlink"/>
                </a:solidFill>
                <a:latin typeface="Times New Roman" panose="02020603050405020304" pitchFamily="18" charset="0"/>
              </a:rPr>
              <a:t>Sequential Statements</a:t>
            </a:r>
          </a:p>
          <a:p>
            <a:pPr>
              <a:spcBef>
                <a:spcPct val="20000"/>
              </a:spcBef>
              <a:buSzPct val="100000"/>
            </a:pPr>
            <a:endParaRPr lang="en-US" altLang="en-US" sz="2000" b="0" i="0" u="none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Used Within Process Bodies or SubPrograms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Order Dependent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Executed When Control is Transferred to the Sequential Body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endParaRPr lang="en-US" altLang="en-US" sz="1600" b="0" i="0" u="none">
              <a:latin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Assert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Signal Assignment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Procedure Call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Variable Assignment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IF Statements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Case Statement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Loops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>
                <a:solidFill>
                  <a:srgbClr val="FAFD00"/>
                </a:solidFill>
                <a:latin typeface="Times New Roman" panose="02020603050405020304" pitchFamily="18" charset="0"/>
              </a:rPr>
              <a:t>Wait, Null, Next, Exit, Return</a:t>
            </a:r>
          </a:p>
          <a:p>
            <a:endParaRPr lang="en-US" altLang="en-US" sz="1600" u="none">
              <a:solidFill>
                <a:srgbClr val="FAFD00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3657600" cy="515620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</a:pPr>
            <a:r>
              <a:rPr lang="en-US" altLang="en-US" sz="2000" i="0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Concurrent Statements</a:t>
            </a:r>
          </a:p>
          <a:p>
            <a:pPr>
              <a:spcBef>
                <a:spcPct val="20000"/>
              </a:spcBef>
              <a:buSzPct val="100000"/>
            </a:pPr>
            <a:endParaRPr lang="en-US" altLang="en-US" sz="1600" b="0" i="0" u="none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en-US" sz="1600" b="0" i="0" u="none" dirty="0">
                <a:latin typeface="Times New Roman" panose="02020603050405020304" pitchFamily="18" charset="0"/>
              </a:rPr>
              <a:t>Used Within Architectural Bodies or Blocks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en-US" sz="1600" b="0" i="0" u="none" dirty="0">
                <a:latin typeface="Times New Roman" panose="02020603050405020304" pitchFamily="18" charset="0"/>
              </a:rPr>
              <a:t>Order Independent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en-US" sz="1600" b="0" i="0" u="none" dirty="0">
                <a:latin typeface="Times New Roman" panose="02020603050405020304" pitchFamily="18" charset="0"/>
              </a:rPr>
              <a:t>Executed Once </a:t>
            </a:r>
            <a:r>
              <a:rPr lang="en-US" altLang="en-US" sz="1600" b="0" u="none" dirty="0">
                <a:solidFill>
                  <a:srgbClr val="FF33CC"/>
                </a:solidFill>
                <a:latin typeface="Times New Roman" panose="02020603050405020304" pitchFamily="18" charset="0"/>
              </a:rPr>
              <a:t>At the Beginning of Simulation</a:t>
            </a:r>
            <a:r>
              <a:rPr lang="en-US" altLang="en-US" sz="1600" b="0" i="0" u="none" dirty="0">
                <a:latin typeface="Times New Roman" panose="02020603050405020304" pitchFamily="18" charset="0"/>
              </a:rPr>
              <a:t> or Upon Some Triggered Event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b="0" i="0" u="none" dirty="0">
                <a:latin typeface="Times New Roman" panose="02020603050405020304" pitchFamily="18" charset="0"/>
              </a:rPr>
              <a:t>Assert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 dirty="0">
                <a:solidFill>
                  <a:schemeClr val="folHlink"/>
                </a:solidFill>
                <a:latin typeface="Times New Roman" panose="02020603050405020304" pitchFamily="18" charset="0"/>
              </a:rPr>
              <a:t>Signal Assignment</a:t>
            </a:r>
            <a:endParaRPr lang="en-US" altLang="en-US" sz="1600" b="0" i="0" u="none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b="0" i="0" u="none" dirty="0">
                <a:latin typeface="Times New Roman" panose="02020603050405020304" pitchFamily="18" charset="0"/>
              </a:rPr>
              <a:t>Procedure Call (</a:t>
            </a:r>
            <a:r>
              <a:rPr lang="en-US" altLang="en-US" sz="1600" b="0" u="none" dirty="0">
                <a:solidFill>
                  <a:srgbClr val="FFFFFF"/>
                </a:solidFill>
                <a:latin typeface="Times New Roman" panose="02020603050405020304" pitchFamily="18" charset="0"/>
              </a:rPr>
              <a:t>None of Formal Parameters May be of Type Variable </a:t>
            </a:r>
            <a:r>
              <a:rPr lang="en-US" altLang="en-US" sz="1600" b="0" i="0" u="none" dirty="0">
                <a:latin typeface="Times New Roman" panose="02020603050405020304" pitchFamily="18" charset="0"/>
              </a:rPr>
              <a:t>)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b="0" i="0" u="none" dirty="0">
                <a:latin typeface="Times New Roman" panose="02020603050405020304" pitchFamily="18" charset="0"/>
              </a:rPr>
              <a:t>Process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 dirty="0">
                <a:solidFill>
                  <a:schemeClr val="folHlink"/>
                </a:solidFill>
                <a:latin typeface="Times New Roman" panose="02020603050405020304" pitchFamily="18" charset="0"/>
              </a:rPr>
              <a:t>Block Statement</a:t>
            </a:r>
            <a:endParaRPr lang="en-US" altLang="en-US" sz="1600" b="0" i="0" u="none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 dirty="0">
                <a:solidFill>
                  <a:srgbClr val="FF0000"/>
                </a:solidFill>
                <a:latin typeface="Times New Roman" panose="02020603050405020304" pitchFamily="18" charset="0"/>
              </a:rPr>
              <a:t>Component Statement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 dirty="0">
                <a:solidFill>
                  <a:srgbClr val="FF0000"/>
                </a:solidFill>
                <a:latin typeface="Times New Roman" panose="02020603050405020304" pitchFamily="18" charset="0"/>
              </a:rPr>
              <a:t>Generate Statement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en-US" sz="1600" i="0" u="none" dirty="0">
                <a:solidFill>
                  <a:srgbClr val="FF0000"/>
                </a:solidFill>
                <a:latin typeface="Times New Roman" panose="02020603050405020304" pitchFamily="18" charset="0"/>
              </a:rPr>
              <a:t>Instantiation Statement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Statement 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Main Construct for Behavioral Modeling.</a:t>
            </a:r>
          </a:p>
          <a:p>
            <a:r>
              <a:rPr lang="en-US" altLang="en-US" smtClean="0"/>
              <a:t>Other Concurrent Statements Can Be Modeled By an Equivalent Process.</a:t>
            </a:r>
          </a:p>
          <a:p>
            <a:r>
              <a:rPr lang="en-US" altLang="en-US" smtClean="0"/>
              <a:t>Process Statement is a Concurrent Construct which Performs a Set of Consecutive (Sequential) Actions once it is Activated.  Thus, Only Sequential Statements Are Allowed within the Process Body.</a:t>
            </a:r>
          </a:p>
          <a:p>
            <a:endParaRPr lang="en-US" altLang="en-US" smtClean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15963" y="4811713"/>
            <a:ext cx="5181600" cy="1477962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u="none">
                <a:solidFill>
                  <a:schemeClr val="accent1"/>
                </a:solidFill>
              </a:rPr>
              <a:t>Process_Label</a:t>
            </a:r>
            <a:r>
              <a:rPr lang="en-US" altLang="en-US" sz="1800" b="0" i="0" u="none">
                <a:solidFill>
                  <a:schemeClr val="accent1"/>
                </a:solidFill>
              </a:rPr>
              <a:t>:</a:t>
            </a:r>
            <a:r>
              <a:rPr lang="en-US" altLang="en-US" sz="1800" b="0" i="0" u="none"/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(</a:t>
            </a:r>
            <a:r>
              <a:rPr lang="en-US" altLang="en-US" sz="1800" u="none">
                <a:solidFill>
                  <a:srgbClr val="FF0128"/>
                </a:solidFill>
              </a:rPr>
              <a:t>Sensitivity_List</a:t>
            </a:r>
            <a:r>
              <a:rPr lang="en-US" altLang="en-US" sz="1800" i="0" u="none"/>
              <a:t>)</a:t>
            </a:r>
          </a:p>
          <a:p>
            <a:r>
              <a:rPr lang="en-US" altLang="en-US" sz="1800" b="0" i="0" u="none"/>
              <a:t>		</a:t>
            </a:r>
            <a:r>
              <a:rPr lang="en-US" altLang="en-US" sz="1800" b="0" u="none">
                <a:solidFill>
                  <a:srgbClr val="FAFD00"/>
                </a:solidFill>
              </a:rPr>
              <a:t>Process_Declarations</a:t>
            </a:r>
            <a:r>
              <a:rPr lang="en-US" altLang="en-US" sz="1800" i="0" u="none">
                <a:solidFill>
                  <a:srgbClr val="FAFD00"/>
                </a:solidFill>
              </a:rPr>
              <a:t>;</a:t>
            </a:r>
            <a:endParaRPr lang="en-US" altLang="en-US" sz="1800" b="0" i="0" u="none">
              <a:solidFill>
                <a:srgbClr val="FAFD00"/>
              </a:solidFill>
            </a:endParaRPr>
          </a:p>
          <a:p>
            <a:r>
              <a:rPr lang="en-US" altLang="en-US" sz="1800" b="0" i="0" u="none">
                <a:solidFill>
                  <a:srgbClr val="FAFD00"/>
                </a:solidFill>
              </a:rPr>
              <a:t>	            </a:t>
            </a: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		</a:t>
            </a:r>
            <a:r>
              <a:rPr lang="en-US" altLang="en-US" sz="1800" b="0">
                <a:solidFill>
                  <a:srgbClr val="FF0000"/>
                </a:solidFill>
              </a:rPr>
              <a:t>Sequential</a:t>
            </a:r>
            <a:r>
              <a:rPr lang="en-US" altLang="en-US" sz="1800" b="0" i="0" u="none"/>
              <a:t> </a:t>
            </a:r>
            <a:r>
              <a:rPr lang="en-US" altLang="en-US" sz="1800" b="0" u="none">
                <a:solidFill>
                  <a:srgbClr val="FAFD00"/>
                </a:solidFill>
              </a:rPr>
              <a:t>Statements;</a:t>
            </a:r>
            <a:endParaRPr lang="en-US" altLang="en-US" sz="1800" b="0" i="0" u="none">
              <a:solidFill>
                <a:srgbClr val="FAFD00"/>
              </a:solidFill>
            </a:endParaRPr>
          </a:p>
          <a:p>
            <a:r>
              <a:rPr lang="en-US" altLang="en-US" sz="1800" b="0" i="0" u="none"/>
              <a:t>	            </a:t>
            </a:r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b="0" u="none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020763" y="4125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SzPct val="100000"/>
            </a:pPr>
            <a:r>
              <a:rPr lang="en-US" altLang="en-US" sz="1800" u="none">
                <a:solidFill>
                  <a:schemeClr val="hlink"/>
                </a:solidFill>
              </a:rPr>
              <a:t>Optional</a:t>
            </a:r>
            <a:endParaRPr lang="en-US" altLang="en-US" sz="1800" u="none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068763" y="4125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SzPct val="100000"/>
            </a:pPr>
            <a:r>
              <a:rPr lang="en-US" altLang="en-US" sz="1800" u="none">
                <a:solidFill>
                  <a:schemeClr val="hlink"/>
                </a:solidFill>
              </a:rPr>
              <a:t>Optional</a:t>
            </a:r>
            <a:endParaRPr lang="en-US" altLang="en-US" sz="1800" u="none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477963" y="4430713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602163" y="4430713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202363" y="4811713"/>
            <a:ext cx="2073275" cy="1082675"/>
          </a:xfrm>
          <a:prstGeom prst="rect">
            <a:avLst/>
          </a:prstGeom>
          <a:solidFill>
            <a:srgbClr val="66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0" u="none">
                <a:solidFill>
                  <a:srgbClr val="FAFD00"/>
                </a:solidFill>
              </a:rPr>
              <a:t>Constant/Variables</a:t>
            </a:r>
            <a:r>
              <a:rPr lang="en-US" altLang="en-US" sz="1600" b="0" i="0" u="none">
                <a:solidFill>
                  <a:srgbClr val="0000FF"/>
                </a:solidFill>
              </a:rPr>
              <a:t> </a:t>
            </a:r>
            <a:r>
              <a:rPr lang="en-US" altLang="en-US" sz="1600" u="none">
                <a:solidFill>
                  <a:srgbClr val="FF0000"/>
                </a:solidFill>
              </a:rPr>
              <a:t>No Signal Declarations Allowed</a:t>
            </a:r>
            <a:endParaRPr lang="en-US" altLang="en-US" sz="1600" b="0" u="none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5059363" y="5268913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Process Statement …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Unless sequential part is suspended </a:t>
            </a:r>
          </a:p>
          <a:p>
            <a:pPr lvl="1"/>
            <a:r>
              <a:rPr lang="en-US" altLang="en-US" smtClean="0"/>
              <a:t>It executes in </a:t>
            </a:r>
            <a:r>
              <a:rPr lang="en-US" altLang="en-US" smtClean="0">
                <a:solidFill>
                  <a:srgbClr val="FF0128"/>
                </a:solidFill>
              </a:rPr>
              <a:t>zero real and delta time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It repeats itself forever </a:t>
            </a:r>
            <a:br>
              <a:rPr lang="en-US" altLang="en-US" smtClean="0"/>
            </a:br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70660" name="Picture 4" descr="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479925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Process Statement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2000" smtClean="0"/>
              <a:t>Whenever a SIGNAL in the </a:t>
            </a:r>
            <a:r>
              <a:rPr lang="en-US" altLang="en-US" sz="2000" i="1" smtClean="0"/>
              <a:t>Sensitivity_List</a:t>
            </a:r>
            <a:r>
              <a:rPr lang="en-US" altLang="en-US" sz="2000" smtClean="0"/>
              <a:t> of the Process  Changes, The Process is </a:t>
            </a:r>
            <a:r>
              <a:rPr lang="en-US" altLang="en-US" sz="2000" b="0" smtClean="0"/>
              <a:t>Activated</a:t>
            </a:r>
            <a:r>
              <a:rPr lang="en-US" altLang="en-US" sz="2000" smtClean="0"/>
              <a:t>.</a:t>
            </a:r>
          </a:p>
          <a:p>
            <a:pPr algn="just"/>
            <a:r>
              <a:rPr lang="en-US" altLang="en-US" sz="2000" smtClean="0"/>
              <a:t>After Executing the Last Statement, the Process is </a:t>
            </a:r>
            <a:r>
              <a:rPr lang="en-US" altLang="en-US" sz="2000" b="0" smtClean="0">
                <a:solidFill>
                  <a:srgbClr val="FF0000"/>
                </a:solidFill>
              </a:rPr>
              <a:t>SUSPENDED</a:t>
            </a:r>
            <a:r>
              <a:rPr lang="en-US" altLang="en-US" sz="2000" smtClean="0"/>
              <a:t> Until one (or more) Signal in the Process </a:t>
            </a:r>
            <a:r>
              <a:rPr lang="en-US" altLang="en-US" sz="2000" i="1" smtClean="0"/>
              <a:t>Sensitivity_List </a:t>
            </a:r>
            <a:r>
              <a:rPr lang="en-US" altLang="en-US" sz="2000" smtClean="0"/>
              <a:t>Changes Value where it will be </a:t>
            </a:r>
            <a:r>
              <a:rPr lang="en-US" altLang="en-US" sz="2000" b="0" smtClean="0"/>
              <a:t>REACTIVATED</a:t>
            </a:r>
            <a:r>
              <a:rPr lang="en-US" altLang="en-US" sz="2000" smtClean="0"/>
              <a:t>.</a:t>
            </a:r>
          </a:p>
          <a:p>
            <a:pPr algn="just"/>
            <a:r>
              <a:rPr lang="en-US" altLang="en-US" sz="2000" smtClean="0"/>
              <a:t>A Process Statement </a:t>
            </a:r>
            <a:r>
              <a:rPr lang="en-US" altLang="en-US" sz="2000" b="0" i="1" smtClean="0"/>
              <a:t>Without</a:t>
            </a:r>
            <a:r>
              <a:rPr lang="en-US" altLang="en-US" sz="2000" smtClean="0"/>
              <a:t> a </a:t>
            </a:r>
            <a:r>
              <a:rPr lang="en-US" altLang="en-US" sz="2000" i="1" smtClean="0"/>
              <a:t>Sensitivity_List </a:t>
            </a:r>
            <a:r>
              <a:rPr lang="en-US" altLang="en-US" sz="2000" smtClean="0"/>
              <a:t>is ALWAYS ACTIVE, i.e. After the Last Statement is Executed, Execution returns to the First Statement and Continues (</a:t>
            </a:r>
            <a:r>
              <a:rPr lang="en-US" altLang="en-US" sz="2000" i="1" smtClean="0">
                <a:solidFill>
                  <a:schemeClr val="tx1"/>
                </a:solidFill>
              </a:rPr>
              <a:t>Infinite Looping</a:t>
            </a:r>
            <a:r>
              <a:rPr lang="en-US" altLang="en-US" sz="2000" smtClean="0"/>
              <a:t>).</a:t>
            </a:r>
          </a:p>
          <a:p>
            <a:r>
              <a:rPr lang="en-US" altLang="en-US" sz="2000" smtClean="0"/>
              <a:t>It is </a:t>
            </a:r>
            <a:r>
              <a:rPr lang="en-US" altLang="en-US" sz="2000" smtClean="0">
                <a:solidFill>
                  <a:srgbClr val="FF0000"/>
                </a:solidFill>
              </a:rPr>
              <a:t>ILLEGAL</a:t>
            </a:r>
            <a:r>
              <a:rPr lang="en-US" altLang="en-US" sz="2000" smtClean="0"/>
              <a:t> to Use WAIT-Statement Inside a Process Which Has a </a:t>
            </a:r>
            <a:r>
              <a:rPr lang="en-US" altLang="en-US" sz="2000" i="1" smtClean="0"/>
              <a:t>Sensitivity_List </a:t>
            </a:r>
            <a:r>
              <a:rPr lang="en-US" altLang="en-US" sz="2000" smtClean="0"/>
              <a:t>.</a:t>
            </a:r>
          </a:p>
          <a:p>
            <a:pPr algn="just"/>
            <a:r>
              <a:rPr lang="en-US" altLang="en-US" sz="2000" smtClean="0"/>
              <a:t>In case no </a:t>
            </a:r>
            <a:r>
              <a:rPr lang="en-US" altLang="en-US" sz="2000" i="1" smtClean="0"/>
              <a:t>Sensitivity_List</a:t>
            </a:r>
            <a:r>
              <a:rPr lang="en-US" altLang="en-US" sz="2000" smtClean="0"/>
              <a:t> exists, a Process may be activated or suspended Using the </a:t>
            </a:r>
            <a:r>
              <a:rPr lang="en-US" altLang="en-US" sz="2000" b="0" i="1" smtClean="0">
                <a:solidFill>
                  <a:schemeClr val="tx2"/>
                </a:solidFill>
              </a:rPr>
              <a:t>WAIT</a:t>
            </a:r>
            <a:r>
              <a:rPr lang="en-US" altLang="en-US" sz="2000" smtClean="0"/>
              <a:t>-Statement.</a:t>
            </a:r>
          </a:p>
          <a:p>
            <a:pPr algn="just"/>
            <a:r>
              <a:rPr lang="en-US" altLang="en-US" sz="2000" smtClean="0">
                <a:solidFill>
                  <a:srgbClr val="FAFD00"/>
                </a:solidFill>
              </a:rPr>
              <a:t>Conditional and selective signal assignments</a:t>
            </a:r>
            <a:r>
              <a:rPr lang="en-US" altLang="en-US" sz="2000" smtClean="0"/>
              <a:t> are strictly concurrent and cannot be used in a process.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Examples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1368425"/>
            <a:ext cx="2000250" cy="1477963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	A&lt;= `1`;</a:t>
            </a:r>
          </a:p>
          <a:p>
            <a:r>
              <a:rPr lang="en-US" altLang="en-US" sz="1800" b="0" i="0" u="none"/>
              <a:t>	B &lt;= `0`;</a:t>
            </a:r>
            <a:endParaRPr lang="en-US" altLang="en-US" sz="1800" i="0" u="none"/>
          </a:p>
          <a:p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b="0" u="none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895600" y="1371600"/>
            <a:ext cx="5410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rgbClr val="FAFD00"/>
                </a:solidFill>
              </a:rPr>
              <a:t>Sequential Processing:</a:t>
            </a:r>
          </a:p>
          <a:p>
            <a:pPr lvl="1">
              <a:buFontTx/>
              <a:buChar char="•"/>
            </a:pPr>
            <a:r>
              <a:rPr lang="en-US" altLang="en-US" sz="1800" i="0" u="none"/>
              <a:t>First A is </a:t>
            </a:r>
            <a:r>
              <a:rPr lang="en-US" altLang="en-US" sz="1800" i="0" u="none">
                <a:solidFill>
                  <a:srgbClr val="FF0000"/>
                </a:solidFill>
              </a:rPr>
              <a:t>Scheduled</a:t>
            </a:r>
            <a:r>
              <a:rPr lang="en-US" altLang="en-US" sz="1800" i="0" u="none"/>
              <a:t> to Have a Value `1`</a:t>
            </a:r>
          </a:p>
          <a:p>
            <a:pPr lvl="1">
              <a:buFontTx/>
              <a:buChar char="•"/>
            </a:pPr>
            <a:r>
              <a:rPr lang="en-US" altLang="en-US" sz="1800" i="0" u="none"/>
              <a:t>Second B is </a:t>
            </a:r>
            <a:r>
              <a:rPr lang="en-US" altLang="en-US" sz="1800" i="0" u="none">
                <a:solidFill>
                  <a:srgbClr val="FF0000"/>
                </a:solidFill>
              </a:rPr>
              <a:t>Scheduled</a:t>
            </a:r>
            <a:r>
              <a:rPr lang="en-US" altLang="en-US" sz="1800" i="0" u="none"/>
              <a:t> to Have a Value `0`</a:t>
            </a:r>
          </a:p>
          <a:p>
            <a:pPr lvl="1">
              <a:buFontTx/>
              <a:buChar char="•"/>
            </a:pPr>
            <a:r>
              <a:rPr lang="en-US" altLang="en-US" sz="1800" i="0" u="none"/>
              <a:t>A &amp; B Get their New Values At the SAME TIME (1 Delta Time Later)</a:t>
            </a:r>
            <a:endParaRPr lang="en-US" altLang="en-US" sz="1800" b="0" u="none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" y="3197225"/>
            <a:ext cx="3124200" cy="2027238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     A&lt;= `1`;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     IF</a:t>
            </a:r>
            <a:r>
              <a:rPr lang="en-US" altLang="en-US" sz="1800" b="0" i="0" u="none"/>
              <a:t>  (A= `1`) </a:t>
            </a:r>
            <a:r>
              <a:rPr lang="en-US" altLang="en-US" sz="1800" i="0" u="none">
                <a:solidFill>
                  <a:schemeClr val="tx2"/>
                </a:solidFill>
              </a:rPr>
              <a:t>Then</a:t>
            </a:r>
            <a:r>
              <a:rPr lang="en-US" altLang="en-US" sz="1800" b="0" i="0" u="none"/>
              <a:t> </a:t>
            </a:r>
            <a:r>
              <a:rPr lang="en-US" altLang="en-US" sz="1800" b="0" u="none">
                <a:solidFill>
                  <a:srgbClr val="FAFD00"/>
                </a:solidFill>
              </a:rPr>
              <a:t>Action1</a:t>
            </a:r>
            <a:r>
              <a:rPr lang="en-US" altLang="en-US" sz="1800" b="0" i="0" u="none"/>
              <a:t>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     Else</a:t>
            </a:r>
            <a:r>
              <a:rPr lang="en-US" altLang="en-US" sz="1800" b="0" i="0" u="none"/>
              <a:t>  </a:t>
            </a:r>
            <a:r>
              <a:rPr lang="en-US" altLang="en-US" sz="1800" b="0" u="none">
                <a:solidFill>
                  <a:srgbClr val="FAFD00"/>
                </a:solidFill>
              </a:rPr>
              <a:t>Action2</a:t>
            </a:r>
            <a:r>
              <a:rPr lang="en-US" altLang="en-US" sz="1800" b="0" i="0" u="none"/>
              <a:t>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     End</a:t>
            </a:r>
            <a:r>
              <a:rPr lang="en-US" altLang="en-US" sz="1800" b="0" i="0" u="none">
                <a:solidFill>
                  <a:schemeClr val="tx2"/>
                </a:solidFill>
              </a:rPr>
              <a:t> IF</a:t>
            </a:r>
            <a:r>
              <a:rPr lang="en-US" altLang="en-US" sz="1800" b="0" i="0" u="none"/>
              <a:t>;</a:t>
            </a:r>
            <a:endParaRPr lang="en-US" altLang="en-US" sz="1800" i="0" u="none"/>
          </a:p>
          <a:p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b="0" u="none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886200" y="3124200"/>
            <a:ext cx="5029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rgbClr val="FAFD00"/>
                </a:solidFill>
              </a:rPr>
              <a:t>Assuming a `0` Initial Value of A,</a:t>
            </a:r>
          </a:p>
          <a:p>
            <a:pPr lvl="1">
              <a:buFontTx/>
              <a:buChar char="•"/>
            </a:pPr>
            <a:r>
              <a:rPr lang="en-US" altLang="en-US" sz="1800" i="0" u="none"/>
              <a:t>First A is </a:t>
            </a:r>
            <a:r>
              <a:rPr lang="en-US" altLang="en-US" sz="1800" i="0" u="none">
                <a:solidFill>
                  <a:srgbClr val="FF0000"/>
                </a:solidFill>
              </a:rPr>
              <a:t>Scheduled</a:t>
            </a:r>
            <a:r>
              <a:rPr lang="en-US" altLang="en-US" sz="1800" i="0" u="none"/>
              <a:t> to Have a Value `1` One Delta Time Later</a:t>
            </a:r>
          </a:p>
          <a:p>
            <a:pPr lvl="1">
              <a:buFontTx/>
              <a:buChar char="•"/>
            </a:pPr>
            <a:r>
              <a:rPr lang="en-US" altLang="en-US" sz="1800" i="0" u="none"/>
              <a:t>Thus, Upon Execution of IF_Statement, A Has  a Value of  `0` and </a:t>
            </a:r>
            <a:r>
              <a:rPr lang="en-US" altLang="en-US" sz="1800" u="none">
                <a:solidFill>
                  <a:srgbClr val="FF0000"/>
                </a:solidFill>
              </a:rPr>
              <a:t>Action 2</a:t>
            </a:r>
            <a:r>
              <a:rPr lang="en-US" altLang="en-US" sz="1800" i="0" u="none"/>
              <a:t> will be Taken.</a:t>
            </a:r>
          </a:p>
          <a:p>
            <a:pPr lvl="1">
              <a:buFontTx/>
              <a:buChar char="•"/>
            </a:pPr>
            <a:r>
              <a:rPr lang="en-US" altLang="en-US" sz="1800" i="0" u="none"/>
              <a:t>If </a:t>
            </a:r>
            <a:r>
              <a:rPr lang="en-US" altLang="en-US" sz="1800" i="0" u="none">
                <a:solidFill>
                  <a:srgbClr val="FF0000"/>
                </a:solidFill>
              </a:rPr>
              <a:t>A</a:t>
            </a:r>
            <a:r>
              <a:rPr lang="en-US" altLang="en-US" sz="1800" i="0" u="none"/>
              <a:t> </a:t>
            </a:r>
            <a:r>
              <a:rPr lang="en-US" altLang="en-US" sz="1800" u="none">
                <a:solidFill>
                  <a:srgbClr val="FAFD00"/>
                </a:solidFill>
              </a:rPr>
              <a:t>was Declared as a Process</a:t>
            </a:r>
            <a:r>
              <a:rPr lang="en-US" altLang="en-US" sz="1800" i="0" u="none"/>
              <a:t> </a:t>
            </a:r>
            <a:r>
              <a:rPr lang="en-US" altLang="en-US" sz="1800" i="0">
                <a:solidFill>
                  <a:srgbClr val="FF0000"/>
                </a:solidFill>
              </a:rPr>
              <a:t>Variable</a:t>
            </a:r>
            <a:r>
              <a:rPr lang="en-US" altLang="en-US" sz="1800" i="0" u="none"/>
              <a:t>, </a:t>
            </a:r>
            <a:r>
              <a:rPr lang="en-US" altLang="en-US" sz="1800" u="none">
                <a:solidFill>
                  <a:srgbClr val="FF0000"/>
                </a:solidFill>
              </a:rPr>
              <a:t>Action1</a:t>
            </a:r>
            <a:r>
              <a:rPr lang="en-US" altLang="en-US" sz="1800" i="0" u="none"/>
              <a:t> Would Have Been Taken</a:t>
            </a:r>
            <a:endParaRPr lang="en-US" altLang="en-US" sz="1800" b="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Wait Statement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sz="2100" smtClean="0">
                <a:solidFill>
                  <a:srgbClr val="FAFD00"/>
                </a:solidFill>
              </a:rPr>
              <a:t>Syntax of Wait Statement :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300" smtClean="0">
                <a:solidFill>
                  <a:schemeClr val="tx2"/>
                </a:solidFill>
              </a:rPr>
              <a:t>WAIT</a:t>
            </a:r>
            <a:r>
              <a:rPr lang="en-US" altLang="en-US" sz="2300" b="1" smtClean="0"/>
              <a:t>;</a:t>
            </a:r>
            <a:r>
              <a:rPr lang="en-US" altLang="en-US" sz="2300" smtClean="0"/>
              <a:t>	         	                          </a:t>
            </a:r>
            <a:r>
              <a:rPr lang="en-US" altLang="en-US" sz="1800" smtClean="0"/>
              <a:t>-- </a:t>
            </a:r>
            <a:r>
              <a:rPr lang="en-US" altLang="en-US" sz="1800" b="1" smtClean="0"/>
              <a:t>Forever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300" smtClean="0">
                <a:solidFill>
                  <a:schemeClr val="tx2"/>
                </a:solidFill>
              </a:rPr>
              <a:t>WAIT ON</a:t>
            </a:r>
            <a:r>
              <a:rPr lang="en-US" altLang="en-US" sz="2300" b="1" smtClean="0"/>
              <a:t>  </a:t>
            </a:r>
            <a:r>
              <a:rPr lang="en-US" altLang="en-US" sz="2300" i="1" smtClean="0"/>
              <a:t>Signal_List</a:t>
            </a:r>
            <a:r>
              <a:rPr lang="en-US" altLang="en-US" sz="1800" b="1" smtClean="0"/>
              <a:t>;             </a:t>
            </a:r>
            <a:r>
              <a:rPr lang="en-US" altLang="en-US" sz="1800" smtClean="0"/>
              <a:t>-- </a:t>
            </a:r>
            <a:r>
              <a:rPr lang="en-US" altLang="en-US" sz="1800" b="1" smtClean="0"/>
              <a:t>On event on a signal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300" smtClean="0">
                <a:solidFill>
                  <a:schemeClr val="tx2"/>
                </a:solidFill>
              </a:rPr>
              <a:t>WAIT UNTIL </a:t>
            </a:r>
            <a:r>
              <a:rPr lang="en-US" altLang="en-US" sz="2300" i="1" smtClean="0"/>
              <a:t>Condition</a:t>
            </a:r>
            <a:r>
              <a:rPr lang="en-US" altLang="en-US" sz="2300" b="1" smtClean="0"/>
              <a:t>;        </a:t>
            </a:r>
            <a:r>
              <a:rPr lang="en-US" altLang="en-US" sz="1800" b="1" smtClean="0"/>
              <a:t>-- until </a:t>
            </a:r>
            <a:r>
              <a:rPr lang="en-US" altLang="en-US" sz="1800" b="1" smtClean="0">
                <a:solidFill>
                  <a:srgbClr val="FF0128"/>
                </a:solidFill>
              </a:rPr>
              <a:t>event</a:t>
            </a:r>
            <a:r>
              <a:rPr lang="en-US" altLang="en-US" sz="1800" b="1" smtClean="0"/>
              <a:t> makes condition true; 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300" smtClean="0">
                <a:solidFill>
                  <a:schemeClr val="tx2"/>
                </a:solidFill>
              </a:rPr>
              <a:t>WAIT FOR</a:t>
            </a:r>
            <a:r>
              <a:rPr lang="en-US" altLang="en-US" sz="2300" b="1" smtClean="0"/>
              <a:t>  </a:t>
            </a:r>
            <a:r>
              <a:rPr lang="en-US" altLang="en-US" sz="2300" i="1" smtClean="0"/>
              <a:t>Time_Out_Expression</a:t>
            </a:r>
            <a:r>
              <a:rPr lang="en-US" altLang="en-US" sz="2300" b="1" smtClean="0"/>
              <a:t>;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300" smtClean="0">
                <a:solidFill>
                  <a:schemeClr val="tx2"/>
                </a:solidFill>
              </a:rPr>
              <a:t>WAIT FOR</a:t>
            </a:r>
            <a:r>
              <a:rPr lang="en-US" altLang="en-US" sz="2300" b="1" smtClean="0"/>
              <a:t>  0 </a:t>
            </a:r>
            <a:r>
              <a:rPr lang="en-US" altLang="en-US" sz="2300" i="1" smtClean="0"/>
              <a:t>any_time_unit</a:t>
            </a:r>
            <a:r>
              <a:rPr lang="en-US" altLang="en-US" sz="2300" b="1" smtClean="0"/>
              <a:t>; </a:t>
            </a:r>
            <a:r>
              <a:rPr lang="en-US" altLang="en-US" sz="1800" smtClean="0"/>
              <a:t>-- Process  Suspended for 1 delta</a:t>
            </a:r>
            <a:endParaRPr lang="en-US" altLang="en-US" sz="700" b="1" smtClean="0"/>
          </a:p>
          <a:p>
            <a:pPr algn="just">
              <a:lnSpc>
                <a:spcPct val="80000"/>
              </a:lnSpc>
            </a:pPr>
            <a:r>
              <a:rPr lang="en-US" altLang="en-US" sz="2100" smtClean="0"/>
              <a:t>When a </a:t>
            </a:r>
            <a:r>
              <a:rPr lang="en-US" altLang="en-US" sz="2100" b="0" smtClean="0"/>
              <a:t>WAIT</a:t>
            </a:r>
            <a:r>
              <a:rPr lang="en-US" altLang="en-US" sz="2100" smtClean="0"/>
              <a:t>-Statement is Executed, The process </a:t>
            </a:r>
            <a:r>
              <a:rPr lang="en-US" altLang="en-US" sz="2100" b="0" smtClean="0"/>
              <a:t>Suspends</a:t>
            </a:r>
            <a:r>
              <a:rPr lang="en-US" altLang="en-US" sz="2100" smtClean="0"/>
              <a:t> and Conditions for its </a:t>
            </a:r>
            <a:r>
              <a:rPr lang="en-US" altLang="en-US" sz="2100" b="0" smtClean="0"/>
              <a:t>Reactivation</a:t>
            </a:r>
            <a:r>
              <a:rPr lang="en-US" altLang="en-US" sz="2100" smtClean="0"/>
              <a:t> Are Set.	</a:t>
            </a:r>
          </a:p>
          <a:p>
            <a:pPr algn="just">
              <a:lnSpc>
                <a:spcPct val="80000"/>
              </a:lnSpc>
            </a:pPr>
            <a:r>
              <a:rPr lang="en-US" altLang="en-US" sz="2100" smtClean="0"/>
              <a:t>Process Reactivation conditions may be Mixed as follows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1900" b="1" smtClean="0">
                <a:solidFill>
                  <a:schemeClr val="tx2"/>
                </a:solidFill>
              </a:rPr>
              <a:t>WAIT ON</a:t>
            </a:r>
            <a:r>
              <a:rPr lang="en-US" altLang="en-US" sz="1900" b="1" smtClean="0"/>
              <a:t>  </a:t>
            </a:r>
            <a:r>
              <a:rPr lang="en-US" altLang="en-US" sz="1900" i="1" smtClean="0">
                <a:solidFill>
                  <a:srgbClr val="FAFD00"/>
                </a:solidFill>
              </a:rPr>
              <a:t>Signal_List</a:t>
            </a:r>
            <a:r>
              <a:rPr lang="en-US" altLang="en-US" sz="1900" i="1" smtClean="0"/>
              <a:t>  </a:t>
            </a:r>
            <a:r>
              <a:rPr lang="en-US" altLang="en-US" sz="1900" b="1" smtClean="0">
                <a:solidFill>
                  <a:schemeClr val="tx2"/>
                </a:solidFill>
              </a:rPr>
              <a:t>UNTIL</a:t>
            </a:r>
            <a:r>
              <a:rPr lang="en-US" altLang="en-US" sz="1900" b="1" smtClean="0"/>
              <a:t>  </a:t>
            </a:r>
            <a:r>
              <a:rPr lang="en-US" altLang="en-US" sz="1900" i="1" smtClean="0">
                <a:solidFill>
                  <a:srgbClr val="FAFD00"/>
                </a:solidFill>
              </a:rPr>
              <a:t>Condition</a:t>
            </a:r>
            <a:r>
              <a:rPr lang="en-US" altLang="en-US" sz="1900" smtClean="0"/>
              <a:t> </a:t>
            </a:r>
            <a:r>
              <a:rPr lang="en-US" altLang="en-US" sz="1900" b="1" smtClean="0">
                <a:solidFill>
                  <a:schemeClr val="tx2"/>
                </a:solidFill>
              </a:rPr>
              <a:t>FOR</a:t>
            </a:r>
            <a:r>
              <a:rPr lang="en-US" altLang="en-US" sz="1900" b="1" smtClean="0"/>
              <a:t>  </a:t>
            </a:r>
            <a:r>
              <a:rPr lang="en-US" altLang="en-US" sz="1900" i="1" smtClean="0">
                <a:solidFill>
                  <a:srgbClr val="FAFD00"/>
                </a:solidFill>
              </a:rPr>
              <a:t>Time_Expression</a:t>
            </a:r>
            <a:r>
              <a:rPr lang="en-US" altLang="en-US" sz="1900" i="1" smtClean="0"/>
              <a:t> </a:t>
            </a:r>
            <a:r>
              <a:rPr lang="en-US" altLang="en-US" sz="1900" b="1" smtClean="0"/>
              <a:t>;</a:t>
            </a:r>
          </a:p>
          <a:p>
            <a:pPr lvl="1" algn="just">
              <a:lnSpc>
                <a:spcPct val="8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wait on</a:t>
            </a:r>
            <a:r>
              <a:rPr lang="en-US" altLang="en-US" b="1" smtClean="0"/>
              <a:t>  </a:t>
            </a:r>
            <a:r>
              <a:rPr lang="en-US" altLang="en-US" smtClean="0"/>
              <a:t>X,Y </a:t>
            </a:r>
            <a:r>
              <a:rPr lang="en-US" altLang="en-US" b="1" smtClean="0">
                <a:solidFill>
                  <a:schemeClr val="tx2"/>
                </a:solidFill>
              </a:rPr>
              <a:t>until</a:t>
            </a:r>
            <a:r>
              <a:rPr lang="en-US" altLang="en-US" b="1" smtClean="0"/>
              <a:t> </a:t>
            </a:r>
            <a:r>
              <a:rPr lang="en-US" altLang="en-US" smtClean="0"/>
              <a:t>(Z = 0) </a:t>
            </a:r>
            <a:r>
              <a:rPr lang="en-US" altLang="en-US" b="1" smtClean="0">
                <a:solidFill>
                  <a:schemeClr val="tx2"/>
                </a:solidFill>
              </a:rPr>
              <a:t>for</a:t>
            </a:r>
            <a:r>
              <a:rPr lang="en-US" altLang="en-US" b="1" smtClean="0"/>
              <a:t> </a:t>
            </a:r>
            <a:r>
              <a:rPr lang="en-US" altLang="en-US" smtClean="0"/>
              <a:t>70 NS</a:t>
            </a:r>
            <a:r>
              <a:rPr lang="en-US" altLang="en-US" b="1" smtClean="0"/>
              <a:t>; </a:t>
            </a:r>
            <a:r>
              <a:rPr lang="en-US" altLang="en-US" b="1" smtClean="0">
                <a:solidFill>
                  <a:srgbClr val="FAFD00"/>
                </a:solidFill>
              </a:rPr>
              <a:t>--</a:t>
            </a:r>
            <a:r>
              <a:rPr lang="en-US" altLang="en-US" smtClean="0">
                <a:solidFill>
                  <a:srgbClr val="FAFD00"/>
                </a:solidFill>
              </a:rPr>
              <a:t> Process Resumes  After 70 NS  </a:t>
            </a:r>
            <a:r>
              <a:rPr lang="en-US" altLang="en-US" b="1" smtClean="0">
                <a:solidFill>
                  <a:srgbClr val="FF0128"/>
                </a:solidFill>
              </a:rPr>
              <a:t>OR</a:t>
            </a:r>
            <a:r>
              <a:rPr lang="en-US" altLang="en-US" b="1" smtClean="0">
                <a:solidFill>
                  <a:srgbClr val="FAFD00"/>
                </a:solidFill>
              </a:rPr>
              <a:t> </a:t>
            </a:r>
            <a:r>
              <a:rPr lang="en-US" altLang="en-US" smtClean="0">
                <a:solidFill>
                  <a:srgbClr val="FAFD00"/>
                </a:solidFill>
              </a:rPr>
              <a:t>(in Case X or Y Changes Value and Z=0 is True) </a:t>
            </a:r>
            <a:r>
              <a:rPr lang="en-US" altLang="en-US" b="1" i="1" smtClean="0">
                <a:solidFill>
                  <a:srgbClr val="FF0128"/>
                </a:solidFill>
              </a:rPr>
              <a:t>Whichever Occurs First</a:t>
            </a:r>
          </a:p>
          <a:p>
            <a:pPr lvl="1" algn="just">
              <a:lnSpc>
                <a:spcPct val="80000"/>
              </a:lnSpc>
            </a:pPr>
            <a:endParaRPr lang="en-US" altLang="en-US" sz="700" b="1" smtClean="0"/>
          </a:p>
          <a:p>
            <a:pPr lvl="1" algn="just">
              <a:lnSpc>
                <a:spcPct val="80000"/>
              </a:lnSpc>
            </a:pPr>
            <a:r>
              <a:rPr lang="en-US" altLang="en-US" smtClean="0">
                <a:solidFill>
                  <a:srgbClr val="FAFD00"/>
                </a:solidFill>
              </a:rPr>
              <a:t>Process Reactivated IF</a:t>
            </a:r>
            <a:r>
              <a:rPr lang="en-US" altLang="en-US" smtClean="0"/>
              <a:t>:</a:t>
            </a:r>
          </a:p>
          <a:p>
            <a:pPr lvl="2" algn="just">
              <a:lnSpc>
                <a:spcPct val="80000"/>
              </a:lnSpc>
            </a:pPr>
            <a:r>
              <a:rPr lang="en-US" altLang="en-US" sz="1800" smtClean="0"/>
              <a:t>Event Occurred on the </a:t>
            </a:r>
            <a:r>
              <a:rPr lang="en-US" altLang="en-US" sz="1800" i="1" smtClean="0">
                <a:solidFill>
                  <a:srgbClr val="FAFD00"/>
                </a:solidFill>
              </a:rPr>
              <a:t>Signal_List</a:t>
            </a:r>
            <a:r>
              <a:rPr lang="en-US" altLang="en-US" sz="1800" i="1" smtClean="0"/>
              <a:t>  </a:t>
            </a:r>
            <a:r>
              <a:rPr lang="en-US" altLang="en-US" sz="1800" smtClean="0"/>
              <a:t>while the</a:t>
            </a:r>
            <a:r>
              <a:rPr lang="en-US" altLang="en-US" sz="1800" i="1" smtClean="0"/>
              <a:t> </a:t>
            </a:r>
            <a:r>
              <a:rPr lang="en-US" altLang="en-US" sz="1800" i="1" smtClean="0">
                <a:solidFill>
                  <a:srgbClr val="FAFD00"/>
                </a:solidFill>
              </a:rPr>
              <a:t>Condition</a:t>
            </a:r>
            <a:r>
              <a:rPr lang="en-US" altLang="en-US" sz="1800" i="1" smtClean="0"/>
              <a:t> </a:t>
            </a:r>
            <a:r>
              <a:rPr lang="en-US" altLang="en-US" sz="1800" smtClean="0"/>
              <a:t>is True</a:t>
            </a:r>
            <a:r>
              <a:rPr lang="en-US" altLang="en-US" sz="1800" i="1" smtClean="0"/>
              <a:t>, </a:t>
            </a:r>
            <a:r>
              <a:rPr lang="en-US" altLang="en-US" sz="1800" i="1" smtClean="0">
                <a:solidFill>
                  <a:srgbClr val="FF0128"/>
                </a:solidFill>
              </a:rPr>
              <a:t>OR</a:t>
            </a:r>
          </a:p>
          <a:p>
            <a:pPr lvl="2" algn="just">
              <a:lnSpc>
                <a:spcPct val="80000"/>
              </a:lnSpc>
            </a:pPr>
            <a:r>
              <a:rPr lang="en-US" altLang="en-US" sz="1800" i="1" smtClean="0"/>
              <a:t> Wait </a:t>
            </a:r>
            <a:r>
              <a:rPr lang="en-US" altLang="en-US" sz="1800" smtClean="0"/>
              <a:t>Period Exceeds ``</a:t>
            </a:r>
            <a:r>
              <a:rPr lang="en-US" altLang="en-US" sz="1800" i="1" smtClean="0">
                <a:solidFill>
                  <a:schemeClr val="accent1"/>
                </a:solidFill>
              </a:rPr>
              <a:t>Time_Expression</a:t>
            </a:r>
            <a:r>
              <a:rPr lang="en-US" altLang="en-US" sz="1800" i="1" smtClean="0"/>
              <a:t> </a:t>
            </a:r>
            <a:r>
              <a:rPr lang="en-US" altLang="en-US" sz="1800" smtClean="0"/>
              <a:t>``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Wait for Two-Phase Clocking</a:t>
            </a:r>
          </a:p>
        </p:txBody>
      </p:sp>
      <p:pic>
        <p:nvPicPr>
          <p:cNvPr id="92163" name="Picture 3" descr="2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7337425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3124200" cy="28511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u="none"/>
              <a:t>c1 &lt;= </a:t>
            </a:r>
            <a:r>
              <a:rPr lang="en-US" altLang="en-US" sz="1800" u="none">
                <a:solidFill>
                  <a:schemeClr val="tx2"/>
                </a:solidFill>
              </a:rPr>
              <a:t>not</a:t>
            </a:r>
            <a:r>
              <a:rPr lang="en-US" altLang="en-US" sz="1800" u="none"/>
              <a:t> c1 </a:t>
            </a:r>
            <a:r>
              <a:rPr lang="en-US" altLang="en-US" sz="1800" u="none">
                <a:solidFill>
                  <a:schemeClr val="tx2"/>
                </a:solidFill>
              </a:rPr>
              <a:t>after</a:t>
            </a:r>
            <a:r>
              <a:rPr lang="en-US" altLang="en-US" sz="1800" u="none"/>
              <a:t> 500ns;</a:t>
            </a:r>
            <a:br>
              <a:rPr lang="en-US" altLang="en-US" sz="1800" u="none"/>
            </a:br>
            <a:r>
              <a:rPr lang="en-US" altLang="en-US" sz="1800" u="none"/>
              <a:t>phase2: </a:t>
            </a:r>
            <a:r>
              <a:rPr lang="en-US" altLang="en-US" sz="1800" u="none">
                <a:solidFill>
                  <a:schemeClr val="tx2"/>
                </a:solidFill>
              </a:rPr>
              <a:t>PROCESS</a:t>
            </a:r>
            <a:r>
              <a:rPr lang="en-US" altLang="en-US" sz="1800" u="none"/>
              <a:t> </a:t>
            </a:r>
            <a:br>
              <a:rPr lang="en-US" altLang="en-US" sz="1800" u="none"/>
            </a:br>
            <a:r>
              <a:rPr lang="en-US" altLang="en-US" sz="1800" u="none">
                <a:solidFill>
                  <a:schemeClr val="tx2"/>
                </a:solidFill>
              </a:rPr>
              <a:t>BEGIN</a:t>
            </a:r>
            <a:r>
              <a:rPr lang="en-US" altLang="en-US" sz="1800" u="none"/>
              <a:t> </a:t>
            </a:r>
            <a:br>
              <a:rPr lang="en-US" altLang="en-US" sz="1800" u="none"/>
            </a:br>
            <a:r>
              <a:rPr lang="en-US" altLang="en-US" sz="1800" u="none">
                <a:solidFill>
                  <a:schemeClr val="tx2"/>
                </a:solidFill>
              </a:rPr>
              <a:t>WAIT UNTIL</a:t>
            </a:r>
            <a:r>
              <a:rPr lang="en-US" altLang="en-US" sz="1800" u="none"/>
              <a:t> c1 = '0'; </a:t>
            </a:r>
            <a:br>
              <a:rPr lang="en-US" altLang="en-US" sz="1800" u="none"/>
            </a:br>
            <a:r>
              <a:rPr lang="en-US" altLang="en-US" sz="1800" u="none">
                <a:solidFill>
                  <a:schemeClr val="tx2"/>
                </a:solidFill>
              </a:rPr>
              <a:t>WAIT FOR</a:t>
            </a:r>
            <a:r>
              <a:rPr lang="en-US" altLang="en-US" sz="1800" u="none"/>
              <a:t> 10 NS; </a:t>
            </a:r>
            <a:br>
              <a:rPr lang="en-US" altLang="en-US" sz="1800" u="none"/>
            </a:br>
            <a:r>
              <a:rPr lang="en-US" altLang="en-US" sz="1800" u="none"/>
              <a:t>c2 &lt;= '1'; </a:t>
            </a:r>
            <a:br>
              <a:rPr lang="en-US" altLang="en-US" sz="1800" u="none"/>
            </a:br>
            <a:r>
              <a:rPr lang="en-US" altLang="en-US" sz="1800" u="none">
                <a:solidFill>
                  <a:schemeClr val="tx2"/>
                </a:solidFill>
              </a:rPr>
              <a:t>WAIT FOR</a:t>
            </a:r>
            <a:r>
              <a:rPr lang="en-US" altLang="en-US" sz="1800" u="none"/>
              <a:t> 480 NS; </a:t>
            </a:r>
            <a:br>
              <a:rPr lang="en-US" altLang="en-US" sz="1800" u="none"/>
            </a:br>
            <a:r>
              <a:rPr lang="en-US" altLang="en-US" sz="1800" u="none"/>
              <a:t>c2 &lt;= '0'; </a:t>
            </a:r>
            <a:br>
              <a:rPr lang="en-US" altLang="en-US" sz="1800" u="none"/>
            </a:br>
            <a:r>
              <a:rPr lang="en-US" altLang="en-US" sz="1800" u="none">
                <a:solidFill>
                  <a:schemeClr val="tx2"/>
                </a:solidFill>
              </a:rPr>
              <a:t>END PROCESS</a:t>
            </a:r>
            <a:r>
              <a:rPr lang="en-US" altLang="en-US" sz="1800" u="none"/>
              <a:t> phase2; </a:t>
            </a:r>
            <a:br>
              <a:rPr lang="en-US" altLang="en-US" sz="1800" u="none"/>
            </a:br>
            <a:r>
              <a:rPr lang="en-US" altLang="en-US" sz="1800" u="none"/>
              <a:t>. . 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Positive Edge-Triggered D-FF Examples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4876800" cy="175260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u="none"/>
              <a:t>D_FF</a:t>
            </a:r>
            <a:r>
              <a:rPr lang="en-US" altLang="en-US" sz="1800" b="0" i="0" u="none"/>
              <a:t>: </a:t>
            </a:r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(CLK)</a:t>
            </a:r>
          </a:p>
          <a:p>
            <a:r>
              <a:rPr lang="en-US" altLang="en-US" sz="1800" b="0" i="0" u="none"/>
              <a:t>           </a:t>
            </a: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i="0" u="none"/>
              <a:t>              </a:t>
            </a:r>
            <a:r>
              <a:rPr lang="en-US" altLang="en-US" sz="1800" i="0" u="none">
                <a:solidFill>
                  <a:schemeClr val="tx2"/>
                </a:solidFill>
              </a:rPr>
              <a:t>IF</a:t>
            </a:r>
            <a:r>
              <a:rPr lang="en-US" altLang="en-US" sz="1800" b="0" i="0" u="none"/>
              <a:t> (CLK`</a:t>
            </a:r>
            <a:r>
              <a:rPr lang="en-US" altLang="en-US" sz="1800" i="0" u="none">
                <a:solidFill>
                  <a:schemeClr val="tx2"/>
                </a:solidFill>
              </a:rPr>
              <a:t>Event</a:t>
            </a:r>
            <a:r>
              <a:rPr lang="en-US" altLang="en-US" sz="1800" b="0" i="0" u="none">
                <a:solidFill>
                  <a:schemeClr val="tx2"/>
                </a:solidFill>
              </a:rPr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and</a:t>
            </a:r>
            <a:r>
              <a:rPr lang="en-US" altLang="en-US" sz="1800" b="0" i="0" u="none"/>
              <a:t> CLK = `1`) </a:t>
            </a:r>
            <a:r>
              <a:rPr lang="en-US" altLang="en-US" sz="1800" i="0" u="none">
                <a:solidFill>
                  <a:schemeClr val="tx2"/>
                </a:solidFill>
              </a:rPr>
              <a:t>Then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                    Q &lt;= D </a:t>
            </a:r>
            <a:r>
              <a:rPr lang="en-US" altLang="en-US" sz="1800" i="0" u="none">
                <a:solidFill>
                  <a:schemeClr val="tx2"/>
                </a:solidFill>
              </a:rPr>
              <a:t>After</a:t>
            </a:r>
            <a:r>
              <a:rPr lang="en-US" altLang="en-US" sz="1800" b="0" i="0" u="none"/>
              <a:t> TDelay;</a:t>
            </a:r>
          </a:p>
          <a:p>
            <a:r>
              <a:rPr lang="en-US" altLang="en-US" sz="1800" i="0" u="none"/>
              <a:t>              </a:t>
            </a:r>
            <a:r>
              <a:rPr lang="en-US" altLang="en-US" sz="1800" i="0" u="none">
                <a:solidFill>
                  <a:schemeClr val="tx2"/>
                </a:solidFill>
              </a:rPr>
              <a:t>END IF</a:t>
            </a:r>
            <a:r>
              <a:rPr lang="en-US" altLang="en-US" sz="1800" i="0" u="none"/>
              <a:t>;</a:t>
            </a:r>
            <a:endParaRPr lang="en-US" altLang="en-US" sz="1800" b="0" i="0" u="none"/>
          </a:p>
          <a:p>
            <a:r>
              <a:rPr lang="en-US" altLang="en-US" sz="1800" i="0" u="none"/>
              <a:t>           </a:t>
            </a:r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b="0" u="none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4540250" cy="1477963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u="none"/>
              <a:t>D_FF</a:t>
            </a:r>
            <a:r>
              <a:rPr lang="en-US" altLang="en-US" sz="1800" b="0" i="0" u="none"/>
              <a:t>: </a:t>
            </a:r>
            <a:r>
              <a:rPr lang="en-US" altLang="en-US" sz="1800" i="0" u="none">
                <a:solidFill>
                  <a:schemeClr val="tx2"/>
                </a:solidFill>
              </a:rPr>
              <a:t>PROCESS      </a:t>
            </a:r>
            <a:r>
              <a:rPr lang="en-US" altLang="en-US" sz="1800" i="0" u="none"/>
              <a:t> </a:t>
            </a:r>
            <a:r>
              <a:rPr lang="en-US" altLang="en-US" sz="1800" b="0" i="0" u="none">
                <a:solidFill>
                  <a:srgbClr val="FAFD00"/>
                </a:solidFill>
              </a:rPr>
              <a:t>-- No </a:t>
            </a:r>
            <a:r>
              <a:rPr lang="en-US" altLang="en-US" sz="1800" b="0" u="none">
                <a:solidFill>
                  <a:srgbClr val="FAFD00"/>
                </a:solidFill>
              </a:rPr>
              <a:t>Sensitivity_List</a:t>
            </a:r>
            <a:endParaRPr lang="en-US" altLang="en-US" sz="1800" i="0" u="none">
              <a:solidFill>
                <a:srgbClr val="FAFD00"/>
              </a:solidFill>
            </a:endParaRPr>
          </a:p>
          <a:p>
            <a:r>
              <a:rPr lang="en-US" altLang="en-US" sz="1800" i="0" u="none"/>
              <a:t>           </a:t>
            </a: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i="0" u="none"/>
              <a:t>              </a:t>
            </a:r>
            <a:r>
              <a:rPr lang="en-US" altLang="en-US" sz="1800" i="0" u="none">
                <a:solidFill>
                  <a:schemeClr val="tx2"/>
                </a:solidFill>
              </a:rPr>
              <a:t>WAIT UNTIL</a:t>
            </a:r>
            <a:r>
              <a:rPr lang="en-US" altLang="en-US" sz="1800" b="0" i="0" u="none"/>
              <a:t>  CLK = `1`;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                    Q &lt;= D </a:t>
            </a:r>
            <a:r>
              <a:rPr lang="en-US" altLang="en-US" sz="1800" i="0" u="none">
                <a:solidFill>
                  <a:schemeClr val="tx2"/>
                </a:solidFill>
              </a:rPr>
              <a:t>After</a:t>
            </a:r>
            <a:r>
              <a:rPr lang="en-US" altLang="en-US" sz="1800" b="0" i="0" u="none"/>
              <a:t> TDelay;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           END Process</a:t>
            </a:r>
            <a:r>
              <a:rPr lang="en-US" altLang="en-US" sz="1800" i="0" u="none"/>
              <a:t>;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369300" cy="175260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u="none"/>
              <a:t>D_FF</a:t>
            </a:r>
            <a:r>
              <a:rPr lang="en-US" altLang="en-US" sz="1800" b="0" i="0" u="none"/>
              <a:t>: </a:t>
            </a:r>
            <a:r>
              <a:rPr lang="en-US" altLang="en-US" sz="1800" i="0" u="none">
                <a:solidFill>
                  <a:schemeClr val="tx2"/>
                </a:solidFill>
              </a:rPr>
              <a:t>PROCESS </a:t>
            </a:r>
            <a:r>
              <a:rPr lang="en-US" altLang="en-US" sz="1800" b="0" i="0" u="none"/>
              <a:t>(Clk, Clr)  </a:t>
            </a:r>
            <a:r>
              <a:rPr lang="en-US" altLang="en-US" sz="1800" b="0" i="0" u="none">
                <a:solidFill>
                  <a:srgbClr val="FAFD00"/>
                </a:solidFill>
              </a:rPr>
              <a:t>-- FF With Asynchronous Clear</a:t>
            </a:r>
          </a:p>
          <a:p>
            <a:r>
              <a:rPr lang="en-US" altLang="en-US" sz="1800" b="0" i="0" u="none"/>
              <a:t>	      </a:t>
            </a: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		  </a:t>
            </a:r>
            <a:r>
              <a:rPr lang="en-US" altLang="en-US" sz="1800" i="0" u="none">
                <a:solidFill>
                  <a:schemeClr val="tx2"/>
                </a:solidFill>
              </a:rPr>
              <a:t>IF</a:t>
            </a:r>
            <a:r>
              <a:rPr lang="en-US" altLang="en-US" sz="1800" b="0" i="0" u="none"/>
              <a:t>   Clr= `1`   </a:t>
            </a:r>
            <a:r>
              <a:rPr lang="en-US" altLang="en-US" sz="1800" i="0" u="none">
                <a:solidFill>
                  <a:schemeClr val="tx2"/>
                </a:solidFill>
              </a:rPr>
              <a:t>Then</a:t>
            </a:r>
            <a:r>
              <a:rPr lang="en-US" altLang="en-US" sz="1800" i="0" u="none"/>
              <a:t>  </a:t>
            </a:r>
            <a:r>
              <a:rPr lang="en-US" altLang="en-US" sz="1800" b="0" i="0" u="none"/>
              <a:t>Q &lt;= `0` </a:t>
            </a:r>
            <a:r>
              <a:rPr lang="en-US" altLang="en-US" sz="1800" i="0" u="none">
                <a:solidFill>
                  <a:schemeClr val="tx2"/>
                </a:solidFill>
              </a:rPr>
              <a:t>After</a:t>
            </a:r>
            <a:r>
              <a:rPr lang="en-US" altLang="en-US" sz="1800" b="0" i="0" u="none"/>
              <a:t> TD0;</a:t>
            </a:r>
          </a:p>
          <a:p>
            <a:r>
              <a:rPr lang="en-US" altLang="en-US" sz="1800" b="0" i="0" u="none"/>
              <a:t>		  </a:t>
            </a:r>
            <a:r>
              <a:rPr lang="en-US" altLang="en-US" sz="1800" i="0" u="none">
                <a:solidFill>
                  <a:schemeClr val="tx2"/>
                </a:solidFill>
              </a:rPr>
              <a:t>ELSIF</a:t>
            </a:r>
            <a:r>
              <a:rPr lang="en-US" altLang="en-US" sz="1800" b="0" i="0" u="none"/>
              <a:t> (CLK`</a:t>
            </a:r>
            <a:r>
              <a:rPr lang="en-US" altLang="en-US" sz="1800" i="0" u="none">
                <a:solidFill>
                  <a:schemeClr val="tx2"/>
                </a:solidFill>
              </a:rPr>
              <a:t>Event</a:t>
            </a:r>
            <a:r>
              <a:rPr lang="en-US" altLang="en-US" sz="1800" b="0" i="0" u="none"/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and</a:t>
            </a:r>
            <a:r>
              <a:rPr lang="en-US" altLang="en-US" sz="1800" b="0" i="0" u="none"/>
              <a:t> CLK = `1`) </a:t>
            </a:r>
            <a:r>
              <a:rPr lang="en-US" altLang="en-US" sz="1800" i="0" u="none">
                <a:solidFill>
                  <a:schemeClr val="tx2"/>
                </a:solidFill>
              </a:rPr>
              <a:t>Then</a:t>
            </a:r>
            <a:r>
              <a:rPr lang="en-US" altLang="en-US" sz="1800" b="0" i="0" u="none"/>
              <a:t>   Q &lt;= D </a:t>
            </a:r>
            <a:r>
              <a:rPr lang="en-US" altLang="en-US" sz="1800" i="0" u="none">
                <a:solidFill>
                  <a:schemeClr val="tx2"/>
                </a:solidFill>
              </a:rPr>
              <a:t>After</a:t>
            </a:r>
            <a:r>
              <a:rPr lang="en-US" altLang="en-US" sz="1800" b="0" i="0" u="none"/>
              <a:t> TD1;</a:t>
            </a:r>
          </a:p>
          <a:p>
            <a:r>
              <a:rPr lang="en-US" altLang="en-US" sz="1800" i="0" u="none"/>
              <a:t>		  </a:t>
            </a:r>
            <a:r>
              <a:rPr lang="en-US" altLang="en-US" sz="1800" i="0" u="none">
                <a:solidFill>
                  <a:schemeClr val="tx2"/>
                </a:solidFill>
              </a:rPr>
              <a:t>END IF</a:t>
            </a:r>
            <a:r>
              <a:rPr lang="en-US" altLang="en-US" sz="1800" i="0" u="none"/>
              <a:t>;</a:t>
            </a:r>
            <a:endParaRPr lang="en-US" altLang="en-US" sz="1800" b="0" i="0" u="none"/>
          </a:p>
          <a:p>
            <a:r>
              <a:rPr lang="en-US" altLang="en-US" sz="1800" b="0" i="0" u="none"/>
              <a:t>	      </a:t>
            </a:r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b="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VHDL Terms 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Generic:</a:t>
            </a:r>
          </a:p>
          <a:p>
            <a:pPr lvl="1"/>
            <a:r>
              <a:rPr lang="en-US" altLang="en-US" smtClean="0"/>
              <a:t>A parameter that passes information to an entity</a:t>
            </a:r>
          </a:p>
          <a:p>
            <a:pPr lvl="1"/>
            <a:r>
              <a:rPr lang="en-US" altLang="en-US" smtClean="0"/>
              <a:t>Example: for a gate-level model with rise and fall delay, values for the rise and fall delays passed as generics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Process:</a:t>
            </a:r>
          </a:p>
          <a:p>
            <a:pPr lvl="1"/>
            <a:r>
              <a:rPr lang="en-US" altLang="en-US" smtClean="0"/>
              <a:t>Basic unit of execution in VHDL</a:t>
            </a:r>
          </a:p>
          <a:p>
            <a:pPr lvl="1"/>
            <a:r>
              <a:rPr lang="en-US" altLang="en-US" smtClean="0"/>
              <a:t>All operations in a VHDL description are broken into single or multiple processes</a:t>
            </a:r>
          </a:p>
          <a:p>
            <a:pPr lvl="1"/>
            <a:r>
              <a:rPr lang="en-US" altLang="en-US" smtClean="0"/>
              <a:t>Statements inside a process are processed sequentially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Package:</a:t>
            </a:r>
          </a:p>
          <a:p>
            <a:pPr lvl="1"/>
            <a:r>
              <a:rPr lang="en-US" altLang="en-US" smtClean="0"/>
              <a:t>A collection of common declarations, constants, and/or subprograms to entities and architectures. </a:t>
            </a:r>
          </a:p>
          <a:p>
            <a:pPr lvl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90800" y="1376363"/>
            <a:ext cx="3340100" cy="3651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4267200" y="2360613"/>
            <a:ext cx="2578100" cy="2103437"/>
          </a:xfrm>
          <a:prstGeom prst="star16">
            <a:avLst>
              <a:gd name="adj" fmla="val 37500"/>
            </a:avLst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371600" y="2366963"/>
            <a:ext cx="2578100" cy="2120900"/>
          </a:xfrm>
          <a:prstGeom prst="star16">
            <a:avLst>
              <a:gd name="adj" fmla="val 37500"/>
            </a:avLst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Sequential Statements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724150" y="1371600"/>
            <a:ext cx="33639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0" u="none">
                <a:solidFill>
                  <a:srgbClr val="FF0000"/>
                </a:solidFill>
                <a:latin typeface="Times New Roman" panose="02020603050405020304" pitchFamily="18" charset="0"/>
              </a:rPr>
              <a:t>CONTROL   STATEMENTS</a:t>
            </a:r>
          </a:p>
        </p:txBody>
      </p: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2660650" y="1747838"/>
            <a:ext cx="2897188" cy="608012"/>
            <a:chOff x="1104" y="1198"/>
            <a:chExt cx="1825" cy="383"/>
          </a:xfrm>
        </p:grpSpPr>
        <p:sp>
          <p:nvSpPr>
            <p:cNvPr id="75786" name="Freeform 8"/>
            <p:cNvSpPr>
              <a:spLocks/>
            </p:cNvSpPr>
            <p:nvPr/>
          </p:nvSpPr>
          <p:spPr bwMode="auto">
            <a:xfrm>
              <a:off x="1104" y="1198"/>
              <a:ext cx="913" cy="383"/>
            </a:xfrm>
            <a:custGeom>
              <a:avLst/>
              <a:gdLst>
                <a:gd name="T0" fmla="*/ 912 w 913"/>
                <a:gd name="T1" fmla="*/ 0 h 383"/>
                <a:gd name="T2" fmla="*/ 912 w 913"/>
                <a:gd name="T3" fmla="*/ 191 h 383"/>
                <a:gd name="T4" fmla="*/ 0 w 913"/>
                <a:gd name="T5" fmla="*/ 191 h 383"/>
                <a:gd name="T6" fmla="*/ 0 w 913"/>
                <a:gd name="T7" fmla="*/ 382 h 3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3" h="383">
                  <a:moveTo>
                    <a:pt x="912" y="0"/>
                  </a:moveTo>
                  <a:lnTo>
                    <a:pt x="912" y="191"/>
                  </a:lnTo>
                  <a:lnTo>
                    <a:pt x="0" y="191"/>
                  </a:lnTo>
                  <a:lnTo>
                    <a:pt x="0" y="38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Freeform 9"/>
            <p:cNvSpPr>
              <a:spLocks/>
            </p:cNvSpPr>
            <p:nvPr/>
          </p:nvSpPr>
          <p:spPr bwMode="auto">
            <a:xfrm>
              <a:off x="2016" y="1198"/>
              <a:ext cx="913" cy="383"/>
            </a:xfrm>
            <a:custGeom>
              <a:avLst/>
              <a:gdLst>
                <a:gd name="T0" fmla="*/ 0 w 913"/>
                <a:gd name="T1" fmla="*/ 0 h 383"/>
                <a:gd name="T2" fmla="*/ 0 w 913"/>
                <a:gd name="T3" fmla="*/ 191 h 383"/>
                <a:gd name="T4" fmla="*/ 912 w 913"/>
                <a:gd name="T5" fmla="*/ 191 h 383"/>
                <a:gd name="T6" fmla="*/ 912 w 913"/>
                <a:gd name="T7" fmla="*/ 382 h 3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3" h="383">
                  <a:moveTo>
                    <a:pt x="0" y="0"/>
                  </a:moveTo>
                  <a:lnTo>
                    <a:pt x="0" y="191"/>
                  </a:lnTo>
                  <a:lnTo>
                    <a:pt x="912" y="191"/>
                  </a:lnTo>
                  <a:lnTo>
                    <a:pt x="912" y="38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4" name="Rectangle 10"/>
          <p:cNvSpPr>
            <a:spLocks noChangeArrowheads="1"/>
          </p:cNvSpPr>
          <p:nvPr/>
        </p:nvSpPr>
        <p:spPr bwMode="auto">
          <a:xfrm>
            <a:off x="1900238" y="2809875"/>
            <a:ext cx="1825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0">
                <a:solidFill>
                  <a:srgbClr val="FAFD00"/>
                </a:solidFill>
                <a:latin typeface="Times New Roman" panose="02020603050405020304" pitchFamily="18" charset="0"/>
              </a:rPr>
              <a:t>Conditional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 IF  statements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 CASE  statement</a:t>
            </a:r>
          </a:p>
        </p:txBody>
      </p:sp>
      <p:sp>
        <p:nvSpPr>
          <p:cNvPr id="75785" name="Rectangle 11"/>
          <p:cNvSpPr>
            <a:spLocks noChangeArrowheads="1"/>
          </p:cNvSpPr>
          <p:nvPr/>
        </p:nvSpPr>
        <p:spPr bwMode="auto">
          <a:xfrm>
            <a:off x="5024438" y="2733675"/>
            <a:ext cx="19780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0">
                <a:solidFill>
                  <a:srgbClr val="FAFD00"/>
                </a:solidFill>
                <a:latin typeface="Times New Roman" panose="02020603050405020304" pitchFamily="18" charset="0"/>
              </a:rPr>
              <a:t>Iterative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 Simple Loop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 For Loop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b="0" i="0" u="none">
                <a:latin typeface="Times New Roman" panose="02020603050405020304" pitchFamily="18" charset="0"/>
              </a:rPr>
              <a:t>While Loop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Conditional Control – IF Statement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1800" u="sng" smtClean="0">
                <a:solidFill>
                  <a:srgbClr val="FAFD00"/>
                </a:solidFill>
              </a:rPr>
              <a:t>Syntax</a:t>
            </a:r>
            <a:r>
              <a:rPr lang="en-US" altLang="en-US" sz="1800" smtClean="0">
                <a:solidFill>
                  <a:srgbClr val="FAFD00"/>
                </a:solidFill>
              </a:rPr>
              <a:t>: 3-Possible Forms</a:t>
            </a:r>
            <a:endParaRPr lang="en-US" altLang="en-US" sz="1800" b="0" smtClean="0">
              <a:solidFill>
                <a:srgbClr val="FAFD00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(i) 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b="0" smtClean="0">
                <a:solidFill>
                  <a:schemeClr val="tx1"/>
                </a:solidFill>
              </a:rPr>
              <a:t> </a:t>
            </a:r>
            <a:r>
              <a:rPr lang="en-US" altLang="en-US" sz="1800" b="0" i="1" smtClean="0">
                <a:solidFill>
                  <a:schemeClr val="tx1"/>
                </a:solidFill>
              </a:rPr>
              <a:t>condition</a:t>
            </a:r>
            <a:r>
              <a:rPr lang="en-US" altLang="en-US" sz="1800" b="0" smtClean="0">
                <a:solidFill>
                  <a:schemeClr val="tx1"/>
                </a:solidFill>
              </a:rPr>
              <a:t> 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endParaRPr lang="en-US" altLang="en-US" sz="1800" b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 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1800" b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b="0" smtClean="0">
                <a:solidFill>
                  <a:schemeClr val="tx2"/>
                </a:solidFill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(ii) 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b="0" smtClean="0">
                <a:solidFill>
                  <a:schemeClr val="tx1"/>
                </a:solidFill>
              </a:rPr>
              <a:t> </a:t>
            </a:r>
            <a:r>
              <a:rPr lang="en-US" altLang="en-US" sz="1800" b="0" i="1" smtClean="0">
                <a:solidFill>
                  <a:schemeClr val="tx1"/>
                </a:solidFill>
              </a:rPr>
              <a:t>condition</a:t>
            </a:r>
            <a:r>
              <a:rPr lang="en-US" altLang="en-US" sz="1800" b="0" smtClean="0">
                <a:solidFill>
                  <a:schemeClr val="tx1"/>
                </a:solidFill>
              </a:rPr>
              <a:t> 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endParaRPr lang="en-US" altLang="en-US" sz="1800" b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 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1800" b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endParaRPr lang="en-US" altLang="en-US" sz="1800" b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 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1800" b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b="0" smtClean="0">
                <a:solidFill>
                  <a:schemeClr val="tx2"/>
                </a:solidFill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(iii) 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b="0" smtClean="0">
                <a:solidFill>
                  <a:schemeClr val="tx1"/>
                </a:solidFill>
              </a:rPr>
              <a:t>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condition</a:t>
            </a:r>
            <a:r>
              <a:rPr lang="en-US" altLang="en-US" sz="1800" b="0" smtClean="0">
                <a:solidFill>
                  <a:schemeClr val="tx1"/>
                </a:solidFill>
              </a:rPr>
              <a:t> 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endParaRPr lang="en-US" altLang="en-US" sz="1800" b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 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1800" b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Elsif</a:t>
            </a:r>
            <a:r>
              <a:rPr lang="en-US" altLang="en-US" sz="1800" b="0" smtClean="0">
                <a:solidFill>
                  <a:schemeClr val="tx1"/>
                </a:solidFill>
              </a:rPr>
              <a:t> </a:t>
            </a:r>
            <a:r>
              <a:rPr lang="en-US" altLang="en-US" sz="1800" b="0" i="1" smtClean="0">
                <a:solidFill>
                  <a:schemeClr val="tx1"/>
                </a:solidFill>
              </a:rPr>
              <a:t>condition</a:t>
            </a:r>
            <a:r>
              <a:rPr lang="en-US" altLang="en-US" sz="1800" b="0" smtClean="0">
                <a:solidFill>
                  <a:schemeClr val="tx1"/>
                </a:solidFill>
              </a:rPr>
              <a:t> 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endParaRPr lang="en-US" altLang="en-US" sz="1800" b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 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1800" b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                     ……….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Elsif</a:t>
            </a:r>
            <a:r>
              <a:rPr lang="en-US" altLang="en-US" sz="1800" b="0" smtClean="0">
                <a:solidFill>
                  <a:schemeClr val="tx1"/>
                </a:solidFill>
              </a:rPr>
              <a:t> </a:t>
            </a:r>
            <a:r>
              <a:rPr lang="en-US" altLang="en-US" sz="1800" b="0" i="1" smtClean="0">
                <a:solidFill>
                  <a:schemeClr val="tx1"/>
                </a:solidFill>
              </a:rPr>
              <a:t>condition</a:t>
            </a:r>
            <a:r>
              <a:rPr lang="en-US" altLang="en-US" sz="1800" b="0" smtClean="0">
                <a:solidFill>
                  <a:schemeClr val="tx1"/>
                </a:solidFill>
              </a:rPr>
              <a:t> 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endParaRPr lang="en-US" altLang="en-US" sz="1800" b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     </a:t>
            </a:r>
            <a:r>
              <a:rPr lang="en-US" altLang="en-US" sz="18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1800" b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b="0" smtClean="0">
                <a:solidFill>
                  <a:schemeClr val="tx1"/>
                </a:solidFill>
              </a:rPr>
              <a:t>		</a:t>
            </a: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b="0" smtClean="0">
                <a:solidFill>
                  <a:schemeClr val="tx2"/>
                </a:solidFill>
              </a:rPr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IF;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Conditional Control – Case Statement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smtClean="0">
                <a:solidFill>
                  <a:srgbClr val="FAFD00"/>
                </a:solidFill>
              </a:rPr>
              <a:t>Syntax</a:t>
            </a:r>
            <a:r>
              <a:rPr lang="en-US" altLang="en-US" smtClean="0">
                <a:solidFill>
                  <a:srgbClr val="FAFD00"/>
                </a:solidFill>
              </a:rPr>
              <a:t>:</a:t>
            </a:r>
            <a:endParaRPr lang="en-US" altLang="en-US" b="0" smtClean="0">
              <a:solidFill>
                <a:srgbClr val="FAFD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0" smtClean="0">
                <a:solidFill>
                  <a:schemeClr val="tx1"/>
                </a:solidFill>
              </a:rPr>
              <a:t>	</a:t>
            </a:r>
            <a:r>
              <a:rPr lang="en-US" altLang="en-US" sz="2000" b="0" smtClean="0">
                <a:solidFill>
                  <a:schemeClr val="tx1"/>
                </a:solidFill>
              </a:rPr>
              <a:t>(i) 	</a:t>
            </a:r>
            <a:r>
              <a:rPr lang="en-US" altLang="en-US" sz="2000" smtClean="0">
                <a:solidFill>
                  <a:schemeClr val="tx2"/>
                </a:solidFill>
              </a:rPr>
              <a:t>CASE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Expression</a:t>
            </a:r>
            <a:r>
              <a:rPr lang="en-US" altLang="en-US" sz="2000" b="0" smtClean="0">
                <a:solidFill>
                  <a:schemeClr val="tx1"/>
                </a:solidFill>
              </a:rPr>
              <a:t> 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  <a:endParaRPr lang="en-US" altLang="en-US" sz="2000" b="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smtClean="0">
                <a:solidFill>
                  <a:schemeClr val="tx1"/>
                </a:solidFill>
              </a:rPr>
              <a:t> value </a:t>
            </a:r>
            <a:r>
              <a:rPr lang="en-US" altLang="en-US" sz="2000" smtClean="0">
                <a:solidFill>
                  <a:srgbClr val="FAFD00"/>
                </a:solidFill>
              </a:rPr>
              <a:t>=&gt;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statement</a:t>
            </a:r>
            <a:r>
              <a:rPr lang="en-US" altLang="en-US" sz="2000" i="1" smtClean="0">
                <a:solidFill>
                  <a:schemeClr val="tx1"/>
                </a:solidFill>
              </a:rPr>
              <a:t>s</a:t>
            </a:r>
            <a:r>
              <a:rPr lang="en-US" altLang="en-US" sz="2000" b="0" smtClean="0">
                <a:solidFill>
                  <a:schemeClr val="tx1"/>
                </a:solidFill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smtClean="0">
                <a:solidFill>
                  <a:schemeClr val="tx1"/>
                </a:solidFill>
              </a:rPr>
              <a:t> value</a:t>
            </a:r>
            <a:r>
              <a:rPr lang="en-US" altLang="en-US" sz="2000" b="0" i="1" smtClean="0">
                <a:solidFill>
                  <a:schemeClr val="tx1"/>
                </a:solidFill>
              </a:rPr>
              <a:t>1</a:t>
            </a:r>
            <a:r>
              <a:rPr lang="en-US" altLang="en-US" sz="2000" b="0" smtClean="0">
                <a:solidFill>
                  <a:schemeClr val="tx1"/>
                </a:solidFill>
              </a:rPr>
              <a:t> | value</a:t>
            </a:r>
            <a:r>
              <a:rPr lang="en-US" altLang="en-US" sz="2000" b="0" i="1" smtClean="0">
                <a:solidFill>
                  <a:schemeClr val="tx1"/>
                </a:solidFill>
              </a:rPr>
              <a:t>2 </a:t>
            </a:r>
            <a:r>
              <a:rPr lang="en-US" altLang="en-US" sz="2000" b="0" smtClean="0">
                <a:solidFill>
                  <a:schemeClr val="tx1"/>
                </a:solidFill>
              </a:rPr>
              <a:t>| ...| value</a:t>
            </a:r>
            <a:r>
              <a:rPr lang="en-US" altLang="en-US" sz="2000" b="0" i="1" smtClean="0">
                <a:solidFill>
                  <a:schemeClr val="tx1"/>
                </a:solidFill>
              </a:rPr>
              <a:t>n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=&gt;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statement</a:t>
            </a:r>
            <a:r>
              <a:rPr lang="en-US" altLang="en-US" sz="2000" i="1" smtClean="0">
                <a:solidFill>
                  <a:schemeClr val="tx1"/>
                </a:solidFill>
              </a:rPr>
              <a:t>s</a:t>
            </a:r>
            <a:r>
              <a:rPr lang="en-US" altLang="en-US" sz="2000" b="0" smtClean="0">
                <a:solidFill>
                  <a:schemeClr val="tx1"/>
                </a:solidFill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discrete range of values </a:t>
            </a:r>
            <a:r>
              <a:rPr lang="en-US" altLang="en-US" sz="2000" smtClean="0">
                <a:solidFill>
                  <a:srgbClr val="FAFD00"/>
                </a:solidFill>
              </a:rPr>
              <a:t>=&gt;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statement</a:t>
            </a:r>
            <a:r>
              <a:rPr lang="en-US" altLang="en-US" sz="2000" i="1" smtClean="0">
                <a:solidFill>
                  <a:schemeClr val="tx1"/>
                </a:solidFill>
              </a:rPr>
              <a:t>s</a:t>
            </a:r>
            <a:r>
              <a:rPr lang="en-US" altLang="en-US" sz="2000" b="0" smtClean="0">
                <a:solidFill>
                  <a:schemeClr val="tx1"/>
                </a:solidFill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u="sng" smtClean="0">
                <a:solidFill>
                  <a:schemeClr val="tx2"/>
                </a:solidFill>
              </a:rPr>
              <a:t>others</a:t>
            </a:r>
            <a:r>
              <a:rPr lang="en-US" altLang="en-US" sz="2000" b="0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=&gt;</a:t>
            </a:r>
            <a:r>
              <a:rPr lang="en-US" altLang="en-US" sz="2000" b="0" smtClean="0">
                <a:solidFill>
                  <a:srgbClr val="FAFD00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statement</a:t>
            </a:r>
            <a:r>
              <a:rPr lang="en-US" altLang="en-US" sz="2000" i="1" smtClean="0">
                <a:solidFill>
                  <a:schemeClr val="tx1"/>
                </a:solidFill>
              </a:rPr>
              <a:t>s</a:t>
            </a:r>
            <a:r>
              <a:rPr lang="en-US" altLang="en-US" sz="2000" b="0" smtClean="0">
                <a:solidFill>
                  <a:schemeClr val="tx1"/>
                </a:solidFill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</a:t>
            </a:r>
            <a:r>
              <a:rPr lang="en-US" altLang="en-US" sz="2000" smtClean="0">
                <a:solidFill>
                  <a:schemeClr val="tx2"/>
                </a:solidFill>
              </a:rPr>
              <a:t>End</a:t>
            </a:r>
            <a:r>
              <a:rPr lang="en-US" altLang="en-US" sz="2000" b="0" smtClean="0">
                <a:solidFill>
                  <a:schemeClr val="tx2"/>
                </a:solidFill>
              </a:rPr>
              <a:t> </a:t>
            </a:r>
            <a:r>
              <a:rPr lang="en-US" altLang="en-US" sz="2000" smtClean="0">
                <a:solidFill>
                  <a:schemeClr val="tx2"/>
                </a:solidFill>
              </a:rPr>
              <a:t> CASE</a:t>
            </a:r>
            <a:r>
              <a:rPr lang="en-US" altLang="en-US" sz="2000" smtClean="0">
                <a:solidFill>
                  <a:schemeClr val="tx1"/>
                </a:solidFill>
              </a:rPr>
              <a:t>;</a:t>
            </a:r>
          </a:p>
          <a:p>
            <a:r>
              <a:rPr lang="en-US" altLang="en-US" b="0" smtClean="0">
                <a:solidFill>
                  <a:schemeClr val="tx1"/>
                </a:solidFill>
              </a:rPr>
              <a:t>Values/Choices should not overlap (</a:t>
            </a:r>
            <a:r>
              <a:rPr lang="en-US" altLang="en-US" b="0" i="1" smtClean="0">
                <a:solidFill>
                  <a:srgbClr val="FAFD00"/>
                </a:solidFill>
              </a:rPr>
              <a:t>Any value of the Expression should Evaluate to only one Arm of the Case statement</a:t>
            </a:r>
            <a:r>
              <a:rPr lang="en-US" altLang="en-US" b="0" smtClean="0">
                <a:solidFill>
                  <a:schemeClr val="tx1"/>
                </a:solidFill>
              </a:rPr>
              <a:t>).</a:t>
            </a:r>
          </a:p>
          <a:p>
            <a:r>
              <a:rPr lang="en-US" altLang="en-US" b="0" smtClean="0">
                <a:solidFill>
                  <a:schemeClr val="tx1"/>
                </a:solidFill>
              </a:rPr>
              <a:t>All possible choices for the </a:t>
            </a:r>
            <a:r>
              <a:rPr lang="en-US" altLang="en-US" b="0" i="1" smtClean="0">
                <a:solidFill>
                  <a:schemeClr val="tx1"/>
                </a:solidFill>
              </a:rPr>
              <a:t>Expression</a:t>
            </a:r>
            <a:r>
              <a:rPr lang="en-US" altLang="en-US" b="0" smtClean="0">
                <a:solidFill>
                  <a:schemeClr val="tx1"/>
                </a:solidFill>
              </a:rPr>
              <a:t> should be accounted for </a:t>
            </a:r>
            <a:r>
              <a:rPr lang="en-US" altLang="en-US" b="0" smtClean="0">
                <a:solidFill>
                  <a:srgbClr val="FAFD00"/>
                </a:solidFill>
              </a:rPr>
              <a:t>Exactly Once.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Conditional Control – Case Statement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smtClean="0">
                <a:solidFill>
                  <a:schemeClr val="tx1"/>
                </a:solidFill>
              </a:rPr>
              <a:t>If ``</a:t>
            </a:r>
            <a:r>
              <a:rPr lang="en-US" altLang="en-US" u="sng" smtClean="0">
                <a:solidFill>
                  <a:schemeClr val="tx2"/>
                </a:solidFill>
              </a:rPr>
              <a:t>others</a:t>
            </a:r>
            <a:r>
              <a:rPr lang="en-US" altLang="en-US" b="0" smtClean="0">
                <a:solidFill>
                  <a:schemeClr val="tx1"/>
                </a:solidFill>
              </a:rPr>
              <a:t>`` is used, It must be the </a:t>
            </a:r>
            <a:r>
              <a:rPr lang="en-US" altLang="en-US" b="0" smtClean="0">
                <a:solidFill>
                  <a:srgbClr val="FF0000"/>
                </a:solidFill>
              </a:rPr>
              <a:t>last ``arm``</a:t>
            </a:r>
            <a:r>
              <a:rPr lang="en-US" altLang="en-US" b="0" smtClean="0">
                <a:solidFill>
                  <a:schemeClr val="tx1"/>
                </a:solidFill>
              </a:rPr>
              <a:t> of the CASE statement.</a:t>
            </a:r>
          </a:p>
          <a:p>
            <a:r>
              <a:rPr lang="en-US" altLang="en-US" b="0" smtClean="0">
                <a:solidFill>
                  <a:schemeClr val="tx1"/>
                </a:solidFill>
              </a:rPr>
              <a:t>There can be Any Number of Arms in </a:t>
            </a:r>
            <a:r>
              <a:rPr lang="en-US" altLang="en-US" b="0" smtClean="0">
                <a:solidFill>
                  <a:srgbClr val="FAFD00"/>
                </a:solidFill>
              </a:rPr>
              <a:t>Any Order</a:t>
            </a:r>
            <a:r>
              <a:rPr lang="en-US" altLang="en-US" b="0" smtClean="0">
                <a:solidFill>
                  <a:schemeClr val="tx1"/>
                </a:solidFill>
              </a:rPr>
              <a:t> (</a:t>
            </a:r>
            <a:r>
              <a:rPr lang="en-US" altLang="en-US" b="0" i="1" smtClean="0">
                <a:solidFill>
                  <a:schemeClr val="tx1"/>
                </a:solidFill>
              </a:rPr>
              <a:t>Except for the </a:t>
            </a:r>
            <a:r>
              <a:rPr lang="en-US" altLang="en-US" i="1" u="sng" smtClean="0">
                <a:solidFill>
                  <a:schemeClr val="tx1"/>
                </a:solidFill>
              </a:rPr>
              <a:t>others</a:t>
            </a:r>
            <a:r>
              <a:rPr lang="en-US" altLang="en-US" b="0" i="1" smtClean="0">
                <a:solidFill>
                  <a:schemeClr val="tx1"/>
                </a:solidFill>
              </a:rPr>
              <a:t> arm which should be Last</a:t>
            </a:r>
            <a:r>
              <a:rPr lang="en-US" altLang="en-US" b="0" smtClean="0">
                <a:solidFill>
                  <a:schemeClr val="tx1"/>
                </a:solidFill>
              </a:rPr>
              <a:t>)</a:t>
            </a:r>
            <a:endParaRPr lang="en-US" altLang="en-US" sz="2000" smtClean="0"/>
          </a:p>
          <a:p>
            <a:endParaRPr lang="en-US" altLang="en-US" smtClean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66800" y="3324225"/>
            <a:ext cx="3806825" cy="19335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solidFill>
                  <a:schemeClr val="tx2"/>
                </a:solidFill>
              </a:rPr>
              <a:t>CASE</a:t>
            </a:r>
            <a:r>
              <a:rPr lang="en-US" altLang="en-US" sz="2000" i="0" u="none"/>
              <a:t> </a:t>
            </a:r>
            <a:r>
              <a:rPr lang="en-US" altLang="en-US" sz="2000" b="0" i="0" u="none"/>
              <a:t> </a:t>
            </a:r>
            <a:r>
              <a:rPr lang="en-US" altLang="en-US" sz="2000" b="0" u="none"/>
              <a:t>x</a:t>
            </a:r>
            <a:r>
              <a:rPr lang="en-US" altLang="en-US" sz="2000" b="0" i="0" u="none"/>
              <a:t>  </a:t>
            </a:r>
            <a:r>
              <a:rPr lang="en-US" altLang="en-US" sz="2000" i="0" u="none">
                <a:solidFill>
                  <a:schemeClr val="tx2"/>
                </a:solidFill>
              </a:rPr>
              <a:t>is</a:t>
            </a:r>
            <a:endParaRPr lang="en-US" altLang="en-US" sz="2000" b="0" i="0" u="none">
              <a:solidFill>
                <a:schemeClr val="tx2"/>
              </a:solidFill>
            </a:endParaRPr>
          </a:p>
          <a:p>
            <a:r>
              <a:rPr lang="en-US" altLang="en-US" sz="2000" i="0" u="none">
                <a:solidFill>
                  <a:schemeClr val="tx2"/>
                </a:solidFill>
              </a:rPr>
              <a:t>	when</a:t>
            </a:r>
            <a:r>
              <a:rPr lang="en-US" altLang="en-US" sz="2000" i="0" u="none"/>
              <a:t> </a:t>
            </a:r>
            <a:r>
              <a:rPr lang="en-US" altLang="en-US" sz="2000" b="0" i="0" u="none"/>
              <a:t> 1 =&gt; </a:t>
            </a:r>
            <a:r>
              <a:rPr lang="en-US" altLang="en-US" sz="2000" b="0" u="none"/>
              <a:t>y :=0</a:t>
            </a:r>
            <a:r>
              <a:rPr lang="en-US" altLang="en-US" sz="2000" b="0" i="0" u="none"/>
              <a:t>;</a:t>
            </a:r>
          </a:p>
          <a:p>
            <a:r>
              <a:rPr lang="en-US" altLang="en-US" sz="2000" i="0" u="none">
                <a:solidFill>
                  <a:schemeClr val="tx2"/>
                </a:solidFill>
              </a:rPr>
              <a:t>	when</a:t>
            </a:r>
            <a:r>
              <a:rPr lang="en-US" altLang="en-US" sz="2000" i="0" u="none"/>
              <a:t> </a:t>
            </a:r>
            <a:r>
              <a:rPr lang="en-US" altLang="en-US" sz="2000" b="0" i="0" u="none"/>
              <a:t> 2 | 3  =&gt; </a:t>
            </a:r>
            <a:r>
              <a:rPr lang="en-US" altLang="en-US" sz="2000" b="0" u="none"/>
              <a:t>y :=1</a:t>
            </a:r>
            <a:r>
              <a:rPr lang="en-US" altLang="en-US" sz="2000" b="0" i="0" u="none"/>
              <a:t>;</a:t>
            </a:r>
          </a:p>
          <a:p>
            <a:r>
              <a:rPr lang="en-US" altLang="en-US" sz="2000" i="0" u="none">
                <a:solidFill>
                  <a:schemeClr val="tx2"/>
                </a:solidFill>
              </a:rPr>
              <a:t>	when</a:t>
            </a:r>
            <a:r>
              <a:rPr lang="en-US" altLang="en-US" sz="2000" i="0" u="none"/>
              <a:t>  </a:t>
            </a:r>
            <a:r>
              <a:rPr lang="en-US" altLang="en-US" sz="2000" i="0" u="none">
                <a:solidFill>
                  <a:srgbClr val="FAFD00"/>
                </a:solidFill>
              </a:rPr>
              <a:t>4 </a:t>
            </a:r>
            <a:r>
              <a:rPr lang="en-US" altLang="en-US" sz="2000" i="0" u="none">
                <a:solidFill>
                  <a:schemeClr val="tx2"/>
                </a:solidFill>
              </a:rPr>
              <a:t>to </a:t>
            </a:r>
            <a:r>
              <a:rPr lang="en-US" altLang="en-US" sz="2000" i="0" u="none">
                <a:solidFill>
                  <a:srgbClr val="FAFD00"/>
                </a:solidFill>
              </a:rPr>
              <a:t>7</a:t>
            </a:r>
            <a:r>
              <a:rPr lang="en-US" altLang="en-US" sz="2000" b="0" i="0" u="none"/>
              <a:t> =&gt; </a:t>
            </a:r>
            <a:r>
              <a:rPr lang="en-US" altLang="en-US" sz="2000" b="0" u="none"/>
              <a:t>y :=2</a:t>
            </a:r>
            <a:r>
              <a:rPr lang="en-US" altLang="en-US" sz="2000" b="0" i="0" u="none"/>
              <a:t>;</a:t>
            </a:r>
          </a:p>
          <a:p>
            <a:r>
              <a:rPr lang="en-US" altLang="en-US" sz="2000" i="0" u="none">
                <a:solidFill>
                  <a:schemeClr val="tx2"/>
                </a:solidFill>
              </a:rPr>
              <a:t>	when</a:t>
            </a:r>
            <a:r>
              <a:rPr lang="en-US" altLang="en-US" sz="2000" i="0" u="none"/>
              <a:t> </a:t>
            </a:r>
            <a:r>
              <a:rPr lang="en-US" altLang="en-US" sz="2000" b="0" i="0" u="none"/>
              <a:t> </a:t>
            </a:r>
            <a:r>
              <a:rPr lang="en-US" altLang="en-US" sz="2000" i="0">
                <a:solidFill>
                  <a:schemeClr val="tx2"/>
                </a:solidFill>
              </a:rPr>
              <a:t>others</a:t>
            </a:r>
            <a:r>
              <a:rPr lang="en-US" altLang="en-US" sz="2000" b="0" i="0" u="none"/>
              <a:t>  =&gt; </a:t>
            </a:r>
            <a:r>
              <a:rPr lang="en-US" altLang="en-US" sz="2000" b="0" u="none"/>
              <a:t>y :=3</a:t>
            </a:r>
            <a:r>
              <a:rPr lang="en-US" altLang="en-US" sz="2000" b="0" i="0" u="none"/>
              <a:t>;</a:t>
            </a:r>
          </a:p>
          <a:p>
            <a:r>
              <a:rPr lang="en-US" altLang="en-US" sz="2000" i="0" u="none">
                <a:solidFill>
                  <a:schemeClr val="tx2"/>
                </a:solidFill>
              </a:rPr>
              <a:t>End</a:t>
            </a:r>
            <a:r>
              <a:rPr lang="en-US" altLang="en-US" sz="2000" b="0" i="0" u="none">
                <a:solidFill>
                  <a:schemeClr val="tx2"/>
                </a:solidFill>
              </a:rPr>
              <a:t> </a:t>
            </a:r>
            <a:r>
              <a:rPr lang="en-US" altLang="en-US" sz="2000" i="0" u="none">
                <a:solidFill>
                  <a:schemeClr val="tx2"/>
                </a:solidFill>
              </a:rPr>
              <a:t> CASE</a:t>
            </a:r>
            <a:r>
              <a:rPr lang="en-US" altLang="en-US" sz="2000" i="0" u="none"/>
              <a:t>;</a:t>
            </a:r>
            <a:endParaRPr lang="en-US" altLang="en-US" sz="2000" b="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Ones Count Circuit Architectural   Body: Behavioral (Truth Table)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Architecture</a:t>
            </a:r>
            <a:r>
              <a:rPr lang="en-US" altLang="en-US" sz="2000" smtClean="0"/>
              <a:t>   </a:t>
            </a:r>
            <a:r>
              <a:rPr lang="en-US" altLang="en-US" sz="2000" i="1" smtClean="0"/>
              <a:t>Truth_Table   </a:t>
            </a:r>
            <a:r>
              <a:rPr lang="en-US" altLang="en-US" sz="2000" smtClean="0">
                <a:solidFill>
                  <a:schemeClr val="tx2"/>
                </a:solidFill>
              </a:rPr>
              <a:t>of</a:t>
            </a:r>
            <a:r>
              <a:rPr lang="en-US" altLang="en-US" sz="2000" smtClean="0"/>
              <a:t>   </a:t>
            </a:r>
            <a:r>
              <a:rPr lang="en-US" altLang="en-US" sz="2000" i="1" smtClean="0">
                <a:solidFill>
                  <a:schemeClr val="hlink"/>
                </a:solidFill>
              </a:rPr>
              <a:t>ONES_CNT</a:t>
            </a:r>
            <a:r>
              <a:rPr lang="en-US" altLang="en-US" sz="2000" i="1" smtClean="0"/>
              <a:t>  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altLang="en-US" sz="200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begin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    Process</a:t>
            </a:r>
            <a:r>
              <a:rPr lang="en-US" altLang="en-US" sz="2000" smtClean="0"/>
              <a:t>(A)    </a:t>
            </a:r>
            <a:r>
              <a:rPr lang="en-US" altLang="en-US" sz="2000" smtClean="0">
                <a:solidFill>
                  <a:schemeClr val="hlink"/>
                </a:solidFill>
              </a:rPr>
              <a:t>-- Sensitivity List Contains only Vector A</a:t>
            </a:r>
            <a:endParaRPr lang="en-US" altLang="en-US" sz="200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begin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</a:t>
            </a:r>
            <a:r>
              <a:rPr lang="en-US" altLang="en-US" sz="2000" smtClean="0">
                <a:solidFill>
                  <a:schemeClr val="tx2"/>
                </a:solidFill>
              </a:rPr>
              <a:t>CASE</a:t>
            </a:r>
            <a:r>
              <a:rPr lang="en-US" altLang="en-US" sz="2000" smtClean="0"/>
              <a:t> A  </a:t>
            </a:r>
            <a:r>
              <a:rPr lang="en-US" altLang="en-US" sz="2000" smtClean="0">
                <a:solidFill>
                  <a:schemeClr val="tx2"/>
                </a:solidFill>
              </a:rPr>
              <a:t>is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"000" =&gt; 	C &lt;= "00";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"001" =&gt;	C &lt;= "01";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"010" =&gt;	C &lt;= "01";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"011" =&gt; 	C &lt;= "10";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"100" =&gt; 	C &lt;= "01";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"101" =&gt; 	C &lt;= "10";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"110" =&gt; 	C &lt;= "10";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	 </a:t>
            </a:r>
            <a:r>
              <a:rPr lang="en-US" altLang="en-US" sz="2000" smtClean="0">
                <a:solidFill>
                  <a:schemeClr val="tx2"/>
                </a:solidFill>
              </a:rPr>
              <a:t>WHEN</a:t>
            </a:r>
            <a:r>
              <a:rPr lang="en-US" altLang="en-US" sz="2000" smtClean="0"/>
              <a:t> "111" =&gt; 	C &lt;= "11";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	</a:t>
            </a:r>
            <a:r>
              <a:rPr lang="en-US" altLang="en-US" sz="2000" smtClean="0">
                <a:solidFill>
                  <a:schemeClr val="tx2"/>
                </a:solidFill>
              </a:rPr>
              <a:t>end CASE</a:t>
            </a:r>
            <a:r>
              <a:rPr lang="en-US" altLang="en-US" sz="2000" smtClean="0"/>
              <a:t>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chemeClr val="tx2"/>
                </a:solidFill>
              </a:rPr>
              <a:t>end process</a:t>
            </a:r>
            <a:r>
              <a:rPr lang="en-US" altLang="en-US" sz="2000" smtClean="0"/>
              <a:t>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altLang="en-US" sz="200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000" smtClean="0">
                <a:solidFill>
                  <a:schemeClr val="tx2"/>
                </a:solidFill>
              </a:rPr>
              <a:t>end</a:t>
            </a:r>
            <a:r>
              <a:rPr lang="en-US" altLang="en-US" sz="2000" smtClean="0"/>
              <a:t>  </a:t>
            </a:r>
            <a:r>
              <a:rPr lang="en-US" altLang="en-US" sz="2000" i="1" smtClean="0"/>
              <a:t>Truth_Table</a:t>
            </a:r>
            <a:r>
              <a:rPr lang="en-US" altLang="en-US" sz="2000" smtClean="0"/>
              <a:t>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Loop Control …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Simple Loops</a:t>
            </a:r>
          </a:p>
          <a:p>
            <a:r>
              <a:rPr lang="en-US" altLang="en-US" smtClean="0">
                <a:solidFill>
                  <a:srgbClr val="FAFD00"/>
                </a:solidFill>
              </a:rPr>
              <a:t>Syntax: 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[Loop_Label:]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		    	           statements;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		                </a:t>
            </a:r>
            <a:r>
              <a:rPr lang="en-US" altLang="en-US" smtClean="0">
                <a:solidFill>
                  <a:schemeClr val="tx2"/>
                </a:solidFill>
              </a:rPr>
              <a:t>End LOOP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accent1"/>
                </a:solidFill>
              </a:rPr>
              <a:t>[Loop_Label];</a:t>
            </a:r>
          </a:p>
          <a:p>
            <a:r>
              <a:rPr lang="en-US" altLang="en-US" smtClean="0"/>
              <a:t>The Loop_Label  is Optional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2"/>
                </a:solidFill>
              </a:rPr>
              <a:t>exit</a:t>
            </a:r>
            <a:r>
              <a:rPr lang="en-US" altLang="en-US" smtClean="0"/>
              <a:t> statement may be used to exit the Loop. It has two possible Forms: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exit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accent1"/>
                </a:solidFill>
              </a:rPr>
              <a:t>[Loop_Label]</a:t>
            </a:r>
            <a:r>
              <a:rPr lang="en-US" altLang="en-US" smtClean="0"/>
              <a:t>;  -- This may be used in an if statement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exit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accent1"/>
                </a:solidFill>
              </a:rPr>
              <a:t>[Loop_Label]</a:t>
            </a:r>
            <a:r>
              <a:rPr lang="en-US" altLang="en-US" smtClean="0"/>
              <a:t>  </a:t>
            </a:r>
            <a:r>
              <a:rPr lang="en-US" altLang="en-US" smtClean="0">
                <a:solidFill>
                  <a:schemeClr val="tx2"/>
                </a:solidFill>
              </a:rPr>
              <a:t>when</a:t>
            </a:r>
            <a:r>
              <a:rPr lang="en-US" altLang="en-US" smtClean="0"/>
              <a:t> condition;  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…Loop Control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2"/>
                </a:solidFill>
              </a:rPr>
              <a:t>Process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b="0" smtClean="0"/>
              <a:t>	</a:t>
            </a:r>
            <a:r>
              <a:rPr lang="en-US" altLang="en-US" sz="2000" b="0" smtClean="0">
                <a:solidFill>
                  <a:schemeClr val="tx2"/>
                </a:solidFill>
              </a:rPr>
              <a:t>variable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A </a:t>
            </a:r>
            <a:r>
              <a:rPr lang="en-US" altLang="en-US" sz="2000" b="0" smtClean="0"/>
              <a:t>: Integer </a:t>
            </a:r>
            <a:r>
              <a:rPr lang="en-US" altLang="en-US" sz="2000" smtClean="0"/>
              <a:t>:=0</a:t>
            </a:r>
            <a:r>
              <a:rPr lang="en-US" altLang="en-US" sz="2000" b="0" smtClean="0"/>
              <a:t>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b="0" smtClean="0"/>
              <a:t> 	</a:t>
            </a:r>
            <a:r>
              <a:rPr lang="en-US" altLang="en-US" sz="2000" b="0" smtClean="0">
                <a:solidFill>
                  <a:schemeClr val="tx2"/>
                </a:solidFill>
              </a:rPr>
              <a:t>variable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B </a:t>
            </a:r>
            <a:r>
              <a:rPr lang="en-US" altLang="en-US" sz="2000" b="0" smtClean="0"/>
              <a:t>: Integer </a:t>
            </a:r>
            <a:r>
              <a:rPr lang="en-US" altLang="en-US" sz="2000" smtClean="0"/>
              <a:t>:=1</a:t>
            </a:r>
            <a:r>
              <a:rPr lang="en-US" altLang="en-US" sz="2000" b="0" smtClean="0"/>
              <a:t>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2"/>
                </a:solidFill>
              </a:rPr>
              <a:t>Begin</a:t>
            </a:r>
            <a:endParaRPr lang="en-US" altLang="en-US" sz="2000" smtClean="0">
              <a:solidFill>
                <a:schemeClr val="tx2"/>
              </a:solidFill>
            </a:endParaRP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i="1" smtClean="0"/>
              <a:t>Loop1</a:t>
            </a:r>
            <a:r>
              <a:rPr lang="en-US" altLang="en-US" sz="2000" smtClean="0"/>
              <a:t>: </a:t>
            </a:r>
            <a:r>
              <a:rPr lang="en-US" altLang="en-US" sz="2000" b="0" smtClean="0">
                <a:solidFill>
                  <a:schemeClr val="tx2"/>
                </a:solidFill>
              </a:rPr>
              <a:t>LOOP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 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A := A + 1;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B := 20;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Loop2: </a:t>
            </a:r>
            <a:r>
              <a:rPr lang="en-US" altLang="en-US" sz="2000" b="0" smtClean="0">
                <a:solidFill>
                  <a:schemeClr val="tx2"/>
                </a:solidFill>
              </a:rPr>
              <a:t>LOOP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 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	  </a:t>
            </a:r>
            <a:r>
              <a:rPr lang="en-US" altLang="en-US" sz="2000" b="0" smtClean="0">
                <a:solidFill>
                  <a:schemeClr val="tx2"/>
                </a:solidFill>
              </a:rPr>
              <a:t>IF</a:t>
            </a:r>
            <a:r>
              <a:rPr lang="en-US" altLang="en-US" sz="2000" smtClean="0"/>
              <a:t> B &lt; (A * A) </a:t>
            </a:r>
            <a:r>
              <a:rPr lang="en-US" altLang="en-US" sz="2000" b="0" smtClean="0">
                <a:solidFill>
                  <a:schemeClr val="tx2"/>
                </a:solidFill>
              </a:rPr>
              <a:t>Then</a:t>
            </a:r>
            <a:r>
              <a:rPr lang="en-US" altLang="en-US" sz="2000" smtClean="0"/>
              <a:t> 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	       </a:t>
            </a:r>
            <a:r>
              <a:rPr lang="en-US" altLang="en-US" sz="2000" b="0" smtClean="0">
                <a:solidFill>
                  <a:schemeClr val="tx2"/>
                </a:solidFill>
              </a:rPr>
              <a:t>exit</a:t>
            </a:r>
            <a:r>
              <a:rPr lang="en-US" altLang="en-US" sz="2000" smtClean="0"/>
              <a:t> Loop2</a:t>
            </a:r>
            <a:r>
              <a:rPr lang="en-US" altLang="en-US" sz="2000" b="0" smtClean="0"/>
              <a:t>; </a:t>
            </a:r>
            <a:endParaRPr lang="en-US" altLang="en-US" sz="2000" smtClean="0"/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   	  </a:t>
            </a:r>
            <a:r>
              <a:rPr lang="en-US" altLang="en-US" sz="2000" b="0" smtClean="0">
                <a:solidFill>
                  <a:schemeClr val="tx2"/>
                </a:solidFill>
              </a:rPr>
              <a:t>End IF</a:t>
            </a:r>
            <a:r>
              <a:rPr lang="en-US" altLang="en-US" sz="2000" b="0" smtClean="0"/>
              <a:t>;</a:t>
            </a:r>
            <a:endParaRPr lang="en-US" altLang="en-US" sz="2000" smtClean="0"/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	  B := B - A</a:t>
            </a:r>
            <a:r>
              <a:rPr lang="en-US" altLang="en-US" sz="2000" b="0" smtClean="0"/>
              <a:t>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	             </a:t>
            </a:r>
            <a:r>
              <a:rPr lang="en-US" altLang="en-US" sz="2000" b="0" smtClean="0">
                <a:solidFill>
                  <a:schemeClr val="tx2"/>
                </a:solidFill>
              </a:rPr>
              <a:t>End LOOP</a:t>
            </a:r>
            <a:r>
              <a:rPr lang="en-US" altLang="en-US" sz="2000" b="0" smtClean="0"/>
              <a:t> </a:t>
            </a:r>
            <a:r>
              <a:rPr lang="en-US" altLang="en-US" sz="2000" i="1" smtClean="0"/>
              <a:t>Loop2</a:t>
            </a:r>
            <a:r>
              <a:rPr lang="en-US" altLang="en-US" sz="2000" b="0" smtClean="0"/>
              <a:t>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b="0" smtClean="0"/>
              <a:t>			</a:t>
            </a:r>
            <a:r>
              <a:rPr lang="en-US" altLang="en-US" sz="2000" b="0" smtClean="0">
                <a:solidFill>
                  <a:schemeClr val="tx2"/>
                </a:solidFill>
              </a:rPr>
              <a:t>exit</a:t>
            </a:r>
            <a:r>
              <a:rPr lang="en-US" altLang="en-US" sz="2000" b="0" smtClean="0"/>
              <a:t> Loop1 </a:t>
            </a:r>
            <a:r>
              <a:rPr lang="en-US" altLang="en-US" sz="2000" b="0" smtClean="0">
                <a:solidFill>
                  <a:schemeClr val="tx2"/>
                </a:solidFill>
              </a:rPr>
              <a:t>when</a:t>
            </a:r>
            <a:r>
              <a:rPr lang="en-US" altLang="en-US" sz="2000" b="0" smtClean="0"/>
              <a:t>  A &gt; 10;</a:t>
            </a:r>
          </a:p>
          <a:p>
            <a:pPr algn="just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smtClean="0"/>
              <a:t>		   </a:t>
            </a:r>
            <a:r>
              <a:rPr lang="en-US" altLang="en-US" sz="2000" b="0" smtClean="0">
                <a:solidFill>
                  <a:schemeClr val="tx2"/>
                </a:solidFill>
              </a:rPr>
              <a:t>End</a:t>
            </a:r>
            <a:r>
              <a:rPr lang="en-US" altLang="en-US" sz="2000" smtClean="0">
                <a:solidFill>
                  <a:schemeClr val="tx2"/>
                </a:solidFill>
              </a:rPr>
              <a:t> </a:t>
            </a:r>
            <a:r>
              <a:rPr lang="en-US" altLang="en-US" sz="2000" b="0" smtClean="0">
                <a:solidFill>
                  <a:schemeClr val="tx2"/>
                </a:solidFill>
              </a:rPr>
              <a:t> LOOP</a:t>
            </a:r>
            <a:r>
              <a:rPr lang="en-US" altLang="en-US" sz="2000" b="0" smtClean="0"/>
              <a:t> </a:t>
            </a:r>
            <a:r>
              <a:rPr lang="en-US" altLang="en-US" sz="2000" smtClean="0"/>
              <a:t>Loop1</a:t>
            </a:r>
            <a:r>
              <a:rPr lang="en-US" altLang="en-US" sz="2000" b="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2"/>
                </a:solidFill>
              </a:rPr>
              <a:t>End Process</a:t>
            </a:r>
            <a:r>
              <a:rPr lang="en-US" altLang="en-US" sz="2000" b="0" smtClean="0"/>
              <a:t>;</a:t>
            </a:r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 Loop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smtClean="0">
                <a:solidFill>
                  <a:srgbClr val="FAFD00"/>
                </a:solidFill>
              </a:rPr>
              <a:t>Syntax</a:t>
            </a:r>
            <a:r>
              <a:rPr lang="en-US" altLang="en-US" smtClean="0">
                <a:solidFill>
                  <a:srgbClr val="FAFD00"/>
                </a:solidFill>
              </a:rPr>
              <a:t>:</a:t>
            </a:r>
            <a:r>
              <a:rPr lang="en-US" altLang="en-US" smtClean="0">
                <a:solidFill>
                  <a:schemeClr val="tx1"/>
                </a:solidFill>
              </a:rPr>
              <a:t>  </a:t>
            </a:r>
            <a:endParaRPr lang="en-US" altLang="en-US" b="0" smtClean="0">
              <a:solidFill>
                <a:schemeClr val="tx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0" smtClean="0">
                <a:solidFill>
                  <a:schemeClr val="tx1"/>
                </a:solidFill>
              </a:rPr>
              <a:t>	 </a:t>
            </a:r>
            <a:r>
              <a:rPr lang="en-US" altLang="en-US" sz="2000" b="0" i="1" smtClean="0">
                <a:solidFill>
                  <a:schemeClr val="accent1"/>
                </a:solidFill>
              </a:rPr>
              <a:t>[Loop_Label]:</a:t>
            </a:r>
            <a:r>
              <a:rPr lang="en-US" altLang="en-US" sz="2000" b="0" i="1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FOR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rgbClr val="FF0128"/>
                </a:solidFill>
              </a:rPr>
              <a:t>Loop_Variable</a:t>
            </a:r>
            <a:r>
              <a:rPr lang="en-US" altLang="en-US" sz="2000" b="0" i="1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in</a:t>
            </a:r>
            <a:r>
              <a:rPr lang="en-US" altLang="en-US" sz="2000" smtClean="0">
                <a:solidFill>
                  <a:schemeClr val="tx1"/>
                </a:solidFill>
              </a:rPr>
              <a:t>  </a:t>
            </a:r>
            <a:r>
              <a:rPr lang="en-US" altLang="en-US" sz="2000" b="0" i="1" smtClean="0">
                <a:solidFill>
                  <a:schemeClr val="tx1"/>
                </a:solidFill>
              </a:rPr>
              <a:t>range</a:t>
            </a:r>
            <a:r>
              <a:rPr lang="en-US" altLang="en-US" sz="2000" smtClean="0">
                <a:solidFill>
                  <a:schemeClr val="tx1"/>
                </a:solidFill>
              </a:rPr>
              <a:t>  </a:t>
            </a:r>
            <a:r>
              <a:rPr lang="en-US" altLang="en-US" sz="2000" smtClean="0">
                <a:solidFill>
                  <a:srgbClr val="FAFD00"/>
                </a:solidFill>
              </a:rPr>
              <a:t>LOOP</a:t>
            </a:r>
            <a:endParaRPr lang="en-US" altLang="en-US" sz="2000" b="0" smtClean="0">
              <a:solidFill>
                <a:srgbClr val="FAFD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 	     		</a:t>
            </a:r>
            <a:r>
              <a:rPr lang="en-US" altLang="en-US" sz="20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2000" b="0" smtClean="0">
                <a:solidFill>
                  <a:schemeClr val="tx1"/>
                </a:solidFill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          	</a:t>
            </a:r>
            <a:r>
              <a:rPr lang="en-US" altLang="en-US" sz="2000" smtClean="0">
                <a:solidFill>
                  <a:srgbClr val="FAFD00"/>
                </a:solidFill>
              </a:rPr>
              <a:t>End</a:t>
            </a:r>
            <a:r>
              <a:rPr lang="en-US" altLang="en-US" sz="2000" b="0" smtClean="0">
                <a:solidFill>
                  <a:srgbClr val="FAFD00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LOOP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Loop_Label</a:t>
            </a:r>
            <a:r>
              <a:rPr lang="en-US" altLang="en-US" sz="2000" smtClean="0">
                <a:solidFill>
                  <a:schemeClr val="tx1"/>
                </a:solidFill>
              </a:rPr>
              <a:t>;</a:t>
            </a:r>
          </a:p>
          <a:p>
            <a:endParaRPr lang="en-US" altLang="en-US" sz="2000" smtClean="0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5880100" cy="3675063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</a:p>
          <a:p>
            <a:r>
              <a:rPr lang="en-US" altLang="en-US" sz="1800" i="0" u="none"/>
              <a:t>	</a:t>
            </a:r>
            <a:r>
              <a:rPr lang="en-US" altLang="en-US" sz="1800" i="0" u="none">
                <a:solidFill>
                  <a:schemeClr val="tx2"/>
                </a:solidFill>
              </a:rPr>
              <a:t>variable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B </a:t>
            </a:r>
            <a:r>
              <a:rPr lang="en-US" altLang="en-US" sz="1800" i="0" u="none"/>
              <a:t>: Integer </a:t>
            </a:r>
            <a:r>
              <a:rPr lang="en-US" altLang="en-US" sz="1800" b="0" i="0" u="none"/>
              <a:t>:=1</a:t>
            </a:r>
            <a:r>
              <a:rPr lang="en-US" altLang="en-US" sz="1800" i="0" u="none"/>
              <a:t>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	Loop1: </a:t>
            </a:r>
            <a:r>
              <a:rPr lang="en-US" altLang="en-US" sz="1800" i="0" u="none">
                <a:solidFill>
                  <a:schemeClr val="tx2"/>
                </a:solidFill>
              </a:rPr>
              <a:t>FOR</a:t>
            </a:r>
            <a:r>
              <a:rPr lang="en-US" altLang="en-US" sz="1800" b="0" i="0" u="none"/>
              <a:t>  A  </a:t>
            </a:r>
            <a:r>
              <a:rPr lang="en-US" altLang="en-US" sz="1800" i="0" u="none">
                <a:solidFill>
                  <a:schemeClr val="tx2"/>
                </a:solidFill>
              </a:rPr>
              <a:t>in</a:t>
            </a:r>
            <a:r>
              <a:rPr lang="en-US" altLang="en-US" sz="1800" b="0" i="0" u="none"/>
              <a:t>  1  </a:t>
            </a:r>
            <a:r>
              <a:rPr lang="en-US" altLang="en-US" sz="1800" i="0" u="none">
                <a:solidFill>
                  <a:schemeClr val="tx2"/>
                </a:solidFill>
              </a:rPr>
              <a:t>TO</a:t>
            </a:r>
            <a:r>
              <a:rPr lang="en-US" altLang="en-US" sz="1800" b="0" i="0" u="none"/>
              <a:t>  10   </a:t>
            </a:r>
            <a:r>
              <a:rPr lang="en-US" altLang="en-US" sz="1800" i="0" u="none">
                <a:solidFill>
                  <a:schemeClr val="tx2"/>
                </a:solidFill>
              </a:rPr>
              <a:t>LOOP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 </a:t>
            </a:r>
          </a:p>
          <a:p>
            <a:r>
              <a:rPr lang="en-US" altLang="en-US" sz="1800" b="0" i="0" u="none"/>
              <a:t>			B := 20;</a:t>
            </a:r>
          </a:p>
          <a:p>
            <a:r>
              <a:rPr lang="en-US" altLang="en-US" sz="1800" b="0" i="0" u="none"/>
              <a:t>			Loop2: </a:t>
            </a:r>
            <a:r>
              <a:rPr lang="en-US" altLang="en-US" sz="1800" i="0" u="none">
                <a:solidFill>
                  <a:schemeClr val="tx2"/>
                </a:solidFill>
              </a:rPr>
              <a:t>LOOP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 </a:t>
            </a:r>
          </a:p>
          <a:p>
            <a:r>
              <a:rPr lang="en-US" altLang="en-US" sz="1800" b="0" i="0" u="none"/>
              <a:t>				</a:t>
            </a:r>
            <a:r>
              <a:rPr lang="en-US" altLang="en-US" sz="1800" i="0" u="none">
                <a:solidFill>
                  <a:schemeClr val="tx2"/>
                </a:solidFill>
              </a:rPr>
              <a:t>IF</a:t>
            </a:r>
            <a:r>
              <a:rPr lang="en-US" altLang="en-US" sz="1800" b="0" i="0" u="none"/>
              <a:t> B &lt; (A * A) </a:t>
            </a:r>
            <a:r>
              <a:rPr lang="en-US" altLang="en-US" sz="1800" i="0" u="none">
                <a:solidFill>
                  <a:schemeClr val="tx2"/>
                </a:solidFill>
              </a:rPr>
              <a:t>Then</a:t>
            </a:r>
            <a:r>
              <a:rPr lang="en-US" altLang="en-US" sz="1800" b="0" i="0" u="none"/>
              <a:t> </a:t>
            </a:r>
          </a:p>
          <a:p>
            <a:r>
              <a:rPr lang="en-US" altLang="en-US" sz="1800" b="0" i="0" u="none"/>
              <a:t>				       </a:t>
            </a:r>
            <a:r>
              <a:rPr lang="en-US" altLang="en-US" sz="1800" i="0" u="none">
                <a:solidFill>
                  <a:schemeClr val="tx2"/>
                </a:solidFill>
              </a:rPr>
              <a:t>exit</a:t>
            </a:r>
            <a:r>
              <a:rPr lang="en-US" altLang="en-US" sz="1800" b="0" i="0" u="none"/>
              <a:t> Loop2</a:t>
            </a:r>
            <a:r>
              <a:rPr lang="en-US" altLang="en-US" sz="1800" i="0" u="none"/>
              <a:t>; </a:t>
            </a:r>
            <a:endParaRPr lang="en-US" altLang="en-US" sz="1800" b="0" i="0" u="none"/>
          </a:p>
          <a:p>
            <a:r>
              <a:rPr lang="en-US" altLang="en-US" sz="1800" b="0" i="0" u="none"/>
              <a:t>			   	</a:t>
            </a:r>
            <a:r>
              <a:rPr lang="en-US" altLang="en-US" sz="1800" i="0" u="none">
                <a:solidFill>
                  <a:schemeClr val="tx2"/>
                </a:solidFill>
              </a:rPr>
              <a:t>End IF</a:t>
            </a:r>
            <a:r>
              <a:rPr lang="en-US" altLang="en-US" sz="1800" i="0" u="none"/>
              <a:t>;</a:t>
            </a:r>
            <a:endParaRPr lang="en-US" altLang="en-US" sz="1800" b="0" i="0" u="none"/>
          </a:p>
          <a:p>
            <a:r>
              <a:rPr lang="en-US" altLang="en-US" sz="1800" b="0" i="0" u="none"/>
              <a:t>				B := B - A</a:t>
            </a:r>
            <a:r>
              <a:rPr lang="en-US" altLang="en-US" sz="1800" i="0" u="none"/>
              <a:t>;</a:t>
            </a:r>
          </a:p>
          <a:p>
            <a:r>
              <a:rPr lang="en-US" altLang="en-US" sz="1800" b="0" i="0" u="none"/>
              <a:t>			            </a:t>
            </a:r>
            <a:r>
              <a:rPr lang="en-US" altLang="en-US" sz="1800" i="0" u="none">
                <a:solidFill>
                  <a:schemeClr val="tx2"/>
                </a:solidFill>
              </a:rPr>
              <a:t>End LOOP</a:t>
            </a:r>
            <a:r>
              <a:rPr lang="en-US" altLang="en-US" sz="1800" i="0" u="none"/>
              <a:t> </a:t>
            </a:r>
            <a:r>
              <a:rPr lang="en-US" altLang="en-US" sz="1800" b="0" u="none"/>
              <a:t>Loop2</a:t>
            </a:r>
            <a:r>
              <a:rPr lang="en-US" altLang="en-US" sz="1800" i="0" u="none"/>
              <a:t>;</a:t>
            </a:r>
          </a:p>
          <a:p>
            <a:r>
              <a:rPr lang="en-US" altLang="en-US" sz="1800" b="0" i="0" u="none"/>
              <a:t>		   </a:t>
            </a: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b="0" i="0" u="none">
                <a:solidFill>
                  <a:schemeClr val="tx2"/>
                </a:solidFill>
              </a:rPr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 LOOP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Loop1</a:t>
            </a:r>
            <a:r>
              <a:rPr lang="en-US" altLang="en-US" sz="1800" i="0" u="none"/>
              <a:t>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b="0" u="none"/>
          </a:p>
        </p:txBody>
      </p:sp>
      <p:grpSp>
        <p:nvGrpSpPr>
          <p:cNvPr id="82949" name="Group 5"/>
          <p:cNvGrpSpPr>
            <a:grpSpLocks/>
          </p:cNvGrpSpPr>
          <p:nvPr/>
        </p:nvGrpSpPr>
        <p:grpSpPr bwMode="auto">
          <a:xfrm>
            <a:off x="3733800" y="1143000"/>
            <a:ext cx="2771775" cy="609600"/>
            <a:chOff x="2040" y="4488"/>
            <a:chExt cx="1554" cy="492"/>
          </a:xfrm>
        </p:grpSpPr>
        <p:sp>
          <p:nvSpPr>
            <p:cNvPr id="82950" name="Freeform 6"/>
            <p:cNvSpPr>
              <a:spLocks/>
            </p:cNvSpPr>
            <p:nvPr/>
          </p:nvSpPr>
          <p:spPr bwMode="auto">
            <a:xfrm>
              <a:off x="2040" y="4692"/>
              <a:ext cx="702" cy="288"/>
            </a:xfrm>
            <a:custGeom>
              <a:avLst/>
              <a:gdLst>
                <a:gd name="T0" fmla="*/ 0 w 1194"/>
                <a:gd name="T1" fmla="*/ 288 h 288"/>
                <a:gd name="T2" fmla="*/ 9 w 1194"/>
                <a:gd name="T3" fmla="*/ 0 h 288"/>
                <a:gd name="T4" fmla="*/ 17 w 1194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4" h="288">
                  <a:moveTo>
                    <a:pt x="0" y="288"/>
                  </a:moveTo>
                  <a:lnTo>
                    <a:pt x="618" y="0"/>
                  </a:lnTo>
                  <a:lnTo>
                    <a:pt x="1194" y="0"/>
                  </a:lnTo>
                </a:path>
              </a:pathLst>
            </a:custGeom>
            <a:noFill/>
            <a:ln w="12700" cap="flat" cmpd="sng">
              <a:solidFill>
                <a:srgbClr val="FFFFFF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2394" y="4488"/>
              <a:ext cx="1200" cy="287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u="none">
                  <a:solidFill>
                    <a:srgbClr val="FF0128"/>
                  </a:solidFill>
                  <a:latin typeface="Times New Roman" panose="02020603050405020304" pitchFamily="18" charset="0"/>
                </a:rPr>
                <a:t>Need Not Be Declared</a:t>
              </a:r>
              <a:endParaRPr lang="en-US" altLang="en-US" sz="1600" i="0" u="none">
                <a:solidFill>
                  <a:srgbClr val="FF0128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Ones Count Circuit Architectural   Body: Behavioral (Algorithmic)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Architecture</a:t>
            </a:r>
            <a:r>
              <a:rPr lang="en-US" altLang="en-US" sz="1600" smtClean="0"/>
              <a:t>   </a:t>
            </a:r>
            <a:r>
              <a:rPr lang="en-US" altLang="en-US" sz="1600" i="1" smtClean="0"/>
              <a:t>Algorithmic   </a:t>
            </a:r>
            <a:r>
              <a:rPr lang="en-US" altLang="en-US" sz="1600" smtClean="0">
                <a:solidFill>
                  <a:schemeClr val="tx2"/>
                </a:solidFill>
              </a:rPr>
              <a:t>of</a:t>
            </a:r>
            <a:r>
              <a:rPr lang="en-US" altLang="en-US" sz="1600" smtClean="0"/>
              <a:t>   </a:t>
            </a:r>
            <a:r>
              <a:rPr lang="en-US" altLang="en-US" sz="1600" i="1" smtClean="0">
                <a:solidFill>
                  <a:schemeClr val="hlink"/>
                </a:solidFill>
              </a:rPr>
              <a:t>ONES_CNT</a:t>
            </a:r>
            <a:r>
              <a:rPr lang="en-US" altLang="en-US" sz="1600" smtClean="0"/>
              <a:t>   </a:t>
            </a:r>
            <a:r>
              <a:rPr lang="en-US" altLang="en-US" sz="1600" smtClean="0">
                <a:solidFill>
                  <a:schemeClr val="tx2"/>
                </a:solidFill>
              </a:rPr>
              <a:t>is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begin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    	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      Process</a:t>
            </a:r>
            <a:r>
              <a:rPr lang="en-US" altLang="en-US" sz="1600" smtClean="0"/>
              <a:t>(A) 	  </a:t>
            </a:r>
            <a:r>
              <a:rPr lang="en-US" altLang="en-US" sz="1600" smtClean="0">
                <a:solidFill>
                  <a:schemeClr val="hlink"/>
                </a:solidFill>
              </a:rPr>
              <a:t>-- Sensitivity List Contains only Vector A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    </a:t>
            </a:r>
            <a:r>
              <a:rPr lang="en-US" altLang="en-US" sz="1600" smtClean="0">
                <a:solidFill>
                  <a:schemeClr val="tx2"/>
                </a:solidFill>
              </a:rPr>
              <a:t>Variable</a:t>
            </a:r>
            <a:r>
              <a:rPr lang="en-US" altLang="en-US" sz="1600" smtClean="0"/>
              <a:t>  num: </a:t>
            </a:r>
            <a:r>
              <a:rPr lang="en-US" altLang="en-US" sz="1600" smtClean="0">
                <a:solidFill>
                  <a:schemeClr val="tx2"/>
                </a:solidFill>
              </a:rPr>
              <a:t>INTEGER</a:t>
            </a:r>
            <a:r>
              <a:rPr lang="en-US" altLang="en-US" sz="1600" smtClean="0"/>
              <a:t> </a:t>
            </a:r>
            <a:r>
              <a:rPr lang="en-US" altLang="en-US" sz="1600" smtClean="0">
                <a:solidFill>
                  <a:schemeClr val="tx2"/>
                </a:solidFill>
              </a:rPr>
              <a:t>range</a:t>
            </a:r>
            <a:r>
              <a:rPr lang="en-US" altLang="en-US" sz="1600" smtClean="0"/>
              <a:t> 0 to 3;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altLang="en-US" sz="160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</a:t>
            </a:r>
            <a:r>
              <a:rPr lang="en-US" altLang="en-US" sz="1600" smtClean="0">
                <a:solidFill>
                  <a:schemeClr val="tx2"/>
                </a:solidFill>
              </a:rPr>
              <a:t>begin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num :=0;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</a:t>
            </a:r>
            <a:r>
              <a:rPr lang="en-US" altLang="en-US" sz="1600" smtClean="0">
                <a:solidFill>
                  <a:schemeClr val="tx2"/>
                </a:solidFill>
              </a:rPr>
              <a:t>For</a:t>
            </a:r>
            <a:r>
              <a:rPr lang="en-US" altLang="en-US" sz="1600" smtClean="0"/>
              <a:t> i   </a:t>
            </a:r>
            <a:r>
              <a:rPr lang="en-US" altLang="en-US" sz="1600" smtClean="0">
                <a:solidFill>
                  <a:schemeClr val="tx2"/>
                </a:solidFill>
              </a:rPr>
              <a:t>in</a:t>
            </a:r>
            <a:r>
              <a:rPr lang="en-US" altLang="en-US" sz="1600" smtClean="0"/>
              <a:t>   0 </a:t>
            </a:r>
            <a:r>
              <a:rPr lang="en-US" altLang="en-US" sz="1600" smtClean="0">
                <a:solidFill>
                  <a:schemeClr val="tx2"/>
                </a:solidFill>
              </a:rPr>
              <a:t>to</a:t>
            </a:r>
            <a:r>
              <a:rPr lang="en-US" altLang="en-US" sz="1600" smtClean="0"/>
              <a:t> 2 </a:t>
            </a:r>
            <a:r>
              <a:rPr lang="en-US" altLang="en-US" sz="1600" smtClean="0">
                <a:solidFill>
                  <a:schemeClr val="tx2"/>
                </a:solidFill>
              </a:rPr>
              <a:t>Loop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	</a:t>
            </a:r>
            <a:r>
              <a:rPr lang="en-US" altLang="en-US" sz="1600" smtClean="0">
                <a:solidFill>
                  <a:schemeClr val="tx2"/>
                </a:solidFill>
              </a:rPr>
              <a:t>IF</a:t>
            </a:r>
            <a:r>
              <a:rPr lang="en-US" altLang="en-US" sz="1600" smtClean="0"/>
              <a:t> A(i) = '1' </a:t>
            </a:r>
            <a:r>
              <a:rPr lang="en-US" altLang="en-US" sz="1600" smtClean="0">
                <a:solidFill>
                  <a:schemeClr val="tx2"/>
                </a:solidFill>
              </a:rPr>
              <a:t>then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		num := num+1;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			end if</a:t>
            </a:r>
            <a:r>
              <a:rPr lang="en-US" altLang="en-US" sz="1600" smtClean="0"/>
              <a:t>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</a:t>
            </a:r>
            <a:r>
              <a:rPr lang="en-US" altLang="en-US" sz="1600" smtClean="0">
                <a:solidFill>
                  <a:schemeClr val="tx2"/>
                </a:solidFill>
              </a:rPr>
              <a:t>end Loop</a:t>
            </a:r>
            <a:r>
              <a:rPr lang="en-US" altLang="en-US" sz="1600" smtClean="0"/>
              <a:t>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--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--  		Transfer "num"  Variable Value to a SIGNAL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--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</a:t>
            </a:r>
            <a:r>
              <a:rPr lang="en-US" altLang="en-US" sz="1600" smtClean="0">
                <a:solidFill>
                  <a:schemeClr val="tx2"/>
                </a:solidFill>
              </a:rPr>
              <a:t>CASE</a:t>
            </a:r>
            <a:r>
              <a:rPr lang="en-US" altLang="en-US" sz="1600" smtClean="0"/>
              <a:t> num </a:t>
            </a:r>
            <a:r>
              <a:rPr lang="en-US" altLang="en-US" sz="1600" smtClean="0">
                <a:solidFill>
                  <a:schemeClr val="tx2"/>
                </a:solidFill>
              </a:rPr>
              <a:t>is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	</a:t>
            </a:r>
            <a:r>
              <a:rPr lang="en-US" altLang="en-US" sz="1600" smtClean="0">
                <a:solidFill>
                  <a:schemeClr val="tx2"/>
                </a:solidFill>
              </a:rPr>
              <a:t>WHEN</a:t>
            </a:r>
            <a:r>
              <a:rPr lang="en-US" altLang="en-US" sz="1600" smtClean="0"/>
              <a:t> 0 =&gt; 	C &lt;= "00";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	</a:t>
            </a:r>
            <a:r>
              <a:rPr lang="en-US" altLang="en-US" sz="1600" smtClean="0">
                <a:solidFill>
                  <a:schemeClr val="tx2"/>
                </a:solidFill>
              </a:rPr>
              <a:t>WHEN</a:t>
            </a:r>
            <a:r>
              <a:rPr lang="en-US" altLang="en-US" sz="1600" smtClean="0"/>
              <a:t> 1 =&gt; 	C &lt;= "01";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	</a:t>
            </a:r>
            <a:r>
              <a:rPr lang="en-US" altLang="en-US" sz="1600" smtClean="0">
                <a:solidFill>
                  <a:schemeClr val="tx2"/>
                </a:solidFill>
              </a:rPr>
              <a:t>WHEN</a:t>
            </a:r>
            <a:r>
              <a:rPr lang="en-US" altLang="en-US" sz="1600" smtClean="0"/>
              <a:t> 2 =&gt; 	C &lt;= "10";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	</a:t>
            </a:r>
            <a:r>
              <a:rPr lang="en-US" altLang="en-US" sz="1600" smtClean="0">
                <a:solidFill>
                  <a:schemeClr val="tx2"/>
                </a:solidFill>
              </a:rPr>
              <a:t>WHEN</a:t>
            </a:r>
            <a:r>
              <a:rPr lang="en-US" altLang="en-US" sz="1600" smtClean="0"/>
              <a:t> 3 =&gt; 	C &lt;= "11";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	</a:t>
            </a:r>
            <a:r>
              <a:rPr lang="en-US" altLang="en-US" sz="1600" smtClean="0">
                <a:solidFill>
                  <a:schemeClr val="tx2"/>
                </a:solidFill>
              </a:rPr>
              <a:t>end CASE</a:t>
            </a:r>
            <a:r>
              <a:rPr lang="en-US" altLang="en-US" sz="1600" smtClean="0"/>
              <a:t>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/>
              <a:t>	</a:t>
            </a:r>
            <a:r>
              <a:rPr lang="en-US" altLang="en-US" sz="1600" smtClean="0">
                <a:solidFill>
                  <a:schemeClr val="tx2"/>
                </a:solidFill>
              </a:rPr>
              <a:t>end process</a:t>
            </a:r>
            <a:r>
              <a:rPr lang="en-US" altLang="en-US" sz="1600" smtClean="0"/>
              <a:t>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altLang="en-US" sz="1600" smtClean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end</a:t>
            </a:r>
            <a:r>
              <a:rPr lang="en-US" altLang="en-US" sz="1600" smtClean="0"/>
              <a:t> </a:t>
            </a:r>
            <a:r>
              <a:rPr lang="en-US" altLang="en-US" sz="1600" i="1" smtClean="0"/>
              <a:t>Algorithmic</a:t>
            </a:r>
            <a:r>
              <a:rPr lang="en-US" altLang="en-US" sz="1600" smtClean="0"/>
              <a:t>;</a:t>
            </a:r>
          </a:p>
          <a:p>
            <a:pPr>
              <a:lnSpc>
                <a:spcPct val="80000"/>
              </a:lnSpc>
            </a:pPr>
            <a:endParaRPr lang="en-US" altLang="en-US" sz="16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WHILE Loop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smtClean="0">
                <a:solidFill>
                  <a:srgbClr val="FAFD00"/>
                </a:solidFill>
              </a:rPr>
              <a:t>Syntax</a:t>
            </a:r>
            <a:r>
              <a:rPr lang="en-US" altLang="en-US" smtClean="0">
                <a:solidFill>
                  <a:srgbClr val="FAFD00"/>
                </a:solidFill>
              </a:rPr>
              <a:t>:</a:t>
            </a:r>
            <a:r>
              <a:rPr lang="en-US" altLang="en-US" smtClean="0">
                <a:solidFill>
                  <a:schemeClr val="tx1"/>
                </a:solidFill>
              </a:rPr>
              <a:t>  </a:t>
            </a:r>
            <a:endParaRPr lang="en-US" altLang="en-US" b="0" smtClean="0">
              <a:solidFill>
                <a:schemeClr val="tx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0" smtClean="0">
                <a:solidFill>
                  <a:schemeClr val="tx1"/>
                </a:solidFill>
              </a:rPr>
              <a:t>	 </a:t>
            </a:r>
            <a:r>
              <a:rPr lang="en-US" altLang="en-US" sz="2000" b="0" i="1" smtClean="0">
                <a:solidFill>
                  <a:schemeClr val="accent1"/>
                </a:solidFill>
              </a:rPr>
              <a:t>[Loop_Label]:</a:t>
            </a:r>
            <a:r>
              <a:rPr lang="en-US" altLang="en-US" sz="2000" b="0" i="1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WHILE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rgbClr val="FF0128"/>
                </a:solidFill>
              </a:rPr>
              <a:t>condition</a:t>
            </a:r>
            <a:r>
              <a:rPr lang="en-US" altLang="en-US" sz="2000" b="0" i="1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LOOP</a:t>
            </a:r>
            <a:endParaRPr lang="en-US" altLang="en-US" sz="2000" b="0" smtClean="0">
              <a:solidFill>
                <a:srgbClr val="FAFD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 	     		</a:t>
            </a:r>
            <a:r>
              <a:rPr lang="en-US" altLang="en-US" sz="2000" b="0" i="1" smtClean="0">
                <a:solidFill>
                  <a:schemeClr val="tx1"/>
                </a:solidFill>
              </a:rPr>
              <a:t>statements</a:t>
            </a:r>
            <a:r>
              <a:rPr lang="en-US" altLang="en-US" sz="2000" b="0" smtClean="0">
                <a:solidFill>
                  <a:schemeClr val="tx1"/>
                </a:solidFill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0" smtClean="0">
                <a:solidFill>
                  <a:schemeClr val="tx1"/>
                </a:solidFill>
              </a:rPr>
              <a:t>		             	</a:t>
            </a:r>
            <a:r>
              <a:rPr lang="en-US" altLang="en-US" sz="2000" smtClean="0">
                <a:solidFill>
                  <a:srgbClr val="FAFD00"/>
                </a:solidFill>
              </a:rPr>
              <a:t>End</a:t>
            </a:r>
            <a:r>
              <a:rPr lang="en-US" altLang="en-US" sz="2000" b="0" smtClean="0">
                <a:solidFill>
                  <a:srgbClr val="FAFD00"/>
                </a:solidFill>
              </a:rPr>
              <a:t> </a:t>
            </a:r>
            <a:r>
              <a:rPr lang="en-US" altLang="en-US" sz="2000" smtClean="0">
                <a:solidFill>
                  <a:srgbClr val="FAFD00"/>
                </a:solidFill>
              </a:rPr>
              <a:t>LOOP</a:t>
            </a:r>
            <a:r>
              <a:rPr lang="en-US" altLang="en-US" sz="2000" smtClean="0">
                <a:solidFill>
                  <a:schemeClr val="tx1"/>
                </a:solidFill>
              </a:rPr>
              <a:t> </a:t>
            </a:r>
            <a:r>
              <a:rPr lang="en-US" altLang="en-US" sz="2000" b="0" i="1" smtClean="0">
                <a:solidFill>
                  <a:schemeClr val="tx1"/>
                </a:solidFill>
              </a:rPr>
              <a:t>Loop_Label</a:t>
            </a:r>
            <a:r>
              <a:rPr lang="en-US" altLang="en-US" sz="2000" smtClean="0">
                <a:solidFill>
                  <a:schemeClr val="tx1"/>
                </a:solidFill>
              </a:rPr>
              <a:t>;</a:t>
            </a:r>
          </a:p>
          <a:p>
            <a:endParaRPr lang="en-US" altLang="en-US" sz="2000" smtClean="0"/>
          </a:p>
          <a:p>
            <a:endParaRPr lang="en-US" altLang="en-US" smtClean="0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6553200" cy="28511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</a:p>
          <a:p>
            <a:r>
              <a:rPr lang="en-US" altLang="en-US" sz="1800" i="0" u="none"/>
              <a:t>	</a:t>
            </a:r>
            <a:r>
              <a:rPr lang="en-US" altLang="en-US" sz="1800" i="0" u="none">
                <a:solidFill>
                  <a:schemeClr val="tx2"/>
                </a:solidFill>
              </a:rPr>
              <a:t>variable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B</a:t>
            </a:r>
            <a:r>
              <a:rPr lang="en-US" altLang="en-US" sz="1800" i="0" u="none"/>
              <a:t>:Integer </a:t>
            </a:r>
            <a:r>
              <a:rPr lang="en-US" altLang="en-US" sz="1800" b="0" i="0" u="none"/>
              <a:t>:=1</a:t>
            </a:r>
            <a:r>
              <a:rPr lang="en-US" altLang="en-US" sz="1800" i="0" u="none"/>
              <a:t>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  <a:endParaRPr lang="en-US" altLang="en-US" sz="1800" b="0" i="0" u="none">
              <a:solidFill>
                <a:schemeClr val="tx2"/>
              </a:solidFill>
            </a:endParaRPr>
          </a:p>
          <a:p>
            <a:r>
              <a:rPr lang="en-US" altLang="en-US" sz="1800" b="0" i="0" u="none"/>
              <a:t>	Loop1: </a:t>
            </a:r>
            <a:r>
              <a:rPr lang="en-US" altLang="en-US" sz="1800" i="0" u="none">
                <a:solidFill>
                  <a:schemeClr val="tx2"/>
                </a:solidFill>
              </a:rPr>
              <a:t>FOR</a:t>
            </a:r>
            <a:r>
              <a:rPr lang="en-US" altLang="en-US" sz="1800" b="0" i="0" u="none"/>
              <a:t>  A  </a:t>
            </a:r>
            <a:r>
              <a:rPr lang="en-US" altLang="en-US" sz="1800" i="0" u="none">
                <a:solidFill>
                  <a:schemeClr val="tx2"/>
                </a:solidFill>
              </a:rPr>
              <a:t>in</a:t>
            </a:r>
            <a:r>
              <a:rPr lang="en-US" altLang="en-US" sz="1800" b="0" i="0" u="none"/>
              <a:t>  1  </a:t>
            </a:r>
            <a:r>
              <a:rPr lang="en-US" altLang="en-US" sz="1800" i="0" u="none">
                <a:solidFill>
                  <a:schemeClr val="tx2"/>
                </a:solidFill>
              </a:rPr>
              <a:t>TO</a:t>
            </a:r>
            <a:r>
              <a:rPr lang="en-US" altLang="en-US" sz="1800" b="0" i="0" u="none"/>
              <a:t>  10   </a:t>
            </a:r>
            <a:r>
              <a:rPr lang="en-US" altLang="en-US" sz="1800" i="0" u="none">
                <a:solidFill>
                  <a:schemeClr val="tx2"/>
                </a:solidFill>
              </a:rPr>
              <a:t>LOOP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 </a:t>
            </a:r>
          </a:p>
          <a:p>
            <a:r>
              <a:rPr lang="en-US" altLang="en-US" sz="1800" b="0" i="0" u="none"/>
              <a:t>			B := 20;</a:t>
            </a:r>
          </a:p>
          <a:p>
            <a:r>
              <a:rPr lang="en-US" altLang="en-US" sz="1800" b="0" i="0" u="none"/>
              <a:t>			Loop2: </a:t>
            </a:r>
            <a:r>
              <a:rPr lang="en-US" altLang="en-US" sz="1800" i="0" u="none">
                <a:solidFill>
                  <a:schemeClr val="tx2"/>
                </a:solidFill>
              </a:rPr>
              <a:t>WHILE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 B &lt; (A * A)  </a:t>
            </a:r>
            <a:r>
              <a:rPr lang="en-US" altLang="en-US" sz="1800" i="0" u="none">
                <a:solidFill>
                  <a:schemeClr val="tx2"/>
                </a:solidFill>
              </a:rPr>
              <a:t>LOOP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 </a:t>
            </a:r>
          </a:p>
          <a:p>
            <a:r>
              <a:rPr lang="en-US" altLang="en-US" sz="1800" b="0" i="0" u="none"/>
              <a:t>				B := B - A</a:t>
            </a:r>
            <a:r>
              <a:rPr lang="en-US" altLang="en-US" sz="1800" i="0" u="none"/>
              <a:t>;</a:t>
            </a:r>
          </a:p>
          <a:p>
            <a:r>
              <a:rPr lang="en-US" altLang="en-US" sz="1800" b="0" i="0" u="none"/>
              <a:t>			            </a:t>
            </a:r>
            <a:r>
              <a:rPr lang="en-US" altLang="en-US" sz="1800" i="0" u="none">
                <a:solidFill>
                  <a:schemeClr val="tx2"/>
                </a:solidFill>
              </a:rPr>
              <a:t>End LOOP</a:t>
            </a:r>
            <a:r>
              <a:rPr lang="en-US" altLang="en-US" sz="1800" i="0" u="none"/>
              <a:t> </a:t>
            </a:r>
            <a:r>
              <a:rPr lang="en-US" altLang="en-US" sz="1800" b="0" u="none"/>
              <a:t>Loop2</a:t>
            </a:r>
            <a:r>
              <a:rPr lang="en-US" altLang="en-US" sz="1800" i="0" u="none"/>
              <a:t>;</a:t>
            </a:r>
          </a:p>
          <a:p>
            <a:r>
              <a:rPr lang="en-US" altLang="en-US" sz="1800" b="0" i="0" u="none"/>
              <a:t>		   </a:t>
            </a:r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b="0" i="0" u="none">
                <a:solidFill>
                  <a:schemeClr val="tx2"/>
                </a:solidFill>
              </a:rPr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 LOOP</a:t>
            </a:r>
            <a:r>
              <a:rPr lang="en-US" altLang="en-US" sz="1800" i="0" u="none"/>
              <a:t> </a:t>
            </a:r>
            <a:r>
              <a:rPr lang="en-US" altLang="en-US" sz="1800" b="0" i="0" u="none"/>
              <a:t>Loop1</a:t>
            </a:r>
            <a:r>
              <a:rPr lang="en-US" altLang="en-US" sz="1800" i="0" u="none"/>
              <a:t>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End Process;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Terms …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Attribute:</a:t>
            </a:r>
          </a:p>
          <a:p>
            <a:pPr lvl="1"/>
            <a:r>
              <a:rPr lang="en-US" altLang="en-US" smtClean="0"/>
              <a:t>Data attached to VHDL objects or predefined data about VHDL objects</a:t>
            </a:r>
          </a:p>
          <a:p>
            <a:pPr lvl="1"/>
            <a:r>
              <a:rPr lang="en-US" altLang="en-US" smtClean="0"/>
              <a:t>Examples: </a:t>
            </a:r>
          </a:p>
          <a:p>
            <a:pPr lvl="2"/>
            <a:r>
              <a:rPr lang="en-US" altLang="en-US" smtClean="0"/>
              <a:t>maximum operation temperature of a device</a:t>
            </a:r>
          </a:p>
          <a:p>
            <a:pPr lvl="2"/>
            <a:r>
              <a:rPr lang="en-US" altLang="en-US" smtClean="0"/>
              <a:t>Current drive capability of a buffer</a:t>
            </a:r>
          </a:p>
          <a:p>
            <a:r>
              <a:rPr lang="en-US" altLang="en-US" smtClean="0"/>
              <a:t>VHDL is </a:t>
            </a:r>
            <a:r>
              <a:rPr lang="en-US" altLang="en-US" smtClean="0">
                <a:solidFill>
                  <a:srgbClr val="FF9933"/>
                </a:solidFill>
              </a:rPr>
              <a:t>NOT Case-Sensitive</a:t>
            </a:r>
            <a:r>
              <a:rPr lang="en-US" altLang="en-US" smtClean="0"/>
              <a:t>   </a:t>
            </a:r>
          </a:p>
          <a:p>
            <a:pPr lvl="1"/>
            <a:r>
              <a:rPr lang="en-US" altLang="en-US" smtClean="0"/>
              <a:t>	Begin = begin = beGiN</a:t>
            </a:r>
          </a:p>
          <a:p>
            <a:r>
              <a:rPr lang="en-US" altLang="en-US" smtClean="0"/>
              <a:t>Semicolon “ ; ”  terminates declarations or statements.</a:t>
            </a:r>
          </a:p>
          <a:p>
            <a:r>
              <a:rPr lang="en-US" altLang="en-US" smtClean="0"/>
              <a:t>After a double minus sign (</a:t>
            </a:r>
            <a:r>
              <a:rPr lang="en-US" altLang="en-US" smtClean="0">
                <a:solidFill>
                  <a:srgbClr val="FFFF00"/>
                </a:solidFill>
              </a:rPr>
              <a:t>--</a:t>
            </a:r>
            <a:r>
              <a:rPr lang="en-US" altLang="en-US" smtClean="0"/>
              <a:t>) the rest of the line is treated as a comment</a:t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Moore 1011 Detector using Wait</a:t>
            </a:r>
          </a:p>
        </p:txBody>
      </p:sp>
      <p:pic>
        <p:nvPicPr>
          <p:cNvPr id="86019" name="Picture 3" descr="det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2052638"/>
            <a:ext cx="43211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57200" y="3098800"/>
            <a:ext cx="3581400" cy="132397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none">
                <a:solidFill>
                  <a:schemeClr val="tx2"/>
                </a:solidFill>
              </a:rPr>
              <a:t>ENTITY</a:t>
            </a:r>
            <a:r>
              <a:rPr lang="en-US" altLang="en-US" sz="2000" u="none"/>
              <a:t> moore_detector </a:t>
            </a:r>
            <a:r>
              <a:rPr lang="en-US" altLang="en-US" sz="2000" u="none">
                <a:solidFill>
                  <a:schemeClr val="tx2"/>
                </a:solidFill>
              </a:rPr>
              <a:t>IS</a:t>
            </a:r>
            <a:r>
              <a:rPr lang="en-US" altLang="en-US" sz="2000" u="none"/>
              <a:t> </a:t>
            </a:r>
          </a:p>
          <a:p>
            <a:r>
              <a:rPr lang="en-US" altLang="en-US" sz="2000" u="none">
                <a:solidFill>
                  <a:schemeClr val="tx2"/>
                </a:solidFill>
              </a:rPr>
              <a:t>PORT</a:t>
            </a:r>
            <a:r>
              <a:rPr lang="en-US" altLang="en-US" sz="2000" u="none"/>
              <a:t> (x, clk : </a:t>
            </a:r>
            <a:r>
              <a:rPr lang="en-US" altLang="en-US" sz="2000" u="none">
                <a:solidFill>
                  <a:schemeClr val="tx2"/>
                </a:solidFill>
              </a:rPr>
              <a:t>IN</a:t>
            </a:r>
            <a:r>
              <a:rPr lang="en-US" altLang="en-US" sz="2000" u="none"/>
              <a:t> BIT; </a:t>
            </a:r>
          </a:p>
          <a:p>
            <a:r>
              <a:rPr lang="en-US" altLang="en-US" sz="2000" u="none"/>
              <a:t>z : </a:t>
            </a:r>
            <a:r>
              <a:rPr lang="en-US" altLang="en-US" sz="2000" u="none">
                <a:solidFill>
                  <a:schemeClr val="tx2"/>
                </a:solidFill>
              </a:rPr>
              <a:t>OUT</a:t>
            </a:r>
            <a:r>
              <a:rPr lang="en-US" altLang="en-US" sz="2000" u="none"/>
              <a:t> BIT); </a:t>
            </a:r>
          </a:p>
          <a:p>
            <a:r>
              <a:rPr lang="en-US" altLang="en-US" sz="2000" u="none">
                <a:solidFill>
                  <a:schemeClr val="tx2"/>
                </a:solidFill>
              </a:rPr>
              <a:t>END</a:t>
            </a:r>
            <a:r>
              <a:rPr lang="en-US" altLang="en-US" sz="2000" u="none"/>
              <a:t> moore_detector; </a:t>
            </a: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365125" y="4230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b="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Moore 1011 Detector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 smtClean="0"/>
              <a:t> 	</a:t>
            </a:r>
            <a:r>
              <a:rPr lang="en-US" altLang="en-US" sz="1800" smtClean="0">
                <a:solidFill>
                  <a:schemeClr val="tx2"/>
                </a:solidFill>
              </a:rPr>
              <a:t>ARCHITECTURE</a:t>
            </a:r>
            <a:r>
              <a:rPr lang="en-US" altLang="en-US" sz="1800" smtClean="0"/>
              <a:t> most_behavioral_state_machine </a:t>
            </a:r>
            <a:r>
              <a:rPr lang="en-US" altLang="en-US" sz="1800" smtClean="0">
                <a:solidFill>
                  <a:schemeClr val="tx2"/>
                </a:solidFill>
              </a:rPr>
              <a:t>OF</a:t>
            </a:r>
            <a:r>
              <a:rPr lang="en-US" altLang="en-US" sz="1800" smtClean="0"/>
              <a:t> moore_detector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TYPE</a:t>
            </a:r>
            <a:r>
              <a:rPr lang="en-US" altLang="en-US" sz="1800" smtClean="0"/>
              <a:t> state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  <a:r>
              <a:rPr lang="en-US" altLang="en-US" sz="1800" smtClean="0"/>
              <a:t> (reset, got1, got10, got101, got1011);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SIGNAL</a:t>
            </a:r>
            <a:r>
              <a:rPr lang="en-US" altLang="en-US" sz="1800" smtClean="0"/>
              <a:t> current : state := reset;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 (clk)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(clk = '1' and CLK</a:t>
            </a:r>
            <a:r>
              <a:rPr lang="en-US" altLang="en-US" sz="1800" smtClean="0">
                <a:solidFill>
                  <a:schemeClr val="tx2"/>
                </a:solidFill>
              </a:rPr>
              <a:t>’Event</a:t>
            </a:r>
            <a:r>
              <a:rPr lang="en-US" altLang="en-US" sz="1800" smtClean="0"/>
              <a:t>)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CASE</a:t>
            </a:r>
            <a:r>
              <a:rPr lang="en-US" altLang="en-US" sz="1800" smtClean="0"/>
              <a:t> current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  <a:r>
              <a:rPr lang="en-US" altLang="en-US" sz="1800" smtClean="0"/>
              <a:t>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WHEN</a:t>
            </a:r>
            <a:r>
              <a:rPr lang="en-US" altLang="en-US" sz="1800" smtClean="0"/>
              <a:t> reset =&gt; </a:t>
            </a:r>
            <a:br>
              <a:rPr lang="en-US" altLang="en-US" sz="1800" smtClean="0"/>
            </a:b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x = '1'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current &lt;= got1; 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r>
              <a:rPr lang="en-US" altLang="en-US" sz="1800" smtClean="0"/>
              <a:t> current &lt;= reset;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WHEN</a:t>
            </a:r>
            <a:r>
              <a:rPr lang="en-US" altLang="en-US" sz="1800" smtClean="0"/>
              <a:t> got1 =&gt; </a:t>
            </a:r>
            <a:br>
              <a:rPr lang="en-US" altLang="en-US" sz="1800" smtClean="0"/>
            </a:b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x = '0'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current &lt;= got10; 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r>
              <a:rPr lang="en-US" altLang="en-US" sz="1800" smtClean="0"/>
              <a:t> current &lt;= got1;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WHEN</a:t>
            </a:r>
            <a:r>
              <a:rPr lang="en-US" altLang="en-US" sz="1800" smtClean="0"/>
              <a:t> got10 =&gt; </a:t>
            </a:r>
            <a:br>
              <a:rPr lang="en-US" altLang="en-US" sz="1800" smtClean="0"/>
            </a:b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x = '1'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current &lt;= got101; 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r>
              <a:rPr lang="en-US" altLang="en-US" sz="1800" smtClean="0"/>
              <a:t> current &lt;= reset;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WHEN</a:t>
            </a:r>
            <a:r>
              <a:rPr lang="en-US" altLang="en-US" sz="1800" smtClean="0"/>
              <a:t> got101 =&gt; </a:t>
            </a:r>
            <a:br>
              <a:rPr lang="en-US" altLang="en-US" sz="1800" smtClean="0"/>
            </a:b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x = '1'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current &lt;= got1011; 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r>
              <a:rPr lang="en-US" altLang="en-US" sz="1800" smtClean="0"/>
              <a:t> current &lt;= got10;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WHEN</a:t>
            </a:r>
            <a:r>
              <a:rPr lang="en-US" altLang="en-US" sz="1800" smtClean="0"/>
              <a:t> got1011 =&gt; </a:t>
            </a:r>
            <a:br>
              <a:rPr lang="en-US" altLang="en-US" sz="1800" smtClean="0"/>
            </a:b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x = '1'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current &lt;= got1; 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r>
              <a:rPr lang="en-US" altLang="en-US" sz="1800" smtClean="0"/>
              <a:t> current &lt;= got10;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END CASE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 </a:t>
            </a:r>
            <a:br>
              <a:rPr lang="en-US" altLang="en-US" sz="1800" smtClean="0"/>
            </a:br>
            <a:r>
              <a:rPr lang="en-US" altLang="en-US" sz="1800" smtClean="0"/>
              <a:t>z &lt;= '1' </a:t>
            </a:r>
            <a:r>
              <a:rPr lang="en-US" altLang="en-US" sz="1800" smtClean="0">
                <a:solidFill>
                  <a:schemeClr val="tx2"/>
                </a:solidFill>
              </a:rPr>
              <a:t>WHEN</a:t>
            </a:r>
            <a:r>
              <a:rPr lang="en-US" altLang="en-US" sz="1800" smtClean="0"/>
              <a:t> current = got1011 </a:t>
            </a:r>
            <a:r>
              <a:rPr lang="en-US" altLang="en-US" sz="1800" smtClean="0">
                <a:solidFill>
                  <a:schemeClr val="tx2"/>
                </a:solidFill>
              </a:rPr>
              <a:t>ELSE</a:t>
            </a:r>
            <a:r>
              <a:rPr lang="en-US" altLang="en-US" sz="1800" smtClean="0"/>
              <a:t> '0'; 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smtClean="0"/>
              <a:t> most_behavioral_state_machine;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Generalized VHDL Mealy Model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Architecture</a:t>
            </a:r>
            <a:r>
              <a:rPr lang="en-US" altLang="en-US" sz="1800" smtClean="0"/>
              <a:t>  </a:t>
            </a:r>
            <a:r>
              <a:rPr lang="en-US" altLang="en-US" sz="1800" smtClean="0">
                <a:solidFill>
                  <a:srgbClr val="FF0128"/>
                </a:solidFill>
              </a:rPr>
              <a:t>Mealy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of</a:t>
            </a:r>
            <a:r>
              <a:rPr lang="en-US" altLang="en-US" sz="1800" smtClean="0"/>
              <a:t>  fsm 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Signal</a:t>
            </a:r>
            <a:r>
              <a:rPr lang="en-US" altLang="en-US" sz="1800" smtClean="0"/>
              <a:t> D, Y: Std_Logic_Vector( ...); -- Local Signals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>
                <a:solidFill>
                  <a:srgbClr val="FAFD00"/>
                </a:solidFill>
              </a:rPr>
              <a:t>Register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( Clk)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	  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(Clk</a:t>
            </a:r>
            <a:r>
              <a:rPr lang="en-US" altLang="en-US" sz="1800" smtClean="0">
                <a:solidFill>
                  <a:schemeClr val="tx2"/>
                </a:solidFill>
              </a:rPr>
              <a:t>`EVENT</a:t>
            </a:r>
            <a:r>
              <a:rPr lang="en-US" altLang="en-US" sz="1800" smtClean="0"/>
              <a:t> and Clk = `1`)  </a:t>
            </a:r>
            <a:r>
              <a:rPr lang="en-US" altLang="en-US" sz="1800" smtClean="0">
                <a:solidFill>
                  <a:schemeClr val="tx2"/>
                </a:solidFill>
              </a:rPr>
              <a:t>Then</a:t>
            </a:r>
            <a:r>
              <a:rPr lang="en-US" altLang="en-US" sz="1800" smtClean="0"/>
              <a:t>  Y &lt;= D;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	 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>
                <a:solidFill>
                  <a:srgbClr val="FAFD00"/>
                </a:solidFill>
              </a:rPr>
              <a:t>Transitions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(X, Y)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	  D &lt;= F1(X, 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>
                <a:solidFill>
                  <a:srgbClr val="FAFD00"/>
                </a:solidFill>
              </a:rPr>
              <a:t>Output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(X, Y)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	  Z &lt;= F2(X, Y);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rgbClr val="FF0128"/>
                </a:solidFill>
              </a:rPr>
              <a:t>Mealy</a:t>
            </a:r>
            <a:r>
              <a:rPr lang="en-US" altLang="en-US" sz="18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en-US" sz="1800" smtClean="0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5184775" y="3379788"/>
            <a:ext cx="59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875213" y="3200400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i="0" u="none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789613" y="3273425"/>
            <a:ext cx="1270000" cy="1054100"/>
          </a:xfrm>
          <a:prstGeom prst="rect">
            <a:avLst/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219825" y="3392488"/>
            <a:ext cx="463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latin typeface="Times New Roman" panose="02020603050405020304" pitchFamily="18" charset="0"/>
              </a:rPr>
              <a:t>F2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6219825" y="3954463"/>
            <a:ext cx="463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latin typeface="Times New Roman" panose="02020603050405020304" pitchFamily="18" charset="0"/>
              </a:rPr>
              <a:t>F1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6165850" y="3830638"/>
            <a:ext cx="893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7072313" y="3436938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669213" y="3259138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i="0" u="none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7072313" y="4052888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5184775" y="4052888"/>
            <a:ext cx="59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6159500" y="3273425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79" name="Group 15"/>
          <p:cNvGrpSpPr>
            <a:grpSpLocks/>
          </p:cNvGrpSpPr>
          <p:nvPr/>
        </p:nvGrpSpPr>
        <p:grpSpPr bwMode="auto">
          <a:xfrm>
            <a:off x="5938838" y="4681538"/>
            <a:ext cx="1133475" cy="884237"/>
            <a:chOff x="2746" y="1599"/>
            <a:chExt cx="714" cy="557"/>
          </a:xfrm>
        </p:grpSpPr>
        <p:sp>
          <p:nvSpPr>
            <p:cNvPr id="88084" name="Rectangle 16"/>
            <p:cNvSpPr>
              <a:spLocks noChangeArrowheads="1"/>
            </p:cNvSpPr>
            <p:nvPr/>
          </p:nvSpPr>
          <p:spPr bwMode="auto">
            <a:xfrm>
              <a:off x="2746" y="1599"/>
              <a:ext cx="658" cy="557"/>
            </a:xfrm>
            <a:prstGeom prst="rect">
              <a:avLst/>
            </a:prstGeom>
            <a:solidFill>
              <a:srgbClr val="66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085" name="Rectangle 17"/>
            <p:cNvSpPr>
              <a:spLocks noChangeArrowheads="1"/>
            </p:cNvSpPr>
            <p:nvPr/>
          </p:nvSpPr>
          <p:spPr bwMode="auto">
            <a:xfrm>
              <a:off x="2790" y="1765"/>
              <a:ext cx="6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i="0" u="none">
                  <a:latin typeface="Times New Roman" panose="02020603050405020304" pitchFamily="18" charset="0"/>
                </a:rPr>
                <a:t>Register</a:t>
              </a:r>
            </a:p>
          </p:txBody>
        </p:sp>
      </p:grpSp>
      <p:sp>
        <p:nvSpPr>
          <p:cNvPr id="88080" name="Freeform 18"/>
          <p:cNvSpPr>
            <a:spLocks/>
          </p:cNvSpPr>
          <p:nvPr/>
        </p:nvSpPr>
        <p:spPr bwMode="auto">
          <a:xfrm>
            <a:off x="6989763" y="4052888"/>
            <a:ext cx="681037" cy="1068387"/>
          </a:xfrm>
          <a:custGeom>
            <a:avLst/>
            <a:gdLst>
              <a:gd name="T0" fmla="*/ 2147483646 w 429"/>
              <a:gd name="T1" fmla="*/ 0 h 672"/>
              <a:gd name="T2" fmla="*/ 2147483646 w 429"/>
              <a:gd name="T3" fmla="*/ 2147483646 h 672"/>
              <a:gd name="T4" fmla="*/ 0 w 429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" h="672">
                <a:moveTo>
                  <a:pt x="428" y="0"/>
                </a:moveTo>
                <a:lnTo>
                  <a:pt x="428" y="671"/>
                </a:lnTo>
                <a:lnTo>
                  <a:pt x="0" y="6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Freeform 19"/>
          <p:cNvSpPr>
            <a:spLocks/>
          </p:cNvSpPr>
          <p:nvPr/>
        </p:nvSpPr>
        <p:spPr bwMode="auto">
          <a:xfrm>
            <a:off x="5178425" y="4052888"/>
            <a:ext cx="755650" cy="1068387"/>
          </a:xfrm>
          <a:custGeom>
            <a:avLst/>
            <a:gdLst>
              <a:gd name="T0" fmla="*/ 2147483646 w 476"/>
              <a:gd name="T1" fmla="*/ 2147483646 h 672"/>
              <a:gd name="T2" fmla="*/ 0 w 476"/>
              <a:gd name="T3" fmla="*/ 2147483646 h 672"/>
              <a:gd name="T4" fmla="*/ 0 w 476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6" h="672">
                <a:moveTo>
                  <a:pt x="475" y="671"/>
                </a:moveTo>
                <a:lnTo>
                  <a:pt x="0" y="67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Rectangle 20"/>
          <p:cNvSpPr>
            <a:spLocks noChangeArrowheads="1"/>
          </p:cNvSpPr>
          <p:nvPr/>
        </p:nvSpPr>
        <p:spPr bwMode="auto">
          <a:xfrm>
            <a:off x="4800600" y="3932238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i="0" u="none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88083" name="Rectangle 21"/>
          <p:cNvSpPr>
            <a:spLocks noChangeArrowheads="1"/>
          </p:cNvSpPr>
          <p:nvPr/>
        </p:nvSpPr>
        <p:spPr bwMode="auto">
          <a:xfrm>
            <a:off x="7142163" y="5111750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i="0" u="none"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508500" y="4586288"/>
            <a:ext cx="901700" cy="596900"/>
          </a:xfrm>
          <a:prstGeom prst="rect">
            <a:avLst/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Generalized VHDL Moore Model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Architecture</a:t>
            </a:r>
            <a:r>
              <a:rPr lang="en-US" altLang="en-US" sz="1800" smtClean="0"/>
              <a:t>  </a:t>
            </a:r>
            <a:r>
              <a:rPr lang="en-US" altLang="en-US" sz="1800" smtClean="0">
                <a:solidFill>
                  <a:srgbClr val="FF0128"/>
                </a:solidFill>
              </a:rPr>
              <a:t>Moore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chemeClr val="tx2"/>
                </a:solidFill>
              </a:rPr>
              <a:t>of</a:t>
            </a:r>
            <a:r>
              <a:rPr lang="en-US" altLang="en-US" sz="1800" smtClean="0"/>
              <a:t>  </a:t>
            </a:r>
            <a:r>
              <a:rPr lang="en-US" altLang="en-US" sz="1800" i="1" smtClean="0"/>
              <a:t>fsm</a:t>
            </a:r>
            <a:r>
              <a:rPr lang="en-US" altLang="en-US" sz="1800" smtClean="0"/>
              <a:t>  </a:t>
            </a:r>
            <a:r>
              <a:rPr lang="en-US" altLang="en-US" sz="18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solidFill>
                  <a:schemeClr val="tx2"/>
                </a:solidFill>
              </a:rPr>
              <a:t>Signal</a:t>
            </a:r>
            <a:r>
              <a:rPr lang="en-US" altLang="en-US" sz="1800" smtClean="0"/>
              <a:t> D, Y: Std_Logic_Vector( ...); -- Local Signals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i="1" smtClean="0">
                <a:solidFill>
                  <a:srgbClr val="FAFD00"/>
                </a:solidFill>
              </a:rPr>
              <a:t>Register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( Clk)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	  </a:t>
            </a:r>
            <a:r>
              <a:rPr lang="en-US" altLang="en-US" sz="1800" smtClean="0">
                <a:solidFill>
                  <a:schemeClr val="tx2"/>
                </a:solidFill>
              </a:rPr>
              <a:t>IF</a:t>
            </a:r>
            <a:r>
              <a:rPr lang="en-US" altLang="en-US" sz="1800" smtClean="0"/>
              <a:t> (Clk`</a:t>
            </a:r>
            <a:r>
              <a:rPr lang="en-US" altLang="en-US" sz="1800" smtClean="0">
                <a:solidFill>
                  <a:schemeClr val="tx2"/>
                </a:solidFill>
              </a:rPr>
              <a:t>EVENT</a:t>
            </a:r>
            <a:r>
              <a:rPr lang="en-US" altLang="en-US" sz="1800" smtClean="0"/>
              <a:t> and Clk = `1`)  Then  Y &lt;= D;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	  </a:t>
            </a:r>
            <a:r>
              <a:rPr lang="en-US" altLang="en-US" sz="1800" smtClean="0">
                <a:solidFill>
                  <a:schemeClr val="tx2"/>
                </a:solidFill>
              </a:rPr>
              <a:t>End IF</a:t>
            </a:r>
            <a:r>
              <a:rPr lang="en-US" altLang="en-US" sz="1800" smtClean="0"/>
              <a:t>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</a:t>
            </a:r>
            <a:endParaRPr lang="en-US" altLang="en-US" sz="1800" i="1" smtClean="0"/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i="1" smtClean="0">
                <a:solidFill>
                  <a:srgbClr val="FAFD00"/>
                </a:solidFill>
              </a:rPr>
              <a:t>Transitions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(X, Y)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	  D &lt;= F1(X, Y);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</a:t>
            </a:r>
            <a:endParaRPr lang="en-US" altLang="en-US" sz="1800" i="1" smtClean="0"/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i="1" smtClean="0">
                <a:solidFill>
                  <a:srgbClr val="FAFD00"/>
                </a:solidFill>
              </a:rPr>
              <a:t>Output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tx2"/>
                </a:solidFill>
              </a:rPr>
              <a:t>Process</a:t>
            </a:r>
            <a:r>
              <a:rPr lang="en-US" altLang="en-US" sz="1800" smtClean="0"/>
              <a:t>(Y)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	  Z &lt;= F2(Y);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/>
              <a:t>    </a:t>
            </a:r>
            <a:r>
              <a:rPr lang="en-US" altLang="en-US" sz="1800" smtClean="0">
                <a:solidFill>
                  <a:schemeClr val="tx2"/>
                </a:solidFill>
              </a:rPr>
              <a:t>End Process</a:t>
            </a:r>
            <a:r>
              <a:rPr lang="en-US" altLang="en-US" sz="1800" smtClean="0"/>
              <a:t>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End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rgbClr val="FF0128"/>
                </a:solidFill>
              </a:rPr>
              <a:t>Moore</a:t>
            </a:r>
            <a:r>
              <a:rPr lang="en-US" altLang="en-US" sz="1800" smtClean="0"/>
              <a:t>;</a:t>
            </a:r>
          </a:p>
        </p:txBody>
      </p:sp>
      <p:grpSp>
        <p:nvGrpSpPr>
          <p:cNvPr id="89093" name="Group 5"/>
          <p:cNvGrpSpPr>
            <a:grpSpLocks/>
          </p:cNvGrpSpPr>
          <p:nvPr/>
        </p:nvGrpSpPr>
        <p:grpSpPr bwMode="auto">
          <a:xfrm>
            <a:off x="5664200" y="3886200"/>
            <a:ext cx="901700" cy="333375"/>
            <a:chOff x="2076" y="955"/>
            <a:chExt cx="568" cy="210"/>
          </a:xfrm>
        </p:grpSpPr>
        <p:sp>
          <p:nvSpPr>
            <p:cNvPr id="89109" name="Line 6"/>
            <p:cNvSpPr>
              <a:spLocks noChangeShapeType="1"/>
            </p:cNvSpPr>
            <p:nvPr/>
          </p:nvSpPr>
          <p:spPr bwMode="auto">
            <a:xfrm>
              <a:off x="2271" y="1068"/>
              <a:ext cx="3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0" name="Rectangle 7"/>
            <p:cNvSpPr>
              <a:spLocks noChangeArrowheads="1"/>
            </p:cNvSpPr>
            <p:nvPr/>
          </p:nvSpPr>
          <p:spPr bwMode="auto">
            <a:xfrm>
              <a:off x="2076" y="955"/>
              <a:ext cx="19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i="0" u="none">
                  <a:latin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89094" name="Rectangle 8"/>
          <p:cNvSpPr>
            <a:spLocks noChangeArrowheads="1"/>
          </p:cNvSpPr>
          <p:nvPr/>
        </p:nvSpPr>
        <p:spPr bwMode="auto">
          <a:xfrm>
            <a:off x="6578600" y="3900488"/>
            <a:ext cx="1270000" cy="655637"/>
          </a:xfrm>
          <a:prstGeom prst="rect">
            <a:avLst/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9095" name="Rectangle 9"/>
          <p:cNvSpPr>
            <a:spLocks noChangeArrowheads="1"/>
          </p:cNvSpPr>
          <p:nvPr/>
        </p:nvSpPr>
        <p:spPr bwMode="auto">
          <a:xfrm>
            <a:off x="4722813" y="4687888"/>
            <a:ext cx="463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latin typeface="Times New Roman" panose="02020603050405020304" pitchFamily="18" charset="0"/>
              </a:rPr>
              <a:t>F2</a:t>
            </a:r>
          </a:p>
        </p:txBody>
      </p:sp>
      <p:sp>
        <p:nvSpPr>
          <p:cNvPr id="89096" name="Rectangle 10"/>
          <p:cNvSpPr>
            <a:spLocks noChangeArrowheads="1"/>
          </p:cNvSpPr>
          <p:nvPr/>
        </p:nvSpPr>
        <p:spPr bwMode="auto">
          <a:xfrm>
            <a:off x="7008813" y="4030663"/>
            <a:ext cx="463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 u="none">
                <a:latin typeface="Times New Roman" panose="02020603050405020304" pitchFamily="18" charset="0"/>
              </a:rPr>
              <a:t>F1</a:t>
            </a:r>
          </a:p>
        </p:txBody>
      </p:sp>
      <p:sp>
        <p:nvSpPr>
          <p:cNvPr id="89097" name="Rectangle 11"/>
          <p:cNvSpPr>
            <a:spLocks noChangeArrowheads="1"/>
          </p:cNvSpPr>
          <p:nvPr/>
        </p:nvSpPr>
        <p:spPr bwMode="auto">
          <a:xfrm>
            <a:off x="3733800" y="4630738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0" u="none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89098" name="Line 12"/>
          <p:cNvSpPr>
            <a:spLocks noChangeShapeType="1"/>
          </p:cNvSpPr>
          <p:nvPr/>
        </p:nvSpPr>
        <p:spPr bwMode="auto">
          <a:xfrm>
            <a:off x="7861300" y="4281488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13"/>
          <p:cNvSpPr>
            <a:spLocks noChangeShapeType="1"/>
          </p:cNvSpPr>
          <p:nvPr/>
        </p:nvSpPr>
        <p:spPr bwMode="auto">
          <a:xfrm>
            <a:off x="5973763" y="4433888"/>
            <a:ext cx="59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100" name="Group 14"/>
          <p:cNvGrpSpPr>
            <a:grpSpLocks/>
          </p:cNvGrpSpPr>
          <p:nvPr/>
        </p:nvGrpSpPr>
        <p:grpSpPr bwMode="auto">
          <a:xfrm>
            <a:off x="6727825" y="5043488"/>
            <a:ext cx="1133475" cy="520700"/>
            <a:chOff x="2746" y="1684"/>
            <a:chExt cx="714" cy="328"/>
          </a:xfrm>
        </p:grpSpPr>
        <p:sp>
          <p:nvSpPr>
            <p:cNvPr id="89107" name="Rectangle 15"/>
            <p:cNvSpPr>
              <a:spLocks noChangeArrowheads="1"/>
            </p:cNvSpPr>
            <p:nvPr/>
          </p:nvSpPr>
          <p:spPr bwMode="auto">
            <a:xfrm>
              <a:off x="2746" y="1684"/>
              <a:ext cx="658" cy="328"/>
            </a:xfrm>
            <a:prstGeom prst="rect">
              <a:avLst/>
            </a:prstGeom>
            <a:solidFill>
              <a:srgbClr val="66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108" name="Rectangle 16"/>
            <p:cNvSpPr>
              <a:spLocks noChangeArrowheads="1"/>
            </p:cNvSpPr>
            <p:nvPr/>
          </p:nvSpPr>
          <p:spPr bwMode="auto">
            <a:xfrm>
              <a:off x="2790" y="1770"/>
              <a:ext cx="6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i="0" u="none">
                  <a:latin typeface="Times New Roman" panose="02020603050405020304" pitchFamily="18" charset="0"/>
                </a:rPr>
                <a:t>Register</a:t>
              </a:r>
            </a:p>
          </p:txBody>
        </p:sp>
      </p:grpSp>
      <p:sp>
        <p:nvSpPr>
          <p:cNvPr id="89101" name="Freeform 17"/>
          <p:cNvSpPr>
            <a:spLocks/>
          </p:cNvSpPr>
          <p:nvPr/>
        </p:nvSpPr>
        <p:spPr bwMode="auto">
          <a:xfrm>
            <a:off x="7778750" y="4281488"/>
            <a:ext cx="681038" cy="1066800"/>
          </a:xfrm>
          <a:custGeom>
            <a:avLst/>
            <a:gdLst>
              <a:gd name="T0" fmla="*/ 2147483646 w 429"/>
              <a:gd name="T1" fmla="*/ 0 h 672"/>
              <a:gd name="T2" fmla="*/ 2147483646 w 429"/>
              <a:gd name="T3" fmla="*/ 2147483646 h 672"/>
              <a:gd name="T4" fmla="*/ 0 w 429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" h="672">
                <a:moveTo>
                  <a:pt x="428" y="0"/>
                </a:moveTo>
                <a:lnTo>
                  <a:pt x="428" y="671"/>
                </a:lnTo>
                <a:lnTo>
                  <a:pt x="0" y="67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Freeform 18"/>
          <p:cNvSpPr>
            <a:spLocks/>
          </p:cNvSpPr>
          <p:nvPr/>
        </p:nvSpPr>
        <p:spPr bwMode="auto">
          <a:xfrm>
            <a:off x="5967413" y="4427538"/>
            <a:ext cx="755650" cy="920750"/>
          </a:xfrm>
          <a:custGeom>
            <a:avLst/>
            <a:gdLst>
              <a:gd name="T0" fmla="*/ 2147483646 w 476"/>
              <a:gd name="T1" fmla="*/ 2147483646 h 580"/>
              <a:gd name="T2" fmla="*/ 0 w 476"/>
              <a:gd name="T3" fmla="*/ 2147483646 h 580"/>
              <a:gd name="T4" fmla="*/ 0 w 476"/>
              <a:gd name="T5" fmla="*/ 0 h 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6" h="580">
                <a:moveTo>
                  <a:pt x="475" y="579"/>
                </a:moveTo>
                <a:lnTo>
                  <a:pt x="0" y="5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Rectangle 19"/>
          <p:cNvSpPr>
            <a:spLocks noChangeArrowheads="1"/>
          </p:cNvSpPr>
          <p:nvPr/>
        </p:nvSpPr>
        <p:spPr bwMode="auto">
          <a:xfrm>
            <a:off x="6199188" y="4999038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0" u="none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89104" name="Rectangle 20"/>
          <p:cNvSpPr>
            <a:spLocks noChangeArrowheads="1"/>
          </p:cNvSpPr>
          <p:nvPr/>
        </p:nvSpPr>
        <p:spPr bwMode="auto">
          <a:xfrm>
            <a:off x="7854950" y="5033963"/>
            <a:ext cx="301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0" u="none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9105" name="Line 21"/>
          <p:cNvSpPr>
            <a:spLocks noChangeShapeType="1"/>
          </p:cNvSpPr>
          <p:nvPr/>
        </p:nvSpPr>
        <p:spPr bwMode="auto">
          <a:xfrm flipH="1">
            <a:off x="5410200" y="4884738"/>
            <a:ext cx="54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Line 22"/>
          <p:cNvSpPr>
            <a:spLocks noChangeShapeType="1"/>
          </p:cNvSpPr>
          <p:nvPr/>
        </p:nvSpPr>
        <p:spPr bwMode="auto">
          <a:xfrm flipH="1">
            <a:off x="3962400" y="4884738"/>
            <a:ext cx="54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FSM Example …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6940550" cy="1477963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</a:rPr>
              <a:t>Entity</a:t>
            </a:r>
            <a:r>
              <a:rPr lang="en-US" altLang="en-US" sz="1800" i="0" u="none"/>
              <a:t>   </a:t>
            </a:r>
            <a:r>
              <a:rPr lang="en-US" altLang="en-US" sz="1800" u="none"/>
              <a:t>fsm  </a:t>
            </a:r>
            <a:r>
              <a:rPr lang="en-US" altLang="en-US" sz="1800" i="0" u="none"/>
              <a:t>is</a:t>
            </a:r>
          </a:p>
          <a:p>
            <a:r>
              <a:rPr lang="en-US" altLang="en-US" sz="1800" i="0" u="none"/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port</a:t>
            </a:r>
            <a:r>
              <a:rPr lang="en-US" altLang="en-US" sz="1800" i="0" u="none"/>
              <a:t> ( Clk, Reset    : </a:t>
            </a:r>
            <a:r>
              <a:rPr lang="en-US" altLang="en-US" sz="1800" i="0" u="none">
                <a:solidFill>
                  <a:schemeClr val="tx2"/>
                </a:solidFill>
              </a:rPr>
              <a:t>in</a:t>
            </a:r>
            <a:r>
              <a:rPr lang="en-US" altLang="en-US" sz="1800" i="0" u="none"/>
              <a:t>   Std_Logic;</a:t>
            </a:r>
          </a:p>
          <a:p>
            <a:r>
              <a:rPr lang="en-US" altLang="en-US" sz="1800" i="0" u="none"/>
              <a:t>	      X	            	: </a:t>
            </a:r>
            <a:r>
              <a:rPr lang="en-US" altLang="en-US" sz="1800" i="0" u="none">
                <a:solidFill>
                  <a:schemeClr val="tx2"/>
                </a:solidFill>
              </a:rPr>
              <a:t>in</a:t>
            </a:r>
            <a:r>
              <a:rPr lang="en-US" altLang="en-US" sz="1800" i="0" u="none"/>
              <a:t>  Std_Logic_Vector(0 </a:t>
            </a:r>
            <a:r>
              <a:rPr lang="en-US" altLang="en-US" sz="1800" i="0" u="none">
                <a:solidFill>
                  <a:schemeClr val="tx2"/>
                </a:solidFill>
              </a:rPr>
              <a:t>to</a:t>
            </a:r>
            <a:r>
              <a:rPr lang="en-US" altLang="en-US" sz="1800" i="0" u="none"/>
              <a:t> 1);</a:t>
            </a:r>
          </a:p>
          <a:p>
            <a:r>
              <a:rPr lang="en-US" altLang="en-US" sz="1800" i="0" u="none"/>
              <a:t>                    Z 	            	: </a:t>
            </a:r>
            <a:r>
              <a:rPr lang="en-US" altLang="en-US" sz="1800" i="0" u="none">
                <a:solidFill>
                  <a:schemeClr val="tx2"/>
                </a:solidFill>
              </a:rPr>
              <a:t>out</a:t>
            </a:r>
            <a:r>
              <a:rPr lang="en-US" altLang="en-US" sz="1800" i="0" u="none"/>
              <a:t> Std_Logic_Vector(1 </a:t>
            </a:r>
            <a:r>
              <a:rPr lang="en-US" altLang="en-US" sz="1800" i="0" u="none">
                <a:solidFill>
                  <a:schemeClr val="tx2"/>
                </a:solidFill>
              </a:rPr>
              <a:t>downto</a:t>
            </a:r>
            <a:r>
              <a:rPr lang="en-US" altLang="en-US" sz="1800" i="0" u="none"/>
              <a:t> 0));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End</a:t>
            </a:r>
            <a:r>
              <a:rPr lang="en-US" altLang="en-US" sz="1800" i="0" u="none"/>
              <a:t>   </a:t>
            </a:r>
            <a:r>
              <a:rPr lang="en-US" altLang="en-US" sz="1800" u="none"/>
              <a:t>fsm</a:t>
            </a:r>
            <a:r>
              <a:rPr lang="en-US" altLang="en-US" sz="1800" i="0" u="none"/>
              <a:t>;</a:t>
            </a:r>
            <a:endParaRPr lang="en-US" altLang="en-US" sz="1800" u="none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6965950" cy="340042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0" u="none">
                <a:solidFill>
                  <a:schemeClr val="tx2"/>
                </a:solidFill>
              </a:rPr>
              <a:t>Architecture</a:t>
            </a:r>
            <a:r>
              <a:rPr lang="en-US" altLang="en-US" sz="1800" i="0" u="none"/>
              <a:t>  behavior </a:t>
            </a:r>
            <a:r>
              <a:rPr lang="en-US" altLang="en-US" sz="1800" i="0" u="none">
                <a:solidFill>
                  <a:schemeClr val="tx2"/>
                </a:solidFill>
              </a:rPr>
              <a:t>of</a:t>
            </a:r>
            <a:r>
              <a:rPr lang="en-US" altLang="en-US" sz="1800" i="0" u="none"/>
              <a:t> </a:t>
            </a:r>
            <a:r>
              <a:rPr lang="en-US" altLang="en-US" sz="1800" u="none"/>
              <a:t>fsm</a:t>
            </a:r>
            <a:r>
              <a:rPr lang="en-US" altLang="en-US" sz="1800" i="0" u="none"/>
              <a:t> 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</a:p>
          <a:p>
            <a:r>
              <a:rPr lang="en-US" altLang="en-US" sz="1800" i="0" u="none"/>
              <a:t>	</a:t>
            </a:r>
            <a:r>
              <a:rPr lang="en-US" altLang="en-US" sz="1800" i="0" u="none">
                <a:solidFill>
                  <a:schemeClr val="tx2"/>
                </a:solidFill>
              </a:rPr>
              <a:t>Type</a:t>
            </a:r>
            <a:r>
              <a:rPr lang="en-US" altLang="en-US" sz="1800" i="0" u="none"/>
              <a:t> States </a:t>
            </a:r>
            <a:r>
              <a:rPr lang="en-US" altLang="en-US" sz="1800" i="0" u="none">
                <a:solidFill>
                  <a:schemeClr val="tx2"/>
                </a:solidFill>
              </a:rPr>
              <a:t>is</a:t>
            </a:r>
            <a:r>
              <a:rPr lang="en-US" altLang="en-US" sz="1800" i="0" u="none"/>
              <a:t>  (st0, st1, st2, st3);</a:t>
            </a:r>
          </a:p>
          <a:p>
            <a:r>
              <a:rPr lang="en-US" altLang="en-US" sz="1800" i="0" u="none"/>
              <a:t>	</a:t>
            </a:r>
            <a:r>
              <a:rPr lang="en-US" altLang="en-US" sz="1800" i="0" u="none">
                <a:solidFill>
                  <a:schemeClr val="tx2"/>
                </a:solidFill>
              </a:rPr>
              <a:t>Signal</a:t>
            </a:r>
            <a:r>
              <a:rPr lang="en-US" altLang="en-US" sz="1800" i="0" u="none"/>
              <a:t> Present_State, Next_State : States;</a:t>
            </a:r>
          </a:p>
          <a:p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</a:p>
          <a:p>
            <a:r>
              <a:rPr lang="en-US" altLang="en-US" sz="1800" i="0" u="none"/>
              <a:t>    </a:t>
            </a:r>
            <a:r>
              <a:rPr lang="en-US" altLang="en-US" sz="1800" u="none">
                <a:solidFill>
                  <a:srgbClr val="FAFD00"/>
                </a:solidFill>
              </a:rPr>
              <a:t>register</a:t>
            </a:r>
            <a:r>
              <a:rPr lang="en-US" altLang="en-US" sz="1800" i="0" u="none">
                <a:solidFill>
                  <a:srgbClr val="FAFD00"/>
                </a:solidFill>
              </a:rPr>
              <a:t>:</a:t>
            </a:r>
            <a:r>
              <a:rPr lang="en-US" altLang="en-US" sz="1800" i="0" u="none"/>
              <a:t> </a:t>
            </a:r>
            <a:r>
              <a:rPr lang="en-US" altLang="en-US" sz="1800" i="0" u="none">
                <a:solidFill>
                  <a:schemeClr val="tx2"/>
                </a:solidFill>
              </a:rPr>
              <a:t>Process</a:t>
            </a:r>
            <a:r>
              <a:rPr lang="en-US" altLang="en-US" sz="1800" i="0" u="none">
                <a:solidFill>
                  <a:srgbClr val="FFFFFF"/>
                </a:solidFill>
              </a:rPr>
              <a:t>(Reset</a:t>
            </a:r>
            <a:r>
              <a:rPr lang="en-US" altLang="en-US" sz="1800" i="0" u="none"/>
              <a:t>, Clk)</a:t>
            </a:r>
          </a:p>
          <a:p>
            <a:r>
              <a:rPr lang="en-US" altLang="en-US" sz="1800" i="0" u="none"/>
              <a:t>    </a:t>
            </a:r>
            <a:r>
              <a:rPr lang="en-US" altLang="en-US" sz="1800" i="0" u="none">
                <a:solidFill>
                  <a:schemeClr val="tx2"/>
                </a:solidFill>
              </a:rPr>
              <a:t>Begin</a:t>
            </a:r>
          </a:p>
          <a:p>
            <a:r>
              <a:rPr lang="en-US" altLang="en-US" sz="1800" i="0" u="none"/>
              <a:t>	  </a:t>
            </a:r>
            <a:r>
              <a:rPr lang="en-US" altLang="en-US" sz="1800" i="0" u="none">
                <a:solidFill>
                  <a:schemeClr val="tx2"/>
                </a:solidFill>
              </a:rPr>
              <a:t>IF</a:t>
            </a:r>
            <a:r>
              <a:rPr lang="en-US" altLang="en-US" sz="1800" i="0" u="none"/>
              <a:t> Reset = `1`  </a:t>
            </a:r>
            <a:r>
              <a:rPr lang="en-US" altLang="en-US" sz="1800" i="0" u="none">
                <a:solidFill>
                  <a:schemeClr val="tx2"/>
                </a:solidFill>
              </a:rPr>
              <a:t>Then</a:t>
            </a:r>
          </a:p>
          <a:p>
            <a:r>
              <a:rPr lang="en-US" altLang="en-US" sz="1800" i="0" u="none"/>
              <a:t>		Present_State &lt;= st0; --  Machine Reset to st0</a:t>
            </a:r>
          </a:p>
          <a:p>
            <a:r>
              <a:rPr lang="en-US" altLang="en-US" sz="1800" i="0" u="none"/>
              <a:t>	  </a:t>
            </a:r>
            <a:r>
              <a:rPr lang="en-US" altLang="en-US" sz="1800" i="0" u="none">
                <a:solidFill>
                  <a:schemeClr val="tx2"/>
                </a:solidFill>
              </a:rPr>
              <a:t>elsIF</a:t>
            </a:r>
            <a:r>
              <a:rPr lang="en-US" altLang="en-US" sz="1800" i="0" u="none"/>
              <a:t> (Clk</a:t>
            </a:r>
            <a:r>
              <a:rPr lang="en-US" altLang="en-US" sz="1800" i="0" u="none">
                <a:solidFill>
                  <a:schemeClr val="tx2"/>
                </a:solidFill>
              </a:rPr>
              <a:t>`EVENT</a:t>
            </a:r>
            <a:r>
              <a:rPr lang="en-US" altLang="en-US" sz="1800" i="0" u="none"/>
              <a:t> and Clk = `1`)  Then</a:t>
            </a:r>
          </a:p>
          <a:p>
            <a:r>
              <a:rPr lang="en-US" altLang="en-US" sz="1800" i="0" u="none"/>
              <a:t>		Present_State &lt;= Next_state;</a:t>
            </a:r>
          </a:p>
          <a:p>
            <a:r>
              <a:rPr lang="en-US" altLang="en-US" sz="1800" i="0" u="none"/>
              <a:t>	  </a:t>
            </a:r>
            <a:r>
              <a:rPr lang="en-US" altLang="en-US" sz="1800" i="0" u="none">
                <a:solidFill>
                  <a:schemeClr val="tx2"/>
                </a:solidFill>
              </a:rPr>
              <a:t>End IF</a:t>
            </a:r>
            <a:r>
              <a:rPr lang="en-US" altLang="en-US" sz="1800" i="0" u="none"/>
              <a:t>;</a:t>
            </a:r>
          </a:p>
          <a:p>
            <a:r>
              <a:rPr lang="en-US" altLang="en-US" sz="1800" i="0" u="none"/>
              <a:t>    </a:t>
            </a:r>
            <a:r>
              <a:rPr lang="en-US" altLang="en-US" sz="1800" i="0" u="none">
                <a:solidFill>
                  <a:schemeClr val="tx2"/>
                </a:solidFill>
              </a:rPr>
              <a:t>End Process</a:t>
            </a:r>
            <a:r>
              <a:rPr lang="en-US" altLang="en-US" sz="1800" i="0" u="none"/>
              <a:t>;</a:t>
            </a:r>
            <a:endParaRPr lang="en-US" altLang="en-US" sz="180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FSM Example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6407150" cy="548322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u="none">
                <a:solidFill>
                  <a:srgbClr val="FAFD00"/>
                </a:solidFill>
              </a:rPr>
              <a:t>Transitions</a:t>
            </a:r>
            <a:r>
              <a:rPr lang="en-US" altLang="en-US" sz="1600" i="0" u="none">
                <a:solidFill>
                  <a:srgbClr val="FAFD00"/>
                </a:solidFill>
              </a:rPr>
              <a:t>:</a:t>
            </a:r>
            <a:r>
              <a:rPr lang="en-US" altLang="en-US" sz="1600" i="0" u="none"/>
              <a:t> </a:t>
            </a:r>
            <a:r>
              <a:rPr lang="en-US" altLang="en-US" sz="1600" i="0" u="none">
                <a:solidFill>
                  <a:schemeClr val="tx2"/>
                </a:solidFill>
              </a:rPr>
              <a:t>Process</a:t>
            </a:r>
            <a:r>
              <a:rPr lang="en-US" altLang="en-US" sz="1600" i="0" u="none"/>
              <a:t>(Present_State, X)</a:t>
            </a:r>
          </a:p>
          <a:p>
            <a:r>
              <a:rPr lang="en-US" altLang="en-US" sz="1600" i="0" u="none"/>
              <a:t>    </a:t>
            </a:r>
            <a:r>
              <a:rPr lang="en-US" altLang="en-US" sz="1600" i="0" u="none">
                <a:solidFill>
                  <a:schemeClr val="tx2"/>
                </a:solidFill>
              </a:rPr>
              <a:t>Begin</a:t>
            </a:r>
          </a:p>
          <a:p>
            <a:r>
              <a:rPr lang="en-US" altLang="en-US" sz="1600" i="0" u="none"/>
              <a:t>	  </a:t>
            </a:r>
            <a:r>
              <a:rPr lang="en-US" altLang="en-US" sz="1600" i="0" u="none">
                <a:solidFill>
                  <a:schemeClr val="tx2"/>
                </a:solidFill>
              </a:rPr>
              <a:t>CASE</a:t>
            </a:r>
            <a:r>
              <a:rPr lang="en-US" altLang="en-US" sz="1600" i="0" u="none"/>
              <a:t> Present_State </a:t>
            </a:r>
            <a:r>
              <a:rPr lang="en-US" altLang="en-US" sz="1600" i="0" u="none">
                <a:solidFill>
                  <a:schemeClr val="tx2"/>
                </a:solidFill>
              </a:rPr>
              <a:t>is</a:t>
            </a:r>
          </a:p>
          <a:p>
            <a:r>
              <a:rPr lang="en-US" altLang="en-US" sz="1600" i="0" u="none"/>
              <a:t>		</a:t>
            </a:r>
            <a:r>
              <a:rPr lang="en-US" altLang="en-US" sz="1600" i="0" u="none">
                <a:solidFill>
                  <a:schemeClr val="tx2"/>
                </a:solidFill>
              </a:rPr>
              <a:t>when</a:t>
            </a:r>
            <a:r>
              <a:rPr lang="en-US" altLang="en-US" sz="1600" i="0" u="none"/>
              <a:t>  st0  =&gt;</a:t>
            </a:r>
          </a:p>
          <a:p>
            <a:r>
              <a:rPr lang="en-US" altLang="en-US" sz="1600" i="0" u="none"/>
              <a:t>			Z &lt;= ``00``;</a:t>
            </a:r>
          </a:p>
          <a:p>
            <a:r>
              <a:rPr lang="en-US" altLang="en-US" sz="1600" i="0" u="none"/>
              <a:t>			</a:t>
            </a:r>
            <a:r>
              <a:rPr lang="en-US" altLang="en-US" sz="1600" i="0" u="none">
                <a:solidFill>
                  <a:schemeClr val="tx2"/>
                </a:solidFill>
              </a:rPr>
              <a:t>IF</a:t>
            </a:r>
            <a:r>
              <a:rPr lang="en-US" altLang="en-US" sz="1600" i="0" u="none"/>
              <a:t> X = ``11`` </a:t>
            </a:r>
            <a:r>
              <a:rPr lang="en-US" altLang="en-US" sz="1600" i="0" u="none">
                <a:solidFill>
                  <a:schemeClr val="tx2"/>
                </a:solidFill>
              </a:rPr>
              <a:t>Then</a:t>
            </a:r>
            <a:r>
              <a:rPr lang="en-US" altLang="en-US" sz="1600" i="0" u="none"/>
              <a:t> Next_State &lt;= st0;</a:t>
            </a:r>
          </a:p>
          <a:p>
            <a:r>
              <a:rPr lang="en-US" altLang="en-US" sz="1600" i="0" u="none"/>
              <a:t>	  		</a:t>
            </a:r>
            <a:r>
              <a:rPr lang="en-US" altLang="en-US" sz="1600" i="0" u="none">
                <a:solidFill>
                  <a:schemeClr val="tx2"/>
                </a:solidFill>
              </a:rPr>
              <a:t>else</a:t>
            </a:r>
            <a:r>
              <a:rPr lang="en-US" altLang="en-US" sz="1600" i="0" u="none"/>
              <a:t> Next_State &lt;= st1; </a:t>
            </a:r>
            <a:r>
              <a:rPr lang="en-US" altLang="en-US" sz="1600" i="0" u="none">
                <a:solidFill>
                  <a:schemeClr val="tx2"/>
                </a:solidFill>
              </a:rPr>
              <a:t>End IF</a:t>
            </a:r>
            <a:r>
              <a:rPr lang="en-US" altLang="en-US" sz="1600" i="0" u="none"/>
              <a:t>;</a:t>
            </a:r>
          </a:p>
          <a:p>
            <a:r>
              <a:rPr lang="en-US" altLang="en-US" sz="1600" i="0" u="none"/>
              <a:t>		</a:t>
            </a:r>
            <a:r>
              <a:rPr lang="en-US" altLang="en-US" sz="1600" i="0" u="none">
                <a:solidFill>
                  <a:schemeClr val="tx2"/>
                </a:solidFill>
              </a:rPr>
              <a:t>when</a:t>
            </a:r>
            <a:r>
              <a:rPr lang="en-US" altLang="en-US" sz="1600" i="0" u="none"/>
              <a:t>  st1  =&gt;</a:t>
            </a:r>
          </a:p>
          <a:p>
            <a:r>
              <a:rPr lang="en-US" altLang="en-US" sz="1600" i="0" u="none"/>
              <a:t>			Z &lt;= ``01``;</a:t>
            </a:r>
          </a:p>
          <a:p>
            <a:r>
              <a:rPr lang="en-US" altLang="en-US" sz="1600" i="0" u="none"/>
              <a:t>			</a:t>
            </a:r>
            <a:r>
              <a:rPr lang="en-US" altLang="en-US" sz="1600" i="0" u="none">
                <a:solidFill>
                  <a:schemeClr val="tx2"/>
                </a:solidFill>
              </a:rPr>
              <a:t>IF</a:t>
            </a:r>
            <a:r>
              <a:rPr lang="en-US" altLang="en-US" sz="1600" i="0" u="none"/>
              <a:t> X = ``11`` </a:t>
            </a:r>
            <a:r>
              <a:rPr lang="en-US" altLang="en-US" sz="1600" i="0" u="none">
                <a:solidFill>
                  <a:schemeClr val="tx2"/>
                </a:solidFill>
              </a:rPr>
              <a:t>Then</a:t>
            </a:r>
            <a:r>
              <a:rPr lang="en-US" altLang="en-US" sz="1600" i="0" u="none"/>
              <a:t> Next_State &lt;= st0;</a:t>
            </a:r>
          </a:p>
          <a:p>
            <a:r>
              <a:rPr lang="en-US" altLang="en-US" sz="1600" i="0" u="none"/>
              <a:t>	  		</a:t>
            </a:r>
            <a:r>
              <a:rPr lang="en-US" altLang="en-US" sz="1600" i="0" u="none">
                <a:solidFill>
                  <a:schemeClr val="tx2"/>
                </a:solidFill>
              </a:rPr>
              <a:t>else</a:t>
            </a:r>
            <a:r>
              <a:rPr lang="en-US" altLang="en-US" sz="1600" i="0" u="none"/>
              <a:t> Next_State &lt;= st2; </a:t>
            </a:r>
            <a:r>
              <a:rPr lang="en-US" altLang="en-US" sz="1600" i="0" u="none">
                <a:solidFill>
                  <a:schemeClr val="tx2"/>
                </a:solidFill>
              </a:rPr>
              <a:t>End IF</a:t>
            </a:r>
            <a:r>
              <a:rPr lang="en-US" altLang="en-US" sz="1600" i="0" u="none"/>
              <a:t>;</a:t>
            </a:r>
          </a:p>
          <a:p>
            <a:r>
              <a:rPr lang="en-US" altLang="en-US" sz="1600" i="0" u="none"/>
              <a:t>		</a:t>
            </a:r>
            <a:r>
              <a:rPr lang="en-US" altLang="en-US" sz="1600" i="0" u="none">
                <a:solidFill>
                  <a:schemeClr val="tx2"/>
                </a:solidFill>
              </a:rPr>
              <a:t>when</a:t>
            </a:r>
            <a:r>
              <a:rPr lang="en-US" altLang="en-US" sz="1600" i="0" u="none"/>
              <a:t>  st2  =&gt;</a:t>
            </a:r>
          </a:p>
          <a:p>
            <a:r>
              <a:rPr lang="en-US" altLang="en-US" sz="1600" i="0" u="none"/>
              <a:t>			Z &lt;= ``10``;</a:t>
            </a:r>
          </a:p>
          <a:p>
            <a:r>
              <a:rPr lang="en-US" altLang="en-US" sz="1600" i="0" u="none"/>
              <a:t>			</a:t>
            </a:r>
            <a:r>
              <a:rPr lang="en-US" altLang="en-US" sz="1600" i="0" u="none">
                <a:solidFill>
                  <a:schemeClr val="tx2"/>
                </a:solidFill>
              </a:rPr>
              <a:t>IF</a:t>
            </a:r>
            <a:r>
              <a:rPr lang="en-US" altLang="en-US" sz="1600" i="0" u="none"/>
              <a:t> X = ``11`` </a:t>
            </a:r>
            <a:r>
              <a:rPr lang="en-US" altLang="en-US" sz="1600" i="0" u="none">
                <a:solidFill>
                  <a:schemeClr val="tx2"/>
                </a:solidFill>
              </a:rPr>
              <a:t>Then</a:t>
            </a:r>
            <a:r>
              <a:rPr lang="en-US" altLang="en-US" sz="1600" i="0" u="none"/>
              <a:t> Next_State &lt;= st2;</a:t>
            </a:r>
          </a:p>
          <a:p>
            <a:r>
              <a:rPr lang="en-US" altLang="en-US" sz="1600" i="0" u="none"/>
              <a:t>	  		</a:t>
            </a:r>
            <a:r>
              <a:rPr lang="en-US" altLang="en-US" sz="1600" i="0" u="none">
                <a:solidFill>
                  <a:schemeClr val="tx2"/>
                </a:solidFill>
              </a:rPr>
              <a:t>else</a:t>
            </a:r>
            <a:r>
              <a:rPr lang="en-US" altLang="en-US" sz="1600" i="0" u="none"/>
              <a:t> Next_State &lt;= st3; </a:t>
            </a:r>
            <a:r>
              <a:rPr lang="en-US" altLang="en-US" sz="1600" i="0" u="none">
                <a:solidFill>
                  <a:schemeClr val="tx2"/>
                </a:solidFill>
              </a:rPr>
              <a:t>End IF</a:t>
            </a:r>
            <a:r>
              <a:rPr lang="en-US" altLang="en-US" sz="1600" i="0" u="none"/>
              <a:t>;</a:t>
            </a:r>
          </a:p>
          <a:p>
            <a:r>
              <a:rPr lang="en-US" altLang="en-US" sz="1600" i="0" u="none"/>
              <a:t>		</a:t>
            </a:r>
            <a:r>
              <a:rPr lang="en-US" altLang="en-US" sz="1600" i="0" u="none">
                <a:solidFill>
                  <a:schemeClr val="tx2"/>
                </a:solidFill>
              </a:rPr>
              <a:t>when</a:t>
            </a:r>
            <a:r>
              <a:rPr lang="en-US" altLang="en-US" sz="1600" i="0" u="none"/>
              <a:t>  st3  =&gt;</a:t>
            </a:r>
          </a:p>
          <a:p>
            <a:r>
              <a:rPr lang="en-US" altLang="en-US" sz="1600" i="0" u="none"/>
              <a:t>			Z &lt;= ``11``;</a:t>
            </a:r>
          </a:p>
          <a:p>
            <a:r>
              <a:rPr lang="en-US" altLang="en-US" sz="1600" i="0" u="none"/>
              <a:t>			</a:t>
            </a:r>
            <a:r>
              <a:rPr lang="en-US" altLang="en-US" sz="1600" i="0" u="none">
                <a:solidFill>
                  <a:schemeClr val="tx2"/>
                </a:solidFill>
              </a:rPr>
              <a:t>IF</a:t>
            </a:r>
            <a:r>
              <a:rPr lang="en-US" altLang="en-US" sz="1600" i="0" u="none"/>
              <a:t> X = ``11`` </a:t>
            </a:r>
            <a:r>
              <a:rPr lang="en-US" altLang="en-US" sz="1600" i="0" u="none">
                <a:solidFill>
                  <a:schemeClr val="tx2"/>
                </a:solidFill>
              </a:rPr>
              <a:t>Then</a:t>
            </a:r>
            <a:r>
              <a:rPr lang="en-US" altLang="en-US" sz="1600" i="0" u="none"/>
              <a:t> Next_State &lt;= st3;</a:t>
            </a:r>
          </a:p>
          <a:p>
            <a:r>
              <a:rPr lang="en-US" altLang="en-US" sz="1600" i="0" u="none"/>
              <a:t>	  		</a:t>
            </a:r>
            <a:r>
              <a:rPr lang="en-US" altLang="en-US" sz="1600" i="0" u="none">
                <a:solidFill>
                  <a:schemeClr val="tx2"/>
                </a:solidFill>
              </a:rPr>
              <a:t>else</a:t>
            </a:r>
            <a:r>
              <a:rPr lang="en-US" altLang="en-US" sz="1600" i="0" u="none"/>
              <a:t> Next_State &lt;= st0; </a:t>
            </a:r>
            <a:r>
              <a:rPr lang="en-US" altLang="en-US" sz="1600" i="0" u="none">
                <a:solidFill>
                  <a:schemeClr val="tx2"/>
                </a:solidFill>
              </a:rPr>
              <a:t>End IF</a:t>
            </a:r>
            <a:r>
              <a:rPr lang="en-US" altLang="en-US" sz="1600" i="0" u="none"/>
              <a:t>;</a:t>
            </a:r>
          </a:p>
          <a:p>
            <a:r>
              <a:rPr lang="en-US" altLang="en-US" sz="1600" i="0" u="none"/>
              <a:t>	  </a:t>
            </a:r>
            <a:r>
              <a:rPr lang="en-US" altLang="en-US" sz="1600" i="0" u="none">
                <a:solidFill>
                  <a:schemeClr val="tx2"/>
                </a:solidFill>
              </a:rPr>
              <a:t>End CASE;</a:t>
            </a:r>
          </a:p>
          <a:p>
            <a:r>
              <a:rPr lang="en-US" altLang="en-US" sz="1600" i="0" u="none">
                <a:solidFill>
                  <a:schemeClr val="tx2"/>
                </a:solidFill>
              </a:rPr>
              <a:t> End Process;</a:t>
            </a:r>
          </a:p>
          <a:p>
            <a:r>
              <a:rPr lang="en-US" altLang="en-US" sz="1600" i="0" u="none">
                <a:solidFill>
                  <a:schemeClr val="tx2"/>
                </a:solidFill>
              </a:rPr>
              <a:t>End</a:t>
            </a:r>
            <a:r>
              <a:rPr lang="en-US" altLang="en-US" sz="1600" i="0" u="none"/>
              <a:t> behavior;</a:t>
            </a:r>
            <a:endParaRPr lang="en-US" altLang="en-US" sz="160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FSM Modeling Example</a:t>
            </a:r>
            <a:endParaRPr lang="en-US" dirty="0"/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is required to design a sequential circuit using Mealy model that computes the equation Z=3*X-3, where X is an unsigned number that will be fed serially.</a:t>
            </a:r>
          </a:p>
        </p:txBody>
      </p:sp>
      <p:pic>
        <p:nvPicPr>
          <p:cNvPr id="9318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2784475"/>
            <a:ext cx="46672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FSM Modeling Example</a:t>
            </a:r>
            <a:endParaRPr lang="en-US" dirty="0"/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entity Y3XM3SEQ is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port (Z: out bit;  X, Reset, CLK: in bit);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Y3XM3SEQ;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Architecture Behavioral of Y3XM3SEQ is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Type state IS (S0, S1, S2, S3, S4, S5);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signal  CS, NS: state;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begin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process(CLK, Reset)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begin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   if (Reset='1') Then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       CS &lt;= S0;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   elsif (Clk'EVENT and Clk = '1')  Then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     CS &lt;= NS;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   end if;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process;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600" smtClean="0"/>
              <a:t>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FSM Modeling Example</a:t>
            </a:r>
            <a:endParaRPr lang="en-US" dirty="0"/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process (X , CS)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begin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Z &lt;= '0'; NS &lt;= S0;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case CS is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when S0 =&gt;  if (X='1') then  NS&lt;=S3;   else  Z&lt;='1'; NS&lt;=S1; end if;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when S1 =&gt;  if (X='1') then Z&lt;='1'; NS&lt;=S3; else NS&lt;=S2; end if;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when S2 =&gt;  if (X='1') then NS&lt;=S4;  else  Z&lt;='1'; NS&lt;=S2; end if;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when S3 =&gt;  if (X='1') then Z&lt;='1'; NS&lt;=S4;  else NS&lt;=S3; end if;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when S4 =&gt;  if (X='1') then NS&lt;=S5;  else  Z&lt;='1'; NS&lt;=S3; end if;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when S5 =&gt;  if (X='1') then Z&lt;='1'; NS&lt;=S5; else NS&lt;=S4; end if;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case;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process;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Behavioral;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1800" smtClean="0"/>
          </a:p>
          <a:p>
            <a:pPr marL="0" indent="0">
              <a:buFont typeface="Monotype Sorts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FSM Test Bench</a:t>
            </a:r>
            <a:endParaRPr lang="en-US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entity Y3XM3SEQ_TB is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Y3XM3SEQ_TB;	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Architecture Behavioral of Y3XM3_TB is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component Y3XM3SEQ is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port (Z: out bit;  X, Reset, CLK: in bit);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component;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Signal CLK, Reset, X, Z: bit ;		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begin		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M1: Y3XM3SEQ port map (Z, X, Reset, CLK);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 CLK &lt;= not CLK after 10 ps; 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Models …</a:t>
            </a:r>
          </a:p>
        </p:txBody>
      </p:sp>
      <p:pic>
        <p:nvPicPr>
          <p:cNvPr id="14339" name="Picture 4" descr="vhdl_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82688"/>
            <a:ext cx="6858000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FSM Test Bench</a:t>
            </a:r>
            <a:endParaRPr lang="en-US" dirty="0"/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process begin 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 --Applying X=1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Reset&lt;='1';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Reset&lt;='0'; X&lt;='1';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X&lt;='0';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X&lt;='0';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X&lt;='0';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--Applying X=5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Reset&lt;='1';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Reset&lt;='0'; X&lt;='1';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X&lt;='0';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X&lt;='1';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 until (CLK='0'); X&lt;='0';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wait;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/>
              <a:t>end process; end Behavioral;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2114</TotalTime>
  <Pages>20</Pages>
  <Words>4292</Words>
  <Application>Microsoft Office PowerPoint</Application>
  <PresentationFormat>On-screen Show (4:3)</PresentationFormat>
  <Paragraphs>1233</Paragraphs>
  <Slides>90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9" baseType="lpstr">
      <vt:lpstr>Arial</vt:lpstr>
      <vt:lpstr>Arial Unicode MS</vt:lpstr>
      <vt:lpstr>Bookman Old Style</vt:lpstr>
      <vt:lpstr>Comic Sans MS</vt:lpstr>
      <vt:lpstr>Monotype Sorts</vt:lpstr>
      <vt:lpstr>Symbol</vt:lpstr>
      <vt:lpstr>Times New Roman</vt:lpstr>
      <vt:lpstr>Traditional Arabic</vt:lpstr>
      <vt:lpstr>sc_template</vt:lpstr>
      <vt:lpstr>COE 561 Digital System Design &amp; Synthesis Introduction to VHDL: Part I</vt:lpstr>
      <vt:lpstr>Outline …</vt:lpstr>
      <vt:lpstr>… Outline</vt:lpstr>
      <vt:lpstr>Hardware Description Languages</vt:lpstr>
      <vt:lpstr>Styles in VHDL</vt:lpstr>
      <vt:lpstr>VHDL Terms …</vt:lpstr>
      <vt:lpstr>… VHDL Terms …</vt:lpstr>
      <vt:lpstr>VHDL Terms …</vt:lpstr>
      <vt:lpstr>VHDL Models …</vt:lpstr>
      <vt:lpstr>… VHDL Models</vt:lpstr>
      <vt:lpstr>Design Entity …</vt:lpstr>
      <vt:lpstr>Entity Examples …</vt:lpstr>
      <vt:lpstr>… Entity Examples</vt:lpstr>
      <vt:lpstr>Architecture Examples: Behavioral Description</vt:lpstr>
      <vt:lpstr>Architecture Examples: Structural Description …</vt:lpstr>
      <vt:lpstr>Architecture Examples: Structural Description …</vt:lpstr>
      <vt:lpstr>VHDL Predefined Operators</vt:lpstr>
      <vt:lpstr>VHDL Reserved Words</vt:lpstr>
      <vt:lpstr>VHDL Language Grammar</vt:lpstr>
      <vt:lpstr>One Entity Many Descriptions</vt:lpstr>
      <vt:lpstr>Example: Ones Count Circuit</vt:lpstr>
      <vt:lpstr>Ones Count Circuit Interface Specification</vt:lpstr>
      <vt:lpstr>Ones Count Circuit Architectural   Body: Data Flow</vt:lpstr>
      <vt:lpstr>Ones Count Circuit Architectural   Body: Structural …</vt:lpstr>
      <vt:lpstr>Ones Count Circuit Architectural   Body: Structural …</vt:lpstr>
      <vt:lpstr>VHDL Structural Description of Majority Function …</vt:lpstr>
      <vt:lpstr>VHDL Structural Description of Majority Function</vt:lpstr>
      <vt:lpstr>VHDL Structural Description of Odd Parity Function …</vt:lpstr>
      <vt:lpstr>VHDL Structural Description of Odd Parity Function</vt:lpstr>
      <vt:lpstr>VHDL Top Structural Level of Ones Count Circuit</vt:lpstr>
      <vt:lpstr>VHDL Behavioral  Definition  of  Lower  Level   Components</vt:lpstr>
      <vt:lpstr>Structural 4-Bit Comparator</vt:lpstr>
      <vt:lpstr>A Cascadable Single-Bit Comparator </vt:lpstr>
      <vt:lpstr>Structural Single-Bit Comparator </vt:lpstr>
      <vt:lpstr>Structural  Model of Single-Bit Comparator …</vt:lpstr>
      <vt:lpstr>… Structural  Model of Single-Bit Comparator</vt:lpstr>
      <vt:lpstr>Netlist Description of Single-Bit Comparator</vt:lpstr>
      <vt:lpstr>4-Bit Comparator Iterative Structural Wiring: “For …. Generate”Statement...</vt:lpstr>
      <vt:lpstr>… 4-Bit Comparator: “For ……. Generate” Statement</vt:lpstr>
      <vt:lpstr>4-Bit Comparator: “IF …… Generate” Statement …</vt:lpstr>
      <vt:lpstr>… 4-Bit Comparator: “IF …… Generate” Statement</vt:lpstr>
      <vt:lpstr>4-Bit Comparator: Alternative Architecture (Single Generate) </vt:lpstr>
      <vt:lpstr>Design Parameterization …</vt:lpstr>
      <vt:lpstr>… Design Parameterization …</vt:lpstr>
      <vt:lpstr>Using Default values …</vt:lpstr>
      <vt:lpstr>… Using Default values</vt:lpstr>
      <vt:lpstr>Assigning Fixed Values to Generic Parameters …</vt:lpstr>
      <vt:lpstr>… Assigning Fixed Values to Generic Parameters</vt:lpstr>
      <vt:lpstr>Structural Test Bench</vt:lpstr>
      <vt:lpstr>Testbench Example …</vt:lpstr>
      <vt:lpstr>…Testbench Example</vt:lpstr>
      <vt:lpstr>Signal Assignment …</vt:lpstr>
      <vt:lpstr>… Signal Assignment</vt:lpstr>
      <vt:lpstr>Signal Assignment Examples</vt:lpstr>
      <vt:lpstr>2x1 Multiplexer</vt:lpstr>
      <vt:lpstr>8x1 Multiplexer</vt:lpstr>
      <vt:lpstr>3-to-8 Decoder</vt:lpstr>
      <vt:lpstr>VHDL Objects …</vt:lpstr>
      <vt:lpstr>… VHDL Object …</vt:lpstr>
      <vt:lpstr>… VHDL Object …</vt:lpstr>
      <vt:lpstr>Variables vs. Signals</vt:lpstr>
      <vt:lpstr>Concurrent Versus Sequential Statements</vt:lpstr>
      <vt:lpstr>Process Statement …</vt:lpstr>
      <vt:lpstr>… Process Statement …</vt:lpstr>
      <vt:lpstr>… Process Statement</vt:lpstr>
      <vt:lpstr>Process Examples</vt:lpstr>
      <vt:lpstr>Wait Statement</vt:lpstr>
      <vt:lpstr>Using Wait for Two-Phase Clocking</vt:lpstr>
      <vt:lpstr>Positive Edge-Triggered D-FF Examples</vt:lpstr>
      <vt:lpstr>Sequential Statements</vt:lpstr>
      <vt:lpstr>Conditional Control – IF Statement</vt:lpstr>
      <vt:lpstr>Conditional Control – Case Statement</vt:lpstr>
      <vt:lpstr>Conditional Control – Case Statement</vt:lpstr>
      <vt:lpstr>Ones Count Circuit Architectural   Body: Behavioral (Truth Table)</vt:lpstr>
      <vt:lpstr>Loop Control …</vt:lpstr>
      <vt:lpstr>…Loop Control</vt:lpstr>
      <vt:lpstr>FOR Loop</vt:lpstr>
      <vt:lpstr>Ones Count Circuit Architectural   Body: Behavioral (Algorithmic)</vt:lpstr>
      <vt:lpstr>WHILE Loop</vt:lpstr>
      <vt:lpstr>A Moore 1011 Detector using Wait</vt:lpstr>
      <vt:lpstr>A Moore 1011 Detector</vt:lpstr>
      <vt:lpstr>Generalized VHDL Mealy Model</vt:lpstr>
      <vt:lpstr>Generalized VHDL Moore Model</vt:lpstr>
      <vt:lpstr>FSM Example …</vt:lpstr>
      <vt:lpstr>… FSM Example</vt:lpstr>
      <vt:lpstr>FSM Modeling Example</vt:lpstr>
      <vt:lpstr>FSM Modeling Example</vt:lpstr>
      <vt:lpstr>FSM Modeling Example</vt:lpstr>
      <vt:lpstr>FSM Test Bench</vt:lpstr>
      <vt:lpstr>FSM Test Bench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aimane (Aiman El-Maleh)</cp:lastModifiedBy>
  <cp:revision>286</cp:revision>
  <cp:lastPrinted>1997-11-05T14:28:54Z</cp:lastPrinted>
  <dcterms:created xsi:type="dcterms:W3CDTF">1995-10-21T09:00:36Z</dcterms:created>
  <dcterms:modified xsi:type="dcterms:W3CDTF">2019-01-22T12:43:42Z</dcterms:modified>
</cp:coreProperties>
</file>