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34"/>
  </p:notesMasterIdLst>
  <p:handoutMasterIdLst>
    <p:handoutMasterId r:id="rId35"/>
  </p:handoutMasterIdLst>
  <p:sldIdLst>
    <p:sldId id="360" r:id="rId2"/>
    <p:sldId id="401" r:id="rId3"/>
    <p:sldId id="256" r:id="rId4"/>
    <p:sldId id="342" r:id="rId5"/>
    <p:sldId id="343" r:id="rId6"/>
    <p:sldId id="344" r:id="rId7"/>
    <p:sldId id="345" r:id="rId8"/>
    <p:sldId id="346" r:id="rId9"/>
    <p:sldId id="347" r:id="rId10"/>
    <p:sldId id="355" r:id="rId11"/>
    <p:sldId id="348" r:id="rId12"/>
    <p:sldId id="368" r:id="rId13"/>
    <p:sldId id="369" r:id="rId14"/>
    <p:sldId id="402" r:id="rId15"/>
    <p:sldId id="370" r:id="rId16"/>
    <p:sldId id="371" r:id="rId17"/>
    <p:sldId id="372" r:id="rId18"/>
    <p:sldId id="373" r:id="rId19"/>
    <p:sldId id="374" r:id="rId20"/>
    <p:sldId id="375" r:id="rId21"/>
    <p:sldId id="376" r:id="rId22"/>
    <p:sldId id="377" r:id="rId23"/>
    <p:sldId id="378" r:id="rId24"/>
    <p:sldId id="379" r:id="rId25"/>
    <p:sldId id="380" r:id="rId26"/>
    <p:sldId id="381" r:id="rId27"/>
    <p:sldId id="382" r:id="rId28"/>
    <p:sldId id="383" r:id="rId29"/>
    <p:sldId id="384" r:id="rId30"/>
    <p:sldId id="385" r:id="rId31"/>
    <p:sldId id="386" r:id="rId32"/>
    <p:sldId id="388" r:id="rId33"/>
  </p:sldIdLst>
  <p:sldSz cx="9271000" cy="6946900"/>
  <p:notesSz cx="6940550" cy="90805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FF00"/>
    <a:srgbClr val="FF00FF"/>
    <a:srgbClr val="00FFFF"/>
    <a:srgbClr val="0000FF"/>
    <a:srgbClr val="00FF00"/>
    <a:srgbClr val="FF0000"/>
    <a:srgbClr val="FFFF99"/>
    <a:srgbClr val="00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8266" autoAdjust="0"/>
  </p:normalViewPr>
  <p:slideViewPr>
    <p:cSldViewPr snapToGrid="0">
      <p:cViewPr>
        <p:scale>
          <a:sx n="66" d="100"/>
          <a:sy n="66" d="100"/>
        </p:scale>
        <p:origin x="-1260" y="-330"/>
      </p:cViewPr>
      <p:guideLst>
        <p:guide orient="horz" pos="2176"/>
        <p:guide pos="29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47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311650"/>
            <a:ext cx="5089525" cy="408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574" tIns="44492" rIns="90574" bIns="444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0"/>
            <a:r>
              <a:rPr lang="en-US" smtClean="0"/>
              <a:t>Third level</a:t>
            </a:r>
          </a:p>
          <a:p>
            <a:pPr lvl="0"/>
            <a:r>
              <a:rPr lang="en-US" smtClean="0"/>
              <a:t>Fourth level</a:t>
            </a:r>
          </a:p>
          <a:p>
            <a:pPr lvl="0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77925" y="687388"/>
            <a:ext cx="4586288" cy="34369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CA"/>
          </a:p>
        </p:txBody>
      </p:sp>
      <p:sp>
        <p:nvSpPr>
          <p:cNvPr id="5123" name="Rectangle 3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3925" y="4311650"/>
            <a:ext cx="5086350" cy="4089400"/>
          </a:xfrm>
          <a:ln/>
        </p:spPr>
        <p:txBody>
          <a:bodyPr lIns="90503" tIns="44457" rIns="90503" bIns="44457"/>
          <a:lstStyle/>
          <a:p>
            <a:endParaRPr lang="en-CA"/>
          </a:p>
        </p:txBody>
      </p:sp>
      <p:sp>
        <p:nvSpPr>
          <p:cNvPr id="183299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174750" y="687388"/>
            <a:ext cx="4586288" cy="3436937"/>
          </a:xfrm>
          <a:ln cap="flat"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3925" y="4311650"/>
            <a:ext cx="5086350" cy="4089400"/>
          </a:xfrm>
          <a:ln/>
        </p:spPr>
        <p:txBody>
          <a:bodyPr lIns="90503" tIns="44457" rIns="90503" bIns="44457"/>
          <a:lstStyle/>
          <a:p>
            <a:endParaRPr lang="en-CA"/>
          </a:p>
        </p:txBody>
      </p:sp>
      <p:sp>
        <p:nvSpPr>
          <p:cNvPr id="185347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174750" y="687388"/>
            <a:ext cx="4586288" cy="3436937"/>
          </a:xfrm>
          <a:ln cap="flat"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3925" y="4311650"/>
            <a:ext cx="5086350" cy="4089400"/>
          </a:xfrm>
          <a:ln/>
        </p:spPr>
        <p:txBody>
          <a:bodyPr lIns="90503" tIns="44457" rIns="90503" bIns="44457"/>
          <a:lstStyle/>
          <a:p>
            <a:endParaRPr lang="en-CA"/>
          </a:p>
        </p:txBody>
      </p:sp>
      <p:sp>
        <p:nvSpPr>
          <p:cNvPr id="187395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174750" y="687388"/>
            <a:ext cx="4586288" cy="3436937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3925" y="4311650"/>
            <a:ext cx="5086350" cy="4089400"/>
          </a:xfrm>
          <a:ln/>
        </p:spPr>
        <p:txBody>
          <a:bodyPr lIns="90503" tIns="44457" rIns="90503" bIns="44457"/>
          <a:lstStyle/>
          <a:p>
            <a:endParaRPr lang="en-CA"/>
          </a:p>
        </p:txBody>
      </p:sp>
      <p:sp>
        <p:nvSpPr>
          <p:cNvPr id="189443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174750" y="687388"/>
            <a:ext cx="4586288" cy="3436937"/>
          </a:xfrm>
          <a:ln cap="flat"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3925" y="4311650"/>
            <a:ext cx="5086350" cy="4089400"/>
          </a:xfrm>
          <a:ln/>
        </p:spPr>
        <p:txBody>
          <a:bodyPr lIns="90503" tIns="44457" rIns="90503" bIns="44457"/>
          <a:lstStyle/>
          <a:p>
            <a:endParaRPr lang="en-CA"/>
          </a:p>
        </p:txBody>
      </p:sp>
      <p:sp>
        <p:nvSpPr>
          <p:cNvPr id="191491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174750" y="687388"/>
            <a:ext cx="4586288" cy="3436937"/>
          </a:xfrm>
          <a:ln cap="flat"/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CA"/>
          </a:p>
        </p:txBody>
      </p:sp>
      <p:sp>
        <p:nvSpPr>
          <p:cNvPr id="246787" name="Rectangle 3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95325" y="1698625"/>
            <a:ext cx="7880350" cy="1852613"/>
          </a:xfrm>
        </p:spPr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90650" y="3937000"/>
            <a:ext cx="6489700" cy="17748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CA"/>
              <a:t>Click to edit Master subtitle style</a:t>
            </a:r>
          </a:p>
        </p:txBody>
      </p:sp>
      <p:sp>
        <p:nvSpPr>
          <p:cNvPr id="202756" name="Rectangle 4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463550" y="6326188"/>
            <a:ext cx="2163763" cy="48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632" tIns="46316" rIns="92632" bIns="46316" numCol="1" anchor="b" anchorCtr="0" compatLnSpc="1">
            <a:prstTxWarp prst="textNoShape">
              <a:avLst/>
            </a:prstTxWarp>
          </a:bodyPr>
          <a:lstStyle>
            <a:lvl1pPr defTabSz="927100" eaLnBrk="1" hangingPunct="1">
              <a:defRPr sz="14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endParaRPr lang="en-CA"/>
          </a:p>
        </p:txBody>
      </p:sp>
      <p:sp>
        <p:nvSpPr>
          <p:cNvPr id="2027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67063" y="6326188"/>
            <a:ext cx="2936875" cy="48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632" tIns="46316" rIns="92632" bIns="46316" numCol="1" anchor="b" anchorCtr="0" compatLnSpc="1">
            <a:prstTxWarp prst="textNoShape">
              <a:avLst/>
            </a:prstTxWarp>
          </a:bodyPr>
          <a:lstStyle>
            <a:lvl1pPr algn="ctr" defTabSz="927100" eaLnBrk="1" hangingPunct="1">
              <a:defRPr sz="14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endParaRPr lang="en-CA"/>
          </a:p>
        </p:txBody>
      </p:sp>
      <p:sp>
        <p:nvSpPr>
          <p:cNvPr id="2027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3688" y="6326188"/>
            <a:ext cx="2163762" cy="48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632" tIns="46316" rIns="92632" bIns="46316" numCol="1" anchor="b" anchorCtr="0" compatLnSpc="1">
            <a:prstTxWarp prst="textNoShape">
              <a:avLst/>
            </a:prstTxWarp>
          </a:bodyPr>
          <a:lstStyle>
            <a:lvl1pPr algn="r" defTabSz="927100" eaLnBrk="1" hangingPunct="1">
              <a:defRPr sz="14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fld id="{D0A63179-2D34-4642-B719-10F2BD79CFC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1475" y="385763"/>
            <a:ext cx="2085975" cy="57896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3550" y="385763"/>
            <a:ext cx="6105525" cy="57896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550" y="385763"/>
            <a:ext cx="8343900" cy="13890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63550" y="2006600"/>
            <a:ext cx="8343900" cy="20081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550" y="4167188"/>
            <a:ext cx="8343900" cy="2008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838" y="4464050"/>
            <a:ext cx="7880350" cy="13795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838" y="2944813"/>
            <a:ext cx="7880350" cy="15192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550" y="2006600"/>
            <a:ext cx="4095750" cy="4168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1700" y="2006600"/>
            <a:ext cx="4095750" cy="4168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550" y="277813"/>
            <a:ext cx="8343900" cy="11588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3550" y="1555750"/>
            <a:ext cx="4095750" cy="647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550" y="2203450"/>
            <a:ext cx="4095750" cy="40020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0113" y="1555750"/>
            <a:ext cx="4097337" cy="647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0113" y="2203450"/>
            <a:ext cx="4097337" cy="40020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550" y="276225"/>
            <a:ext cx="3049588" cy="11779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4263" y="276225"/>
            <a:ext cx="5183187" cy="59293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3550" y="1454150"/>
            <a:ext cx="3049588" cy="47513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7688" y="4862513"/>
            <a:ext cx="5562600" cy="5746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17688" y="620713"/>
            <a:ext cx="5562600" cy="4168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7688" y="5437188"/>
            <a:ext cx="5562600" cy="814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3550" y="385763"/>
            <a:ext cx="8343900" cy="138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32" tIns="46316" rIns="92632" bIns="463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3550" y="2006600"/>
            <a:ext cx="8343900" cy="416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32" tIns="46316" rIns="92632" bIns="463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txStyles>
    <p:titleStyle>
      <a:lvl1pPr algn="ctr" defTabSz="927100" rtl="0" fontAlgn="base">
        <a:spcBef>
          <a:spcPct val="0"/>
        </a:spcBef>
        <a:spcAft>
          <a:spcPct val="0"/>
        </a:spcAft>
        <a:defRPr sz="45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defTabSz="927100" rtl="0" fontAlgn="base">
        <a:spcBef>
          <a:spcPct val="0"/>
        </a:spcBef>
        <a:spcAft>
          <a:spcPct val="0"/>
        </a:spcAft>
        <a:defRPr sz="45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defTabSz="927100" rtl="0" fontAlgn="base">
        <a:spcBef>
          <a:spcPct val="0"/>
        </a:spcBef>
        <a:spcAft>
          <a:spcPct val="0"/>
        </a:spcAft>
        <a:defRPr sz="45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defTabSz="927100" rtl="0" fontAlgn="base">
        <a:spcBef>
          <a:spcPct val="0"/>
        </a:spcBef>
        <a:spcAft>
          <a:spcPct val="0"/>
        </a:spcAft>
        <a:defRPr sz="45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defTabSz="927100" rtl="0" fontAlgn="base">
        <a:spcBef>
          <a:spcPct val="0"/>
        </a:spcBef>
        <a:spcAft>
          <a:spcPct val="0"/>
        </a:spcAft>
        <a:defRPr sz="45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defTabSz="927100" rtl="0" fontAlgn="base">
        <a:spcBef>
          <a:spcPct val="0"/>
        </a:spcBef>
        <a:spcAft>
          <a:spcPct val="0"/>
        </a:spcAft>
        <a:defRPr sz="45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defTabSz="927100" rtl="0" fontAlgn="base">
        <a:spcBef>
          <a:spcPct val="0"/>
        </a:spcBef>
        <a:spcAft>
          <a:spcPct val="0"/>
        </a:spcAft>
        <a:defRPr sz="45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defTabSz="927100" rtl="0" fontAlgn="base">
        <a:spcBef>
          <a:spcPct val="0"/>
        </a:spcBef>
        <a:spcAft>
          <a:spcPct val="0"/>
        </a:spcAft>
        <a:defRPr sz="45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defTabSz="927100" rtl="0" fontAlgn="base">
        <a:spcBef>
          <a:spcPct val="0"/>
        </a:spcBef>
        <a:spcAft>
          <a:spcPct val="0"/>
        </a:spcAft>
        <a:defRPr sz="45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7663" indent="-347663" algn="l" defTabSz="927100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52475" indent="-288925" algn="l" defTabSz="927100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58875" indent="-231775" algn="l" defTabSz="927100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22425" indent="-231775" algn="l" defTabSz="927100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81213" indent="-231775" algn="l" defTabSz="927100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38413" indent="-231775" algn="l" defTabSz="927100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95613" indent="-231775" algn="l" defTabSz="927100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52813" indent="-231775" algn="l" defTabSz="927100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910013" indent="-231775" algn="l" defTabSz="927100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2709863"/>
            <a:ext cx="8343900" cy="1065212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Some Slides from: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50" y="4083050"/>
            <a:ext cx="8343900" cy="2092325"/>
          </a:xfrm>
        </p:spPr>
        <p:txBody>
          <a:bodyPr/>
          <a:lstStyle/>
          <a:p>
            <a:r>
              <a:rPr lang="en-US" sz="2800">
                <a:solidFill>
                  <a:schemeClr val="bg2"/>
                </a:solidFill>
              </a:rPr>
              <a:t>U.C. Berkeley, </a:t>
            </a:r>
          </a:p>
          <a:p>
            <a:r>
              <a:rPr lang="en-US" sz="2800">
                <a:solidFill>
                  <a:schemeClr val="bg2"/>
                </a:solidFill>
              </a:rPr>
              <a:t>Alan Mishchenko, </a:t>
            </a:r>
          </a:p>
          <a:p>
            <a:r>
              <a:rPr lang="en-US" sz="2800">
                <a:solidFill>
                  <a:schemeClr val="bg2"/>
                </a:solidFill>
              </a:rPr>
              <a:t>Mike Miller, </a:t>
            </a:r>
          </a:p>
          <a:p>
            <a:r>
              <a:rPr lang="en-US" sz="2800">
                <a:solidFill>
                  <a:schemeClr val="bg2"/>
                </a:solidFill>
              </a:rPr>
              <a:t>Gaetano Borriello</a:t>
            </a:r>
          </a:p>
        </p:txBody>
      </p:sp>
      <p:sp>
        <p:nvSpPr>
          <p:cNvPr id="219140" name="Text Box 4"/>
          <p:cNvSpPr txBox="1">
            <a:spLocks noChangeArrowheads="1"/>
          </p:cNvSpPr>
          <p:nvPr/>
        </p:nvSpPr>
        <p:spPr bwMode="auto">
          <a:xfrm>
            <a:off x="704850" y="609600"/>
            <a:ext cx="7448550" cy="15652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solidFill>
                  <a:schemeClr val="bg2"/>
                </a:solidFill>
              </a:rPr>
              <a:t>Introduction to Sequential Circuits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6" name="Rectangle 4"/>
          <p:cNvSpPr>
            <a:spLocks noChangeArrowheads="1"/>
          </p:cNvSpPr>
          <p:nvPr/>
        </p:nvSpPr>
        <p:spPr bwMode="auto">
          <a:xfrm>
            <a:off x="350838" y="4076700"/>
            <a:ext cx="4127500" cy="1244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44" tIns="26978" rIns="19044" bIns="26978"/>
          <a:lstStyle/>
          <a:p>
            <a:pPr>
              <a:lnSpc>
                <a:spcPts val="1700"/>
              </a:lnSpc>
              <a:spcAft>
                <a:spcPts val="2000"/>
              </a:spcAft>
              <a:tabLst>
                <a:tab pos="457200" algn="l"/>
                <a:tab pos="914400" algn="l"/>
                <a:tab pos="1368425" algn="l"/>
              </a:tabLst>
            </a:pPr>
            <a:r>
              <a:rPr lang="en-US" sz="1400">
                <a:solidFill>
                  <a:schemeClr val="bg2"/>
                </a:solidFill>
              </a:rPr>
              <a:t>HG = ST’ H1’ H0’ F1 F0’ + ST H1 H0’ F1’ F0</a:t>
            </a:r>
            <a:br>
              <a:rPr lang="en-US" sz="1400">
                <a:solidFill>
                  <a:schemeClr val="bg2"/>
                </a:solidFill>
              </a:rPr>
            </a:br>
            <a:r>
              <a:rPr lang="en-US" sz="1400">
                <a:solidFill>
                  <a:schemeClr val="bg2"/>
                </a:solidFill>
              </a:rPr>
              <a:t>HY = ST H1’ H0’ F1 F0’ + ST’ H1’ H0 F1 F0’ </a:t>
            </a:r>
            <a:br>
              <a:rPr lang="en-US" sz="1400">
                <a:solidFill>
                  <a:schemeClr val="bg2"/>
                </a:solidFill>
              </a:rPr>
            </a:br>
            <a:r>
              <a:rPr lang="en-US" sz="1400">
                <a:solidFill>
                  <a:schemeClr val="bg2"/>
                </a:solidFill>
              </a:rPr>
              <a:t>FG = ST H1’ H0 F1 F0’ + ST’ H1 H0’ F1’ F0’ </a:t>
            </a:r>
            <a:br>
              <a:rPr lang="en-US" sz="1400">
                <a:solidFill>
                  <a:schemeClr val="bg2"/>
                </a:solidFill>
              </a:rPr>
            </a:br>
            <a:r>
              <a:rPr lang="en-US" sz="1400">
                <a:solidFill>
                  <a:schemeClr val="bg2"/>
                </a:solidFill>
              </a:rPr>
              <a:t>HY = ST H1 H0’ F1’ F0’ + ST’ H1 H0’ F1’ F0</a:t>
            </a:r>
          </a:p>
        </p:txBody>
      </p:sp>
      <p:sp>
        <p:nvSpPr>
          <p:cNvPr id="212997" name="Rectangle 5"/>
          <p:cNvSpPr>
            <a:spLocks noChangeArrowheads="1"/>
          </p:cNvSpPr>
          <p:nvPr/>
        </p:nvSpPr>
        <p:spPr bwMode="auto">
          <a:xfrm>
            <a:off x="4637088" y="4087813"/>
            <a:ext cx="4351337" cy="911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44" tIns="26978" rIns="19044" bIns="26978"/>
          <a:lstStyle/>
          <a:p>
            <a:pPr>
              <a:lnSpc>
                <a:spcPts val="1700"/>
              </a:lnSpc>
              <a:spcAft>
                <a:spcPts val="2000"/>
              </a:spcAft>
              <a:tabLst>
                <a:tab pos="457200" algn="l"/>
                <a:tab pos="914400" algn="l"/>
                <a:tab pos="1368425" algn="l"/>
              </a:tabLst>
            </a:pPr>
            <a:r>
              <a:rPr lang="en-US" sz="1400">
                <a:solidFill>
                  <a:schemeClr val="bg2"/>
                </a:solidFill>
              </a:rPr>
              <a:t>Output patterns are unique to states, we do not</a:t>
            </a:r>
            <a:br>
              <a:rPr lang="en-US" sz="1400">
                <a:solidFill>
                  <a:schemeClr val="bg2"/>
                </a:solidFill>
              </a:rPr>
            </a:br>
            <a:r>
              <a:rPr lang="en-US" sz="1400">
                <a:solidFill>
                  <a:schemeClr val="bg2"/>
                </a:solidFill>
              </a:rPr>
              <a:t>need ANY state bits – implement 5 functions</a:t>
            </a:r>
            <a:br>
              <a:rPr lang="en-US" sz="1400">
                <a:solidFill>
                  <a:schemeClr val="bg2"/>
                </a:solidFill>
              </a:rPr>
            </a:br>
            <a:r>
              <a:rPr lang="en-US" sz="1400">
                <a:solidFill>
                  <a:schemeClr val="bg2"/>
                </a:solidFill>
              </a:rPr>
              <a:t>(one for each output) instead of 7 (outputs plus</a:t>
            </a:r>
            <a:br>
              <a:rPr lang="en-US" sz="1400">
                <a:solidFill>
                  <a:schemeClr val="bg2"/>
                </a:solidFill>
              </a:rPr>
            </a:br>
            <a:r>
              <a:rPr lang="en-US" sz="1400">
                <a:solidFill>
                  <a:schemeClr val="bg2"/>
                </a:solidFill>
              </a:rPr>
              <a:t>2 state bits)</a:t>
            </a:r>
          </a:p>
        </p:txBody>
      </p:sp>
      <p:grpSp>
        <p:nvGrpSpPr>
          <p:cNvPr id="212998" name="Group 6"/>
          <p:cNvGrpSpPr>
            <a:grpSpLocks/>
          </p:cNvGrpSpPr>
          <p:nvPr/>
        </p:nvGrpSpPr>
        <p:grpSpPr bwMode="auto">
          <a:xfrm>
            <a:off x="460375" y="1231900"/>
            <a:ext cx="8489950" cy="2978150"/>
            <a:chOff x="180" y="1652"/>
            <a:chExt cx="5348" cy="1876"/>
          </a:xfrm>
        </p:grpSpPr>
        <p:sp>
          <p:nvSpPr>
            <p:cNvPr id="212999" name="Rectangle 7"/>
            <p:cNvSpPr>
              <a:spLocks noChangeArrowheads="1"/>
            </p:cNvSpPr>
            <p:nvPr/>
          </p:nvSpPr>
          <p:spPr bwMode="auto">
            <a:xfrm>
              <a:off x="240" y="1680"/>
              <a:ext cx="5288" cy="18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9044" tIns="26978" rIns="19044" bIns="26978"/>
            <a:lstStyle/>
            <a:p>
              <a:pPr>
                <a:lnSpc>
                  <a:spcPts val="1700"/>
                </a:lnSpc>
                <a:spcBef>
                  <a:spcPts val="600"/>
                </a:spcBef>
                <a:tabLst>
                  <a:tab pos="457200" algn="l"/>
                  <a:tab pos="914400" algn="l"/>
                  <a:tab pos="1828800" algn="l"/>
                  <a:tab pos="2286000" algn="l"/>
                  <a:tab pos="2743200" algn="l"/>
                  <a:tab pos="3200400" algn="l"/>
                  <a:tab pos="3654425" algn="l"/>
                  <a:tab pos="4111625" algn="l"/>
                  <a:tab pos="4568825" algn="l"/>
                  <a:tab pos="5029200" algn="l"/>
                  <a:tab pos="5940425" algn="l"/>
                  <a:tab pos="6397625" algn="l"/>
                  <a:tab pos="7312025" algn="l"/>
                </a:tabLst>
              </a:pPr>
              <a:r>
                <a:rPr lang="en-US" sz="1400">
                  <a:solidFill>
                    <a:schemeClr val="bg2"/>
                  </a:solidFill>
                </a:rPr>
                <a:t>Inputs		Present State		Next State			Outputs</a:t>
              </a:r>
              <a:br>
                <a:rPr lang="en-US" sz="1400">
                  <a:solidFill>
                    <a:schemeClr val="bg2"/>
                  </a:solidFill>
                </a:rPr>
              </a:br>
              <a:r>
                <a:rPr lang="en-US" sz="1400">
                  <a:solidFill>
                    <a:schemeClr val="bg2"/>
                  </a:solidFill>
                </a:rPr>
                <a:t>C	TL	TS									ST	H	F</a:t>
              </a:r>
              <a:br>
                <a:rPr lang="en-US" sz="1400">
                  <a:solidFill>
                    <a:schemeClr val="bg2"/>
                  </a:solidFill>
                </a:rPr>
              </a:br>
              <a:r>
                <a:rPr lang="en-US" sz="1400">
                  <a:solidFill>
                    <a:schemeClr val="bg2"/>
                  </a:solidFill>
                </a:rPr>
                <a:t>0	–	–		HG				HG			0	00	10 </a:t>
              </a:r>
              <a:br>
                <a:rPr lang="en-US" sz="1400">
                  <a:solidFill>
                    <a:schemeClr val="bg2"/>
                  </a:solidFill>
                </a:rPr>
              </a:br>
              <a:r>
                <a:rPr lang="en-US" sz="1400">
                  <a:solidFill>
                    <a:schemeClr val="bg2"/>
                  </a:solidFill>
                </a:rPr>
                <a:t>–	0	–		HG				HG			0	00	10 </a:t>
              </a:r>
              <a:br>
                <a:rPr lang="en-US" sz="1400">
                  <a:solidFill>
                    <a:schemeClr val="bg2"/>
                  </a:solidFill>
                </a:rPr>
              </a:br>
              <a:r>
                <a:rPr lang="en-US" sz="1400">
                  <a:solidFill>
                    <a:schemeClr val="bg2"/>
                  </a:solidFill>
                </a:rPr>
                <a:t>1	1	–		HG				HY			1	00	10 </a:t>
              </a:r>
              <a:br>
                <a:rPr lang="en-US" sz="1400">
                  <a:solidFill>
                    <a:schemeClr val="bg2"/>
                  </a:solidFill>
                </a:rPr>
              </a:br>
              <a:r>
                <a:rPr lang="en-US" sz="1400">
                  <a:solidFill>
                    <a:schemeClr val="bg2"/>
                  </a:solidFill>
                </a:rPr>
                <a:t>–	–	0		HY				HY			0	01	10 </a:t>
              </a:r>
              <a:br>
                <a:rPr lang="en-US" sz="1400">
                  <a:solidFill>
                    <a:schemeClr val="bg2"/>
                  </a:solidFill>
                </a:rPr>
              </a:br>
              <a:r>
                <a:rPr lang="en-US" sz="1400">
                  <a:solidFill>
                    <a:schemeClr val="bg2"/>
                  </a:solidFill>
                </a:rPr>
                <a:t>–	–	1		HY				FG			1	01	10</a:t>
              </a:r>
              <a:br>
                <a:rPr lang="en-US" sz="1400">
                  <a:solidFill>
                    <a:schemeClr val="bg2"/>
                  </a:solidFill>
                </a:rPr>
              </a:br>
              <a:r>
                <a:rPr lang="en-US" sz="1400">
                  <a:solidFill>
                    <a:schemeClr val="bg2"/>
                  </a:solidFill>
                </a:rPr>
                <a:t>1	0	–		FG				FG			0	10 	00</a:t>
              </a:r>
              <a:br>
                <a:rPr lang="en-US" sz="1400">
                  <a:solidFill>
                    <a:schemeClr val="bg2"/>
                  </a:solidFill>
                </a:rPr>
              </a:br>
              <a:r>
                <a:rPr lang="en-US" sz="1400">
                  <a:solidFill>
                    <a:schemeClr val="bg2"/>
                  </a:solidFill>
                </a:rPr>
                <a:t>0	–	–		FG				FY			1	10 	00</a:t>
              </a:r>
              <a:br>
                <a:rPr lang="en-US" sz="1400">
                  <a:solidFill>
                    <a:schemeClr val="bg2"/>
                  </a:solidFill>
                </a:rPr>
              </a:br>
              <a:r>
                <a:rPr lang="en-US" sz="1400">
                  <a:solidFill>
                    <a:schemeClr val="bg2"/>
                  </a:solidFill>
                </a:rPr>
                <a:t>–	1	–		FG				FY			1	10 	00</a:t>
              </a:r>
              <a:br>
                <a:rPr lang="en-US" sz="1400">
                  <a:solidFill>
                    <a:schemeClr val="bg2"/>
                  </a:solidFill>
                </a:rPr>
              </a:br>
              <a:r>
                <a:rPr lang="en-US" sz="1400">
                  <a:solidFill>
                    <a:schemeClr val="bg2"/>
                  </a:solidFill>
                </a:rPr>
                <a:t>–	–	0		FY				FY			0	10 	01</a:t>
              </a:r>
              <a:br>
                <a:rPr lang="en-US" sz="1400">
                  <a:solidFill>
                    <a:schemeClr val="bg2"/>
                  </a:solidFill>
                </a:rPr>
              </a:br>
              <a:r>
                <a:rPr lang="en-US" sz="1400">
                  <a:solidFill>
                    <a:schemeClr val="bg2"/>
                  </a:solidFill>
                </a:rPr>
                <a:t>–	–	1		FY				HG			1	10 	01</a:t>
              </a:r>
              <a:br>
                <a:rPr lang="en-US" sz="1400">
                  <a:solidFill>
                    <a:schemeClr val="bg2"/>
                  </a:solidFill>
                </a:rPr>
              </a:br>
              <a:endParaRPr lang="en-US" sz="1400">
                <a:solidFill>
                  <a:schemeClr val="bg2"/>
                </a:solidFill>
              </a:endParaRPr>
            </a:p>
          </p:txBody>
        </p:sp>
        <p:sp>
          <p:nvSpPr>
            <p:cNvPr id="213000" name="Line 8"/>
            <p:cNvSpPr>
              <a:spLocks noChangeShapeType="1"/>
            </p:cNvSpPr>
            <p:nvPr/>
          </p:nvSpPr>
          <p:spPr bwMode="auto">
            <a:xfrm>
              <a:off x="180" y="1968"/>
              <a:ext cx="520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001" name="Line 9"/>
            <p:cNvSpPr>
              <a:spLocks noChangeShapeType="1"/>
            </p:cNvSpPr>
            <p:nvPr/>
          </p:nvSpPr>
          <p:spPr bwMode="auto">
            <a:xfrm>
              <a:off x="2352" y="1660"/>
              <a:ext cx="0" cy="172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002" name="Line 10"/>
            <p:cNvSpPr>
              <a:spLocks noChangeShapeType="1"/>
            </p:cNvSpPr>
            <p:nvPr/>
          </p:nvSpPr>
          <p:spPr bwMode="auto">
            <a:xfrm>
              <a:off x="3672" y="1660"/>
              <a:ext cx="0" cy="175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003" name="Line 11"/>
            <p:cNvSpPr>
              <a:spLocks noChangeShapeType="1"/>
            </p:cNvSpPr>
            <p:nvPr/>
          </p:nvSpPr>
          <p:spPr bwMode="auto">
            <a:xfrm>
              <a:off x="1192" y="1652"/>
              <a:ext cx="0" cy="17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3005" name="Text Box 13"/>
          <p:cNvSpPr txBox="1">
            <a:spLocks noChangeArrowheads="1"/>
          </p:cNvSpPr>
          <p:nvPr/>
        </p:nvSpPr>
        <p:spPr bwMode="auto">
          <a:xfrm>
            <a:off x="1814513" y="276225"/>
            <a:ext cx="6516687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Example of KISS Format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271000" cy="1389063"/>
          </a:xfrm>
        </p:spPr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Current</a:t>
            </a:r>
            <a:r>
              <a:rPr lang="en-US">
                <a:solidFill>
                  <a:schemeClr val="bg2"/>
                </a:solidFill>
              </a:rPr>
              <a:t> State Assignment Approaches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50" y="1974850"/>
            <a:ext cx="8451850" cy="45148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>
                <a:solidFill>
                  <a:schemeClr val="bg2"/>
                </a:solidFill>
              </a:rPr>
              <a:t>For tight encodings using </a:t>
            </a:r>
            <a:r>
              <a:rPr lang="en-US" sz="2400">
                <a:solidFill>
                  <a:srgbClr val="0000FF"/>
                </a:solidFill>
              </a:rPr>
              <a:t>close to the minimum number of state bits</a:t>
            </a:r>
          </a:p>
          <a:p>
            <a:pPr lvl="1">
              <a:lnSpc>
                <a:spcPct val="80000"/>
              </a:lnSpc>
            </a:pPr>
            <a:r>
              <a:rPr lang="en-US" sz="2000">
                <a:solidFill>
                  <a:srgbClr val="FF0000"/>
                </a:solidFill>
              </a:rPr>
              <a:t>Best of 10 random</a:t>
            </a:r>
            <a:r>
              <a:rPr lang="en-US" sz="2000">
                <a:solidFill>
                  <a:schemeClr val="bg2"/>
                </a:solidFill>
              </a:rPr>
              <a:t> seems to be adequate (averages as well as heuristics)</a:t>
            </a:r>
          </a:p>
          <a:p>
            <a:pPr lvl="1">
              <a:lnSpc>
                <a:spcPct val="80000"/>
              </a:lnSpc>
            </a:pPr>
            <a:r>
              <a:rPr lang="en-US" sz="2000">
                <a:solidFill>
                  <a:srgbClr val="00CC66"/>
                </a:solidFill>
              </a:rPr>
              <a:t>Heuristic</a:t>
            </a:r>
            <a:r>
              <a:rPr lang="en-US" sz="2000">
                <a:solidFill>
                  <a:schemeClr val="bg2"/>
                </a:solidFill>
              </a:rPr>
              <a:t> approaches are not even close to optimality</a:t>
            </a:r>
          </a:p>
          <a:p>
            <a:pPr lvl="1">
              <a:lnSpc>
                <a:spcPct val="80000"/>
              </a:lnSpc>
            </a:pPr>
            <a:r>
              <a:rPr lang="en-US" sz="2000">
                <a:solidFill>
                  <a:schemeClr val="bg2"/>
                </a:solidFill>
              </a:rPr>
              <a:t>Used in </a:t>
            </a:r>
            <a:r>
              <a:rPr lang="en-US" sz="2000">
                <a:solidFill>
                  <a:srgbClr val="00CC66"/>
                </a:solidFill>
              </a:rPr>
              <a:t>custom chip</a:t>
            </a:r>
            <a:r>
              <a:rPr lang="en-US" sz="2000">
                <a:solidFill>
                  <a:schemeClr val="bg2"/>
                </a:solidFill>
              </a:rPr>
              <a:t> design</a:t>
            </a: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rgbClr val="FF0000"/>
                </a:solidFill>
              </a:rPr>
              <a:t>One-hot </a:t>
            </a:r>
            <a:r>
              <a:rPr lang="en-US" sz="2400">
                <a:solidFill>
                  <a:schemeClr val="bg2"/>
                </a:solidFill>
              </a:rPr>
              <a:t>encoding</a:t>
            </a:r>
          </a:p>
          <a:p>
            <a:pPr lvl="1">
              <a:lnSpc>
                <a:spcPct val="80000"/>
              </a:lnSpc>
            </a:pPr>
            <a:r>
              <a:rPr lang="en-US" sz="2000">
                <a:solidFill>
                  <a:schemeClr val="bg2"/>
                </a:solidFill>
              </a:rPr>
              <a:t>Easy for </a:t>
            </a:r>
            <a:r>
              <a:rPr lang="en-US" sz="2000">
                <a:solidFill>
                  <a:srgbClr val="00CC66"/>
                </a:solidFill>
              </a:rPr>
              <a:t>small state machines</a:t>
            </a:r>
          </a:p>
          <a:p>
            <a:pPr lvl="1">
              <a:lnSpc>
                <a:spcPct val="80000"/>
              </a:lnSpc>
            </a:pPr>
            <a:r>
              <a:rPr lang="en-US" sz="2000">
                <a:solidFill>
                  <a:schemeClr val="bg2"/>
                </a:solidFill>
              </a:rPr>
              <a:t>Generates </a:t>
            </a:r>
            <a:r>
              <a:rPr lang="en-US" sz="2000">
                <a:solidFill>
                  <a:srgbClr val="00CC66"/>
                </a:solidFill>
              </a:rPr>
              <a:t>small equations</a:t>
            </a:r>
            <a:r>
              <a:rPr lang="en-US" sz="2000">
                <a:solidFill>
                  <a:schemeClr val="bg2"/>
                </a:solidFill>
              </a:rPr>
              <a:t> with easy to estimate complexity</a:t>
            </a:r>
          </a:p>
          <a:p>
            <a:pPr lvl="1">
              <a:lnSpc>
                <a:spcPct val="80000"/>
              </a:lnSpc>
            </a:pPr>
            <a:r>
              <a:rPr lang="en-US" sz="2000">
                <a:solidFill>
                  <a:schemeClr val="bg2"/>
                </a:solidFill>
              </a:rPr>
              <a:t>Common in </a:t>
            </a:r>
            <a:r>
              <a:rPr lang="en-US" sz="2000">
                <a:solidFill>
                  <a:srgbClr val="00CC66"/>
                </a:solidFill>
              </a:rPr>
              <a:t>FPGAs</a:t>
            </a:r>
            <a:r>
              <a:rPr lang="en-US" sz="2000">
                <a:solidFill>
                  <a:schemeClr val="bg2"/>
                </a:solidFill>
              </a:rPr>
              <a:t> and other programmable logic</a:t>
            </a: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rgbClr val="FF0000"/>
                </a:solidFill>
              </a:rPr>
              <a:t>Output-based</a:t>
            </a:r>
            <a:r>
              <a:rPr lang="en-US" sz="2400">
                <a:solidFill>
                  <a:schemeClr val="bg2"/>
                </a:solidFill>
              </a:rPr>
              <a:t> encoding</a:t>
            </a:r>
          </a:p>
          <a:p>
            <a:pPr lvl="1">
              <a:lnSpc>
                <a:spcPct val="80000"/>
              </a:lnSpc>
            </a:pPr>
            <a:r>
              <a:rPr lang="en-US" sz="2000">
                <a:solidFill>
                  <a:schemeClr val="bg2"/>
                </a:solidFill>
              </a:rPr>
              <a:t>Ad hoc - </a:t>
            </a:r>
            <a:r>
              <a:rPr lang="en-US" sz="2000">
                <a:solidFill>
                  <a:srgbClr val="00CC66"/>
                </a:solidFill>
              </a:rPr>
              <a:t>no tools</a:t>
            </a:r>
          </a:p>
          <a:p>
            <a:pPr lvl="1">
              <a:lnSpc>
                <a:spcPct val="80000"/>
              </a:lnSpc>
            </a:pPr>
            <a:r>
              <a:rPr lang="en-US" sz="2000">
                <a:solidFill>
                  <a:schemeClr val="bg2"/>
                </a:solidFill>
              </a:rPr>
              <a:t>Most common approach taken by </a:t>
            </a:r>
            <a:r>
              <a:rPr lang="en-US" sz="2000">
                <a:solidFill>
                  <a:srgbClr val="00CC66"/>
                </a:solidFill>
              </a:rPr>
              <a:t>human </a:t>
            </a:r>
            <a:r>
              <a:rPr lang="en-US" sz="2000">
                <a:solidFill>
                  <a:schemeClr val="bg2"/>
                </a:solidFill>
              </a:rPr>
              <a:t>designers</a:t>
            </a:r>
          </a:p>
          <a:p>
            <a:pPr lvl="1">
              <a:lnSpc>
                <a:spcPct val="80000"/>
              </a:lnSpc>
            </a:pPr>
            <a:r>
              <a:rPr lang="en-US" sz="2000">
                <a:solidFill>
                  <a:schemeClr val="bg2"/>
                </a:solidFill>
              </a:rPr>
              <a:t>Yields </a:t>
            </a:r>
            <a:r>
              <a:rPr lang="en-US" sz="2000">
                <a:solidFill>
                  <a:srgbClr val="00CC66"/>
                </a:solidFill>
              </a:rPr>
              <a:t>very small</a:t>
            </a:r>
            <a:r>
              <a:rPr lang="en-US" sz="2000">
                <a:solidFill>
                  <a:schemeClr val="bg2"/>
                </a:solidFill>
              </a:rPr>
              <a:t> circuits for most FSMs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271000" cy="814388"/>
          </a:xfrm>
          <a:solidFill>
            <a:srgbClr val="FFFF00"/>
          </a:solidFill>
          <a:ln/>
        </p:spPr>
        <p:txBody>
          <a:bodyPr lIns="92075" tIns="46038" rIns="92075" bIns="46038"/>
          <a:lstStyle/>
          <a:p>
            <a:pPr algn="l"/>
            <a:r>
              <a:rPr lang="en-US" altLang="zh-TW" sz="37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2" charset="-120"/>
              </a:rPr>
              <a:t>State Assignment = Various Methods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2138" y="1196975"/>
            <a:ext cx="8677275" cy="5634038"/>
          </a:xfrm>
          <a:noFill/>
          <a:ln/>
        </p:spPr>
        <p:txBody>
          <a:bodyPr lIns="92075" tIns="46038" rIns="92075" bIns="46038"/>
          <a:lstStyle/>
          <a:p>
            <a:r>
              <a:rPr lang="en-US" altLang="zh-TW" sz="2000">
                <a:solidFill>
                  <a:schemeClr val="bg2"/>
                </a:solidFill>
                <a:ea typeface="新細明體" pitchFamily="2" charset="-120"/>
              </a:rPr>
              <a:t>Assign unique code to each state to produce logic-level description</a:t>
            </a:r>
          </a:p>
          <a:p>
            <a:pPr lvl="1"/>
            <a:r>
              <a:rPr lang="en-US" altLang="zh-TW" sz="2000">
                <a:solidFill>
                  <a:schemeClr val="bg2"/>
                </a:solidFill>
                <a:ea typeface="新細明體" pitchFamily="2" charset="-120"/>
              </a:rPr>
              <a:t>utilize unassigned codes effectively as don’t cares</a:t>
            </a:r>
          </a:p>
          <a:p>
            <a:r>
              <a:rPr lang="en-US" altLang="zh-TW" sz="2000">
                <a:solidFill>
                  <a:schemeClr val="bg2"/>
                </a:solidFill>
                <a:ea typeface="新細明體" pitchFamily="2" charset="-120"/>
              </a:rPr>
              <a:t>Choice for S state machine</a:t>
            </a:r>
          </a:p>
          <a:p>
            <a:pPr lvl="1"/>
            <a:r>
              <a:rPr lang="en-US" altLang="zh-TW" sz="2000">
                <a:solidFill>
                  <a:srgbClr val="FF0000"/>
                </a:solidFill>
                <a:ea typeface="新細明體" pitchFamily="2" charset="-120"/>
              </a:rPr>
              <a:t>minimum-bit</a:t>
            </a:r>
            <a:r>
              <a:rPr lang="en-US" altLang="zh-TW" sz="2000">
                <a:solidFill>
                  <a:schemeClr val="bg2"/>
                </a:solidFill>
                <a:ea typeface="新細明體" pitchFamily="2" charset="-120"/>
              </a:rPr>
              <a:t> encoding </a:t>
            </a:r>
          </a:p>
          <a:p>
            <a:pPr lvl="1">
              <a:buFont typeface="Wingdings" pitchFamily="2" charset="2"/>
              <a:buNone/>
            </a:pPr>
            <a:r>
              <a:rPr lang="en-US" altLang="zh-TW" sz="2400">
                <a:solidFill>
                  <a:schemeClr val="bg2"/>
                </a:solidFill>
                <a:ea typeface="新細明體" pitchFamily="2" charset="-120"/>
              </a:rPr>
              <a:t>        log S</a:t>
            </a:r>
          </a:p>
          <a:p>
            <a:pPr lvl="1"/>
            <a:r>
              <a:rPr lang="en-US" altLang="zh-TW" sz="2000">
                <a:solidFill>
                  <a:srgbClr val="FF0000"/>
                </a:solidFill>
                <a:ea typeface="新細明體" pitchFamily="2" charset="-120"/>
              </a:rPr>
              <a:t>maximum-bit</a:t>
            </a:r>
            <a:r>
              <a:rPr lang="en-US" altLang="zh-TW" sz="2000">
                <a:solidFill>
                  <a:schemeClr val="bg2"/>
                </a:solidFill>
                <a:ea typeface="新細明體" pitchFamily="2" charset="-120"/>
              </a:rPr>
              <a:t> encoding</a:t>
            </a:r>
          </a:p>
          <a:p>
            <a:pPr lvl="2"/>
            <a:r>
              <a:rPr lang="en-US" altLang="zh-TW" sz="2000">
                <a:solidFill>
                  <a:schemeClr val="bg2"/>
                </a:solidFill>
                <a:ea typeface="新細明體" pitchFamily="2" charset="-120"/>
              </a:rPr>
              <a:t>one-hot encoding</a:t>
            </a:r>
          </a:p>
          <a:p>
            <a:pPr lvl="2"/>
            <a:r>
              <a:rPr lang="en-US" altLang="zh-TW" sz="2000">
                <a:solidFill>
                  <a:schemeClr val="bg2"/>
                </a:solidFill>
                <a:ea typeface="新細明體" pitchFamily="2" charset="-120"/>
              </a:rPr>
              <a:t>using one bit per state</a:t>
            </a:r>
          </a:p>
          <a:p>
            <a:pPr lvl="1"/>
            <a:r>
              <a:rPr lang="en-US" altLang="zh-TW" sz="2400">
                <a:solidFill>
                  <a:schemeClr val="bg2"/>
                </a:solidFill>
                <a:ea typeface="新細明體" pitchFamily="2" charset="-120"/>
              </a:rPr>
              <a:t>something </a:t>
            </a:r>
            <a:r>
              <a:rPr lang="en-US" altLang="zh-TW" sz="2400">
                <a:solidFill>
                  <a:srgbClr val="0000FF"/>
                </a:solidFill>
                <a:ea typeface="新細明體" pitchFamily="2" charset="-120"/>
              </a:rPr>
              <a:t>in between</a:t>
            </a:r>
          </a:p>
          <a:p>
            <a:r>
              <a:rPr lang="en-US" altLang="zh-TW" sz="2000">
                <a:solidFill>
                  <a:srgbClr val="FF0000"/>
                </a:solidFill>
                <a:ea typeface="新細明體" pitchFamily="2" charset="-120"/>
              </a:rPr>
              <a:t>Modern techniques</a:t>
            </a:r>
          </a:p>
          <a:p>
            <a:pPr lvl="1"/>
            <a:r>
              <a:rPr lang="en-US" altLang="zh-TW" sz="2000">
                <a:solidFill>
                  <a:srgbClr val="0000FF"/>
                </a:solidFill>
                <a:ea typeface="新細明體" pitchFamily="2" charset="-120"/>
              </a:rPr>
              <a:t>hypercube embedding</a:t>
            </a:r>
            <a:r>
              <a:rPr lang="en-US" altLang="zh-TW" sz="2000">
                <a:solidFill>
                  <a:schemeClr val="bg2"/>
                </a:solidFill>
                <a:ea typeface="新細明體" pitchFamily="2" charset="-120"/>
              </a:rPr>
              <a:t> </a:t>
            </a:r>
            <a:r>
              <a:rPr lang="en-US" altLang="zh-TW" sz="2000">
                <a:solidFill>
                  <a:srgbClr val="00CC66"/>
                </a:solidFill>
                <a:ea typeface="新細明體" pitchFamily="2" charset="-120"/>
              </a:rPr>
              <a:t>of face constraint</a:t>
            </a:r>
            <a:r>
              <a:rPr lang="en-US" altLang="zh-TW" sz="2000">
                <a:solidFill>
                  <a:schemeClr val="bg2"/>
                </a:solidFill>
                <a:ea typeface="新細明體" pitchFamily="2" charset="-120"/>
              </a:rPr>
              <a:t> derived for collections of states (Kiss,Nova)</a:t>
            </a:r>
          </a:p>
          <a:p>
            <a:pPr lvl="1"/>
            <a:r>
              <a:rPr lang="en-US" altLang="zh-TW" sz="2000">
                <a:solidFill>
                  <a:srgbClr val="0000FF"/>
                </a:solidFill>
                <a:ea typeface="新細明體" pitchFamily="2" charset="-120"/>
              </a:rPr>
              <a:t>adjacency embedding</a:t>
            </a:r>
            <a:r>
              <a:rPr lang="en-US" altLang="zh-TW" sz="2000">
                <a:solidFill>
                  <a:schemeClr val="bg2"/>
                </a:solidFill>
                <a:ea typeface="新細明體" pitchFamily="2" charset="-120"/>
              </a:rPr>
              <a:t> </a:t>
            </a:r>
            <a:r>
              <a:rPr lang="en-US" altLang="zh-TW" sz="2000">
                <a:solidFill>
                  <a:srgbClr val="00CC66"/>
                </a:solidFill>
                <a:ea typeface="新細明體" pitchFamily="2" charset="-120"/>
              </a:rPr>
              <a:t>guided by weights</a:t>
            </a:r>
            <a:r>
              <a:rPr lang="en-US" altLang="zh-TW" sz="2000">
                <a:solidFill>
                  <a:schemeClr val="bg2"/>
                </a:solidFill>
                <a:ea typeface="新細明體" pitchFamily="2" charset="-120"/>
              </a:rPr>
              <a:t> derived between state pairs (Mustang)</a:t>
            </a:r>
          </a:p>
        </p:txBody>
      </p:sp>
      <p:sp>
        <p:nvSpPr>
          <p:cNvPr id="227332" name="Line 4"/>
          <p:cNvSpPr>
            <a:spLocks noChangeShapeType="1"/>
          </p:cNvSpPr>
          <p:nvPr/>
        </p:nvSpPr>
        <p:spPr bwMode="auto">
          <a:xfrm>
            <a:off x="514350" y="811213"/>
            <a:ext cx="7726363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271000" cy="620713"/>
          </a:xfrm>
          <a:noFill/>
          <a:ln/>
        </p:spPr>
        <p:txBody>
          <a:bodyPr lIns="92075" tIns="46038" rIns="92075" bIns="46038"/>
          <a:lstStyle/>
          <a:p>
            <a:pPr algn="l"/>
            <a:r>
              <a:rPr lang="en-US" altLang="zh-TW" sz="3700" b="1">
                <a:solidFill>
                  <a:srgbClr val="FF0000"/>
                </a:solidFill>
                <a:ea typeface="新細明體" pitchFamily="2" charset="-120"/>
              </a:rPr>
              <a:t>Hypercube Embedding Technique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833438"/>
            <a:ext cx="8677275" cy="5635625"/>
          </a:xfrm>
          <a:noFill/>
          <a:ln/>
        </p:spPr>
        <p:txBody>
          <a:bodyPr lIns="92075" tIns="46038" rIns="92075" bIns="46038"/>
          <a:lstStyle/>
          <a:p>
            <a:r>
              <a:rPr lang="en-US" altLang="zh-TW" sz="1800">
                <a:solidFill>
                  <a:srgbClr val="00CC66"/>
                </a:solidFill>
                <a:ea typeface="新細明體" pitchFamily="2" charset="-120"/>
              </a:rPr>
              <a:t>Observation </a:t>
            </a:r>
            <a:r>
              <a:rPr lang="en-US" altLang="zh-TW" sz="1800">
                <a:solidFill>
                  <a:schemeClr val="bg2"/>
                </a:solidFill>
                <a:ea typeface="新細明體" pitchFamily="2" charset="-120"/>
              </a:rPr>
              <a:t>: one -hot encoding is the easiest </a:t>
            </a:r>
          </a:p>
          <a:p>
            <a:pPr>
              <a:buFont typeface="Wingdings" pitchFamily="2" charset="2"/>
              <a:buNone/>
            </a:pPr>
            <a:r>
              <a:rPr lang="en-US" altLang="zh-TW" sz="1800">
                <a:solidFill>
                  <a:schemeClr val="bg2"/>
                </a:solidFill>
                <a:ea typeface="新細明體" pitchFamily="2" charset="-120"/>
              </a:rPr>
              <a:t>                            to decode</a:t>
            </a:r>
          </a:p>
          <a:p>
            <a:pPr>
              <a:buFont typeface="Wingdings" pitchFamily="2" charset="2"/>
              <a:buNone/>
            </a:pPr>
            <a:r>
              <a:rPr lang="en-US" altLang="zh-TW" sz="1800">
                <a:solidFill>
                  <a:schemeClr val="bg2"/>
                </a:solidFill>
                <a:ea typeface="新細明體" pitchFamily="2" charset="-120"/>
              </a:rPr>
              <a:t>     Am I in state 2,5,12 or 17?</a:t>
            </a:r>
          </a:p>
          <a:p>
            <a:pPr>
              <a:buFont typeface="Wingdings" pitchFamily="2" charset="2"/>
              <a:buNone/>
            </a:pPr>
            <a:r>
              <a:rPr lang="en-US" altLang="zh-TW" sz="1800">
                <a:solidFill>
                  <a:schemeClr val="bg2"/>
                </a:solidFill>
                <a:ea typeface="新細明體" pitchFamily="2" charset="-120"/>
              </a:rPr>
              <a:t>     </a:t>
            </a:r>
            <a:r>
              <a:rPr lang="en-US" altLang="zh-TW" sz="1800">
                <a:solidFill>
                  <a:srgbClr val="FF0000"/>
                </a:solidFill>
                <a:ea typeface="新細明體" pitchFamily="2" charset="-120"/>
              </a:rPr>
              <a:t>binary :</a:t>
            </a:r>
            <a:r>
              <a:rPr lang="en-US" altLang="zh-TW" sz="1800">
                <a:solidFill>
                  <a:schemeClr val="bg2"/>
                </a:solidFill>
                <a:ea typeface="新細明體" pitchFamily="2" charset="-120"/>
              </a:rPr>
              <a:t> x</a:t>
            </a:r>
            <a:r>
              <a:rPr lang="en-US" altLang="zh-TW" sz="1800" baseline="-25000">
                <a:solidFill>
                  <a:schemeClr val="bg2"/>
                </a:solidFill>
                <a:ea typeface="新細明體" pitchFamily="2" charset="-120"/>
              </a:rPr>
              <a:t>4</a:t>
            </a:r>
            <a:r>
              <a:rPr lang="en-US" altLang="zh-TW" sz="1800">
                <a:solidFill>
                  <a:schemeClr val="bg2"/>
                </a:solidFill>
                <a:ea typeface="新細明體" pitchFamily="2" charset="-120"/>
              </a:rPr>
              <a:t>’x</a:t>
            </a:r>
            <a:r>
              <a:rPr lang="en-US" altLang="zh-TW" sz="1800" baseline="-25000">
                <a:solidFill>
                  <a:schemeClr val="bg2"/>
                </a:solidFill>
                <a:ea typeface="新細明體" pitchFamily="2" charset="-120"/>
              </a:rPr>
              <a:t>3</a:t>
            </a:r>
            <a:r>
              <a:rPr lang="en-US" altLang="zh-TW" sz="1800">
                <a:solidFill>
                  <a:schemeClr val="bg2"/>
                </a:solidFill>
                <a:ea typeface="新細明體" pitchFamily="2" charset="-120"/>
              </a:rPr>
              <a:t>’x</a:t>
            </a:r>
            <a:r>
              <a:rPr lang="en-US" altLang="zh-TW" sz="1800" baseline="-25000">
                <a:solidFill>
                  <a:schemeClr val="bg2"/>
                </a:solidFill>
                <a:ea typeface="新細明體" pitchFamily="2" charset="-120"/>
              </a:rPr>
              <a:t>2</a:t>
            </a:r>
            <a:r>
              <a:rPr lang="en-US" altLang="zh-TW" sz="1800">
                <a:solidFill>
                  <a:schemeClr val="bg2"/>
                </a:solidFill>
                <a:ea typeface="新細明體" pitchFamily="2" charset="-120"/>
              </a:rPr>
              <a:t>’x</a:t>
            </a:r>
            <a:r>
              <a:rPr lang="en-US" altLang="zh-TW" sz="1800" baseline="-25000">
                <a:solidFill>
                  <a:schemeClr val="bg2"/>
                </a:solidFill>
                <a:ea typeface="新細明體" pitchFamily="2" charset="-120"/>
              </a:rPr>
              <a:t>1</a:t>
            </a:r>
            <a:r>
              <a:rPr lang="en-US" altLang="zh-TW" sz="1800">
                <a:solidFill>
                  <a:schemeClr val="bg2"/>
                </a:solidFill>
                <a:ea typeface="新細明體" pitchFamily="2" charset="-120"/>
              </a:rPr>
              <a:t>x</a:t>
            </a:r>
            <a:r>
              <a:rPr lang="en-US" altLang="zh-TW" sz="1800" baseline="-25000">
                <a:solidFill>
                  <a:schemeClr val="bg2"/>
                </a:solidFill>
                <a:ea typeface="新細明體" pitchFamily="2" charset="-120"/>
              </a:rPr>
              <a:t>0</a:t>
            </a:r>
            <a:r>
              <a:rPr lang="en-US" altLang="zh-TW" sz="1800">
                <a:solidFill>
                  <a:schemeClr val="bg2"/>
                </a:solidFill>
                <a:ea typeface="新細明體" pitchFamily="2" charset="-120"/>
              </a:rPr>
              <a:t>’(00010) +</a:t>
            </a:r>
          </a:p>
          <a:p>
            <a:pPr>
              <a:buFont typeface="Wingdings" pitchFamily="2" charset="2"/>
              <a:buNone/>
            </a:pPr>
            <a:r>
              <a:rPr lang="en-US" altLang="zh-TW" sz="1800">
                <a:solidFill>
                  <a:schemeClr val="bg2"/>
                </a:solidFill>
                <a:ea typeface="新細明體" pitchFamily="2" charset="-120"/>
              </a:rPr>
              <a:t>                   x</a:t>
            </a:r>
            <a:r>
              <a:rPr lang="en-US" altLang="zh-TW" sz="1800" baseline="-25000">
                <a:solidFill>
                  <a:schemeClr val="bg2"/>
                </a:solidFill>
                <a:ea typeface="新細明體" pitchFamily="2" charset="-120"/>
              </a:rPr>
              <a:t>4</a:t>
            </a:r>
            <a:r>
              <a:rPr lang="en-US" altLang="zh-TW" sz="1800">
                <a:solidFill>
                  <a:schemeClr val="bg2"/>
                </a:solidFill>
                <a:ea typeface="新細明體" pitchFamily="2" charset="-120"/>
              </a:rPr>
              <a:t>’x</a:t>
            </a:r>
            <a:r>
              <a:rPr lang="en-US" altLang="zh-TW" sz="1800" baseline="-25000">
                <a:solidFill>
                  <a:schemeClr val="bg2"/>
                </a:solidFill>
                <a:ea typeface="新細明體" pitchFamily="2" charset="-120"/>
              </a:rPr>
              <a:t>3</a:t>
            </a:r>
            <a:r>
              <a:rPr lang="en-US" altLang="zh-TW" sz="1800">
                <a:solidFill>
                  <a:schemeClr val="bg2"/>
                </a:solidFill>
                <a:ea typeface="新細明體" pitchFamily="2" charset="-120"/>
              </a:rPr>
              <a:t>’x</a:t>
            </a:r>
            <a:r>
              <a:rPr lang="en-US" altLang="zh-TW" sz="1800" baseline="-25000">
                <a:solidFill>
                  <a:schemeClr val="bg2"/>
                </a:solidFill>
                <a:ea typeface="新細明體" pitchFamily="2" charset="-120"/>
              </a:rPr>
              <a:t>2</a:t>
            </a:r>
            <a:r>
              <a:rPr lang="en-US" altLang="zh-TW" sz="1800">
                <a:solidFill>
                  <a:schemeClr val="bg2"/>
                </a:solidFill>
                <a:ea typeface="新細明體" pitchFamily="2" charset="-120"/>
              </a:rPr>
              <a:t>x</a:t>
            </a:r>
            <a:r>
              <a:rPr lang="en-US" altLang="zh-TW" sz="1800" baseline="-25000">
                <a:solidFill>
                  <a:schemeClr val="bg2"/>
                </a:solidFill>
                <a:ea typeface="新細明體" pitchFamily="2" charset="-120"/>
              </a:rPr>
              <a:t>1</a:t>
            </a:r>
            <a:r>
              <a:rPr lang="en-US" altLang="zh-TW" sz="1800">
                <a:solidFill>
                  <a:schemeClr val="bg2"/>
                </a:solidFill>
                <a:ea typeface="新細明體" pitchFamily="2" charset="-120"/>
              </a:rPr>
              <a:t>’x</a:t>
            </a:r>
            <a:r>
              <a:rPr lang="en-US" altLang="zh-TW" sz="1800" baseline="-25000">
                <a:solidFill>
                  <a:schemeClr val="bg2"/>
                </a:solidFill>
                <a:ea typeface="新細明體" pitchFamily="2" charset="-120"/>
              </a:rPr>
              <a:t>0 </a:t>
            </a:r>
            <a:r>
              <a:rPr lang="en-US" altLang="zh-TW" sz="1800">
                <a:solidFill>
                  <a:schemeClr val="bg2"/>
                </a:solidFill>
                <a:ea typeface="新細明體" pitchFamily="2" charset="-120"/>
              </a:rPr>
              <a:t>(00101) +</a:t>
            </a:r>
          </a:p>
          <a:p>
            <a:pPr>
              <a:buFont typeface="Wingdings" pitchFamily="2" charset="2"/>
              <a:buNone/>
            </a:pPr>
            <a:r>
              <a:rPr lang="en-US" altLang="zh-TW" sz="1800">
                <a:solidFill>
                  <a:schemeClr val="bg2"/>
                </a:solidFill>
                <a:ea typeface="新細明體" pitchFamily="2" charset="-120"/>
              </a:rPr>
              <a:t>                   x</a:t>
            </a:r>
            <a:r>
              <a:rPr lang="en-US" altLang="zh-TW" sz="1800" baseline="-25000">
                <a:solidFill>
                  <a:schemeClr val="bg2"/>
                </a:solidFill>
                <a:ea typeface="新細明體" pitchFamily="2" charset="-120"/>
              </a:rPr>
              <a:t>4</a:t>
            </a:r>
            <a:r>
              <a:rPr lang="en-US" altLang="zh-TW" sz="1800">
                <a:solidFill>
                  <a:schemeClr val="bg2"/>
                </a:solidFill>
                <a:ea typeface="新細明體" pitchFamily="2" charset="-120"/>
              </a:rPr>
              <a:t>’x</a:t>
            </a:r>
            <a:r>
              <a:rPr lang="en-US" altLang="zh-TW" sz="1800" baseline="-25000">
                <a:solidFill>
                  <a:schemeClr val="bg2"/>
                </a:solidFill>
                <a:ea typeface="新細明體" pitchFamily="2" charset="-120"/>
              </a:rPr>
              <a:t>3</a:t>
            </a:r>
            <a:r>
              <a:rPr lang="en-US" altLang="zh-TW" sz="1800">
                <a:solidFill>
                  <a:schemeClr val="bg2"/>
                </a:solidFill>
                <a:ea typeface="新細明體" pitchFamily="2" charset="-120"/>
              </a:rPr>
              <a:t>x</a:t>
            </a:r>
            <a:r>
              <a:rPr lang="en-US" altLang="zh-TW" sz="1800" baseline="-25000">
                <a:solidFill>
                  <a:schemeClr val="bg2"/>
                </a:solidFill>
                <a:ea typeface="新細明體" pitchFamily="2" charset="-120"/>
              </a:rPr>
              <a:t>2</a:t>
            </a:r>
            <a:r>
              <a:rPr lang="en-US" altLang="zh-TW" sz="1800">
                <a:solidFill>
                  <a:schemeClr val="bg2"/>
                </a:solidFill>
                <a:ea typeface="新細明體" pitchFamily="2" charset="-120"/>
              </a:rPr>
              <a:t>x</a:t>
            </a:r>
            <a:r>
              <a:rPr lang="en-US" altLang="zh-TW" sz="1800" baseline="-25000">
                <a:solidFill>
                  <a:schemeClr val="bg2"/>
                </a:solidFill>
                <a:ea typeface="新細明體" pitchFamily="2" charset="-120"/>
              </a:rPr>
              <a:t>1</a:t>
            </a:r>
            <a:r>
              <a:rPr lang="en-US" altLang="zh-TW" sz="1800">
                <a:solidFill>
                  <a:schemeClr val="bg2"/>
                </a:solidFill>
                <a:ea typeface="新細明體" pitchFamily="2" charset="-120"/>
              </a:rPr>
              <a:t>’x</a:t>
            </a:r>
            <a:r>
              <a:rPr lang="en-US" altLang="zh-TW" sz="1800" baseline="-25000">
                <a:solidFill>
                  <a:schemeClr val="bg2"/>
                </a:solidFill>
                <a:ea typeface="新細明體" pitchFamily="2" charset="-120"/>
              </a:rPr>
              <a:t>0</a:t>
            </a:r>
            <a:r>
              <a:rPr lang="en-US" altLang="zh-TW" sz="1800">
                <a:solidFill>
                  <a:schemeClr val="bg2"/>
                </a:solidFill>
                <a:ea typeface="新細明體" pitchFamily="2" charset="-120"/>
              </a:rPr>
              <a:t>’(01100) +</a:t>
            </a:r>
          </a:p>
          <a:p>
            <a:pPr>
              <a:buFont typeface="Wingdings" pitchFamily="2" charset="2"/>
              <a:buNone/>
            </a:pPr>
            <a:r>
              <a:rPr lang="en-US" altLang="zh-TW" sz="1800">
                <a:solidFill>
                  <a:schemeClr val="bg2"/>
                </a:solidFill>
                <a:ea typeface="新細明體" pitchFamily="2" charset="-120"/>
              </a:rPr>
              <a:t>                   x</a:t>
            </a:r>
            <a:r>
              <a:rPr lang="en-US" altLang="zh-TW" sz="1800" baseline="-25000">
                <a:solidFill>
                  <a:schemeClr val="bg2"/>
                </a:solidFill>
                <a:ea typeface="新細明體" pitchFamily="2" charset="-120"/>
              </a:rPr>
              <a:t>4</a:t>
            </a:r>
            <a:r>
              <a:rPr lang="en-US" altLang="zh-TW" sz="1800">
                <a:solidFill>
                  <a:schemeClr val="bg2"/>
                </a:solidFill>
                <a:ea typeface="新細明體" pitchFamily="2" charset="-120"/>
              </a:rPr>
              <a:t>x</a:t>
            </a:r>
            <a:r>
              <a:rPr lang="en-US" altLang="zh-TW" sz="1800" baseline="-25000">
                <a:solidFill>
                  <a:schemeClr val="bg2"/>
                </a:solidFill>
                <a:ea typeface="新細明體" pitchFamily="2" charset="-120"/>
              </a:rPr>
              <a:t>3</a:t>
            </a:r>
            <a:r>
              <a:rPr lang="en-US" altLang="zh-TW" sz="1800">
                <a:solidFill>
                  <a:schemeClr val="bg2"/>
                </a:solidFill>
                <a:ea typeface="新細明體" pitchFamily="2" charset="-120"/>
              </a:rPr>
              <a:t>’x</a:t>
            </a:r>
            <a:r>
              <a:rPr lang="en-US" altLang="zh-TW" sz="1800" baseline="-25000">
                <a:solidFill>
                  <a:schemeClr val="bg2"/>
                </a:solidFill>
                <a:ea typeface="新細明體" pitchFamily="2" charset="-120"/>
              </a:rPr>
              <a:t>2</a:t>
            </a:r>
            <a:r>
              <a:rPr lang="en-US" altLang="zh-TW" sz="1800">
                <a:solidFill>
                  <a:schemeClr val="bg2"/>
                </a:solidFill>
                <a:ea typeface="新細明體" pitchFamily="2" charset="-120"/>
              </a:rPr>
              <a:t>’x1’x0 (10001)</a:t>
            </a:r>
          </a:p>
          <a:p>
            <a:pPr>
              <a:buFont typeface="Wingdings" pitchFamily="2" charset="2"/>
              <a:buNone/>
            </a:pPr>
            <a:r>
              <a:rPr lang="en-US" altLang="zh-TW" sz="1800">
                <a:solidFill>
                  <a:schemeClr val="bg2"/>
                </a:solidFill>
                <a:ea typeface="新細明體" pitchFamily="2" charset="-120"/>
              </a:rPr>
              <a:t>     </a:t>
            </a:r>
            <a:r>
              <a:rPr lang="en-US" altLang="zh-TW" sz="1800">
                <a:solidFill>
                  <a:srgbClr val="FF0000"/>
                </a:solidFill>
                <a:ea typeface="新細明體" pitchFamily="2" charset="-120"/>
              </a:rPr>
              <a:t>one hot :</a:t>
            </a:r>
            <a:r>
              <a:rPr lang="en-US" altLang="zh-TW" sz="1800">
                <a:solidFill>
                  <a:schemeClr val="bg2"/>
                </a:solidFill>
                <a:ea typeface="新細明體" pitchFamily="2" charset="-120"/>
              </a:rPr>
              <a:t> x</a:t>
            </a:r>
            <a:r>
              <a:rPr lang="en-US" altLang="zh-TW" sz="1800" baseline="-25000">
                <a:solidFill>
                  <a:schemeClr val="bg2"/>
                </a:solidFill>
                <a:ea typeface="新細明體" pitchFamily="2" charset="-120"/>
              </a:rPr>
              <a:t>2</a:t>
            </a:r>
            <a:r>
              <a:rPr lang="en-US" altLang="zh-TW" sz="1800">
                <a:solidFill>
                  <a:schemeClr val="bg2"/>
                </a:solidFill>
                <a:ea typeface="新細明體" pitchFamily="2" charset="-120"/>
              </a:rPr>
              <a:t>+x</a:t>
            </a:r>
            <a:r>
              <a:rPr lang="en-US" altLang="zh-TW" sz="1800" baseline="-25000">
                <a:solidFill>
                  <a:schemeClr val="bg2"/>
                </a:solidFill>
                <a:ea typeface="新細明體" pitchFamily="2" charset="-120"/>
              </a:rPr>
              <a:t>5</a:t>
            </a:r>
            <a:r>
              <a:rPr lang="en-US" altLang="zh-TW" sz="1800">
                <a:solidFill>
                  <a:schemeClr val="bg2"/>
                </a:solidFill>
                <a:ea typeface="新細明體" pitchFamily="2" charset="-120"/>
              </a:rPr>
              <a:t>+x</a:t>
            </a:r>
            <a:r>
              <a:rPr lang="en-US" altLang="zh-TW" sz="1800" baseline="-25000">
                <a:solidFill>
                  <a:schemeClr val="bg2"/>
                </a:solidFill>
                <a:ea typeface="新細明體" pitchFamily="2" charset="-120"/>
              </a:rPr>
              <a:t>12</a:t>
            </a:r>
            <a:r>
              <a:rPr lang="en-US" altLang="zh-TW" sz="1800">
                <a:solidFill>
                  <a:schemeClr val="bg2"/>
                </a:solidFill>
                <a:ea typeface="新細明體" pitchFamily="2" charset="-120"/>
              </a:rPr>
              <a:t>+x</a:t>
            </a:r>
            <a:r>
              <a:rPr lang="en-US" altLang="zh-TW" sz="1800" baseline="-25000">
                <a:solidFill>
                  <a:schemeClr val="bg2"/>
                </a:solidFill>
                <a:ea typeface="新細明體" pitchFamily="2" charset="-120"/>
              </a:rPr>
              <a:t>17</a:t>
            </a:r>
          </a:p>
          <a:p>
            <a:pPr>
              <a:buFont typeface="Wingdings" pitchFamily="2" charset="2"/>
              <a:buNone/>
            </a:pPr>
            <a:r>
              <a:rPr lang="en-US" altLang="zh-TW" sz="1800" baseline="-25000">
                <a:solidFill>
                  <a:schemeClr val="bg2"/>
                </a:solidFill>
                <a:ea typeface="新細明體" pitchFamily="2" charset="-120"/>
              </a:rPr>
              <a:t>        </a:t>
            </a:r>
            <a:r>
              <a:rPr lang="en-US" altLang="zh-TW" sz="1800">
                <a:solidFill>
                  <a:schemeClr val="bg2"/>
                </a:solidFill>
                <a:ea typeface="新細明體" pitchFamily="2" charset="-120"/>
              </a:rPr>
              <a:t>But one hot uses too many flip flops.</a:t>
            </a:r>
          </a:p>
          <a:p>
            <a:r>
              <a:rPr lang="en-US" altLang="zh-TW" sz="1800">
                <a:solidFill>
                  <a:srgbClr val="FF0000"/>
                </a:solidFill>
                <a:ea typeface="新細明體" pitchFamily="2" charset="-120"/>
              </a:rPr>
              <a:t>Exploit this observation</a:t>
            </a:r>
          </a:p>
          <a:p>
            <a:pPr>
              <a:buFont typeface="Wingdings" pitchFamily="2" charset="2"/>
              <a:buNone/>
            </a:pPr>
            <a:r>
              <a:rPr lang="en-US" altLang="zh-TW" sz="1800">
                <a:solidFill>
                  <a:schemeClr val="bg2"/>
                </a:solidFill>
                <a:ea typeface="新細明體" pitchFamily="2" charset="-120"/>
              </a:rPr>
              <a:t>    1. </a:t>
            </a:r>
            <a:r>
              <a:rPr lang="en-US" altLang="zh-TW" sz="1800">
                <a:solidFill>
                  <a:srgbClr val="00CC66"/>
                </a:solidFill>
                <a:ea typeface="新細明體" pitchFamily="2" charset="-120"/>
              </a:rPr>
              <a:t>two-level minimization</a:t>
            </a:r>
            <a:r>
              <a:rPr lang="en-US" altLang="zh-TW" sz="1800">
                <a:solidFill>
                  <a:schemeClr val="bg2"/>
                </a:solidFill>
                <a:ea typeface="新細明體" pitchFamily="2" charset="-120"/>
              </a:rPr>
              <a:t> after one hot </a:t>
            </a:r>
          </a:p>
          <a:p>
            <a:pPr>
              <a:buFont typeface="Wingdings" pitchFamily="2" charset="2"/>
              <a:buNone/>
            </a:pPr>
            <a:r>
              <a:rPr lang="en-US" altLang="zh-TW" sz="1800">
                <a:solidFill>
                  <a:schemeClr val="bg2"/>
                </a:solidFill>
                <a:ea typeface="新細明體" pitchFamily="2" charset="-120"/>
              </a:rPr>
              <a:t>        encoding identifies useful state group for</a:t>
            </a:r>
          </a:p>
          <a:p>
            <a:pPr>
              <a:buFont typeface="Wingdings" pitchFamily="2" charset="2"/>
              <a:buNone/>
            </a:pPr>
            <a:r>
              <a:rPr lang="en-US" altLang="zh-TW" sz="1800">
                <a:solidFill>
                  <a:schemeClr val="bg2"/>
                </a:solidFill>
                <a:ea typeface="新細明體" pitchFamily="2" charset="-120"/>
              </a:rPr>
              <a:t>        decoding</a:t>
            </a:r>
          </a:p>
          <a:p>
            <a:pPr>
              <a:buFont typeface="Wingdings" pitchFamily="2" charset="2"/>
              <a:buNone/>
            </a:pPr>
            <a:r>
              <a:rPr lang="en-US" altLang="zh-TW" sz="1800">
                <a:solidFill>
                  <a:schemeClr val="bg2"/>
                </a:solidFill>
                <a:ea typeface="新細明體" pitchFamily="2" charset="-120"/>
              </a:rPr>
              <a:t>    2. </a:t>
            </a:r>
            <a:r>
              <a:rPr lang="en-US" altLang="zh-TW" sz="1800">
                <a:solidFill>
                  <a:srgbClr val="00CC66"/>
                </a:solidFill>
                <a:ea typeface="新細明體" pitchFamily="2" charset="-120"/>
              </a:rPr>
              <a:t>assigning the states in each group</a:t>
            </a:r>
            <a:r>
              <a:rPr lang="en-US" altLang="zh-TW" sz="1800">
                <a:solidFill>
                  <a:schemeClr val="bg2"/>
                </a:solidFill>
                <a:ea typeface="新細明體" pitchFamily="2" charset="-120"/>
              </a:rPr>
              <a:t> to a single  </a:t>
            </a:r>
          </a:p>
          <a:p>
            <a:pPr>
              <a:buFont typeface="Wingdings" pitchFamily="2" charset="2"/>
              <a:buNone/>
            </a:pPr>
            <a:r>
              <a:rPr lang="en-US" altLang="zh-TW" sz="1800">
                <a:solidFill>
                  <a:schemeClr val="bg2"/>
                </a:solidFill>
                <a:ea typeface="新細明體" pitchFamily="2" charset="-120"/>
              </a:rPr>
              <a:t>        face of the hypercube allows a single product </a:t>
            </a:r>
          </a:p>
          <a:p>
            <a:pPr>
              <a:buFont typeface="Wingdings" pitchFamily="2" charset="2"/>
              <a:buNone/>
            </a:pPr>
            <a:r>
              <a:rPr lang="en-US" altLang="zh-TW" sz="1800">
                <a:solidFill>
                  <a:schemeClr val="bg2"/>
                </a:solidFill>
                <a:ea typeface="新細明體" pitchFamily="2" charset="-120"/>
              </a:rPr>
              <a:t>        term to decode the group to states.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414" name="Rectangle 54"/>
          <p:cNvSpPr>
            <a:spLocks noChangeArrowheads="1"/>
          </p:cNvSpPr>
          <p:nvPr/>
        </p:nvSpPr>
        <p:spPr bwMode="auto">
          <a:xfrm>
            <a:off x="304800" y="174625"/>
            <a:ext cx="7069138" cy="6772275"/>
          </a:xfrm>
          <a:prstGeom prst="rect">
            <a:avLst/>
          </a:prstGeom>
          <a:solidFill>
            <a:srgbClr val="00CC66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grpSp>
        <p:nvGrpSpPr>
          <p:cNvPr id="271362" name="Group 2"/>
          <p:cNvGrpSpPr>
            <a:grpSpLocks/>
          </p:cNvGrpSpPr>
          <p:nvPr/>
        </p:nvGrpSpPr>
        <p:grpSpPr bwMode="auto">
          <a:xfrm>
            <a:off x="4281488" y="1265238"/>
            <a:ext cx="909637" cy="282575"/>
            <a:chOff x="1995" y="1049"/>
            <a:chExt cx="424" cy="234"/>
          </a:xfrm>
        </p:grpSpPr>
        <p:sp>
          <p:nvSpPr>
            <p:cNvPr id="271363" name="Oval 3"/>
            <p:cNvSpPr>
              <a:spLocks noChangeArrowheads="1"/>
            </p:cNvSpPr>
            <p:nvPr/>
          </p:nvSpPr>
          <p:spPr bwMode="auto">
            <a:xfrm rot="8160000">
              <a:off x="1995" y="1061"/>
              <a:ext cx="424" cy="22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1364" name="Line 4"/>
            <p:cNvSpPr>
              <a:spLocks noChangeShapeType="1"/>
            </p:cNvSpPr>
            <p:nvPr/>
          </p:nvSpPr>
          <p:spPr bwMode="auto">
            <a:xfrm flipV="1">
              <a:off x="2133" y="1049"/>
              <a:ext cx="49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1365" name="Oval 5"/>
          <p:cNvSpPr>
            <a:spLocks noChangeArrowheads="1"/>
          </p:cNvSpPr>
          <p:nvPr/>
        </p:nvSpPr>
        <p:spPr bwMode="auto">
          <a:xfrm>
            <a:off x="4000500" y="1285875"/>
            <a:ext cx="806450" cy="45402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71366" name="Oval 6"/>
          <p:cNvSpPr>
            <a:spLocks noChangeArrowheads="1"/>
          </p:cNvSpPr>
          <p:nvPr/>
        </p:nvSpPr>
        <p:spPr bwMode="auto">
          <a:xfrm rot="18840000">
            <a:off x="1143000" y="2519363"/>
            <a:ext cx="511175" cy="47625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1367" name="Rectangle 7"/>
          <p:cNvSpPr>
            <a:spLocks noGrp="1" noChangeArrowheads="1"/>
          </p:cNvSpPr>
          <p:nvPr>
            <p:ph type="title"/>
          </p:nvPr>
        </p:nvSpPr>
        <p:spPr>
          <a:xfrm>
            <a:off x="592138" y="0"/>
            <a:ext cx="7880350" cy="1157288"/>
          </a:xfrm>
          <a:noFill/>
          <a:ln/>
        </p:spPr>
        <p:txBody>
          <a:bodyPr lIns="92075" tIns="46038" rIns="92075" bIns="46038"/>
          <a:lstStyle/>
          <a:p>
            <a:pPr algn="l"/>
            <a:r>
              <a:rPr lang="en-US" sz="2500" b="1"/>
              <a:t>FSM  Optimization</a:t>
            </a:r>
          </a:p>
        </p:txBody>
      </p:sp>
      <p:sp>
        <p:nvSpPr>
          <p:cNvPr id="271368" name="Line 8"/>
          <p:cNvSpPr>
            <a:spLocks noChangeShapeType="1"/>
          </p:cNvSpPr>
          <p:nvPr/>
        </p:nvSpPr>
        <p:spPr bwMode="auto">
          <a:xfrm>
            <a:off x="514350" y="752475"/>
            <a:ext cx="78295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1369" name="Oval 9"/>
          <p:cNvSpPr>
            <a:spLocks noChangeArrowheads="1"/>
          </p:cNvSpPr>
          <p:nvPr/>
        </p:nvSpPr>
        <p:spPr bwMode="auto">
          <a:xfrm>
            <a:off x="1244600" y="1277938"/>
            <a:ext cx="806450" cy="45402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71370" name="Oval 10"/>
          <p:cNvSpPr>
            <a:spLocks noChangeArrowheads="1"/>
          </p:cNvSpPr>
          <p:nvPr/>
        </p:nvSpPr>
        <p:spPr bwMode="auto">
          <a:xfrm>
            <a:off x="1244600" y="2378075"/>
            <a:ext cx="806450" cy="45402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71371" name="Line 11"/>
          <p:cNvSpPr>
            <a:spLocks noChangeShapeType="1"/>
          </p:cNvSpPr>
          <p:nvPr/>
        </p:nvSpPr>
        <p:spPr bwMode="auto">
          <a:xfrm>
            <a:off x="2060575" y="1450975"/>
            <a:ext cx="19573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1372" name="Line 12"/>
          <p:cNvSpPr>
            <a:spLocks noChangeShapeType="1"/>
          </p:cNvSpPr>
          <p:nvPr/>
        </p:nvSpPr>
        <p:spPr bwMode="auto">
          <a:xfrm>
            <a:off x="1751013" y="1728788"/>
            <a:ext cx="0" cy="638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1373" name="Rectangle 13"/>
          <p:cNvSpPr>
            <a:spLocks noChangeArrowheads="1"/>
          </p:cNvSpPr>
          <p:nvPr/>
        </p:nvSpPr>
        <p:spPr bwMode="auto">
          <a:xfrm>
            <a:off x="1317625" y="1333500"/>
            <a:ext cx="61595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1" hangingPunct="1"/>
            <a:r>
              <a:rPr lang="en-US" sz="2400">
                <a:latin typeface="Times New Roman"/>
              </a:rPr>
              <a:t>S</a:t>
            </a:r>
            <a:r>
              <a:rPr lang="en-US" sz="2400" baseline="-25000">
                <a:latin typeface="Times New Roman"/>
              </a:rPr>
              <a:t>2</a:t>
            </a:r>
          </a:p>
        </p:txBody>
      </p:sp>
      <p:sp>
        <p:nvSpPr>
          <p:cNvPr id="271374" name="Rectangle 14"/>
          <p:cNvSpPr>
            <a:spLocks noChangeArrowheads="1"/>
          </p:cNvSpPr>
          <p:nvPr/>
        </p:nvSpPr>
        <p:spPr bwMode="auto">
          <a:xfrm>
            <a:off x="1360488" y="2406650"/>
            <a:ext cx="61595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1" hangingPunct="1"/>
            <a:r>
              <a:rPr lang="en-US" sz="2400">
                <a:latin typeface="Times New Roman"/>
              </a:rPr>
              <a:t>S</a:t>
            </a:r>
            <a:r>
              <a:rPr lang="en-US" sz="2400" baseline="-25000">
                <a:latin typeface="Times New Roman"/>
              </a:rPr>
              <a:t>1</a:t>
            </a:r>
          </a:p>
        </p:txBody>
      </p:sp>
      <p:sp>
        <p:nvSpPr>
          <p:cNvPr id="271375" name="Rectangle 15"/>
          <p:cNvSpPr>
            <a:spLocks noChangeArrowheads="1"/>
          </p:cNvSpPr>
          <p:nvPr/>
        </p:nvSpPr>
        <p:spPr bwMode="auto">
          <a:xfrm>
            <a:off x="4129088" y="1327150"/>
            <a:ext cx="615950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1" hangingPunct="1"/>
            <a:r>
              <a:rPr lang="en-US" sz="2400">
                <a:latin typeface="Times New Roman"/>
              </a:rPr>
              <a:t>S</a:t>
            </a:r>
            <a:r>
              <a:rPr lang="en-US" sz="2400" baseline="-25000">
                <a:latin typeface="Times New Roman"/>
              </a:rPr>
              <a:t>3</a:t>
            </a:r>
          </a:p>
        </p:txBody>
      </p:sp>
      <p:sp>
        <p:nvSpPr>
          <p:cNvPr id="271376" name="Rectangle 16"/>
          <p:cNvSpPr>
            <a:spLocks noChangeArrowheads="1"/>
          </p:cNvSpPr>
          <p:nvPr/>
        </p:nvSpPr>
        <p:spPr bwMode="auto">
          <a:xfrm>
            <a:off x="2727325" y="1035050"/>
            <a:ext cx="59213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1" hangingPunct="1"/>
            <a:r>
              <a:rPr lang="en-US" sz="2000">
                <a:latin typeface="Times New Roman"/>
              </a:rPr>
              <a:t>01</a:t>
            </a:r>
          </a:p>
          <a:p>
            <a:pPr defTabSz="762000" eaLnBrk="1" hangingPunct="1"/>
            <a:r>
              <a:rPr lang="en-US" sz="2000">
                <a:latin typeface="Times New Roman"/>
              </a:rPr>
              <a:t>-0</a:t>
            </a:r>
          </a:p>
        </p:txBody>
      </p:sp>
      <p:sp>
        <p:nvSpPr>
          <p:cNvPr id="271377" name="Rectangle 17"/>
          <p:cNvSpPr>
            <a:spLocks noChangeArrowheads="1"/>
          </p:cNvSpPr>
          <p:nvPr/>
        </p:nvSpPr>
        <p:spPr bwMode="auto">
          <a:xfrm>
            <a:off x="4657725" y="971550"/>
            <a:ext cx="592138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1" hangingPunct="1"/>
            <a:r>
              <a:rPr lang="en-US" sz="2000">
                <a:latin typeface="Times New Roman"/>
              </a:rPr>
              <a:t>00</a:t>
            </a:r>
          </a:p>
        </p:txBody>
      </p:sp>
      <p:sp>
        <p:nvSpPr>
          <p:cNvPr id="271378" name="Rectangle 18"/>
          <p:cNvSpPr>
            <a:spLocks noChangeArrowheads="1"/>
          </p:cNvSpPr>
          <p:nvPr/>
        </p:nvSpPr>
        <p:spPr bwMode="auto">
          <a:xfrm>
            <a:off x="4543425" y="1873250"/>
            <a:ext cx="59213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1" hangingPunct="1"/>
            <a:r>
              <a:rPr lang="en-US" sz="2000">
                <a:latin typeface="Times New Roman"/>
              </a:rPr>
              <a:t>10</a:t>
            </a:r>
          </a:p>
          <a:p>
            <a:pPr defTabSz="762000" eaLnBrk="1" hangingPunct="1"/>
            <a:r>
              <a:rPr lang="en-US" sz="2000">
                <a:latin typeface="Times New Roman"/>
              </a:rPr>
              <a:t>-1</a:t>
            </a:r>
          </a:p>
        </p:txBody>
      </p:sp>
      <p:sp>
        <p:nvSpPr>
          <p:cNvPr id="271379" name="Rectangle 19"/>
          <p:cNvSpPr>
            <a:spLocks noChangeArrowheads="1"/>
          </p:cNvSpPr>
          <p:nvPr/>
        </p:nvSpPr>
        <p:spPr bwMode="auto">
          <a:xfrm>
            <a:off x="3865563" y="1870075"/>
            <a:ext cx="5334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1" hangingPunct="1"/>
            <a:r>
              <a:rPr lang="en-US" sz="2000">
                <a:latin typeface="Times New Roman"/>
              </a:rPr>
              <a:t>0-</a:t>
            </a:r>
          </a:p>
        </p:txBody>
      </p:sp>
      <p:sp>
        <p:nvSpPr>
          <p:cNvPr id="271380" name="Rectangle 20"/>
          <p:cNvSpPr>
            <a:spLocks noChangeArrowheads="1"/>
          </p:cNvSpPr>
          <p:nvPr/>
        </p:nvSpPr>
        <p:spPr bwMode="auto">
          <a:xfrm>
            <a:off x="2703513" y="1990725"/>
            <a:ext cx="534987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1" hangingPunct="1"/>
            <a:r>
              <a:rPr lang="en-US" sz="2000">
                <a:latin typeface="Times New Roman"/>
              </a:rPr>
              <a:t>1-</a:t>
            </a:r>
          </a:p>
        </p:txBody>
      </p:sp>
      <p:sp>
        <p:nvSpPr>
          <p:cNvPr id="271381" name="Rectangle 21"/>
          <p:cNvSpPr>
            <a:spLocks noChangeArrowheads="1"/>
          </p:cNvSpPr>
          <p:nvPr/>
        </p:nvSpPr>
        <p:spPr bwMode="auto">
          <a:xfrm>
            <a:off x="1730375" y="1944688"/>
            <a:ext cx="59213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1" hangingPunct="1"/>
            <a:r>
              <a:rPr lang="en-US" sz="2000">
                <a:latin typeface="Times New Roman"/>
              </a:rPr>
              <a:t>01</a:t>
            </a:r>
          </a:p>
          <a:p>
            <a:pPr defTabSz="762000" eaLnBrk="1" hangingPunct="1"/>
            <a:r>
              <a:rPr lang="en-US" sz="2000">
                <a:latin typeface="Times New Roman"/>
              </a:rPr>
              <a:t>-0</a:t>
            </a:r>
          </a:p>
        </p:txBody>
      </p:sp>
      <p:sp>
        <p:nvSpPr>
          <p:cNvPr id="271382" name="Rectangle 22"/>
          <p:cNvSpPr>
            <a:spLocks noChangeArrowheads="1"/>
          </p:cNvSpPr>
          <p:nvPr/>
        </p:nvSpPr>
        <p:spPr bwMode="auto">
          <a:xfrm>
            <a:off x="919163" y="1943100"/>
            <a:ext cx="592137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1" hangingPunct="1"/>
            <a:r>
              <a:rPr lang="en-US" sz="2000">
                <a:latin typeface="Times New Roman"/>
              </a:rPr>
              <a:t>11</a:t>
            </a:r>
          </a:p>
        </p:txBody>
      </p:sp>
      <p:sp>
        <p:nvSpPr>
          <p:cNvPr id="271383" name="Rectangle 23"/>
          <p:cNvSpPr>
            <a:spLocks noChangeArrowheads="1"/>
          </p:cNvSpPr>
          <p:nvPr/>
        </p:nvSpPr>
        <p:spPr bwMode="auto">
          <a:xfrm>
            <a:off x="477838" y="2740025"/>
            <a:ext cx="593725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1" hangingPunct="1"/>
            <a:r>
              <a:rPr lang="en-US" sz="2000">
                <a:latin typeface="Times New Roman"/>
              </a:rPr>
              <a:t>11</a:t>
            </a:r>
          </a:p>
        </p:txBody>
      </p:sp>
      <p:sp>
        <p:nvSpPr>
          <p:cNvPr id="271384" name="Rectangle 24"/>
          <p:cNvSpPr>
            <a:spLocks noChangeArrowheads="1"/>
          </p:cNvSpPr>
          <p:nvPr/>
        </p:nvSpPr>
        <p:spPr bwMode="auto">
          <a:xfrm>
            <a:off x="2481263" y="3883025"/>
            <a:ext cx="2763837" cy="1206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1385" name="Rectangle 25"/>
          <p:cNvSpPr>
            <a:spLocks noChangeArrowheads="1"/>
          </p:cNvSpPr>
          <p:nvPr/>
        </p:nvSpPr>
        <p:spPr bwMode="auto">
          <a:xfrm>
            <a:off x="3511550" y="5503863"/>
            <a:ext cx="806450" cy="33813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1386" name="Rectangle 26"/>
          <p:cNvSpPr>
            <a:spLocks noChangeArrowheads="1"/>
          </p:cNvSpPr>
          <p:nvPr/>
        </p:nvSpPr>
        <p:spPr bwMode="auto">
          <a:xfrm>
            <a:off x="3511550" y="6083300"/>
            <a:ext cx="806450" cy="33813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1387" name="Line 27"/>
          <p:cNvSpPr>
            <a:spLocks noChangeShapeType="1"/>
          </p:cNvSpPr>
          <p:nvPr/>
        </p:nvSpPr>
        <p:spPr bwMode="auto">
          <a:xfrm flipH="1">
            <a:off x="1854200" y="4805363"/>
            <a:ext cx="6175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1388" name="Line 28"/>
          <p:cNvSpPr>
            <a:spLocks noChangeShapeType="1"/>
          </p:cNvSpPr>
          <p:nvPr/>
        </p:nvSpPr>
        <p:spPr bwMode="auto">
          <a:xfrm>
            <a:off x="5253038" y="4805363"/>
            <a:ext cx="1133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1389" name="Line 29"/>
          <p:cNvSpPr>
            <a:spLocks noChangeShapeType="1"/>
          </p:cNvSpPr>
          <p:nvPr/>
        </p:nvSpPr>
        <p:spPr bwMode="auto">
          <a:xfrm>
            <a:off x="6386513" y="4805363"/>
            <a:ext cx="0" cy="1504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1390" name="Line 30"/>
          <p:cNvSpPr>
            <a:spLocks noChangeShapeType="1"/>
          </p:cNvSpPr>
          <p:nvPr/>
        </p:nvSpPr>
        <p:spPr bwMode="auto">
          <a:xfrm>
            <a:off x="4325938" y="5614988"/>
            <a:ext cx="2060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1391" name="Line 31"/>
          <p:cNvSpPr>
            <a:spLocks noChangeShapeType="1"/>
          </p:cNvSpPr>
          <p:nvPr/>
        </p:nvSpPr>
        <p:spPr bwMode="auto">
          <a:xfrm flipH="1">
            <a:off x="4325938" y="6310313"/>
            <a:ext cx="2060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1392" name="Line 32"/>
          <p:cNvSpPr>
            <a:spLocks noChangeShapeType="1"/>
          </p:cNvSpPr>
          <p:nvPr/>
        </p:nvSpPr>
        <p:spPr bwMode="auto">
          <a:xfrm flipH="1">
            <a:off x="1854200" y="5614988"/>
            <a:ext cx="1647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1393" name="Line 33"/>
          <p:cNvSpPr>
            <a:spLocks noChangeShapeType="1"/>
          </p:cNvSpPr>
          <p:nvPr/>
        </p:nvSpPr>
        <p:spPr bwMode="auto">
          <a:xfrm flipH="1">
            <a:off x="1854200" y="6310313"/>
            <a:ext cx="1647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1394" name="Line 34"/>
          <p:cNvSpPr>
            <a:spLocks noChangeShapeType="1"/>
          </p:cNvSpPr>
          <p:nvPr/>
        </p:nvSpPr>
        <p:spPr bwMode="auto">
          <a:xfrm>
            <a:off x="1854200" y="4805363"/>
            <a:ext cx="0" cy="1504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1395" name="Line 35"/>
          <p:cNvSpPr>
            <a:spLocks noChangeShapeType="1"/>
          </p:cNvSpPr>
          <p:nvPr/>
        </p:nvSpPr>
        <p:spPr bwMode="auto">
          <a:xfrm>
            <a:off x="1441450" y="4225925"/>
            <a:ext cx="10302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1396" name="Line 36"/>
          <p:cNvSpPr>
            <a:spLocks noChangeShapeType="1"/>
          </p:cNvSpPr>
          <p:nvPr/>
        </p:nvSpPr>
        <p:spPr bwMode="auto">
          <a:xfrm>
            <a:off x="5253038" y="4168775"/>
            <a:ext cx="927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1397" name="Rectangle 37"/>
          <p:cNvSpPr>
            <a:spLocks noChangeArrowheads="1"/>
          </p:cNvSpPr>
          <p:nvPr/>
        </p:nvSpPr>
        <p:spPr bwMode="auto">
          <a:xfrm>
            <a:off x="2544763" y="4197350"/>
            <a:ext cx="2693987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1" hangingPunct="1"/>
            <a:r>
              <a:rPr lang="en-US" sz="2400">
                <a:latin typeface="Times New Roman"/>
              </a:rPr>
              <a:t>Combinational</a:t>
            </a:r>
          </a:p>
          <a:p>
            <a:pPr defTabSz="762000" eaLnBrk="1" hangingPunct="1"/>
            <a:r>
              <a:rPr lang="en-US" sz="2400">
                <a:latin typeface="Times New Roman"/>
              </a:rPr>
              <a:t>      Logic</a:t>
            </a:r>
          </a:p>
        </p:txBody>
      </p:sp>
      <p:sp>
        <p:nvSpPr>
          <p:cNvPr id="271398" name="Rectangle 38"/>
          <p:cNvSpPr>
            <a:spLocks noChangeArrowheads="1"/>
          </p:cNvSpPr>
          <p:nvPr/>
        </p:nvSpPr>
        <p:spPr bwMode="auto">
          <a:xfrm>
            <a:off x="904875" y="4054475"/>
            <a:ext cx="61595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1" hangingPunct="1"/>
            <a:r>
              <a:rPr lang="en-US" sz="2400">
                <a:latin typeface="Times New Roman"/>
              </a:rPr>
              <a:t>PI</a:t>
            </a:r>
          </a:p>
        </p:txBody>
      </p:sp>
      <p:sp>
        <p:nvSpPr>
          <p:cNvPr id="271399" name="Rectangle 39"/>
          <p:cNvSpPr>
            <a:spLocks noChangeArrowheads="1"/>
          </p:cNvSpPr>
          <p:nvPr/>
        </p:nvSpPr>
        <p:spPr bwMode="auto">
          <a:xfrm>
            <a:off x="6159500" y="4054475"/>
            <a:ext cx="7747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1" hangingPunct="1"/>
            <a:r>
              <a:rPr lang="en-US" sz="2400">
                <a:latin typeface="Times New Roman"/>
              </a:rPr>
              <a:t>PO</a:t>
            </a:r>
          </a:p>
        </p:txBody>
      </p:sp>
      <p:sp>
        <p:nvSpPr>
          <p:cNvPr id="271400" name="Rectangle 40"/>
          <p:cNvSpPr>
            <a:spLocks noChangeArrowheads="1"/>
          </p:cNvSpPr>
          <p:nvPr/>
        </p:nvSpPr>
        <p:spPr bwMode="auto">
          <a:xfrm>
            <a:off x="904875" y="5849938"/>
            <a:ext cx="709613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1" hangingPunct="1"/>
            <a:r>
              <a:rPr lang="en-US" sz="2400">
                <a:latin typeface="Times New Roman"/>
              </a:rPr>
              <a:t>PS</a:t>
            </a:r>
          </a:p>
        </p:txBody>
      </p:sp>
      <p:sp>
        <p:nvSpPr>
          <p:cNvPr id="271401" name="Rectangle 41"/>
          <p:cNvSpPr>
            <a:spLocks noChangeArrowheads="1"/>
          </p:cNvSpPr>
          <p:nvPr/>
        </p:nvSpPr>
        <p:spPr bwMode="auto">
          <a:xfrm>
            <a:off x="6467475" y="5791200"/>
            <a:ext cx="776288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1" hangingPunct="1"/>
            <a:r>
              <a:rPr lang="en-US" sz="2400">
                <a:latin typeface="Times New Roman"/>
              </a:rPr>
              <a:t>NS</a:t>
            </a:r>
          </a:p>
        </p:txBody>
      </p:sp>
      <p:sp>
        <p:nvSpPr>
          <p:cNvPr id="271402" name="Rectangle 42"/>
          <p:cNvSpPr>
            <a:spLocks noChangeArrowheads="1"/>
          </p:cNvSpPr>
          <p:nvPr/>
        </p:nvSpPr>
        <p:spPr bwMode="auto">
          <a:xfrm>
            <a:off x="4819650" y="5327650"/>
            <a:ext cx="592138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1" hangingPunct="1"/>
            <a:r>
              <a:rPr lang="en-US" sz="2400">
                <a:latin typeface="Times New Roman"/>
              </a:rPr>
              <a:t>u</a:t>
            </a:r>
            <a:r>
              <a:rPr lang="en-US" sz="2400" baseline="-25000">
                <a:latin typeface="Times New Roman"/>
              </a:rPr>
              <a:t>1</a:t>
            </a:r>
          </a:p>
        </p:txBody>
      </p:sp>
      <p:sp>
        <p:nvSpPr>
          <p:cNvPr id="271403" name="Rectangle 43"/>
          <p:cNvSpPr>
            <a:spLocks noChangeArrowheads="1"/>
          </p:cNvSpPr>
          <p:nvPr/>
        </p:nvSpPr>
        <p:spPr bwMode="auto">
          <a:xfrm>
            <a:off x="4819650" y="6022975"/>
            <a:ext cx="592138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1" hangingPunct="1"/>
            <a:r>
              <a:rPr lang="en-US" sz="2400">
                <a:latin typeface="Times New Roman"/>
              </a:rPr>
              <a:t>u</a:t>
            </a:r>
            <a:r>
              <a:rPr lang="en-US" sz="2400" baseline="-25000">
                <a:latin typeface="Times New Roman"/>
              </a:rPr>
              <a:t>2</a:t>
            </a:r>
          </a:p>
        </p:txBody>
      </p:sp>
      <p:sp>
        <p:nvSpPr>
          <p:cNvPr id="271404" name="Rectangle 44"/>
          <p:cNvSpPr>
            <a:spLocks noChangeArrowheads="1"/>
          </p:cNvSpPr>
          <p:nvPr/>
        </p:nvSpPr>
        <p:spPr bwMode="auto">
          <a:xfrm>
            <a:off x="2657475" y="5327650"/>
            <a:ext cx="592138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1" hangingPunct="1"/>
            <a:r>
              <a:rPr lang="en-US" sz="2400">
                <a:latin typeface="Times New Roman"/>
              </a:rPr>
              <a:t>v</a:t>
            </a:r>
            <a:r>
              <a:rPr lang="en-US" sz="2400" baseline="-25000">
                <a:latin typeface="Times New Roman"/>
              </a:rPr>
              <a:t>1</a:t>
            </a:r>
          </a:p>
        </p:txBody>
      </p:sp>
      <p:sp>
        <p:nvSpPr>
          <p:cNvPr id="271405" name="Rectangle 45"/>
          <p:cNvSpPr>
            <a:spLocks noChangeArrowheads="1"/>
          </p:cNvSpPr>
          <p:nvPr/>
        </p:nvSpPr>
        <p:spPr bwMode="auto">
          <a:xfrm>
            <a:off x="2657475" y="6022975"/>
            <a:ext cx="592138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1" hangingPunct="1"/>
            <a:r>
              <a:rPr lang="en-US" sz="2400">
                <a:latin typeface="Times New Roman"/>
              </a:rPr>
              <a:t>v</a:t>
            </a:r>
            <a:r>
              <a:rPr lang="en-US" sz="2400" baseline="-25000">
                <a:latin typeface="Times New Roman"/>
              </a:rPr>
              <a:t>2</a:t>
            </a:r>
          </a:p>
        </p:txBody>
      </p:sp>
      <p:sp>
        <p:nvSpPr>
          <p:cNvPr id="271406" name="Line 46"/>
          <p:cNvSpPr>
            <a:spLocks noChangeShapeType="1"/>
          </p:cNvSpPr>
          <p:nvPr/>
        </p:nvSpPr>
        <p:spPr bwMode="auto">
          <a:xfrm>
            <a:off x="1517650" y="1728788"/>
            <a:ext cx="0" cy="657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1407" name="Line 47"/>
          <p:cNvSpPr>
            <a:spLocks noChangeShapeType="1"/>
          </p:cNvSpPr>
          <p:nvPr/>
        </p:nvSpPr>
        <p:spPr bwMode="auto">
          <a:xfrm>
            <a:off x="4346575" y="1728788"/>
            <a:ext cx="0" cy="593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1408" name="Line 48"/>
          <p:cNvSpPr>
            <a:spLocks noChangeShapeType="1"/>
          </p:cNvSpPr>
          <p:nvPr/>
        </p:nvSpPr>
        <p:spPr bwMode="auto">
          <a:xfrm>
            <a:off x="3892550" y="6537325"/>
            <a:ext cx="0" cy="185738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1409" name="Line 49"/>
          <p:cNvSpPr>
            <a:spLocks noChangeShapeType="1"/>
          </p:cNvSpPr>
          <p:nvPr/>
        </p:nvSpPr>
        <p:spPr bwMode="auto">
          <a:xfrm>
            <a:off x="1970088" y="1620838"/>
            <a:ext cx="2163762" cy="811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1410" name="Line 50"/>
          <p:cNvSpPr>
            <a:spLocks noChangeShapeType="1"/>
          </p:cNvSpPr>
          <p:nvPr/>
        </p:nvSpPr>
        <p:spPr bwMode="auto">
          <a:xfrm>
            <a:off x="4573588" y="1736725"/>
            <a:ext cx="6350" cy="608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1411" name="Oval 51"/>
          <p:cNvSpPr>
            <a:spLocks noChangeArrowheads="1"/>
          </p:cNvSpPr>
          <p:nvPr/>
        </p:nvSpPr>
        <p:spPr bwMode="auto">
          <a:xfrm>
            <a:off x="4025900" y="2320925"/>
            <a:ext cx="806450" cy="45243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71412" name="Rectangle 52"/>
          <p:cNvSpPr>
            <a:spLocks noChangeArrowheads="1"/>
          </p:cNvSpPr>
          <p:nvPr/>
        </p:nvSpPr>
        <p:spPr bwMode="auto">
          <a:xfrm>
            <a:off x="4170363" y="2386013"/>
            <a:ext cx="61595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1" hangingPunct="1"/>
            <a:r>
              <a:rPr lang="en-US" sz="2400">
                <a:latin typeface="Times New Roman"/>
              </a:rPr>
              <a:t>S</a:t>
            </a:r>
            <a:r>
              <a:rPr lang="en-US" sz="2400" baseline="-25000">
                <a:latin typeface="Times New Roman"/>
              </a:rPr>
              <a:t>4</a:t>
            </a:r>
          </a:p>
        </p:txBody>
      </p:sp>
      <p:sp>
        <p:nvSpPr>
          <p:cNvPr id="271413" name="Line 53"/>
          <p:cNvSpPr>
            <a:spLocks noChangeShapeType="1"/>
          </p:cNvSpPr>
          <p:nvPr/>
        </p:nvSpPr>
        <p:spPr bwMode="auto">
          <a:xfrm flipH="1">
            <a:off x="1462088" y="2832100"/>
            <a:ext cx="103187" cy="57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88950" y="0"/>
            <a:ext cx="7880350" cy="700088"/>
          </a:xfrm>
          <a:solidFill>
            <a:srgbClr val="FFFF00"/>
          </a:solidFill>
          <a:ln/>
        </p:spPr>
        <p:txBody>
          <a:bodyPr lIns="92075" tIns="46038" rIns="92075" bIns="46038"/>
          <a:lstStyle/>
          <a:p>
            <a:pPr algn="l"/>
            <a:r>
              <a:rPr lang="en-US" altLang="zh-TW" sz="37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2" charset="-120"/>
              </a:rPr>
              <a:t>State Group Identification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8950" y="965200"/>
            <a:ext cx="8575675" cy="5691188"/>
          </a:xfrm>
          <a:noFill/>
          <a:ln/>
        </p:spPr>
        <p:txBody>
          <a:bodyPr lIns="92075" tIns="46038" rIns="92075" bIns="46038"/>
          <a:lstStyle/>
          <a:p>
            <a:pPr>
              <a:buFont typeface="Wingdings" pitchFamily="2" charset="2"/>
              <a:buNone/>
            </a:pPr>
            <a:r>
              <a:rPr lang="en-US" altLang="zh-TW" sz="1800">
                <a:solidFill>
                  <a:schemeClr val="bg2"/>
                </a:solidFill>
                <a:ea typeface="新細明體" pitchFamily="2" charset="-120"/>
              </a:rPr>
              <a:t>Ex: state machine</a:t>
            </a:r>
          </a:p>
          <a:p>
            <a:pPr>
              <a:buFont typeface="Wingdings" pitchFamily="2" charset="2"/>
              <a:buNone/>
            </a:pPr>
            <a:r>
              <a:rPr lang="en-US" altLang="zh-TW" sz="1800">
                <a:solidFill>
                  <a:schemeClr val="bg2"/>
                </a:solidFill>
                <a:ea typeface="新細明體" pitchFamily="2" charset="-120"/>
              </a:rPr>
              <a:t>    </a:t>
            </a:r>
            <a:r>
              <a:rPr lang="en-US" altLang="zh-TW" sz="1600">
                <a:solidFill>
                  <a:schemeClr val="bg2"/>
                </a:solidFill>
                <a:ea typeface="新細明體" pitchFamily="2" charset="-120"/>
              </a:rPr>
              <a:t>input  current-state  next state  output</a:t>
            </a:r>
          </a:p>
          <a:p>
            <a:pPr>
              <a:buFont typeface="Wingdings" pitchFamily="2" charset="2"/>
              <a:buNone/>
            </a:pPr>
            <a:r>
              <a:rPr lang="en-US" altLang="zh-TW" sz="1600">
                <a:solidFill>
                  <a:schemeClr val="bg2"/>
                </a:solidFill>
                <a:ea typeface="新細明體" pitchFamily="2" charset="-120"/>
              </a:rPr>
              <a:t>        0          start             S6              00</a:t>
            </a:r>
          </a:p>
          <a:p>
            <a:pPr>
              <a:buFont typeface="Wingdings" pitchFamily="2" charset="2"/>
              <a:buNone/>
            </a:pPr>
            <a:r>
              <a:rPr lang="en-US" altLang="zh-TW" sz="1600">
                <a:solidFill>
                  <a:schemeClr val="bg2"/>
                </a:solidFill>
                <a:ea typeface="新細明體" pitchFamily="2" charset="-120"/>
              </a:rPr>
              <a:t>        </a:t>
            </a:r>
            <a:r>
              <a:rPr lang="en-US" altLang="zh-TW" sz="1600">
                <a:solidFill>
                  <a:srgbClr val="00CC66"/>
                </a:solidFill>
                <a:ea typeface="新細明體" pitchFamily="2" charset="-120"/>
              </a:rPr>
              <a:t>0          S2                S5</a:t>
            </a:r>
            <a:r>
              <a:rPr lang="en-US" altLang="zh-TW" sz="1600">
                <a:solidFill>
                  <a:schemeClr val="bg2"/>
                </a:solidFill>
                <a:ea typeface="新細明體" pitchFamily="2" charset="-120"/>
              </a:rPr>
              <a:t>              00 </a:t>
            </a:r>
          </a:p>
          <a:p>
            <a:pPr>
              <a:buFont typeface="Wingdings" pitchFamily="2" charset="2"/>
              <a:buNone/>
            </a:pPr>
            <a:r>
              <a:rPr lang="en-US" altLang="zh-TW" sz="1600">
                <a:solidFill>
                  <a:schemeClr val="bg2"/>
                </a:solidFill>
                <a:ea typeface="新細明體" pitchFamily="2" charset="-120"/>
              </a:rPr>
              <a:t>        </a:t>
            </a:r>
            <a:r>
              <a:rPr lang="en-US" altLang="zh-TW" sz="1600">
                <a:solidFill>
                  <a:srgbClr val="00CC66"/>
                </a:solidFill>
                <a:ea typeface="新細明體" pitchFamily="2" charset="-120"/>
              </a:rPr>
              <a:t>0          S3                S5</a:t>
            </a:r>
            <a:r>
              <a:rPr lang="en-US" altLang="zh-TW" sz="1600">
                <a:solidFill>
                  <a:schemeClr val="bg2"/>
                </a:solidFill>
                <a:ea typeface="新細明體" pitchFamily="2" charset="-120"/>
              </a:rPr>
              <a:t>              00</a:t>
            </a:r>
          </a:p>
          <a:p>
            <a:pPr>
              <a:buFont typeface="Wingdings" pitchFamily="2" charset="2"/>
              <a:buNone/>
            </a:pPr>
            <a:r>
              <a:rPr lang="en-US" altLang="zh-TW" sz="1600">
                <a:solidFill>
                  <a:schemeClr val="bg2"/>
                </a:solidFill>
                <a:ea typeface="新細明體" pitchFamily="2" charset="-120"/>
              </a:rPr>
              <a:t>        0          S4                S6              00</a:t>
            </a:r>
          </a:p>
          <a:p>
            <a:pPr>
              <a:buFont typeface="Wingdings" pitchFamily="2" charset="2"/>
              <a:buNone/>
            </a:pPr>
            <a:r>
              <a:rPr lang="en-US" altLang="zh-TW" sz="1600">
                <a:solidFill>
                  <a:schemeClr val="bg2"/>
                </a:solidFill>
                <a:ea typeface="新細明體" pitchFamily="2" charset="-120"/>
              </a:rPr>
              <a:t>        0          S5                start           10</a:t>
            </a:r>
          </a:p>
          <a:p>
            <a:pPr>
              <a:buFont typeface="Wingdings" pitchFamily="2" charset="2"/>
              <a:buNone/>
            </a:pPr>
            <a:r>
              <a:rPr lang="en-US" altLang="zh-TW" sz="1600">
                <a:solidFill>
                  <a:schemeClr val="bg2"/>
                </a:solidFill>
                <a:ea typeface="新細明體" pitchFamily="2" charset="-120"/>
              </a:rPr>
              <a:t>        0          S6                start           01</a:t>
            </a:r>
          </a:p>
          <a:p>
            <a:pPr>
              <a:buFont typeface="Wingdings" pitchFamily="2" charset="2"/>
              <a:buNone/>
            </a:pPr>
            <a:r>
              <a:rPr lang="en-US" altLang="zh-TW" sz="1600">
                <a:solidFill>
                  <a:schemeClr val="bg2"/>
                </a:solidFill>
                <a:ea typeface="新細明體" pitchFamily="2" charset="-120"/>
              </a:rPr>
              <a:t>        </a:t>
            </a:r>
            <a:r>
              <a:rPr lang="en-US" altLang="zh-TW" sz="1600">
                <a:solidFill>
                  <a:srgbClr val="00CC66"/>
                </a:solidFill>
                <a:ea typeface="新細明體" pitchFamily="2" charset="-120"/>
              </a:rPr>
              <a:t>0          S7                S5</a:t>
            </a:r>
            <a:r>
              <a:rPr lang="en-US" altLang="zh-TW" sz="1600">
                <a:solidFill>
                  <a:schemeClr val="bg2"/>
                </a:solidFill>
                <a:ea typeface="新細明體" pitchFamily="2" charset="-120"/>
              </a:rPr>
              <a:t>              00</a:t>
            </a:r>
          </a:p>
          <a:p>
            <a:pPr>
              <a:buFont typeface="Wingdings" pitchFamily="2" charset="2"/>
              <a:buNone/>
            </a:pPr>
            <a:r>
              <a:rPr lang="en-US" altLang="zh-TW" sz="1600">
                <a:solidFill>
                  <a:schemeClr val="bg2"/>
                </a:solidFill>
                <a:ea typeface="新細明體" pitchFamily="2" charset="-120"/>
              </a:rPr>
              <a:t>        1          start             S4              01   </a:t>
            </a:r>
          </a:p>
          <a:p>
            <a:pPr>
              <a:buFont typeface="Wingdings" pitchFamily="2" charset="2"/>
              <a:buNone/>
            </a:pPr>
            <a:r>
              <a:rPr lang="en-US" altLang="zh-TW" sz="1600">
                <a:solidFill>
                  <a:schemeClr val="bg2"/>
                </a:solidFill>
                <a:ea typeface="新細明體" pitchFamily="2" charset="-120"/>
              </a:rPr>
              <a:t>        1          S2                S3             10</a:t>
            </a:r>
          </a:p>
          <a:p>
            <a:pPr>
              <a:buFont typeface="Wingdings" pitchFamily="2" charset="2"/>
              <a:buNone/>
            </a:pPr>
            <a:r>
              <a:rPr lang="en-US" altLang="zh-TW" sz="1600">
                <a:solidFill>
                  <a:schemeClr val="bg2"/>
                </a:solidFill>
                <a:ea typeface="新細明體" pitchFamily="2" charset="-120"/>
              </a:rPr>
              <a:t>        1          S3                S7             10</a:t>
            </a:r>
          </a:p>
          <a:p>
            <a:pPr>
              <a:buFont typeface="Wingdings" pitchFamily="2" charset="2"/>
              <a:buNone/>
            </a:pPr>
            <a:r>
              <a:rPr lang="en-US" altLang="zh-TW" sz="1600">
                <a:solidFill>
                  <a:schemeClr val="bg2"/>
                </a:solidFill>
                <a:ea typeface="新細明體" pitchFamily="2" charset="-120"/>
              </a:rPr>
              <a:t>        1          S4                S6             10</a:t>
            </a:r>
          </a:p>
          <a:p>
            <a:pPr>
              <a:buFont typeface="Wingdings" pitchFamily="2" charset="2"/>
              <a:buNone/>
            </a:pPr>
            <a:r>
              <a:rPr lang="en-US" altLang="zh-TW" sz="1600">
                <a:solidFill>
                  <a:schemeClr val="bg2"/>
                </a:solidFill>
                <a:ea typeface="新細明體" pitchFamily="2" charset="-120"/>
              </a:rPr>
              <a:t>        1          S5                S2             00</a:t>
            </a:r>
          </a:p>
          <a:p>
            <a:pPr>
              <a:buFont typeface="Wingdings" pitchFamily="2" charset="2"/>
              <a:buNone/>
            </a:pPr>
            <a:r>
              <a:rPr lang="en-US" altLang="zh-TW" sz="1600">
                <a:solidFill>
                  <a:schemeClr val="bg2"/>
                </a:solidFill>
                <a:ea typeface="新細明體" pitchFamily="2" charset="-120"/>
              </a:rPr>
              <a:t>        1          S6                S2             00</a:t>
            </a:r>
          </a:p>
          <a:p>
            <a:pPr>
              <a:buFont typeface="Wingdings" pitchFamily="2" charset="2"/>
              <a:buNone/>
            </a:pPr>
            <a:r>
              <a:rPr lang="en-US" altLang="zh-TW" sz="1600">
                <a:solidFill>
                  <a:schemeClr val="bg2"/>
                </a:solidFill>
                <a:ea typeface="新細明體" pitchFamily="2" charset="-120"/>
              </a:rPr>
              <a:t>        1          S7                S6             00</a:t>
            </a:r>
          </a:p>
          <a:p>
            <a:pPr>
              <a:buFont typeface="Wingdings" pitchFamily="2" charset="2"/>
              <a:buNone/>
            </a:pPr>
            <a:r>
              <a:rPr lang="en-US" altLang="zh-TW" sz="1800">
                <a:solidFill>
                  <a:srgbClr val="FF0000"/>
                </a:solidFill>
                <a:ea typeface="新細明體" pitchFamily="2" charset="-120"/>
              </a:rPr>
              <a:t>Symbolic Implicant</a:t>
            </a:r>
            <a:r>
              <a:rPr lang="en-US" altLang="zh-TW" sz="1800">
                <a:solidFill>
                  <a:schemeClr val="bg2"/>
                </a:solidFill>
                <a:ea typeface="新細明體" pitchFamily="2" charset="-120"/>
              </a:rPr>
              <a:t> : represent a transition from </a:t>
            </a:r>
          </a:p>
          <a:p>
            <a:pPr>
              <a:buFont typeface="Wingdings" pitchFamily="2" charset="2"/>
              <a:buNone/>
            </a:pPr>
            <a:r>
              <a:rPr lang="en-US" altLang="zh-TW" sz="1800">
                <a:solidFill>
                  <a:schemeClr val="bg2"/>
                </a:solidFill>
                <a:ea typeface="新細明體" pitchFamily="2" charset="-120"/>
              </a:rPr>
              <a:t>one or more state to a next state </a:t>
            </a:r>
            <a:r>
              <a:rPr lang="en-US" altLang="zh-TW" sz="1800">
                <a:solidFill>
                  <a:srgbClr val="00CC66"/>
                </a:solidFill>
                <a:ea typeface="新細明體" pitchFamily="2" charset="-120"/>
              </a:rPr>
              <a:t>under some input </a:t>
            </a:r>
          </a:p>
          <a:p>
            <a:pPr>
              <a:buFont typeface="Wingdings" pitchFamily="2" charset="2"/>
              <a:buNone/>
            </a:pPr>
            <a:r>
              <a:rPr lang="en-US" altLang="zh-TW" sz="1800">
                <a:solidFill>
                  <a:srgbClr val="00CC66"/>
                </a:solidFill>
                <a:ea typeface="新細明體" pitchFamily="2" charset="-120"/>
              </a:rPr>
              <a:t>condition.</a:t>
            </a:r>
            <a:endParaRPr lang="en-US" altLang="zh-TW" sz="1600">
              <a:solidFill>
                <a:srgbClr val="00CC66"/>
              </a:solidFill>
              <a:ea typeface="新細明體" pitchFamily="2" charset="-120"/>
            </a:endParaRPr>
          </a:p>
          <a:p>
            <a:pPr>
              <a:buFont typeface="Wingdings" pitchFamily="2" charset="2"/>
              <a:buNone/>
            </a:pPr>
            <a:endParaRPr lang="en-US" altLang="zh-TW" sz="1600">
              <a:solidFill>
                <a:srgbClr val="00CC66"/>
              </a:solidFill>
              <a:ea typeface="新細明體" pitchFamily="2" charset="-120"/>
            </a:endParaRPr>
          </a:p>
        </p:txBody>
      </p:sp>
      <p:sp>
        <p:nvSpPr>
          <p:cNvPr id="229380" name="Line 4"/>
          <p:cNvSpPr>
            <a:spLocks noChangeShapeType="1"/>
          </p:cNvSpPr>
          <p:nvPr/>
        </p:nvSpPr>
        <p:spPr bwMode="auto">
          <a:xfrm>
            <a:off x="412750" y="811213"/>
            <a:ext cx="8137525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271000" cy="1157288"/>
          </a:xfrm>
          <a:noFill/>
          <a:ln/>
        </p:spPr>
        <p:txBody>
          <a:bodyPr lIns="92075" tIns="46038" rIns="92075" bIns="46038"/>
          <a:lstStyle/>
          <a:p>
            <a:pPr algn="l"/>
            <a:r>
              <a:rPr lang="en-US" altLang="zh-TW" sz="3600" b="1">
                <a:solidFill>
                  <a:srgbClr val="FF0000"/>
                </a:solidFill>
                <a:ea typeface="新細明體" pitchFamily="2" charset="-120"/>
              </a:rPr>
              <a:t>Representation of Symbolic Implicant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5488" y="1370013"/>
            <a:ext cx="7747000" cy="5175250"/>
          </a:xfrm>
          <a:noFill/>
          <a:ln/>
        </p:spPr>
        <p:txBody>
          <a:bodyPr lIns="92075" tIns="46038" rIns="92075" bIns="46038"/>
          <a:lstStyle/>
          <a:p>
            <a:pPr>
              <a:buFont typeface="Wingdings" pitchFamily="2" charset="2"/>
              <a:buNone/>
            </a:pPr>
            <a:r>
              <a:rPr lang="en-US" altLang="zh-TW" sz="2400">
                <a:solidFill>
                  <a:schemeClr val="bg2"/>
                </a:solidFill>
                <a:ea typeface="新細明體" pitchFamily="2" charset="-120"/>
              </a:rPr>
              <a:t>Symbolic cover representation is related to a </a:t>
            </a:r>
          </a:p>
          <a:p>
            <a:pPr>
              <a:buFont typeface="Wingdings" pitchFamily="2" charset="2"/>
              <a:buNone/>
            </a:pPr>
            <a:r>
              <a:rPr lang="en-US" altLang="zh-TW" sz="2400">
                <a:solidFill>
                  <a:srgbClr val="FF0000"/>
                </a:solidFill>
                <a:ea typeface="新細明體" pitchFamily="2" charset="-120"/>
              </a:rPr>
              <a:t>multiple-valued logic</a:t>
            </a:r>
            <a:r>
              <a:rPr lang="en-US" altLang="zh-TW" sz="2400">
                <a:solidFill>
                  <a:schemeClr val="bg2"/>
                </a:solidFill>
                <a:ea typeface="新細明體" pitchFamily="2" charset="-120"/>
              </a:rPr>
              <a:t>.</a:t>
            </a:r>
          </a:p>
          <a:p>
            <a:pPr>
              <a:buFont typeface="Wingdings" pitchFamily="2" charset="2"/>
              <a:buNone/>
            </a:pPr>
            <a:r>
              <a:rPr lang="en-US" altLang="zh-TW" sz="2400">
                <a:solidFill>
                  <a:srgbClr val="0000FF"/>
                </a:solidFill>
                <a:ea typeface="新細明體" pitchFamily="2" charset="-120"/>
              </a:rPr>
              <a:t>Positional cube notation</a:t>
            </a:r>
            <a:r>
              <a:rPr lang="en-US" altLang="zh-TW" sz="2400">
                <a:solidFill>
                  <a:schemeClr val="bg2"/>
                </a:solidFill>
                <a:ea typeface="新細明體" pitchFamily="2" charset="-120"/>
              </a:rPr>
              <a:t> : a  p multiple-valued </a:t>
            </a:r>
          </a:p>
          <a:p>
            <a:pPr>
              <a:buFont typeface="Wingdings" pitchFamily="2" charset="2"/>
              <a:buNone/>
            </a:pPr>
            <a:r>
              <a:rPr lang="en-US" altLang="zh-TW" sz="2400">
                <a:solidFill>
                  <a:schemeClr val="bg2"/>
                </a:solidFill>
                <a:ea typeface="新細明體" pitchFamily="2" charset="-120"/>
              </a:rPr>
              <a:t>logic is represented as P bits</a:t>
            </a:r>
          </a:p>
          <a:p>
            <a:pPr>
              <a:buFont typeface="Wingdings" pitchFamily="2" charset="2"/>
              <a:buNone/>
            </a:pPr>
            <a:r>
              <a:rPr lang="en-US" altLang="zh-TW" sz="2400">
                <a:solidFill>
                  <a:schemeClr val="bg2"/>
                </a:solidFill>
                <a:ea typeface="新細明體" pitchFamily="2" charset="-120"/>
              </a:rPr>
              <a:t>         (V</a:t>
            </a:r>
            <a:r>
              <a:rPr lang="en-US" altLang="zh-TW" sz="2400" baseline="-25000">
                <a:solidFill>
                  <a:schemeClr val="bg2"/>
                </a:solidFill>
                <a:ea typeface="新細明體" pitchFamily="2" charset="-120"/>
              </a:rPr>
              <a:t>1</a:t>
            </a:r>
            <a:r>
              <a:rPr lang="en-US" altLang="zh-TW" sz="2400">
                <a:solidFill>
                  <a:schemeClr val="bg2"/>
                </a:solidFill>
                <a:ea typeface="新細明體" pitchFamily="2" charset="-120"/>
              </a:rPr>
              <a:t>,V</a:t>
            </a:r>
            <a:r>
              <a:rPr lang="en-US" altLang="zh-TW" sz="2400" baseline="-25000">
                <a:solidFill>
                  <a:schemeClr val="bg2"/>
                </a:solidFill>
                <a:ea typeface="新細明體" pitchFamily="2" charset="-120"/>
              </a:rPr>
              <a:t>2</a:t>
            </a:r>
            <a:r>
              <a:rPr lang="en-US" altLang="zh-TW" sz="2400">
                <a:solidFill>
                  <a:schemeClr val="bg2"/>
                </a:solidFill>
                <a:ea typeface="新細明體" pitchFamily="2" charset="-120"/>
              </a:rPr>
              <a:t>,...,V</a:t>
            </a:r>
            <a:r>
              <a:rPr lang="en-US" altLang="zh-TW" sz="2400" baseline="-25000">
                <a:solidFill>
                  <a:schemeClr val="bg2"/>
                </a:solidFill>
                <a:ea typeface="新細明體" pitchFamily="2" charset="-120"/>
              </a:rPr>
              <a:t>p</a:t>
            </a:r>
            <a:r>
              <a:rPr lang="en-US" altLang="zh-TW" sz="2400">
                <a:solidFill>
                  <a:schemeClr val="bg2"/>
                </a:solidFill>
                <a:ea typeface="新細明體" pitchFamily="2" charset="-120"/>
              </a:rPr>
              <a:t>)</a:t>
            </a:r>
          </a:p>
          <a:p>
            <a:pPr>
              <a:buFont typeface="Wingdings" pitchFamily="2" charset="2"/>
              <a:buNone/>
            </a:pPr>
            <a:r>
              <a:rPr lang="en-US" altLang="zh-TW" sz="2400">
                <a:solidFill>
                  <a:srgbClr val="0000FF"/>
                </a:solidFill>
                <a:ea typeface="新細明體" pitchFamily="2" charset="-120"/>
              </a:rPr>
              <a:t>Ex:</a:t>
            </a:r>
            <a:r>
              <a:rPr lang="en-US" altLang="zh-TW" sz="2400">
                <a:solidFill>
                  <a:schemeClr val="bg2"/>
                </a:solidFill>
                <a:ea typeface="新細明體" pitchFamily="2" charset="-120"/>
              </a:rPr>
              <a:t>    </a:t>
            </a:r>
            <a:r>
              <a:rPr lang="en-US" altLang="zh-TW" sz="2400">
                <a:solidFill>
                  <a:srgbClr val="0000FF"/>
                </a:solidFill>
                <a:ea typeface="新細明體" pitchFamily="2" charset="-120"/>
              </a:rPr>
              <a:t>V = 4</a:t>
            </a:r>
            <a:r>
              <a:rPr lang="en-US" altLang="zh-TW" sz="2400">
                <a:solidFill>
                  <a:schemeClr val="bg2"/>
                </a:solidFill>
                <a:ea typeface="新細明體" pitchFamily="2" charset="-120"/>
              </a:rPr>
              <a:t> for 5-value logic</a:t>
            </a:r>
          </a:p>
          <a:p>
            <a:pPr>
              <a:buFont typeface="Wingdings" pitchFamily="2" charset="2"/>
              <a:buNone/>
            </a:pPr>
            <a:r>
              <a:rPr lang="en-US" altLang="zh-TW" sz="2400">
                <a:solidFill>
                  <a:schemeClr val="bg2"/>
                </a:solidFill>
                <a:ea typeface="新細明體" pitchFamily="2" charset="-120"/>
              </a:rPr>
              <a:t>         (000</a:t>
            </a:r>
            <a:r>
              <a:rPr lang="en-US" altLang="zh-TW" sz="2400">
                <a:solidFill>
                  <a:srgbClr val="0000FF"/>
                </a:solidFill>
                <a:ea typeface="新細明體" pitchFamily="2" charset="-120"/>
              </a:rPr>
              <a:t>1</a:t>
            </a:r>
            <a:r>
              <a:rPr lang="en-US" altLang="zh-TW" sz="2400">
                <a:solidFill>
                  <a:schemeClr val="bg2"/>
                </a:solidFill>
                <a:ea typeface="新細明體" pitchFamily="2" charset="-120"/>
              </a:rPr>
              <a:t>0)</a:t>
            </a:r>
          </a:p>
          <a:p>
            <a:pPr>
              <a:buFont typeface="Wingdings" pitchFamily="2" charset="2"/>
              <a:buNone/>
            </a:pPr>
            <a:r>
              <a:rPr lang="en-US" altLang="zh-TW" sz="2400">
                <a:solidFill>
                  <a:schemeClr val="bg2"/>
                </a:solidFill>
                <a:ea typeface="新細明體" pitchFamily="2" charset="-120"/>
              </a:rPr>
              <a:t>         represent a set of values by one string</a:t>
            </a:r>
          </a:p>
          <a:p>
            <a:pPr>
              <a:buFont typeface="Wingdings" pitchFamily="2" charset="2"/>
              <a:buNone/>
            </a:pPr>
            <a:r>
              <a:rPr lang="en-US" altLang="zh-TW" sz="2400">
                <a:solidFill>
                  <a:schemeClr val="bg2"/>
                </a:solidFill>
                <a:ea typeface="新細明體" pitchFamily="2" charset="-120"/>
              </a:rPr>
              <a:t>         </a:t>
            </a:r>
            <a:r>
              <a:rPr lang="en-US" altLang="zh-TW" sz="2400">
                <a:solidFill>
                  <a:srgbClr val="FF0000"/>
                </a:solidFill>
                <a:ea typeface="新細明體" pitchFamily="2" charset="-120"/>
              </a:rPr>
              <a:t>V = 2</a:t>
            </a:r>
            <a:r>
              <a:rPr lang="en-US" altLang="zh-TW" sz="2400">
                <a:solidFill>
                  <a:schemeClr val="bg2"/>
                </a:solidFill>
                <a:ea typeface="新細明體" pitchFamily="2" charset="-120"/>
              </a:rPr>
              <a:t> or </a:t>
            </a:r>
            <a:r>
              <a:rPr lang="en-US" altLang="zh-TW" sz="2400">
                <a:solidFill>
                  <a:srgbClr val="FF0000"/>
                </a:solidFill>
                <a:ea typeface="新細明體" pitchFamily="2" charset="-120"/>
              </a:rPr>
              <a:t>V = 4</a:t>
            </a:r>
          </a:p>
          <a:p>
            <a:pPr>
              <a:buFont typeface="Wingdings" pitchFamily="2" charset="2"/>
              <a:buNone/>
            </a:pPr>
            <a:r>
              <a:rPr lang="en-US" altLang="zh-TW" sz="2400">
                <a:solidFill>
                  <a:schemeClr val="bg2"/>
                </a:solidFill>
                <a:ea typeface="新細明體" pitchFamily="2" charset="-120"/>
              </a:rPr>
              <a:t>         (0</a:t>
            </a:r>
            <a:r>
              <a:rPr lang="en-US" altLang="zh-TW" sz="2400">
                <a:solidFill>
                  <a:srgbClr val="FF0000"/>
                </a:solidFill>
                <a:ea typeface="新細明體" pitchFamily="2" charset="-120"/>
              </a:rPr>
              <a:t>1</a:t>
            </a:r>
            <a:r>
              <a:rPr lang="en-US" altLang="zh-TW" sz="2400">
                <a:solidFill>
                  <a:schemeClr val="bg2"/>
                </a:solidFill>
                <a:ea typeface="新細明體" pitchFamily="2" charset="-120"/>
              </a:rPr>
              <a:t>0</a:t>
            </a:r>
            <a:r>
              <a:rPr lang="en-US" altLang="zh-TW" sz="2400">
                <a:solidFill>
                  <a:srgbClr val="FF0000"/>
                </a:solidFill>
                <a:ea typeface="新細明體" pitchFamily="2" charset="-120"/>
              </a:rPr>
              <a:t>1</a:t>
            </a:r>
            <a:r>
              <a:rPr lang="en-US" altLang="zh-TW" sz="2400">
                <a:solidFill>
                  <a:schemeClr val="bg2"/>
                </a:solidFill>
                <a:ea typeface="新細明體" pitchFamily="2" charset="-120"/>
              </a:rPr>
              <a:t>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"/>
            <a:ext cx="9271000" cy="1597025"/>
          </a:xfrm>
          <a:noFill/>
          <a:ln/>
        </p:spPr>
        <p:txBody>
          <a:bodyPr lIns="92075" tIns="46038" rIns="92075" bIns="46038"/>
          <a:lstStyle/>
          <a:p>
            <a:r>
              <a:rPr lang="en-US" altLang="zh-TW" sz="3700" b="1">
                <a:solidFill>
                  <a:srgbClr val="FF0000"/>
                </a:solidFill>
                <a:ea typeface="新細明體" pitchFamily="2" charset="-120"/>
              </a:rPr>
              <a:t>Minimization of Multi-valued Logic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7538" y="2192338"/>
            <a:ext cx="7880350" cy="4167187"/>
          </a:xfrm>
          <a:noFill/>
          <a:ln/>
        </p:spPr>
        <p:txBody>
          <a:bodyPr lIns="92075" tIns="46038" rIns="92075" bIns="46038"/>
          <a:lstStyle/>
          <a:p>
            <a:pPr>
              <a:buFont typeface="Wingdings" pitchFamily="2" charset="2"/>
              <a:buNone/>
            </a:pPr>
            <a:r>
              <a:rPr lang="en-US" altLang="zh-TW" sz="2400">
                <a:solidFill>
                  <a:schemeClr val="bg2"/>
                </a:solidFill>
                <a:ea typeface="新細明體" pitchFamily="2" charset="-120"/>
              </a:rPr>
              <a:t>Find a minimum multiple-valued-input cover </a:t>
            </a:r>
          </a:p>
          <a:p>
            <a:pPr>
              <a:buFont typeface="Wingdings" pitchFamily="2" charset="2"/>
              <a:buNone/>
            </a:pPr>
            <a:r>
              <a:rPr lang="en-US" altLang="zh-TW" sz="2400">
                <a:solidFill>
                  <a:schemeClr val="bg2"/>
                </a:solidFill>
                <a:ea typeface="新細明體" pitchFamily="2" charset="-120"/>
              </a:rPr>
              <a:t>- espresso</a:t>
            </a:r>
          </a:p>
          <a:p>
            <a:pPr>
              <a:buFont typeface="Wingdings" pitchFamily="2" charset="2"/>
              <a:buNone/>
            </a:pPr>
            <a:endParaRPr lang="en-US" altLang="zh-TW" sz="2400">
              <a:solidFill>
                <a:schemeClr val="bg2"/>
              </a:solidFill>
              <a:ea typeface="新細明體" pitchFamily="2" charset="-120"/>
            </a:endParaRPr>
          </a:p>
          <a:p>
            <a:pPr>
              <a:buFont typeface="Wingdings" pitchFamily="2" charset="2"/>
              <a:buNone/>
            </a:pPr>
            <a:r>
              <a:rPr lang="en-US" altLang="zh-TW" sz="2400">
                <a:solidFill>
                  <a:srgbClr val="00CC66"/>
                </a:solidFill>
                <a:ea typeface="新細明體" pitchFamily="2" charset="-120"/>
              </a:rPr>
              <a:t>Ex:</a:t>
            </a:r>
            <a:r>
              <a:rPr lang="en-US" altLang="zh-TW" sz="2400">
                <a:solidFill>
                  <a:schemeClr val="bg2"/>
                </a:solidFill>
                <a:ea typeface="新細明體" pitchFamily="2" charset="-120"/>
              </a:rPr>
              <a:t> A minimal </a:t>
            </a:r>
            <a:r>
              <a:rPr lang="en-US" altLang="zh-TW" sz="2400">
                <a:solidFill>
                  <a:srgbClr val="FF0000"/>
                </a:solidFill>
                <a:ea typeface="新細明體" pitchFamily="2" charset="-120"/>
              </a:rPr>
              <a:t>multiple-valued-input cover</a:t>
            </a:r>
          </a:p>
          <a:p>
            <a:pPr>
              <a:buFont typeface="Wingdings" pitchFamily="2" charset="2"/>
              <a:buNone/>
            </a:pPr>
            <a:r>
              <a:rPr lang="en-US" altLang="zh-TW" sz="2400">
                <a:solidFill>
                  <a:schemeClr val="bg2"/>
                </a:solidFill>
                <a:ea typeface="新細明體" pitchFamily="2" charset="-120"/>
              </a:rPr>
              <a:t>           0 0</a:t>
            </a:r>
            <a:r>
              <a:rPr lang="en-US" altLang="zh-TW" sz="2400">
                <a:solidFill>
                  <a:srgbClr val="FF0000"/>
                </a:solidFill>
                <a:ea typeface="新細明體" pitchFamily="2" charset="-120"/>
              </a:rPr>
              <a:t>11</a:t>
            </a:r>
            <a:r>
              <a:rPr lang="en-US" altLang="zh-TW" sz="2400">
                <a:solidFill>
                  <a:schemeClr val="bg2"/>
                </a:solidFill>
                <a:ea typeface="新細明體" pitchFamily="2" charset="-120"/>
              </a:rPr>
              <a:t>000</a:t>
            </a:r>
            <a:r>
              <a:rPr lang="en-US" altLang="zh-TW" sz="2400">
                <a:solidFill>
                  <a:srgbClr val="FF0000"/>
                </a:solidFill>
                <a:ea typeface="新細明體" pitchFamily="2" charset="-120"/>
              </a:rPr>
              <a:t>1</a:t>
            </a:r>
            <a:r>
              <a:rPr lang="en-US" altLang="zh-TW" sz="2400">
                <a:solidFill>
                  <a:schemeClr val="bg2"/>
                </a:solidFill>
                <a:ea typeface="新細明體" pitchFamily="2" charset="-120"/>
              </a:rPr>
              <a:t>     0000100 00</a:t>
            </a:r>
          </a:p>
          <a:p>
            <a:pPr>
              <a:buFont typeface="Wingdings" pitchFamily="2" charset="2"/>
              <a:buNone/>
            </a:pPr>
            <a:r>
              <a:rPr lang="en-US" altLang="zh-TW" sz="2400">
                <a:solidFill>
                  <a:schemeClr val="bg2"/>
                </a:solidFill>
                <a:ea typeface="新細明體" pitchFamily="2" charset="-120"/>
              </a:rPr>
              <a:t>           0 1001000     0000010 00</a:t>
            </a:r>
          </a:p>
          <a:p>
            <a:pPr>
              <a:buFont typeface="Wingdings" pitchFamily="2" charset="2"/>
              <a:buNone/>
            </a:pPr>
            <a:r>
              <a:rPr lang="en-US" altLang="zh-TW" sz="2400">
                <a:solidFill>
                  <a:schemeClr val="bg2"/>
                </a:solidFill>
                <a:ea typeface="新細明體" pitchFamily="2" charset="-120"/>
              </a:rPr>
              <a:t>           1 0001001     0000010 10</a:t>
            </a:r>
          </a:p>
          <a:p>
            <a:pPr>
              <a:buFont typeface="Wingdings" pitchFamily="2" charset="2"/>
              <a:buNone/>
            </a:pPr>
            <a:endParaRPr lang="en-US" altLang="zh-TW" sz="2400">
              <a:solidFill>
                <a:schemeClr val="bg2"/>
              </a:solidFill>
              <a:ea typeface="新細明體" pitchFamily="2" charset="-120"/>
            </a:endParaRPr>
          </a:p>
        </p:txBody>
      </p:sp>
      <p:sp>
        <p:nvSpPr>
          <p:cNvPr id="231429" name="Line 5"/>
          <p:cNvSpPr>
            <a:spLocks noChangeShapeType="1"/>
          </p:cNvSpPr>
          <p:nvPr/>
        </p:nvSpPr>
        <p:spPr bwMode="auto">
          <a:xfrm>
            <a:off x="3843338" y="2227263"/>
            <a:ext cx="0" cy="868362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1430" name="Line 6"/>
          <p:cNvSpPr>
            <a:spLocks noChangeShapeType="1"/>
          </p:cNvSpPr>
          <p:nvPr/>
        </p:nvSpPr>
        <p:spPr bwMode="auto">
          <a:xfrm>
            <a:off x="3824288" y="3262313"/>
            <a:ext cx="0" cy="404812"/>
          </a:xfrm>
          <a:prstGeom prst="line">
            <a:avLst/>
          </a:prstGeom>
          <a:noFill/>
          <a:ln w="12699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88950" y="0"/>
            <a:ext cx="7880350" cy="1157288"/>
          </a:xfrm>
          <a:noFill/>
          <a:ln/>
        </p:spPr>
        <p:txBody>
          <a:bodyPr lIns="92075" tIns="46038" rIns="92075" bIns="46038"/>
          <a:lstStyle/>
          <a:p>
            <a:r>
              <a:rPr lang="en-US" altLang="zh-TW" sz="4900" b="1">
                <a:solidFill>
                  <a:srgbClr val="FF0000"/>
                </a:solidFill>
                <a:ea typeface="新細明體" pitchFamily="2" charset="-120"/>
              </a:rPr>
              <a:t>State Group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2138" y="1254125"/>
            <a:ext cx="8677275" cy="5691188"/>
          </a:xfrm>
          <a:noFill/>
          <a:ln/>
        </p:spPr>
        <p:txBody>
          <a:bodyPr lIns="92075" tIns="46038" rIns="92075" bIns="46038"/>
          <a:lstStyle/>
          <a:p>
            <a:pPr>
              <a:buFont typeface="Wingdings" pitchFamily="2" charset="2"/>
              <a:buNone/>
            </a:pPr>
            <a:r>
              <a:rPr lang="en-US" altLang="zh-TW" sz="2400">
                <a:solidFill>
                  <a:schemeClr val="bg2"/>
                </a:solidFill>
                <a:ea typeface="新細明體" pitchFamily="2" charset="-120"/>
              </a:rPr>
              <a:t>Consider the </a:t>
            </a:r>
            <a:r>
              <a:rPr lang="en-US" altLang="zh-TW" sz="2400">
                <a:solidFill>
                  <a:srgbClr val="00CC66"/>
                </a:solidFill>
                <a:ea typeface="新細明體" pitchFamily="2" charset="-120"/>
              </a:rPr>
              <a:t>first symbolic implicant</a:t>
            </a:r>
          </a:p>
          <a:p>
            <a:pPr>
              <a:buFont typeface="Wingdings" pitchFamily="2" charset="2"/>
              <a:buNone/>
            </a:pPr>
            <a:r>
              <a:rPr lang="en-US" altLang="zh-TW" sz="2400">
                <a:solidFill>
                  <a:schemeClr val="bg2"/>
                </a:solidFill>
                <a:ea typeface="新細明體" pitchFamily="2" charset="-120"/>
              </a:rPr>
              <a:t>      0 0110001     0000</a:t>
            </a:r>
            <a:r>
              <a:rPr lang="en-US" altLang="zh-TW" sz="2400">
                <a:solidFill>
                  <a:srgbClr val="0000FF"/>
                </a:solidFill>
                <a:ea typeface="新細明體" pitchFamily="2" charset="-120"/>
              </a:rPr>
              <a:t>1</a:t>
            </a:r>
            <a:r>
              <a:rPr lang="en-US" altLang="zh-TW" sz="2400">
                <a:solidFill>
                  <a:schemeClr val="bg2"/>
                </a:solidFill>
                <a:ea typeface="新細明體" pitchFamily="2" charset="-120"/>
              </a:rPr>
              <a:t>00 00</a:t>
            </a:r>
          </a:p>
          <a:p>
            <a:r>
              <a:rPr lang="en-US" altLang="zh-TW" sz="2400">
                <a:solidFill>
                  <a:schemeClr val="bg2"/>
                </a:solidFill>
                <a:ea typeface="新細明體" pitchFamily="2" charset="-120"/>
              </a:rPr>
              <a:t>This implicant shows that input “0” maps</a:t>
            </a:r>
          </a:p>
          <a:p>
            <a:pPr>
              <a:buFont typeface="Wingdings" pitchFamily="2" charset="2"/>
              <a:buNone/>
            </a:pPr>
            <a:r>
              <a:rPr lang="en-US" altLang="zh-TW" sz="2400">
                <a:solidFill>
                  <a:schemeClr val="bg2"/>
                </a:solidFill>
                <a:ea typeface="新細明體" pitchFamily="2" charset="-120"/>
              </a:rPr>
              <a:t>    “state-2” or “state-3” or “state-7” into “</a:t>
            </a:r>
            <a:r>
              <a:rPr lang="en-US" altLang="zh-TW" sz="2400">
                <a:solidFill>
                  <a:srgbClr val="0000FF"/>
                </a:solidFill>
                <a:ea typeface="新細明體" pitchFamily="2" charset="-120"/>
              </a:rPr>
              <a:t>state-5</a:t>
            </a:r>
            <a:r>
              <a:rPr lang="en-US" altLang="zh-TW" sz="2400">
                <a:solidFill>
                  <a:schemeClr val="bg2"/>
                </a:solidFill>
                <a:ea typeface="新細明體" pitchFamily="2" charset="-120"/>
              </a:rPr>
              <a:t>”</a:t>
            </a:r>
          </a:p>
          <a:p>
            <a:pPr>
              <a:buFont typeface="Wingdings" pitchFamily="2" charset="2"/>
              <a:buNone/>
            </a:pPr>
            <a:r>
              <a:rPr lang="en-US" altLang="zh-TW" sz="2400">
                <a:solidFill>
                  <a:schemeClr val="bg2"/>
                </a:solidFill>
                <a:ea typeface="新細明體" pitchFamily="2" charset="-120"/>
              </a:rPr>
              <a:t>    and assert output “00”</a:t>
            </a:r>
          </a:p>
          <a:p>
            <a:r>
              <a:rPr lang="en-US" altLang="zh-TW" sz="2400">
                <a:solidFill>
                  <a:schemeClr val="bg2"/>
                </a:solidFill>
                <a:ea typeface="新細明體" pitchFamily="2" charset="-120"/>
              </a:rPr>
              <a:t>This example shows the effect of symbolic logic minimization is to </a:t>
            </a:r>
            <a:r>
              <a:rPr lang="en-US" altLang="zh-TW" sz="2400">
                <a:solidFill>
                  <a:srgbClr val="0000FF"/>
                </a:solidFill>
                <a:ea typeface="新細明體" pitchFamily="2" charset="-120"/>
              </a:rPr>
              <a:t>group together the states that are mapped by some input into the same next-state</a:t>
            </a:r>
            <a:r>
              <a:rPr lang="en-US" altLang="zh-TW" sz="2400">
                <a:solidFill>
                  <a:schemeClr val="bg2"/>
                </a:solidFill>
                <a:ea typeface="新細明體" pitchFamily="2" charset="-120"/>
              </a:rPr>
              <a:t> </a:t>
            </a:r>
            <a:r>
              <a:rPr lang="en-US" altLang="zh-TW" sz="2400">
                <a:solidFill>
                  <a:srgbClr val="FF0000"/>
                </a:solidFill>
                <a:ea typeface="新細明體" pitchFamily="2" charset="-120"/>
              </a:rPr>
              <a:t>and assert the same output.</a:t>
            </a:r>
          </a:p>
          <a:p>
            <a:r>
              <a:rPr lang="en-US" altLang="zh-TW" sz="2400">
                <a:solidFill>
                  <a:schemeClr val="bg2"/>
                </a:solidFill>
                <a:ea typeface="新細明體" pitchFamily="2" charset="-120"/>
              </a:rPr>
              <a:t>We call it “</a:t>
            </a:r>
            <a:r>
              <a:rPr lang="en-US" altLang="zh-TW" sz="2400">
                <a:solidFill>
                  <a:srgbClr val="FF0000"/>
                </a:solidFill>
                <a:ea typeface="新細明體" pitchFamily="2" charset="-120"/>
              </a:rPr>
              <a:t>state group</a:t>
            </a:r>
            <a:r>
              <a:rPr lang="en-US" altLang="zh-TW" sz="2400">
                <a:solidFill>
                  <a:schemeClr val="bg2"/>
                </a:solidFill>
                <a:ea typeface="新細明體" pitchFamily="2" charset="-120"/>
              </a:rPr>
              <a:t>” if we give encodings to </a:t>
            </a:r>
          </a:p>
          <a:p>
            <a:pPr>
              <a:buFont typeface="Wingdings" pitchFamily="2" charset="2"/>
              <a:buNone/>
            </a:pPr>
            <a:r>
              <a:rPr lang="en-US" altLang="zh-TW" sz="2400">
                <a:solidFill>
                  <a:schemeClr val="bg2"/>
                </a:solidFill>
                <a:ea typeface="新細明體" pitchFamily="2" charset="-120"/>
              </a:rPr>
              <a:t>    the states in the state group in </a:t>
            </a:r>
            <a:r>
              <a:rPr lang="en-US" altLang="zh-TW" sz="2400">
                <a:solidFill>
                  <a:srgbClr val="FF0000"/>
                </a:solidFill>
                <a:ea typeface="新細明體" pitchFamily="2" charset="-120"/>
              </a:rPr>
              <a:t>adjacent binary </a:t>
            </a:r>
          </a:p>
          <a:p>
            <a:pPr>
              <a:buFont typeface="Wingdings" pitchFamily="2" charset="2"/>
              <a:buNone/>
            </a:pPr>
            <a:r>
              <a:rPr lang="en-US" altLang="zh-TW" sz="2400">
                <a:solidFill>
                  <a:srgbClr val="FF0000"/>
                </a:solidFill>
                <a:ea typeface="新細明體" pitchFamily="2" charset="-120"/>
              </a:rPr>
              <a:t>    logic</a:t>
            </a:r>
            <a:r>
              <a:rPr lang="en-US" altLang="zh-TW" sz="2400">
                <a:solidFill>
                  <a:schemeClr val="bg2"/>
                </a:solidFill>
                <a:ea typeface="新細明體" pitchFamily="2" charset="-120"/>
              </a:rPr>
              <a:t> and no other states in the group face, then the states group can be implemented as a cube.</a:t>
            </a:r>
          </a:p>
          <a:p>
            <a:pPr>
              <a:buFont typeface="Wingdings" pitchFamily="2" charset="2"/>
              <a:buNone/>
            </a:pPr>
            <a:endParaRPr lang="en-US" altLang="zh-TW" sz="2400">
              <a:solidFill>
                <a:schemeClr val="bg2"/>
              </a:solidFill>
              <a:ea typeface="新細明體" pitchFamily="2" charset="-120"/>
            </a:endParaRPr>
          </a:p>
        </p:txBody>
      </p:sp>
      <p:sp>
        <p:nvSpPr>
          <p:cNvPr id="232452" name="Line 4"/>
          <p:cNvSpPr>
            <a:spLocks noChangeShapeType="1"/>
          </p:cNvSpPr>
          <p:nvPr/>
        </p:nvSpPr>
        <p:spPr bwMode="auto">
          <a:xfrm>
            <a:off x="514350" y="811213"/>
            <a:ext cx="782955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2453" name="Line 5"/>
          <p:cNvSpPr>
            <a:spLocks noChangeShapeType="1"/>
          </p:cNvSpPr>
          <p:nvPr/>
        </p:nvSpPr>
        <p:spPr bwMode="auto">
          <a:xfrm>
            <a:off x="3090863" y="1620838"/>
            <a:ext cx="0" cy="231775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>
          <a:xfrm>
            <a:off x="488950" y="0"/>
            <a:ext cx="7880350" cy="1157288"/>
          </a:xfrm>
          <a:noFill/>
          <a:ln/>
        </p:spPr>
        <p:txBody>
          <a:bodyPr lIns="92075" tIns="46038" rIns="92075" bIns="46038"/>
          <a:lstStyle/>
          <a:p>
            <a:pPr algn="l"/>
            <a:r>
              <a:rPr lang="en-US" altLang="zh-TW" sz="2500" b="1">
                <a:solidFill>
                  <a:schemeClr val="bg2"/>
                </a:solidFill>
                <a:ea typeface="新細明體" pitchFamily="2" charset="-120"/>
              </a:rPr>
              <a:t>Group Face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8950" y="1370013"/>
            <a:ext cx="8678863" cy="5461000"/>
          </a:xfrm>
          <a:noFill/>
          <a:ln/>
        </p:spPr>
        <p:txBody>
          <a:bodyPr lIns="92075" tIns="46038" rIns="92075" bIns="46038"/>
          <a:lstStyle/>
          <a:p>
            <a:r>
              <a:rPr lang="en-US" altLang="zh-TW" sz="2400">
                <a:solidFill>
                  <a:srgbClr val="FF0000"/>
                </a:solidFill>
                <a:ea typeface="新細明體" pitchFamily="2" charset="-120"/>
              </a:rPr>
              <a:t>group face :</a:t>
            </a:r>
            <a:r>
              <a:rPr lang="en-US" altLang="zh-TW" sz="2400">
                <a:solidFill>
                  <a:schemeClr val="bg2"/>
                </a:solidFill>
                <a:ea typeface="新細明體" pitchFamily="2" charset="-120"/>
              </a:rPr>
              <a:t> the minimal dimension subspace containing the encoding assigned to that group.</a:t>
            </a:r>
          </a:p>
          <a:p>
            <a:pPr>
              <a:buFont typeface="Wingdings" pitchFamily="2" charset="2"/>
              <a:buNone/>
            </a:pPr>
            <a:r>
              <a:rPr lang="en-US" altLang="zh-TW" sz="2400">
                <a:solidFill>
                  <a:schemeClr val="bg2"/>
                </a:solidFill>
                <a:ea typeface="新細明體" pitchFamily="2" charset="-120"/>
              </a:rPr>
              <a:t>    Ex:   0</a:t>
            </a:r>
            <a:r>
              <a:rPr lang="en-US" altLang="zh-TW" sz="2400">
                <a:solidFill>
                  <a:srgbClr val="FF0000"/>
                </a:solidFill>
                <a:ea typeface="新細明體" pitchFamily="2" charset="-120"/>
              </a:rPr>
              <a:t>01</a:t>
            </a:r>
            <a:r>
              <a:rPr lang="en-US" altLang="zh-TW" sz="2400">
                <a:solidFill>
                  <a:schemeClr val="bg2"/>
                </a:solidFill>
                <a:ea typeface="新細明體" pitchFamily="2" charset="-120"/>
              </a:rPr>
              <a:t>0            0</a:t>
            </a:r>
            <a:r>
              <a:rPr lang="en-US" altLang="zh-TW" sz="2400">
                <a:solidFill>
                  <a:srgbClr val="FF0000"/>
                </a:solidFill>
                <a:ea typeface="新細明體" pitchFamily="2" charset="-120"/>
              </a:rPr>
              <a:t>**</a:t>
            </a:r>
            <a:r>
              <a:rPr lang="en-US" altLang="zh-TW" sz="2400">
                <a:solidFill>
                  <a:schemeClr val="bg2"/>
                </a:solidFill>
                <a:ea typeface="新細明體" pitchFamily="2" charset="-120"/>
              </a:rPr>
              <a:t>0 group face</a:t>
            </a:r>
          </a:p>
          <a:p>
            <a:pPr>
              <a:buFont typeface="Wingdings" pitchFamily="2" charset="2"/>
              <a:buNone/>
            </a:pPr>
            <a:r>
              <a:rPr lang="en-US" altLang="zh-TW" sz="2400">
                <a:solidFill>
                  <a:schemeClr val="bg2"/>
                </a:solidFill>
                <a:ea typeface="新細明體" pitchFamily="2" charset="-120"/>
              </a:rPr>
              <a:t>            0</a:t>
            </a:r>
            <a:r>
              <a:rPr lang="en-US" altLang="zh-TW" sz="2400">
                <a:solidFill>
                  <a:srgbClr val="FF0000"/>
                </a:solidFill>
                <a:ea typeface="新細明體" pitchFamily="2" charset="-120"/>
              </a:rPr>
              <a:t>10</a:t>
            </a:r>
            <a:r>
              <a:rPr lang="en-US" altLang="zh-TW" sz="2400">
                <a:solidFill>
                  <a:schemeClr val="bg2"/>
                </a:solidFill>
                <a:ea typeface="新細明體" pitchFamily="2" charset="-120"/>
              </a:rPr>
              <a:t>0</a:t>
            </a:r>
          </a:p>
          <a:p>
            <a:pPr>
              <a:buFont typeface="Wingdings" pitchFamily="2" charset="2"/>
              <a:buNone/>
            </a:pPr>
            <a:r>
              <a:rPr lang="en-US" altLang="zh-TW" sz="2400">
                <a:solidFill>
                  <a:schemeClr val="bg2"/>
                </a:solidFill>
                <a:ea typeface="新細明體" pitchFamily="2" charset="-120"/>
              </a:rPr>
              <a:t>            0</a:t>
            </a:r>
            <a:r>
              <a:rPr lang="en-US" altLang="zh-TW" sz="2400">
                <a:solidFill>
                  <a:srgbClr val="FF0000"/>
                </a:solidFill>
                <a:ea typeface="新細明體" pitchFamily="2" charset="-120"/>
              </a:rPr>
              <a:t>11</a:t>
            </a:r>
            <a:r>
              <a:rPr lang="en-US" altLang="zh-TW" sz="2400">
                <a:solidFill>
                  <a:schemeClr val="bg2"/>
                </a:solidFill>
                <a:ea typeface="新細明體" pitchFamily="2" charset="-120"/>
              </a:rPr>
              <a:t>0</a:t>
            </a:r>
          </a:p>
        </p:txBody>
      </p:sp>
      <p:sp>
        <p:nvSpPr>
          <p:cNvPr id="233476" name="Line 4"/>
          <p:cNvSpPr>
            <a:spLocks noChangeShapeType="1"/>
          </p:cNvSpPr>
          <p:nvPr/>
        </p:nvSpPr>
        <p:spPr bwMode="auto">
          <a:xfrm>
            <a:off x="412750" y="752475"/>
            <a:ext cx="8137525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ChangeArrowheads="1"/>
          </p:cNvSpPr>
          <p:nvPr/>
        </p:nvSpPr>
        <p:spPr bwMode="auto">
          <a:xfrm>
            <a:off x="304800" y="685800"/>
            <a:ext cx="4057650" cy="59817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0339" name="Rectangle 3"/>
          <p:cNvSpPr>
            <a:spLocks noChangeArrowheads="1"/>
          </p:cNvSpPr>
          <p:nvPr/>
        </p:nvSpPr>
        <p:spPr bwMode="auto">
          <a:xfrm>
            <a:off x="627063" y="4346575"/>
            <a:ext cx="3587750" cy="627063"/>
          </a:xfrm>
          <a:prstGeom prst="rect">
            <a:avLst/>
          </a:prstGeom>
          <a:solidFill>
            <a:srgbClr val="FFFF00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0340" name="Rectangle 4"/>
          <p:cNvSpPr>
            <a:spLocks noChangeArrowheads="1"/>
          </p:cNvSpPr>
          <p:nvPr/>
        </p:nvSpPr>
        <p:spPr bwMode="auto">
          <a:xfrm>
            <a:off x="523875" y="3189288"/>
            <a:ext cx="3484563" cy="568325"/>
          </a:xfrm>
          <a:prstGeom prst="rect">
            <a:avLst/>
          </a:prstGeom>
          <a:solidFill>
            <a:srgbClr val="FFFF00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0341" name="Rectangle 5"/>
          <p:cNvSpPr>
            <a:spLocks noChangeArrowheads="1"/>
          </p:cNvSpPr>
          <p:nvPr/>
        </p:nvSpPr>
        <p:spPr bwMode="auto">
          <a:xfrm>
            <a:off x="627063" y="2030413"/>
            <a:ext cx="3484562" cy="569912"/>
          </a:xfrm>
          <a:prstGeom prst="rect">
            <a:avLst/>
          </a:prstGeom>
          <a:solidFill>
            <a:srgbClr val="FFFF00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0342" name="Oval 6"/>
          <p:cNvSpPr>
            <a:spLocks noChangeArrowheads="1"/>
          </p:cNvSpPr>
          <p:nvPr/>
        </p:nvSpPr>
        <p:spPr bwMode="auto">
          <a:xfrm>
            <a:off x="833438" y="5562600"/>
            <a:ext cx="2867025" cy="511175"/>
          </a:xfrm>
          <a:prstGeom prst="ellipse">
            <a:avLst/>
          </a:prstGeom>
          <a:solidFill>
            <a:srgbClr val="FFFF00"/>
          </a:solidFill>
          <a:ln w="12699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0343" name="Oval 7"/>
          <p:cNvSpPr>
            <a:spLocks noChangeArrowheads="1"/>
          </p:cNvSpPr>
          <p:nvPr/>
        </p:nvSpPr>
        <p:spPr bwMode="auto">
          <a:xfrm>
            <a:off x="730250" y="1220788"/>
            <a:ext cx="2867025" cy="511175"/>
          </a:xfrm>
          <a:prstGeom prst="ellipse">
            <a:avLst/>
          </a:prstGeom>
          <a:solidFill>
            <a:srgbClr val="FFFF00"/>
          </a:solidFill>
          <a:ln w="12699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0344" name="Rectangle 8"/>
          <p:cNvSpPr>
            <a:spLocks noGrp="1" noChangeArrowheads="1"/>
          </p:cNvSpPr>
          <p:nvPr>
            <p:ph type="title"/>
          </p:nvPr>
        </p:nvSpPr>
        <p:spPr>
          <a:xfrm>
            <a:off x="592138" y="38100"/>
            <a:ext cx="7880350" cy="663575"/>
          </a:xfrm>
          <a:solidFill>
            <a:srgbClr val="FFFF00"/>
          </a:solidFill>
          <a:ln/>
        </p:spPr>
        <p:txBody>
          <a:bodyPr lIns="92075" tIns="46038" rIns="92075" bIns="46038"/>
          <a:lstStyle/>
          <a:p>
            <a:pPr algn="l"/>
            <a:r>
              <a:rPr lang="en-US" altLang="zh-TW" sz="2500" b="1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新細明體" pitchFamily="2" charset="-120"/>
              </a:rPr>
              <a:t>FSM (Finite State Machine) Optimization</a:t>
            </a:r>
          </a:p>
        </p:txBody>
      </p:sp>
      <p:sp>
        <p:nvSpPr>
          <p:cNvPr id="270345" name="Line 9"/>
          <p:cNvSpPr>
            <a:spLocks noChangeShapeType="1"/>
          </p:cNvSpPr>
          <p:nvPr/>
        </p:nvSpPr>
        <p:spPr bwMode="auto">
          <a:xfrm>
            <a:off x="514350" y="811213"/>
            <a:ext cx="8035925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0346" name="Rectangle 10"/>
          <p:cNvSpPr>
            <a:spLocks noChangeArrowheads="1"/>
          </p:cNvSpPr>
          <p:nvPr/>
        </p:nvSpPr>
        <p:spPr bwMode="auto">
          <a:xfrm>
            <a:off x="1168400" y="1219200"/>
            <a:ext cx="1577975" cy="457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1" hangingPunct="1"/>
            <a:r>
              <a:rPr kumimoji="1" lang="en-US" altLang="zh-TW" sz="2400">
                <a:solidFill>
                  <a:schemeClr val="bg2"/>
                </a:solidFill>
                <a:latin typeface="Times New Roman"/>
                <a:ea typeface="新細明體" pitchFamily="2" charset="-120"/>
              </a:rPr>
              <a:t>State tables</a:t>
            </a:r>
          </a:p>
        </p:txBody>
      </p:sp>
      <p:sp>
        <p:nvSpPr>
          <p:cNvPr id="270347" name="Rectangle 11"/>
          <p:cNvSpPr>
            <a:spLocks noChangeArrowheads="1"/>
          </p:cNvSpPr>
          <p:nvPr/>
        </p:nvSpPr>
        <p:spPr bwMode="auto">
          <a:xfrm>
            <a:off x="700088" y="2201863"/>
            <a:ext cx="2489200" cy="457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1" hangingPunct="1"/>
            <a:r>
              <a:rPr kumimoji="1" lang="en-US" altLang="zh-TW" sz="2400">
                <a:solidFill>
                  <a:schemeClr val="bg2"/>
                </a:solidFill>
                <a:latin typeface="Times New Roman"/>
                <a:ea typeface="新細明體" pitchFamily="2" charset="-120"/>
              </a:rPr>
              <a:t>State minimization</a:t>
            </a:r>
          </a:p>
        </p:txBody>
      </p:sp>
      <p:sp>
        <p:nvSpPr>
          <p:cNvPr id="270348" name="Rectangle 12"/>
          <p:cNvSpPr>
            <a:spLocks noChangeArrowheads="1"/>
          </p:cNvSpPr>
          <p:nvPr/>
        </p:nvSpPr>
        <p:spPr bwMode="auto">
          <a:xfrm>
            <a:off x="700088" y="3302000"/>
            <a:ext cx="2238375" cy="457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1" hangingPunct="1"/>
            <a:r>
              <a:rPr kumimoji="1" lang="en-US" altLang="zh-TW" sz="2400">
                <a:solidFill>
                  <a:schemeClr val="bg2"/>
                </a:solidFill>
                <a:latin typeface="Times New Roman"/>
                <a:ea typeface="新細明體" pitchFamily="2" charset="-120"/>
              </a:rPr>
              <a:t>State assignment</a:t>
            </a:r>
          </a:p>
        </p:txBody>
      </p:sp>
      <p:sp>
        <p:nvSpPr>
          <p:cNvPr id="270349" name="Rectangle 13"/>
          <p:cNvSpPr>
            <a:spLocks noChangeArrowheads="1"/>
          </p:cNvSpPr>
          <p:nvPr/>
        </p:nvSpPr>
        <p:spPr bwMode="auto">
          <a:xfrm>
            <a:off x="700088" y="4344988"/>
            <a:ext cx="2405062" cy="8223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1" hangingPunct="1"/>
            <a:r>
              <a:rPr kumimoji="1" lang="en-US" altLang="zh-TW" sz="2400">
                <a:solidFill>
                  <a:schemeClr val="bg2"/>
                </a:solidFill>
                <a:latin typeface="Times New Roman"/>
                <a:ea typeface="新細明體" pitchFamily="2" charset="-120"/>
              </a:rPr>
              <a:t>  Combinational</a:t>
            </a:r>
          </a:p>
          <a:p>
            <a:pPr defTabSz="762000" eaLnBrk="1" hangingPunct="1"/>
            <a:r>
              <a:rPr kumimoji="1" lang="en-US" altLang="zh-TW" sz="2400">
                <a:solidFill>
                  <a:schemeClr val="bg2"/>
                </a:solidFill>
                <a:latin typeface="Times New Roman"/>
                <a:ea typeface="新細明體" pitchFamily="2" charset="-120"/>
              </a:rPr>
              <a:t>logic optimization</a:t>
            </a:r>
          </a:p>
        </p:txBody>
      </p:sp>
      <p:sp>
        <p:nvSpPr>
          <p:cNvPr id="270350" name="Rectangle 14"/>
          <p:cNvSpPr>
            <a:spLocks noChangeArrowheads="1"/>
          </p:cNvSpPr>
          <p:nvPr/>
        </p:nvSpPr>
        <p:spPr bwMode="auto">
          <a:xfrm>
            <a:off x="1627188" y="5618163"/>
            <a:ext cx="1028700" cy="457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1" hangingPunct="1"/>
            <a:r>
              <a:rPr kumimoji="1" lang="en-US" altLang="zh-TW" sz="2400">
                <a:solidFill>
                  <a:schemeClr val="bg2"/>
                </a:solidFill>
                <a:latin typeface="Times New Roman"/>
                <a:ea typeface="新細明體" pitchFamily="2" charset="-120"/>
              </a:rPr>
              <a:t>net-list</a:t>
            </a:r>
          </a:p>
        </p:txBody>
      </p:sp>
      <p:sp>
        <p:nvSpPr>
          <p:cNvPr id="270351" name="Line 15"/>
          <p:cNvSpPr>
            <a:spLocks noChangeShapeType="1"/>
          </p:cNvSpPr>
          <p:nvPr/>
        </p:nvSpPr>
        <p:spPr bwMode="auto">
          <a:xfrm>
            <a:off x="2163763" y="1736725"/>
            <a:ext cx="0" cy="288925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0352" name="Line 16"/>
          <p:cNvSpPr>
            <a:spLocks noChangeShapeType="1"/>
          </p:cNvSpPr>
          <p:nvPr/>
        </p:nvSpPr>
        <p:spPr bwMode="auto">
          <a:xfrm>
            <a:off x="2163763" y="2605088"/>
            <a:ext cx="0" cy="579437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0353" name="Line 17"/>
          <p:cNvSpPr>
            <a:spLocks noChangeShapeType="1"/>
          </p:cNvSpPr>
          <p:nvPr/>
        </p:nvSpPr>
        <p:spPr bwMode="auto">
          <a:xfrm>
            <a:off x="2163763" y="3762375"/>
            <a:ext cx="0" cy="579438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0354" name="Line 18"/>
          <p:cNvSpPr>
            <a:spLocks noChangeShapeType="1"/>
          </p:cNvSpPr>
          <p:nvPr/>
        </p:nvSpPr>
        <p:spPr bwMode="auto">
          <a:xfrm>
            <a:off x="2163763" y="4978400"/>
            <a:ext cx="0" cy="579438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0355" name="Rectangle 19"/>
          <p:cNvSpPr>
            <a:spLocks noChangeArrowheads="1"/>
          </p:cNvSpPr>
          <p:nvPr/>
        </p:nvSpPr>
        <p:spPr bwMode="auto">
          <a:xfrm>
            <a:off x="4511675" y="1912938"/>
            <a:ext cx="2635250" cy="822325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1" hangingPunct="1"/>
            <a:r>
              <a:rPr kumimoji="1" lang="en-US" altLang="zh-TW" sz="2400">
                <a:solidFill>
                  <a:schemeClr val="bg2"/>
                </a:solidFill>
                <a:latin typeface="Times New Roman"/>
                <a:ea typeface="新細明體" pitchFamily="2" charset="-120"/>
              </a:rPr>
              <a:t>identify and remove</a:t>
            </a:r>
          </a:p>
          <a:p>
            <a:pPr defTabSz="762000" eaLnBrk="1" hangingPunct="1"/>
            <a:r>
              <a:rPr kumimoji="1" lang="en-US" altLang="zh-TW" sz="2400">
                <a:solidFill>
                  <a:schemeClr val="bg2"/>
                </a:solidFill>
                <a:latin typeface="Times New Roman"/>
                <a:ea typeface="新細明體" pitchFamily="2" charset="-120"/>
              </a:rPr>
              <a:t>equivalent states</a:t>
            </a:r>
          </a:p>
        </p:txBody>
      </p:sp>
      <p:sp>
        <p:nvSpPr>
          <p:cNvPr id="270356" name="Rectangle 20"/>
          <p:cNvSpPr>
            <a:spLocks noChangeArrowheads="1"/>
          </p:cNvSpPr>
          <p:nvPr/>
        </p:nvSpPr>
        <p:spPr bwMode="auto">
          <a:xfrm>
            <a:off x="4511675" y="3186113"/>
            <a:ext cx="2705100" cy="822325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1" hangingPunct="1"/>
            <a:r>
              <a:rPr kumimoji="1" lang="en-US" altLang="zh-TW" sz="2400">
                <a:solidFill>
                  <a:schemeClr val="bg2"/>
                </a:solidFill>
                <a:latin typeface="Times New Roman"/>
                <a:ea typeface="新細明體" pitchFamily="2" charset="-120"/>
              </a:rPr>
              <a:t>assign unique binary</a:t>
            </a:r>
          </a:p>
          <a:p>
            <a:pPr defTabSz="762000" eaLnBrk="1" hangingPunct="1"/>
            <a:r>
              <a:rPr kumimoji="1" lang="en-US" altLang="zh-TW" sz="2400">
                <a:solidFill>
                  <a:schemeClr val="bg2"/>
                </a:solidFill>
                <a:latin typeface="Times New Roman"/>
                <a:ea typeface="新細明體" pitchFamily="2" charset="-120"/>
              </a:rPr>
              <a:t>code to each state</a:t>
            </a:r>
          </a:p>
        </p:txBody>
      </p:sp>
      <p:sp>
        <p:nvSpPr>
          <p:cNvPr id="270357" name="Rectangle 21"/>
          <p:cNvSpPr>
            <a:spLocks noChangeArrowheads="1"/>
          </p:cNvSpPr>
          <p:nvPr/>
        </p:nvSpPr>
        <p:spPr bwMode="auto">
          <a:xfrm>
            <a:off x="4613275" y="4286250"/>
            <a:ext cx="3449638" cy="822325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1" hangingPunct="1"/>
            <a:r>
              <a:rPr kumimoji="1" lang="en-US" altLang="zh-TW" sz="2400">
                <a:solidFill>
                  <a:schemeClr val="bg2"/>
                </a:solidFill>
                <a:latin typeface="Times New Roman"/>
                <a:ea typeface="新細明體" pitchFamily="2" charset="-120"/>
              </a:rPr>
              <a:t>use unassigned state-codes</a:t>
            </a:r>
          </a:p>
          <a:p>
            <a:pPr defTabSz="762000" eaLnBrk="1" hangingPunct="1"/>
            <a:r>
              <a:rPr kumimoji="1" lang="en-US" altLang="zh-TW" sz="2400">
                <a:solidFill>
                  <a:schemeClr val="bg2"/>
                </a:solidFill>
                <a:latin typeface="Times New Roman"/>
                <a:ea typeface="新細明體" pitchFamily="2" charset="-120"/>
              </a:rPr>
              <a:t>as don’t care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530" name="Rectangle 34"/>
          <p:cNvSpPr>
            <a:spLocks noChangeArrowheads="1"/>
          </p:cNvSpPr>
          <p:nvPr/>
        </p:nvSpPr>
        <p:spPr bwMode="auto">
          <a:xfrm>
            <a:off x="247650" y="933450"/>
            <a:ext cx="3162300" cy="4953000"/>
          </a:xfrm>
          <a:prstGeom prst="rect">
            <a:avLst/>
          </a:prstGeom>
          <a:solidFill>
            <a:srgbClr val="00CC66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>
          <a:xfrm>
            <a:off x="488950" y="0"/>
            <a:ext cx="7880350" cy="1157288"/>
          </a:xfrm>
          <a:noFill/>
          <a:ln/>
        </p:spPr>
        <p:txBody>
          <a:bodyPr lIns="92075" tIns="46038" rIns="92075" bIns="46038"/>
          <a:lstStyle/>
          <a:p>
            <a:r>
              <a:rPr lang="en-US" altLang="zh-TW" sz="4100" b="1">
                <a:solidFill>
                  <a:srgbClr val="FF0000"/>
                </a:solidFill>
                <a:ea typeface="新細明體" pitchFamily="2" charset="-120"/>
              </a:rPr>
              <a:t>Hyper-cube Embedding</a:t>
            </a:r>
          </a:p>
        </p:txBody>
      </p:sp>
      <p:sp>
        <p:nvSpPr>
          <p:cNvPr id="234499" name="Line 3"/>
          <p:cNvSpPr>
            <a:spLocks noChangeShapeType="1"/>
          </p:cNvSpPr>
          <p:nvPr/>
        </p:nvSpPr>
        <p:spPr bwMode="auto">
          <a:xfrm>
            <a:off x="412750" y="752475"/>
            <a:ext cx="8137525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4500" name="Line 4"/>
          <p:cNvSpPr>
            <a:spLocks noChangeShapeType="1"/>
          </p:cNvSpPr>
          <p:nvPr/>
        </p:nvSpPr>
        <p:spPr bwMode="auto">
          <a:xfrm>
            <a:off x="1339850" y="1100138"/>
            <a:ext cx="0" cy="5207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4501" name="Line 5"/>
          <p:cNvSpPr>
            <a:spLocks noChangeShapeType="1"/>
          </p:cNvSpPr>
          <p:nvPr/>
        </p:nvSpPr>
        <p:spPr bwMode="auto">
          <a:xfrm flipH="1">
            <a:off x="720725" y="1620838"/>
            <a:ext cx="619125" cy="288925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4502" name="Line 6"/>
          <p:cNvSpPr>
            <a:spLocks noChangeShapeType="1"/>
          </p:cNvSpPr>
          <p:nvPr/>
        </p:nvSpPr>
        <p:spPr bwMode="auto">
          <a:xfrm>
            <a:off x="1339850" y="1620838"/>
            <a:ext cx="617538" cy="288925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4503" name="Rectangle 7"/>
          <p:cNvSpPr>
            <a:spLocks noChangeArrowheads="1"/>
          </p:cNvSpPr>
          <p:nvPr/>
        </p:nvSpPr>
        <p:spPr bwMode="auto">
          <a:xfrm>
            <a:off x="1317625" y="928688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1" hangingPunct="1"/>
            <a:r>
              <a:rPr kumimoji="1" lang="en-US" altLang="zh-TW" sz="2400">
                <a:solidFill>
                  <a:schemeClr val="bg2"/>
                </a:solidFill>
                <a:latin typeface="Times New Roman"/>
                <a:ea typeface="新細明體" pitchFamily="2" charset="-120"/>
              </a:rPr>
              <a:t>c</a:t>
            </a:r>
          </a:p>
        </p:txBody>
      </p:sp>
      <p:sp>
        <p:nvSpPr>
          <p:cNvPr id="234504" name="Rectangle 8"/>
          <p:cNvSpPr>
            <a:spLocks noChangeArrowheads="1"/>
          </p:cNvSpPr>
          <p:nvPr/>
        </p:nvSpPr>
        <p:spPr bwMode="auto">
          <a:xfrm>
            <a:off x="287338" y="1854200"/>
            <a:ext cx="319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1" hangingPunct="1"/>
            <a:r>
              <a:rPr kumimoji="1" lang="en-US" altLang="zh-TW" sz="2400">
                <a:solidFill>
                  <a:schemeClr val="bg2"/>
                </a:solidFill>
                <a:latin typeface="Times New Roman"/>
                <a:ea typeface="新細明體" pitchFamily="2" charset="-120"/>
              </a:rPr>
              <a:t>a</a:t>
            </a:r>
          </a:p>
        </p:txBody>
      </p:sp>
      <p:sp>
        <p:nvSpPr>
          <p:cNvPr id="234505" name="Rectangle 9"/>
          <p:cNvSpPr>
            <a:spLocks noChangeArrowheads="1"/>
          </p:cNvSpPr>
          <p:nvPr/>
        </p:nvSpPr>
        <p:spPr bwMode="auto">
          <a:xfrm>
            <a:off x="1935163" y="179705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1" hangingPunct="1"/>
            <a:r>
              <a:rPr kumimoji="1" lang="en-US" altLang="zh-TW" sz="2400">
                <a:solidFill>
                  <a:schemeClr val="bg2"/>
                </a:solidFill>
                <a:latin typeface="Times New Roman"/>
                <a:ea typeface="新細明體" pitchFamily="2" charset="-120"/>
              </a:rPr>
              <a:t>b</a:t>
            </a:r>
          </a:p>
        </p:txBody>
      </p:sp>
      <p:sp>
        <p:nvSpPr>
          <p:cNvPr id="234506" name="Rectangle 10"/>
          <p:cNvSpPr>
            <a:spLocks noChangeArrowheads="1"/>
          </p:cNvSpPr>
          <p:nvPr/>
        </p:nvSpPr>
        <p:spPr bwMode="auto">
          <a:xfrm>
            <a:off x="833438" y="2725738"/>
            <a:ext cx="1320800" cy="742950"/>
          </a:xfrm>
          <a:prstGeom prst="rect">
            <a:avLst/>
          </a:prstGeom>
          <a:solidFill>
            <a:schemeClr val="bg1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4507" name="Rectangle 11"/>
          <p:cNvSpPr>
            <a:spLocks noChangeArrowheads="1"/>
          </p:cNvSpPr>
          <p:nvPr/>
        </p:nvSpPr>
        <p:spPr bwMode="auto">
          <a:xfrm>
            <a:off x="1347788" y="2436813"/>
            <a:ext cx="1322387" cy="742950"/>
          </a:xfrm>
          <a:prstGeom prst="rect">
            <a:avLst/>
          </a:prstGeom>
          <a:solidFill>
            <a:schemeClr val="bg1">
              <a:alpha val="50000"/>
            </a:schemeClr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4508" name="Line 12"/>
          <p:cNvSpPr>
            <a:spLocks noChangeShapeType="1"/>
          </p:cNvSpPr>
          <p:nvPr/>
        </p:nvSpPr>
        <p:spPr bwMode="auto">
          <a:xfrm flipH="1">
            <a:off x="823913" y="2432050"/>
            <a:ext cx="515937" cy="288925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4509" name="Line 13"/>
          <p:cNvSpPr>
            <a:spLocks noChangeShapeType="1"/>
          </p:cNvSpPr>
          <p:nvPr/>
        </p:nvSpPr>
        <p:spPr bwMode="auto">
          <a:xfrm flipH="1">
            <a:off x="2163763" y="2432050"/>
            <a:ext cx="514350" cy="288925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4510" name="Line 14"/>
          <p:cNvSpPr>
            <a:spLocks noChangeShapeType="1"/>
          </p:cNvSpPr>
          <p:nvPr/>
        </p:nvSpPr>
        <p:spPr bwMode="auto">
          <a:xfrm flipH="1">
            <a:off x="823913" y="3184525"/>
            <a:ext cx="515937" cy="288925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4511" name="Line 15"/>
          <p:cNvSpPr>
            <a:spLocks noChangeShapeType="1"/>
          </p:cNvSpPr>
          <p:nvPr/>
        </p:nvSpPr>
        <p:spPr bwMode="auto">
          <a:xfrm flipH="1">
            <a:off x="2163763" y="3184525"/>
            <a:ext cx="514350" cy="288925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4512" name="Rectangle 16"/>
          <p:cNvSpPr>
            <a:spLocks noChangeArrowheads="1"/>
          </p:cNvSpPr>
          <p:nvPr/>
        </p:nvSpPr>
        <p:spPr bwMode="auto">
          <a:xfrm>
            <a:off x="1935163" y="347662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1" hangingPunct="1"/>
            <a:r>
              <a:rPr kumimoji="1" lang="en-US" altLang="zh-TW" sz="2400">
                <a:solidFill>
                  <a:schemeClr val="bg2"/>
                </a:solidFill>
                <a:latin typeface="Times New Roman"/>
                <a:ea typeface="新細明體" pitchFamily="2" charset="-120"/>
              </a:rPr>
              <a:t>2</a:t>
            </a:r>
          </a:p>
        </p:txBody>
      </p:sp>
      <p:sp>
        <p:nvSpPr>
          <p:cNvPr id="234513" name="Rectangle 17"/>
          <p:cNvSpPr>
            <a:spLocks noChangeArrowheads="1"/>
          </p:cNvSpPr>
          <p:nvPr/>
        </p:nvSpPr>
        <p:spPr bwMode="auto">
          <a:xfrm>
            <a:off x="493713" y="347662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1" hangingPunct="1"/>
            <a:r>
              <a:rPr kumimoji="1" lang="en-US" altLang="zh-TW" sz="2400">
                <a:solidFill>
                  <a:schemeClr val="bg2"/>
                </a:solidFill>
                <a:latin typeface="Times New Roman"/>
                <a:ea typeface="新細明體" pitchFamily="2" charset="-120"/>
              </a:rPr>
              <a:t>5</a:t>
            </a:r>
          </a:p>
        </p:txBody>
      </p:sp>
      <p:sp>
        <p:nvSpPr>
          <p:cNvPr id="234514" name="Rectangle 18"/>
          <p:cNvSpPr>
            <a:spLocks noChangeArrowheads="1"/>
          </p:cNvSpPr>
          <p:nvPr/>
        </p:nvSpPr>
        <p:spPr bwMode="auto">
          <a:xfrm>
            <a:off x="2657475" y="307022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1" hangingPunct="1"/>
            <a:r>
              <a:rPr kumimoji="1" lang="en-US" altLang="zh-TW" sz="2400">
                <a:solidFill>
                  <a:schemeClr val="bg2"/>
                </a:solidFill>
                <a:latin typeface="Times New Roman"/>
                <a:ea typeface="新細明體" pitchFamily="2" charset="-120"/>
              </a:rPr>
              <a:t>6</a:t>
            </a:r>
          </a:p>
        </p:txBody>
      </p:sp>
      <p:sp>
        <p:nvSpPr>
          <p:cNvPr id="234515" name="Rectangle 19"/>
          <p:cNvSpPr>
            <a:spLocks noChangeArrowheads="1"/>
          </p:cNvSpPr>
          <p:nvPr/>
        </p:nvSpPr>
        <p:spPr bwMode="auto">
          <a:xfrm>
            <a:off x="287338" y="2608263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1" hangingPunct="1"/>
            <a:r>
              <a:rPr kumimoji="1" lang="en-US" altLang="zh-TW" sz="2400">
                <a:solidFill>
                  <a:schemeClr val="bg2"/>
                </a:solidFill>
                <a:latin typeface="Times New Roman"/>
                <a:ea typeface="新細明體" pitchFamily="2" charset="-120"/>
              </a:rPr>
              <a:t>12</a:t>
            </a:r>
          </a:p>
        </p:txBody>
      </p:sp>
      <p:sp>
        <p:nvSpPr>
          <p:cNvPr id="234516" name="Rectangle 20"/>
          <p:cNvSpPr>
            <a:spLocks noChangeArrowheads="1"/>
          </p:cNvSpPr>
          <p:nvPr/>
        </p:nvSpPr>
        <p:spPr bwMode="auto">
          <a:xfrm>
            <a:off x="2141538" y="2608263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1" hangingPunct="1"/>
            <a:r>
              <a:rPr kumimoji="1" lang="en-US" altLang="zh-TW" sz="2400">
                <a:solidFill>
                  <a:schemeClr val="bg2"/>
                </a:solidFill>
                <a:latin typeface="Times New Roman"/>
                <a:ea typeface="新細明體" pitchFamily="2" charset="-120"/>
              </a:rPr>
              <a:t>17</a:t>
            </a:r>
          </a:p>
        </p:txBody>
      </p:sp>
      <p:sp>
        <p:nvSpPr>
          <p:cNvPr id="234517" name="Rectangle 21"/>
          <p:cNvSpPr>
            <a:spLocks noChangeArrowheads="1"/>
          </p:cNvSpPr>
          <p:nvPr/>
        </p:nvSpPr>
        <p:spPr bwMode="auto">
          <a:xfrm>
            <a:off x="935038" y="4462463"/>
            <a:ext cx="1322387" cy="742950"/>
          </a:xfrm>
          <a:prstGeom prst="rect">
            <a:avLst/>
          </a:prstGeom>
          <a:solidFill>
            <a:schemeClr val="bg1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4518" name="Rectangle 22"/>
          <p:cNvSpPr>
            <a:spLocks noChangeArrowheads="1"/>
          </p:cNvSpPr>
          <p:nvPr/>
        </p:nvSpPr>
        <p:spPr bwMode="auto">
          <a:xfrm>
            <a:off x="1450975" y="4173538"/>
            <a:ext cx="1322388" cy="742950"/>
          </a:xfrm>
          <a:prstGeom prst="rect">
            <a:avLst/>
          </a:prstGeom>
          <a:solidFill>
            <a:schemeClr val="bg1">
              <a:alpha val="50000"/>
            </a:schemeClr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4519" name="Line 23"/>
          <p:cNvSpPr>
            <a:spLocks noChangeShapeType="1"/>
          </p:cNvSpPr>
          <p:nvPr/>
        </p:nvSpPr>
        <p:spPr bwMode="auto">
          <a:xfrm flipH="1">
            <a:off x="927100" y="4168775"/>
            <a:ext cx="514350" cy="288925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4520" name="Line 24"/>
          <p:cNvSpPr>
            <a:spLocks noChangeShapeType="1"/>
          </p:cNvSpPr>
          <p:nvPr/>
        </p:nvSpPr>
        <p:spPr bwMode="auto">
          <a:xfrm flipH="1">
            <a:off x="2266950" y="4168775"/>
            <a:ext cx="514350" cy="288925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4521" name="Line 25"/>
          <p:cNvSpPr>
            <a:spLocks noChangeShapeType="1"/>
          </p:cNvSpPr>
          <p:nvPr/>
        </p:nvSpPr>
        <p:spPr bwMode="auto">
          <a:xfrm flipH="1">
            <a:off x="927100" y="4921250"/>
            <a:ext cx="514350" cy="288925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4522" name="Line 26"/>
          <p:cNvSpPr>
            <a:spLocks noChangeShapeType="1"/>
          </p:cNvSpPr>
          <p:nvPr/>
        </p:nvSpPr>
        <p:spPr bwMode="auto">
          <a:xfrm flipH="1">
            <a:off x="2266950" y="4921250"/>
            <a:ext cx="514350" cy="288925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4523" name="Rectangle 27"/>
          <p:cNvSpPr>
            <a:spLocks noChangeArrowheads="1"/>
          </p:cNvSpPr>
          <p:nvPr/>
        </p:nvSpPr>
        <p:spPr bwMode="auto">
          <a:xfrm>
            <a:off x="2038350" y="521335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1" hangingPunct="1"/>
            <a:r>
              <a:rPr kumimoji="1" lang="en-US" altLang="zh-TW" sz="2400">
                <a:solidFill>
                  <a:schemeClr val="bg2"/>
                </a:solidFill>
                <a:latin typeface="Times New Roman"/>
                <a:ea typeface="新細明體" pitchFamily="2" charset="-120"/>
              </a:rPr>
              <a:t>12</a:t>
            </a:r>
          </a:p>
        </p:txBody>
      </p:sp>
      <p:sp>
        <p:nvSpPr>
          <p:cNvPr id="234524" name="Rectangle 28"/>
          <p:cNvSpPr>
            <a:spLocks noChangeArrowheads="1"/>
          </p:cNvSpPr>
          <p:nvPr/>
        </p:nvSpPr>
        <p:spPr bwMode="auto">
          <a:xfrm>
            <a:off x="596900" y="521335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1" hangingPunct="1"/>
            <a:r>
              <a:rPr kumimoji="1" lang="en-US" altLang="zh-TW" sz="2400">
                <a:solidFill>
                  <a:schemeClr val="bg2"/>
                </a:solidFill>
                <a:latin typeface="Times New Roman"/>
                <a:ea typeface="新細明體" pitchFamily="2" charset="-120"/>
              </a:rPr>
              <a:t>5</a:t>
            </a:r>
          </a:p>
        </p:txBody>
      </p:sp>
      <p:sp>
        <p:nvSpPr>
          <p:cNvPr id="234525" name="Rectangle 29"/>
          <p:cNvSpPr>
            <a:spLocks noChangeArrowheads="1"/>
          </p:cNvSpPr>
          <p:nvPr/>
        </p:nvSpPr>
        <p:spPr bwMode="auto">
          <a:xfrm>
            <a:off x="2759075" y="480695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1" hangingPunct="1"/>
            <a:r>
              <a:rPr kumimoji="1" lang="en-US" altLang="zh-TW" sz="2400">
                <a:solidFill>
                  <a:schemeClr val="bg2"/>
                </a:solidFill>
                <a:latin typeface="Times New Roman"/>
                <a:ea typeface="新細明體" pitchFamily="2" charset="-120"/>
              </a:rPr>
              <a:t>6</a:t>
            </a:r>
          </a:p>
        </p:txBody>
      </p:sp>
      <p:sp>
        <p:nvSpPr>
          <p:cNvPr id="234526" name="Rectangle 30"/>
          <p:cNvSpPr>
            <a:spLocks noChangeArrowheads="1"/>
          </p:cNvSpPr>
          <p:nvPr/>
        </p:nvSpPr>
        <p:spPr bwMode="auto">
          <a:xfrm>
            <a:off x="390525" y="4344988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1" hangingPunct="1"/>
            <a:r>
              <a:rPr kumimoji="1" lang="en-US" altLang="zh-TW" sz="2400">
                <a:solidFill>
                  <a:schemeClr val="bg2"/>
                </a:solidFill>
                <a:latin typeface="Times New Roman"/>
                <a:ea typeface="新細明體" pitchFamily="2" charset="-120"/>
              </a:rPr>
              <a:t> 2</a:t>
            </a:r>
          </a:p>
        </p:txBody>
      </p:sp>
      <p:sp>
        <p:nvSpPr>
          <p:cNvPr id="234527" name="Rectangle 31"/>
          <p:cNvSpPr>
            <a:spLocks noChangeArrowheads="1"/>
          </p:cNvSpPr>
          <p:nvPr/>
        </p:nvSpPr>
        <p:spPr bwMode="auto">
          <a:xfrm>
            <a:off x="2244725" y="4344988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1" hangingPunct="1"/>
            <a:r>
              <a:rPr kumimoji="1" lang="en-US" altLang="zh-TW" sz="2400">
                <a:solidFill>
                  <a:schemeClr val="bg2"/>
                </a:solidFill>
                <a:latin typeface="Times New Roman"/>
                <a:ea typeface="新細明體" pitchFamily="2" charset="-120"/>
              </a:rPr>
              <a:t>17</a:t>
            </a:r>
          </a:p>
        </p:txBody>
      </p:sp>
      <p:sp>
        <p:nvSpPr>
          <p:cNvPr id="234528" name="Rectangle 32"/>
          <p:cNvSpPr>
            <a:spLocks noChangeArrowheads="1"/>
          </p:cNvSpPr>
          <p:nvPr/>
        </p:nvSpPr>
        <p:spPr bwMode="auto">
          <a:xfrm>
            <a:off x="3584575" y="1681163"/>
            <a:ext cx="18081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1" hangingPunct="1"/>
            <a:r>
              <a:rPr kumimoji="1" lang="en-US" altLang="zh-TW" sz="2400">
                <a:solidFill>
                  <a:schemeClr val="bg2"/>
                </a:solidFill>
                <a:latin typeface="Times New Roman"/>
                <a:ea typeface="新細明體" pitchFamily="2" charset="-120"/>
              </a:rPr>
              <a:t>state groups :</a:t>
            </a:r>
          </a:p>
          <a:p>
            <a:pPr defTabSz="762000" eaLnBrk="1" hangingPunct="1"/>
            <a:r>
              <a:rPr kumimoji="1" lang="en-US" altLang="zh-TW" sz="2400">
                <a:solidFill>
                  <a:schemeClr val="bg2"/>
                </a:solidFill>
                <a:latin typeface="Times New Roman"/>
                <a:ea typeface="新細明體" pitchFamily="2" charset="-120"/>
              </a:rPr>
              <a:t>{2,5,12,17}</a:t>
            </a:r>
          </a:p>
          <a:p>
            <a:pPr defTabSz="762000" eaLnBrk="1" hangingPunct="1"/>
            <a:r>
              <a:rPr kumimoji="1" lang="en-US" altLang="zh-TW" sz="2400">
                <a:solidFill>
                  <a:schemeClr val="bg2"/>
                </a:solidFill>
                <a:latin typeface="Times New Roman"/>
                <a:ea typeface="新細明體" pitchFamily="2" charset="-120"/>
              </a:rPr>
              <a:t>{2,6,17}</a:t>
            </a:r>
          </a:p>
        </p:txBody>
      </p:sp>
      <p:sp>
        <p:nvSpPr>
          <p:cNvPr id="234529" name="Rectangle 33"/>
          <p:cNvSpPr>
            <a:spLocks noChangeArrowheads="1"/>
          </p:cNvSpPr>
          <p:nvPr/>
        </p:nvSpPr>
        <p:spPr bwMode="auto">
          <a:xfrm>
            <a:off x="3789363" y="4518025"/>
            <a:ext cx="1065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1" hangingPunct="1"/>
            <a:r>
              <a:rPr kumimoji="1" lang="en-US" altLang="zh-TW" sz="2400">
                <a:solidFill>
                  <a:schemeClr val="bg2"/>
                </a:solidFill>
                <a:latin typeface="Times New Roman"/>
                <a:ea typeface="新細明體" pitchFamily="2" charset="-120"/>
              </a:rPr>
              <a:t>wrong!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4" name="Rectangle 34"/>
          <p:cNvSpPr>
            <a:spLocks noChangeArrowheads="1"/>
          </p:cNvSpPr>
          <p:nvPr/>
        </p:nvSpPr>
        <p:spPr bwMode="auto">
          <a:xfrm>
            <a:off x="304800" y="876300"/>
            <a:ext cx="3048000" cy="5448300"/>
          </a:xfrm>
          <a:prstGeom prst="rect">
            <a:avLst/>
          </a:prstGeom>
          <a:solidFill>
            <a:srgbClr val="00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88950" y="0"/>
            <a:ext cx="7880350" cy="1157288"/>
          </a:xfrm>
          <a:noFill/>
          <a:ln/>
        </p:spPr>
        <p:txBody>
          <a:bodyPr lIns="92075" tIns="46038" rIns="92075" bIns="46038"/>
          <a:lstStyle/>
          <a:p>
            <a:pPr algn="l"/>
            <a:r>
              <a:rPr lang="en-US" altLang="zh-TW" sz="2500" b="1">
                <a:solidFill>
                  <a:schemeClr val="bg2"/>
                </a:solidFill>
                <a:ea typeface="新細明體" pitchFamily="2" charset="-120"/>
              </a:rPr>
              <a:t>Hyper-cube Embedding</a:t>
            </a:r>
          </a:p>
        </p:txBody>
      </p:sp>
      <p:sp>
        <p:nvSpPr>
          <p:cNvPr id="235523" name="Line 3"/>
          <p:cNvSpPr>
            <a:spLocks noChangeShapeType="1"/>
          </p:cNvSpPr>
          <p:nvPr/>
        </p:nvSpPr>
        <p:spPr bwMode="auto">
          <a:xfrm>
            <a:off x="412750" y="752475"/>
            <a:ext cx="8137525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24" name="Line 4"/>
          <p:cNvSpPr>
            <a:spLocks noChangeShapeType="1"/>
          </p:cNvSpPr>
          <p:nvPr/>
        </p:nvSpPr>
        <p:spPr bwMode="auto">
          <a:xfrm>
            <a:off x="1339850" y="1100138"/>
            <a:ext cx="0" cy="5207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25" name="Line 5"/>
          <p:cNvSpPr>
            <a:spLocks noChangeShapeType="1"/>
          </p:cNvSpPr>
          <p:nvPr/>
        </p:nvSpPr>
        <p:spPr bwMode="auto">
          <a:xfrm flipH="1">
            <a:off x="720725" y="1620838"/>
            <a:ext cx="619125" cy="288925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26" name="Line 6"/>
          <p:cNvSpPr>
            <a:spLocks noChangeShapeType="1"/>
          </p:cNvSpPr>
          <p:nvPr/>
        </p:nvSpPr>
        <p:spPr bwMode="auto">
          <a:xfrm>
            <a:off x="1339850" y="1620838"/>
            <a:ext cx="617538" cy="288925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27" name="Rectangle 7"/>
          <p:cNvSpPr>
            <a:spLocks noChangeArrowheads="1"/>
          </p:cNvSpPr>
          <p:nvPr/>
        </p:nvSpPr>
        <p:spPr bwMode="auto">
          <a:xfrm>
            <a:off x="1317625" y="928688"/>
            <a:ext cx="43180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1" hangingPunct="1"/>
            <a:r>
              <a:rPr kumimoji="1" lang="en-US" altLang="zh-TW" sz="2400">
                <a:latin typeface="Times New Roman"/>
                <a:ea typeface="新細明體" pitchFamily="2" charset="-120"/>
              </a:rPr>
              <a:t>c</a:t>
            </a:r>
          </a:p>
        </p:txBody>
      </p:sp>
      <p:sp>
        <p:nvSpPr>
          <p:cNvPr id="235528" name="Rectangle 8"/>
          <p:cNvSpPr>
            <a:spLocks noChangeArrowheads="1"/>
          </p:cNvSpPr>
          <p:nvPr/>
        </p:nvSpPr>
        <p:spPr bwMode="auto">
          <a:xfrm>
            <a:off x="287338" y="1854200"/>
            <a:ext cx="4318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1" hangingPunct="1"/>
            <a:r>
              <a:rPr kumimoji="1" lang="en-US" altLang="zh-TW" sz="2400">
                <a:latin typeface="Times New Roman"/>
                <a:ea typeface="新細明體" pitchFamily="2" charset="-120"/>
              </a:rPr>
              <a:t>a</a:t>
            </a:r>
          </a:p>
        </p:txBody>
      </p:sp>
      <p:sp>
        <p:nvSpPr>
          <p:cNvPr id="235529" name="Rectangle 9"/>
          <p:cNvSpPr>
            <a:spLocks noChangeArrowheads="1"/>
          </p:cNvSpPr>
          <p:nvPr/>
        </p:nvSpPr>
        <p:spPr bwMode="auto">
          <a:xfrm>
            <a:off x="1935163" y="1797050"/>
            <a:ext cx="455612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1" hangingPunct="1"/>
            <a:r>
              <a:rPr kumimoji="1" lang="en-US" altLang="zh-TW" sz="2400">
                <a:latin typeface="Times New Roman"/>
                <a:ea typeface="新細明體" pitchFamily="2" charset="-120"/>
              </a:rPr>
              <a:t>b</a:t>
            </a:r>
          </a:p>
        </p:txBody>
      </p:sp>
      <p:sp>
        <p:nvSpPr>
          <p:cNvPr id="235530" name="Rectangle 10"/>
          <p:cNvSpPr>
            <a:spLocks noChangeArrowheads="1"/>
          </p:cNvSpPr>
          <p:nvPr/>
        </p:nvSpPr>
        <p:spPr bwMode="auto">
          <a:xfrm>
            <a:off x="833438" y="2725738"/>
            <a:ext cx="1320800" cy="742950"/>
          </a:xfrm>
          <a:prstGeom prst="rect">
            <a:avLst/>
          </a:prstGeom>
          <a:solidFill>
            <a:schemeClr val="bg1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31" name="Rectangle 11"/>
          <p:cNvSpPr>
            <a:spLocks noChangeArrowheads="1"/>
          </p:cNvSpPr>
          <p:nvPr/>
        </p:nvSpPr>
        <p:spPr bwMode="auto">
          <a:xfrm>
            <a:off x="1347788" y="2436813"/>
            <a:ext cx="1322387" cy="742950"/>
          </a:xfrm>
          <a:prstGeom prst="rect">
            <a:avLst/>
          </a:prstGeom>
          <a:solidFill>
            <a:schemeClr val="bg1">
              <a:alpha val="50000"/>
            </a:schemeClr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32" name="Line 12"/>
          <p:cNvSpPr>
            <a:spLocks noChangeShapeType="1"/>
          </p:cNvSpPr>
          <p:nvPr/>
        </p:nvSpPr>
        <p:spPr bwMode="auto">
          <a:xfrm flipH="1">
            <a:off x="823913" y="2432050"/>
            <a:ext cx="515937" cy="288925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33" name="Line 13"/>
          <p:cNvSpPr>
            <a:spLocks noChangeShapeType="1"/>
          </p:cNvSpPr>
          <p:nvPr/>
        </p:nvSpPr>
        <p:spPr bwMode="auto">
          <a:xfrm flipH="1">
            <a:off x="2163763" y="2432050"/>
            <a:ext cx="514350" cy="288925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34" name="Line 14"/>
          <p:cNvSpPr>
            <a:spLocks noChangeShapeType="1"/>
          </p:cNvSpPr>
          <p:nvPr/>
        </p:nvSpPr>
        <p:spPr bwMode="auto">
          <a:xfrm flipH="1">
            <a:off x="823913" y="3184525"/>
            <a:ext cx="515937" cy="288925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35" name="Line 15"/>
          <p:cNvSpPr>
            <a:spLocks noChangeShapeType="1"/>
          </p:cNvSpPr>
          <p:nvPr/>
        </p:nvSpPr>
        <p:spPr bwMode="auto">
          <a:xfrm flipH="1">
            <a:off x="2163763" y="3184525"/>
            <a:ext cx="514350" cy="288925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36" name="Rectangle 16"/>
          <p:cNvSpPr>
            <a:spLocks noChangeArrowheads="1"/>
          </p:cNvSpPr>
          <p:nvPr/>
        </p:nvSpPr>
        <p:spPr bwMode="auto">
          <a:xfrm>
            <a:off x="1935163" y="3476625"/>
            <a:ext cx="455612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1" hangingPunct="1"/>
            <a:r>
              <a:rPr kumimoji="1" lang="en-US" altLang="zh-TW" sz="2400">
                <a:latin typeface="Times New Roman"/>
                <a:ea typeface="新細明體" pitchFamily="2" charset="-120"/>
              </a:rPr>
              <a:t>4</a:t>
            </a:r>
          </a:p>
        </p:txBody>
      </p:sp>
      <p:sp>
        <p:nvSpPr>
          <p:cNvPr id="235537" name="Rectangle 17"/>
          <p:cNvSpPr>
            <a:spLocks noChangeArrowheads="1"/>
          </p:cNvSpPr>
          <p:nvPr/>
        </p:nvSpPr>
        <p:spPr bwMode="auto">
          <a:xfrm>
            <a:off x="493713" y="3476625"/>
            <a:ext cx="455612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1" hangingPunct="1"/>
            <a:r>
              <a:rPr kumimoji="1" lang="en-US" altLang="zh-TW" sz="2400">
                <a:latin typeface="Times New Roman"/>
                <a:ea typeface="新細明體" pitchFamily="2" charset="-120"/>
              </a:rPr>
              <a:t>5</a:t>
            </a:r>
          </a:p>
        </p:txBody>
      </p:sp>
      <p:sp>
        <p:nvSpPr>
          <p:cNvPr id="235538" name="Rectangle 18"/>
          <p:cNvSpPr>
            <a:spLocks noChangeArrowheads="1"/>
          </p:cNvSpPr>
          <p:nvPr/>
        </p:nvSpPr>
        <p:spPr bwMode="auto">
          <a:xfrm>
            <a:off x="287338" y="2608263"/>
            <a:ext cx="455612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1" hangingPunct="1"/>
            <a:r>
              <a:rPr kumimoji="1" lang="en-US" altLang="zh-TW" sz="2400">
                <a:latin typeface="Times New Roman"/>
                <a:ea typeface="新細明體" pitchFamily="2" charset="-120"/>
              </a:rPr>
              <a:t>2</a:t>
            </a:r>
          </a:p>
        </p:txBody>
      </p:sp>
      <p:sp>
        <p:nvSpPr>
          <p:cNvPr id="235539" name="Rectangle 19"/>
          <p:cNvSpPr>
            <a:spLocks noChangeArrowheads="1"/>
          </p:cNvSpPr>
          <p:nvPr/>
        </p:nvSpPr>
        <p:spPr bwMode="auto">
          <a:xfrm>
            <a:off x="935038" y="4462463"/>
            <a:ext cx="1322387" cy="742950"/>
          </a:xfrm>
          <a:prstGeom prst="rect">
            <a:avLst/>
          </a:prstGeom>
          <a:solidFill>
            <a:schemeClr val="bg1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40" name="Rectangle 20"/>
          <p:cNvSpPr>
            <a:spLocks noChangeArrowheads="1"/>
          </p:cNvSpPr>
          <p:nvPr/>
        </p:nvSpPr>
        <p:spPr bwMode="auto">
          <a:xfrm>
            <a:off x="1450975" y="4173538"/>
            <a:ext cx="1322388" cy="742950"/>
          </a:xfrm>
          <a:prstGeom prst="rect">
            <a:avLst/>
          </a:prstGeom>
          <a:solidFill>
            <a:schemeClr val="bg1">
              <a:alpha val="50000"/>
            </a:schemeClr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41" name="Line 21"/>
          <p:cNvSpPr>
            <a:spLocks noChangeShapeType="1"/>
          </p:cNvSpPr>
          <p:nvPr/>
        </p:nvSpPr>
        <p:spPr bwMode="auto">
          <a:xfrm flipH="1">
            <a:off x="927100" y="4168775"/>
            <a:ext cx="514350" cy="288925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42" name="Line 22"/>
          <p:cNvSpPr>
            <a:spLocks noChangeShapeType="1"/>
          </p:cNvSpPr>
          <p:nvPr/>
        </p:nvSpPr>
        <p:spPr bwMode="auto">
          <a:xfrm flipH="1">
            <a:off x="2266950" y="4168775"/>
            <a:ext cx="514350" cy="288925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43" name="Line 23"/>
          <p:cNvSpPr>
            <a:spLocks noChangeShapeType="1"/>
          </p:cNvSpPr>
          <p:nvPr/>
        </p:nvSpPr>
        <p:spPr bwMode="auto">
          <a:xfrm flipH="1">
            <a:off x="927100" y="4921250"/>
            <a:ext cx="514350" cy="288925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44" name="Line 24"/>
          <p:cNvSpPr>
            <a:spLocks noChangeShapeType="1"/>
          </p:cNvSpPr>
          <p:nvPr/>
        </p:nvSpPr>
        <p:spPr bwMode="auto">
          <a:xfrm flipH="1">
            <a:off x="2266950" y="4921250"/>
            <a:ext cx="514350" cy="288925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45" name="Rectangle 25"/>
          <p:cNvSpPr>
            <a:spLocks noChangeArrowheads="1"/>
          </p:cNvSpPr>
          <p:nvPr/>
        </p:nvSpPr>
        <p:spPr bwMode="auto">
          <a:xfrm>
            <a:off x="596900" y="5213350"/>
            <a:ext cx="45402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1" hangingPunct="1"/>
            <a:r>
              <a:rPr kumimoji="1" lang="en-US" altLang="zh-TW" sz="2400">
                <a:latin typeface="Times New Roman"/>
                <a:ea typeface="新細明體" pitchFamily="2" charset="-120"/>
              </a:rPr>
              <a:t>5</a:t>
            </a:r>
          </a:p>
        </p:txBody>
      </p:sp>
      <p:sp>
        <p:nvSpPr>
          <p:cNvPr id="235546" name="Rectangle 26"/>
          <p:cNvSpPr>
            <a:spLocks noChangeArrowheads="1"/>
          </p:cNvSpPr>
          <p:nvPr/>
        </p:nvSpPr>
        <p:spPr bwMode="auto">
          <a:xfrm>
            <a:off x="390525" y="4344988"/>
            <a:ext cx="558800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1" hangingPunct="1"/>
            <a:r>
              <a:rPr kumimoji="1" lang="en-US" altLang="zh-TW" sz="2400">
                <a:latin typeface="Times New Roman"/>
                <a:ea typeface="新細明體" pitchFamily="2" charset="-120"/>
              </a:rPr>
              <a:t> 2</a:t>
            </a:r>
          </a:p>
        </p:txBody>
      </p:sp>
      <p:sp>
        <p:nvSpPr>
          <p:cNvPr id="235547" name="Rectangle 27"/>
          <p:cNvSpPr>
            <a:spLocks noChangeArrowheads="1"/>
          </p:cNvSpPr>
          <p:nvPr/>
        </p:nvSpPr>
        <p:spPr bwMode="auto">
          <a:xfrm>
            <a:off x="2244725" y="4344988"/>
            <a:ext cx="455613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1" hangingPunct="1"/>
            <a:r>
              <a:rPr kumimoji="1" lang="en-US" altLang="zh-TW" sz="2400">
                <a:latin typeface="Times New Roman"/>
                <a:ea typeface="新細明體" pitchFamily="2" charset="-120"/>
              </a:rPr>
              <a:t>4</a:t>
            </a:r>
          </a:p>
        </p:txBody>
      </p:sp>
      <p:sp>
        <p:nvSpPr>
          <p:cNvPr id="235548" name="Rectangle 28"/>
          <p:cNvSpPr>
            <a:spLocks noChangeArrowheads="1"/>
          </p:cNvSpPr>
          <p:nvPr/>
        </p:nvSpPr>
        <p:spPr bwMode="auto">
          <a:xfrm>
            <a:off x="3584575" y="1681163"/>
            <a:ext cx="18081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1" hangingPunct="1"/>
            <a:r>
              <a:rPr kumimoji="1" lang="en-US" altLang="zh-TW" sz="2400">
                <a:solidFill>
                  <a:schemeClr val="bg2"/>
                </a:solidFill>
                <a:latin typeface="Times New Roman"/>
                <a:ea typeface="新細明體" pitchFamily="2" charset="-120"/>
              </a:rPr>
              <a:t>state groups :</a:t>
            </a:r>
          </a:p>
          <a:p>
            <a:pPr defTabSz="762000" eaLnBrk="1" hangingPunct="1"/>
            <a:r>
              <a:rPr kumimoji="1" lang="en-US" altLang="zh-TW" sz="2400">
                <a:solidFill>
                  <a:schemeClr val="bg2"/>
                </a:solidFill>
                <a:latin typeface="Times New Roman"/>
                <a:ea typeface="新細明體" pitchFamily="2" charset="-120"/>
              </a:rPr>
              <a:t>{2, 6, 17}</a:t>
            </a:r>
          </a:p>
          <a:p>
            <a:pPr defTabSz="762000" eaLnBrk="1" hangingPunct="1"/>
            <a:r>
              <a:rPr kumimoji="1" lang="en-US" altLang="zh-TW" sz="2400">
                <a:solidFill>
                  <a:schemeClr val="bg2"/>
                </a:solidFill>
                <a:latin typeface="Times New Roman"/>
                <a:ea typeface="新細明體" pitchFamily="2" charset="-120"/>
              </a:rPr>
              <a:t>{2, 4, 5}</a:t>
            </a:r>
          </a:p>
        </p:txBody>
      </p:sp>
      <p:sp>
        <p:nvSpPr>
          <p:cNvPr id="235549" name="Rectangle 29"/>
          <p:cNvSpPr>
            <a:spLocks noChangeArrowheads="1"/>
          </p:cNvSpPr>
          <p:nvPr/>
        </p:nvSpPr>
        <p:spPr bwMode="auto">
          <a:xfrm>
            <a:off x="3789363" y="4518025"/>
            <a:ext cx="1065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1" hangingPunct="1"/>
            <a:r>
              <a:rPr kumimoji="1" lang="en-US" altLang="zh-TW" sz="2400">
                <a:solidFill>
                  <a:schemeClr val="bg2"/>
                </a:solidFill>
                <a:latin typeface="Times New Roman"/>
                <a:ea typeface="新細明體" pitchFamily="2" charset="-120"/>
              </a:rPr>
              <a:t>wrong!</a:t>
            </a:r>
          </a:p>
        </p:txBody>
      </p:sp>
      <p:sp>
        <p:nvSpPr>
          <p:cNvPr id="235550" name="Text Box 30"/>
          <p:cNvSpPr txBox="1">
            <a:spLocks noChangeArrowheads="1"/>
          </p:cNvSpPr>
          <p:nvPr/>
        </p:nvSpPr>
        <p:spPr bwMode="auto">
          <a:xfrm>
            <a:off x="1008063" y="2159000"/>
            <a:ext cx="455612" cy="347663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defTabSz="762000" eaLnBrk="1" hangingPunct="1"/>
            <a:r>
              <a:rPr kumimoji="1" lang="en-US" altLang="zh-TW" sz="2400">
                <a:latin typeface="Times New Roman"/>
                <a:ea typeface="新細明體" pitchFamily="2" charset="-120"/>
              </a:rPr>
              <a:t>6</a:t>
            </a:r>
          </a:p>
        </p:txBody>
      </p:sp>
      <p:sp>
        <p:nvSpPr>
          <p:cNvPr id="235551" name="Text Box 31"/>
          <p:cNvSpPr txBox="1">
            <a:spLocks noChangeArrowheads="1"/>
          </p:cNvSpPr>
          <p:nvPr/>
        </p:nvSpPr>
        <p:spPr bwMode="auto">
          <a:xfrm>
            <a:off x="2605088" y="2159000"/>
            <a:ext cx="661987" cy="347663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defTabSz="762000" eaLnBrk="1" hangingPunct="1"/>
            <a:r>
              <a:rPr kumimoji="1" lang="en-US" altLang="zh-TW" sz="2400">
                <a:latin typeface="Times New Roman"/>
                <a:ea typeface="新細明體" pitchFamily="2" charset="-120"/>
              </a:rPr>
              <a:t>17</a:t>
            </a:r>
          </a:p>
        </p:txBody>
      </p:sp>
      <p:sp>
        <p:nvSpPr>
          <p:cNvPr id="235552" name="Text Box 32"/>
          <p:cNvSpPr txBox="1">
            <a:spLocks noChangeArrowheads="1"/>
          </p:cNvSpPr>
          <p:nvPr/>
        </p:nvSpPr>
        <p:spPr bwMode="auto">
          <a:xfrm>
            <a:off x="1136650" y="3895725"/>
            <a:ext cx="455613" cy="347663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defTabSz="762000" eaLnBrk="1" hangingPunct="1"/>
            <a:r>
              <a:rPr kumimoji="1" lang="en-US" altLang="zh-TW" sz="2400">
                <a:latin typeface="Times New Roman"/>
                <a:ea typeface="新細明體" pitchFamily="2" charset="-120"/>
              </a:rPr>
              <a:t>6</a:t>
            </a:r>
          </a:p>
        </p:txBody>
      </p:sp>
      <p:sp>
        <p:nvSpPr>
          <p:cNvPr id="235553" name="Text Box 33"/>
          <p:cNvSpPr txBox="1">
            <a:spLocks noChangeArrowheads="1"/>
          </p:cNvSpPr>
          <p:nvPr/>
        </p:nvSpPr>
        <p:spPr bwMode="auto">
          <a:xfrm>
            <a:off x="2682875" y="3836988"/>
            <a:ext cx="660400" cy="347662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defTabSz="762000" eaLnBrk="1" hangingPunct="1"/>
            <a:r>
              <a:rPr kumimoji="1" lang="en-US" altLang="zh-TW" sz="2400">
                <a:latin typeface="Times New Roman"/>
                <a:ea typeface="新細明體" pitchFamily="2" charset="-120"/>
              </a:rPr>
              <a:t>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88950" y="0"/>
            <a:ext cx="7880350" cy="1157288"/>
          </a:xfrm>
          <a:noFill/>
          <a:ln/>
        </p:spPr>
        <p:txBody>
          <a:bodyPr lIns="92075" tIns="46038" rIns="92075" bIns="46038"/>
          <a:lstStyle/>
          <a:p>
            <a:pPr algn="l"/>
            <a:r>
              <a:rPr lang="en-US" altLang="zh-TW" sz="2500" b="1">
                <a:solidFill>
                  <a:schemeClr val="bg2"/>
                </a:solidFill>
                <a:ea typeface="新細明體" pitchFamily="2" charset="-120"/>
              </a:rPr>
              <a:t>Hyper-cube Embedding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2138" y="1196975"/>
            <a:ext cx="7880350" cy="4167188"/>
          </a:xfrm>
          <a:noFill/>
          <a:ln/>
        </p:spPr>
        <p:txBody>
          <a:bodyPr lIns="92075" tIns="46038" rIns="92075" bIns="46038"/>
          <a:lstStyle/>
          <a:p>
            <a:r>
              <a:rPr lang="en-US" altLang="zh-TW" sz="2400">
                <a:solidFill>
                  <a:srgbClr val="FF0000"/>
                </a:solidFill>
                <a:ea typeface="新細明體" pitchFamily="2" charset="-120"/>
              </a:rPr>
              <a:t>Advantage :</a:t>
            </a:r>
          </a:p>
          <a:p>
            <a:pPr lvl="1"/>
            <a:r>
              <a:rPr lang="en-US" altLang="zh-TW" sz="2400">
                <a:solidFill>
                  <a:schemeClr val="bg2"/>
                </a:solidFill>
                <a:ea typeface="新細明體" pitchFamily="2" charset="-120"/>
              </a:rPr>
              <a:t>use </a:t>
            </a:r>
            <a:r>
              <a:rPr lang="en-US" altLang="zh-TW" sz="2400">
                <a:solidFill>
                  <a:srgbClr val="FF0000"/>
                </a:solidFill>
                <a:ea typeface="新細明體" pitchFamily="2" charset="-120"/>
              </a:rPr>
              <a:t>two-level logic minimizer</a:t>
            </a:r>
            <a:r>
              <a:rPr lang="en-US" altLang="zh-TW" sz="2400">
                <a:solidFill>
                  <a:schemeClr val="bg2"/>
                </a:solidFill>
                <a:ea typeface="新細明體" pitchFamily="2" charset="-120"/>
              </a:rPr>
              <a:t> to identify good state group</a:t>
            </a:r>
          </a:p>
          <a:p>
            <a:pPr lvl="1"/>
            <a:r>
              <a:rPr lang="en-US" altLang="zh-TW" sz="2400">
                <a:solidFill>
                  <a:srgbClr val="FF0000"/>
                </a:solidFill>
                <a:ea typeface="新細明體" pitchFamily="2" charset="-120"/>
              </a:rPr>
              <a:t>almost all of the advantage of one-hot encoding,</a:t>
            </a:r>
            <a:r>
              <a:rPr lang="en-US" altLang="zh-TW" sz="2400">
                <a:solidFill>
                  <a:schemeClr val="bg2"/>
                </a:solidFill>
                <a:ea typeface="新細明體" pitchFamily="2" charset="-120"/>
              </a:rPr>
              <a:t> </a:t>
            </a:r>
            <a:r>
              <a:rPr lang="en-US" altLang="zh-TW" sz="2400">
                <a:solidFill>
                  <a:srgbClr val="00CC66"/>
                </a:solidFill>
                <a:ea typeface="新細明體" pitchFamily="2" charset="-120"/>
              </a:rPr>
              <a:t>but fewer state-bit</a:t>
            </a:r>
          </a:p>
        </p:txBody>
      </p:sp>
      <p:sp>
        <p:nvSpPr>
          <p:cNvPr id="236548" name="Line 4"/>
          <p:cNvSpPr>
            <a:spLocks noChangeShapeType="1"/>
          </p:cNvSpPr>
          <p:nvPr/>
        </p:nvSpPr>
        <p:spPr bwMode="auto">
          <a:xfrm>
            <a:off x="514350" y="752475"/>
            <a:ext cx="7726363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>
          <a:xfrm>
            <a:off x="488950" y="0"/>
            <a:ext cx="7880350" cy="1157288"/>
          </a:xfrm>
          <a:noFill/>
          <a:ln/>
        </p:spPr>
        <p:txBody>
          <a:bodyPr lIns="92075" tIns="46038" rIns="92075" bIns="46038"/>
          <a:lstStyle/>
          <a:p>
            <a:pPr algn="l"/>
            <a:r>
              <a:rPr lang="en-US" altLang="zh-TW" sz="3300" b="1" u="sng">
                <a:solidFill>
                  <a:srgbClr val="FF0000"/>
                </a:solidFill>
                <a:ea typeface="新細明體" pitchFamily="2" charset="-120"/>
              </a:rPr>
              <a:t>Adjacency-Based</a:t>
            </a:r>
            <a:r>
              <a:rPr lang="en-US" altLang="zh-TW" sz="3300" b="1">
                <a:solidFill>
                  <a:srgbClr val="FF0000"/>
                </a:solidFill>
                <a:ea typeface="新細明體" pitchFamily="2" charset="-120"/>
              </a:rPr>
              <a:t> State Assignment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3888" y="1370013"/>
            <a:ext cx="8647112" cy="5576887"/>
          </a:xfrm>
          <a:noFill/>
          <a:ln/>
        </p:spPr>
        <p:txBody>
          <a:bodyPr lIns="92075" tIns="46038" rIns="92075" bIns="46038"/>
          <a:lstStyle/>
          <a:p>
            <a:pPr>
              <a:buFont typeface="Wingdings" pitchFamily="2" charset="2"/>
              <a:buNone/>
            </a:pPr>
            <a:r>
              <a:rPr lang="en-US" altLang="zh-TW" sz="2000">
                <a:solidFill>
                  <a:srgbClr val="00CC66"/>
                </a:solidFill>
                <a:ea typeface="新細明體" pitchFamily="2" charset="-120"/>
              </a:rPr>
              <a:t>Basic algorithm:</a:t>
            </a:r>
          </a:p>
          <a:p>
            <a:pPr>
              <a:buFont typeface="Wingdings" pitchFamily="2" charset="2"/>
              <a:buNone/>
            </a:pPr>
            <a:r>
              <a:rPr lang="en-US" altLang="zh-TW" sz="2000">
                <a:solidFill>
                  <a:schemeClr val="bg2"/>
                </a:solidFill>
                <a:ea typeface="新細明體" pitchFamily="2" charset="-120"/>
              </a:rPr>
              <a:t>(1) </a:t>
            </a:r>
            <a:r>
              <a:rPr lang="en-US" altLang="zh-TW" sz="2000">
                <a:solidFill>
                  <a:srgbClr val="FF0000"/>
                </a:solidFill>
                <a:ea typeface="新細明體" pitchFamily="2" charset="-120"/>
              </a:rPr>
              <a:t>Assign weight</a:t>
            </a:r>
            <a:r>
              <a:rPr lang="en-US" altLang="zh-TW" sz="2000">
                <a:solidFill>
                  <a:schemeClr val="bg2"/>
                </a:solidFill>
                <a:ea typeface="新細明體" pitchFamily="2" charset="-120"/>
              </a:rPr>
              <a:t> w(s,t) to each pair of states</a:t>
            </a:r>
          </a:p>
          <a:p>
            <a:pPr lvl="1"/>
            <a:r>
              <a:rPr lang="en-US" altLang="zh-TW" sz="2000">
                <a:solidFill>
                  <a:schemeClr val="bg2"/>
                </a:solidFill>
                <a:ea typeface="新細明體" pitchFamily="2" charset="-120"/>
              </a:rPr>
              <a:t>weight reflects desire of placing states</a:t>
            </a:r>
            <a:r>
              <a:rPr lang="en-US" altLang="zh-TW" sz="2400">
                <a:solidFill>
                  <a:schemeClr val="bg2"/>
                </a:solidFill>
                <a:ea typeface="新細明體" pitchFamily="2" charset="-120"/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en-US" altLang="zh-TW" sz="2000">
                <a:solidFill>
                  <a:schemeClr val="bg2"/>
                </a:solidFill>
                <a:ea typeface="新細明體" pitchFamily="2" charset="-120"/>
              </a:rPr>
              <a:t>          adjacent on the hypercube</a:t>
            </a:r>
          </a:p>
          <a:p>
            <a:pPr>
              <a:buFont typeface="Wingdings" pitchFamily="2" charset="2"/>
              <a:buNone/>
            </a:pPr>
            <a:r>
              <a:rPr lang="en-US" altLang="zh-TW" sz="2000">
                <a:solidFill>
                  <a:schemeClr val="bg2"/>
                </a:solidFill>
                <a:ea typeface="新細明體" pitchFamily="2" charset="-120"/>
              </a:rPr>
              <a:t>(2) </a:t>
            </a:r>
            <a:r>
              <a:rPr lang="en-US" altLang="zh-TW" sz="2000">
                <a:solidFill>
                  <a:srgbClr val="FF0000"/>
                </a:solidFill>
                <a:ea typeface="新細明體" pitchFamily="2" charset="-120"/>
              </a:rPr>
              <a:t>Define cost function</a:t>
            </a:r>
            <a:r>
              <a:rPr lang="en-US" altLang="zh-TW" sz="2000">
                <a:solidFill>
                  <a:schemeClr val="bg2"/>
                </a:solidFill>
                <a:ea typeface="新細明體" pitchFamily="2" charset="-120"/>
              </a:rPr>
              <a:t> for assignment of codes</a:t>
            </a:r>
          </a:p>
          <a:p>
            <a:pPr>
              <a:buFont typeface="Wingdings" pitchFamily="2" charset="2"/>
              <a:buNone/>
            </a:pPr>
            <a:r>
              <a:rPr lang="en-US" altLang="zh-TW" sz="2000">
                <a:solidFill>
                  <a:schemeClr val="bg2"/>
                </a:solidFill>
                <a:ea typeface="新細明體" pitchFamily="2" charset="-120"/>
              </a:rPr>
              <a:t>      to the states</a:t>
            </a:r>
          </a:p>
          <a:p>
            <a:pPr lvl="1"/>
            <a:r>
              <a:rPr lang="en-US" altLang="zh-TW" sz="2000">
                <a:solidFill>
                  <a:schemeClr val="bg2"/>
                </a:solidFill>
                <a:ea typeface="新細明體" pitchFamily="2" charset="-120"/>
              </a:rPr>
              <a:t>penalize weights for the distance between the state codes</a:t>
            </a:r>
          </a:p>
          <a:p>
            <a:pPr>
              <a:buFont typeface="Wingdings" pitchFamily="2" charset="2"/>
              <a:buNone/>
            </a:pPr>
            <a:r>
              <a:rPr lang="en-US" altLang="zh-TW" sz="2000">
                <a:solidFill>
                  <a:schemeClr val="bg2"/>
                </a:solidFill>
                <a:ea typeface="新細明體" pitchFamily="2" charset="-120"/>
              </a:rPr>
              <a:t>         eg.  w(s,t) * distance(enc(s),enc(t))</a:t>
            </a:r>
          </a:p>
          <a:p>
            <a:pPr>
              <a:buFont typeface="Wingdings" pitchFamily="2" charset="2"/>
              <a:buNone/>
            </a:pPr>
            <a:r>
              <a:rPr lang="en-US" altLang="zh-TW" sz="2000">
                <a:solidFill>
                  <a:schemeClr val="bg2"/>
                </a:solidFill>
                <a:ea typeface="新細明體" pitchFamily="2" charset="-120"/>
              </a:rPr>
              <a:t>(3) </a:t>
            </a:r>
            <a:r>
              <a:rPr lang="en-US" altLang="zh-TW" sz="2000">
                <a:solidFill>
                  <a:srgbClr val="FF0000"/>
                </a:solidFill>
                <a:ea typeface="新細明體" pitchFamily="2" charset="-120"/>
              </a:rPr>
              <a:t>Find assignment of codes which minimize </a:t>
            </a:r>
          </a:p>
          <a:p>
            <a:pPr>
              <a:buFont typeface="Wingdings" pitchFamily="2" charset="2"/>
              <a:buNone/>
            </a:pPr>
            <a:r>
              <a:rPr lang="en-US" altLang="zh-TW" sz="2000">
                <a:solidFill>
                  <a:srgbClr val="FF0000"/>
                </a:solidFill>
                <a:ea typeface="新細明體" pitchFamily="2" charset="-120"/>
              </a:rPr>
              <a:t>      this cost function</a:t>
            </a:r>
            <a:r>
              <a:rPr lang="en-US" altLang="zh-TW" sz="2000">
                <a:solidFill>
                  <a:schemeClr val="bg2"/>
                </a:solidFill>
                <a:ea typeface="新細明體" pitchFamily="2" charset="-120"/>
              </a:rPr>
              <a:t> </a:t>
            </a:r>
            <a:r>
              <a:rPr lang="en-US" altLang="zh-TW" sz="2000" u="sng">
                <a:solidFill>
                  <a:schemeClr val="bg2"/>
                </a:solidFill>
                <a:ea typeface="新細明體" pitchFamily="2" charset="-120"/>
              </a:rPr>
              <a:t>summed over all pairs of</a:t>
            </a:r>
          </a:p>
          <a:p>
            <a:pPr>
              <a:buFont typeface="Wingdings" pitchFamily="2" charset="2"/>
              <a:buNone/>
            </a:pPr>
            <a:r>
              <a:rPr lang="en-US" altLang="zh-TW" sz="2000" u="sng">
                <a:solidFill>
                  <a:schemeClr val="bg2"/>
                </a:solidFill>
                <a:ea typeface="新細明體" pitchFamily="2" charset="-120"/>
              </a:rPr>
              <a:t>      states.</a:t>
            </a:r>
          </a:p>
          <a:p>
            <a:pPr lvl="1"/>
            <a:r>
              <a:rPr lang="en-US" altLang="zh-TW" sz="2000">
                <a:solidFill>
                  <a:schemeClr val="bg2"/>
                </a:solidFill>
                <a:ea typeface="新細明體" pitchFamily="2" charset="-120"/>
              </a:rPr>
              <a:t>heuristic to find an initial solution</a:t>
            </a:r>
          </a:p>
          <a:p>
            <a:pPr lvl="1"/>
            <a:r>
              <a:rPr lang="en-US" altLang="zh-TW" sz="2000">
                <a:solidFill>
                  <a:schemeClr val="bg2"/>
                </a:solidFill>
                <a:ea typeface="新細明體" pitchFamily="2" charset="-120"/>
              </a:rPr>
              <a:t>pair-wise interchange (simulated annealing) </a:t>
            </a:r>
          </a:p>
          <a:p>
            <a:pPr lvl="1">
              <a:buFont typeface="Wingdings" pitchFamily="2" charset="2"/>
              <a:buNone/>
            </a:pPr>
            <a:r>
              <a:rPr lang="en-US" altLang="zh-TW" sz="2400">
                <a:solidFill>
                  <a:schemeClr val="bg2"/>
                </a:solidFill>
                <a:ea typeface="新細明體" pitchFamily="2" charset="-120"/>
              </a:rPr>
              <a:t>   </a:t>
            </a:r>
            <a:r>
              <a:rPr lang="en-US" altLang="zh-TW" sz="2000">
                <a:solidFill>
                  <a:schemeClr val="bg2"/>
                </a:solidFill>
                <a:ea typeface="新細明體" pitchFamily="2" charset="-120"/>
              </a:rPr>
              <a:t>to improve solution</a:t>
            </a:r>
            <a:endParaRPr lang="en-US" altLang="zh-TW" sz="1800">
              <a:solidFill>
                <a:schemeClr val="bg2"/>
              </a:solidFill>
              <a:ea typeface="新細明體" pitchFamily="2" charset="-120"/>
            </a:endParaRPr>
          </a:p>
          <a:p>
            <a:pPr>
              <a:buFont typeface="Wingdings" pitchFamily="2" charset="2"/>
              <a:buNone/>
            </a:pPr>
            <a:endParaRPr lang="en-US" altLang="zh-TW" sz="2000">
              <a:solidFill>
                <a:schemeClr val="bg2"/>
              </a:solidFill>
              <a:ea typeface="新細明體" pitchFamily="2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592138" y="0"/>
            <a:ext cx="7880350" cy="1157288"/>
          </a:xfrm>
          <a:noFill/>
          <a:ln/>
        </p:spPr>
        <p:txBody>
          <a:bodyPr lIns="92075" tIns="46038" rIns="92075" bIns="46038"/>
          <a:lstStyle/>
          <a:p>
            <a:pPr algn="l"/>
            <a:r>
              <a:rPr lang="en-US" altLang="zh-TW" sz="2500" b="1">
                <a:solidFill>
                  <a:schemeClr val="bg2"/>
                </a:solidFill>
                <a:ea typeface="新細明體" pitchFamily="2" charset="-120"/>
              </a:rPr>
              <a:t>Adjacency-Based State Assignment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2138" y="1370013"/>
            <a:ext cx="8369300" cy="2451100"/>
          </a:xfrm>
          <a:noFill/>
          <a:ln/>
        </p:spPr>
        <p:txBody>
          <a:bodyPr lIns="92075" tIns="46038" rIns="92075" bIns="46038"/>
          <a:lstStyle/>
          <a:p>
            <a:r>
              <a:rPr lang="en-US" altLang="zh-TW" sz="2400">
                <a:solidFill>
                  <a:srgbClr val="FF0000"/>
                </a:solidFill>
                <a:ea typeface="新細明體" pitchFamily="2" charset="-120"/>
              </a:rPr>
              <a:t>Mustang :</a:t>
            </a:r>
            <a:r>
              <a:rPr lang="en-US" altLang="zh-TW" sz="2400">
                <a:solidFill>
                  <a:schemeClr val="bg2"/>
                </a:solidFill>
                <a:ea typeface="新細明體" pitchFamily="2" charset="-120"/>
              </a:rPr>
              <a:t> weight assignment technique based on loosely maximizing common cube factors</a:t>
            </a:r>
          </a:p>
        </p:txBody>
      </p:sp>
      <p:sp>
        <p:nvSpPr>
          <p:cNvPr id="238596" name="Line 4"/>
          <p:cNvSpPr>
            <a:spLocks noChangeShapeType="1"/>
          </p:cNvSpPr>
          <p:nvPr/>
        </p:nvSpPr>
        <p:spPr bwMode="auto">
          <a:xfrm>
            <a:off x="412750" y="752475"/>
            <a:ext cx="8548688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8163" y="0"/>
            <a:ext cx="7880350" cy="1157288"/>
          </a:xfrm>
          <a:noFill/>
          <a:ln/>
        </p:spPr>
        <p:txBody>
          <a:bodyPr lIns="92075" tIns="46038" rIns="92075" bIns="46038"/>
          <a:lstStyle/>
          <a:p>
            <a:pPr algn="l"/>
            <a:r>
              <a:rPr lang="en-US" altLang="zh-TW" sz="2500" b="1">
                <a:solidFill>
                  <a:schemeClr val="bg2"/>
                </a:solidFill>
                <a:ea typeface="新細明體" pitchFamily="2" charset="-120"/>
              </a:rPr>
              <a:t>How to Assign Weight to State Pair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8163" y="1217613"/>
            <a:ext cx="7999412" cy="1238250"/>
          </a:xfrm>
          <a:noFill/>
          <a:ln/>
        </p:spPr>
        <p:txBody>
          <a:bodyPr lIns="92075" tIns="46038" rIns="92075" bIns="46038"/>
          <a:lstStyle/>
          <a:p>
            <a:r>
              <a:rPr lang="en-US" altLang="zh-TW" sz="2400">
                <a:solidFill>
                  <a:schemeClr val="bg2"/>
                </a:solidFill>
                <a:ea typeface="新細明體" pitchFamily="2" charset="-120"/>
              </a:rPr>
              <a:t>Assign weights to state pairs based on </a:t>
            </a:r>
            <a:r>
              <a:rPr lang="en-US" altLang="zh-TW" sz="2400">
                <a:solidFill>
                  <a:srgbClr val="FF0000"/>
                </a:solidFill>
                <a:ea typeface="新細明體" pitchFamily="2" charset="-120"/>
              </a:rPr>
              <a:t>ability to extract a common-cube factor</a:t>
            </a:r>
            <a:r>
              <a:rPr lang="en-US" altLang="zh-TW" sz="2400">
                <a:solidFill>
                  <a:schemeClr val="bg2"/>
                </a:solidFill>
                <a:ea typeface="新細明體" pitchFamily="2" charset="-120"/>
              </a:rPr>
              <a:t> if these two states </a:t>
            </a:r>
            <a:r>
              <a:rPr lang="en-US" altLang="zh-TW" sz="2400">
                <a:solidFill>
                  <a:srgbClr val="00CC66"/>
                </a:solidFill>
                <a:ea typeface="新細明體" pitchFamily="2" charset="-120"/>
              </a:rPr>
              <a:t>are adjacent on the hyper-cube.</a:t>
            </a:r>
          </a:p>
          <a:p>
            <a:pPr>
              <a:buFont typeface="Wingdings" pitchFamily="2" charset="2"/>
              <a:buNone/>
            </a:pPr>
            <a:endParaRPr lang="en-US" altLang="zh-TW" sz="2400">
              <a:solidFill>
                <a:srgbClr val="00CC66"/>
              </a:solidFill>
              <a:ea typeface="新細明體" pitchFamily="2" charset="-120"/>
            </a:endParaRPr>
          </a:p>
        </p:txBody>
      </p:sp>
      <p:sp>
        <p:nvSpPr>
          <p:cNvPr id="239620" name="Line 4"/>
          <p:cNvSpPr>
            <a:spLocks noChangeShapeType="1"/>
          </p:cNvSpPr>
          <p:nvPr/>
        </p:nvSpPr>
        <p:spPr bwMode="auto">
          <a:xfrm>
            <a:off x="328613" y="754063"/>
            <a:ext cx="8332787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55" name="Rectangle 15"/>
          <p:cNvSpPr>
            <a:spLocks noChangeArrowheads="1"/>
          </p:cNvSpPr>
          <p:nvPr/>
        </p:nvSpPr>
        <p:spPr bwMode="auto">
          <a:xfrm>
            <a:off x="1104900" y="1981200"/>
            <a:ext cx="3914775" cy="1377950"/>
          </a:xfrm>
          <a:prstGeom prst="rect">
            <a:avLst/>
          </a:prstGeom>
          <a:solidFill>
            <a:srgbClr val="0000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271000" cy="1157288"/>
          </a:xfrm>
          <a:noFill/>
          <a:ln/>
        </p:spPr>
        <p:txBody>
          <a:bodyPr lIns="92075" tIns="46038" rIns="92075" bIns="46038"/>
          <a:lstStyle/>
          <a:p>
            <a:pPr algn="l"/>
            <a:r>
              <a:rPr lang="en-US" altLang="zh-TW" sz="3700" b="1">
                <a:solidFill>
                  <a:srgbClr val="FF0000"/>
                </a:solidFill>
                <a:ea typeface="新細明體" pitchFamily="2" charset="-120"/>
              </a:rPr>
              <a:t>Fan-Out-Oriented </a:t>
            </a:r>
            <a:br>
              <a:rPr lang="en-US" altLang="zh-TW" sz="3700" b="1">
                <a:solidFill>
                  <a:srgbClr val="FF0000"/>
                </a:solidFill>
                <a:ea typeface="新細明體" pitchFamily="2" charset="-120"/>
              </a:rPr>
            </a:br>
            <a:r>
              <a:rPr lang="en-US" altLang="zh-TW" sz="3700" b="1">
                <a:solidFill>
                  <a:srgbClr val="FF0000"/>
                </a:solidFill>
                <a:ea typeface="新細明體" pitchFamily="2" charset="-120"/>
              </a:rPr>
              <a:t>(examine present-state pairs)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1322388"/>
            <a:ext cx="7840663" cy="728662"/>
          </a:xfrm>
          <a:noFill/>
          <a:ln/>
        </p:spPr>
        <p:txBody>
          <a:bodyPr lIns="92075" tIns="46038" rIns="92075" bIns="46038"/>
          <a:lstStyle/>
          <a:p>
            <a:r>
              <a:rPr lang="en-US" altLang="zh-TW" sz="2400">
                <a:solidFill>
                  <a:schemeClr val="bg2"/>
                </a:solidFill>
                <a:ea typeface="新細明體" pitchFamily="2" charset="-120"/>
              </a:rPr>
              <a:t>Present state pair transition to the same next state</a:t>
            </a:r>
          </a:p>
        </p:txBody>
      </p:sp>
      <p:sp>
        <p:nvSpPr>
          <p:cNvPr id="240645" name="Oval 5"/>
          <p:cNvSpPr>
            <a:spLocks noChangeArrowheads="1"/>
          </p:cNvSpPr>
          <p:nvPr/>
        </p:nvSpPr>
        <p:spPr bwMode="auto">
          <a:xfrm>
            <a:off x="2828925" y="2214563"/>
            <a:ext cx="496888" cy="279400"/>
          </a:xfrm>
          <a:prstGeom prst="ellipse">
            <a:avLst/>
          </a:prstGeom>
          <a:solidFill>
            <a:schemeClr val="bg1"/>
          </a:solidFill>
          <a:ln w="12699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0646" name="Rectangle 6"/>
          <p:cNvSpPr>
            <a:spLocks noChangeArrowheads="1"/>
          </p:cNvSpPr>
          <p:nvPr/>
        </p:nvSpPr>
        <p:spPr bwMode="auto">
          <a:xfrm>
            <a:off x="2798763" y="2173288"/>
            <a:ext cx="61595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1" hangingPunct="1"/>
            <a:r>
              <a:rPr kumimoji="1" lang="en-US" altLang="zh-TW" sz="2400">
                <a:latin typeface="Times New Roman"/>
                <a:ea typeface="新細明體" pitchFamily="2" charset="-120"/>
              </a:rPr>
              <a:t>S</a:t>
            </a:r>
            <a:r>
              <a:rPr kumimoji="1" lang="en-US" altLang="zh-TW" sz="2400" baseline="-25000">
                <a:latin typeface="Times New Roman"/>
                <a:ea typeface="新細明體" pitchFamily="2" charset="-120"/>
              </a:rPr>
              <a:t>1</a:t>
            </a:r>
          </a:p>
        </p:txBody>
      </p:sp>
      <p:sp>
        <p:nvSpPr>
          <p:cNvPr id="240647" name="Oval 7"/>
          <p:cNvSpPr>
            <a:spLocks noChangeArrowheads="1"/>
          </p:cNvSpPr>
          <p:nvPr/>
        </p:nvSpPr>
        <p:spPr bwMode="auto">
          <a:xfrm>
            <a:off x="4064000" y="2214563"/>
            <a:ext cx="498475" cy="279400"/>
          </a:xfrm>
          <a:prstGeom prst="ellipse">
            <a:avLst/>
          </a:prstGeom>
          <a:solidFill>
            <a:schemeClr val="bg1"/>
          </a:solidFill>
          <a:ln w="12699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0648" name="Rectangle 8"/>
          <p:cNvSpPr>
            <a:spLocks noChangeArrowheads="1"/>
          </p:cNvSpPr>
          <p:nvPr/>
        </p:nvSpPr>
        <p:spPr bwMode="auto">
          <a:xfrm>
            <a:off x="4051300" y="2182813"/>
            <a:ext cx="61595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1" hangingPunct="1"/>
            <a:r>
              <a:rPr kumimoji="1" lang="en-US" altLang="zh-TW" sz="2400">
                <a:latin typeface="Times New Roman"/>
                <a:ea typeface="新細明體" pitchFamily="2" charset="-120"/>
              </a:rPr>
              <a:t>S</a:t>
            </a:r>
            <a:r>
              <a:rPr kumimoji="1" lang="en-US" altLang="zh-TW" sz="2400" baseline="-25000">
                <a:latin typeface="Times New Roman"/>
                <a:ea typeface="新細明體" pitchFamily="2" charset="-120"/>
              </a:rPr>
              <a:t>3</a:t>
            </a:r>
          </a:p>
        </p:txBody>
      </p:sp>
      <p:sp>
        <p:nvSpPr>
          <p:cNvPr id="240649" name="Oval 9"/>
          <p:cNvSpPr>
            <a:spLocks noChangeArrowheads="1"/>
          </p:cNvSpPr>
          <p:nvPr/>
        </p:nvSpPr>
        <p:spPr bwMode="auto">
          <a:xfrm>
            <a:off x="3446463" y="2851150"/>
            <a:ext cx="498475" cy="279400"/>
          </a:xfrm>
          <a:prstGeom prst="ellipse">
            <a:avLst/>
          </a:prstGeom>
          <a:solidFill>
            <a:schemeClr val="bg1"/>
          </a:solidFill>
          <a:ln w="12699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0650" name="Rectangle 10"/>
          <p:cNvSpPr>
            <a:spLocks noChangeArrowheads="1"/>
          </p:cNvSpPr>
          <p:nvPr/>
        </p:nvSpPr>
        <p:spPr bwMode="auto">
          <a:xfrm>
            <a:off x="3416300" y="2819400"/>
            <a:ext cx="61595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1" hangingPunct="1"/>
            <a:r>
              <a:rPr kumimoji="1" lang="en-US" altLang="zh-TW" sz="2400">
                <a:latin typeface="Times New Roman"/>
                <a:ea typeface="新細明體" pitchFamily="2" charset="-120"/>
              </a:rPr>
              <a:t>S</a:t>
            </a:r>
            <a:r>
              <a:rPr kumimoji="1" lang="en-US" altLang="zh-TW" sz="2400" baseline="-25000">
                <a:latin typeface="Times New Roman"/>
                <a:ea typeface="新細明體" pitchFamily="2" charset="-120"/>
              </a:rPr>
              <a:t>2</a:t>
            </a:r>
          </a:p>
        </p:txBody>
      </p:sp>
      <p:sp>
        <p:nvSpPr>
          <p:cNvPr id="240651" name="Line 11"/>
          <p:cNvSpPr>
            <a:spLocks noChangeShapeType="1"/>
          </p:cNvSpPr>
          <p:nvPr/>
        </p:nvSpPr>
        <p:spPr bwMode="auto">
          <a:xfrm>
            <a:off x="2952750" y="2489200"/>
            <a:ext cx="588963" cy="395288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0652" name="Line 12"/>
          <p:cNvSpPr>
            <a:spLocks noChangeShapeType="1"/>
          </p:cNvSpPr>
          <p:nvPr/>
        </p:nvSpPr>
        <p:spPr bwMode="auto">
          <a:xfrm flipH="1">
            <a:off x="3849688" y="2498725"/>
            <a:ext cx="460375" cy="385763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0653" name="Rectangle 13"/>
          <p:cNvSpPr>
            <a:spLocks noChangeArrowheads="1"/>
          </p:cNvSpPr>
          <p:nvPr/>
        </p:nvSpPr>
        <p:spPr bwMode="auto">
          <a:xfrm>
            <a:off x="1260475" y="3784600"/>
            <a:ext cx="408781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1" hangingPunct="1"/>
            <a:r>
              <a:rPr kumimoji="1" lang="en-US" altLang="zh-TW" sz="2400">
                <a:solidFill>
                  <a:schemeClr val="bg2"/>
                </a:solidFill>
                <a:latin typeface="Times New Roman"/>
                <a:ea typeface="新細明體" pitchFamily="2" charset="-120"/>
              </a:rPr>
              <a:t>$$$   S</a:t>
            </a:r>
            <a:r>
              <a:rPr kumimoji="1" lang="en-US" altLang="zh-TW" sz="2400" baseline="-25000">
                <a:solidFill>
                  <a:schemeClr val="bg2"/>
                </a:solidFill>
                <a:latin typeface="Times New Roman"/>
                <a:ea typeface="新細明體" pitchFamily="2" charset="-120"/>
              </a:rPr>
              <a:t>1</a:t>
            </a:r>
            <a:r>
              <a:rPr kumimoji="1" lang="en-US" altLang="zh-TW" sz="2400">
                <a:solidFill>
                  <a:schemeClr val="bg2"/>
                </a:solidFill>
                <a:latin typeface="Times New Roman"/>
                <a:ea typeface="新細明體" pitchFamily="2" charset="-120"/>
              </a:rPr>
              <a:t>     S</a:t>
            </a:r>
            <a:r>
              <a:rPr kumimoji="1" lang="en-US" altLang="zh-TW" sz="2400" baseline="-25000">
                <a:solidFill>
                  <a:schemeClr val="bg2"/>
                </a:solidFill>
                <a:latin typeface="Times New Roman"/>
                <a:ea typeface="新細明體" pitchFamily="2" charset="-120"/>
              </a:rPr>
              <a:t>2</a:t>
            </a:r>
            <a:r>
              <a:rPr kumimoji="1" lang="en-US" altLang="zh-TW" sz="2400">
                <a:solidFill>
                  <a:schemeClr val="bg2"/>
                </a:solidFill>
                <a:latin typeface="Times New Roman"/>
                <a:ea typeface="新細明體" pitchFamily="2" charset="-120"/>
              </a:rPr>
              <a:t> $$$$</a:t>
            </a:r>
          </a:p>
          <a:p>
            <a:pPr defTabSz="762000" eaLnBrk="1" hangingPunct="1"/>
            <a:r>
              <a:rPr kumimoji="1" lang="en-US" altLang="zh-TW" sz="2400">
                <a:solidFill>
                  <a:schemeClr val="bg2"/>
                </a:solidFill>
                <a:latin typeface="Times New Roman"/>
                <a:ea typeface="新細明體" pitchFamily="2" charset="-120"/>
              </a:rPr>
              <a:t>$$$   S</a:t>
            </a:r>
            <a:r>
              <a:rPr kumimoji="1" lang="en-US" altLang="zh-TW" sz="2400" baseline="-25000">
                <a:solidFill>
                  <a:schemeClr val="bg2"/>
                </a:solidFill>
                <a:latin typeface="Times New Roman"/>
                <a:ea typeface="新細明體" pitchFamily="2" charset="-120"/>
              </a:rPr>
              <a:t>3</a:t>
            </a:r>
            <a:r>
              <a:rPr kumimoji="1" lang="en-US" altLang="zh-TW" sz="2400">
                <a:solidFill>
                  <a:schemeClr val="bg2"/>
                </a:solidFill>
                <a:latin typeface="Times New Roman"/>
                <a:ea typeface="新細明體" pitchFamily="2" charset="-120"/>
              </a:rPr>
              <a:t>     S</a:t>
            </a:r>
            <a:r>
              <a:rPr kumimoji="1" lang="en-US" altLang="zh-TW" sz="2400" baseline="-25000">
                <a:solidFill>
                  <a:schemeClr val="bg2"/>
                </a:solidFill>
                <a:latin typeface="Times New Roman"/>
                <a:ea typeface="新細明體" pitchFamily="2" charset="-120"/>
              </a:rPr>
              <a:t>2</a:t>
            </a:r>
            <a:r>
              <a:rPr kumimoji="1" lang="en-US" altLang="zh-TW" sz="2400">
                <a:solidFill>
                  <a:schemeClr val="bg2"/>
                </a:solidFill>
                <a:latin typeface="Times New Roman"/>
                <a:ea typeface="新細明體" pitchFamily="2" charset="-120"/>
              </a:rPr>
              <a:t> $$$$</a:t>
            </a:r>
          </a:p>
          <a:p>
            <a:pPr defTabSz="762000" eaLnBrk="1" hangingPunct="1"/>
            <a:endParaRPr kumimoji="1" lang="en-US" altLang="zh-TW" sz="2400">
              <a:solidFill>
                <a:schemeClr val="bg2"/>
              </a:solidFill>
              <a:latin typeface="Times New Roman"/>
              <a:ea typeface="新細明體" pitchFamily="2" charset="-120"/>
            </a:endParaRPr>
          </a:p>
          <a:p>
            <a:pPr defTabSz="762000" eaLnBrk="1" hangingPunct="1"/>
            <a:r>
              <a:rPr kumimoji="1" lang="en-US" altLang="zh-TW" sz="2400">
                <a:solidFill>
                  <a:schemeClr val="bg2"/>
                </a:solidFill>
                <a:latin typeface="Times New Roman"/>
                <a:ea typeface="新細明體" pitchFamily="2" charset="-120"/>
              </a:rPr>
              <a:t>Add </a:t>
            </a:r>
            <a:r>
              <a:rPr kumimoji="1" lang="en-US" altLang="zh-TW" sz="2400">
                <a:solidFill>
                  <a:srgbClr val="00CC66"/>
                </a:solidFill>
                <a:latin typeface="Times New Roman"/>
                <a:ea typeface="新細明體" pitchFamily="2" charset="-120"/>
              </a:rPr>
              <a:t>n</a:t>
            </a:r>
            <a:r>
              <a:rPr kumimoji="1" lang="en-US" altLang="zh-TW" sz="2400">
                <a:solidFill>
                  <a:schemeClr val="bg2"/>
                </a:solidFill>
                <a:latin typeface="Times New Roman"/>
                <a:ea typeface="新細明體" pitchFamily="2" charset="-120"/>
              </a:rPr>
              <a:t> to </a:t>
            </a:r>
            <a:r>
              <a:rPr kumimoji="1" lang="en-US" altLang="zh-TW" sz="2400">
                <a:solidFill>
                  <a:srgbClr val="FF0000"/>
                </a:solidFill>
                <a:latin typeface="Times New Roman"/>
                <a:ea typeface="新細明體" pitchFamily="2" charset="-120"/>
              </a:rPr>
              <a:t>w(S</a:t>
            </a:r>
            <a:r>
              <a:rPr kumimoji="1" lang="en-US" altLang="zh-TW" sz="2400" baseline="-25000">
                <a:solidFill>
                  <a:srgbClr val="FF0000"/>
                </a:solidFill>
                <a:latin typeface="Times New Roman"/>
                <a:ea typeface="新細明體" pitchFamily="2" charset="-120"/>
              </a:rPr>
              <a:t>1</a:t>
            </a:r>
            <a:r>
              <a:rPr kumimoji="1" lang="en-US" altLang="zh-TW" sz="2400">
                <a:solidFill>
                  <a:srgbClr val="FF0000"/>
                </a:solidFill>
                <a:latin typeface="Times New Roman"/>
                <a:ea typeface="新細明體" pitchFamily="2" charset="-120"/>
              </a:rPr>
              <a:t>,S</a:t>
            </a:r>
            <a:r>
              <a:rPr kumimoji="1" lang="en-US" altLang="zh-TW" sz="2400" baseline="-25000">
                <a:solidFill>
                  <a:srgbClr val="FF0000"/>
                </a:solidFill>
                <a:latin typeface="Times New Roman"/>
                <a:ea typeface="新細明體" pitchFamily="2" charset="-120"/>
              </a:rPr>
              <a:t>3</a:t>
            </a:r>
            <a:r>
              <a:rPr kumimoji="1" lang="en-US" altLang="zh-TW" sz="2400">
                <a:solidFill>
                  <a:srgbClr val="FF0000"/>
                </a:solidFill>
                <a:latin typeface="Times New Roman"/>
                <a:ea typeface="新細明體" pitchFamily="2" charset="-120"/>
              </a:rPr>
              <a:t>)</a:t>
            </a:r>
            <a:r>
              <a:rPr kumimoji="1" lang="en-US" altLang="zh-TW" sz="2400">
                <a:solidFill>
                  <a:schemeClr val="bg2"/>
                </a:solidFill>
                <a:latin typeface="Times New Roman"/>
                <a:ea typeface="新細明體" pitchFamily="2" charset="-120"/>
              </a:rPr>
              <a:t> because of </a:t>
            </a:r>
            <a:r>
              <a:rPr kumimoji="1" lang="en-US" altLang="zh-TW" sz="2400">
                <a:solidFill>
                  <a:srgbClr val="FF0000"/>
                </a:solidFill>
                <a:latin typeface="Times New Roman"/>
                <a:ea typeface="新細明體" pitchFamily="2" charset="-120"/>
              </a:rPr>
              <a:t>S</a:t>
            </a:r>
            <a:r>
              <a:rPr kumimoji="1" lang="en-US" altLang="zh-TW" sz="2400" baseline="-25000">
                <a:solidFill>
                  <a:srgbClr val="FF0000"/>
                </a:solidFill>
                <a:latin typeface="Times New Roman"/>
                <a:ea typeface="新細明體" pitchFamily="2" charset="-120"/>
              </a:rPr>
              <a:t>2</a:t>
            </a:r>
          </a:p>
        </p:txBody>
      </p:sp>
      <p:sp>
        <p:nvSpPr>
          <p:cNvPr id="240654" name="Line 14"/>
          <p:cNvSpPr>
            <a:spLocks noChangeShapeType="1"/>
          </p:cNvSpPr>
          <p:nvPr/>
        </p:nvSpPr>
        <p:spPr bwMode="auto">
          <a:xfrm>
            <a:off x="2884488" y="3343275"/>
            <a:ext cx="0" cy="636588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84" name="Rectangle 20"/>
          <p:cNvSpPr>
            <a:spLocks noChangeArrowheads="1"/>
          </p:cNvSpPr>
          <p:nvPr/>
        </p:nvSpPr>
        <p:spPr bwMode="auto">
          <a:xfrm>
            <a:off x="2571750" y="1809750"/>
            <a:ext cx="3735388" cy="1412875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>
          <a:xfrm>
            <a:off x="592138" y="0"/>
            <a:ext cx="7880350" cy="1157288"/>
          </a:xfrm>
          <a:noFill/>
          <a:ln/>
        </p:spPr>
        <p:txBody>
          <a:bodyPr lIns="92075" tIns="46038" rIns="92075" bIns="46038"/>
          <a:lstStyle/>
          <a:p>
            <a:pPr algn="l"/>
            <a:r>
              <a:rPr lang="en-US" altLang="zh-TW" sz="2500" b="1">
                <a:solidFill>
                  <a:srgbClr val="FF0000"/>
                </a:solidFill>
                <a:ea typeface="新細明體" pitchFamily="2" charset="-120"/>
              </a:rPr>
              <a:t>Fan-Out</a:t>
            </a:r>
            <a:r>
              <a:rPr lang="en-US" altLang="zh-TW" sz="2500" b="1">
                <a:solidFill>
                  <a:schemeClr val="bg2"/>
                </a:solidFill>
                <a:ea typeface="新細明體" pitchFamily="2" charset="-120"/>
              </a:rPr>
              <a:t>-Oriented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325" y="1312863"/>
            <a:ext cx="8162925" cy="481012"/>
          </a:xfrm>
          <a:noFill/>
          <a:ln/>
        </p:spPr>
        <p:txBody>
          <a:bodyPr lIns="92075" tIns="46038" rIns="92075" bIns="46038"/>
          <a:lstStyle/>
          <a:p>
            <a:r>
              <a:rPr lang="en-US" altLang="zh-TW" sz="2400">
                <a:solidFill>
                  <a:schemeClr val="bg2"/>
                </a:solidFill>
                <a:ea typeface="新細明體" pitchFamily="2" charset="-120"/>
              </a:rPr>
              <a:t>present states pair asserts the same output</a:t>
            </a:r>
          </a:p>
        </p:txBody>
      </p:sp>
      <p:sp>
        <p:nvSpPr>
          <p:cNvPr id="241668" name="Line 4"/>
          <p:cNvSpPr>
            <a:spLocks noChangeShapeType="1"/>
          </p:cNvSpPr>
          <p:nvPr/>
        </p:nvSpPr>
        <p:spPr bwMode="auto">
          <a:xfrm>
            <a:off x="514350" y="752475"/>
            <a:ext cx="7726363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1669" name="Oval 5"/>
          <p:cNvSpPr>
            <a:spLocks noChangeArrowheads="1"/>
          </p:cNvSpPr>
          <p:nvPr/>
        </p:nvSpPr>
        <p:spPr bwMode="auto">
          <a:xfrm>
            <a:off x="3438525" y="2741613"/>
            <a:ext cx="496888" cy="279400"/>
          </a:xfrm>
          <a:prstGeom prst="ellipse">
            <a:avLst/>
          </a:prstGeom>
          <a:solidFill>
            <a:schemeClr val="bg1"/>
          </a:solidFill>
          <a:ln w="12699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1670" name="Rectangle 6"/>
          <p:cNvSpPr>
            <a:spLocks noChangeArrowheads="1"/>
          </p:cNvSpPr>
          <p:nvPr/>
        </p:nvSpPr>
        <p:spPr bwMode="auto">
          <a:xfrm>
            <a:off x="3408363" y="2700338"/>
            <a:ext cx="455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1" hangingPunct="1"/>
            <a:r>
              <a:rPr kumimoji="1" lang="en-US" altLang="zh-TW" sz="2400">
                <a:solidFill>
                  <a:srgbClr val="FFFF99"/>
                </a:solidFill>
                <a:latin typeface="Times New Roman"/>
                <a:ea typeface="新細明體" pitchFamily="2" charset="-120"/>
              </a:rPr>
              <a:t>S</a:t>
            </a:r>
            <a:r>
              <a:rPr kumimoji="1" lang="en-US" altLang="zh-TW" sz="2400" baseline="-25000">
                <a:solidFill>
                  <a:srgbClr val="FFFF99"/>
                </a:solidFill>
                <a:latin typeface="Times New Roman"/>
                <a:ea typeface="新細明體" pitchFamily="2" charset="-120"/>
              </a:rPr>
              <a:t>2</a:t>
            </a:r>
          </a:p>
        </p:txBody>
      </p:sp>
      <p:sp>
        <p:nvSpPr>
          <p:cNvPr id="241671" name="Oval 7"/>
          <p:cNvSpPr>
            <a:spLocks noChangeArrowheads="1"/>
          </p:cNvSpPr>
          <p:nvPr/>
        </p:nvSpPr>
        <p:spPr bwMode="auto">
          <a:xfrm>
            <a:off x="4879975" y="1930400"/>
            <a:ext cx="498475" cy="280988"/>
          </a:xfrm>
          <a:prstGeom prst="ellipse">
            <a:avLst/>
          </a:prstGeom>
          <a:solidFill>
            <a:schemeClr val="bg1"/>
          </a:solidFill>
          <a:ln w="12699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1672" name="Rectangle 8"/>
          <p:cNvSpPr>
            <a:spLocks noChangeArrowheads="1"/>
          </p:cNvSpPr>
          <p:nvPr/>
        </p:nvSpPr>
        <p:spPr bwMode="auto">
          <a:xfrm>
            <a:off x="4849813" y="1900238"/>
            <a:ext cx="455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1" hangingPunct="1"/>
            <a:r>
              <a:rPr kumimoji="1" lang="en-US" altLang="zh-TW" sz="2400">
                <a:solidFill>
                  <a:srgbClr val="FFFF99"/>
                </a:solidFill>
                <a:latin typeface="Times New Roman"/>
                <a:ea typeface="新細明體" pitchFamily="2" charset="-120"/>
              </a:rPr>
              <a:t>S</a:t>
            </a:r>
            <a:r>
              <a:rPr kumimoji="1" lang="en-US" altLang="zh-TW" sz="2400" baseline="-25000">
                <a:solidFill>
                  <a:srgbClr val="FFFF99"/>
                </a:solidFill>
                <a:latin typeface="Times New Roman"/>
                <a:ea typeface="新細明體" pitchFamily="2" charset="-120"/>
              </a:rPr>
              <a:t>3</a:t>
            </a:r>
          </a:p>
        </p:txBody>
      </p:sp>
      <p:sp>
        <p:nvSpPr>
          <p:cNvPr id="241673" name="Oval 9"/>
          <p:cNvSpPr>
            <a:spLocks noChangeArrowheads="1"/>
          </p:cNvSpPr>
          <p:nvPr/>
        </p:nvSpPr>
        <p:spPr bwMode="auto">
          <a:xfrm>
            <a:off x="2922588" y="1989138"/>
            <a:ext cx="498475" cy="279400"/>
          </a:xfrm>
          <a:prstGeom prst="ellipse">
            <a:avLst/>
          </a:prstGeom>
          <a:solidFill>
            <a:schemeClr val="bg1"/>
          </a:solidFill>
          <a:ln w="12699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1674" name="Rectangle 10"/>
          <p:cNvSpPr>
            <a:spLocks noChangeArrowheads="1"/>
          </p:cNvSpPr>
          <p:nvPr/>
        </p:nvSpPr>
        <p:spPr bwMode="auto">
          <a:xfrm>
            <a:off x="2892425" y="1957388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1" hangingPunct="1"/>
            <a:r>
              <a:rPr kumimoji="1" lang="en-US" altLang="zh-TW" sz="2400">
                <a:solidFill>
                  <a:srgbClr val="FFFF99"/>
                </a:solidFill>
                <a:latin typeface="Times New Roman"/>
                <a:ea typeface="新細明體" pitchFamily="2" charset="-120"/>
              </a:rPr>
              <a:t>S</a:t>
            </a:r>
            <a:r>
              <a:rPr kumimoji="1" lang="en-US" altLang="zh-TW" sz="2400" baseline="-25000">
                <a:solidFill>
                  <a:srgbClr val="FFFF99"/>
                </a:solidFill>
                <a:latin typeface="Times New Roman"/>
                <a:ea typeface="新細明體" pitchFamily="2" charset="-120"/>
              </a:rPr>
              <a:t>1</a:t>
            </a:r>
          </a:p>
        </p:txBody>
      </p:sp>
      <p:sp>
        <p:nvSpPr>
          <p:cNvPr id="241675" name="Oval 11"/>
          <p:cNvSpPr>
            <a:spLocks noChangeArrowheads="1"/>
          </p:cNvSpPr>
          <p:nvPr/>
        </p:nvSpPr>
        <p:spPr bwMode="auto">
          <a:xfrm>
            <a:off x="5497513" y="2682875"/>
            <a:ext cx="498475" cy="280988"/>
          </a:xfrm>
          <a:prstGeom prst="ellipse">
            <a:avLst/>
          </a:prstGeom>
          <a:solidFill>
            <a:schemeClr val="bg1"/>
          </a:solidFill>
          <a:ln w="12699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1676" name="Rectangle 12"/>
          <p:cNvSpPr>
            <a:spLocks noChangeArrowheads="1"/>
          </p:cNvSpPr>
          <p:nvPr/>
        </p:nvSpPr>
        <p:spPr bwMode="auto">
          <a:xfrm>
            <a:off x="5468938" y="2643188"/>
            <a:ext cx="455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1" hangingPunct="1"/>
            <a:r>
              <a:rPr kumimoji="1" lang="en-US" altLang="zh-TW" sz="2400">
                <a:solidFill>
                  <a:srgbClr val="FFFF99"/>
                </a:solidFill>
                <a:latin typeface="Times New Roman"/>
                <a:ea typeface="新細明體" pitchFamily="2" charset="-120"/>
              </a:rPr>
              <a:t>S</a:t>
            </a:r>
            <a:r>
              <a:rPr kumimoji="1" lang="en-US" altLang="zh-TW" sz="2400" baseline="-25000">
                <a:solidFill>
                  <a:srgbClr val="FFFF99"/>
                </a:solidFill>
                <a:latin typeface="Times New Roman"/>
                <a:ea typeface="新細明體" pitchFamily="2" charset="-120"/>
              </a:rPr>
              <a:t>4</a:t>
            </a:r>
          </a:p>
        </p:txBody>
      </p:sp>
      <p:sp>
        <p:nvSpPr>
          <p:cNvPr id="241677" name="Line 13"/>
          <p:cNvSpPr>
            <a:spLocks noChangeShapeType="1"/>
          </p:cNvSpPr>
          <p:nvPr/>
        </p:nvSpPr>
        <p:spPr bwMode="auto">
          <a:xfrm>
            <a:off x="3325813" y="2273300"/>
            <a:ext cx="309562" cy="46355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1678" name="Line 14"/>
          <p:cNvSpPr>
            <a:spLocks noChangeShapeType="1"/>
          </p:cNvSpPr>
          <p:nvPr/>
        </p:nvSpPr>
        <p:spPr bwMode="auto">
          <a:xfrm>
            <a:off x="5180013" y="2216150"/>
            <a:ext cx="515937" cy="461963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1679" name="Rectangle 15"/>
          <p:cNvSpPr>
            <a:spLocks noChangeArrowheads="1"/>
          </p:cNvSpPr>
          <p:nvPr/>
        </p:nvSpPr>
        <p:spPr bwMode="auto">
          <a:xfrm>
            <a:off x="3408363" y="2276475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1" hangingPunct="1"/>
            <a:r>
              <a:rPr kumimoji="1" lang="en-US" altLang="zh-TW" sz="2400">
                <a:solidFill>
                  <a:srgbClr val="FFFF99"/>
                </a:solidFill>
                <a:latin typeface="Times New Roman"/>
                <a:ea typeface="新細明體" pitchFamily="2" charset="-120"/>
              </a:rPr>
              <a:t>$/j</a:t>
            </a:r>
          </a:p>
        </p:txBody>
      </p:sp>
      <p:sp>
        <p:nvSpPr>
          <p:cNvPr id="241680" name="Rectangle 16"/>
          <p:cNvSpPr>
            <a:spLocks noChangeArrowheads="1"/>
          </p:cNvSpPr>
          <p:nvPr/>
        </p:nvSpPr>
        <p:spPr bwMode="auto">
          <a:xfrm>
            <a:off x="5365750" y="2217738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1" hangingPunct="1"/>
            <a:r>
              <a:rPr kumimoji="1" lang="en-US" altLang="zh-TW" sz="2400">
                <a:solidFill>
                  <a:srgbClr val="FFFF99"/>
                </a:solidFill>
                <a:latin typeface="Times New Roman"/>
                <a:ea typeface="新細明體" pitchFamily="2" charset="-120"/>
              </a:rPr>
              <a:t>$/j</a:t>
            </a:r>
          </a:p>
        </p:txBody>
      </p:sp>
      <p:sp>
        <p:nvSpPr>
          <p:cNvPr id="241681" name="Rectangle 17"/>
          <p:cNvSpPr>
            <a:spLocks noChangeArrowheads="1"/>
          </p:cNvSpPr>
          <p:nvPr/>
        </p:nvSpPr>
        <p:spPr bwMode="auto">
          <a:xfrm>
            <a:off x="1524000" y="4229100"/>
            <a:ext cx="4906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1" hangingPunct="1"/>
            <a:r>
              <a:rPr kumimoji="1" lang="en-US" altLang="zh-TW" sz="2400">
                <a:solidFill>
                  <a:schemeClr val="bg2"/>
                </a:solidFill>
                <a:latin typeface="Times New Roman"/>
                <a:ea typeface="新細明體" pitchFamily="2" charset="-120"/>
              </a:rPr>
              <a:t>Add </a:t>
            </a:r>
            <a:r>
              <a:rPr kumimoji="1" lang="en-US" altLang="zh-TW" sz="2400">
                <a:solidFill>
                  <a:srgbClr val="FF0000"/>
                </a:solidFill>
                <a:latin typeface="Times New Roman"/>
                <a:ea typeface="新細明體" pitchFamily="2" charset="-120"/>
              </a:rPr>
              <a:t>1</a:t>
            </a:r>
            <a:r>
              <a:rPr kumimoji="1" lang="en-US" altLang="zh-TW" sz="2400">
                <a:solidFill>
                  <a:schemeClr val="bg2"/>
                </a:solidFill>
                <a:latin typeface="Times New Roman"/>
                <a:ea typeface="新細明體" pitchFamily="2" charset="-120"/>
              </a:rPr>
              <a:t> to </a:t>
            </a:r>
            <a:r>
              <a:rPr kumimoji="1" lang="en-US" altLang="zh-TW" sz="2400">
                <a:solidFill>
                  <a:srgbClr val="FF0000"/>
                </a:solidFill>
                <a:latin typeface="Times New Roman"/>
                <a:ea typeface="新細明體" pitchFamily="2" charset="-120"/>
              </a:rPr>
              <a:t>w(S</a:t>
            </a:r>
            <a:r>
              <a:rPr kumimoji="1" lang="en-US" altLang="zh-TW" sz="2400" baseline="-25000">
                <a:solidFill>
                  <a:srgbClr val="FF0000"/>
                </a:solidFill>
                <a:latin typeface="Times New Roman"/>
                <a:ea typeface="新細明體" pitchFamily="2" charset="-120"/>
              </a:rPr>
              <a:t>1 </a:t>
            </a:r>
            <a:r>
              <a:rPr kumimoji="1" lang="en-US" altLang="zh-TW" sz="2400">
                <a:solidFill>
                  <a:srgbClr val="FF0000"/>
                </a:solidFill>
                <a:latin typeface="Times New Roman"/>
                <a:ea typeface="新細明體" pitchFamily="2" charset="-120"/>
              </a:rPr>
              <a:t>,</a:t>
            </a:r>
            <a:r>
              <a:rPr kumimoji="1" lang="en-US" altLang="zh-TW" sz="2400" baseline="-25000">
                <a:solidFill>
                  <a:srgbClr val="FF0000"/>
                </a:solidFill>
                <a:latin typeface="Times New Roman"/>
                <a:ea typeface="新細明體" pitchFamily="2" charset="-120"/>
              </a:rPr>
              <a:t> </a:t>
            </a:r>
            <a:r>
              <a:rPr kumimoji="1" lang="en-US" altLang="zh-TW" sz="2400">
                <a:solidFill>
                  <a:srgbClr val="FF0000"/>
                </a:solidFill>
                <a:latin typeface="Times New Roman"/>
                <a:ea typeface="新細明體" pitchFamily="2" charset="-120"/>
              </a:rPr>
              <a:t>S3)</a:t>
            </a:r>
            <a:r>
              <a:rPr kumimoji="1" lang="en-US" altLang="zh-TW" sz="2400">
                <a:solidFill>
                  <a:schemeClr val="bg2"/>
                </a:solidFill>
                <a:latin typeface="Times New Roman"/>
                <a:ea typeface="新細明體" pitchFamily="2" charset="-120"/>
              </a:rPr>
              <a:t> because of output</a:t>
            </a:r>
            <a:r>
              <a:rPr kumimoji="1" lang="en-US" altLang="zh-TW" sz="2400">
                <a:solidFill>
                  <a:srgbClr val="FF0000"/>
                </a:solidFill>
                <a:latin typeface="Times New Roman"/>
                <a:ea typeface="新細明體" pitchFamily="2" charset="-120"/>
              </a:rPr>
              <a:t> j</a:t>
            </a:r>
          </a:p>
        </p:txBody>
      </p:sp>
      <p:sp>
        <p:nvSpPr>
          <p:cNvPr id="241682" name="Rectangle 18"/>
          <p:cNvSpPr>
            <a:spLocks noChangeArrowheads="1"/>
          </p:cNvSpPr>
          <p:nvPr/>
        </p:nvSpPr>
        <p:spPr bwMode="auto">
          <a:xfrm>
            <a:off x="2905125" y="3232150"/>
            <a:ext cx="29114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1" hangingPunct="1"/>
            <a:r>
              <a:rPr kumimoji="1" lang="en-US" altLang="zh-TW" sz="2400">
                <a:solidFill>
                  <a:schemeClr val="bg2"/>
                </a:solidFill>
                <a:latin typeface="Times New Roman"/>
                <a:ea typeface="新細明體" pitchFamily="2" charset="-120"/>
              </a:rPr>
              <a:t>$$$   S</a:t>
            </a:r>
            <a:r>
              <a:rPr kumimoji="1" lang="en-US" altLang="zh-TW" sz="2400" baseline="-25000">
                <a:solidFill>
                  <a:schemeClr val="bg2"/>
                </a:solidFill>
                <a:latin typeface="Times New Roman"/>
                <a:ea typeface="新細明體" pitchFamily="2" charset="-120"/>
              </a:rPr>
              <a:t>1       </a:t>
            </a:r>
            <a:r>
              <a:rPr kumimoji="1" lang="en-US" altLang="zh-TW" sz="2400">
                <a:solidFill>
                  <a:schemeClr val="bg2"/>
                </a:solidFill>
                <a:latin typeface="Times New Roman"/>
                <a:ea typeface="新細明體" pitchFamily="2" charset="-120"/>
              </a:rPr>
              <a:t>S</a:t>
            </a:r>
            <a:r>
              <a:rPr kumimoji="1" lang="en-US" altLang="zh-TW" sz="2400" baseline="-25000">
                <a:solidFill>
                  <a:schemeClr val="bg2"/>
                </a:solidFill>
                <a:latin typeface="Times New Roman"/>
                <a:ea typeface="新細明體" pitchFamily="2" charset="-120"/>
              </a:rPr>
              <a:t>2</a:t>
            </a:r>
            <a:r>
              <a:rPr kumimoji="1" lang="en-US" altLang="zh-TW" sz="2400">
                <a:solidFill>
                  <a:schemeClr val="bg2"/>
                </a:solidFill>
                <a:latin typeface="Times New Roman"/>
                <a:ea typeface="新細明體" pitchFamily="2" charset="-120"/>
              </a:rPr>
              <a:t>   $$$1$</a:t>
            </a:r>
          </a:p>
          <a:p>
            <a:pPr defTabSz="762000" eaLnBrk="1" hangingPunct="1"/>
            <a:r>
              <a:rPr kumimoji="1" lang="en-US" altLang="zh-TW" sz="2400">
                <a:solidFill>
                  <a:schemeClr val="bg2"/>
                </a:solidFill>
                <a:latin typeface="Times New Roman"/>
                <a:ea typeface="新細明體" pitchFamily="2" charset="-120"/>
              </a:rPr>
              <a:t>$$$   S</a:t>
            </a:r>
            <a:r>
              <a:rPr kumimoji="1" lang="en-US" altLang="zh-TW" sz="2400" baseline="-25000">
                <a:solidFill>
                  <a:schemeClr val="bg2"/>
                </a:solidFill>
                <a:latin typeface="Times New Roman"/>
                <a:ea typeface="新細明體" pitchFamily="2" charset="-120"/>
              </a:rPr>
              <a:t>3       </a:t>
            </a:r>
            <a:r>
              <a:rPr kumimoji="1" lang="en-US" altLang="zh-TW" sz="2400">
                <a:solidFill>
                  <a:schemeClr val="bg2"/>
                </a:solidFill>
                <a:latin typeface="Times New Roman"/>
                <a:ea typeface="新細明體" pitchFamily="2" charset="-120"/>
              </a:rPr>
              <a:t>S</a:t>
            </a:r>
            <a:r>
              <a:rPr kumimoji="1" lang="en-US" altLang="zh-TW" sz="2400" baseline="-25000">
                <a:solidFill>
                  <a:schemeClr val="bg2"/>
                </a:solidFill>
                <a:latin typeface="Times New Roman"/>
                <a:ea typeface="新細明體" pitchFamily="2" charset="-120"/>
              </a:rPr>
              <a:t>4   </a:t>
            </a:r>
            <a:r>
              <a:rPr kumimoji="1" lang="en-US" altLang="zh-TW" sz="2400">
                <a:solidFill>
                  <a:schemeClr val="bg2"/>
                </a:solidFill>
                <a:latin typeface="Times New Roman"/>
                <a:ea typeface="新細明體" pitchFamily="2" charset="-120"/>
              </a:rPr>
              <a:t> $$$1$  </a:t>
            </a:r>
          </a:p>
        </p:txBody>
      </p:sp>
      <p:sp>
        <p:nvSpPr>
          <p:cNvPr id="241683" name="Line 19"/>
          <p:cNvSpPr>
            <a:spLocks noChangeShapeType="1"/>
          </p:cNvSpPr>
          <p:nvPr/>
        </p:nvSpPr>
        <p:spPr bwMode="auto">
          <a:xfrm>
            <a:off x="4132263" y="3255963"/>
            <a:ext cx="0" cy="593725"/>
          </a:xfrm>
          <a:prstGeom prst="line">
            <a:avLst/>
          </a:prstGeom>
          <a:noFill/>
          <a:ln w="12699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703" name="Rectangle 15"/>
          <p:cNvSpPr>
            <a:spLocks noChangeArrowheads="1"/>
          </p:cNvSpPr>
          <p:nvPr/>
        </p:nvSpPr>
        <p:spPr bwMode="auto">
          <a:xfrm>
            <a:off x="2266950" y="1676400"/>
            <a:ext cx="3600450" cy="19431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271000" cy="693738"/>
          </a:xfrm>
          <a:noFill/>
          <a:ln/>
        </p:spPr>
        <p:txBody>
          <a:bodyPr lIns="92075" tIns="46038" rIns="92075" bIns="46038"/>
          <a:lstStyle/>
          <a:p>
            <a:r>
              <a:rPr lang="en-US" altLang="zh-TW" sz="3700" b="1">
                <a:solidFill>
                  <a:srgbClr val="FF0000"/>
                </a:solidFill>
                <a:ea typeface="新細明體" pitchFamily="2" charset="-120"/>
              </a:rPr>
              <a:t>Fanin-Oriented (exam next state pair)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325" y="1041400"/>
            <a:ext cx="7880350" cy="5133975"/>
          </a:xfrm>
          <a:noFill/>
          <a:ln/>
        </p:spPr>
        <p:txBody>
          <a:bodyPr lIns="92075" tIns="46038" rIns="92075" bIns="46038"/>
          <a:lstStyle/>
          <a:p>
            <a:r>
              <a:rPr lang="en-US" altLang="zh-TW" sz="2400">
                <a:solidFill>
                  <a:schemeClr val="bg2"/>
                </a:solidFill>
                <a:ea typeface="新細明體" pitchFamily="2" charset="-120"/>
              </a:rPr>
              <a:t>The same present state causes transition to next state pair.</a:t>
            </a:r>
          </a:p>
          <a:p>
            <a:pPr>
              <a:buFont typeface="Wingdings" pitchFamily="2" charset="2"/>
              <a:buNone/>
            </a:pPr>
            <a:endParaRPr lang="en-US" altLang="zh-TW" sz="2400">
              <a:solidFill>
                <a:schemeClr val="bg2"/>
              </a:solidFill>
              <a:ea typeface="新細明體" pitchFamily="2" charset="-120"/>
            </a:endParaRPr>
          </a:p>
          <a:p>
            <a:pPr>
              <a:buFont typeface="Wingdings" pitchFamily="2" charset="2"/>
              <a:buNone/>
            </a:pPr>
            <a:endParaRPr lang="en-US" altLang="zh-TW" sz="2400">
              <a:solidFill>
                <a:schemeClr val="bg2"/>
              </a:solidFill>
              <a:ea typeface="新細明體" pitchFamily="2" charset="-120"/>
            </a:endParaRPr>
          </a:p>
          <a:p>
            <a:pPr>
              <a:buFont typeface="Wingdings" pitchFamily="2" charset="2"/>
              <a:buNone/>
            </a:pPr>
            <a:endParaRPr lang="en-US" altLang="zh-TW" sz="2400">
              <a:solidFill>
                <a:schemeClr val="bg2"/>
              </a:solidFill>
              <a:ea typeface="新細明體" pitchFamily="2" charset="-120"/>
            </a:endParaRPr>
          </a:p>
          <a:p>
            <a:pPr>
              <a:buFont typeface="Wingdings" pitchFamily="2" charset="2"/>
              <a:buNone/>
            </a:pPr>
            <a:endParaRPr lang="en-US" altLang="zh-TW" sz="2400">
              <a:solidFill>
                <a:schemeClr val="bg2"/>
              </a:solidFill>
              <a:ea typeface="新細明體" pitchFamily="2" charset="-120"/>
            </a:endParaRPr>
          </a:p>
          <a:p>
            <a:pPr>
              <a:buFont typeface="Wingdings" pitchFamily="2" charset="2"/>
              <a:buNone/>
            </a:pPr>
            <a:endParaRPr lang="en-US" altLang="zh-TW" sz="2400">
              <a:solidFill>
                <a:schemeClr val="bg2"/>
              </a:solidFill>
              <a:ea typeface="新細明體" pitchFamily="2" charset="-120"/>
            </a:endParaRPr>
          </a:p>
          <a:p>
            <a:pPr>
              <a:buFont typeface="Wingdings" pitchFamily="2" charset="2"/>
              <a:buNone/>
            </a:pPr>
            <a:endParaRPr lang="en-US" altLang="zh-TW" sz="2400">
              <a:solidFill>
                <a:schemeClr val="bg2"/>
              </a:solidFill>
              <a:ea typeface="新細明體" pitchFamily="2" charset="-120"/>
            </a:endParaRPr>
          </a:p>
          <a:p>
            <a:pPr>
              <a:buFont typeface="Wingdings" pitchFamily="2" charset="2"/>
              <a:buNone/>
            </a:pPr>
            <a:r>
              <a:rPr lang="en-US" altLang="zh-TW" sz="2400">
                <a:solidFill>
                  <a:schemeClr val="bg2"/>
                </a:solidFill>
                <a:ea typeface="新細明體" pitchFamily="2" charset="-120"/>
              </a:rPr>
              <a:t>                  $$$    S</a:t>
            </a:r>
            <a:r>
              <a:rPr lang="en-US" altLang="zh-TW" sz="2400" baseline="-25000">
                <a:solidFill>
                  <a:schemeClr val="bg2"/>
                </a:solidFill>
                <a:ea typeface="新細明體" pitchFamily="2" charset="-120"/>
              </a:rPr>
              <a:t>1</a:t>
            </a:r>
            <a:r>
              <a:rPr lang="en-US" altLang="zh-TW" sz="2400">
                <a:solidFill>
                  <a:schemeClr val="bg2"/>
                </a:solidFill>
                <a:ea typeface="新細明體" pitchFamily="2" charset="-120"/>
              </a:rPr>
              <a:t>     S</a:t>
            </a:r>
            <a:r>
              <a:rPr lang="en-US" altLang="zh-TW" sz="2400" baseline="-25000">
                <a:solidFill>
                  <a:schemeClr val="bg2"/>
                </a:solidFill>
                <a:ea typeface="新細明體" pitchFamily="2" charset="-120"/>
              </a:rPr>
              <a:t>2</a:t>
            </a:r>
            <a:r>
              <a:rPr lang="en-US" altLang="zh-TW" sz="2400">
                <a:solidFill>
                  <a:schemeClr val="bg2"/>
                </a:solidFill>
                <a:ea typeface="新細明體" pitchFamily="2" charset="-120"/>
              </a:rPr>
              <a:t>   $$$$</a:t>
            </a:r>
          </a:p>
          <a:p>
            <a:pPr>
              <a:buFont typeface="Wingdings" pitchFamily="2" charset="2"/>
              <a:buNone/>
            </a:pPr>
            <a:r>
              <a:rPr lang="en-US" altLang="zh-TW" sz="2400">
                <a:solidFill>
                  <a:schemeClr val="bg2"/>
                </a:solidFill>
                <a:ea typeface="新細明體" pitchFamily="2" charset="-120"/>
              </a:rPr>
              <a:t>                  $$$    S</a:t>
            </a:r>
            <a:r>
              <a:rPr lang="en-US" altLang="zh-TW" sz="2400" baseline="-25000">
                <a:solidFill>
                  <a:schemeClr val="bg2"/>
                </a:solidFill>
                <a:ea typeface="新細明體" pitchFamily="2" charset="-120"/>
              </a:rPr>
              <a:t>1 </a:t>
            </a:r>
            <a:r>
              <a:rPr lang="en-US" altLang="zh-TW" sz="2400">
                <a:solidFill>
                  <a:schemeClr val="bg2"/>
                </a:solidFill>
                <a:ea typeface="新細明體" pitchFamily="2" charset="-120"/>
              </a:rPr>
              <a:t>    S</a:t>
            </a:r>
            <a:r>
              <a:rPr lang="en-US" altLang="zh-TW" sz="2400" baseline="-25000">
                <a:solidFill>
                  <a:schemeClr val="bg2"/>
                </a:solidFill>
                <a:ea typeface="新細明體" pitchFamily="2" charset="-120"/>
              </a:rPr>
              <a:t>4 </a:t>
            </a:r>
            <a:r>
              <a:rPr lang="en-US" altLang="zh-TW" sz="2400">
                <a:solidFill>
                  <a:schemeClr val="bg2"/>
                </a:solidFill>
                <a:ea typeface="新細明體" pitchFamily="2" charset="-120"/>
              </a:rPr>
              <a:t>   $$$$     </a:t>
            </a:r>
          </a:p>
          <a:p>
            <a:pPr>
              <a:buFont typeface="Wingdings" pitchFamily="2" charset="2"/>
              <a:buNone/>
            </a:pPr>
            <a:endParaRPr lang="en-US" altLang="zh-TW" sz="2400">
              <a:solidFill>
                <a:schemeClr val="bg2"/>
              </a:solidFill>
              <a:ea typeface="新細明體" pitchFamily="2" charset="-120"/>
            </a:endParaRPr>
          </a:p>
          <a:p>
            <a:pPr>
              <a:buFont typeface="Wingdings" pitchFamily="2" charset="2"/>
              <a:buNone/>
            </a:pPr>
            <a:r>
              <a:rPr lang="en-US" altLang="zh-TW" sz="2400">
                <a:solidFill>
                  <a:schemeClr val="bg2"/>
                </a:solidFill>
                <a:ea typeface="新細明體" pitchFamily="2" charset="-120"/>
              </a:rPr>
              <a:t>          Add n/2 to w(S</a:t>
            </a:r>
            <a:r>
              <a:rPr lang="en-US" altLang="zh-TW" sz="2400" baseline="-25000">
                <a:solidFill>
                  <a:schemeClr val="bg2"/>
                </a:solidFill>
                <a:ea typeface="新細明體" pitchFamily="2" charset="-120"/>
              </a:rPr>
              <a:t>2</a:t>
            </a:r>
            <a:r>
              <a:rPr lang="en-US" altLang="zh-TW" sz="2400">
                <a:solidFill>
                  <a:schemeClr val="bg2"/>
                </a:solidFill>
                <a:ea typeface="新細明體" pitchFamily="2" charset="-120"/>
              </a:rPr>
              <a:t>,S</a:t>
            </a:r>
            <a:r>
              <a:rPr lang="en-US" altLang="zh-TW" sz="2400" baseline="-25000">
                <a:solidFill>
                  <a:schemeClr val="bg2"/>
                </a:solidFill>
                <a:ea typeface="新細明體" pitchFamily="2" charset="-120"/>
              </a:rPr>
              <a:t>4</a:t>
            </a:r>
            <a:r>
              <a:rPr lang="en-US" altLang="zh-TW" sz="2400">
                <a:solidFill>
                  <a:schemeClr val="bg2"/>
                </a:solidFill>
                <a:ea typeface="新細明體" pitchFamily="2" charset="-120"/>
              </a:rPr>
              <a:t>) because of S</a:t>
            </a:r>
            <a:r>
              <a:rPr lang="en-US" altLang="zh-TW" sz="2400" baseline="-25000">
                <a:solidFill>
                  <a:schemeClr val="bg2"/>
                </a:solidFill>
                <a:ea typeface="新細明體" pitchFamily="2" charset="-120"/>
              </a:rPr>
              <a:t>1</a:t>
            </a:r>
          </a:p>
        </p:txBody>
      </p:sp>
      <p:sp>
        <p:nvSpPr>
          <p:cNvPr id="242692" name="Line 4"/>
          <p:cNvSpPr>
            <a:spLocks noChangeShapeType="1"/>
          </p:cNvSpPr>
          <p:nvPr/>
        </p:nvSpPr>
        <p:spPr bwMode="auto">
          <a:xfrm>
            <a:off x="514350" y="868363"/>
            <a:ext cx="782955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2693" name="Oval 5"/>
          <p:cNvSpPr>
            <a:spLocks noChangeArrowheads="1"/>
          </p:cNvSpPr>
          <p:nvPr/>
        </p:nvSpPr>
        <p:spPr bwMode="auto">
          <a:xfrm>
            <a:off x="3648075" y="2030413"/>
            <a:ext cx="898525" cy="612775"/>
          </a:xfrm>
          <a:prstGeom prst="ellipse">
            <a:avLst/>
          </a:prstGeom>
          <a:solidFill>
            <a:srgbClr val="00FFFF">
              <a:alpha val="50000"/>
            </a:srgbClr>
          </a:solidFill>
          <a:ln w="12699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2694" name="Oval 6"/>
          <p:cNvSpPr>
            <a:spLocks noChangeArrowheads="1"/>
          </p:cNvSpPr>
          <p:nvPr/>
        </p:nvSpPr>
        <p:spPr bwMode="auto">
          <a:xfrm>
            <a:off x="4506913" y="2946400"/>
            <a:ext cx="841375" cy="612775"/>
          </a:xfrm>
          <a:prstGeom prst="ellipse">
            <a:avLst/>
          </a:prstGeom>
          <a:solidFill>
            <a:srgbClr val="00FFFF">
              <a:alpha val="50000"/>
            </a:srgbClr>
          </a:solidFill>
          <a:ln w="12699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2695" name="Oval 7"/>
          <p:cNvSpPr>
            <a:spLocks noChangeArrowheads="1"/>
          </p:cNvSpPr>
          <p:nvPr/>
        </p:nvSpPr>
        <p:spPr bwMode="auto">
          <a:xfrm>
            <a:off x="2789238" y="2946400"/>
            <a:ext cx="841375" cy="631825"/>
          </a:xfrm>
          <a:prstGeom prst="ellipse">
            <a:avLst/>
          </a:prstGeom>
          <a:solidFill>
            <a:srgbClr val="00FFFF">
              <a:alpha val="50000"/>
            </a:srgbClr>
          </a:solidFill>
          <a:ln w="12699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2696" name="Line 8"/>
          <p:cNvSpPr>
            <a:spLocks noChangeShapeType="1"/>
          </p:cNvSpPr>
          <p:nvPr/>
        </p:nvSpPr>
        <p:spPr bwMode="auto">
          <a:xfrm flipH="1">
            <a:off x="3382963" y="2381250"/>
            <a:ext cx="514350" cy="560388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2697" name="Line 9"/>
          <p:cNvSpPr>
            <a:spLocks noChangeShapeType="1"/>
          </p:cNvSpPr>
          <p:nvPr/>
        </p:nvSpPr>
        <p:spPr bwMode="auto">
          <a:xfrm>
            <a:off x="4240213" y="2381250"/>
            <a:ext cx="515937" cy="560388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2698" name="Rectangle 10"/>
          <p:cNvSpPr>
            <a:spLocks noChangeArrowheads="1"/>
          </p:cNvSpPr>
          <p:nvPr/>
        </p:nvSpPr>
        <p:spPr bwMode="auto">
          <a:xfrm>
            <a:off x="3776663" y="2079625"/>
            <a:ext cx="455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kumimoji="1" lang="en-US" altLang="zh-TW" sz="2400">
                <a:solidFill>
                  <a:schemeClr val="bg2"/>
                </a:solidFill>
                <a:latin typeface="Times New Roman"/>
                <a:ea typeface="新細明體" pitchFamily="2" charset="-120"/>
              </a:rPr>
              <a:t>S</a:t>
            </a:r>
            <a:r>
              <a:rPr kumimoji="1" lang="en-US" altLang="zh-TW" sz="2400" baseline="-25000">
                <a:solidFill>
                  <a:schemeClr val="bg2"/>
                </a:solidFill>
                <a:latin typeface="Times New Roman"/>
                <a:ea typeface="新細明體" pitchFamily="2" charset="-120"/>
              </a:rPr>
              <a:t>1</a:t>
            </a:r>
          </a:p>
        </p:txBody>
      </p:sp>
      <p:sp>
        <p:nvSpPr>
          <p:cNvPr id="242699" name="Rectangle 11"/>
          <p:cNvSpPr>
            <a:spLocks noChangeArrowheads="1"/>
          </p:cNvSpPr>
          <p:nvPr/>
        </p:nvSpPr>
        <p:spPr bwMode="auto">
          <a:xfrm>
            <a:off x="2919413" y="2994025"/>
            <a:ext cx="455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kumimoji="1" lang="en-US" altLang="zh-TW" sz="2400">
                <a:solidFill>
                  <a:schemeClr val="bg2"/>
                </a:solidFill>
                <a:latin typeface="Times New Roman"/>
                <a:ea typeface="新細明體" pitchFamily="2" charset="-120"/>
              </a:rPr>
              <a:t>S</a:t>
            </a:r>
            <a:r>
              <a:rPr kumimoji="1" lang="en-US" altLang="zh-TW" sz="2400" baseline="-25000">
                <a:solidFill>
                  <a:schemeClr val="bg2"/>
                </a:solidFill>
                <a:latin typeface="Times New Roman"/>
                <a:ea typeface="新細明體" pitchFamily="2" charset="-120"/>
              </a:rPr>
              <a:t>2</a:t>
            </a:r>
          </a:p>
        </p:txBody>
      </p:sp>
      <p:sp>
        <p:nvSpPr>
          <p:cNvPr id="242700" name="Rectangle 12"/>
          <p:cNvSpPr>
            <a:spLocks noChangeArrowheads="1"/>
          </p:cNvSpPr>
          <p:nvPr/>
        </p:nvSpPr>
        <p:spPr bwMode="auto">
          <a:xfrm>
            <a:off x="4649788" y="2973388"/>
            <a:ext cx="455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kumimoji="1" lang="en-US" altLang="zh-TW" sz="2400">
                <a:solidFill>
                  <a:schemeClr val="bg2"/>
                </a:solidFill>
                <a:latin typeface="Times New Roman"/>
                <a:ea typeface="新細明體" pitchFamily="2" charset="-120"/>
              </a:rPr>
              <a:t>S</a:t>
            </a:r>
            <a:r>
              <a:rPr kumimoji="1" lang="en-US" altLang="zh-TW" sz="2400" baseline="-25000">
                <a:solidFill>
                  <a:schemeClr val="bg2"/>
                </a:solidFill>
                <a:latin typeface="Times New Roman"/>
                <a:ea typeface="新細明體" pitchFamily="2" charset="-120"/>
              </a:rPr>
              <a:t>4</a:t>
            </a:r>
          </a:p>
        </p:txBody>
      </p:sp>
      <p:sp>
        <p:nvSpPr>
          <p:cNvPr id="242701" name="Line 13"/>
          <p:cNvSpPr>
            <a:spLocks noChangeShapeType="1"/>
          </p:cNvSpPr>
          <p:nvPr/>
        </p:nvSpPr>
        <p:spPr bwMode="auto">
          <a:xfrm>
            <a:off x="4275138" y="4008438"/>
            <a:ext cx="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2702" name="Line 14"/>
          <p:cNvSpPr>
            <a:spLocks noChangeShapeType="1"/>
          </p:cNvSpPr>
          <p:nvPr/>
        </p:nvSpPr>
        <p:spPr bwMode="auto">
          <a:xfrm>
            <a:off x="4300538" y="3705225"/>
            <a:ext cx="0" cy="6223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30" name="Rectangle 18"/>
          <p:cNvSpPr>
            <a:spLocks noChangeArrowheads="1"/>
          </p:cNvSpPr>
          <p:nvPr/>
        </p:nvSpPr>
        <p:spPr bwMode="auto">
          <a:xfrm>
            <a:off x="1905000" y="1504950"/>
            <a:ext cx="4667250" cy="20955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>
          <a:xfrm>
            <a:off x="695325" y="288925"/>
            <a:ext cx="7880350" cy="811213"/>
          </a:xfrm>
          <a:noFill/>
          <a:ln/>
        </p:spPr>
        <p:txBody>
          <a:bodyPr lIns="92075" tIns="46038" rIns="92075" bIns="46038"/>
          <a:lstStyle/>
          <a:p>
            <a:pPr algn="l"/>
            <a:r>
              <a:rPr lang="en-US" altLang="zh-TW" sz="2500" b="1">
                <a:solidFill>
                  <a:schemeClr val="bg2"/>
                </a:solidFill>
                <a:ea typeface="新細明體" pitchFamily="2" charset="-120"/>
              </a:rPr>
              <a:t>Fanin-Oriented (exam next state pair)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325" y="984250"/>
            <a:ext cx="7880350" cy="4148138"/>
          </a:xfrm>
          <a:noFill/>
          <a:ln/>
        </p:spPr>
        <p:txBody>
          <a:bodyPr lIns="92075" tIns="46038" rIns="92075" bIns="46038"/>
          <a:lstStyle/>
          <a:p>
            <a:r>
              <a:rPr lang="en-US" altLang="zh-TW" sz="2400">
                <a:solidFill>
                  <a:schemeClr val="bg2"/>
                </a:solidFill>
                <a:ea typeface="新細明體" pitchFamily="2" charset="-120"/>
              </a:rPr>
              <a:t>The same input causes transition to next state pair.</a:t>
            </a:r>
          </a:p>
          <a:p>
            <a:pPr>
              <a:buFont typeface="Wingdings" pitchFamily="2" charset="2"/>
              <a:buNone/>
            </a:pPr>
            <a:endParaRPr lang="en-US" altLang="zh-TW" sz="2400">
              <a:solidFill>
                <a:schemeClr val="bg2"/>
              </a:solidFill>
              <a:ea typeface="新細明體" pitchFamily="2" charset="-120"/>
            </a:endParaRPr>
          </a:p>
          <a:p>
            <a:pPr>
              <a:buFont typeface="Wingdings" pitchFamily="2" charset="2"/>
              <a:buNone/>
            </a:pPr>
            <a:endParaRPr lang="en-US" altLang="zh-TW" sz="2400">
              <a:solidFill>
                <a:schemeClr val="bg2"/>
              </a:solidFill>
              <a:ea typeface="新細明體" pitchFamily="2" charset="-120"/>
            </a:endParaRPr>
          </a:p>
          <a:p>
            <a:pPr>
              <a:buFont typeface="Wingdings" pitchFamily="2" charset="2"/>
              <a:buNone/>
            </a:pPr>
            <a:endParaRPr lang="en-US" altLang="zh-TW" sz="2400">
              <a:solidFill>
                <a:schemeClr val="bg2"/>
              </a:solidFill>
              <a:ea typeface="新細明體" pitchFamily="2" charset="-120"/>
            </a:endParaRPr>
          </a:p>
          <a:p>
            <a:pPr>
              <a:buFont typeface="Wingdings" pitchFamily="2" charset="2"/>
              <a:buNone/>
            </a:pPr>
            <a:endParaRPr lang="en-US" altLang="zh-TW" sz="2400">
              <a:solidFill>
                <a:schemeClr val="bg2"/>
              </a:solidFill>
              <a:ea typeface="新細明體" pitchFamily="2" charset="-120"/>
            </a:endParaRPr>
          </a:p>
          <a:p>
            <a:pPr>
              <a:buFont typeface="Wingdings" pitchFamily="2" charset="2"/>
              <a:buNone/>
            </a:pPr>
            <a:endParaRPr lang="en-US" altLang="zh-TW" sz="2400">
              <a:solidFill>
                <a:schemeClr val="bg2"/>
              </a:solidFill>
              <a:ea typeface="新細明體" pitchFamily="2" charset="-120"/>
            </a:endParaRPr>
          </a:p>
          <a:p>
            <a:pPr>
              <a:buFont typeface="Wingdings" pitchFamily="2" charset="2"/>
              <a:buNone/>
            </a:pPr>
            <a:r>
              <a:rPr lang="en-US" altLang="zh-TW" sz="2400">
                <a:solidFill>
                  <a:schemeClr val="bg2"/>
                </a:solidFill>
                <a:ea typeface="新細明體" pitchFamily="2" charset="-120"/>
              </a:rPr>
              <a:t>   </a:t>
            </a:r>
          </a:p>
          <a:p>
            <a:pPr>
              <a:buFont typeface="Wingdings" pitchFamily="2" charset="2"/>
              <a:buNone/>
            </a:pPr>
            <a:r>
              <a:rPr lang="en-US" altLang="zh-TW" sz="2400">
                <a:solidFill>
                  <a:schemeClr val="bg2"/>
                </a:solidFill>
                <a:ea typeface="新細明體" pitchFamily="2" charset="-120"/>
              </a:rPr>
              <a:t>                $0$    S</a:t>
            </a:r>
            <a:r>
              <a:rPr lang="en-US" altLang="zh-TW" sz="2400" baseline="-25000">
                <a:solidFill>
                  <a:schemeClr val="bg2"/>
                </a:solidFill>
                <a:ea typeface="新細明體" pitchFamily="2" charset="-120"/>
              </a:rPr>
              <a:t>1</a:t>
            </a:r>
            <a:r>
              <a:rPr lang="en-US" altLang="zh-TW" sz="2400">
                <a:solidFill>
                  <a:schemeClr val="bg2"/>
                </a:solidFill>
                <a:ea typeface="新細明體" pitchFamily="2" charset="-120"/>
              </a:rPr>
              <a:t>    S</a:t>
            </a:r>
            <a:r>
              <a:rPr lang="en-US" altLang="zh-TW" sz="2400" baseline="-25000">
                <a:solidFill>
                  <a:schemeClr val="bg2"/>
                </a:solidFill>
                <a:ea typeface="新細明體" pitchFamily="2" charset="-120"/>
              </a:rPr>
              <a:t>2</a:t>
            </a:r>
            <a:r>
              <a:rPr lang="en-US" altLang="zh-TW" sz="2400">
                <a:solidFill>
                  <a:schemeClr val="bg2"/>
                </a:solidFill>
                <a:ea typeface="新細明體" pitchFamily="2" charset="-120"/>
              </a:rPr>
              <a:t>    $$$$</a:t>
            </a:r>
          </a:p>
          <a:p>
            <a:pPr>
              <a:buFont typeface="Wingdings" pitchFamily="2" charset="2"/>
              <a:buNone/>
            </a:pPr>
            <a:r>
              <a:rPr lang="en-US" altLang="zh-TW" sz="2400">
                <a:solidFill>
                  <a:schemeClr val="bg2"/>
                </a:solidFill>
                <a:ea typeface="新細明體" pitchFamily="2" charset="-120"/>
              </a:rPr>
              <a:t>                $0$    S</a:t>
            </a:r>
            <a:r>
              <a:rPr lang="en-US" altLang="zh-TW" sz="2400" baseline="-25000">
                <a:solidFill>
                  <a:schemeClr val="bg2"/>
                </a:solidFill>
                <a:ea typeface="新細明體" pitchFamily="2" charset="-120"/>
              </a:rPr>
              <a:t>3</a:t>
            </a:r>
            <a:r>
              <a:rPr lang="en-US" altLang="zh-TW" sz="2400">
                <a:solidFill>
                  <a:schemeClr val="bg2"/>
                </a:solidFill>
                <a:ea typeface="新細明體" pitchFamily="2" charset="-120"/>
              </a:rPr>
              <a:t>    S</a:t>
            </a:r>
            <a:r>
              <a:rPr lang="en-US" altLang="zh-TW" sz="2400" baseline="-25000">
                <a:solidFill>
                  <a:schemeClr val="bg2"/>
                </a:solidFill>
                <a:ea typeface="新細明體" pitchFamily="2" charset="-120"/>
              </a:rPr>
              <a:t>4</a:t>
            </a:r>
            <a:r>
              <a:rPr lang="en-US" altLang="zh-TW" sz="2400">
                <a:solidFill>
                  <a:schemeClr val="bg2"/>
                </a:solidFill>
                <a:ea typeface="新細明體" pitchFamily="2" charset="-120"/>
              </a:rPr>
              <a:t>    $$$$</a:t>
            </a:r>
          </a:p>
          <a:p>
            <a:pPr>
              <a:buFont typeface="Wingdings" pitchFamily="2" charset="2"/>
              <a:buNone/>
            </a:pPr>
            <a:endParaRPr lang="en-US" altLang="zh-TW" sz="2400">
              <a:solidFill>
                <a:schemeClr val="bg2"/>
              </a:solidFill>
              <a:ea typeface="新細明體" pitchFamily="2" charset="-120"/>
            </a:endParaRPr>
          </a:p>
          <a:p>
            <a:pPr>
              <a:buFont typeface="Wingdings" pitchFamily="2" charset="2"/>
              <a:buNone/>
            </a:pPr>
            <a:r>
              <a:rPr lang="en-US" altLang="zh-TW" sz="2400">
                <a:solidFill>
                  <a:schemeClr val="bg2"/>
                </a:solidFill>
                <a:ea typeface="新細明體" pitchFamily="2" charset="-120"/>
              </a:rPr>
              <a:t>      Add 1 to w(S</a:t>
            </a:r>
            <a:r>
              <a:rPr lang="en-US" altLang="zh-TW" sz="2400" baseline="-25000">
                <a:solidFill>
                  <a:schemeClr val="bg2"/>
                </a:solidFill>
                <a:ea typeface="新細明體" pitchFamily="2" charset="-120"/>
              </a:rPr>
              <a:t>2</a:t>
            </a:r>
            <a:r>
              <a:rPr lang="en-US" altLang="zh-TW" sz="2400">
                <a:solidFill>
                  <a:schemeClr val="bg2"/>
                </a:solidFill>
                <a:ea typeface="新細明體" pitchFamily="2" charset="-120"/>
              </a:rPr>
              <a:t>,S</a:t>
            </a:r>
            <a:r>
              <a:rPr lang="en-US" altLang="zh-TW" sz="2400" baseline="-25000">
                <a:solidFill>
                  <a:schemeClr val="bg2"/>
                </a:solidFill>
                <a:ea typeface="新細明體" pitchFamily="2" charset="-120"/>
              </a:rPr>
              <a:t>4</a:t>
            </a:r>
            <a:r>
              <a:rPr lang="en-US" altLang="zh-TW" sz="2400">
                <a:solidFill>
                  <a:schemeClr val="bg2"/>
                </a:solidFill>
                <a:ea typeface="新細明體" pitchFamily="2" charset="-120"/>
              </a:rPr>
              <a:t>) because of input  i</a:t>
            </a:r>
          </a:p>
        </p:txBody>
      </p:sp>
      <p:sp>
        <p:nvSpPr>
          <p:cNvPr id="243716" name="Line 4"/>
          <p:cNvSpPr>
            <a:spLocks noChangeShapeType="1"/>
          </p:cNvSpPr>
          <p:nvPr/>
        </p:nvSpPr>
        <p:spPr bwMode="auto">
          <a:xfrm>
            <a:off x="617538" y="868363"/>
            <a:ext cx="7623175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3717" name="Oval 5"/>
          <p:cNvSpPr>
            <a:spLocks noChangeArrowheads="1"/>
          </p:cNvSpPr>
          <p:nvPr/>
        </p:nvSpPr>
        <p:spPr bwMode="auto">
          <a:xfrm>
            <a:off x="2378075" y="1857375"/>
            <a:ext cx="909638" cy="395288"/>
          </a:xfrm>
          <a:prstGeom prst="ellipse">
            <a:avLst/>
          </a:prstGeom>
          <a:solidFill>
            <a:schemeClr val="bg1">
              <a:alpha val="50000"/>
            </a:schemeClr>
          </a:solidFill>
          <a:ln w="12699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3718" name="Oval 6"/>
          <p:cNvSpPr>
            <a:spLocks noChangeArrowheads="1"/>
          </p:cNvSpPr>
          <p:nvPr/>
        </p:nvSpPr>
        <p:spPr bwMode="auto">
          <a:xfrm>
            <a:off x="4953000" y="1857375"/>
            <a:ext cx="909638" cy="395288"/>
          </a:xfrm>
          <a:prstGeom prst="ellipse">
            <a:avLst/>
          </a:prstGeom>
          <a:solidFill>
            <a:schemeClr val="bg1">
              <a:alpha val="50000"/>
            </a:schemeClr>
          </a:solidFill>
          <a:ln w="12699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3719" name="Oval 7"/>
          <p:cNvSpPr>
            <a:spLocks noChangeArrowheads="1"/>
          </p:cNvSpPr>
          <p:nvPr/>
        </p:nvSpPr>
        <p:spPr bwMode="auto">
          <a:xfrm>
            <a:off x="4335463" y="2782888"/>
            <a:ext cx="909637" cy="396875"/>
          </a:xfrm>
          <a:prstGeom prst="ellipse">
            <a:avLst/>
          </a:prstGeom>
          <a:solidFill>
            <a:schemeClr val="bg1">
              <a:alpha val="50000"/>
            </a:schemeClr>
          </a:solidFill>
          <a:ln w="12699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3720" name="Oval 8"/>
          <p:cNvSpPr>
            <a:spLocks noChangeArrowheads="1"/>
          </p:cNvSpPr>
          <p:nvPr/>
        </p:nvSpPr>
        <p:spPr bwMode="auto">
          <a:xfrm>
            <a:off x="2995613" y="2782888"/>
            <a:ext cx="909637" cy="396875"/>
          </a:xfrm>
          <a:prstGeom prst="ellipse">
            <a:avLst/>
          </a:prstGeom>
          <a:solidFill>
            <a:schemeClr val="bg1">
              <a:alpha val="50000"/>
            </a:schemeClr>
          </a:solidFill>
          <a:ln w="12699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3721" name="Line 9"/>
          <p:cNvSpPr>
            <a:spLocks noChangeShapeType="1"/>
          </p:cNvSpPr>
          <p:nvPr/>
        </p:nvSpPr>
        <p:spPr bwMode="auto">
          <a:xfrm>
            <a:off x="2987675" y="2257425"/>
            <a:ext cx="411163" cy="5207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3722" name="Line 10"/>
          <p:cNvSpPr>
            <a:spLocks noChangeShapeType="1"/>
          </p:cNvSpPr>
          <p:nvPr/>
        </p:nvSpPr>
        <p:spPr bwMode="auto">
          <a:xfrm flipH="1">
            <a:off x="4945063" y="2257425"/>
            <a:ext cx="307975" cy="5207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3723" name="Rectangle 11"/>
          <p:cNvSpPr>
            <a:spLocks noChangeArrowheads="1"/>
          </p:cNvSpPr>
          <p:nvPr/>
        </p:nvSpPr>
        <p:spPr bwMode="auto">
          <a:xfrm>
            <a:off x="2759075" y="2376488"/>
            <a:ext cx="26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kumimoji="1" lang="en-US" altLang="zh-TW" sz="2400">
                <a:solidFill>
                  <a:schemeClr val="bg2"/>
                </a:solidFill>
                <a:latin typeface="Times New Roman"/>
                <a:ea typeface="新細明體" pitchFamily="2" charset="-120"/>
              </a:rPr>
              <a:t>i</a:t>
            </a:r>
          </a:p>
        </p:txBody>
      </p:sp>
      <p:sp>
        <p:nvSpPr>
          <p:cNvPr id="243724" name="Rectangle 12"/>
          <p:cNvSpPr>
            <a:spLocks noChangeArrowheads="1"/>
          </p:cNvSpPr>
          <p:nvPr/>
        </p:nvSpPr>
        <p:spPr bwMode="auto">
          <a:xfrm>
            <a:off x="5129213" y="2376488"/>
            <a:ext cx="268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kumimoji="1" lang="en-US" altLang="zh-TW" sz="2400">
                <a:solidFill>
                  <a:schemeClr val="bg2"/>
                </a:solidFill>
                <a:latin typeface="Times New Roman"/>
                <a:ea typeface="新細明體" pitchFamily="2" charset="-120"/>
              </a:rPr>
              <a:t>i</a:t>
            </a:r>
          </a:p>
        </p:txBody>
      </p:sp>
      <p:sp>
        <p:nvSpPr>
          <p:cNvPr id="243725" name="Rectangle 13"/>
          <p:cNvSpPr>
            <a:spLocks noChangeArrowheads="1"/>
          </p:cNvSpPr>
          <p:nvPr/>
        </p:nvSpPr>
        <p:spPr bwMode="auto">
          <a:xfrm>
            <a:off x="2554288" y="1912938"/>
            <a:ext cx="455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kumimoji="1" lang="en-US" altLang="zh-TW" sz="2400">
                <a:solidFill>
                  <a:schemeClr val="bg2"/>
                </a:solidFill>
                <a:latin typeface="Times New Roman"/>
                <a:ea typeface="新細明體" pitchFamily="2" charset="-120"/>
              </a:rPr>
              <a:t>S</a:t>
            </a:r>
            <a:r>
              <a:rPr kumimoji="1" lang="en-US" altLang="zh-TW" sz="2400" baseline="-25000">
                <a:solidFill>
                  <a:schemeClr val="bg2"/>
                </a:solidFill>
                <a:latin typeface="Times New Roman"/>
                <a:ea typeface="新細明體" pitchFamily="2" charset="-120"/>
              </a:rPr>
              <a:t>1</a:t>
            </a:r>
          </a:p>
        </p:txBody>
      </p:sp>
      <p:sp>
        <p:nvSpPr>
          <p:cNvPr id="243726" name="Rectangle 14"/>
          <p:cNvSpPr>
            <a:spLocks noChangeArrowheads="1"/>
          </p:cNvSpPr>
          <p:nvPr/>
        </p:nvSpPr>
        <p:spPr bwMode="auto">
          <a:xfrm>
            <a:off x="5129213" y="1912938"/>
            <a:ext cx="455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kumimoji="1" lang="en-US" altLang="zh-TW" sz="2400">
                <a:solidFill>
                  <a:schemeClr val="bg2"/>
                </a:solidFill>
                <a:latin typeface="Times New Roman"/>
                <a:ea typeface="新細明體" pitchFamily="2" charset="-120"/>
              </a:rPr>
              <a:t>S</a:t>
            </a:r>
            <a:r>
              <a:rPr kumimoji="1" lang="en-US" altLang="zh-TW" sz="2400" baseline="-25000">
                <a:solidFill>
                  <a:schemeClr val="bg2"/>
                </a:solidFill>
                <a:latin typeface="Times New Roman"/>
                <a:ea typeface="新細明體" pitchFamily="2" charset="-120"/>
              </a:rPr>
              <a:t>3</a:t>
            </a:r>
          </a:p>
        </p:txBody>
      </p:sp>
      <p:sp>
        <p:nvSpPr>
          <p:cNvPr id="243727" name="Rectangle 15"/>
          <p:cNvSpPr>
            <a:spLocks noChangeArrowheads="1"/>
          </p:cNvSpPr>
          <p:nvPr/>
        </p:nvSpPr>
        <p:spPr bwMode="auto">
          <a:xfrm>
            <a:off x="3171825" y="2838450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kumimoji="1" lang="en-US" altLang="zh-TW" sz="2400">
                <a:solidFill>
                  <a:schemeClr val="bg2"/>
                </a:solidFill>
                <a:latin typeface="Times New Roman"/>
                <a:ea typeface="新細明體" pitchFamily="2" charset="-120"/>
              </a:rPr>
              <a:t>S</a:t>
            </a:r>
            <a:r>
              <a:rPr kumimoji="1" lang="en-US" altLang="zh-TW" sz="2400" baseline="-25000">
                <a:solidFill>
                  <a:schemeClr val="bg2"/>
                </a:solidFill>
                <a:latin typeface="Times New Roman"/>
                <a:ea typeface="新細明體" pitchFamily="2" charset="-120"/>
              </a:rPr>
              <a:t>2</a:t>
            </a:r>
          </a:p>
        </p:txBody>
      </p:sp>
      <p:sp>
        <p:nvSpPr>
          <p:cNvPr id="243728" name="Rectangle 16"/>
          <p:cNvSpPr>
            <a:spLocks noChangeArrowheads="1"/>
          </p:cNvSpPr>
          <p:nvPr/>
        </p:nvSpPr>
        <p:spPr bwMode="auto">
          <a:xfrm>
            <a:off x="4511675" y="2838450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kumimoji="1" lang="en-US" altLang="zh-TW" sz="2400">
                <a:solidFill>
                  <a:schemeClr val="bg2"/>
                </a:solidFill>
                <a:latin typeface="Times New Roman"/>
                <a:ea typeface="新細明體" pitchFamily="2" charset="-120"/>
              </a:rPr>
              <a:t>S</a:t>
            </a:r>
            <a:r>
              <a:rPr kumimoji="1" lang="en-US" altLang="zh-TW" sz="2400" baseline="-25000">
                <a:solidFill>
                  <a:schemeClr val="bg2"/>
                </a:solidFill>
                <a:latin typeface="Times New Roman"/>
                <a:ea typeface="新細明體" pitchFamily="2" charset="-120"/>
              </a:rPr>
              <a:t>4</a:t>
            </a:r>
          </a:p>
        </p:txBody>
      </p:sp>
      <p:sp>
        <p:nvSpPr>
          <p:cNvPr id="243729" name="Line 17"/>
          <p:cNvSpPr>
            <a:spLocks noChangeShapeType="1"/>
          </p:cNvSpPr>
          <p:nvPr/>
        </p:nvSpPr>
        <p:spPr bwMode="auto">
          <a:xfrm>
            <a:off x="4094163" y="3646488"/>
            <a:ext cx="0" cy="6223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5" name="Rectangle 9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271000" cy="1084263"/>
          </a:xfrm>
          <a:solidFill>
            <a:srgbClr val="FFFF00"/>
          </a:solidFill>
        </p:spPr>
        <p:txBody>
          <a:bodyPr/>
          <a:lstStyle/>
          <a:p>
            <a:r>
              <a:rPr lang="en-US" sz="61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Sequential Circuits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292100" y="1219200"/>
            <a:ext cx="8978900" cy="57277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sz="2800">
                <a:solidFill>
                  <a:srgbClr val="FF0000"/>
                </a:solidFill>
              </a:rPr>
              <a:t>Sequential Circuits</a:t>
            </a:r>
          </a:p>
          <a:p>
            <a:pPr lvl="1">
              <a:lnSpc>
                <a:spcPct val="85000"/>
              </a:lnSpc>
            </a:pPr>
            <a:r>
              <a:rPr lang="en-US" sz="2400">
                <a:solidFill>
                  <a:schemeClr val="bg2"/>
                </a:solidFill>
              </a:rPr>
              <a:t>Primitive sequential elements</a:t>
            </a:r>
          </a:p>
          <a:p>
            <a:pPr lvl="1">
              <a:lnSpc>
                <a:spcPct val="85000"/>
              </a:lnSpc>
            </a:pPr>
            <a:r>
              <a:rPr lang="en-US" sz="2400">
                <a:solidFill>
                  <a:schemeClr val="bg2"/>
                </a:solidFill>
              </a:rPr>
              <a:t>Combinational logic</a:t>
            </a:r>
          </a:p>
          <a:p>
            <a:pPr>
              <a:lnSpc>
                <a:spcPct val="85000"/>
              </a:lnSpc>
            </a:pPr>
            <a:r>
              <a:rPr lang="en-US" sz="2800">
                <a:solidFill>
                  <a:srgbClr val="FF0000"/>
                </a:solidFill>
              </a:rPr>
              <a:t>Models for representing sequential circuits</a:t>
            </a:r>
          </a:p>
          <a:p>
            <a:pPr lvl="1">
              <a:lnSpc>
                <a:spcPct val="85000"/>
              </a:lnSpc>
            </a:pPr>
            <a:r>
              <a:rPr lang="en-US" sz="2400">
                <a:solidFill>
                  <a:schemeClr val="bg2"/>
                </a:solidFill>
              </a:rPr>
              <a:t>Finite-state machines (Moore and Mealy)</a:t>
            </a:r>
          </a:p>
          <a:p>
            <a:pPr lvl="1">
              <a:lnSpc>
                <a:spcPct val="85000"/>
              </a:lnSpc>
            </a:pPr>
            <a:r>
              <a:rPr lang="en-US" sz="2400">
                <a:solidFill>
                  <a:schemeClr val="bg2"/>
                </a:solidFill>
              </a:rPr>
              <a:t>Representation of memory (states)</a:t>
            </a:r>
          </a:p>
          <a:p>
            <a:pPr lvl="1">
              <a:lnSpc>
                <a:spcPct val="85000"/>
              </a:lnSpc>
            </a:pPr>
            <a:r>
              <a:rPr lang="en-US" sz="2400">
                <a:solidFill>
                  <a:schemeClr val="bg2"/>
                </a:solidFill>
              </a:rPr>
              <a:t>Changes in state (transitions)</a:t>
            </a:r>
          </a:p>
          <a:p>
            <a:pPr>
              <a:lnSpc>
                <a:spcPct val="85000"/>
              </a:lnSpc>
            </a:pPr>
            <a:r>
              <a:rPr lang="en-US" sz="2800">
                <a:solidFill>
                  <a:srgbClr val="FF0000"/>
                </a:solidFill>
              </a:rPr>
              <a:t>Basic sequential circuits</a:t>
            </a:r>
          </a:p>
          <a:p>
            <a:pPr lvl="1">
              <a:lnSpc>
                <a:spcPct val="85000"/>
              </a:lnSpc>
            </a:pPr>
            <a:r>
              <a:rPr lang="en-US" sz="2400">
                <a:solidFill>
                  <a:schemeClr val="bg2"/>
                </a:solidFill>
              </a:rPr>
              <a:t>Shift registers</a:t>
            </a:r>
          </a:p>
          <a:p>
            <a:pPr lvl="1">
              <a:lnSpc>
                <a:spcPct val="85000"/>
              </a:lnSpc>
            </a:pPr>
            <a:r>
              <a:rPr lang="en-US" sz="2400">
                <a:solidFill>
                  <a:schemeClr val="bg2"/>
                </a:solidFill>
              </a:rPr>
              <a:t>Counters</a:t>
            </a:r>
          </a:p>
          <a:p>
            <a:pPr>
              <a:lnSpc>
                <a:spcPct val="85000"/>
              </a:lnSpc>
            </a:pPr>
            <a:r>
              <a:rPr lang="en-US" sz="2800">
                <a:solidFill>
                  <a:srgbClr val="FF0000"/>
                </a:solidFill>
              </a:rPr>
              <a:t>Design procedure</a:t>
            </a:r>
          </a:p>
          <a:p>
            <a:pPr lvl="1">
              <a:lnSpc>
                <a:spcPct val="85000"/>
              </a:lnSpc>
            </a:pPr>
            <a:r>
              <a:rPr lang="en-US" sz="2400">
                <a:solidFill>
                  <a:schemeClr val="bg2"/>
                </a:solidFill>
              </a:rPr>
              <a:t>State diagrams</a:t>
            </a:r>
          </a:p>
          <a:p>
            <a:pPr lvl="1">
              <a:lnSpc>
                <a:spcPct val="85000"/>
              </a:lnSpc>
            </a:pPr>
            <a:r>
              <a:rPr lang="en-US" sz="2400">
                <a:solidFill>
                  <a:schemeClr val="bg2"/>
                </a:solidFill>
              </a:rPr>
              <a:t>State transition table</a:t>
            </a:r>
          </a:p>
          <a:p>
            <a:pPr lvl="1">
              <a:lnSpc>
                <a:spcPct val="85000"/>
              </a:lnSpc>
            </a:pPr>
            <a:r>
              <a:rPr lang="en-US" sz="2400">
                <a:solidFill>
                  <a:schemeClr val="bg2"/>
                </a:solidFill>
              </a:rPr>
              <a:t>Next state functions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>
          <a:xfrm>
            <a:off x="695325" y="288925"/>
            <a:ext cx="7880350" cy="868363"/>
          </a:xfrm>
          <a:noFill/>
          <a:ln/>
        </p:spPr>
        <p:txBody>
          <a:bodyPr lIns="92075" tIns="46038" rIns="92075" bIns="46038"/>
          <a:lstStyle/>
          <a:p>
            <a:pPr algn="l"/>
            <a:r>
              <a:rPr lang="en-US" altLang="zh-TW" sz="2500" b="1">
                <a:solidFill>
                  <a:schemeClr val="bg2"/>
                </a:solidFill>
                <a:ea typeface="新細明體" pitchFamily="2" charset="-120"/>
              </a:rPr>
              <a:t>Which Method Is Better?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325" y="1081088"/>
            <a:ext cx="7880350" cy="4167187"/>
          </a:xfrm>
          <a:noFill/>
          <a:ln/>
        </p:spPr>
        <p:txBody>
          <a:bodyPr lIns="92075" tIns="46038" rIns="92075" bIns="46038"/>
          <a:lstStyle/>
          <a:p>
            <a:r>
              <a:rPr lang="en-US" altLang="zh-TW" sz="2400">
                <a:solidFill>
                  <a:schemeClr val="bg2"/>
                </a:solidFill>
                <a:ea typeface="新細明體" pitchFamily="2" charset="-120"/>
              </a:rPr>
              <a:t>Which is better?</a:t>
            </a:r>
          </a:p>
          <a:p>
            <a:pPr lvl="1">
              <a:buFont typeface="Wingdings" pitchFamily="2" charset="2"/>
              <a:buNone/>
            </a:pPr>
            <a:endParaRPr lang="en-US" altLang="zh-TW" sz="2400">
              <a:solidFill>
                <a:schemeClr val="bg2"/>
              </a:solidFill>
              <a:ea typeface="新細明體" pitchFamily="2" charset="-120"/>
            </a:endParaRPr>
          </a:p>
          <a:p>
            <a:pPr>
              <a:buFontTx/>
              <a:buChar char="•"/>
            </a:pPr>
            <a:r>
              <a:rPr lang="en-US" altLang="zh-TW" sz="2800">
                <a:solidFill>
                  <a:schemeClr val="bg2"/>
                </a:solidFill>
                <a:ea typeface="新細明體" pitchFamily="2" charset="-120"/>
              </a:rPr>
              <a:t>FSMs have </a:t>
            </a:r>
            <a:r>
              <a:rPr lang="en-US" altLang="zh-TW" sz="2800">
                <a:solidFill>
                  <a:srgbClr val="00CC66"/>
                </a:solidFill>
                <a:ea typeface="新細明體" pitchFamily="2" charset="-120"/>
              </a:rPr>
              <a:t>no useful two-level</a:t>
            </a:r>
          </a:p>
          <a:p>
            <a:pPr lvl="1">
              <a:buFont typeface="Wingdings" pitchFamily="2" charset="2"/>
              <a:buNone/>
            </a:pPr>
            <a:r>
              <a:rPr lang="en-US" altLang="zh-TW" sz="2400">
                <a:solidFill>
                  <a:srgbClr val="FF0000"/>
                </a:solidFill>
                <a:ea typeface="新細明體" pitchFamily="2" charset="-120"/>
              </a:rPr>
              <a:t>face constraints =&gt; adjacency-embedding</a:t>
            </a:r>
          </a:p>
          <a:p>
            <a:pPr lvl="1">
              <a:buFont typeface="Wingdings" pitchFamily="2" charset="2"/>
              <a:buNone/>
            </a:pPr>
            <a:endParaRPr lang="en-US" altLang="zh-TW" sz="2400">
              <a:solidFill>
                <a:schemeClr val="bg2"/>
              </a:solidFill>
              <a:ea typeface="新細明體" pitchFamily="2" charset="-120"/>
            </a:endParaRPr>
          </a:p>
          <a:p>
            <a:pPr>
              <a:buFontTx/>
              <a:buChar char="•"/>
            </a:pPr>
            <a:r>
              <a:rPr lang="en-US" altLang="zh-TW" sz="2800">
                <a:solidFill>
                  <a:schemeClr val="bg2"/>
                </a:solidFill>
                <a:ea typeface="新細明體" pitchFamily="2" charset="-120"/>
              </a:rPr>
              <a:t>FSMs have </a:t>
            </a:r>
            <a:r>
              <a:rPr lang="en-US" altLang="zh-TW" sz="2800">
                <a:solidFill>
                  <a:srgbClr val="00CC66"/>
                </a:solidFill>
                <a:ea typeface="新細明體" pitchFamily="2" charset="-120"/>
              </a:rPr>
              <a:t>many two-level</a:t>
            </a:r>
          </a:p>
          <a:p>
            <a:pPr lvl="1">
              <a:buFont typeface="Wingdings" pitchFamily="2" charset="2"/>
              <a:buNone/>
            </a:pPr>
            <a:r>
              <a:rPr lang="en-US" altLang="zh-TW" sz="2400">
                <a:solidFill>
                  <a:srgbClr val="FF0000"/>
                </a:solidFill>
                <a:ea typeface="新細明體" pitchFamily="2" charset="-120"/>
              </a:rPr>
              <a:t>face constraints =&gt; face-embedding</a:t>
            </a:r>
          </a:p>
        </p:txBody>
      </p:sp>
      <p:sp>
        <p:nvSpPr>
          <p:cNvPr id="244740" name="Line 4"/>
          <p:cNvSpPr>
            <a:spLocks noChangeShapeType="1"/>
          </p:cNvSpPr>
          <p:nvPr/>
        </p:nvSpPr>
        <p:spPr bwMode="auto">
          <a:xfrm>
            <a:off x="617538" y="925513"/>
            <a:ext cx="7623175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271000" cy="1462088"/>
          </a:xfrm>
          <a:solidFill>
            <a:srgbClr val="FFFF00"/>
          </a:solidFill>
        </p:spPr>
        <p:txBody>
          <a:bodyPr/>
          <a:lstStyle/>
          <a:p>
            <a:r>
              <a:rPr lang="en-US" sz="97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Summary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1752600"/>
            <a:ext cx="8343900" cy="48466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>
                <a:solidFill>
                  <a:schemeClr val="bg2"/>
                </a:solidFill>
              </a:rPr>
              <a:t>Models for representing sequential circuits</a:t>
            </a:r>
          </a:p>
          <a:p>
            <a:pPr lvl="1">
              <a:lnSpc>
                <a:spcPct val="80000"/>
              </a:lnSpc>
            </a:pPr>
            <a:r>
              <a:rPr lang="en-US" sz="2000">
                <a:solidFill>
                  <a:schemeClr val="bg2"/>
                </a:solidFill>
              </a:rPr>
              <a:t>Abstraction of sequential elements</a:t>
            </a:r>
          </a:p>
          <a:p>
            <a:pPr lvl="1">
              <a:lnSpc>
                <a:spcPct val="80000"/>
              </a:lnSpc>
            </a:pPr>
            <a:r>
              <a:rPr lang="en-US" sz="2000">
                <a:solidFill>
                  <a:schemeClr val="bg2"/>
                </a:solidFill>
              </a:rPr>
              <a:t>Finite state machines and their state diagrams</a:t>
            </a:r>
          </a:p>
          <a:p>
            <a:pPr lvl="1">
              <a:lnSpc>
                <a:spcPct val="80000"/>
              </a:lnSpc>
            </a:pPr>
            <a:r>
              <a:rPr lang="en-US" sz="2000">
                <a:solidFill>
                  <a:schemeClr val="bg2"/>
                </a:solidFill>
              </a:rPr>
              <a:t>Inputs/outputs</a:t>
            </a:r>
          </a:p>
          <a:p>
            <a:pPr lvl="1">
              <a:lnSpc>
                <a:spcPct val="80000"/>
              </a:lnSpc>
            </a:pPr>
            <a:r>
              <a:rPr lang="en-US" sz="2000">
                <a:solidFill>
                  <a:schemeClr val="bg2"/>
                </a:solidFill>
              </a:rPr>
              <a:t>Mealy, Moore, and synchronous Mealy machines</a:t>
            </a: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chemeClr val="bg2"/>
                </a:solidFill>
              </a:rPr>
              <a:t>Finite state machine design procedure</a:t>
            </a:r>
          </a:p>
          <a:p>
            <a:pPr lvl="1">
              <a:lnSpc>
                <a:spcPct val="80000"/>
              </a:lnSpc>
            </a:pPr>
            <a:r>
              <a:rPr lang="en-US" sz="2000">
                <a:solidFill>
                  <a:schemeClr val="bg2"/>
                </a:solidFill>
              </a:rPr>
              <a:t>Deriving state diagram</a:t>
            </a:r>
          </a:p>
          <a:p>
            <a:pPr lvl="1">
              <a:lnSpc>
                <a:spcPct val="80000"/>
              </a:lnSpc>
            </a:pPr>
            <a:r>
              <a:rPr lang="en-US" sz="2000">
                <a:solidFill>
                  <a:schemeClr val="bg2"/>
                </a:solidFill>
              </a:rPr>
              <a:t>Deriving state transition table</a:t>
            </a:r>
          </a:p>
          <a:p>
            <a:pPr lvl="1">
              <a:lnSpc>
                <a:spcPct val="80000"/>
              </a:lnSpc>
            </a:pPr>
            <a:r>
              <a:rPr lang="en-US" sz="2000">
                <a:solidFill>
                  <a:schemeClr val="bg2"/>
                </a:solidFill>
              </a:rPr>
              <a:t>Determining next state and output functions</a:t>
            </a:r>
          </a:p>
          <a:p>
            <a:pPr lvl="1">
              <a:lnSpc>
                <a:spcPct val="80000"/>
              </a:lnSpc>
            </a:pPr>
            <a:r>
              <a:rPr lang="en-US" sz="2000">
                <a:solidFill>
                  <a:schemeClr val="bg2"/>
                </a:solidFill>
              </a:rPr>
              <a:t>Implementing combinational logic</a:t>
            </a: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chemeClr val="bg2"/>
                </a:solidFill>
              </a:rPr>
              <a:t>Implementation of sequential logic</a:t>
            </a:r>
          </a:p>
          <a:p>
            <a:pPr lvl="1">
              <a:lnSpc>
                <a:spcPct val="80000"/>
              </a:lnSpc>
            </a:pPr>
            <a:r>
              <a:rPr lang="en-US" sz="2000">
                <a:solidFill>
                  <a:schemeClr val="bg2"/>
                </a:solidFill>
              </a:rPr>
              <a:t>State minimization</a:t>
            </a:r>
          </a:p>
          <a:p>
            <a:pPr lvl="1">
              <a:lnSpc>
                <a:spcPct val="80000"/>
              </a:lnSpc>
            </a:pPr>
            <a:r>
              <a:rPr lang="en-US" sz="2000">
                <a:solidFill>
                  <a:schemeClr val="bg2"/>
                </a:solidFill>
              </a:rPr>
              <a:t>State assignment</a:t>
            </a:r>
          </a:p>
          <a:p>
            <a:pPr lvl="1">
              <a:lnSpc>
                <a:spcPct val="80000"/>
              </a:lnSpc>
            </a:pPr>
            <a:r>
              <a:rPr lang="en-US" sz="2000">
                <a:solidFill>
                  <a:schemeClr val="bg2"/>
                </a:solidFill>
              </a:rPr>
              <a:t>Support in programmable logic devices</a:t>
            </a:r>
          </a:p>
        </p:txBody>
      </p:sp>
    </p:spTree>
  </p:cSld>
  <p:clrMapOvr>
    <a:masterClrMapping/>
  </p:clrMapOvr>
  <p:transition spd="slow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ChangeArrowheads="1"/>
          </p:cNvSpPr>
          <p:nvPr/>
        </p:nvSpPr>
        <p:spPr bwMode="auto">
          <a:xfrm>
            <a:off x="0" y="2286000"/>
            <a:ext cx="9271000" cy="46609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title"/>
          </p:nvPr>
        </p:nvSpPr>
        <p:spPr>
          <a:xfrm>
            <a:off x="463550" y="231775"/>
            <a:ext cx="8343900" cy="1389063"/>
          </a:xfrm>
        </p:spPr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Some Tools</a:t>
            </a:r>
          </a:p>
        </p:txBody>
      </p:sp>
      <p:sp>
        <p:nvSpPr>
          <p:cNvPr id="248836" name="Rectangle 4"/>
          <p:cNvSpPr>
            <a:spLocks noGrp="1" noChangeArrowheads="1"/>
          </p:cNvSpPr>
          <p:nvPr>
            <p:ph type="body" sz="half" idx="1"/>
          </p:nvPr>
        </p:nvSpPr>
        <p:spPr bwMode="blackWhite">
          <a:xfrm>
            <a:off x="463550" y="1560513"/>
            <a:ext cx="8343900" cy="8429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>
                <a:solidFill>
                  <a:srgbClr val="FF0000"/>
                </a:solidFill>
              </a:rPr>
              <a:t>History:</a:t>
            </a:r>
            <a:r>
              <a:rPr lang="en-US" sz="2800"/>
              <a:t> </a:t>
            </a:r>
            <a:r>
              <a:rPr lang="en-US" sz="2800">
                <a:solidFill>
                  <a:schemeClr val="bg2"/>
                </a:solidFill>
              </a:rPr>
              <a:t>Combinational Logic </a:t>
            </a:r>
            <a:r>
              <a:rPr lang="en-US" sz="2800">
                <a:solidFill>
                  <a:schemeClr val="bg2"/>
                </a:solidFill>
                <a:sym typeface="Symbol" pitchFamily="18" charset="2"/>
              </a:rPr>
              <a:t></a:t>
            </a:r>
            <a:r>
              <a:rPr lang="en-US" sz="2800">
                <a:solidFill>
                  <a:schemeClr val="bg2"/>
                </a:solidFill>
              </a:rPr>
              <a:t> single FSM </a:t>
            </a:r>
            <a:r>
              <a:rPr lang="en-US" sz="2800">
                <a:solidFill>
                  <a:schemeClr val="bg2"/>
                </a:solidFill>
                <a:sym typeface="Symbol" pitchFamily="18" charset="2"/>
              </a:rPr>
              <a:t></a:t>
            </a:r>
            <a:r>
              <a:rPr lang="en-US" sz="2800">
                <a:solidFill>
                  <a:schemeClr val="bg2"/>
                </a:solidFill>
              </a:rPr>
              <a:t> </a:t>
            </a:r>
            <a:r>
              <a:rPr lang="en-US" sz="2800" b="1">
                <a:solidFill>
                  <a:schemeClr val="bg2"/>
                </a:solidFill>
              </a:rPr>
              <a:t>Hierarchy of FSM’s</a:t>
            </a:r>
          </a:p>
        </p:txBody>
      </p:sp>
      <p:sp>
        <p:nvSpPr>
          <p:cNvPr id="248837" name="Oval 5"/>
          <p:cNvSpPr>
            <a:spLocks noChangeArrowheads="1"/>
          </p:cNvSpPr>
          <p:nvPr/>
        </p:nvSpPr>
        <p:spPr bwMode="blackWhite">
          <a:xfrm>
            <a:off x="849313" y="2508250"/>
            <a:ext cx="7262812" cy="3241675"/>
          </a:xfrm>
          <a:prstGeom prst="ellipse">
            <a:avLst/>
          </a:prstGeom>
          <a:solidFill>
            <a:srgbClr val="0000FF"/>
          </a:solidFill>
          <a:ln w="952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lIns="92665" tIns="46333" rIns="92665" bIns="46333" anchor="ctr"/>
          <a:lstStyle/>
          <a:p>
            <a:pPr algn="ctr" defTabSz="927100"/>
            <a:endParaRPr lang="en-CA" sz="2400">
              <a:solidFill>
                <a:srgbClr val="CC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8838" name="Oval 6"/>
          <p:cNvSpPr>
            <a:spLocks noChangeArrowheads="1"/>
          </p:cNvSpPr>
          <p:nvPr/>
        </p:nvSpPr>
        <p:spPr bwMode="blackWhite">
          <a:xfrm>
            <a:off x="3398838" y="3973513"/>
            <a:ext cx="1622425" cy="927100"/>
          </a:xfrm>
          <a:prstGeom prst="ellipse">
            <a:avLst/>
          </a:prstGeom>
          <a:solidFill>
            <a:schemeClr val="tx2"/>
          </a:solidFill>
          <a:ln w="952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lIns="92665" tIns="46333" rIns="92665" bIns="46333" anchor="ctr"/>
          <a:lstStyle/>
          <a:p>
            <a:pPr algn="ctr" defTabSz="927100"/>
            <a:r>
              <a:rPr lang="en-US" sz="28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MISII</a:t>
            </a:r>
          </a:p>
        </p:txBody>
      </p:sp>
      <p:sp>
        <p:nvSpPr>
          <p:cNvPr id="248839" name="Freeform 7"/>
          <p:cNvSpPr>
            <a:spLocks/>
          </p:cNvSpPr>
          <p:nvPr/>
        </p:nvSpPr>
        <p:spPr bwMode="blackWhite">
          <a:xfrm>
            <a:off x="2317750" y="2816225"/>
            <a:ext cx="3862388" cy="27781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728" y="816"/>
              </a:cxn>
              <a:cxn ang="0">
                <a:pos x="2256" y="1536"/>
              </a:cxn>
            </a:cxnLst>
            <a:rect l="0" t="0" r="r" b="b"/>
            <a:pathLst>
              <a:path w="2256" h="1536">
                <a:moveTo>
                  <a:pt x="0" y="0"/>
                </a:moveTo>
                <a:cubicBezTo>
                  <a:pt x="676" y="280"/>
                  <a:pt x="1352" y="560"/>
                  <a:pt x="1728" y="816"/>
                </a:cubicBezTo>
                <a:cubicBezTo>
                  <a:pt x="2104" y="1072"/>
                  <a:pt x="2176" y="1376"/>
                  <a:pt x="2256" y="1536"/>
                </a:cubicBezTo>
              </a:path>
            </a:pathLst>
          </a:custGeom>
          <a:noFill/>
          <a:ln w="38100" cap="flat" cmpd="sng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8840" name="Text Box 8"/>
          <p:cNvSpPr txBox="1">
            <a:spLocks noChangeArrowheads="1"/>
          </p:cNvSpPr>
          <p:nvPr/>
        </p:nvSpPr>
        <p:spPr bwMode="blackWhite">
          <a:xfrm>
            <a:off x="5948363" y="4468813"/>
            <a:ext cx="188753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665" tIns="46333" rIns="92665" bIns="46333" anchor="ctr">
            <a:spAutoFit/>
          </a:bodyPr>
          <a:lstStyle/>
          <a:p>
            <a:pPr algn="ctr" defTabSz="927100"/>
            <a:r>
              <a:rPr lang="en-US" sz="1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Sequential Circuit Partitioning</a:t>
            </a:r>
          </a:p>
        </p:txBody>
      </p:sp>
      <p:sp>
        <p:nvSpPr>
          <p:cNvPr id="248841" name="Text Box 9"/>
          <p:cNvSpPr txBox="1">
            <a:spLocks noChangeArrowheads="1"/>
          </p:cNvSpPr>
          <p:nvPr/>
        </p:nvSpPr>
        <p:spPr bwMode="blackWhite">
          <a:xfrm>
            <a:off x="3786188" y="2819400"/>
            <a:ext cx="223996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665" tIns="46333" rIns="92665" bIns="46333" anchor="ctr">
            <a:spAutoFit/>
          </a:bodyPr>
          <a:lstStyle/>
          <a:p>
            <a:pPr algn="ctr" defTabSz="927100"/>
            <a:r>
              <a:rPr lang="en-US" sz="1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Facilities for managing </a:t>
            </a:r>
            <a:r>
              <a:rPr lang="en-US" sz="160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networks</a:t>
            </a:r>
            <a:r>
              <a:rPr lang="en-US" sz="1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of FSMs</a:t>
            </a:r>
          </a:p>
        </p:txBody>
      </p:sp>
      <p:sp>
        <p:nvSpPr>
          <p:cNvPr id="248842" name="Text Box 10"/>
          <p:cNvSpPr txBox="1">
            <a:spLocks noChangeArrowheads="1"/>
          </p:cNvSpPr>
          <p:nvPr/>
        </p:nvSpPr>
        <p:spPr bwMode="blackWhite">
          <a:xfrm>
            <a:off x="5948363" y="2090738"/>
            <a:ext cx="2936875" cy="711200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665" tIns="46333" rIns="92665" bIns="46333" anchor="ctr">
            <a:spAutoFit/>
          </a:bodyPr>
          <a:lstStyle/>
          <a:p>
            <a:pPr algn="ctr" defTabSz="927100"/>
            <a:r>
              <a:rPr lang="en-US" sz="200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VIS (“handles” hierarchy)</a:t>
            </a:r>
          </a:p>
        </p:txBody>
      </p:sp>
      <p:sp>
        <p:nvSpPr>
          <p:cNvPr id="248843" name="Text Box 11"/>
          <p:cNvSpPr txBox="1">
            <a:spLocks noChangeArrowheads="1"/>
          </p:cNvSpPr>
          <p:nvPr/>
        </p:nvSpPr>
        <p:spPr bwMode="blackWhite">
          <a:xfrm>
            <a:off x="1004888" y="3590925"/>
            <a:ext cx="30130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665" tIns="46333" rIns="92665" bIns="46333" anchor="ctr">
            <a:spAutoFit/>
          </a:bodyPr>
          <a:lstStyle/>
          <a:p>
            <a:pPr algn="ctr" defTabSz="927100"/>
            <a:r>
              <a:rPr lang="en-US" sz="1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Sequential Circuit Optimization (single machine)</a:t>
            </a:r>
          </a:p>
        </p:txBody>
      </p:sp>
      <p:sp>
        <p:nvSpPr>
          <p:cNvPr id="248844" name="Text Box 12"/>
          <p:cNvSpPr txBox="1">
            <a:spLocks noChangeArrowheads="1"/>
          </p:cNvSpPr>
          <p:nvPr/>
        </p:nvSpPr>
        <p:spPr bwMode="blackWhite">
          <a:xfrm>
            <a:off x="1468438" y="4362450"/>
            <a:ext cx="1390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665" tIns="46333" rIns="92665" bIns="46333" anchor="ctr">
            <a:spAutoFit/>
          </a:bodyPr>
          <a:lstStyle/>
          <a:p>
            <a:pPr algn="ctr" defTabSz="927100"/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SIS</a:t>
            </a:r>
          </a:p>
        </p:txBody>
      </p:sp>
      <p:sp>
        <p:nvSpPr>
          <p:cNvPr id="248845" name="Text Box 13"/>
          <p:cNvSpPr txBox="1">
            <a:spLocks noChangeArrowheads="1"/>
          </p:cNvSpPr>
          <p:nvPr/>
        </p:nvSpPr>
        <p:spPr bwMode="blackWhite">
          <a:xfrm>
            <a:off x="2163763" y="5056188"/>
            <a:ext cx="30130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665" tIns="46333" rIns="92665" bIns="46333" anchor="ctr">
            <a:spAutoFit/>
          </a:bodyPr>
          <a:lstStyle/>
          <a:p>
            <a:pPr algn="ctr" defTabSz="927100"/>
            <a:r>
              <a:rPr lang="en-US" sz="1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Facilities for handling latches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271000" cy="1389063"/>
          </a:xfrm>
          <a:solidFill>
            <a:srgbClr val="FFFF00"/>
          </a:solidFill>
        </p:spPr>
        <p:txBody>
          <a:bodyPr/>
          <a:lstStyle/>
          <a:p>
            <a:r>
              <a:rPr lang="en-US" sz="55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State Assignment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33550"/>
            <a:ext cx="9271000" cy="5213350"/>
          </a:xfrm>
        </p:spPr>
        <p:txBody>
          <a:bodyPr/>
          <a:lstStyle/>
          <a:p>
            <a:r>
              <a:rPr lang="en-US" sz="2800">
                <a:solidFill>
                  <a:schemeClr val="bg2"/>
                </a:solidFill>
              </a:rPr>
              <a:t>Choose bit vectors to assign to each “symbolic” state</a:t>
            </a:r>
          </a:p>
          <a:p>
            <a:pPr lvl="1"/>
            <a:r>
              <a:rPr lang="en-US" sz="2400">
                <a:solidFill>
                  <a:schemeClr val="bg2"/>
                </a:solidFill>
              </a:rPr>
              <a:t>With </a:t>
            </a:r>
            <a:r>
              <a:rPr lang="en-US" sz="2400">
                <a:solidFill>
                  <a:srgbClr val="FF0000"/>
                </a:solidFill>
              </a:rPr>
              <a:t>n</a:t>
            </a:r>
            <a:r>
              <a:rPr lang="en-US" sz="2400">
                <a:solidFill>
                  <a:schemeClr val="bg2"/>
                </a:solidFill>
              </a:rPr>
              <a:t> state bits for </a:t>
            </a:r>
            <a:r>
              <a:rPr lang="en-US" sz="2400">
                <a:solidFill>
                  <a:srgbClr val="0000FF"/>
                </a:solidFill>
              </a:rPr>
              <a:t>m states</a:t>
            </a:r>
            <a:r>
              <a:rPr lang="en-US" sz="2400">
                <a:solidFill>
                  <a:schemeClr val="bg2"/>
                </a:solidFill>
              </a:rPr>
              <a:t> </a:t>
            </a:r>
            <a:r>
              <a:rPr lang="en-US" sz="2400">
                <a:solidFill>
                  <a:srgbClr val="FF0000"/>
                </a:solidFill>
              </a:rPr>
              <a:t>there are 2</a:t>
            </a:r>
            <a:r>
              <a:rPr lang="en-US" sz="3200" baseline="30000">
                <a:solidFill>
                  <a:srgbClr val="FF0000"/>
                </a:solidFill>
              </a:rPr>
              <a:t>n</a:t>
            </a:r>
            <a:r>
              <a:rPr lang="en-US" sz="2400">
                <a:solidFill>
                  <a:srgbClr val="FF0000"/>
                </a:solidFill>
              </a:rPr>
              <a:t>! / (2</a:t>
            </a:r>
            <a:r>
              <a:rPr lang="en-US" sz="3200" baseline="30000">
                <a:solidFill>
                  <a:srgbClr val="FF0000"/>
                </a:solidFill>
              </a:rPr>
              <a:t>n</a:t>
            </a:r>
            <a:r>
              <a:rPr lang="en-US" sz="2400">
                <a:solidFill>
                  <a:srgbClr val="FF0000"/>
                </a:solidFill>
              </a:rPr>
              <a:t> – m)!    </a:t>
            </a:r>
            <a:br>
              <a:rPr lang="en-US" sz="2400">
                <a:solidFill>
                  <a:srgbClr val="FF0000"/>
                </a:solidFill>
              </a:rPr>
            </a:br>
            <a:r>
              <a:rPr lang="en-US" sz="2400">
                <a:solidFill>
                  <a:srgbClr val="FF0000"/>
                </a:solidFill>
              </a:rPr>
              <a:t>		state assignments</a:t>
            </a:r>
            <a:r>
              <a:rPr lang="en-US" sz="2400">
                <a:solidFill>
                  <a:schemeClr val="bg2"/>
                </a:solidFill>
              </a:rPr>
              <a:t> [log n &lt;=  m &lt;=  2</a:t>
            </a:r>
            <a:r>
              <a:rPr lang="en-US" sz="3200" baseline="30000">
                <a:solidFill>
                  <a:schemeClr val="bg2"/>
                </a:solidFill>
              </a:rPr>
              <a:t>n</a:t>
            </a:r>
            <a:r>
              <a:rPr lang="en-US" sz="2400">
                <a:solidFill>
                  <a:schemeClr val="bg2"/>
                </a:solidFill>
              </a:rPr>
              <a:t>]</a:t>
            </a:r>
          </a:p>
          <a:p>
            <a:pPr lvl="2"/>
            <a:r>
              <a:rPr lang="en-US" sz="2000">
                <a:solidFill>
                  <a:schemeClr val="bg2"/>
                </a:solidFill>
              </a:rPr>
              <a:t>2</a:t>
            </a:r>
            <a:r>
              <a:rPr lang="en-US" sz="2800" baseline="30000">
                <a:solidFill>
                  <a:schemeClr val="bg2"/>
                </a:solidFill>
              </a:rPr>
              <a:t>n</a:t>
            </a:r>
            <a:r>
              <a:rPr lang="en-US" sz="2000">
                <a:solidFill>
                  <a:schemeClr val="bg2"/>
                </a:solidFill>
              </a:rPr>
              <a:t> codes possible for 1st state, 2</a:t>
            </a:r>
            <a:r>
              <a:rPr lang="en-US" sz="2800" baseline="30000">
                <a:solidFill>
                  <a:schemeClr val="bg2"/>
                </a:solidFill>
              </a:rPr>
              <a:t>n</a:t>
            </a:r>
            <a:r>
              <a:rPr lang="en-US" sz="2000">
                <a:solidFill>
                  <a:schemeClr val="bg2"/>
                </a:solidFill>
              </a:rPr>
              <a:t>–1 for 2nd, 2</a:t>
            </a:r>
            <a:r>
              <a:rPr lang="en-US" sz="2800" baseline="30000">
                <a:solidFill>
                  <a:schemeClr val="bg2"/>
                </a:solidFill>
              </a:rPr>
              <a:t>n</a:t>
            </a:r>
            <a:r>
              <a:rPr lang="en-US" sz="2000">
                <a:solidFill>
                  <a:schemeClr val="bg2"/>
                </a:solidFill>
              </a:rPr>
              <a:t>–2 for 3rd, …</a:t>
            </a:r>
          </a:p>
          <a:p>
            <a:pPr lvl="1"/>
            <a:r>
              <a:rPr lang="en-US" sz="2400">
                <a:solidFill>
                  <a:srgbClr val="FF0000"/>
                </a:solidFill>
              </a:rPr>
              <a:t>Huge number</a:t>
            </a:r>
            <a:r>
              <a:rPr lang="en-US" sz="2400">
                <a:solidFill>
                  <a:schemeClr val="bg2"/>
                </a:solidFill>
              </a:rPr>
              <a:t> even for small values of n and m</a:t>
            </a:r>
          </a:p>
          <a:p>
            <a:pPr lvl="2"/>
            <a:r>
              <a:rPr lang="en-US" sz="2000">
                <a:solidFill>
                  <a:schemeClr val="bg2"/>
                </a:solidFill>
              </a:rPr>
              <a:t>Intractable for state machines of any size</a:t>
            </a:r>
          </a:p>
          <a:p>
            <a:pPr lvl="2"/>
            <a:r>
              <a:rPr lang="en-US" sz="2000">
                <a:solidFill>
                  <a:schemeClr val="bg2"/>
                </a:solidFill>
              </a:rPr>
              <a:t>Heuristics are necessary for practical solutions</a:t>
            </a:r>
          </a:p>
          <a:p>
            <a:pPr lvl="1"/>
            <a:r>
              <a:rPr lang="en-US" sz="2400">
                <a:solidFill>
                  <a:srgbClr val="0000FF"/>
                </a:solidFill>
              </a:rPr>
              <a:t>Optimize some metric</a:t>
            </a:r>
            <a:r>
              <a:rPr lang="en-US" sz="2400">
                <a:solidFill>
                  <a:schemeClr val="bg2"/>
                </a:solidFill>
              </a:rPr>
              <a:t> for the combinational logic</a:t>
            </a:r>
          </a:p>
          <a:p>
            <a:pPr lvl="2"/>
            <a:r>
              <a:rPr lang="en-US" sz="2000">
                <a:solidFill>
                  <a:schemeClr val="bg2"/>
                </a:solidFill>
              </a:rPr>
              <a:t>Size (amount of logic and number of FFs)</a:t>
            </a:r>
          </a:p>
          <a:p>
            <a:pPr lvl="2"/>
            <a:r>
              <a:rPr lang="en-US" sz="2000">
                <a:solidFill>
                  <a:schemeClr val="bg2"/>
                </a:solidFill>
              </a:rPr>
              <a:t>Speed (depth of logic and fanout)</a:t>
            </a:r>
          </a:p>
          <a:p>
            <a:pPr lvl="2"/>
            <a:r>
              <a:rPr lang="en-US" sz="2000">
                <a:solidFill>
                  <a:schemeClr val="bg2"/>
                </a:solidFill>
              </a:rPr>
              <a:t>Dependencies (decomposition)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3550" y="0"/>
            <a:ext cx="8343900" cy="1389063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State Assignment Strategies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50" y="1252538"/>
            <a:ext cx="8807450" cy="5075237"/>
          </a:xfrm>
        </p:spPr>
        <p:txBody>
          <a:bodyPr/>
          <a:lstStyle/>
          <a:p>
            <a:r>
              <a:rPr lang="en-US" sz="2800">
                <a:solidFill>
                  <a:srgbClr val="0000FF"/>
                </a:solidFill>
              </a:rPr>
              <a:t>Possible Strategies</a:t>
            </a:r>
          </a:p>
          <a:p>
            <a:pPr lvl="1"/>
            <a:r>
              <a:rPr lang="en-US" sz="2400">
                <a:solidFill>
                  <a:srgbClr val="FF0000"/>
                </a:solidFill>
              </a:rPr>
              <a:t>Sequential</a:t>
            </a:r>
            <a:r>
              <a:rPr lang="en-US" sz="2400">
                <a:solidFill>
                  <a:schemeClr val="bg2"/>
                </a:solidFill>
              </a:rPr>
              <a:t> – just number states as they appear in the state table</a:t>
            </a:r>
          </a:p>
          <a:p>
            <a:pPr lvl="1"/>
            <a:r>
              <a:rPr lang="en-US" sz="2400">
                <a:solidFill>
                  <a:srgbClr val="FF0000"/>
                </a:solidFill>
              </a:rPr>
              <a:t>Random</a:t>
            </a:r>
            <a:r>
              <a:rPr lang="en-US" sz="2400">
                <a:solidFill>
                  <a:schemeClr val="bg2"/>
                </a:solidFill>
              </a:rPr>
              <a:t> – pick random codes</a:t>
            </a:r>
          </a:p>
          <a:p>
            <a:pPr lvl="1"/>
            <a:r>
              <a:rPr lang="en-US" sz="2400">
                <a:solidFill>
                  <a:srgbClr val="FF0000"/>
                </a:solidFill>
              </a:rPr>
              <a:t>One-hot</a:t>
            </a:r>
            <a:r>
              <a:rPr lang="en-US" sz="2400">
                <a:solidFill>
                  <a:schemeClr val="bg2"/>
                </a:solidFill>
              </a:rPr>
              <a:t> – use as many state bits as there are states (bit=1 –&gt; state)</a:t>
            </a:r>
          </a:p>
          <a:p>
            <a:pPr lvl="1"/>
            <a:r>
              <a:rPr lang="en-US" sz="2400">
                <a:solidFill>
                  <a:srgbClr val="FF0000"/>
                </a:solidFill>
              </a:rPr>
              <a:t>Output</a:t>
            </a:r>
            <a:r>
              <a:rPr lang="en-US" sz="2400">
                <a:solidFill>
                  <a:schemeClr val="bg2"/>
                </a:solidFill>
              </a:rPr>
              <a:t> – use outputs to help encode states (counters)</a:t>
            </a:r>
          </a:p>
          <a:p>
            <a:pPr lvl="1"/>
            <a:r>
              <a:rPr lang="en-US" sz="2400">
                <a:solidFill>
                  <a:srgbClr val="FF0000"/>
                </a:solidFill>
              </a:rPr>
              <a:t>Heuristic</a:t>
            </a:r>
            <a:r>
              <a:rPr lang="en-US" sz="2400">
                <a:solidFill>
                  <a:schemeClr val="bg2"/>
                </a:solidFill>
              </a:rPr>
              <a:t> – rules of thumb that seem to work in most cases</a:t>
            </a:r>
          </a:p>
          <a:p>
            <a:r>
              <a:rPr lang="en-US" sz="2800">
                <a:solidFill>
                  <a:schemeClr val="bg2"/>
                </a:solidFill>
              </a:rPr>
              <a:t>No guarantee of optimality – </a:t>
            </a:r>
            <a:r>
              <a:rPr lang="en-US" sz="2800">
                <a:solidFill>
                  <a:srgbClr val="FF0000"/>
                </a:solidFill>
              </a:rPr>
              <a:t>an </a:t>
            </a:r>
            <a:r>
              <a:rPr lang="en-US" sz="2800" i="1" u="sng">
                <a:solidFill>
                  <a:srgbClr val="FF0000"/>
                </a:solidFill>
                <a:effectLst/>
              </a:rPr>
              <a:t>intractable</a:t>
            </a:r>
            <a:r>
              <a:rPr lang="en-US" sz="2800">
                <a:solidFill>
                  <a:srgbClr val="FF0000"/>
                </a:solidFill>
              </a:rPr>
              <a:t> problem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271000" cy="1389063"/>
          </a:xfrm>
        </p:spPr>
        <p:txBody>
          <a:bodyPr/>
          <a:lstStyle/>
          <a:p>
            <a:r>
              <a:rPr lang="en-US" b="1">
                <a:solidFill>
                  <a:srgbClr val="FF0000"/>
                </a:solidFill>
              </a:rPr>
              <a:t>One-hot State Assignment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4350" y="1209675"/>
            <a:ext cx="8756650" cy="538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>
                <a:solidFill>
                  <a:srgbClr val="FF0000"/>
                </a:solidFill>
              </a:rPr>
              <a:t>Simple</a:t>
            </a:r>
          </a:p>
          <a:p>
            <a:pPr lvl="1">
              <a:lnSpc>
                <a:spcPct val="80000"/>
              </a:lnSpc>
            </a:pPr>
            <a:r>
              <a:rPr lang="en-US" sz="2400">
                <a:solidFill>
                  <a:schemeClr val="bg2"/>
                </a:solidFill>
              </a:rPr>
              <a:t>Easy to encode, debug</a:t>
            </a:r>
          </a:p>
          <a:p>
            <a:pPr>
              <a:lnSpc>
                <a:spcPct val="80000"/>
              </a:lnSpc>
            </a:pPr>
            <a:r>
              <a:rPr lang="en-US" sz="2800">
                <a:solidFill>
                  <a:srgbClr val="FF0000"/>
                </a:solidFill>
              </a:rPr>
              <a:t>Small Logic Functions</a:t>
            </a:r>
          </a:p>
          <a:p>
            <a:pPr lvl="1">
              <a:lnSpc>
                <a:spcPct val="80000"/>
              </a:lnSpc>
            </a:pPr>
            <a:r>
              <a:rPr lang="en-US" sz="2400">
                <a:solidFill>
                  <a:schemeClr val="bg2"/>
                </a:solidFill>
              </a:rPr>
              <a:t>Each state function requires only predecessor state bits as input</a:t>
            </a:r>
          </a:p>
          <a:p>
            <a:pPr>
              <a:lnSpc>
                <a:spcPct val="80000"/>
              </a:lnSpc>
            </a:pPr>
            <a:r>
              <a:rPr lang="en-US" sz="2800">
                <a:solidFill>
                  <a:srgbClr val="FF0000"/>
                </a:solidFill>
              </a:rPr>
              <a:t>Good for Programmable Devices</a:t>
            </a:r>
          </a:p>
          <a:p>
            <a:pPr lvl="1">
              <a:lnSpc>
                <a:spcPct val="80000"/>
              </a:lnSpc>
            </a:pPr>
            <a:r>
              <a:rPr lang="en-US" sz="2400">
                <a:solidFill>
                  <a:schemeClr val="bg2"/>
                </a:solidFill>
              </a:rPr>
              <a:t>Lots of flip-flops readily available</a:t>
            </a:r>
          </a:p>
          <a:p>
            <a:pPr lvl="1">
              <a:lnSpc>
                <a:spcPct val="80000"/>
              </a:lnSpc>
            </a:pPr>
            <a:r>
              <a:rPr lang="en-US" sz="2400">
                <a:solidFill>
                  <a:schemeClr val="bg2"/>
                </a:solidFill>
              </a:rPr>
              <a:t>Simple functions with small support (signals its dependent upon)</a:t>
            </a:r>
          </a:p>
          <a:p>
            <a:pPr>
              <a:lnSpc>
                <a:spcPct val="80000"/>
              </a:lnSpc>
            </a:pPr>
            <a:r>
              <a:rPr lang="en-US" sz="2800">
                <a:solidFill>
                  <a:srgbClr val="FF0000"/>
                </a:solidFill>
              </a:rPr>
              <a:t>Impractical for Large Machines</a:t>
            </a:r>
          </a:p>
          <a:p>
            <a:pPr lvl="1">
              <a:lnSpc>
                <a:spcPct val="80000"/>
              </a:lnSpc>
            </a:pPr>
            <a:r>
              <a:rPr lang="en-US" sz="2400">
                <a:solidFill>
                  <a:schemeClr val="bg2"/>
                </a:solidFill>
              </a:rPr>
              <a:t>Too many states require too many flip-flops</a:t>
            </a:r>
          </a:p>
          <a:p>
            <a:pPr lvl="1">
              <a:lnSpc>
                <a:spcPct val="80000"/>
              </a:lnSpc>
            </a:pPr>
            <a:r>
              <a:rPr lang="en-US" sz="2400">
                <a:solidFill>
                  <a:schemeClr val="bg2"/>
                </a:solidFill>
              </a:rPr>
              <a:t>Decompose FSMs into smaller pieces that can be one-hot encoded</a:t>
            </a:r>
          </a:p>
          <a:p>
            <a:pPr>
              <a:lnSpc>
                <a:spcPct val="80000"/>
              </a:lnSpc>
            </a:pPr>
            <a:r>
              <a:rPr lang="en-US" sz="2800">
                <a:solidFill>
                  <a:schemeClr val="bg2"/>
                </a:solidFill>
              </a:rPr>
              <a:t>Many Slight </a:t>
            </a:r>
            <a:r>
              <a:rPr lang="en-US" sz="2800">
                <a:solidFill>
                  <a:srgbClr val="FF0000"/>
                </a:solidFill>
              </a:rPr>
              <a:t>Variations to One-hot</a:t>
            </a:r>
            <a:r>
              <a:rPr lang="en-US" sz="2800">
                <a:solidFill>
                  <a:schemeClr val="bg2"/>
                </a:solidFill>
              </a:rPr>
              <a:t> – “two hot”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65" name="Rectangle 107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271000" cy="1389063"/>
          </a:xfrm>
        </p:spPr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Heuristics</a:t>
            </a:r>
            <a:r>
              <a:rPr lang="en-US">
                <a:solidFill>
                  <a:schemeClr val="bg2"/>
                </a:solidFill>
              </a:rPr>
              <a:t> for State Assignment</a:t>
            </a:r>
          </a:p>
        </p:txBody>
      </p:sp>
      <p:sp>
        <p:nvSpPr>
          <p:cNvPr id="188466" name="Rectangle 1074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45500" cy="48625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solidFill>
                  <a:srgbClr val="FF0000"/>
                </a:solidFill>
              </a:rPr>
              <a:t>Adjacent codes</a:t>
            </a:r>
            <a:r>
              <a:rPr lang="en-US" sz="2800">
                <a:solidFill>
                  <a:schemeClr val="bg2"/>
                </a:solidFill>
              </a:rPr>
              <a:t> to </a:t>
            </a:r>
            <a:r>
              <a:rPr lang="en-US" sz="2800">
                <a:solidFill>
                  <a:srgbClr val="0000FF"/>
                </a:solidFill>
              </a:rPr>
              <a:t>states that share a common next state</a:t>
            </a:r>
            <a:endParaRPr lang="en-US">
              <a:solidFill>
                <a:srgbClr val="0000FF"/>
              </a:solidFill>
            </a:endParaRPr>
          </a:p>
          <a:p>
            <a:pPr marL="750888" lvl="1"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Group 1's in next state map</a:t>
            </a:r>
            <a:br>
              <a:rPr lang="en-US">
                <a:solidFill>
                  <a:schemeClr val="bg2"/>
                </a:solidFill>
              </a:rPr>
            </a:br>
            <a:endParaRPr lang="en-US">
              <a:solidFill>
                <a:schemeClr val="bg2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FF0000"/>
                </a:solidFill>
              </a:rPr>
              <a:t>Adjacent codes</a:t>
            </a:r>
            <a:r>
              <a:rPr lang="en-US" sz="2800">
                <a:solidFill>
                  <a:schemeClr val="bg2"/>
                </a:solidFill>
              </a:rPr>
              <a:t> to </a:t>
            </a:r>
            <a:r>
              <a:rPr lang="en-US" sz="2800">
                <a:solidFill>
                  <a:srgbClr val="0000FF"/>
                </a:solidFill>
              </a:rPr>
              <a:t>states that share a common ancestor state</a:t>
            </a:r>
            <a:r>
              <a:rPr lang="en-US">
                <a:solidFill>
                  <a:srgbClr val="0000FF"/>
                </a:solidFill>
              </a:rPr>
              <a:t> </a:t>
            </a:r>
          </a:p>
          <a:p>
            <a:pPr marL="750888" lvl="1"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Group 1's in next state map</a:t>
            </a:r>
            <a:br>
              <a:rPr lang="en-US">
                <a:solidFill>
                  <a:schemeClr val="bg2"/>
                </a:solidFill>
              </a:rPr>
            </a:br>
            <a:endParaRPr lang="en-US">
              <a:solidFill>
                <a:schemeClr val="bg2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FF0000"/>
                </a:solidFill>
              </a:rPr>
              <a:t>Adjacent codes</a:t>
            </a:r>
            <a:r>
              <a:rPr lang="en-US" sz="2800">
                <a:solidFill>
                  <a:schemeClr val="bg2"/>
                </a:solidFill>
              </a:rPr>
              <a:t> to </a:t>
            </a:r>
            <a:r>
              <a:rPr lang="en-US" sz="2800">
                <a:solidFill>
                  <a:srgbClr val="0000FF"/>
                </a:solidFill>
              </a:rPr>
              <a:t>states that have a common output behavior</a:t>
            </a:r>
            <a:endParaRPr lang="en-US">
              <a:solidFill>
                <a:srgbClr val="0000FF"/>
              </a:solidFill>
            </a:endParaRPr>
          </a:p>
          <a:p>
            <a:pPr marL="750888" lvl="1"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Group 1's in output map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12750" y="231775"/>
            <a:ext cx="9105900" cy="849313"/>
          </a:xfrm>
        </p:spPr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General Approach</a:t>
            </a:r>
            <a:r>
              <a:rPr lang="en-US">
                <a:solidFill>
                  <a:schemeClr val="bg2"/>
                </a:solidFill>
              </a:rPr>
              <a:t> to Heuristic State Assignment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50" y="1620838"/>
            <a:ext cx="8564563" cy="49498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>
                <a:solidFill>
                  <a:srgbClr val="FF0000"/>
                </a:solidFill>
              </a:rPr>
              <a:t>All current methods are variants of this</a:t>
            </a:r>
          </a:p>
          <a:p>
            <a:pPr lvl="1">
              <a:lnSpc>
                <a:spcPct val="80000"/>
              </a:lnSpc>
            </a:pPr>
            <a:r>
              <a:rPr lang="en-US" sz="2000">
                <a:solidFill>
                  <a:schemeClr val="bg2"/>
                </a:solidFill>
              </a:rPr>
              <a:t>1) Determine which states </a:t>
            </a:r>
            <a:r>
              <a:rPr lang="en-US" sz="2000">
                <a:solidFill>
                  <a:srgbClr val="FF0000"/>
                </a:solidFill>
              </a:rPr>
              <a:t>“attract” each other</a:t>
            </a:r>
            <a:r>
              <a:rPr lang="en-US" sz="2000">
                <a:solidFill>
                  <a:schemeClr val="bg2"/>
                </a:solidFill>
              </a:rPr>
              <a:t> (</a:t>
            </a:r>
            <a:r>
              <a:rPr lang="en-US" sz="2000" u="sng">
                <a:solidFill>
                  <a:schemeClr val="bg2"/>
                </a:solidFill>
              </a:rPr>
              <a:t>weighted pairs</a:t>
            </a:r>
            <a:r>
              <a:rPr lang="en-US" sz="2000">
                <a:solidFill>
                  <a:schemeClr val="bg2"/>
                </a:solidFill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sz="2000">
                <a:solidFill>
                  <a:schemeClr val="bg2"/>
                </a:solidFill>
              </a:rPr>
              <a:t>2) Generate </a:t>
            </a:r>
            <a:r>
              <a:rPr lang="en-US" sz="2000">
                <a:solidFill>
                  <a:srgbClr val="FF0000"/>
                </a:solidFill>
              </a:rPr>
              <a:t>constraints on codes</a:t>
            </a:r>
            <a:r>
              <a:rPr lang="en-US" sz="2000">
                <a:solidFill>
                  <a:schemeClr val="bg2"/>
                </a:solidFill>
              </a:rPr>
              <a:t> (which should </a:t>
            </a:r>
            <a:r>
              <a:rPr lang="en-US" sz="2000">
                <a:solidFill>
                  <a:srgbClr val="00CC66"/>
                </a:solidFill>
              </a:rPr>
              <a:t>be in same cube</a:t>
            </a:r>
            <a:r>
              <a:rPr lang="en-US" sz="2000">
                <a:solidFill>
                  <a:schemeClr val="bg2"/>
                </a:solidFill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sz="2000">
                <a:solidFill>
                  <a:schemeClr val="bg2"/>
                </a:solidFill>
              </a:rPr>
              <a:t>3) </a:t>
            </a:r>
            <a:r>
              <a:rPr lang="en-US" sz="2000">
                <a:solidFill>
                  <a:srgbClr val="FF0000"/>
                </a:solidFill>
              </a:rPr>
              <a:t>Place codes on Boolean cube</a:t>
            </a:r>
            <a:r>
              <a:rPr lang="en-US" sz="2000">
                <a:solidFill>
                  <a:schemeClr val="bg2"/>
                </a:solidFill>
              </a:rPr>
              <a:t> so as to maximize constraints satisfied (weighted sum)</a:t>
            </a:r>
          </a:p>
          <a:p>
            <a:pPr>
              <a:lnSpc>
                <a:spcPct val="80000"/>
              </a:lnSpc>
            </a:pPr>
            <a:endParaRPr lang="en-US" sz="2400">
              <a:solidFill>
                <a:schemeClr val="bg2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rgbClr val="FF0000"/>
                </a:solidFill>
              </a:rPr>
              <a:t>Different weights</a:t>
            </a:r>
            <a:r>
              <a:rPr lang="en-US" sz="2400">
                <a:solidFill>
                  <a:schemeClr val="bg2"/>
                </a:solidFill>
              </a:rPr>
              <a:t> make sense depending on whether we are optimizing for </a:t>
            </a:r>
            <a:r>
              <a:rPr lang="en-US" sz="2400">
                <a:solidFill>
                  <a:srgbClr val="0000FF"/>
                </a:solidFill>
              </a:rPr>
              <a:t>two-level or multi-level forms</a:t>
            </a:r>
          </a:p>
          <a:p>
            <a:pPr>
              <a:lnSpc>
                <a:spcPct val="80000"/>
              </a:lnSpc>
            </a:pPr>
            <a:endParaRPr lang="en-US" sz="2400">
              <a:solidFill>
                <a:schemeClr val="bg2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chemeClr val="bg2"/>
                </a:solidFill>
              </a:rPr>
              <a:t>Can't consider all possible embeddings of state clusters in Boolean cube</a:t>
            </a:r>
          </a:p>
          <a:p>
            <a:pPr lvl="1">
              <a:lnSpc>
                <a:spcPct val="80000"/>
              </a:lnSpc>
            </a:pPr>
            <a:r>
              <a:rPr lang="en-US" sz="2000">
                <a:solidFill>
                  <a:schemeClr val="bg2"/>
                </a:solidFill>
              </a:rPr>
              <a:t>Heuristics for </a:t>
            </a:r>
            <a:r>
              <a:rPr lang="en-US" sz="2000">
                <a:solidFill>
                  <a:srgbClr val="0000FF"/>
                </a:solidFill>
              </a:rPr>
              <a:t>ordering embedding</a:t>
            </a:r>
          </a:p>
          <a:p>
            <a:pPr lvl="1">
              <a:lnSpc>
                <a:spcPct val="80000"/>
              </a:lnSpc>
            </a:pPr>
            <a:r>
              <a:rPr lang="en-US" sz="2000">
                <a:solidFill>
                  <a:schemeClr val="bg2"/>
                </a:solidFill>
              </a:rPr>
              <a:t>To </a:t>
            </a:r>
            <a:r>
              <a:rPr lang="en-US" sz="2000">
                <a:solidFill>
                  <a:srgbClr val="0000FF"/>
                </a:solidFill>
              </a:rPr>
              <a:t>prune search</a:t>
            </a:r>
            <a:r>
              <a:rPr lang="en-US" sz="2000">
                <a:solidFill>
                  <a:schemeClr val="bg2"/>
                </a:solidFill>
              </a:rPr>
              <a:t> for best embedding</a:t>
            </a:r>
          </a:p>
          <a:p>
            <a:pPr lvl="1">
              <a:lnSpc>
                <a:spcPct val="80000"/>
              </a:lnSpc>
            </a:pPr>
            <a:r>
              <a:rPr lang="en-US" sz="2000">
                <a:solidFill>
                  <a:srgbClr val="0000FF"/>
                </a:solidFill>
              </a:rPr>
              <a:t>Expand cube</a:t>
            </a:r>
            <a:r>
              <a:rPr lang="en-US" sz="2000">
                <a:solidFill>
                  <a:schemeClr val="bg2"/>
                </a:solidFill>
              </a:rPr>
              <a:t> (</a:t>
            </a:r>
            <a:r>
              <a:rPr lang="en-US" sz="2000" u="sng">
                <a:solidFill>
                  <a:schemeClr val="bg2"/>
                </a:solidFill>
              </a:rPr>
              <a:t>more state bits</a:t>
            </a:r>
            <a:r>
              <a:rPr lang="en-US" sz="2000">
                <a:solidFill>
                  <a:schemeClr val="bg2"/>
                </a:solidFill>
              </a:rPr>
              <a:t>) to satisfy more constraints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271000" cy="1389063"/>
          </a:xfrm>
        </p:spPr>
        <p:txBody>
          <a:bodyPr/>
          <a:lstStyle/>
          <a:p>
            <a:r>
              <a:rPr lang="en-US" sz="6100">
                <a:solidFill>
                  <a:srgbClr val="FF0000"/>
                </a:solidFill>
              </a:rPr>
              <a:t>Output-Based</a:t>
            </a:r>
            <a:r>
              <a:rPr lang="en-US" sz="6100">
                <a:solidFill>
                  <a:schemeClr val="bg2"/>
                </a:solidFill>
              </a:rPr>
              <a:t> Encoding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7838" y="2097088"/>
            <a:ext cx="8293100" cy="45148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0000FF"/>
                </a:solidFill>
              </a:rPr>
              <a:t>Reuse outputs as state bits</a:t>
            </a:r>
            <a:r>
              <a:rPr lang="en-US">
                <a:solidFill>
                  <a:schemeClr val="bg2"/>
                </a:solidFill>
              </a:rPr>
              <a:t> - use outputs to help distinguish states</a:t>
            </a:r>
          </a:p>
          <a:p>
            <a:pPr lvl="1">
              <a:lnSpc>
                <a:spcPct val="90000"/>
              </a:lnSpc>
            </a:pPr>
            <a:endParaRPr lang="en-US">
              <a:solidFill>
                <a:schemeClr val="bg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Why create new functions for state bits when </a:t>
            </a:r>
            <a:r>
              <a:rPr lang="en-US">
                <a:solidFill>
                  <a:srgbClr val="FF0000"/>
                </a:solidFill>
              </a:rPr>
              <a:t>output can serve as well</a:t>
            </a:r>
          </a:p>
          <a:p>
            <a:pPr lvl="1">
              <a:lnSpc>
                <a:spcPct val="90000"/>
              </a:lnSpc>
            </a:pPr>
            <a:endParaRPr lang="en-US">
              <a:solidFill>
                <a:schemeClr val="bg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Fits in nicely with </a:t>
            </a:r>
            <a:r>
              <a:rPr lang="en-US">
                <a:solidFill>
                  <a:srgbClr val="FF0000"/>
                </a:solidFill>
              </a:rPr>
              <a:t>synchronous Mealy</a:t>
            </a:r>
            <a:r>
              <a:rPr lang="en-US">
                <a:solidFill>
                  <a:schemeClr val="bg2"/>
                </a:solidFill>
              </a:rPr>
              <a:t> implementations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roduction">
  <a:themeElements>
    <a:clrScheme name="introduction 6">
      <a:dk1>
        <a:srgbClr val="080808"/>
      </a:dk1>
      <a:lt1>
        <a:srgbClr val="FFFFFF"/>
      </a:lt1>
      <a:dk2>
        <a:srgbClr val="4D4D4D"/>
      </a:dk2>
      <a:lt2>
        <a:srgbClr val="FFFFFF"/>
      </a:lt2>
      <a:accent1>
        <a:srgbClr val="666699"/>
      </a:accent1>
      <a:accent2>
        <a:srgbClr val="3366CC"/>
      </a:accent2>
      <a:accent3>
        <a:srgbClr val="B2B2B2"/>
      </a:accent3>
      <a:accent4>
        <a:srgbClr val="DADADA"/>
      </a:accent4>
      <a:accent5>
        <a:srgbClr val="B8B8CA"/>
      </a:accent5>
      <a:accent6>
        <a:srgbClr val="2D5CB9"/>
      </a:accent6>
      <a:hlink>
        <a:srgbClr val="00CCFF"/>
      </a:hlink>
      <a:folHlink>
        <a:srgbClr val="CCCCFF"/>
      </a:folHlink>
    </a:clrScheme>
    <a:fontScheme name="introductio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introduction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uction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uction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uction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uction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uction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uction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 SC 485c</Template>
  <TotalTime>5237</TotalTime>
  <Pages>37</Pages>
  <Words>1637</Words>
  <Application>Microsoft PowerPoint 4.0</Application>
  <PresentationFormat>Custom</PresentationFormat>
  <Paragraphs>361</Paragraphs>
  <Slides>32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Times New Roman</vt:lpstr>
      <vt:lpstr>Tahoma</vt:lpstr>
      <vt:lpstr>Arial</vt:lpstr>
      <vt:lpstr>Wingdings</vt:lpstr>
      <vt:lpstr>新細明體</vt:lpstr>
      <vt:lpstr>Symbol</vt:lpstr>
      <vt:lpstr>introduction</vt:lpstr>
      <vt:lpstr>Some Slides from:</vt:lpstr>
      <vt:lpstr>FSM (Finite State Machine) Optimization</vt:lpstr>
      <vt:lpstr>Sequential Circuits</vt:lpstr>
      <vt:lpstr>State Assignment</vt:lpstr>
      <vt:lpstr>State Assignment Strategies</vt:lpstr>
      <vt:lpstr>One-hot State Assignment</vt:lpstr>
      <vt:lpstr>Heuristics for State Assignment</vt:lpstr>
      <vt:lpstr>General Approach to Heuristic State Assignment</vt:lpstr>
      <vt:lpstr>Output-Based Encoding</vt:lpstr>
      <vt:lpstr>Slide 10</vt:lpstr>
      <vt:lpstr>Current State Assignment Approaches</vt:lpstr>
      <vt:lpstr>State Assignment = Various Methods</vt:lpstr>
      <vt:lpstr>Hypercube Embedding Technique</vt:lpstr>
      <vt:lpstr>FSM  Optimization</vt:lpstr>
      <vt:lpstr>State Group Identification</vt:lpstr>
      <vt:lpstr>Representation of Symbolic Implicant</vt:lpstr>
      <vt:lpstr>Minimization of Multi-valued Logic</vt:lpstr>
      <vt:lpstr>State Group</vt:lpstr>
      <vt:lpstr>Group Face</vt:lpstr>
      <vt:lpstr>Hyper-cube Embedding</vt:lpstr>
      <vt:lpstr>Hyper-cube Embedding</vt:lpstr>
      <vt:lpstr>Hyper-cube Embedding</vt:lpstr>
      <vt:lpstr>Adjacency-Based State Assignment</vt:lpstr>
      <vt:lpstr>Adjacency-Based State Assignment</vt:lpstr>
      <vt:lpstr>How to Assign Weight to State Pair</vt:lpstr>
      <vt:lpstr>Fan-Out-Oriented  (examine present-state pairs)</vt:lpstr>
      <vt:lpstr>Fan-Out-Oriented</vt:lpstr>
      <vt:lpstr>Fanin-Oriented (exam next state pair)</vt:lpstr>
      <vt:lpstr>Fanin-Oriented (exam next state pair)</vt:lpstr>
      <vt:lpstr>Which Method Is Better?</vt:lpstr>
      <vt:lpstr>Summary</vt:lpstr>
      <vt:lpstr>Some Tools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Sequential logic implementation</dc:title>
  <dc:subject/>
  <dc:creator>Gaetano Borriello</dc:creator>
  <cp:keywords/>
  <dc:description/>
  <cp:lastModifiedBy>Aiman</cp:lastModifiedBy>
  <cp:revision>40</cp:revision>
  <cp:lastPrinted>2000-05-11T19:00:15Z</cp:lastPrinted>
  <dcterms:created xsi:type="dcterms:W3CDTF">1997-03-21T12:03:47Z</dcterms:created>
  <dcterms:modified xsi:type="dcterms:W3CDTF">2010-01-28T18:49:10Z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cse370-webmaster@cs.washington.edu</vt:lpwstr>
  </property>
  <property fmtid="{D5CDD505-2E9C-101B-9397-08002B2CF9AE}" pid="8" name="HomePage">
    <vt:lpwstr>www.cs.washington.edu/education/courses/370/00sp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4</vt:i4>
  </property>
  <property fmtid="{D5CDD505-2E9C-101B-9397-08002B2CF9AE}" pid="21" name="OutputDir">
    <vt:lpwstr>C:\WINNT\Profiles\gaetano\Desktop</vt:lpwstr>
  </property>
</Properties>
</file>