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4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5" r:id="rId10"/>
    <p:sldId id="464" r:id="rId11"/>
    <p:sldId id="493" r:id="rId12"/>
    <p:sldId id="466" r:id="rId13"/>
    <p:sldId id="468" r:id="rId14"/>
    <p:sldId id="469" r:id="rId15"/>
    <p:sldId id="477" r:id="rId16"/>
    <p:sldId id="478" r:id="rId17"/>
    <p:sldId id="470" r:id="rId18"/>
    <p:sldId id="488" r:id="rId19"/>
    <p:sldId id="489" r:id="rId20"/>
    <p:sldId id="471" r:id="rId21"/>
    <p:sldId id="472" r:id="rId22"/>
    <p:sldId id="473" r:id="rId23"/>
    <p:sldId id="474" r:id="rId24"/>
    <p:sldId id="494" r:id="rId25"/>
    <p:sldId id="475" r:id="rId26"/>
    <p:sldId id="476" r:id="rId27"/>
    <p:sldId id="479" r:id="rId28"/>
    <p:sldId id="480" r:id="rId29"/>
    <p:sldId id="481" r:id="rId30"/>
    <p:sldId id="483" r:id="rId31"/>
    <p:sldId id="482" r:id="rId32"/>
    <p:sldId id="484" r:id="rId33"/>
    <p:sldId id="485" r:id="rId34"/>
    <p:sldId id="486" r:id="rId35"/>
    <p:sldId id="487" r:id="rId36"/>
    <p:sldId id="490" r:id="rId37"/>
    <p:sldId id="496" r:id="rId38"/>
    <p:sldId id="499" r:id="rId39"/>
    <p:sldId id="500" r:id="rId40"/>
    <p:sldId id="498" r:id="rId41"/>
    <p:sldId id="491" r:id="rId42"/>
    <p:sldId id="492" r:id="rId43"/>
    <p:sldId id="495" r:id="rId44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99FF99"/>
    <a:srgbClr val="FF99CC"/>
    <a:srgbClr val="CCFFFF"/>
    <a:srgbClr val="FFAE5D"/>
    <a:srgbClr val="FF9900"/>
    <a:srgbClr val="FF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65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Processes and Operating Systems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og.com/en/design-center/interactive-design-tools/sigma-delta-adc-tutori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4400" dirty="0" smtClean="0"/>
              <a:t>Analog to Digital Conversion (ADC)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Process-Accuracy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69158" cy="51435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Sampling Rate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Based on number of steps required in the conversion process</a:t>
            </a:r>
          </a:p>
          <a:p>
            <a:r>
              <a:rPr lang="en-US" dirty="0"/>
              <a:t>Increases the maximum frequency that can be measured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120598"/>
            <a:ext cx="37691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Resolution (bit depth)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Q</a:t>
            </a:r>
          </a:p>
          <a:p>
            <a:r>
              <a:rPr lang="en-US" dirty="0"/>
              <a:t>Improves accuracy in measuring amplitude of analog signal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3" y="4177891"/>
            <a:ext cx="338137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45" y="4177891"/>
            <a:ext cx="34575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Process-Accuracy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Increasing both the sampling rate and the resolution you can obtain better accuracy in your AD signals.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1646"/>
            <a:ext cx="8382000" cy="38623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0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ADC-Error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Aliasing </a:t>
            </a:r>
            <a:r>
              <a:rPr lang="en-US" dirty="0"/>
              <a:t>(sampling)</a:t>
            </a:r>
          </a:p>
          <a:p>
            <a:pPr lvl="1"/>
            <a:r>
              <a:rPr lang="en-US" dirty="0"/>
              <a:t>Occurs when the input signal is changing much faster than the sample rate</a:t>
            </a:r>
          </a:p>
          <a:p>
            <a:pPr lvl="1"/>
            <a:r>
              <a:rPr lang="en-US" dirty="0"/>
              <a:t>Should follow the </a:t>
            </a:r>
            <a:r>
              <a:rPr lang="en-US" dirty="0" err="1">
                <a:solidFill>
                  <a:srgbClr val="FF0000"/>
                </a:solidFill>
              </a:rPr>
              <a:t>Nyquist</a:t>
            </a:r>
            <a:r>
              <a:rPr lang="en-US" dirty="0">
                <a:solidFill>
                  <a:srgbClr val="FF0000"/>
                </a:solidFill>
              </a:rPr>
              <a:t> Rule </a:t>
            </a:r>
            <a:r>
              <a:rPr lang="en-US" dirty="0"/>
              <a:t>when sampling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a sampling frequency at least twice as high as the maximum frequency in the signal to avoid aliasing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sample</a:t>
            </a:r>
            <a:r>
              <a:rPr lang="en-US" dirty="0">
                <a:solidFill>
                  <a:srgbClr val="FF0000"/>
                </a:solidFill>
              </a:rPr>
              <a:t>&gt;2*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signal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Quantization Error </a:t>
            </a:r>
            <a:r>
              <a:rPr lang="en-US" dirty="0"/>
              <a:t>(resolution)</a:t>
            </a:r>
          </a:p>
          <a:p>
            <a:pPr lvl="1"/>
            <a:r>
              <a:rPr lang="en-US" dirty="0"/>
              <a:t>Optimize resolution</a:t>
            </a:r>
          </a:p>
          <a:p>
            <a:pPr lvl="1"/>
            <a:r>
              <a:rPr lang="en-US" dirty="0"/>
              <a:t>Dependent on ADC converter of </a:t>
            </a:r>
            <a:r>
              <a:rPr lang="en-US" dirty="0" err="1"/>
              <a:t>microcontoller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Example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09467"/>
              </p:ext>
            </p:extLst>
          </p:nvPr>
        </p:nvGraphicFramePr>
        <p:xfrm>
          <a:off x="4771591" y="1470362"/>
          <a:ext cx="389572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0" name="Worksheet" r:id="rId3" imgW="4677156" imgH="2600554" progId="Excel.Sheet.8">
                  <p:embed/>
                </p:oleObj>
              </mc:Choice>
              <mc:Fallback>
                <p:oleObj name="Worksheet" r:id="rId3" imgW="4677156" imgH="2600554" progId="Excel.Sheet.8">
                  <p:embed/>
                  <p:pic>
                    <p:nvPicPr>
                      <p:cNvPr id="374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591" y="1470362"/>
                        <a:ext cx="3895725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14003"/>
              </p:ext>
            </p:extLst>
          </p:nvPr>
        </p:nvGraphicFramePr>
        <p:xfrm>
          <a:off x="454242" y="1470362"/>
          <a:ext cx="39370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1" name="Worksheet" r:id="rId5" imgW="4677156" imgH="2600554" progId="Excel.Sheet.8">
                  <p:embed/>
                </p:oleObj>
              </mc:Choice>
              <mc:Fallback>
                <p:oleObj name="Worksheet" r:id="rId5" imgW="4677156" imgH="2600554" progId="Excel.Sheet.8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42" y="1470362"/>
                        <a:ext cx="39370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86367"/>
              </p:ext>
            </p:extLst>
          </p:nvPr>
        </p:nvGraphicFramePr>
        <p:xfrm>
          <a:off x="478054" y="3694450"/>
          <a:ext cx="39211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2" name="Worksheet" r:id="rId7" imgW="4677156" imgH="2600554" progId="Excel.Sheet.8">
                  <p:embed/>
                </p:oleObj>
              </mc:Choice>
              <mc:Fallback>
                <p:oleObj name="Worksheet" r:id="rId7" imgW="4677156" imgH="2600554" progId="Excel.Sheet.8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54" y="3694450"/>
                        <a:ext cx="392112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84813"/>
              </p:ext>
            </p:extLst>
          </p:nvPr>
        </p:nvGraphicFramePr>
        <p:xfrm>
          <a:off x="4817629" y="3723025"/>
          <a:ext cx="39020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" name="Worksheet" r:id="rId9" imgW="4677156" imgH="2600554" progId="Excel.Sheet.8">
                  <p:embed/>
                </p:oleObj>
              </mc:Choice>
              <mc:Fallback>
                <p:oleObj name="Worksheet" r:id="rId9" imgW="4677156" imgH="2600554" progId="Excel.Sheet.8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629" y="3723025"/>
                        <a:ext cx="39020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7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Error &amp; Effective Number of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n bit ADC introduces a quantization </a:t>
            </a:r>
            <a:r>
              <a:rPr lang="en-US" altLang="en-US" dirty="0" smtClean="0"/>
              <a:t>error</a:t>
            </a:r>
          </a:p>
          <a:p>
            <a:r>
              <a:rPr lang="en-US" altLang="en-US" dirty="0"/>
              <a:t>Encoding a signal (A/2) </a:t>
            </a:r>
            <a:r>
              <a:rPr lang="en-US" altLang="en-US" dirty="0" err="1"/>
              <a:t>sin</a:t>
            </a:r>
            <a:r>
              <a:rPr lang="en-US" altLang="en-US" dirty="0" err="1">
                <a:latin typeface="Symbol" panose="05050102010706020507" pitchFamily="18" charset="2"/>
              </a:rPr>
              <a:t>w</a:t>
            </a:r>
            <a:r>
              <a:rPr lang="en-US" altLang="en-US" dirty="0" err="1"/>
              <a:t>t</a:t>
            </a:r>
            <a:r>
              <a:rPr lang="en-US" altLang="en-US" dirty="0"/>
              <a:t> with A being the full scale will give an </a:t>
            </a:r>
            <a:r>
              <a:rPr lang="en-US" altLang="en-US" dirty="0" smtClean="0"/>
              <a:t>error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Signal </a:t>
            </a:r>
            <a:r>
              <a:rPr lang="en-US" altLang="en-US" dirty="0"/>
              <a:t>to Noise </a:t>
            </a:r>
            <a:r>
              <a:rPr lang="en-US" altLang="en-US" dirty="0" smtClean="0"/>
              <a:t>Ratio</a:t>
            </a:r>
          </a:p>
          <a:p>
            <a:r>
              <a:rPr lang="en-US" altLang="en-US" dirty="0"/>
              <a:t>Effective number of bits of an n-bit </a:t>
            </a:r>
            <a:r>
              <a:rPr lang="en-US" altLang="en-US" dirty="0" smtClean="0"/>
              <a:t>ADC</a:t>
            </a:r>
            <a:endParaRPr lang="en-US" altLang="en-US" dirty="0"/>
          </a:p>
          <a:p>
            <a:pPr lvl="1"/>
            <a:r>
              <a:rPr lang="en-US" altLang="en-US" dirty="0"/>
              <a:t>n’ giving the correct SNR</a:t>
            </a:r>
          </a:p>
          <a:p>
            <a:r>
              <a:rPr lang="en-US" altLang="en-US" dirty="0" smtClean="0"/>
              <a:t>Example</a:t>
            </a:r>
            <a:r>
              <a:rPr lang="en-US" altLang="en-US" dirty="0"/>
              <a:t>: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AD9235 </a:t>
            </a:r>
            <a:r>
              <a:rPr lang="en-US" altLang="en-US" dirty="0"/>
              <a:t>12-bit 20 to 65 MHz</a:t>
            </a:r>
          </a:p>
          <a:p>
            <a:pPr lvl="1"/>
            <a:r>
              <a:rPr lang="en-US" altLang="en-US" dirty="0"/>
              <a:t>SNR = 70 dB </a:t>
            </a:r>
          </a:p>
          <a:p>
            <a:pPr lvl="1"/>
            <a:r>
              <a:rPr lang="en-US" altLang="en-US" dirty="0"/>
              <a:t>Effective number of bits = 11.4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4228"/>
              </p:ext>
            </p:extLst>
          </p:nvPr>
        </p:nvGraphicFramePr>
        <p:xfrm>
          <a:off x="7049101" y="1143000"/>
          <a:ext cx="1041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" name="Equation" r:id="rId3" imgW="1041120" imgH="622080" progId="Equation.3">
                  <p:embed/>
                </p:oleObj>
              </mc:Choice>
              <mc:Fallback>
                <p:oleObj name="Equation" r:id="rId3" imgW="1041120" imgH="622080" progId="Equation.3">
                  <p:embed/>
                  <p:pic>
                    <p:nvPicPr>
                      <p:cNvPr id="3707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101" y="1143000"/>
                        <a:ext cx="1041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67117"/>
              </p:ext>
            </p:extLst>
          </p:nvPr>
        </p:nvGraphicFramePr>
        <p:xfrm>
          <a:off x="3477467" y="2098687"/>
          <a:ext cx="1778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" name="Equation" r:id="rId5" imgW="1777680" imgH="698400" progId="Equation.3">
                  <p:embed/>
                </p:oleObj>
              </mc:Choice>
              <mc:Fallback>
                <p:oleObj name="Equation" r:id="rId5" imgW="1777680" imgH="698400" progId="Equation.3">
                  <p:embed/>
                  <p:pic>
                    <p:nvPicPr>
                      <p:cNvPr id="3707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467" y="2098687"/>
                        <a:ext cx="1778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66942"/>
              </p:ext>
            </p:extLst>
          </p:nvPr>
        </p:nvGraphicFramePr>
        <p:xfrm>
          <a:off x="4060441" y="2457815"/>
          <a:ext cx="4851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6" name="Equation" r:id="rId7" imgW="4851360" imgH="1396800" progId="Equation.3">
                  <p:embed/>
                </p:oleObj>
              </mc:Choice>
              <mc:Fallback>
                <p:oleObj name="Equation" r:id="rId7" imgW="4851360" imgH="1396800" progId="Equation.3">
                  <p:embed/>
                  <p:pic>
                    <p:nvPicPr>
                      <p:cNvPr id="37072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441" y="2457815"/>
                        <a:ext cx="4851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004827" y="4294917"/>
            <a:ext cx="3893921" cy="1749425"/>
            <a:chOff x="3486" y="609"/>
            <a:chExt cx="2728" cy="1102"/>
          </a:xfrm>
        </p:grpSpPr>
        <p:graphicFrame>
          <p:nvGraphicFramePr>
            <p:cNvPr id="8" name="Object 18"/>
            <p:cNvGraphicFramePr>
              <a:graphicFrameLocks noChangeAspect="1"/>
            </p:cNvGraphicFramePr>
            <p:nvPr/>
          </p:nvGraphicFramePr>
          <p:xfrm>
            <a:off x="3486" y="609"/>
            <a:ext cx="1899" cy="1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07" name="Chart" r:id="rId9" imgW="4677156" imgH="2714854" progId="Excel.Chart.8">
                    <p:embed/>
                  </p:oleObj>
                </mc:Choice>
                <mc:Fallback>
                  <p:oleObj name="Chart" r:id="rId9" imgW="4677156" imgH="2714854" progId="Excel.Chart.8">
                    <p:embed/>
                    <p:pic>
                      <p:nvPicPr>
                        <p:cNvPr id="37070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609"/>
                          <a:ext cx="1899" cy="1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4204" y="1186"/>
              <a:ext cx="0" cy="77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H="1" flipV="1">
              <a:off x="4194" y="1212"/>
              <a:ext cx="701" cy="221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891" y="1270"/>
              <a:ext cx="3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chemeClr val="bg2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b="1">
                  <a:solidFill>
                    <a:schemeClr val="bg2"/>
                  </a:solidFill>
                  <a:latin typeface="Helvetica" panose="020B0604020202020204" pitchFamily="34" charset="0"/>
                </a:rPr>
                <a:t>(x)</a:t>
              </a:r>
              <a:endParaRPr lang="en-GB" altLang="en-US" sz="2000" b="1">
                <a:solidFill>
                  <a:schemeClr val="bg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886" y="1182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chemeClr val="bg2"/>
                  </a:solidFill>
                  <a:latin typeface="Helvetica" panose="020B0604020202020204" pitchFamily="34" charset="0"/>
                </a:rPr>
                <a:t>q</a:t>
              </a:r>
              <a:endParaRPr lang="en-GB" altLang="en-US" sz="1400" b="1">
                <a:solidFill>
                  <a:schemeClr val="bg2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4048" y="1158"/>
              <a:ext cx="0" cy="253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" name="Object 27"/>
            <p:cNvGraphicFramePr>
              <a:graphicFrameLocks noChangeAspect="1"/>
            </p:cNvGraphicFramePr>
            <p:nvPr/>
          </p:nvGraphicFramePr>
          <p:xfrm>
            <a:off x="5446" y="708"/>
            <a:ext cx="768" cy="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08" name="Equation" r:id="rId11" imgW="1218960" imgH="1384200" progId="Equation.3">
                    <p:embed/>
                  </p:oleObj>
                </mc:Choice>
                <mc:Fallback>
                  <p:oleObj name="Equation" r:id="rId11" imgW="1218960" imgH="1384200" progId="Equation.3">
                    <p:embed/>
                    <p:pic>
                      <p:nvPicPr>
                        <p:cNvPr id="370715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" y="708"/>
                          <a:ext cx="768" cy="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12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Time &amp; Converter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Conversion Time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Required time (</a:t>
            </a:r>
            <a:r>
              <a:rPr lang="en-US" altLang="ko-KR" dirty="0" err="1">
                <a:solidFill>
                  <a:srgbClr val="FF0000"/>
                </a:solidFill>
              </a:rPr>
              <a:t>tc</a:t>
            </a:r>
            <a:r>
              <a:rPr lang="en-US" altLang="ko-KR" dirty="0"/>
              <a:t>) before the converter can provide valid output data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Converter Throughput Rate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The number of times the input signal can be sampled maintaining full accuracy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Inverse of the total time required for one successful conversion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Inverse of Conversion time if No S/H(Sample and Hold) circuit is </a:t>
            </a:r>
            <a:r>
              <a:rPr lang="en-US" altLang="ko-KR" dirty="0" smtClean="0"/>
              <a:t>used</a:t>
            </a:r>
          </a:p>
          <a:p>
            <a:r>
              <a:rPr lang="en-US" altLang="ko-KR" dirty="0"/>
              <a:t>Input voltage change during the conversion process introduces an undesirable uncertainty</a:t>
            </a:r>
          </a:p>
          <a:p>
            <a:r>
              <a:rPr lang="en-US" altLang="ko-KR" dirty="0"/>
              <a:t>Full conversion accuracy is realized only if this uncertainty is kept low below the converter’s </a:t>
            </a:r>
            <a:r>
              <a:rPr lang="en-US" altLang="ko-KR" dirty="0" smtClean="0"/>
              <a:t>resolution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8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Time &amp; Converter 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lvl="1" indent="-347663">
              <a:buFont typeface="Wingdings" panose="05000000000000000000" pitchFamily="2" charset="2"/>
              <a:buChar char="v"/>
            </a:pPr>
            <a:r>
              <a:rPr lang="en-US" altLang="ko-KR" sz="2500" dirty="0">
                <a:solidFill>
                  <a:srgbClr val="FF0000"/>
                </a:solidFill>
              </a:rPr>
              <a:t>Rate of Change x </a:t>
            </a:r>
            <a:r>
              <a:rPr lang="en-US" altLang="ko-KR" sz="2500" dirty="0" err="1">
                <a:solidFill>
                  <a:srgbClr val="FF0000"/>
                </a:solidFill>
              </a:rPr>
              <a:t>tc</a:t>
            </a:r>
            <a:r>
              <a:rPr lang="en-US" altLang="ko-KR" sz="2500" dirty="0">
                <a:solidFill>
                  <a:srgbClr val="FF0000"/>
                </a:solidFill>
              </a:rPr>
              <a:t> </a:t>
            </a:r>
            <a:r>
              <a:rPr lang="en-US" altLang="ko-KR" sz="2500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altLang="ko-KR" sz="2500" dirty="0" smtClean="0">
                <a:solidFill>
                  <a:srgbClr val="FF0000"/>
                </a:solidFill>
                <a:sym typeface="Symbol" panose="05050102010706020507" pitchFamily="18" charset="2"/>
              </a:rPr>
              <a:t>resolution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8-bit ADC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Conversion Time: 100</a:t>
            </a:r>
            <a:r>
              <a:rPr lang="en-US" altLang="ko-KR" dirty="0">
                <a:sym typeface="Symbol" panose="05050102010706020507" pitchFamily="18" charset="2"/>
              </a:rPr>
              <a:t>sec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Sinusoidal </a:t>
            </a:r>
            <a:r>
              <a:rPr lang="en-US" altLang="ko-KR" dirty="0" smtClean="0"/>
              <a:t>input 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Rate of change </a:t>
            </a:r>
          </a:p>
          <a:p>
            <a:pPr lvl="2">
              <a:lnSpc>
                <a:spcPct val="90000"/>
              </a:lnSpc>
            </a:pPr>
            <a:endParaRPr lang="en-US" altLang="ko-KR" dirty="0"/>
          </a:p>
          <a:p>
            <a:pPr lvl="2">
              <a:lnSpc>
                <a:spcPct val="90000"/>
              </a:lnSpc>
            </a:pPr>
            <a:endParaRPr lang="en-US" altLang="ko-KR" dirty="0"/>
          </a:p>
          <a:p>
            <a:pPr lvl="2">
              <a:lnSpc>
                <a:spcPct val="90000"/>
              </a:lnSpc>
            </a:pPr>
            <a:r>
              <a:rPr lang="en-US" altLang="ko-KR" dirty="0"/>
              <a:t>Let FS = 2A</a:t>
            </a:r>
          </a:p>
          <a:p>
            <a:pPr lvl="2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ko-KR" altLang="en-US" sz="25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40137"/>
              </p:ext>
            </p:extLst>
          </p:nvPr>
        </p:nvGraphicFramePr>
        <p:xfrm>
          <a:off x="5896962" y="1239935"/>
          <a:ext cx="1901030" cy="74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Equation" r:id="rId3" imgW="825500" imgH="381000" progId="Equation.DSMT4">
                  <p:embed/>
                </p:oleObj>
              </mc:Choice>
              <mc:Fallback>
                <p:oleObj name="Equation" r:id="rId3" imgW="825500" imgH="381000" progId="Equation.DSMT4">
                  <p:embed/>
                  <p:pic>
                    <p:nvPicPr>
                      <p:cNvPr id="102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62" y="1239935"/>
                        <a:ext cx="1901030" cy="748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12002"/>
              </p:ext>
            </p:extLst>
          </p:nvPr>
        </p:nvGraphicFramePr>
        <p:xfrm>
          <a:off x="3477467" y="2852930"/>
          <a:ext cx="16494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Equation" r:id="rId5" imgW="850531" imgH="190417" progId="Equation.DSMT4">
                  <p:embed/>
                </p:oleObj>
              </mc:Choice>
              <mc:Fallback>
                <p:oleObj name="Equation" r:id="rId5" imgW="850531" imgH="190417" progId="Equation.DSMT4">
                  <p:embed/>
                  <p:pic>
                    <p:nvPicPr>
                      <p:cNvPr id="102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467" y="2852930"/>
                        <a:ext cx="16494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20463"/>
              </p:ext>
            </p:extLst>
          </p:nvPr>
        </p:nvGraphicFramePr>
        <p:xfrm>
          <a:off x="1749257" y="3544214"/>
          <a:ext cx="30273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Equation" r:id="rId7" imgW="1562100" imgH="355600" progId="Equation.DSMT4">
                  <p:embed/>
                </p:oleObj>
              </mc:Choice>
              <mc:Fallback>
                <p:oleObj name="Equation" r:id="rId7" imgW="1562100" imgH="355600" progId="Equation.DSMT4">
                  <p:embed/>
                  <p:pic>
                    <p:nvPicPr>
                      <p:cNvPr id="102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257" y="3544214"/>
                        <a:ext cx="302736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91576"/>
              </p:ext>
            </p:extLst>
          </p:nvPr>
        </p:nvGraphicFramePr>
        <p:xfrm>
          <a:off x="1634043" y="4696354"/>
          <a:ext cx="206692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Equation" r:id="rId9" imgW="1066800" imgH="749300" progId="Equation.DSMT4">
                  <p:embed/>
                </p:oleObj>
              </mc:Choice>
              <mc:Fallback>
                <p:oleObj name="Equation" r:id="rId9" imgW="1066800" imgH="749300" progId="Equation.DSMT4">
                  <p:embed/>
                  <p:pic>
                    <p:nvPicPr>
                      <p:cNvPr id="102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043" y="4696354"/>
                        <a:ext cx="2066925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99553" y="4783913"/>
            <a:ext cx="478866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ko-KR" sz="2000" dirty="0">
                <a:solidFill>
                  <a:srgbClr val="FF0000"/>
                </a:solidFill>
              </a:rPr>
              <a:t>Limited to Low frequency of 12.4 </a:t>
            </a:r>
            <a:r>
              <a:rPr lang="en-US" altLang="ko-KR" sz="2000" dirty="0" smtClean="0">
                <a:solidFill>
                  <a:srgbClr val="FF0000"/>
                </a:solidFill>
              </a:rPr>
              <a:t>Hz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Few </a:t>
            </a:r>
            <a:r>
              <a:rPr lang="en-US" altLang="ko-KR" dirty="0">
                <a:solidFill>
                  <a:srgbClr val="FF0000"/>
                </a:solidFill>
              </a:rPr>
              <a:t>Applications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Counter or Tracking </a:t>
            </a:r>
            <a:r>
              <a:rPr lang="en-US" altLang="ko-KR" dirty="0" smtClean="0"/>
              <a:t>ADC</a:t>
            </a:r>
            <a:endParaRPr lang="en-US" dirty="0" smtClean="0"/>
          </a:p>
          <a:p>
            <a:r>
              <a:rPr lang="en-US" dirty="0" smtClean="0"/>
              <a:t>Flash ADC</a:t>
            </a:r>
            <a:endParaRPr lang="en-US" dirty="0"/>
          </a:p>
          <a:p>
            <a:r>
              <a:rPr lang="en-US" dirty="0" smtClean="0"/>
              <a:t>Successive Approximation ADC</a:t>
            </a:r>
          </a:p>
          <a:p>
            <a:r>
              <a:rPr lang="en-US" altLang="en-US" dirty="0"/>
              <a:t>Single Slope Integration ADC</a:t>
            </a:r>
            <a:endParaRPr lang="en-US" dirty="0" smtClean="0"/>
          </a:p>
          <a:p>
            <a:r>
              <a:rPr lang="en-US" dirty="0" smtClean="0"/>
              <a:t>Dual </a:t>
            </a:r>
            <a:r>
              <a:rPr lang="en-US" dirty="0"/>
              <a:t>Slope </a:t>
            </a:r>
            <a:r>
              <a:rPr lang="en-US" dirty="0" smtClean="0"/>
              <a:t>ADC</a:t>
            </a:r>
            <a:endParaRPr lang="en-US" dirty="0"/>
          </a:p>
          <a:p>
            <a:r>
              <a:rPr lang="en-US" dirty="0"/>
              <a:t>Delta-Sigma </a:t>
            </a:r>
            <a:r>
              <a:rPr lang="en-US" dirty="0" smtClean="0"/>
              <a:t>ADC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Counter Type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78905" cy="514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Reset and Start Counter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DAC convert Digital output of Counter to Analog signal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Compare Analog input and Output of DAC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Vi </a:t>
            </a:r>
            <a:r>
              <a:rPr lang="en-US" altLang="ko-KR" dirty="0" smtClean="0"/>
              <a:t>&gt; </a:t>
            </a:r>
            <a:r>
              <a:rPr lang="en-US" altLang="ko-KR" dirty="0"/>
              <a:t>V</a:t>
            </a:r>
            <a:r>
              <a:rPr lang="en-US" altLang="ko-KR" baseline="-25000" dirty="0"/>
              <a:t>DAC</a:t>
            </a:r>
          </a:p>
          <a:p>
            <a:pPr lvl="3">
              <a:lnSpc>
                <a:spcPct val="90000"/>
              </a:lnSpc>
            </a:pPr>
            <a:r>
              <a:rPr lang="en-US" altLang="ko-KR" dirty="0"/>
              <a:t>Continue counting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Vi </a:t>
            </a:r>
            <a:r>
              <a:rPr lang="en-US" altLang="ko-KR" dirty="0" smtClean="0"/>
              <a:t>≤ </a:t>
            </a:r>
            <a:r>
              <a:rPr lang="en-US" altLang="ko-KR" dirty="0"/>
              <a:t>V</a:t>
            </a:r>
            <a:r>
              <a:rPr lang="en-US" altLang="ko-KR" baseline="-25000" dirty="0"/>
              <a:t>DAC</a:t>
            </a:r>
          </a:p>
          <a:p>
            <a:pPr lvl="3">
              <a:lnSpc>
                <a:spcPct val="90000"/>
              </a:lnSpc>
            </a:pPr>
            <a:r>
              <a:rPr lang="en-US" altLang="ko-KR" dirty="0"/>
              <a:t>Stop counting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Digital Output = Output of Counter</a:t>
            </a:r>
          </a:p>
          <a:p>
            <a:pPr>
              <a:lnSpc>
                <a:spcPct val="90000"/>
              </a:lnSpc>
            </a:pPr>
            <a:r>
              <a:rPr lang="en-US" altLang="ko-KR" sz="2000" dirty="0"/>
              <a:t>Disadvantage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Conversion time is varied</a:t>
            </a:r>
          </a:p>
          <a:p>
            <a:pPr lvl="2">
              <a:lnSpc>
                <a:spcPct val="90000"/>
              </a:lnSpc>
            </a:pPr>
            <a:r>
              <a:rPr lang="en-US" altLang="ko-KR" dirty="0"/>
              <a:t>2</a:t>
            </a:r>
            <a:r>
              <a:rPr lang="en-US" altLang="ko-KR" baseline="30000" dirty="0"/>
              <a:t>n</a:t>
            </a:r>
            <a:r>
              <a:rPr lang="en-US" altLang="ko-KR" dirty="0"/>
              <a:t> Clock Period for Full Scale input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56150"/>
              </p:ext>
            </p:extLst>
          </p:nvPr>
        </p:nvGraphicFramePr>
        <p:xfrm>
          <a:off x="4975249" y="1439180"/>
          <a:ext cx="388620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Photo Editor 사진" r:id="rId3" imgW="4495238" imgH="2666667" progId="MSPhotoEd.3">
                  <p:embed/>
                </p:oleObj>
              </mc:Choice>
              <mc:Fallback>
                <p:oleObj name="Photo Editor 사진" r:id="rId3" imgW="4495238" imgH="2666667" progId="MSPhotoEd.3">
                  <p:embed/>
                  <p:pic>
                    <p:nvPicPr>
                      <p:cNvPr id="174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49" y="1439180"/>
                        <a:ext cx="3886200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75653"/>
              </p:ext>
            </p:extLst>
          </p:nvPr>
        </p:nvGraphicFramePr>
        <p:xfrm>
          <a:off x="5551319" y="3832249"/>
          <a:ext cx="2971800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Photo Editor 사진" r:id="rId5" imgW="3200000" imgH="2476190" progId="MSPhotoEd.3">
                  <p:embed/>
                </p:oleObj>
              </mc:Choice>
              <mc:Fallback>
                <p:oleObj name="Photo Editor 사진" r:id="rId5" imgW="3200000" imgH="2476190" progId="MSPhotoEd.3">
                  <p:embed/>
                  <p:pic>
                    <p:nvPicPr>
                      <p:cNvPr id="174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319" y="3832249"/>
                        <a:ext cx="2971800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8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Tracking Type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Tracking or Servo Type</a:t>
            </a:r>
          </a:p>
          <a:p>
            <a:pPr lvl="1"/>
            <a:r>
              <a:rPr lang="en-US" altLang="ko-KR" sz="2200" dirty="0"/>
              <a:t>Using Up/Down Counter to track input signal continuously</a:t>
            </a:r>
          </a:p>
          <a:p>
            <a:pPr lvl="2"/>
            <a:r>
              <a:rPr lang="en-US" altLang="ko-KR" dirty="0"/>
              <a:t>For slow varying input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13542"/>
              </p:ext>
            </p:extLst>
          </p:nvPr>
        </p:nvGraphicFramePr>
        <p:xfrm>
          <a:off x="942759" y="2852930"/>
          <a:ext cx="3200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Photo Editor 사진" r:id="rId3" imgW="3352381" imgH="2467319" progId="MSPhotoEd.3">
                  <p:embed/>
                </p:oleObj>
              </mc:Choice>
              <mc:Fallback>
                <p:oleObj name="Photo Editor 사진" r:id="rId3" imgW="3352381" imgH="2467319" progId="MSPhotoEd.3">
                  <p:embed/>
                  <p:pic>
                    <p:nvPicPr>
                      <p:cNvPr id="184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59" y="2852930"/>
                        <a:ext cx="3200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</a:t>
            </a:r>
            <a:r>
              <a:rPr lang="en-US" dirty="0" smtClean="0"/>
              <a:t>Process</a:t>
            </a:r>
          </a:p>
          <a:p>
            <a:r>
              <a:rPr lang="en-US" dirty="0"/>
              <a:t>ADC Process-Accuracy </a:t>
            </a:r>
            <a:endParaRPr lang="en-US" dirty="0" smtClean="0"/>
          </a:p>
          <a:p>
            <a:r>
              <a:rPr lang="en-US" dirty="0"/>
              <a:t>Conversion Time &amp; Converter Rate</a:t>
            </a:r>
            <a:endParaRPr lang="en-US" dirty="0" smtClean="0"/>
          </a:p>
          <a:p>
            <a:r>
              <a:rPr lang="en-US" dirty="0"/>
              <a:t>Types of ADC Techniques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Saibie\Documents\02 ACADEMIC\FALL '12\ME 6405 Mechatronics\ADC Lectures\Flash_A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58" y="1371600"/>
            <a:ext cx="4460442" cy="4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5656" cy="51435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Also known as parallel ADC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Elements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Priority Encoder </a:t>
            </a:r>
            <a:r>
              <a:rPr lang="en-US" dirty="0"/>
              <a:t>– </a:t>
            </a:r>
            <a:r>
              <a:rPr lang="en-US" i="1" dirty="0"/>
              <a:t>Converts output of comparators to binary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Comparators</a:t>
            </a:r>
          </a:p>
          <a:p>
            <a:endParaRPr lang="en-US" dirty="0"/>
          </a:p>
        </p:txBody>
      </p:sp>
      <p:pic>
        <p:nvPicPr>
          <p:cNvPr id="5" name="Picture 4" descr="File:Op-Amp Comparato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14" y="3774642"/>
            <a:ext cx="2644775" cy="79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 V_\mathrm{out} = \left\{\begin{matrix} V_\mathrm{S+} &amp; V_1 &gt; V_2 \\ V_\mathrm{S-} &amp; V_1 &lt; V_2 \end{matrix}\right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70" y="4917642"/>
            <a:ext cx="2319264" cy="6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Saibie\Documents\02 ACADEMIC\FALL '12\ME 6405 Mechatronics\ADC Lectures\Flash_A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72" y="1143000"/>
            <a:ext cx="4345229" cy="49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5266940" cy="51435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/>
                  <a:t>Algorithm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baseline="-25000" dirty="0"/>
                  <a:t>in</a:t>
                </a:r>
                <a:r>
                  <a:rPr lang="en-US" dirty="0"/>
                  <a:t> value lies between two comparators </a:t>
                </a:r>
              </a:p>
              <a:p>
                <a:pPr lvl="1"/>
                <a:r>
                  <a:rPr lang="en-US" dirty="0"/>
                  <a:t>Resolution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; </a:t>
                </a:r>
              </a:p>
              <a:p>
                <a:pPr lvl="1"/>
                <a:r>
                  <a:rPr lang="en-US" dirty="0">
                    <a:ea typeface="Cambria Math"/>
                  </a:rPr>
                  <a:t>N= Encoder Output bits</a:t>
                </a:r>
              </a:p>
              <a:p>
                <a:pPr lvl="1"/>
                <a:r>
                  <a:rPr lang="en-US" dirty="0"/>
                  <a:t>Comparators =&gt; </a:t>
                </a:r>
                <a:r>
                  <a:rPr lang="en-US" dirty="0" smtClean="0"/>
                  <a:t>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-1</a:t>
                </a:r>
              </a:p>
              <a:p>
                <a:pPr marL="461963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8V, Encoder 3-bit</a:t>
                </a:r>
              </a:p>
              <a:p>
                <a:pPr lvl="2"/>
                <a:r>
                  <a:rPr lang="en-US" sz="1600" dirty="0"/>
                  <a:t>Resolution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 = 1.0V</a:t>
                </a:r>
              </a:p>
              <a:p>
                <a:pPr lvl="2"/>
                <a:r>
                  <a:rPr lang="en-US" sz="1600" dirty="0"/>
                  <a:t>Comparators 2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-1=7</a:t>
                </a:r>
              </a:p>
              <a:p>
                <a:pPr lvl="1"/>
                <a:r>
                  <a:rPr lang="en-US" dirty="0"/>
                  <a:t>1 additional encoder bit -&gt; </a:t>
                </a:r>
                <a:r>
                  <a:rPr lang="en-US" dirty="0" smtClean="0"/>
                  <a:t>                 2 </a:t>
                </a:r>
                <a:r>
                  <a:rPr lang="en-US" dirty="0"/>
                  <a:t>x # Comparators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5266940" cy="5143500"/>
              </a:xfrm>
              <a:blipFill>
                <a:blip r:embed="rId3"/>
                <a:stretch>
                  <a:fillRect l="-1505" t="-830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8" y="1164398"/>
            <a:ext cx="3884372" cy="5122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in </a:t>
            </a:r>
            <a:r>
              <a:rPr lang="en-US" sz="2000" dirty="0"/>
              <a:t>= 5.5V, </a:t>
            </a:r>
            <a:r>
              <a:rPr lang="en-US" sz="2000" dirty="0" err="1"/>
              <a:t>V</a:t>
            </a:r>
            <a:r>
              <a:rPr lang="en-US" sz="2000" baseline="-25000" dirty="0" err="1"/>
              <a:t>ref</a:t>
            </a:r>
            <a:r>
              <a:rPr lang="en-US" sz="2000" dirty="0"/>
              <a:t>= </a:t>
            </a:r>
            <a:r>
              <a:rPr lang="en-US" sz="2000" dirty="0" smtClean="0"/>
              <a:t>8V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in</a:t>
            </a:r>
            <a:r>
              <a:rPr lang="en-US" sz="2000" dirty="0"/>
              <a:t> lies in between V</a:t>
            </a:r>
            <a:r>
              <a:rPr lang="en-US" sz="2000" baseline="-25000" dirty="0"/>
              <a:t>comp5</a:t>
            </a:r>
            <a:r>
              <a:rPr lang="en-US" sz="2000" dirty="0"/>
              <a:t> &amp; V</a:t>
            </a:r>
            <a:r>
              <a:rPr lang="en-US" sz="2000" baseline="-25000" dirty="0"/>
              <a:t>comp6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comp5 </a:t>
            </a:r>
            <a:r>
              <a:rPr lang="en-US" sz="2000" dirty="0"/>
              <a:t>= </a:t>
            </a:r>
            <a:r>
              <a:rPr lang="en-US" sz="2000" dirty="0" err="1"/>
              <a:t>V</a:t>
            </a:r>
            <a:r>
              <a:rPr lang="en-US" sz="2000" baseline="-25000" dirty="0" err="1"/>
              <a:t>ref</a:t>
            </a:r>
            <a:r>
              <a:rPr lang="en-US" sz="2000" dirty="0"/>
              <a:t>*5/8 =</a:t>
            </a:r>
            <a:r>
              <a:rPr lang="en-US" sz="2000" baseline="-25000" dirty="0"/>
              <a:t> </a:t>
            </a:r>
            <a:r>
              <a:rPr lang="en-US" sz="2000" dirty="0"/>
              <a:t>5V</a:t>
            </a:r>
            <a:endParaRPr lang="en-US" sz="2000" baseline="-25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</a:t>
            </a:r>
            <a:r>
              <a:rPr lang="en-US" sz="2000" baseline="-25000" dirty="0"/>
              <a:t>comp6 </a:t>
            </a:r>
            <a:r>
              <a:rPr lang="en-US" sz="2000" dirty="0"/>
              <a:t>= </a:t>
            </a:r>
            <a:r>
              <a:rPr lang="en-US" sz="2000" dirty="0" err="1"/>
              <a:t>V</a:t>
            </a:r>
            <a:r>
              <a:rPr lang="en-US" sz="2000" baseline="-25000" dirty="0" err="1"/>
              <a:t>ref</a:t>
            </a:r>
            <a:r>
              <a:rPr lang="en-US" sz="2000" dirty="0"/>
              <a:t>*6/8 = 6V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Comparator </a:t>
            </a:r>
            <a:r>
              <a:rPr lang="en-US" sz="2000" dirty="0"/>
              <a:t>1 - 5 =&gt; output </a:t>
            </a:r>
            <a:r>
              <a:rPr lang="en-US" sz="2000" b="1" u="sng" dirty="0"/>
              <a:t>1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Comparator 6 - 7 =&gt; output </a:t>
            </a:r>
            <a:r>
              <a:rPr lang="en-US" sz="2000" b="1" u="sng" dirty="0" smtClean="0"/>
              <a:t>0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Encoder Octal Input = sum(0011111) =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Encoder Binary Output = 1 0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Typical performance:</a:t>
            </a:r>
          </a:p>
          <a:p>
            <a:pPr lvl="1"/>
            <a:r>
              <a:rPr lang="en-US" altLang="en-US" dirty="0"/>
              <a:t>4 to </a:t>
            </a:r>
            <a:r>
              <a:rPr lang="en-US" altLang="en-US" dirty="0" smtClean="0"/>
              <a:t>12 </a:t>
            </a:r>
            <a:r>
              <a:rPr lang="en-US" altLang="en-US" dirty="0"/>
              <a:t>bits</a:t>
            </a:r>
          </a:p>
          <a:p>
            <a:pPr lvl="1"/>
            <a:r>
              <a:rPr lang="en-US" altLang="en-US" dirty="0"/>
              <a:t>15 to 300 MHz</a:t>
            </a:r>
          </a:p>
          <a:p>
            <a:pPr lvl="1"/>
            <a:r>
              <a:rPr lang="en-US" altLang="en-US" dirty="0"/>
              <a:t>High power</a:t>
            </a:r>
          </a:p>
          <a:p>
            <a:r>
              <a:rPr lang="en-US" altLang="en-US" dirty="0"/>
              <a:t>Half-Flash ADC</a:t>
            </a:r>
          </a:p>
          <a:p>
            <a:pPr lvl="1"/>
            <a:r>
              <a:rPr lang="en-US" altLang="en-US" sz="1800" dirty="0"/>
              <a:t>2-step technique</a:t>
            </a:r>
          </a:p>
          <a:p>
            <a:pPr lvl="2"/>
            <a:r>
              <a:rPr lang="en-US" altLang="en-US" dirty="0"/>
              <a:t>1st flash conversion with 1/2 the precision</a:t>
            </a:r>
          </a:p>
          <a:p>
            <a:pPr lvl="2"/>
            <a:r>
              <a:rPr lang="en-US" altLang="en-US" dirty="0"/>
              <a:t>Subtracted with a DAC</a:t>
            </a:r>
          </a:p>
          <a:p>
            <a:pPr lvl="2"/>
            <a:r>
              <a:rPr lang="en-US" altLang="en-US" dirty="0"/>
              <a:t>New flash </a:t>
            </a:r>
            <a:r>
              <a:rPr lang="en-US" altLang="en-US" dirty="0" smtClean="0"/>
              <a:t>conversion</a:t>
            </a:r>
            <a:endParaRPr lang="en-US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4" y="5158749"/>
            <a:ext cx="74771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Half-Flash </a:t>
            </a:r>
            <a:r>
              <a:rPr lang="en-US" alt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4-bit precision is divided into two stages with each stage generating 2 bits</a:t>
            </a:r>
          </a:p>
          <a:p>
            <a:pPr lvl="1"/>
            <a:r>
              <a:rPr lang="en-US" dirty="0" smtClean="0"/>
              <a:t>In the first stage, the comparators will be fed by the values 12/16V</a:t>
            </a:r>
            <a:r>
              <a:rPr lang="en-US" baseline="-25000" dirty="0" smtClean="0"/>
              <a:t>ref</a:t>
            </a:r>
            <a:r>
              <a:rPr lang="en-US" dirty="0" smtClean="0"/>
              <a:t>, 8/16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 and 4/16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 =&gt; this will generate 2 bits</a:t>
            </a:r>
          </a:p>
          <a:p>
            <a:pPr lvl="1"/>
            <a:r>
              <a:rPr lang="en-US" dirty="0" smtClean="0"/>
              <a:t>The generated 2 bits will be converted to analog signal using DAC and then subtracted from the analog signal</a:t>
            </a:r>
          </a:p>
          <a:p>
            <a:pPr lvl="1"/>
            <a:r>
              <a:rPr lang="en-US" dirty="0" smtClean="0"/>
              <a:t>In the second stage, </a:t>
            </a:r>
            <a:r>
              <a:rPr lang="en-US" dirty="0"/>
              <a:t>the comparators will be fed by the values </a:t>
            </a:r>
            <a:r>
              <a:rPr lang="en-US" dirty="0" smtClean="0"/>
              <a:t>3/16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, 2/16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1/16</a:t>
            </a:r>
            <a:r>
              <a:rPr lang="en-US" dirty="0"/>
              <a:t>V</a:t>
            </a:r>
            <a:r>
              <a:rPr lang="en-US" baseline="-25000" dirty="0"/>
              <a:t>ref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4811568"/>
            <a:ext cx="74771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12755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Advantages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Simplest in terms of operational theory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Most efficient in terms of speed, very fast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limited only in terms of comparator and gate propagation delays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1412755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Disadvantages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Lower resolution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Expensive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For each additional output bit, the number of comparators is doubled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i.e. for 8 bits, 256 comparators needed</a:t>
            </a:r>
          </a:p>
        </p:txBody>
      </p:sp>
    </p:spTree>
    <p:extLst>
      <p:ext uri="{BB962C8B-B14F-4D97-AF65-F5344CB8AC3E}">
        <p14:creationId xmlns:p14="http://schemas.microsoft.com/office/powerpoint/2010/main" val="353870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Most Commonly used in medium to high speed Converters</a:t>
            </a:r>
          </a:p>
          <a:p>
            <a:r>
              <a:rPr lang="en-US" altLang="ko-KR" dirty="0"/>
              <a:t>Based on approximating the input signal with binary code and then successively revising this approximation until best approximation is achieved</a:t>
            </a:r>
          </a:p>
          <a:p>
            <a:r>
              <a:rPr lang="en-US" altLang="ko-KR" dirty="0"/>
              <a:t>SAR(Successive Approximation Register) holds the current binary value</a:t>
            </a:r>
          </a:p>
          <a:p>
            <a:endParaRPr lang="en-US" dirty="0"/>
          </a:p>
        </p:txBody>
      </p:sp>
      <p:pic>
        <p:nvPicPr>
          <p:cNvPr id="4" name="Picture 3" descr="http://upload.wikimedia.org/wikipedia/en/thumb/6/61/SA_ADC_block_diagram.png/300px-SA_ADC_block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575" y="3774642"/>
            <a:ext cx="3314700" cy="23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9938" y="4177891"/>
            <a:ext cx="4618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DAC </a:t>
            </a:r>
            <a:r>
              <a:rPr lang="en-US" dirty="0"/>
              <a:t>= Digital to Analog Converter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EOC = End of Conversion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SAR = Successive Approximation Register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S/H = Sample and Hold Circuit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= Input Voltage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Comparator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 = Reference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Successive Approximation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 n-bit DAC and original analog results</a:t>
            </a:r>
          </a:p>
          <a:p>
            <a:r>
              <a:rPr lang="en-US" dirty="0" smtClean="0"/>
              <a:t>Performs a binary comparison of V</a:t>
            </a:r>
            <a:r>
              <a:rPr lang="en-US" baseline="-25000" dirty="0" smtClean="0"/>
              <a:t>DAC</a:t>
            </a:r>
            <a:r>
              <a:rPr lang="en-US" dirty="0" smtClean="0"/>
              <a:t>  and V</a:t>
            </a:r>
            <a:r>
              <a:rPr lang="en-US" baseline="-25000" dirty="0" smtClean="0"/>
              <a:t>in</a:t>
            </a:r>
          </a:p>
          <a:p>
            <a:r>
              <a:rPr lang="en-US" dirty="0" smtClean="0"/>
              <a:t>MSB is initialized at 1 for DAC</a:t>
            </a:r>
          </a:p>
          <a:p>
            <a:r>
              <a:rPr lang="en-US" dirty="0" smtClean="0"/>
              <a:t>If V</a:t>
            </a:r>
            <a:r>
              <a:rPr lang="en-US" baseline="-25000" dirty="0"/>
              <a:t>in</a:t>
            </a:r>
            <a:r>
              <a:rPr lang="en-US" dirty="0" smtClean="0"/>
              <a:t> &gt; V</a:t>
            </a:r>
            <a:r>
              <a:rPr lang="en-US" baseline="-25000" dirty="0" smtClean="0"/>
              <a:t>DAC</a:t>
            </a:r>
            <a:r>
              <a:rPr lang="en-US" dirty="0" smtClean="0"/>
              <a:t> (V</a:t>
            </a:r>
            <a:r>
              <a:rPr lang="en-US" baseline="-25000" dirty="0"/>
              <a:t>REF</a:t>
            </a:r>
            <a:r>
              <a:rPr lang="en-US" dirty="0" smtClean="0"/>
              <a:t> / 2^1) then MSB is </a:t>
            </a:r>
            <a:r>
              <a:rPr lang="en-US" dirty="0"/>
              <a:t>set to 1 otherwise 0 </a:t>
            </a:r>
            <a:endParaRPr lang="en-US" dirty="0" smtClean="0"/>
          </a:p>
          <a:p>
            <a:r>
              <a:rPr lang="en-US" dirty="0" smtClean="0"/>
              <a:t>If V</a:t>
            </a:r>
            <a:r>
              <a:rPr lang="en-US" baseline="-25000" dirty="0"/>
              <a:t>in</a:t>
            </a:r>
            <a:r>
              <a:rPr lang="en-US" dirty="0" smtClean="0"/>
              <a:t> &gt; V</a:t>
            </a:r>
            <a:r>
              <a:rPr lang="en-US" baseline="-25000" dirty="0"/>
              <a:t>DAC</a:t>
            </a:r>
            <a:r>
              <a:rPr lang="en-US" dirty="0" smtClean="0"/>
              <a:t> (V</a:t>
            </a:r>
            <a:r>
              <a:rPr lang="en-US" baseline="-25000" dirty="0"/>
              <a:t>REF</a:t>
            </a:r>
            <a:r>
              <a:rPr lang="en-US" dirty="0" smtClean="0"/>
              <a:t> / 2^(n-</a:t>
            </a:r>
            <a:r>
              <a:rPr lang="en-US" dirty="0" err="1" smtClean="0"/>
              <a:t>i</a:t>
            </a:r>
            <a:r>
              <a:rPr lang="en-US" dirty="0" smtClean="0"/>
              <a:t>))  for bit </a:t>
            </a:r>
            <a:r>
              <a:rPr lang="en-US" dirty="0" err="1" smtClean="0"/>
              <a:t>i</a:t>
            </a:r>
            <a:r>
              <a:rPr lang="en-US" dirty="0" smtClean="0"/>
              <a:t>, bit </a:t>
            </a:r>
            <a:r>
              <a:rPr lang="en-US" dirty="0" err="1" smtClean="0"/>
              <a:t>i</a:t>
            </a:r>
            <a:r>
              <a:rPr lang="en-US" dirty="0" smtClean="0"/>
              <a:t> is set to 1 otherwise 0</a:t>
            </a:r>
          </a:p>
          <a:p>
            <a:r>
              <a:rPr lang="en-US" dirty="0" smtClean="0"/>
              <a:t>Algorithm is repeated up to LSB</a:t>
            </a:r>
          </a:p>
          <a:p>
            <a:r>
              <a:rPr lang="en-US" dirty="0" smtClean="0"/>
              <a:t>At end DAC in = ADC out </a:t>
            </a:r>
          </a:p>
          <a:p>
            <a:r>
              <a:rPr lang="en-US" dirty="0" smtClean="0"/>
              <a:t>N-bit conversion requires N comparison cycles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5-bit ADC, V</a:t>
            </a:r>
            <a:r>
              <a:rPr lang="en-US" baseline="-25000" dirty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=0.6V,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ref</a:t>
            </a:r>
            <a:r>
              <a:rPr lang="en-US" dirty="0">
                <a:solidFill>
                  <a:srgbClr val="FF0000"/>
                </a:solidFill>
              </a:rPr>
              <a:t>=1V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Cycle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1 =&gt; MSB=1</a:t>
            </a:r>
          </a:p>
          <a:p>
            <a:pPr marL="0" lvl="1" indent="0">
              <a:buNone/>
            </a:pPr>
            <a:r>
              <a:rPr lang="en-US" sz="1600" dirty="0"/>
              <a:t>SAR = </a:t>
            </a:r>
            <a:r>
              <a:rPr lang="en-US" sz="1600" b="1" u="sng" dirty="0"/>
              <a:t>1</a:t>
            </a:r>
            <a:r>
              <a:rPr lang="en-US" sz="1600" dirty="0"/>
              <a:t> 0 0 0 0</a:t>
            </a:r>
          </a:p>
          <a:p>
            <a:pPr marL="0" lvl="1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DAC</a:t>
            </a:r>
            <a:r>
              <a:rPr lang="en-US" sz="1600" baseline="30000" dirty="0"/>
              <a:t> </a:t>
            </a:r>
            <a:r>
              <a:rPr lang="en-US" sz="1600" dirty="0"/>
              <a:t>= </a:t>
            </a:r>
            <a:r>
              <a:rPr lang="en-US" sz="1600" dirty="0" err="1"/>
              <a:t>V</a:t>
            </a:r>
            <a:r>
              <a:rPr lang="en-US" sz="1600" baseline="-25000" dirty="0" err="1"/>
              <a:t>ref</a:t>
            </a:r>
            <a:r>
              <a:rPr lang="en-US" sz="1600" dirty="0"/>
              <a:t>/2</a:t>
            </a:r>
            <a:r>
              <a:rPr lang="en-US" sz="1600" baseline="30000" dirty="0"/>
              <a:t>^1</a:t>
            </a:r>
            <a:r>
              <a:rPr lang="en-US" sz="1600" dirty="0"/>
              <a:t> = .5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/>
              <a:t>	</a:t>
            </a:r>
            <a:r>
              <a:rPr lang="en-US" sz="1600" dirty="0"/>
              <a:t>SAR unchanged = 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 0 0 0 0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Cycle 2</a:t>
            </a:r>
          </a:p>
          <a:p>
            <a:pPr marL="0" lvl="1" indent="0">
              <a:buNone/>
            </a:pPr>
            <a:r>
              <a:rPr lang="en-US" sz="1600" dirty="0"/>
              <a:t>SAR = 1 </a:t>
            </a:r>
            <a:r>
              <a:rPr lang="en-US" sz="1600" b="1" u="sng" dirty="0"/>
              <a:t>1</a:t>
            </a:r>
            <a:r>
              <a:rPr lang="en-US" sz="1600" dirty="0"/>
              <a:t> 0 0 0</a:t>
            </a:r>
          </a:p>
          <a:p>
            <a:pPr marL="0" lvl="1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DAC</a:t>
            </a:r>
            <a:r>
              <a:rPr lang="en-US" sz="1600" baseline="30000" dirty="0"/>
              <a:t> </a:t>
            </a:r>
            <a:r>
              <a:rPr lang="en-US" sz="1600" dirty="0"/>
              <a:t>= .5 +.25 = .75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&lt;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/>
              <a:t>	</a:t>
            </a:r>
            <a:r>
              <a:rPr lang="en-US" sz="1600" dirty="0"/>
              <a:t>SAR bit3 reset to 0 = 1 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 0 0 0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Cycle 3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= 1 0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0 0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DAC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= .5 + .125 = .625	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bit2 reset to 0 = 1 0 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0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36319"/>
              </p:ext>
            </p:extLst>
          </p:nvPr>
        </p:nvGraphicFramePr>
        <p:xfrm>
          <a:off x="4625325" y="1641991"/>
          <a:ext cx="42672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0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Bit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Voltage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.125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.0625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.03125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4525" y="12726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DAC bit/voltage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Cycle </a:t>
            </a:r>
            <a:r>
              <a:rPr lang="en-US" sz="2000" dirty="0"/>
              <a:t>4</a:t>
            </a:r>
          </a:p>
          <a:p>
            <a:pPr marL="0" lvl="1" indent="0">
              <a:buNone/>
            </a:pPr>
            <a:r>
              <a:rPr lang="en-US" sz="1600" dirty="0"/>
              <a:t>SAR = 1 0 0 </a:t>
            </a:r>
            <a:r>
              <a:rPr lang="en-US" sz="1600" b="1" u="sng" dirty="0"/>
              <a:t>1</a:t>
            </a:r>
            <a:r>
              <a:rPr lang="en-US" sz="1600" dirty="0"/>
              <a:t> 0</a:t>
            </a:r>
          </a:p>
          <a:p>
            <a:pPr marL="0" lvl="1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DAC</a:t>
            </a:r>
            <a:r>
              <a:rPr lang="en-US" sz="1600" baseline="30000" dirty="0"/>
              <a:t> </a:t>
            </a:r>
            <a:r>
              <a:rPr lang="en-US" sz="1600" dirty="0"/>
              <a:t> = .5+.0625=.5625 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/>
              <a:t>	</a:t>
            </a:r>
            <a:r>
              <a:rPr lang="en-US" sz="1600" dirty="0"/>
              <a:t>SAR unchanged = 1 0 0 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 0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Cycle 5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= 1 0 0 1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DAC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= .5+.0625+.03125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.59375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V</a:t>
            </a:r>
            <a:r>
              <a:rPr lang="en-US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DAC </a:t>
            </a:r>
            <a:r>
              <a:rPr lang="en-US" sz="1600" baseline="-25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SAR unchanged =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1 0 0 1 </a:t>
            </a:r>
            <a:r>
              <a:rPr lang="en-US" sz="16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02835" cy="51435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Analog Signals</a:t>
            </a:r>
          </a:p>
          <a:p>
            <a:r>
              <a:rPr lang="en-US" dirty="0"/>
              <a:t>Any continuous signal that a time varying variable of the signal is a representation of some other time varying quantity</a:t>
            </a:r>
            <a:endParaRPr lang="en-US" baseline="30000" dirty="0"/>
          </a:p>
          <a:p>
            <a:pPr lvl="1"/>
            <a:r>
              <a:rPr lang="en-US" dirty="0"/>
              <a:t>Measures one quantity in terms of some other quantity</a:t>
            </a:r>
            <a:endParaRPr lang="en-US" baseline="30000" dirty="0"/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Speedometer needle as function of speed</a:t>
            </a:r>
          </a:p>
          <a:p>
            <a:pPr lvl="2"/>
            <a:r>
              <a:rPr lang="en-US" dirty="0"/>
              <a:t>Radio volume as function of knob movement</a:t>
            </a:r>
          </a:p>
          <a:p>
            <a:endParaRPr lang="en-US" dirty="0"/>
          </a:p>
        </p:txBody>
      </p:sp>
      <p:sp>
        <p:nvSpPr>
          <p:cNvPr id="4" name="Text Box 402"/>
          <p:cNvSpPr txBox="1">
            <a:spLocks noChangeArrowheads="1"/>
          </p:cNvSpPr>
          <p:nvPr/>
        </p:nvSpPr>
        <p:spPr bwMode="auto">
          <a:xfrm>
            <a:off x="8671922" y="4470116"/>
            <a:ext cx="665658" cy="4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t</a:t>
            </a:r>
          </a:p>
        </p:txBody>
      </p:sp>
      <p:sp>
        <p:nvSpPr>
          <p:cNvPr id="5" name="Line 431"/>
          <p:cNvSpPr>
            <a:spLocks noChangeShapeType="1"/>
          </p:cNvSpPr>
          <p:nvPr/>
        </p:nvSpPr>
        <p:spPr bwMode="auto">
          <a:xfrm flipV="1">
            <a:off x="4935032" y="4485462"/>
            <a:ext cx="3911458" cy="1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01"/>
          <p:cNvSpPr>
            <a:spLocks noChangeShapeType="1"/>
          </p:cNvSpPr>
          <p:nvPr/>
        </p:nvSpPr>
        <p:spPr bwMode="auto">
          <a:xfrm flipV="1">
            <a:off x="5107681" y="2603589"/>
            <a:ext cx="1918" cy="2056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414"/>
          <p:cNvSpPr>
            <a:spLocks/>
          </p:cNvSpPr>
          <p:nvPr/>
        </p:nvSpPr>
        <p:spPr bwMode="auto">
          <a:xfrm>
            <a:off x="5103844" y="3029456"/>
            <a:ext cx="3489427" cy="1158666"/>
          </a:xfrm>
          <a:custGeom>
            <a:avLst/>
            <a:gdLst>
              <a:gd name="T0" fmla="*/ 0 w 1905"/>
              <a:gd name="T1" fmla="*/ 315 h 665"/>
              <a:gd name="T2" fmla="*/ 390 w 1905"/>
              <a:gd name="T3" fmla="*/ 27 h 665"/>
              <a:gd name="T4" fmla="*/ 779 w 1905"/>
              <a:gd name="T5" fmla="*/ 480 h 665"/>
              <a:gd name="T6" fmla="*/ 996 w 1905"/>
              <a:gd name="T7" fmla="*/ 604 h 665"/>
              <a:gd name="T8" fmla="*/ 1213 w 1905"/>
              <a:gd name="T9" fmla="*/ 480 h 665"/>
              <a:gd name="T10" fmla="*/ 1472 w 1905"/>
              <a:gd name="T11" fmla="*/ 439 h 665"/>
              <a:gd name="T12" fmla="*/ 1819 w 1905"/>
              <a:gd name="T13" fmla="*/ 357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05" h="665">
                <a:moveTo>
                  <a:pt x="0" y="347"/>
                </a:moveTo>
                <a:cubicBezTo>
                  <a:pt x="136" y="173"/>
                  <a:pt x="272" y="0"/>
                  <a:pt x="408" y="30"/>
                </a:cubicBezTo>
                <a:cubicBezTo>
                  <a:pt x="544" y="60"/>
                  <a:pt x="710" y="423"/>
                  <a:pt x="816" y="529"/>
                </a:cubicBezTo>
                <a:cubicBezTo>
                  <a:pt x="922" y="635"/>
                  <a:pt x="967" y="665"/>
                  <a:pt x="1043" y="665"/>
                </a:cubicBezTo>
                <a:cubicBezTo>
                  <a:pt x="1119" y="665"/>
                  <a:pt x="1187" y="559"/>
                  <a:pt x="1270" y="529"/>
                </a:cubicBezTo>
                <a:cubicBezTo>
                  <a:pt x="1353" y="499"/>
                  <a:pt x="1436" y="506"/>
                  <a:pt x="1542" y="483"/>
                </a:cubicBezTo>
                <a:cubicBezTo>
                  <a:pt x="1648" y="460"/>
                  <a:pt x="1776" y="426"/>
                  <a:pt x="1905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Example:</a:t>
            </a:r>
            <a:r>
              <a:rPr lang="en-US" altLang="en-US" dirty="0"/>
              <a:t> -5 V to +5 V analog range, </a:t>
            </a:r>
            <a:r>
              <a:rPr lang="en-US" altLang="en-US" i="1" dirty="0"/>
              <a:t>n=8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1816004"/>
            <a:ext cx="3314700" cy="413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28" y="1839816"/>
            <a:ext cx="33147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7541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Advantages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Capable of high speed and reliable</a:t>
            </a:r>
          </a:p>
          <a:p>
            <a:pPr lvl="1"/>
            <a:r>
              <a:rPr lang="en-US" altLang="en-US" dirty="0"/>
              <a:t>Typical conversion time</a:t>
            </a:r>
          </a:p>
          <a:p>
            <a:pPr lvl="2"/>
            <a:r>
              <a:rPr lang="en-US" altLang="en-US" sz="1600" dirty="0"/>
              <a:t>1 to 50 </a:t>
            </a:r>
            <a:r>
              <a:rPr lang="en-US" altLang="en-US" sz="1600" dirty="0" err="1" smtClean="0">
                <a:latin typeface="Symbol" panose="05050102010706020507" pitchFamily="18" charset="2"/>
              </a:rPr>
              <a:t>m</a:t>
            </a:r>
            <a:r>
              <a:rPr lang="en-US" altLang="en-US" sz="1600" dirty="0" err="1" smtClean="0"/>
              <a:t>s</a:t>
            </a: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Medium accuracy compared to other ADC types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Good tradeoff between speed and cost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Capable of outputting the binary number in serial (one bit at a time) format.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1297541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Disadvantages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Higher resolution successive approximation ADC’s will be slower</a:t>
            </a:r>
          </a:p>
          <a:p>
            <a:pPr lvl="1"/>
            <a:r>
              <a:rPr lang="en-US" altLang="en-US" dirty="0"/>
              <a:t>Typical resolution</a:t>
            </a:r>
          </a:p>
          <a:p>
            <a:pPr lvl="2"/>
            <a:r>
              <a:rPr lang="en-US" altLang="en-US" sz="1600" dirty="0"/>
              <a:t>8 to </a:t>
            </a:r>
            <a:r>
              <a:rPr lang="en-US" altLang="en-US" sz="1600" dirty="0" smtClean="0"/>
              <a:t>16 </a:t>
            </a:r>
            <a:r>
              <a:rPr lang="en-US" altLang="en-US" sz="1600" dirty="0"/>
              <a:t>bits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Speed limited to ~5Msps</a:t>
            </a:r>
          </a:p>
        </p:txBody>
      </p:sp>
    </p:spTree>
    <p:extLst>
      <p:ext uri="{BB962C8B-B14F-4D97-AF65-F5344CB8AC3E}">
        <p14:creationId xmlns:p14="http://schemas.microsoft.com/office/powerpoint/2010/main" val="41112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Single Slope Integration ADC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altLang="en-US" dirty="0"/>
              <a:t>Start to charge a capacitor at constant current </a:t>
            </a:r>
          </a:p>
          <a:p>
            <a:r>
              <a:rPr lang="en-US" altLang="en-US" dirty="0"/>
              <a:t>Count clock ticks during this time</a:t>
            </a:r>
          </a:p>
          <a:p>
            <a:r>
              <a:rPr lang="en-US" altLang="en-US" dirty="0"/>
              <a:t>Stop when the capacitor voltage reaches the input</a:t>
            </a:r>
          </a:p>
          <a:p>
            <a:r>
              <a:rPr lang="en-US" altLang="en-US" dirty="0"/>
              <a:t>Cannot reach high resolution</a:t>
            </a:r>
          </a:p>
          <a:p>
            <a:pPr lvl="1"/>
            <a:r>
              <a:rPr lang="en-US" altLang="en-US" dirty="0"/>
              <a:t>capacitor</a:t>
            </a:r>
          </a:p>
          <a:p>
            <a:pPr lvl="1"/>
            <a:r>
              <a:rPr lang="en-US" altLang="en-US" dirty="0"/>
              <a:t>comparator</a:t>
            </a:r>
          </a:p>
          <a:p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41" y="4162425"/>
            <a:ext cx="5708759" cy="17621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19" y="1514475"/>
            <a:ext cx="3135481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Slope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6084" cy="51435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nput </a:t>
            </a:r>
            <a:r>
              <a:rPr lang="en-US" dirty="0"/>
              <a:t>voltage is applied to </a:t>
            </a:r>
            <a:r>
              <a:rPr lang="en-US" dirty="0" smtClean="0"/>
              <a:t>input </a:t>
            </a:r>
            <a:r>
              <a:rPr lang="en-US" dirty="0"/>
              <a:t>of </a:t>
            </a:r>
            <a:r>
              <a:rPr lang="en-US" dirty="0" smtClean="0"/>
              <a:t>integrator </a:t>
            </a:r>
            <a:r>
              <a:rPr lang="en-US" dirty="0"/>
              <a:t>and allowed to ramp for a fixed time period (</a:t>
            </a:r>
            <a:r>
              <a:rPr lang="en-US" dirty="0" err="1"/>
              <a:t>t</a:t>
            </a:r>
            <a:r>
              <a:rPr lang="en-US" baseline="-25000" dirty="0" err="1"/>
              <a:t>u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Then, a known reference voltage of opposite polarity is applied to </a:t>
            </a:r>
            <a:r>
              <a:rPr lang="en-US" dirty="0" smtClean="0"/>
              <a:t>integrator </a:t>
            </a:r>
            <a:r>
              <a:rPr lang="en-US" dirty="0"/>
              <a:t>and is allowed to ramp until </a:t>
            </a:r>
            <a:r>
              <a:rPr lang="en-US" dirty="0" smtClean="0"/>
              <a:t>integrator </a:t>
            </a:r>
            <a:r>
              <a:rPr lang="en-US" dirty="0"/>
              <a:t>output returns to zero (t</a:t>
            </a:r>
            <a:r>
              <a:rPr lang="en-US" baseline="-25000" dirty="0"/>
              <a:t>d</a:t>
            </a:r>
            <a:r>
              <a:rPr lang="en-US" dirty="0"/>
              <a:t>)</a:t>
            </a:r>
          </a:p>
          <a:p>
            <a:r>
              <a:rPr lang="en-US" dirty="0"/>
              <a:t>The input voltage is computed as a function of the reference voltage, the constant run-up time period, and the measured run-down time period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84" y="1085056"/>
            <a:ext cx="3423516" cy="25347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69416"/>
              </p:ext>
            </p:extLst>
          </p:nvPr>
        </p:nvGraphicFramePr>
        <p:xfrm>
          <a:off x="6079078" y="5324264"/>
          <a:ext cx="2159818" cy="96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4" imgW="7315200" imgH="3826412" progId="Equation.3">
                  <p:embed/>
                </p:oleObj>
              </mc:Choice>
              <mc:Fallback>
                <p:oleObj name="Equation" r:id="rId4" imgW="7315200" imgH="38264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78" y="5324264"/>
                        <a:ext cx="2159818" cy="9622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ile:Dual slope integrator graph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1175" y="3774643"/>
            <a:ext cx="3055625" cy="1580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3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Slope ADC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run-down time measurement is usually made in units of the converter's clock, so </a:t>
            </a:r>
            <a:r>
              <a:rPr lang="en-US" b="1" u="sng" dirty="0"/>
              <a:t>longer integration times allow for higher resolutions</a:t>
            </a:r>
          </a:p>
          <a:p>
            <a:r>
              <a:rPr lang="en-US" dirty="0"/>
              <a:t>The speed of the converter can be improved by sacrificing </a:t>
            </a:r>
            <a:r>
              <a:rPr lang="en-US" dirty="0" smtClean="0"/>
              <a:t>resolution</a:t>
            </a:r>
          </a:p>
          <a:p>
            <a:r>
              <a:rPr lang="en-US" altLang="en-US" dirty="0"/>
              <a:t>Advantages</a:t>
            </a:r>
          </a:p>
          <a:p>
            <a:pPr lvl="1"/>
            <a:r>
              <a:rPr lang="en-US" altLang="en-US" dirty="0"/>
              <a:t>Capacitor value is not important although has to be of good quality</a:t>
            </a:r>
          </a:p>
          <a:p>
            <a:r>
              <a:rPr lang="en-US" altLang="en-US" dirty="0" smtClean="0"/>
              <a:t>Typical </a:t>
            </a:r>
            <a:r>
              <a:rPr lang="en-US" altLang="en-US" dirty="0"/>
              <a:t>resolution</a:t>
            </a:r>
          </a:p>
          <a:p>
            <a:pPr lvl="1"/>
            <a:r>
              <a:rPr lang="en-US" altLang="en-US" dirty="0" smtClean="0"/>
              <a:t>12 </a:t>
            </a:r>
            <a:r>
              <a:rPr lang="en-US" altLang="en-US" dirty="0"/>
              <a:t>to </a:t>
            </a:r>
            <a:r>
              <a:rPr lang="en-US" altLang="en-US" dirty="0" smtClean="0"/>
              <a:t>16 </a:t>
            </a:r>
            <a:r>
              <a:rPr lang="en-US" altLang="en-US" dirty="0"/>
              <a:t>bit</a:t>
            </a:r>
          </a:p>
          <a:p>
            <a:r>
              <a:rPr lang="en-US" altLang="en-US" dirty="0"/>
              <a:t>Conversion time</a:t>
            </a:r>
          </a:p>
          <a:p>
            <a:pPr lvl="1"/>
            <a:r>
              <a:rPr lang="en-US" altLang="en-US" dirty="0"/>
              <a:t>Depends on the clock frequency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14746"/>
              </p:ext>
            </p:extLst>
          </p:nvPr>
        </p:nvGraphicFramePr>
        <p:xfrm>
          <a:off x="5090462" y="3994150"/>
          <a:ext cx="3672537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Photo Editor 사진" r:id="rId3" imgW="3877216" imgH="2704762" progId="MSPhotoEd.3">
                  <p:embed/>
                </p:oleObj>
              </mc:Choice>
              <mc:Fallback>
                <p:oleObj name="Photo Editor 사진" r:id="rId3" imgW="3877216" imgH="2704762" progId="MSPhotoEd.3">
                  <p:embed/>
                  <p:pic>
                    <p:nvPicPr>
                      <p:cNvPr id="215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462" y="3994150"/>
                        <a:ext cx="3672537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6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Slope ADC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297541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Advantages</a:t>
            </a:r>
          </a:p>
          <a:p>
            <a:pPr eaLnBrk="1" hangingPunct="1"/>
            <a:r>
              <a:rPr lang="en-US" altLang="en-US" sz="2600" dirty="0" smtClean="0"/>
              <a:t>Insensitive to errors in component values</a:t>
            </a:r>
          </a:p>
          <a:p>
            <a:pPr eaLnBrk="1" hangingPunct="1"/>
            <a:r>
              <a:rPr lang="en-US" altLang="en-US" sz="2600" dirty="0" smtClean="0"/>
              <a:t>Greater noise immunity than other ADC types</a:t>
            </a:r>
          </a:p>
          <a:p>
            <a:pPr eaLnBrk="1" hangingPunct="1"/>
            <a:r>
              <a:rPr lang="en-US" altLang="en-US" sz="2600" dirty="0" smtClean="0"/>
              <a:t>High accuracy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8200" y="1297541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Disadvantages</a:t>
            </a:r>
          </a:p>
          <a:p>
            <a:pPr eaLnBrk="1" hangingPunct="1"/>
            <a:r>
              <a:rPr lang="en-US" altLang="en-US" sz="2600" dirty="0" smtClean="0"/>
              <a:t>Slow</a:t>
            </a:r>
          </a:p>
          <a:p>
            <a:pPr eaLnBrk="1" hangingPunct="1"/>
            <a:r>
              <a:rPr lang="en-US" altLang="en-US" sz="2600" dirty="0" smtClean="0"/>
              <a:t>High precision external components required to achieve accuracy</a:t>
            </a:r>
          </a:p>
          <a:p>
            <a:pPr eaLnBrk="1" hangingPunct="1"/>
            <a:r>
              <a:rPr lang="en-US" altLang="en-US" sz="2600" dirty="0" smtClean="0"/>
              <a:t>Costly</a:t>
            </a:r>
          </a:p>
        </p:txBody>
      </p:sp>
    </p:spTree>
    <p:extLst>
      <p:ext uri="{BB962C8B-B14F-4D97-AF65-F5344CB8AC3E}">
        <p14:creationId xmlns:p14="http://schemas.microsoft.com/office/powerpoint/2010/main" val="35828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</a:t>
            </a:r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87621" cy="5143500"/>
          </a:xfrm>
        </p:spPr>
        <p:txBody>
          <a:bodyPr/>
          <a:lstStyle/>
          <a:p>
            <a:pPr eaLnBrk="1" hangingPunct="1"/>
            <a:r>
              <a:rPr lang="en-US" altLang="en-US" dirty="0"/>
              <a:t>Over sampled input signal goes to the integrator</a:t>
            </a:r>
          </a:p>
          <a:p>
            <a:pPr eaLnBrk="1" hangingPunct="1"/>
            <a:r>
              <a:rPr lang="en-US" altLang="en-US" dirty="0"/>
              <a:t>Output of integration is compared to </a:t>
            </a:r>
            <a:r>
              <a:rPr lang="en-US" altLang="en-US" dirty="0" smtClean="0"/>
              <a:t>GND</a:t>
            </a:r>
          </a:p>
          <a:p>
            <a:pPr lvl="1" eaLnBrk="1" hangingPunct="1"/>
            <a:r>
              <a:rPr lang="en-US" altLang="en-US" dirty="0" smtClean="0"/>
              <a:t>1 if ≥ 0 otherwise 0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Output </a:t>
            </a:r>
            <a:r>
              <a:rPr lang="en-US" altLang="en-US" dirty="0"/>
              <a:t>is serial bit stream with # of 1’s proportional to </a:t>
            </a:r>
            <a:r>
              <a:rPr lang="en-US" altLang="en-US" dirty="0" smtClean="0"/>
              <a:t>V</a:t>
            </a:r>
            <a:r>
              <a:rPr lang="en-US" altLang="en-US" baseline="-25000" dirty="0" smtClean="0"/>
              <a:t>in</a:t>
            </a:r>
          </a:p>
          <a:p>
            <a:pPr eaLnBrk="1" hangingPunct="1"/>
            <a:r>
              <a:rPr lang="en-US" altLang="en-US" dirty="0"/>
              <a:t>1 bit </a:t>
            </a:r>
            <a:r>
              <a:rPr lang="en-US" altLang="en-US" dirty="0" smtClean="0"/>
              <a:t>DAC generates +v if bit is 1 and –v if bit is 0</a:t>
            </a:r>
            <a:endParaRPr lang="en-US" altLang="en-US" baseline="-25000" dirty="0" smtClean="0"/>
          </a:p>
          <a:p>
            <a:pPr eaLnBrk="1" hangingPunct="1"/>
            <a:r>
              <a:rPr lang="en-US" dirty="0"/>
              <a:t>Iteration drives integration of error to zero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114" y="1297541"/>
            <a:ext cx="3997686" cy="322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616" y="4599733"/>
            <a:ext cx="4209184" cy="16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ADC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74" y="1178063"/>
            <a:ext cx="6188652" cy="247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" y="3831522"/>
            <a:ext cx="3917276" cy="232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5" y="3853771"/>
            <a:ext cx="3653944" cy="23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</a:t>
            </a:r>
            <a:r>
              <a:rPr lang="en-US" dirty="0" smtClean="0"/>
              <a:t>ADC – Noise Shaping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9" y="1239935"/>
            <a:ext cx="3273120" cy="2139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2" y="1585576"/>
            <a:ext cx="3707318" cy="179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82" y="4062677"/>
            <a:ext cx="3713957" cy="2073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355" y="3717035"/>
            <a:ext cx="3297013" cy="2419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15" y="1226803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order Delta-Sigma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211" y="3693345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2nd order Delta-Sigma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Outputs of Delta Sigma Modulator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01619"/>
              </p:ext>
            </p:extLst>
          </p:nvPr>
        </p:nvGraphicFramePr>
        <p:xfrm>
          <a:off x="457200" y="1355148"/>
          <a:ext cx="3834965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993">
                  <a:extLst>
                    <a:ext uri="{9D8B030D-6E8A-4147-A177-3AD203B41FA5}">
                      <a16:colId xmlns:a16="http://schemas.microsoft.com/office/drawing/2014/main" val="2370644990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4276931901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935287152"/>
                    </a:ext>
                  </a:extLst>
                </a:gridCol>
                <a:gridCol w="592592">
                  <a:extLst>
                    <a:ext uri="{9D8B030D-6E8A-4147-A177-3AD203B41FA5}">
                      <a16:colId xmlns:a16="http://schemas.microsoft.com/office/drawing/2014/main" val="2557063502"/>
                    </a:ext>
                  </a:extLst>
                </a:gridCol>
                <a:gridCol w="941394">
                  <a:extLst>
                    <a:ext uri="{9D8B030D-6E8A-4147-A177-3AD203B41FA5}">
                      <a16:colId xmlns:a16="http://schemas.microsoft.com/office/drawing/2014/main" val="142001315"/>
                    </a:ext>
                  </a:extLst>
                </a:gridCol>
              </a:tblGrid>
              <a:tr h="313233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8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1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3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6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3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9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9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1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2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1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2969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8401" y="5430742"/>
            <a:ext cx="16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Average=0.4v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6812"/>
              </p:ext>
            </p:extLst>
          </p:nvPr>
        </p:nvGraphicFramePr>
        <p:xfrm>
          <a:off x="4572000" y="1355148"/>
          <a:ext cx="3834965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993">
                  <a:extLst>
                    <a:ext uri="{9D8B030D-6E8A-4147-A177-3AD203B41FA5}">
                      <a16:colId xmlns:a16="http://schemas.microsoft.com/office/drawing/2014/main" val="2370644990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4276931901"/>
                    </a:ext>
                  </a:extLst>
                </a:gridCol>
                <a:gridCol w="766993">
                  <a:extLst>
                    <a:ext uri="{9D8B030D-6E8A-4147-A177-3AD203B41FA5}">
                      <a16:colId xmlns:a16="http://schemas.microsoft.com/office/drawing/2014/main" val="935287152"/>
                    </a:ext>
                  </a:extLst>
                </a:gridCol>
                <a:gridCol w="592592">
                  <a:extLst>
                    <a:ext uri="{9D8B030D-6E8A-4147-A177-3AD203B41FA5}">
                      <a16:colId xmlns:a16="http://schemas.microsoft.com/office/drawing/2014/main" val="2557063502"/>
                    </a:ext>
                  </a:extLst>
                </a:gridCol>
                <a:gridCol w="941394">
                  <a:extLst>
                    <a:ext uri="{9D8B030D-6E8A-4147-A177-3AD203B41FA5}">
                      <a16:colId xmlns:a16="http://schemas.microsoft.com/office/drawing/2014/main" val="142001315"/>
                    </a:ext>
                  </a:extLst>
                </a:gridCol>
              </a:tblGrid>
              <a:tr h="313233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 panose="05050102010706020507" pitchFamily="18" charset="2"/>
                        </a:rPr>
                        <a:t>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8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1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3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6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3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93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9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1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2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19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2969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78498" y="5430742"/>
            <a:ext cx="16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Average=0.8v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826" y="5800074"/>
            <a:ext cx="7970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www.analog.com/en/design-center/interactive-design-tools/sigma-delta-adc-tutorial.html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8555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4402835" cy="51435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Digital Signals</a:t>
            </a:r>
          </a:p>
          <a:p>
            <a:r>
              <a:rPr lang="en-US" dirty="0"/>
              <a:t>Consist of only two states</a:t>
            </a:r>
          </a:p>
          <a:p>
            <a:pPr lvl="1"/>
            <a:r>
              <a:rPr lang="en-US" dirty="0"/>
              <a:t>Binary States</a:t>
            </a:r>
          </a:p>
          <a:p>
            <a:pPr lvl="1"/>
            <a:r>
              <a:rPr lang="en-US" dirty="0"/>
              <a:t>On and off</a:t>
            </a:r>
          </a:p>
          <a:p>
            <a:r>
              <a:rPr lang="en-US" dirty="0"/>
              <a:t>Computers can only perform processing on digitized signals</a:t>
            </a:r>
          </a:p>
          <a:p>
            <a:endParaRPr lang="en-US" dirty="0"/>
          </a:p>
        </p:txBody>
      </p:sp>
      <p:sp>
        <p:nvSpPr>
          <p:cNvPr id="8" name="Line 431"/>
          <p:cNvSpPr>
            <a:spLocks noChangeShapeType="1"/>
          </p:cNvSpPr>
          <p:nvPr/>
        </p:nvSpPr>
        <p:spPr bwMode="auto">
          <a:xfrm flipV="1">
            <a:off x="4935032" y="4485462"/>
            <a:ext cx="3911458" cy="1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01"/>
          <p:cNvSpPr>
            <a:spLocks noChangeShapeType="1"/>
          </p:cNvSpPr>
          <p:nvPr/>
        </p:nvSpPr>
        <p:spPr bwMode="auto">
          <a:xfrm flipV="1">
            <a:off x="5107681" y="2603589"/>
            <a:ext cx="1918" cy="2056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09599" y="3276600"/>
            <a:ext cx="3653401" cy="1208862"/>
            <a:chOff x="5109599" y="3276600"/>
            <a:chExt cx="3653401" cy="120886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109599" y="3276600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4485462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246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8799" y="3276600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342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34200" y="4485462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438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47999" y="3276600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534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53400" y="4485462"/>
              <a:ext cx="605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763000" y="3276600"/>
              <a:ext cx="0" cy="1208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402"/>
          <p:cNvSpPr txBox="1">
            <a:spLocks noChangeArrowheads="1"/>
          </p:cNvSpPr>
          <p:nvPr/>
        </p:nvSpPr>
        <p:spPr bwMode="auto">
          <a:xfrm>
            <a:off x="4724400" y="4310672"/>
            <a:ext cx="6656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charset="0"/>
              </a:rPr>
              <a:t>0</a:t>
            </a:r>
            <a:endParaRPr lang="fr-FR" sz="1600" dirty="0">
              <a:latin typeface="Arial" charset="0"/>
            </a:endParaRPr>
          </a:p>
        </p:txBody>
      </p:sp>
      <p:sp>
        <p:nvSpPr>
          <p:cNvPr id="24" name="Text Box 402"/>
          <p:cNvSpPr txBox="1">
            <a:spLocks noChangeArrowheads="1"/>
          </p:cNvSpPr>
          <p:nvPr/>
        </p:nvSpPr>
        <p:spPr bwMode="auto">
          <a:xfrm>
            <a:off x="4733278" y="3108202"/>
            <a:ext cx="6656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7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Outputs of Delta Sigma Modulator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9934"/>
            <a:ext cx="4172407" cy="2383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21" y="1232462"/>
            <a:ext cx="3941979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96371"/>
            <a:ext cx="4172407" cy="2447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727" y="3805511"/>
            <a:ext cx="3952074" cy="24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Delta-Sigma ADC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2331" y="1412755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Advantages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High resolution</a:t>
            </a:r>
          </a:p>
          <a:p>
            <a:pPr eaLnBrk="1" hangingPunct="1"/>
            <a:r>
              <a:rPr lang="en-US" altLang="en-US" sz="2600" dirty="0" smtClean="0"/>
              <a:t>Low cost</a:t>
            </a:r>
          </a:p>
          <a:p>
            <a:pPr eaLnBrk="1" hangingPunct="1"/>
            <a:r>
              <a:rPr lang="en-US" dirty="0"/>
              <a:t>External sample &amp; hold circuits are not </a:t>
            </a:r>
            <a:r>
              <a:rPr lang="en-US" dirty="0" smtClean="0"/>
              <a:t>required</a:t>
            </a:r>
          </a:p>
          <a:p>
            <a:pPr eaLnBrk="1" hangingPunct="1"/>
            <a:r>
              <a:rPr lang="en-US" dirty="0"/>
              <a:t>Requirements for analog anti-aliasing filters are minimum</a:t>
            </a:r>
            <a:endParaRPr lang="en-US" altLang="en-US" sz="26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2556" y="1412755"/>
            <a:ext cx="4038600" cy="4411662"/>
          </a:xfrm>
          <a:prstGeom prst="rect">
            <a:avLst/>
          </a:prstGeom>
        </p:spPr>
        <p:txBody>
          <a:bodyPr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Disadvantages</a:t>
            </a:r>
          </a:p>
          <a:p>
            <a:pPr eaLnBrk="1" hangingPunct="1"/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Slow due to oversampling</a:t>
            </a:r>
          </a:p>
        </p:txBody>
      </p:sp>
    </p:spTree>
    <p:extLst>
      <p:ext uri="{BB962C8B-B14F-4D97-AF65-F5344CB8AC3E}">
        <p14:creationId xmlns:p14="http://schemas.microsoft.com/office/powerpoint/2010/main" val="18670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ADC Types Comparison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5" y="1527969"/>
            <a:ext cx="7751810" cy="38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ADC Types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55148"/>
            <a:ext cx="8229601" cy="46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Analog-Digital Converter (ADC)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electronic integrated circuit which converts a signal from </a:t>
            </a:r>
            <a:r>
              <a:rPr lang="en-US" dirty="0">
                <a:solidFill>
                  <a:srgbClr val="FF0000"/>
                </a:solidFill>
              </a:rPr>
              <a:t>analog (continuous)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digital (discrete) </a:t>
            </a:r>
            <a:r>
              <a:rPr lang="en-US" dirty="0"/>
              <a:t>form</a:t>
            </a:r>
          </a:p>
          <a:p>
            <a:r>
              <a:rPr lang="en-US" dirty="0"/>
              <a:t>Provides a link between the analog world of transducers and the digital world of signal processing and data handling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0366" y="3544214"/>
            <a:ext cx="3839588" cy="2550854"/>
            <a:chOff x="2563813" y="2052637"/>
            <a:chExt cx="3671887" cy="2232025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 dirty="0">
                  <a:latin typeface="Arial" charset="0"/>
                </a:rPr>
                <a:t>t</a:t>
              </a: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708275" y="2509837"/>
              <a:ext cx="3024188" cy="1055688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9873" y="3544214"/>
            <a:ext cx="3839588" cy="2550854"/>
            <a:chOff x="2563813" y="2052637"/>
            <a:chExt cx="3671887" cy="2232025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lowchart: Connector 16"/>
          <p:cNvSpPr/>
          <p:nvPr/>
        </p:nvSpPr>
        <p:spPr>
          <a:xfrm>
            <a:off x="4844093" y="463095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5063853" y="4369704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295613" y="4153814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530578" y="4057651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747134" y="4338861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972895" y="464365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198655" y="499381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426076" y="5177035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651836" y="521605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877597" y="5037784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7103357" y="4976099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7329118" y="4917567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8015190" y="4726206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780639" y="4777929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535433" y="4848670"/>
            <a:ext cx="70360" cy="616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</a:t>
            </a:r>
            <a:r>
              <a:rPr lang="en-US" dirty="0" smtClean="0"/>
              <a:t>steps: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and Holding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Quantization and Encoding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4325" y="3356069"/>
            <a:ext cx="8520887" cy="2380004"/>
            <a:chOff x="77838" y="4419600"/>
            <a:chExt cx="8292287" cy="2075204"/>
          </a:xfrm>
        </p:grpSpPr>
        <p:grpSp>
          <p:nvGrpSpPr>
            <p:cNvPr id="5" name="Group 4"/>
            <p:cNvGrpSpPr/>
            <p:nvPr/>
          </p:nvGrpSpPr>
          <p:grpSpPr>
            <a:xfrm>
              <a:off x="77838" y="4419600"/>
              <a:ext cx="6109854" cy="2005277"/>
              <a:chOff x="77838" y="4419600"/>
              <a:chExt cx="7747682" cy="200527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7838" y="4572000"/>
                <a:ext cx="2189138" cy="1631915"/>
                <a:chOff x="77837" y="3335736"/>
                <a:chExt cx="4554342" cy="2868179"/>
              </a:xfrm>
            </p:grpSpPr>
            <p:sp>
              <p:nvSpPr>
                <p:cNvPr id="9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55049" y="3335736"/>
                  <a:ext cx="0" cy="24051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17425" y="5732686"/>
                  <a:ext cx="714754" cy="471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fr-FR" sz="1800">
                      <a:latin typeface="Arial" charset="0"/>
                    </a:rPr>
                    <a:t>t</a:t>
                  </a:r>
                </a:p>
              </p:txBody>
            </p:sp>
            <p:sp>
              <p:nvSpPr>
                <p:cNvPr id="92" name="Freeform 27"/>
                <p:cNvSpPr>
                  <a:spLocks/>
                </p:cNvSpPr>
                <p:nvPr/>
              </p:nvSpPr>
              <p:spPr bwMode="auto">
                <a:xfrm>
                  <a:off x="257017" y="3923244"/>
                  <a:ext cx="3750983" cy="1356572"/>
                </a:xfrm>
                <a:custGeom>
                  <a:avLst/>
                  <a:gdLst>
                    <a:gd name="T0" fmla="*/ 0 w 1905"/>
                    <a:gd name="T1" fmla="*/ 550863 h 665"/>
                    <a:gd name="T2" fmla="*/ 647700 w 1905"/>
                    <a:gd name="T3" fmla="*/ 47625 h 665"/>
                    <a:gd name="T4" fmla="*/ 1295400 w 1905"/>
                    <a:gd name="T5" fmla="*/ 839788 h 665"/>
                    <a:gd name="T6" fmla="*/ 1655763 w 1905"/>
                    <a:gd name="T7" fmla="*/ 1055688 h 665"/>
                    <a:gd name="T8" fmla="*/ 2016125 w 1905"/>
                    <a:gd name="T9" fmla="*/ 839788 h 665"/>
                    <a:gd name="T10" fmla="*/ 2447925 w 1905"/>
                    <a:gd name="T11" fmla="*/ 766763 h 665"/>
                    <a:gd name="T12" fmla="*/ 3024188 w 1905"/>
                    <a:gd name="T13" fmla="*/ 623888 h 6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05" h="665">
                      <a:moveTo>
                        <a:pt x="0" y="347"/>
                      </a:moveTo>
                      <a:cubicBezTo>
                        <a:pt x="136" y="173"/>
                        <a:pt x="272" y="0"/>
                        <a:pt x="408" y="30"/>
                      </a:cubicBezTo>
                      <a:cubicBezTo>
                        <a:pt x="544" y="60"/>
                        <a:pt x="710" y="423"/>
                        <a:pt x="816" y="529"/>
                      </a:cubicBezTo>
                      <a:cubicBezTo>
                        <a:pt x="922" y="635"/>
                        <a:pt x="967" y="665"/>
                        <a:pt x="1043" y="665"/>
                      </a:cubicBezTo>
                      <a:cubicBezTo>
                        <a:pt x="1119" y="665"/>
                        <a:pt x="1187" y="559"/>
                        <a:pt x="1270" y="529"/>
                      </a:cubicBezTo>
                      <a:cubicBezTo>
                        <a:pt x="1353" y="499"/>
                        <a:pt x="1436" y="506"/>
                        <a:pt x="1542" y="483"/>
                      </a:cubicBezTo>
                      <a:cubicBezTo>
                        <a:pt x="1648" y="460"/>
                        <a:pt x="1776" y="426"/>
                        <a:pt x="1905" y="393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77837" y="5555209"/>
                  <a:ext cx="4284587" cy="20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Right Arrow 26"/>
              <p:cNvSpPr/>
              <p:nvPr/>
            </p:nvSpPr>
            <p:spPr>
              <a:xfrm>
                <a:off x="2057400" y="5099239"/>
                <a:ext cx="685800" cy="38592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13309" y="4548250"/>
                <a:ext cx="1746509" cy="14978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4642109" y="5105400"/>
                <a:ext cx="685800" cy="385926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257800" y="4419600"/>
                <a:ext cx="2567720" cy="2005277"/>
                <a:chOff x="5715001" y="4419600"/>
                <a:chExt cx="2567720" cy="2005277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715001" y="4419600"/>
                  <a:ext cx="2567720" cy="2005277"/>
                  <a:chOff x="2563813" y="2052637"/>
                  <a:chExt cx="3671887" cy="2232025"/>
                </a:xfrm>
              </p:grpSpPr>
              <p:sp>
                <p:nvSpPr>
                  <p:cNvPr id="8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688" y="2052637"/>
                    <a:ext cx="0" cy="18716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9438" y="3917950"/>
                    <a:ext cx="576262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sz="1800">
                        <a:latin typeface="Arial" charset="0"/>
                      </a:rPr>
                      <a:t>t</a:t>
                    </a:r>
                  </a:p>
                </p:txBody>
              </p:sp>
              <p:sp>
                <p:nvSpPr>
                  <p:cNvPr id="88" name="Freeform 27"/>
                  <p:cNvSpPr>
                    <a:spLocks/>
                  </p:cNvSpPr>
                  <p:nvPr/>
                </p:nvSpPr>
                <p:spPr bwMode="auto">
                  <a:xfrm>
                    <a:off x="2708275" y="2509837"/>
                    <a:ext cx="3024188" cy="1055688"/>
                  </a:xfrm>
                  <a:custGeom>
                    <a:avLst/>
                    <a:gdLst>
                      <a:gd name="T0" fmla="*/ 0 w 1905"/>
                      <a:gd name="T1" fmla="*/ 550863 h 665"/>
                      <a:gd name="T2" fmla="*/ 647700 w 1905"/>
                      <a:gd name="T3" fmla="*/ 47625 h 665"/>
                      <a:gd name="T4" fmla="*/ 1295400 w 1905"/>
                      <a:gd name="T5" fmla="*/ 839788 h 665"/>
                      <a:gd name="T6" fmla="*/ 1655763 w 1905"/>
                      <a:gd name="T7" fmla="*/ 1055688 h 665"/>
                      <a:gd name="T8" fmla="*/ 2016125 w 1905"/>
                      <a:gd name="T9" fmla="*/ 839788 h 665"/>
                      <a:gd name="T10" fmla="*/ 2447925 w 1905"/>
                      <a:gd name="T11" fmla="*/ 766763 h 665"/>
                      <a:gd name="T12" fmla="*/ 3024188 w 1905"/>
                      <a:gd name="T13" fmla="*/ 623888 h 6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905" h="665">
                        <a:moveTo>
                          <a:pt x="0" y="347"/>
                        </a:moveTo>
                        <a:cubicBezTo>
                          <a:pt x="136" y="173"/>
                          <a:pt x="272" y="0"/>
                          <a:pt x="408" y="30"/>
                        </a:cubicBezTo>
                        <a:cubicBezTo>
                          <a:pt x="544" y="60"/>
                          <a:pt x="710" y="423"/>
                          <a:pt x="816" y="529"/>
                        </a:cubicBezTo>
                        <a:cubicBezTo>
                          <a:pt x="922" y="635"/>
                          <a:pt x="967" y="665"/>
                          <a:pt x="1043" y="665"/>
                        </a:cubicBezTo>
                        <a:cubicBezTo>
                          <a:pt x="1119" y="665"/>
                          <a:pt x="1187" y="559"/>
                          <a:pt x="1270" y="529"/>
                        </a:cubicBezTo>
                        <a:cubicBezTo>
                          <a:pt x="1353" y="499"/>
                          <a:pt x="1436" y="506"/>
                          <a:pt x="1542" y="483"/>
                        </a:cubicBezTo>
                        <a:cubicBezTo>
                          <a:pt x="1648" y="460"/>
                          <a:pt x="1776" y="426"/>
                          <a:pt x="1905" y="393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3813" y="3779837"/>
                    <a:ext cx="3454400" cy="15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816022" y="5092780"/>
                  <a:ext cx="148329" cy="23247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114218" y="4871715"/>
                  <a:ext cx="154584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61"/>
                <p:cNvSpPr>
                  <a:spLocks noChangeShapeType="1"/>
                </p:cNvSpPr>
                <p:nvPr/>
              </p:nvSpPr>
              <p:spPr bwMode="auto">
                <a:xfrm>
                  <a:off x="6421631" y="5062628"/>
                  <a:ext cx="149867" cy="26661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61"/>
                <p:cNvSpPr>
                  <a:spLocks noChangeShapeType="1"/>
                </p:cNvSpPr>
                <p:nvPr/>
              </p:nvSpPr>
              <p:spPr bwMode="auto">
                <a:xfrm>
                  <a:off x="6720774" y="5583402"/>
                  <a:ext cx="152642" cy="169163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023838" y="5639738"/>
                  <a:ext cx="150978" cy="136358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326383" y="5536337"/>
                  <a:ext cx="150386" cy="47064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7627747" y="5444500"/>
                  <a:ext cx="150977" cy="4049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61"/>
                <p:cNvSpPr>
                  <a:spLocks noChangeShapeType="1"/>
                </p:cNvSpPr>
                <p:nvPr/>
              </p:nvSpPr>
              <p:spPr bwMode="auto">
                <a:xfrm>
                  <a:off x="5964351" y="5092060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61"/>
                <p:cNvSpPr>
                  <a:spLocks noChangeShapeType="1"/>
                </p:cNvSpPr>
                <p:nvPr/>
              </p:nvSpPr>
              <p:spPr bwMode="auto">
                <a:xfrm>
                  <a:off x="6271764" y="5062628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61"/>
                <p:cNvSpPr>
                  <a:spLocks noChangeShapeType="1"/>
                </p:cNvSpPr>
                <p:nvPr/>
              </p:nvSpPr>
              <p:spPr bwMode="auto">
                <a:xfrm>
                  <a:off x="6569960" y="5583401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61"/>
                <p:cNvSpPr>
                  <a:spLocks noChangeShapeType="1"/>
                </p:cNvSpPr>
                <p:nvPr/>
              </p:nvSpPr>
              <p:spPr bwMode="auto">
                <a:xfrm>
                  <a:off x="6870808" y="5752407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61"/>
                <p:cNvSpPr>
                  <a:spLocks noChangeShapeType="1"/>
                </p:cNvSpPr>
                <p:nvPr/>
              </p:nvSpPr>
              <p:spPr bwMode="auto">
                <a:xfrm>
                  <a:off x="7172017" y="5632894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61"/>
                <p:cNvSpPr>
                  <a:spLocks noChangeShapeType="1"/>
                </p:cNvSpPr>
                <p:nvPr/>
              </p:nvSpPr>
              <p:spPr bwMode="auto">
                <a:xfrm>
                  <a:off x="7466737" y="5536337"/>
                  <a:ext cx="161009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61"/>
                <p:cNvSpPr>
                  <a:spLocks noChangeShapeType="1"/>
                </p:cNvSpPr>
                <p:nvPr/>
              </p:nvSpPr>
              <p:spPr bwMode="auto">
                <a:xfrm>
                  <a:off x="7775116" y="5445772"/>
                  <a:ext cx="149867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61"/>
                <p:cNvSpPr>
                  <a:spLocks noChangeShapeType="1"/>
                </p:cNvSpPr>
                <p:nvPr/>
              </p:nvSpPr>
              <p:spPr bwMode="auto">
                <a:xfrm>
                  <a:off x="6116866" y="4871716"/>
                  <a:ext cx="0" cy="22106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61"/>
                <p:cNvSpPr>
                  <a:spLocks noChangeShapeType="1"/>
                </p:cNvSpPr>
                <p:nvPr/>
              </p:nvSpPr>
              <p:spPr bwMode="auto">
                <a:xfrm>
                  <a:off x="6267843" y="4874807"/>
                  <a:ext cx="960" cy="18782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61"/>
                <p:cNvSpPr>
                  <a:spLocks noChangeShapeType="1"/>
                </p:cNvSpPr>
                <p:nvPr/>
              </p:nvSpPr>
              <p:spPr bwMode="auto">
                <a:xfrm>
                  <a:off x="6575373" y="5324542"/>
                  <a:ext cx="0" cy="25886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020675" y="5752407"/>
                  <a:ext cx="0" cy="26389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61"/>
                <p:cNvSpPr>
                  <a:spLocks noChangeShapeType="1"/>
                </p:cNvSpPr>
                <p:nvPr/>
              </p:nvSpPr>
              <p:spPr bwMode="auto">
                <a:xfrm>
                  <a:off x="7326382" y="5583402"/>
                  <a:ext cx="1" cy="49492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7627746" y="5484991"/>
                  <a:ext cx="0" cy="51345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Connector 30"/>
              <p:cNvCxnSpPr>
                <a:stCxn id="28" idx="1"/>
              </p:cNvCxnSpPr>
              <p:nvPr/>
            </p:nvCxnSpPr>
            <p:spPr>
              <a:xfrm flipV="1">
                <a:off x="2813309" y="5297178"/>
                <a:ext cx="46329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28" idx="3"/>
              </p:cNvCxnSpPr>
              <p:nvPr/>
            </p:nvCxnSpPr>
            <p:spPr>
              <a:xfrm>
                <a:off x="3686563" y="5297178"/>
                <a:ext cx="87325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26136" y="5092780"/>
                <a:ext cx="360427" cy="2117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lowchart: Connector 33"/>
              <p:cNvSpPr/>
              <p:nvPr/>
            </p:nvSpPr>
            <p:spPr>
              <a:xfrm>
                <a:off x="3200400" y="5257800"/>
                <a:ext cx="79433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3646846" y="5266476"/>
                <a:ext cx="79433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044954" y="4830488"/>
                <a:ext cx="766713" cy="185902"/>
                <a:chOff x="1851056" y="3305751"/>
                <a:chExt cx="3750981" cy="936677"/>
              </a:xfrm>
            </p:grpSpPr>
            <p:sp>
              <p:nvSpPr>
                <p:cNvPr id="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851056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113386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388641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656117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927187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189517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464772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732248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988841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251171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526426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93902" y="3305751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064972" y="3309386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327302" y="3315082"/>
                  <a:ext cx="0" cy="9241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61"/>
                <p:cNvSpPr>
                  <a:spLocks noChangeShapeType="1"/>
                </p:cNvSpPr>
                <p:nvPr/>
              </p:nvSpPr>
              <p:spPr bwMode="auto">
                <a:xfrm>
                  <a:off x="1853024" y="3309386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61"/>
                <p:cNvSpPr>
                  <a:spLocks noChangeShapeType="1"/>
                </p:cNvSpPr>
                <p:nvPr/>
              </p:nvSpPr>
              <p:spPr bwMode="auto">
                <a:xfrm>
                  <a:off x="2390299" y="3307831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2927187" y="331508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61"/>
                <p:cNvSpPr>
                  <a:spLocks noChangeShapeType="1"/>
                </p:cNvSpPr>
                <p:nvPr/>
              </p:nvSpPr>
              <p:spPr bwMode="auto">
                <a:xfrm>
                  <a:off x="3457775" y="331716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3995050" y="3315607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61"/>
                <p:cNvSpPr>
                  <a:spLocks noChangeShapeType="1"/>
                </p:cNvSpPr>
                <p:nvPr/>
              </p:nvSpPr>
              <p:spPr bwMode="auto">
                <a:xfrm>
                  <a:off x="4531938" y="332285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61"/>
                <p:cNvSpPr>
                  <a:spLocks noChangeShapeType="1"/>
                </p:cNvSpPr>
                <p:nvPr/>
              </p:nvSpPr>
              <p:spPr bwMode="auto">
                <a:xfrm>
                  <a:off x="5064762" y="332493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61"/>
                <p:cNvSpPr>
                  <a:spLocks noChangeShapeType="1"/>
                </p:cNvSpPr>
                <p:nvPr/>
              </p:nvSpPr>
              <p:spPr bwMode="auto">
                <a:xfrm>
                  <a:off x="2124481" y="4226876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61"/>
                <p:cNvSpPr>
                  <a:spLocks noChangeShapeType="1"/>
                </p:cNvSpPr>
                <p:nvPr/>
              </p:nvSpPr>
              <p:spPr bwMode="auto">
                <a:xfrm>
                  <a:off x="2661756" y="4225321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61"/>
                <p:cNvSpPr>
                  <a:spLocks noChangeShapeType="1"/>
                </p:cNvSpPr>
                <p:nvPr/>
              </p:nvSpPr>
              <p:spPr bwMode="auto">
                <a:xfrm>
                  <a:off x="3198644" y="423257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61"/>
                <p:cNvSpPr>
                  <a:spLocks noChangeShapeType="1"/>
                </p:cNvSpPr>
                <p:nvPr/>
              </p:nvSpPr>
              <p:spPr bwMode="auto">
                <a:xfrm>
                  <a:off x="3729232" y="4234652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61"/>
                <p:cNvSpPr>
                  <a:spLocks noChangeShapeType="1"/>
                </p:cNvSpPr>
                <p:nvPr/>
              </p:nvSpPr>
              <p:spPr bwMode="auto">
                <a:xfrm>
                  <a:off x="4266507" y="4233097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auto">
                <a:xfrm>
                  <a:off x="4803395" y="424034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61"/>
                <p:cNvSpPr>
                  <a:spLocks noChangeShapeType="1"/>
                </p:cNvSpPr>
                <p:nvPr/>
              </p:nvSpPr>
              <p:spPr bwMode="auto">
                <a:xfrm>
                  <a:off x="5336219" y="4242428"/>
                  <a:ext cx="26581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Right Arrow 5"/>
            <p:cNvSpPr/>
            <p:nvPr/>
          </p:nvSpPr>
          <p:spPr>
            <a:xfrm>
              <a:off x="6012375" y="5105400"/>
              <a:ext cx="540825" cy="38592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3696" y="4550643"/>
              <a:ext cx="1377304" cy="1497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02223" y="4800600"/>
              <a:ext cx="367902" cy="76200"/>
              <a:chOff x="8014098" y="4800600"/>
              <a:chExt cx="367902" cy="76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01000" y="5029200"/>
              <a:ext cx="367902" cy="76200"/>
              <a:chOff x="8014098" y="4800600"/>
              <a:chExt cx="367902" cy="76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lowchart: Connector 22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001000" y="5791200"/>
              <a:ext cx="367902" cy="76200"/>
              <a:chOff x="8014098" y="4800600"/>
              <a:chExt cx="367902" cy="76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Connector 20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001000" y="5257800"/>
              <a:ext cx="367902" cy="76200"/>
              <a:chOff x="8014098" y="4800600"/>
              <a:chExt cx="367902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8014098" y="4839978"/>
                <a:ext cx="36535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Connector 18"/>
              <p:cNvSpPr/>
              <p:nvPr/>
            </p:nvSpPr>
            <p:spPr>
              <a:xfrm>
                <a:off x="8319359" y="4800600"/>
                <a:ext cx="62641" cy="76200"/>
              </a:xfrm>
              <a:prstGeom prst="flowChartConnector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5747" y="6187027"/>
              <a:ext cx="1799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Input: Analog Signal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9084" y="5557978"/>
              <a:ext cx="1422330" cy="4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Sampling and Hold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876800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Quantizing</a:t>
              </a:r>
            </a:p>
            <a:p>
              <a:pPr algn="ctr"/>
              <a:r>
                <a:rPr lang="en-US" sz="1400" dirty="0" smtClean="0"/>
                <a:t>and</a:t>
              </a:r>
            </a:p>
            <a:p>
              <a:pPr algn="ctr"/>
              <a:r>
                <a:rPr lang="en-US" sz="1400" dirty="0" smtClean="0"/>
                <a:t>Encoding</a:t>
              </a:r>
              <a:endParaRPr lang="en-US" sz="1400" dirty="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8137957" y="5370695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8137957" y="5496853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8137957" y="5639755"/>
              <a:ext cx="45719" cy="657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474186" y="3203669"/>
            <a:ext cx="6060214" cy="24522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202052" y="2910537"/>
            <a:ext cx="43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Analog-to-Digital Converter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87621" cy="51435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latin typeface="Arial" charset="0"/>
              </a:rPr>
              <a:t>Sampling &amp; Hold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Measuring </a:t>
            </a:r>
            <a:r>
              <a:rPr lang="en-US" dirty="0">
                <a:latin typeface="Arial" charset="0"/>
              </a:rPr>
              <a:t>analog signals at uniform time intervals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Ideally twice as fast as what we are </a:t>
            </a:r>
            <a:r>
              <a:rPr lang="en-US" dirty="0" smtClean="0">
                <a:latin typeface="Arial" charset="0"/>
              </a:rPr>
              <a:t>sampling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Digital system works with discrete states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Taking samples from each </a:t>
            </a:r>
            <a:r>
              <a:rPr lang="en-US" dirty="0" smtClean="0">
                <a:latin typeface="Arial" charset="0"/>
              </a:rPr>
              <a:t>location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Reflects sampled and hold signal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Digital approximation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17642" y="1182327"/>
            <a:ext cx="3974884" cy="1612996"/>
            <a:chOff x="2563813" y="2052637"/>
            <a:chExt cx="3671887" cy="2232025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V="1">
              <a:off x="2706688" y="2052637"/>
              <a:ext cx="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5659438" y="3917950"/>
              <a:ext cx="57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>
                  <a:latin typeface="Arial" charset="0"/>
                </a:rPr>
                <a:t>t</a:t>
              </a: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708275" y="2509837"/>
              <a:ext cx="3024188" cy="1055688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2706688" y="2555875"/>
              <a:ext cx="3024187" cy="1233487"/>
              <a:chOff x="3379" y="3067"/>
              <a:chExt cx="1905" cy="777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1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2563813" y="3779837"/>
              <a:ext cx="3454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7642" y="2852032"/>
            <a:ext cx="3804203" cy="1570751"/>
            <a:chOff x="4437258" y="2137262"/>
            <a:chExt cx="4284587" cy="2405109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4614470" y="2137262"/>
              <a:ext cx="0" cy="240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616438" y="2724770"/>
              <a:ext cx="3750983" cy="1356572"/>
            </a:xfrm>
            <a:custGeom>
              <a:avLst/>
              <a:gdLst>
                <a:gd name="T0" fmla="*/ 0 w 1905"/>
                <a:gd name="T1" fmla="*/ 550863 h 665"/>
                <a:gd name="T2" fmla="*/ 647700 w 1905"/>
                <a:gd name="T3" fmla="*/ 47625 h 665"/>
                <a:gd name="T4" fmla="*/ 1295400 w 1905"/>
                <a:gd name="T5" fmla="*/ 839788 h 665"/>
                <a:gd name="T6" fmla="*/ 1655763 w 1905"/>
                <a:gd name="T7" fmla="*/ 1055688 h 665"/>
                <a:gd name="T8" fmla="*/ 2016125 w 1905"/>
                <a:gd name="T9" fmla="*/ 839788 h 665"/>
                <a:gd name="T10" fmla="*/ 2447925 w 1905"/>
                <a:gd name="T11" fmla="*/ 766763 h 665"/>
                <a:gd name="T12" fmla="*/ 3024188 w 1905"/>
                <a:gd name="T13" fmla="*/ 623888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5" h="665">
                  <a:moveTo>
                    <a:pt x="0" y="347"/>
                  </a:moveTo>
                  <a:cubicBezTo>
                    <a:pt x="136" y="173"/>
                    <a:pt x="272" y="0"/>
                    <a:pt x="408" y="30"/>
                  </a:cubicBezTo>
                  <a:cubicBezTo>
                    <a:pt x="544" y="60"/>
                    <a:pt x="710" y="423"/>
                    <a:pt x="816" y="529"/>
                  </a:cubicBezTo>
                  <a:cubicBezTo>
                    <a:pt x="922" y="635"/>
                    <a:pt x="967" y="665"/>
                    <a:pt x="1043" y="665"/>
                  </a:cubicBezTo>
                  <a:cubicBezTo>
                    <a:pt x="1119" y="665"/>
                    <a:pt x="1187" y="559"/>
                    <a:pt x="1270" y="529"/>
                  </a:cubicBezTo>
                  <a:cubicBezTo>
                    <a:pt x="1353" y="499"/>
                    <a:pt x="1436" y="506"/>
                    <a:pt x="1542" y="483"/>
                  </a:cubicBezTo>
                  <a:cubicBezTo>
                    <a:pt x="1648" y="460"/>
                    <a:pt x="1776" y="426"/>
                    <a:pt x="1905" y="3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4437258" y="4356735"/>
              <a:ext cx="428458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5100" y="2704324"/>
              <a:ext cx="3917962" cy="1645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62"/>
            <p:cNvGrpSpPr>
              <a:grpSpLocks/>
            </p:cNvGrpSpPr>
            <p:nvPr/>
          </p:nvGrpSpPr>
          <p:grpSpPr bwMode="auto">
            <a:xfrm>
              <a:off x="4614470" y="2783929"/>
              <a:ext cx="3750982" cy="1585046"/>
              <a:chOff x="3379" y="3067"/>
              <a:chExt cx="1905" cy="777"/>
            </a:xfrm>
          </p:grpSpPr>
          <p:grpSp>
            <p:nvGrpSpPr>
              <p:cNvPr id="32" name="Group 45"/>
              <p:cNvGrpSpPr>
                <a:grpSpLocks/>
              </p:cNvGrpSpPr>
              <p:nvPr/>
            </p:nvGrpSpPr>
            <p:grpSpPr bwMode="auto">
              <a:xfrm>
                <a:off x="3515" y="3067"/>
                <a:ext cx="1769" cy="777"/>
                <a:chOff x="3515" y="3067"/>
                <a:chExt cx="1769" cy="777"/>
              </a:xfrm>
            </p:grpSpPr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515" y="3222"/>
                  <a:ext cx="0" cy="616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51" y="310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87" y="3067"/>
                  <a:ext cx="0" cy="77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923" y="3173"/>
                  <a:ext cx="0" cy="6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059" y="3373"/>
                  <a:ext cx="0" cy="46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95" y="3566"/>
                  <a:ext cx="0" cy="27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32" y="3678"/>
                  <a:ext cx="0" cy="160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468" y="3696"/>
                  <a:ext cx="0" cy="142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597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40" y="3551"/>
                  <a:ext cx="0" cy="293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876" y="3533"/>
                  <a:ext cx="0" cy="311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12" y="3497"/>
                  <a:ext cx="0" cy="347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148" y="3469"/>
                  <a:ext cx="0" cy="37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284" y="3430"/>
                  <a:ext cx="0" cy="414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  <a:round/>
                  <a:headEnd type="none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 flipV="1">
                <a:off x="3379" y="3385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75" y="4461419"/>
            <a:ext cx="3779569" cy="18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999586" cy="51435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Quantizing</a:t>
            </a:r>
          </a:p>
          <a:p>
            <a:r>
              <a:rPr lang="en-US" dirty="0"/>
              <a:t>Separating the input signal into K</a:t>
            </a:r>
            <a:r>
              <a:rPr lang="en-US" dirty="0" smtClean="0"/>
              <a:t> </a:t>
            </a:r>
            <a:r>
              <a:rPr lang="en-US" dirty="0"/>
              <a:t>discrete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dirty="0"/>
              <a:t>K=2</a:t>
            </a:r>
            <a:r>
              <a:rPr lang="en-US" baseline="30000" dirty="0"/>
              <a:t>N</a:t>
            </a:r>
          </a:p>
          <a:p>
            <a:pPr lvl="1"/>
            <a:r>
              <a:rPr lang="en-US" dirty="0"/>
              <a:t>N is the number of bits of the ADC</a:t>
            </a:r>
          </a:p>
          <a:p>
            <a:r>
              <a:rPr lang="en-US" dirty="0"/>
              <a:t>Analog quantization size</a:t>
            </a:r>
          </a:p>
          <a:p>
            <a:pPr lvl="1"/>
            <a:r>
              <a:rPr lang="en-US" dirty="0"/>
              <a:t>Q=(</a:t>
            </a:r>
            <a:r>
              <a:rPr lang="en-US" dirty="0" err="1"/>
              <a:t>V</a:t>
            </a:r>
            <a:r>
              <a:rPr lang="en-US" baseline="-25000" dirty="0" err="1"/>
              <a:t>max</a:t>
            </a:r>
            <a:r>
              <a:rPr lang="en-US" dirty="0" err="1"/>
              <a:t>-V</a:t>
            </a:r>
            <a:r>
              <a:rPr lang="en-US" baseline="-25000" dirty="0" err="1"/>
              <a:t>min</a:t>
            </a:r>
            <a:r>
              <a:rPr lang="en-US" dirty="0"/>
              <a:t>)/2</a:t>
            </a:r>
            <a:r>
              <a:rPr lang="en-US" baseline="30000" dirty="0"/>
              <a:t>N</a:t>
            </a:r>
          </a:p>
          <a:p>
            <a:pPr lvl="1"/>
            <a:r>
              <a:rPr lang="en-US" dirty="0"/>
              <a:t>Q is the </a:t>
            </a:r>
            <a:r>
              <a:rPr lang="en-US" dirty="0">
                <a:solidFill>
                  <a:srgbClr val="FF0000"/>
                </a:solidFill>
              </a:rPr>
              <a:t>Resolution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171719"/>
            <a:ext cx="39995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Encoding</a:t>
            </a:r>
          </a:p>
          <a:p>
            <a:r>
              <a:rPr lang="en-US" dirty="0"/>
              <a:t>Assigning a unique digital code to each </a:t>
            </a:r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A/D </a:t>
            </a:r>
            <a:r>
              <a:rPr lang="en-US" dirty="0"/>
              <a:t>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57193" cy="51435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Quantization &amp; Coding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Use original analog signal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Apply 2 bit coding</a:t>
            </a:r>
          </a:p>
          <a:p>
            <a:r>
              <a:rPr lang="en-US" dirty="0">
                <a:latin typeface="Arial" charset="0"/>
              </a:rPr>
              <a:t>Apply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bit coding</a:t>
            </a:r>
          </a:p>
          <a:p>
            <a:r>
              <a:rPr lang="en-US" dirty="0">
                <a:latin typeface="Arial" charset="0"/>
              </a:rPr>
              <a:t>Better representation of input information with additional bits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8" y="1143000"/>
            <a:ext cx="3762375" cy="23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28" y="3351327"/>
            <a:ext cx="3762375" cy="29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47362</TotalTime>
  <Words>1731</Words>
  <Application>Microsoft Office PowerPoint</Application>
  <PresentationFormat>On-screen Show (4:3)</PresentationFormat>
  <Paragraphs>441</Paragraphs>
  <Slides>43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1</vt:i4>
      </vt:variant>
    </vt:vector>
  </HeadingPairs>
  <TitlesOfParts>
    <vt:vector size="56" baseType="lpstr">
      <vt:lpstr>Arial</vt:lpstr>
      <vt:lpstr>Cambria Math</vt:lpstr>
      <vt:lpstr>Comic Sans MS</vt:lpstr>
      <vt:lpstr>Helvetica</vt:lpstr>
      <vt:lpstr>Symbol</vt:lpstr>
      <vt:lpstr>Times New Roman</vt:lpstr>
      <vt:lpstr>Wingdings</vt:lpstr>
      <vt:lpstr>Default Design</vt:lpstr>
      <vt:lpstr>Worksheet</vt:lpstr>
      <vt:lpstr>Equation</vt:lpstr>
      <vt:lpstr>Chart</vt:lpstr>
      <vt:lpstr>Photo Editor 사진</vt:lpstr>
      <vt:lpstr>  Analog to Digital Conversion (ADC)</vt:lpstr>
      <vt:lpstr>Next . . .</vt:lpstr>
      <vt:lpstr>Signal Types</vt:lpstr>
      <vt:lpstr>Signal Types</vt:lpstr>
      <vt:lpstr>Analog-Digital Converter (ADC)</vt:lpstr>
      <vt:lpstr>A/D Conversion Process</vt:lpstr>
      <vt:lpstr>A/D Conversion Process</vt:lpstr>
      <vt:lpstr>A/D Conversion Process</vt:lpstr>
      <vt:lpstr>A/D Conversion Process</vt:lpstr>
      <vt:lpstr>ADC Process-Accuracy </vt:lpstr>
      <vt:lpstr>ADC Process-Accuracy </vt:lpstr>
      <vt:lpstr>ADC-Error Possibilities</vt:lpstr>
      <vt:lpstr>Aliasing Example</vt:lpstr>
      <vt:lpstr>Quantization Error &amp; Effective Number of Bits</vt:lpstr>
      <vt:lpstr>Conversion Time &amp; Converter Rate</vt:lpstr>
      <vt:lpstr>Conversion Time &amp; Converter Rate</vt:lpstr>
      <vt:lpstr>Types of ADC Techniques</vt:lpstr>
      <vt:lpstr>Counter Type ADC</vt:lpstr>
      <vt:lpstr>Tracking Type ADC</vt:lpstr>
      <vt:lpstr>Flash ADC</vt:lpstr>
      <vt:lpstr>Flash ADC</vt:lpstr>
      <vt:lpstr>Flash ADC</vt:lpstr>
      <vt:lpstr>Flash ADC</vt:lpstr>
      <vt:lpstr>Half-Flash ADC</vt:lpstr>
      <vt:lpstr>Flash ADC</vt:lpstr>
      <vt:lpstr>Successive Approximation ADC</vt:lpstr>
      <vt:lpstr>Successive Approximation ADC</vt:lpstr>
      <vt:lpstr>Successive Approximation ADC</vt:lpstr>
      <vt:lpstr>Successive Approximation ADC</vt:lpstr>
      <vt:lpstr>Successive Approximation ADC</vt:lpstr>
      <vt:lpstr>Successive Approximation ADC</vt:lpstr>
      <vt:lpstr>Single Slope Integration ADC</vt:lpstr>
      <vt:lpstr>Dual Slope ADC</vt:lpstr>
      <vt:lpstr>Dual Slope ADC</vt:lpstr>
      <vt:lpstr>Dual Slope ADC</vt:lpstr>
      <vt:lpstr>Delta-Sigma ADC</vt:lpstr>
      <vt:lpstr>Delta-Sigma ADC</vt:lpstr>
      <vt:lpstr>Delta-Sigma ADC – Noise Shaping</vt:lpstr>
      <vt:lpstr>Outputs of Delta Sigma Modulator</vt:lpstr>
      <vt:lpstr>Outputs of Delta Sigma Modulator</vt:lpstr>
      <vt:lpstr>Delta-Sigma ADC</vt:lpstr>
      <vt:lpstr>ADC Types Comparison</vt:lpstr>
      <vt:lpstr>ADC Types Comparison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Windows User</cp:lastModifiedBy>
  <cp:revision>1080</cp:revision>
  <dcterms:created xsi:type="dcterms:W3CDTF">2004-09-12T13:54:39Z</dcterms:created>
  <dcterms:modified xsi:type="dcterms:W3CDTF">2018-01-01T10:20:46Z</dcterms:modified>
</cp:coreProperties>
</file>