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344" r:id="rId2"/>
    <p:sldId id="457" r:id="rId3"/>
    <p:sldId id="458" r:id="rId4"/>
    <p:sldId id="459" r:id="rId5"/>
    <p:sldId id="525" r:id="rId6"/>
    <p:sldId id="460" r:id="rId7"/>
    <p:sldId id="461" r:id="rId8"/>
    <p:sldId id="519" r:id="rId9"/>
    <p:sldId id="520" r:id="rId10"/>
    <p:sldId id="521" r:id="rId11"/>
    <p:sldId id="522" r:id="rId12"/>
    <p:sldId id="523" r:id="rId13"/>
    <p:sldId id="524" r:id="rId14"/>
    <p:sldId id="462" r:id="rId15"/>
    <p:sldId id="463" r:id="rId16"/>
    <p:sldId id="464" r:id="rId17"/>
    <p:sldId id="526" r:id="rId18"/>
    <p:sldId id="465" r:id="rId19"/>
    <p:sldId id="466" r:id="rId20"/>
    <p:sldId id="527" r:id="rId21"/>
    <p:sldId id="467" r:id="rId22"/>
    <p:sldId id="468" r:id="rId23"/>
    <p:sldId id="469" r:id="rId24"/>
    <p:sldId id="470" r:id="rId25"/>
    <p:sldId id="471" r:id="rId26"/>
    <p:sldId id="472" r:id="rId27"/>
    <p:sldId id="473" r:id="rId28"/>
    <p:sldId id="474" r:id="rId29"/>
    <p:sldId id="475" r:id="rId30"/>
    <p:sldId id="476" r:id="rId31"/>
    <p:sldId id="477" r:id="rId32"/>
    <p:sldId id="480" r:id="rId33"/>
    <p:sldId id="481" r:id="rId34"/>
    <p:sldId id="478" r:id="rId35"/>
    <p:sldId id="488" r:id="rId36"/>
    <p:sldId id="479" r:id="rId37"/>
    <p:sldId id="484" r:id="rId38"/>
    <p:sldId id="485" r:id="rId39"/>
    <p:sldId id="486" r:id="rId40"/>
    <p:sldId id="490" r:id="rId41"/>
    <p:sldId id="491" r:id="rId42"/>
    <p:sldId id="492" r:id="rId43"/>
    <p:sldId id="493" r:id="rId44"/>
    <p:sldId id="494" r:id="rId45"/>
    <p:sldId id="495" r:id="rId46"/>
    <p:sldId id="496" r:id="rId47"/>
    <p:sldId id="497" r:id="rId48"/>
    <p:sldId id="498" r:id="rId49"/>
    <p:sldId id="499" r:id="rId50"/>
    <p:sldId id="500" r:id="rId51"/>
    <p:sldId id="501" r:id="rId52"/>
    <p:sldId id="502" r:id="rId53"/>
    <p:sldId id="503" r:id="rId54"/>
    <p:sldId id="504" r:id="rId55"/>
    <p:sldId id="505" r:id="rId56"/>
    <p:sldId id="506" r:id="rId57"/>
    <p:sldId id="507" r:id="rId58"/>
    <p:sldId id="508" r:id="rId59"/>
    <p:sldId id="509" r:id="rId60"/>
    <p:sldId id="510" r:id="rId61"/>
    <p:sldId id="512" r:id="rId62"/>
    <p:sldId id="511" r:id="rId63"/>
    <p:sldId id="513" r:id="rId64"/>
    <p:sldId id="514" r:id="rId65"/>
    <p:sldId id="515" r:id="rId66"/>
    <p:sldId id="516" r:id="rId67"/>
    <p:sldId id="518" r:id="rId68"/>
    <p:sldId id="517" r:id="rId69"/>
  </p:sldIdLst>
  <p:sldSz cx="9144000" cy="6858000" type="screen4x3"/>
  <p:notesSz cx="7099300" cy="10234613"/>
  <p:custShowLst>
    <p:custShow name="Shl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FFFF"/>
    <a:srgbClr val="FFAE5D"/>
    <a:srgbClr val="99FF99"/>
    <a:srgbClr val="FF9900"/>
    <a:srgbClr val="FFFF99"/>
    <a:srgbClr val="CCFFCC"/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01" autoAdjust="0"/>
    <p:restoredTop sz="94660"/>
  </p:normalViewPr>
  <p:slideViewPr>
    <p:cSldViewPr>
      <p:cViewPr varScale="1">
        <p:scale>
          <a:sx n="68" d="100"/>
          <a:sy n="68" d="100"/>
        </p:scale>
        <p:origin x="136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190"/>
    </p:cViewPr>
  </p:sorterViewPr>
  <p:gridSpacing cx="57607" cy="57607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16C9471D-44B9-4BA7-B363-B36C98D147A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509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9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29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9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279DB2B-2252-4115-86AC-120986FEB86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348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800100"/>
            <a:ext cx="8229600" cy="2686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5"/>
            <a:ext cx="8229600" cy="25527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789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0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11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11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95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4038600" cy="2495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038600" cy="2495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90950"/>
            <a:ext cx="4038600" cy="2495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90950"/>
            <a:ext cx="4038600" cy="2495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16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3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985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63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9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0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6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0747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2206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7200" y="6324600"/>
            <a:ext cx="8229600" cy="24622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000" dirty="0" smtClean="0"/>
              <a:t>Program Design and Analysis </a:t>
            </a:r>
            <a:r>
              <a:rPr lang="en-US" altLang="en-US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                       COE 306– Introduction to Embedded System– KFUPM                  	slide </a:t>
            </a:r>
            <a:fld id="{A8E5003E-9D95-43EC-B3F8-1685FE381A46}" type="slidenum">
              <a:rPr lang="ar-SA" altLang="en-US" sz="1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9pPr>
    </p:titleStyle>
    <p:bodyStyle>
      <a:lvl1pPr marL="347663" indent="-347663" algn="l" rtl="0" eaLnBrk="0" fontAlgn="base" hangingPunct="0">
        <a:spcBef>
          <a:spcPct val="40000"/>
        </a:spcBef>
        <a:spcAft>
          <a:spcPct val="0"/>
        </a:spcAft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98513" indent="-336550" algn="l" rtl="0" eaLnBrk="0" fontAlgn="base" hangingPunct="0">
        <a:spcBef>
          <a:spcPct val="40000"/>
        </a:spcBef>
        <a:spcAft>
          <a:spcPct val="0"/>
        </a:spcAft>
        <a:buFont typeface="Wingdings" panose="05000000000000000000" pitchFamily="2" charset="2"/>
        <a:buChar char="²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1775" algn="l" rtl="0" eaLnBrk="0" fontAlgn="base" hangingPunct="0">
        <a:spcBef>
          <a:spcPct val="4000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81138" indent="-222250" algn="l" rtl="0" eaLnBrk="0" fontAlgn="base" hangingPunct="0">
        <a:spcBef>
          <a:spcPct val="4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33363" algn="l" rtl="0" eaLnBrk="0" fontAlgn="base" hangingPunct="0">
        <a:spcBef>
          <a:spcPct val="4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800100"/>
            <a:ext cx="8229600" cy="2632075"/>
          </a:xfrm>
        </p:spPr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en-US" sz="4400" dirty="0"/>
              <a:t>Program Design and Analysis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Chapter 5</a:t>
            </a:r>
            <a:endParaRPr lang="en-US" altLang="en-US" sz="44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544888"/>
            <a:ext cx="8229600" cy="2879725"/>
          </a:xfrm>
        </p:spPr>
        <p:txBody>
          <a:bodyPr/>
          <a:lstStyle/>
          <a:p>
            <a:r>
              <a:rPr lang="en-US" dirty="0"/>
              <a:t>COE 306: Introduction to Embedded Systems 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Dr. Aiman El-Maleh</a:t>
            </a:r>
          </a:p>
          <a:p>
            <a:pPr eaLnBrk="1" hangingPunct="1">
              <a:lnSpc>
                <a:spcPct val="90000"/>
              </a:lnSpc>
              <a:spcBef>
                <a:spcPct val="100000"/>
              </a:spcBef>
            </a:pPr>
            <a:r>
              <a:rPr lang="en-US" sz="2000" dirty="0"/>
              <a:t>Computer Engineering Department</a:t>
            </a:r>
            <a:endParaRPr lang="en-US" altLang="en-US" sz="2000" dirty="0" smtClean="0"/>
          </a:p>
          <a:p>
            <a:pPr eaLnBrk="1" hangingPunct="1">
              <a:lnSpc>
                <a:spcPct val="90000"/>
              </a:lnSpc>
              <a:spcBef>
                <a:spcPct val="100000"/>
              </a:spcBef>
            </a:pPr>
            <a:r>
              <a:rPr lang="en-US" altLang="en-US" sz="2000" dirty="0" smtClean="0"/>
              <a:t>College of Computer Sciences and Engineering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King Fahd University of Petroleum and Minerals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Machine Example: An Elevator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at the requested floor, the elevator door is opened for at least </a:t>
            </a:r>
            <a:r>
              <a:rPr lang="en-US" dirty="0">
                <a:solidFill>
                  <a:schemeClr val="accent6"/>
                </a:solidFill>
              </a:rPr>
              <a:t>10 seconds</a:t>
            </a:r>
            <a:r>
              <a:rPr lang="en-US" dirty="0"/>
              <a:t>, and is kept open until the requested floor changes.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must be ensured that the elevator door is never open while the elevator is moving. 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87" y="3256179"/>
            <a:ext cx="6970446" cy="2972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79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Machine Example: An Elevator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#define IDLE		0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#define GOINGUP	1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#define GOINGDN	2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#define DOOROPEN	3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timer=0;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req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=0, floor=0;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up, down, open,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timer_start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4943" y="4523533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TIMER0_IRQHandler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 {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timer=1;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LPC_TIM0-&gt;</a:t>
            </a:r>
            <a:r>
              <a:rPr lang="en-US" sz="2000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|= 1;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537" y="1297541"/>
            <a:ext cx="4781381" cy="16412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533851" y="2919191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Timer0 match and MCR registers are </a:t>
            </a: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LPC_TIM0-</a:t>
            </a:r>
            <a:r>
              <a:rPr lang="en-US" dirty="0">
                <a:solidFill>
                  <a:schemeClr val="accent6"/>
                </a:solidFill>
              </a:rPr>
              <a:t>&gt;MR0 and LPC_TIM0-&gt;MCR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3856" y="4308089"/>
            <a:ext cx="46796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6"/>
                </a:solidFill>
              </a:rPr>
              <a:t>F</a:t>
            </a:r>
            <a:r>
              <a:rPr lang="en-US" dirty="0" smtClean="0">
                <a:solidFill>
                  <a:schemeClr val="accent6"/>
                </a:solidFill>
              </a:rPr>
              <a:t>or </a:t>
            </a:r>
            <a:r>
              <a:rPr lang="en-US" dirty="0">
                <a:solidFill>
                  <a:schemeClr val="accent6"/>
                </a:solidFill>
              </a:rPr>
              <a:t>TC registers to start counting, the least  </a:t>
            </a:r>
            <a:r>
              <a:rPr lang="en-US" dirty="0" smtClean="0">
                <a:solidFill>
                  <a:schemeClr val="accent6"/>
                </a:solidFill>
              </a:rPr>
              <a:t>significant </a:t>
            </a:r>
            <a:r>
              <a:rPr lang="en-US" dirty="0">
                <a:solidFill>
                  <a:schemeClr val="accent6"/>
                </a:solidFill>
              </a:rPr>
              <a:t>bit of the Timer Control </a:t>
            </a:r>
            <a:r>
              <a:rPr lang="en-US" dirty="0" smtClean="0">
                <a:solidFill>
                  <a:schemeClr val="accent6"/>
                </a:solidFill>
              </a:rPr>
              <a:t>Register (LPC_TIM0-</a:t>
            </a:r>
            <a:r>
              <a:rPr lang="en-US" dirty="0">
                <a:solidFill>
                  <a:schemeClr val="accent6"/>
                </a:solidFill>
              </a:rPr>
              <a:t>&gt;TCR) must be </a:t>
            </a:r>
            <a:r>
              <a:rPr lang="en-US" dirty="0" smtClean="0">
                <a:solidFill>
                  <a:schemeClr val="accent6"/>
                </a:solidFill>
              </a:rPr>
              <a:t>set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6"/>
                </a:solidFill>
              </a:rPr>
              <a:t>To clear the MR0 interrupt flag, set the  </a:t>
            </a:r>
            <a:r>
              <a:rPr lang="en-US" dirty="0" smtClean="0">
                <a:solidFill>
                  <a:schemeClr val="accent6"/>
                </a:solidFill>
              </a:rPr>
              <a:t>least </a:t>
            </a:r>
            <a:r>
              <a:rPr lang="en-US" dirty="0">
                <a:solidFill>
                  <a:schemeClr val="accent6"/>
                </a:solidFill>
              </a:rPr>
              <a:t>significant bit in the Interrupt </a:t>
            </a:r>
            <a:r>
              <a:rPr lang="en-US" dirty="0" smtClean="0">
                <a:solidFill>
                  <a:schemeClr val="accent6"/>
                </a:solidFill>
              </a:rPr>
              <a:t>Register (LPC_TIM0-</a:t>
            </a:r>
            <a:r>
              <a:rPr lang="en-US" dirty="0">
                <a:solidFill>
                  <a:schemeClr val="accent6"/>
                </a:solidFill>
              </a:rPr>
              <a:t>&gt;IR)</a:t>
            </a:r>
          </a:p>
        </p:txBody>
      </p:sp>
    </p:spTree>
    <p:extLst>
      <p:ext uri="{BB962C8B-B14F-4D97-AF65-F5344CB8AC3E}">
        <p14:creationId xmlns:p14="http://schemas.microsoft.com/office/powerpoint/2010/main" val="6111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Machine Example: An Elevator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UnitControl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NVIC_EnableIRQ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(1); 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state = IDLE;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while (1) {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switch (state) {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IDLE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: up=0; down=0; open=1;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timer_start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=0;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if   (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req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==floor) {state = IDLE;}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if   (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req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&gt; floor) {state = GOINGUP;}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if   (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req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&lt; floor) {state = GOINGDN;}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break;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GOINGUP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: up=1; down=0; open=0;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timer_start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=0;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if   (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req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&gt; floor) {state = GOINGUP;}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if   (!(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req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&gt;floor)) {state = DOOROPEN;}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break;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59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Machine Example: An Elevator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GOINGDN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: up=0; down=1; open=0;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timer_start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=0;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if   (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req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&lt; floor) {state = GOINGDN;}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if   (!(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req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&lt;floor)) {state = DOOROPEN;} break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DOOROPEN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: up=0; down=0; open=1;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if 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timer_start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==0){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timer=0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</a:t>
            </a:r>
            <a:r>
              <a:rPr lang="en-US" sz="18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timer_start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=1; LPC_TIM0-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&gt;TCR |= 1;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	   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LPC_TIM0-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&gt;MR0 = 250000000; //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clk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freq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 25 MHZ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/>
              <a:t>	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LPC_TIM0-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&gt;MCR |= 5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}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if (!timer) {state = DOOROPEN;}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else {state = IDLE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;} break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 // switch statement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 // while 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151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Buffer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data structure that allows efficient stream </a:t>
            </a:r>
            <a:r>
              <a:rPr lang="en-US" dirty="0" smtClean="0"/>
              <a:t>processing</a:t>
            </a:r>
          </a:p>
          <a:p>
            <a:r>
              <a:rPr lang="en-US" dirty="0"/>
              <a:t>Commonly used in signal processing:</a:t>
            </a:r>
          </a:p>
          <a:p>
            <a:pPr lvl="1"/>
            <a:r>
              <a:rPr lang="en-US" dirty="0"/>
              <a:t>new data constantly arrives;</a:t>
            </a:r>
          </a:p>
          <a:p>
            <a:pPr lvl="1"/>
            <a:r>
              <a:rPr lang="en-US" dirty="0"/>
              <a:t>each datum has a limited lifetime</a:t>
            </a:r>
            <a:r>
              <a:rPr lang="en-US" dirty="0" smtClean="0"/>
              <a:t>.</a:t>
            </a:r>
          </a:p>
          <a:p>
            <a:r>
              <a:rPr lang="en-US" dirty="0"/>
              <a:t>Use a circular buffer to hold the data stream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304280" y="3668642"/>
            <a:ext cx="762000" cy="762000"/>
          </a:xfrm>
          <a:prstGeom prst="rect">
            <a:avLst/>
          </a:prstGeom>
          <a:solidFill>
            <a:srgbClr val="FFAE5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x1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3066280" y="3668642"/>
            <a:ext cx="762000" cy="762000"/>
          </a:xfrm>
          <a:prstGeom prst="rect">
            <a:avLst/>
          </a:prstGeom>
          <a:solidFill>
            <a:srgbClr val="FFAE5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x2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3828280" y="3668642"/>
            <a:ext cx="762000" cy="762000"/>
          </a:xfrm>
          <a:prstGeom prst="rect">
            <a:avLst/>
          </a:prstGeom>
          <a:solidFill>
            <a:srgbClr val="FFAE5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x3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4590280" y="3668642"/>
            <a:ext cx="762000" cy="762000"/>
          </a:xfrm>
          <a:prstGeom prst="rect">
            <a:avLst/>
          </a:prstGeom>
          <a:solidFill>
            <a:srgbClr val="FFAE5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x4</a:t>
            </a: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5352280" y="3668642"/>
            <a:ext cx="762000" cy="762000"/>
          </a:xfrm>
          <a:prstGeom prst="rect">
            <a:avLst/>
          </a:prstGeom>
          <a:solidFill>
            <a:srgbClr val="FFAE5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x5</a:t>
            </a: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6114280" y="3668642"/>
            <a:ext cx="762000" cy="762000"/>
          </a:xfrm>
          <a:prstGeom prst="rect">
            <a:avLst/>
          </a:prstGeom>
          <a:solidFill>
            <a:srgbClr val="FFAE5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x6</a:t>
            </a:r>
          </a:p>
        </p:txBody>
      </p:sp>
      <p:grpSp>
        <p:nvGrpSpPr>
          <p:cNvPr id="27" name="Group 16"/>
          <p:cNvGrpSpPr>
            <a:grpSpLocks/>
          </p:cNvGrpSpPr>
          <p:nvPr/>
        </p:nvGrpSpPr>
        <p:grpSpPr bwMode="auto">
          <a:xfrm>
            <a:off x="2304280" y="4506844"/>
            <a:ext cx="3048000" cy="750888"/>
            <a:chOff x="1344" y="1824"/>
            <a:chExt cx="1920" cy="473"/>
          </a:xfrm>
        </p:grpSpPr>
        <p:sp>
          <p:nvSpPr>
            <p:cNvPr id="28" name="AutoShape 10"/>
            <p:cNvSpPr>
              <a:spLocks/>
            </p:cNvSpPr>
            <p:nvPr/>
          </p:nvSpPr>
          <p:spPr bwMode="auto">
            <a:xfrm rot="-5400000">
              <a:off x="2208" y="960"/>
              <a:ext cx="192" cy="1920"/>
            </a:xfrm>
            <a:prstGeom prst="leftBrace">
              <a:avLst>
                <a:gd name="adj1" fmla="val 8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11"/>
            <p:cNvSpPr txBox="1">
              <a:spLocks noChangeArrowheads="1"/>
            </p:cNvSpPr>
            <p:nvPr/>
          </p:nvSpPr>
          <p:spPr bwMode="auto">
            <a:xfrm>
              <a:off x="2208" y="2064"/>
              <a:ext cx="21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  <a:r>
                <a:rPr lang="en-US" baseline="-25000"/>
                <a:t>1</a:t>
              </a:r>
              <a:endParaRPr lang="en-US"/>
            </a:p>
          </p:txBody>
        </p:sp>
      </p:grpSp>
      <p:grpSp>
        <p:nvGrpSpPr>
          <p:cNvPr id="30" name="Group 17"/>
          <p:cNvGrpSpPr>
            <a:grpSpLocks/>
          </p:cNvGrpSpPr>
          <p:nvPr/>
        </p:nvGrpSpPr>
        <p:grpSpPr bwMode="auto">
          <a:xfrm>
            <a:off x="3066280" y="4506845"/>
            <a:ext cx="3048000" cy="750888"/>
            <a:chOff x="2016" y="2592"/>
            <a:chExt cx="1920" cy="473"/>
          </a:xfrm>
        </p:grpSpPr>
        <p:sp>
          <p:nvSpPr>
            <p:cNvPr id="31" name="AutoShape 12"/>
            <p:cNvSpPr>
              <a:spLocks/>
            </p:cNvSpPr>
            <p:nvPr/>
          </p:nvSpPr>
          <p:spPr bwMode="auto">
            <a:xfrm rot="-5400000">
              <a:off x="2880" y="1728"/>
              <a:ext cx="192" cy="1920"/>
            </a:xfrm>
            <a:prstGeom prst="leftBrace">
              <a:avLst>
                <a:gd name="adj1" fmla="val 8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>
              <a:off x="2832" y="2832"/>
              <a:ext cx="21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  <a:r>
                <a:rPr lang="en-US" baseline="-25000"/>
                <a:t>2</a:t>
              </a:r>
              <a:endParaRPr lang="en-US"/>
            </a:p>
          </p:txBody>
        </p:sp>
      </p:grpSp>
      <p:grpSp>
        <p:nvGrpSpPr>
          <p:cNvPr id="33" name="Group 18"/>
          <p:cNvGrpSpPr>
            <a:grpSpLocks/>
          </p:cNvGrpSpPr>
          <p:nvPr/>
        </p:nvGrpSpPr>
        <p:grpSpPr bwMode="auto">
          <a:xfrm>
            <a:off x="3828280" y="4506845"/>
            <a:ext cx="3048000" cy="750888"/>
            <a:chOff x="3072" y="3216"/>
            <a:chExt cx="1920" cy="473"/>
          </a:xfrm>
        </p:grpSpPr>
        <p:sp>
          <p:nvSpPr>
            <p:cNvPr id="34" name="AutoShape 14"/>
            <p:cNvSpPr>
              <a:spLocks/>
            </p:cNvSpPr>
            <p:nvPr/>
          </p:nvSpPr>
          <p:spPr bwMode="auto">
            <a:xfrm rot="-5400000">
              <a:off x="3936" y="2352"/>
              <a:ext cx="192" cy="1920"/>
            </a:xfrm>
            <a:prstGeom prst="leftBrace">
              <a:avLst>
                <a:gd name="adj1" fmla="val 8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15"/>
            <p:cNvSpPr txBox="1">
              <a:spLocks noChangeArrowheads="1"/>
            </p:cNvSpPr>
            <p:nvPr/>
          </p:nvSpPr>
          <p:spPr bwMode="auto">
            <a:xfrm>
              <a:off x="3888" y="3456"/>
              <a:ext cx="21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  <a:r>
                <a:rPr lang="en-US" baseline="-25000"/>
                <a:t>3</a:t>
              </a:r>
              <a:endParaRPr lang="en-US"/>
            </a:p>
          </p:txBody>
        </p:sp>
      </p:grp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3066280" y="5316922"/>
            <a:ext cx="762000" cy="762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x1</a:t>
            </a:r>
            <a:endParaRPr lang="en-US"/>
          </a:p>
        </p:txBody>
      </p:sp>
      <p:sp>
        <p:nvSpPr>
          <p:cNvPr id="38" name="Rectangle 21"/>
          <p:cNvSpPr>
            <a:spLocks noChangeArrowheads="1"/>
          </p:cNvSpPr>
          <p:nvPr/>
        </p:nvSpPr>
        <p:spPr bwMode="auto">
          <a:xfrm>
            <a:off x="3828280" y="5316922"/>
            <a:ext cx="762000" cy="762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x2</a:t>
            </a:r>
            <a:endParaRPr lang="en-US"/>
          </a:p>
        </p:txBody>
      </p:sp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4590280" y="5316922"/>
            <a:ext cx="762000" cy="762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x3</a:t>
            </a:r>
            <a:endParaRPr lang="en-US"/>
          </a:p>
        </p:txBody>
      </p:sp>
      <p:sp>
        <p:nvSpPr>
          <p:cNvPr id="40" name="Rectangle 23"/>
          <p:cNvSpPr>
            <a:spLocks noChangeArrowheads="1"/>
          </p:cNvSpPr>
          <p:nvPr/>
        </p:nvSpPr>
        <p:spPr bwMode="auto">
          <a:xfrm>
            <a:off x="5352280" y="5316922"/>
            <a:ext cx="762000" cy="762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x4</a:t>
            </a:r>
            <a:endParaRPr lang="en-US"/>
          </a:p>
        </p:txBody>
      </p:sp>
      <p:sp>
        <p:nvSpPr>
          <p:cNvPr id="41" name="Text Box 24"/>
          <p:cNvSpPr txBox="1">
            <a:spLocks noChangeArrowheads="1"/>
          </p:cNvSpPr>
          <p:nvPr/>
        </p:nvSpPr>
        <p:spPr bwMode="auto">
          <a:xfrm>
            <a:off x="785487" y="5513256"/>
            <a:ext cx="1526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Circular buffer</a:t>
            </a:r>
          </a:p>
        </p:txBody>
      </p:sp>
      <p:sp>
        <p:nvSpPr>
          <p:cNvPr id="42" name="Rectangle 25"/>
          <p:cNvSpPr>
            <a:spLocks noChangeArrowheads="1"/>
          </p:cNvSpPr>
          <p:nvPr/>
        </p:nvSpPr>
        <p:spPr bwMode="auto">
          <a:xfrm>
            <a:off x="3066280" y="5316922"/>
            <a:ext cx="762000" cy="762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x5</a:t>
            </a:r>
            <a:endParaRPr lang="en-US"/>
          </a:p>
        </p:txBody>
      </p:sp>
      <p:sp>
        <p:nvSpPr>
          <p:cNvPr id="43" name="Rectangle 26"/>
          <p:cNvSpPr>
            <a:spLocks noChangeArrowheads="1"/>
          </p:cNvSpPr>
          <p:nvPr/>
        </p:nvSpPr>
        <p:spPr bwMode="auto">
          <a:xfrm>
            <a:off x="3828280" y="5316922"/>
            <a:ext cx="762000" cy="762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x6</a:t>
            </a:r>
            <a:endParaRPr lang="en-US"/>
          </a:p>
        </p:txBody>
      </p:sp>
      <p:sp>
        <p:nvSpPr>
          <p:cNvPr id="44" name="Rectangle 27"/>
          <p:cNvSpPr>
            <a:spLocks noChangeArrowheads="1"/>
          </p:cNvSpPr>
          <p:nvPr/>
        </p:nvSpPr>
        <p:spPr bwMode="auto">
          <a:xfrm>
            <a:off x="4590280" y="5316922"/>
            <a:ext cx="762000" cy="762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x7</a:t>
            </a:r>
            <a:endParaRPr lang="en-US"/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593207" y="3864976"/>
            <a:ext cx="13251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Data stream</a:t>
            </a:r>
          </a:p>
        </p:txBody>
      </p:sp>
    </p:spTree>
    <p:extLst>
      <p:ext uri="{BB962C8B-B14F-4D97-AF65-F5344CB8AC3E}">
        <p14:creationId xmlns:p14="http://schemas.microsoft.com/office/powerpoint/2010/main" val="3291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 autoUpdateAnimBg="0"/>
      <p:bldP spid="43" grpId="0" animBg="1" autoUpdateAnimBg="0"/>
      <p:bldP spid="44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 </a:t>
            </a:r>
            <a:r>
              <a:rPr lang="en-US" dirty="0" smtClean="0"/>
              <a:t>Buffer: C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structure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put()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init</a:t>
            </a:r>
            <a:r>
              <a:rPr lang="en-US" dirty="0" smtClean="0">
                <a:solidFill>
                  <a:srgbClr val="FF0000"/>
                </a:solidFill>
              </a:rPr>
              <a:t>()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get()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5152" y="3371393"/>
            <a:ext cx="34564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#define SIZE 3</a:t>
            </a:r>
          </a:p>
          <a:p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buffer[SIZE];</a:t>
            </a:r>
          </a:p>
          <a:p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value) {</a:t>
            </a: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(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+ 1) % SIZE;</a:t>
            </a: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buffer[</a:t>
            </a:r>
            <a:r>
              <a:rPr lang="en-US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= value;</a:t>
            </a: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633733"/>
            <a:ext cx="42245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init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nn-NO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for </a:t>
            </a:r>
            <a:r>
              <a:rPr lang="nn-NO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(int i = 0; i &lt; SIZE; i++)</a:t>
            </a: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buffer[</a:t>
            </a:r>
            <a:r>
              <a:rPr lang="en-US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= 0;</a:t>
            </a: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SIZE - 1;</a:t>
            </a: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52798" y="3371393"/>
            <a:ext cx="41669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/* get the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ith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value 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earlier from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 circular 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buffer; </a:t>
            </a:r>
            <a:r>
              <a:rPr lang="en-US" dirty="0">
                <a:solidFill>
                  <a:srgbClr val="FF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zero being the newest value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*/ </a:t>
            </a:r>
          </a:p>
          <a:p>
            <a:r>
              <a:rPr lang="en-US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index = (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-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% SIZE;</a:t>
            </a: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(index &gt;=0)</a:t>
            </a: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return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buffer[index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lse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buffer[</a:t>
            </a:r>
            <a:r>
              <a:rPr lang="en-US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SIZE+index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  <a:endParaRPr lang="en-US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9833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Circular </a:t>
            </a:r>
            <a:r>
              <a:rPr lang="en-US" dirty="0"/>
              <a:t>B</a:t>
            </a:r>
            <a:r>
              <a:rPr lang="en-US" dirty="0" smtClean="0"/>
              <a:t>uffers: </a:t>
            </a:r>
            <a:r>
              <a:rPr lang="en-US" dirty="0"/>
              <a:t>FIR </a:t>
            </a:r>
            <a:r>
              <a:rPr lang="en-US" dirty="0" smtClean="0"/>
              <a:t>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One output:</a:t>
            </a:r>
          </a:p>
          <a:p>
            <a:pPr marL="0" indent="0">
              <a:buNone/>
            </a:pPr>
            <a:r>
              <a:rPr lang="nn-NO" sz="2000" dirty="0">
                <a:latin typeface="Consolas" panose="020B0609020204030204" pitchFamily="49" charset="0"/>
                <a:cs typeface="Consolas" panose="020B0609020204030204" pitchFamily="49" charset="0"/>
              </a:rPr>
              <a:t>for (i = 0; i &lt; SIZE; i++)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y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+= x[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] * b[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pPr marL="0" indent="0">
              <a:buNone/>
            </a:pPr>
            <a:r>
              <a:rPr lang="en-US" dirty="0" smtClean="0"/>
              <a:t>Processing </a:t>
            </a:r>
            <a:r>
              <a:rPr lang="en-US" dirty="0"/>
              <a:t>as a stream using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circular buffer:</a:t>
            </a:r>
          </a:p>
          <a:p>
            <a:pPr marL="0" indent="0">
              <a:buNone/>
            </a:pP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x) 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, y;</a:t>
            </a:r>
          </a:p>
          <a:p>
            <a:pPr marL="0" indent="0">
              <a:buNone/>
            </a:pP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put(x);</a:t>
            </a:r>
            <a:endParaRPr 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nn-NO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for </a:t>
            </a:r>
            <a:r>
              <a:rPr lang="nn-NO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(i = 0, y = 0; i &lt; SIZE; i++)</a:t>
            </a:r>
          </a:p>
          <a:p>
            <a:pPr marL="0" indent="0">
              <a:buNone/>
            </a:pP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y 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+= b[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] * get(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return y</a:t>
            </a: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872" y="1470362"/>
            <a:ext cx="3554144" cy="431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0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Circular Buffers: </a:t>
            </a:r>
            <a:r>
              <a:rPr lang="en-US" dirty="0" smtClean="0"/>
              <a:t>IIR </a:t>
            </a:r>
            <a:r>
              <a:rPr lang="en-US" dirty="0"/>
              <a:t>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143000"/>
            <a:ext cx="4633262" cy="51435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a[4] = {0, a1, a2, a3};</a:t>
            </a:r>
          </a:p>
          <a:p>
            <a:pPr marL="0" indent="0">
              <a:buNone/>
            </a:pP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b[4] = {b0, b1, b2, b3};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#define SIZE 3</a:t>
            </a:r>
          </a:p>
          <a:p>
            <a:pPr marL="0" indent="0">
              <a:buNone/>
            </a:pP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iir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x) 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</a:p>
          <a:p>
            <a:pPr marL="0" indent="0">
              <a:buNone/>
            </a:pP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, t, aside=0, 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bside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=0, v0, </a:t>
            </a: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y;</a:t>
            </a:r>
            <a:endParaRPr 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&lt;SIZE; 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++){</a:t>
            </a:r>
          </a:p>
          <a:p>
            <a:pPr marL="0" indent="0">
              <a:buNone/>
            </a:pP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t 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= g</a:t>
            </a: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et(</a:t>
            </a:r>
            <a:r>
              <a:rPr lang="en-US" sz="18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	aside += -a[i+1] * t; 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bside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+= b[i+1] * t</a:t>
            </a: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; } </a:t>
            </a:r>
            <a:endParaRPr 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v0 = </a:t>
            </a: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x 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+ aside</a:t>
            </a:r>
          </a:p>
          <a:p>
            <a:pPr marL="0" indent="0">
              <a:buNone/>
            </a:pP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y 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= b[0] * v0 + 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bside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</a:p>
          <a:p>
            <a:pPr marL="0" indent="0">
              <a:buNone/>
            </a:pP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put(v0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put the new value </a:t>
            </a: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endParaRPr 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return result; </a:t>
            </a: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464" y="1143000"/>
            <a:ext cx="380206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41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when data </a:t>
            </a:r>
            <a:r>
              <a:rPr lang="en-US" dirty="0" smtClean="0"/>
              <a:t>arrival and departure </a:t>
            </a:r>
            <a:r>
              <a:rPr lang="en-US" dirty="0"/>
              <a:t>or amount is </a:t>
            </a:r>
            <a:r>
              <a:rPr lang="en-US" dirty="0" smtClean="0"/>
              <a:t>unpredictable</a:t>
            </a:r>
          </a:p>
          <a:p>
            <a:r>
              <a:rPr lang="en-US" dirty="0"/>
              <a:t>A queue is also referred to as an </a:t>
            </a:r>
            <a:r>
              <a:rPr lang="en-US" dirty="0">
                <a:solidFill>
                  <a:srgbClr val="FF0000"/>
                </a:solidFill>
              </a:rPr>
              <a:t>elastic </a:t>
            </a:r>
            <a:r>
              <a:rPr lang="en-US" dirty="0" smtClean="0">
                <a:solidFill>
                  <a:srgbClr val="FF0000"/>
                </a:solidFill>
              </a:rPr>
              <a:t>buffer</a:t>
            </a:r>
          </a:p>
          <a:p>
            <a:r>
              <a:rPr lang="en-US" dirty="0"/>
              <a:t>C</a:t>
            </a:r>
            <a:r>
              <a:rPr lang="en-US" dirty="0" smtClean="0"/>
              <a:t>ircular </a:t>
            </a:r>
            <a:r>
              <a:rPr lang="en-US" dirty="0"/>
              <a:t>buffer </a:t>
            </a:r>
            <a:r>
              <a:rPr lang="en-US" dirty="0" smtClean="0"/>
              <a:t>has </a:t>
            </a:r>
            <a:r>
              <a:rPr lang="en-US" dirty="0"/>
              <a:t>a fixed number of data elements while a queue may have varying </a:t>
            </a:r>
            <a:r>
              <a:rPr lang="en-US" dirty="0" smtClean="0"/>
              <a:t>number </a:t>
            </a:r>
            <a:r>
              <a:rPr lang="en-US" dirty="0"/>
              <a:t>of </a:t>
            </a:r>
            <a:r>
              <a:rPr lang="en-US" dirty="0" smtClean="0"/>
              <a:t>elements</a:t>
            </a:r>
          </a:p>
          <a:p>
            <a:r>
              <a:rPr lang="en-US" dirty="0" smtClean="0"/>
              <a:t>Queues </a:t>
            </a:r>
            <a:r>
              <a:rPr lang="en-US" dirty="0"/>
              <a:t>can be implemented based on linked </a:t>
            </a:r>
            <a:r>
              <a:rPr lang="en-US" dirty="0" smtClean="0"/>
              <a:t>lists or arrays</a:t>
            </a:r>
          </a:p>
          <a:p>
            <a:r>
              <a:rPr lang="en-US" dirty="0"/>
              <a:t>A linked list allows arbitrary </a:t>
            </a:r>
            <a:r>
              <a:rPr lang="en-US" dirty="0" smtClean="0"/>
              <a:t>sizes but requires </a:t>
            </a:r>
            <a:r>
              <a:rPr lang="en-US" dirty="0"/>
              <a:t>dynamic memory allocation</a:t>
            </a:r>
          </a:p>
        </p:txBody>
      </p:sp>
    </p:spTree>
    <p:extLst>
      <p:ext uri="{BB962C8B-B14F-4D97-AF65-F5344CB8AC3E}">
        <p14:creationId xmlns:p14="http://schemas.microsoft.com/office/powerpoint/2010/main" val="138372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Array-Based Queue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#define SIZE 5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int</a:t>
            </a:r>
            <a:r>
              <a:rPr lang="en-US" dirty="0">
                <a:solidFill>
                  <a:srgbClr val="FF0000"/>
                </a:solidFill>
              </a:rPr>
              <a:t> q[SIZE];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int</a:t>
            </a:r>
            <a:r>
              <a:rPr lang="en-US" dirty="0">
                <a:solidFill>
                  <a:srgbClr val="FF0000"/>
                </a:solidFill>
              </a:rPr>
              <a:t> head, tail;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23109" y="1470362"/>
            <a:ext cx="3456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queue_init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head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0;</a:t>
            </a: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tail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0;</a:t>
            </a: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083" y="3140965"/>
            <a:ext cx="4147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enqueue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value) {</a:t>
            </a: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if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((tail+1) % SIZE == head)</a:t>
            </a: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error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("The queue is full");</a:t>
            </a: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q[tail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= value;</a:t>
            </a: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tail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(tail+1) % SIZE;</a:t>
            </a: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1959" y="3140965"/>
            <a:ext cx="4147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dequeue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value;</a:t>
            </a: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if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(head == tail)</a:t>
            </a: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error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("The queue is empty");</a:t>
            </a: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value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q[head];</a:t>
            </a: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head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(head+1) % SIZE;</a:t>
            </a: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value;</a:t>
            </a: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154" y="5667839"/>
            <a:ext cx="7916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 counter could be used to determine whether queue is full or empty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18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Next . . 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1239838"/>
            <a:ext cx="7373938" cy="4378325"/>
          </a:xfrm>
        </p:spPr>
        <p:txBody>
          <a:bodyPr/>
          <a:lstStyle/>
          <a:p>
            <a:r>
              <a:rPr lang="en-US" dirty="0" smtClean="0"/>
              <a:t>Embedded Software Components</a:t>
            </a:r>
          </a:p>
          <a:p>
            <a:pPr lvl="1"/>
            <a:r>
              <a:rPr lang="en-US" dirty="0" smtClean="0"/>
              <a:t>State Machines</a:t>
            </a:r>
          </a:p>
          <a:p>
            <a:pPr lvl="1"/>
            <a:r>
              <a:rPr lang="en-US" dirty="0" smtClean="0"/>
              <a:t>Circular Buffers</a:t>
            </a:r>
          </a:p>
          <a:p>
            <a:pPr lvl="1"/>
            <a:r>
              <a:rPr lang="en-US" dirty="0" smtClean="0"/>
              <a:t>Queues</a:t>
            </a:r>
          </a:p>
          <a:p>
            <a:r>
              <a:rPr lang="en-US" dirty="0"/>
              <a:t>Models of </a:t>
            </a:r>
            <a:r>
              <a:rPr lang="en-US" dirty="0" smtClean="0"/>
              <a:t>Programs</a:t>
            </a:r>
          </a:p>
          <a:p>
            <a:r>
              <a:rPr lang="en-US" dirty="0" smtClean="0"/>
              <a:t>The Compilation Process</a:t>
            </a:r>
          </a:p>
          <a:p>
            <a:r>
              <a:rPr lang="en-US" dirty="0" smtClean="0"/>
              <a:t>Compiler Optimizations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Array-Based Queue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807" y="1271552"/>
            <a:ext cx="3456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void 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queue_init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() {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   head = NULL;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   tail = head; 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}</a:t>
            </a:r>
            <a:endParaRPr lang="en-US" b="0" i="0" dirty="0">
              <a:solidFill>
                <a:srgbClr val="11111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539" y="2471495"/>
            <a:ext cx="41174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enqueue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value) {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if(head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== NULL){    </a:t>
            </a:r>
            <a:endParaRPr lang="en-US" dirty="0" smtClean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    head = 0;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    tail = head;  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    q[tail] = value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 else if((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tail+1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)%SIZE==head)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   error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("The queue is full");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else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    tail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= (tail+1) % SIZE; 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 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   q[tail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] = value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 }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endParaRPr lang="en-US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1271552"/>
            <a:ext cx="41477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dequeue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() {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 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value;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 if (head == NULL) </a:t>
            </a:r>
            <a:endParaRPr lang="en-US" dirty="0" smtClean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  error("The queue is empty");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 else if (head == tail){   </a:t>
            </a:r>
            <a:endParaRPr lang="en-US" dirty="0" smtClean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   value = q[head];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   head = NULL;          </a:t>
            </a:r>
            <a:endParaRPr lang="en-US" dirty="0" smtClean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   tail = head;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   return value;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 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} else {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 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   value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= q[head];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 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   head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= (head+1) % SIZE;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 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   return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value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 }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}</a:t>
            </a:r>
            <a:endParaRPr lang="en-US" b="0" i="0" dirty="0">
              <a:solidFill>
                <a:srgbClr val="111111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945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Producer/Consumer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Queues </a:t>
            </a:r>
            <a:r>
              <a:rPr lang="en-US" dirty="0" smtClean="0"/>
              <a:t>allow </a:t>
            </a:r>
            <a:r>
              <a:rPr lang="en-US" dirty="0"/>
              <a:t>varying input and output rates </a:t>
            </a:r>
            <a:endParaRPr lang="en-US" dirty="0" smtClean="0"/>
          </a:p>
          <a:p>
            <a:r>
              <a:rPr lang="en-US" dirty="0"/>
              <a:t>Q</a:t>
            </a:r>
            <a:r>
              <a:rPr lang="en-US" dirty="0" smtClean="0"/>
              <a:t>ueues </a:t>
            </a:r>
            <a:r>
              <a:rPr lang="en-US" dirty="0"/>
              <a:t>modify the flow of control in the system as well as store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803809"/>
            <a:ext cx="82296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9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of Programs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 code is not a good representation for programs: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lumsy</a:t>
            </a:r>
          </a:p>
          <a:p>
            <a:pPr lvl="1"/>
            <a:r>
              <a:rPr lang="en-US" dirty="0"/>
              <a:t>language-dependent</a:t>
            </a:r>
          </a:p>
          <a:p>
            <a:r>
              <a:rPr lang="en-US" dirty="0" smtClean="0"/>
              <a:t>Compilers </a:t>
            </a:r>
            <a:r>
              <a:rPr lang="en-US" dirty="0"/>
              <a:t>derive intermediate representations to manipulate and </a:t>
            </a:r>
            <a:r>
              <a:rPr lang="en-US" dirty="0" smtClean="0"/>
              <a:t>optimize </a:t>
            </a:r>
            <a:r>
              <a:rPr lang="en-US" dirty="0"/>
              <a:t>the </a:t>
            </a:r>
            <a:r>
              <a:rPr lang="en-US" dirty="0" smtClean="0"/>
              <a:t>program</a:t>
            </a:r>
          </a:p>
          <a:p>
            <a:r>
              <a:rPr lang="en-US" dirty="0"/>
              <a:t>Abstraction allows easier </a:t>
            </a:r>
            <a:r>
              <a:rPr lang="en-US" dirty="0" smtClean="0"/>
              <a:t>analysis</a:t>
            </a:r>
          </a:p>
          <a:p>
            <a:r>
              <a:rPr lang="en-US" dirty="0"/>
              <a:t>One general model describes all language-specific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46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Flow Graph (DFG)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data flow graph </a:t>
            </a:r>
            <a:r>
              <a:rPr lang="en-US" dirty="0" smtClean="0"/>
              <a:t>is a model of a program with no conditionals</a:t>
            </a:r>
          </a:p>
          <a:p>
            <a:r>
              <a:rPr lang="en-US" dirty="0"/>
              <a:t>Describes the minimal ordering requirements on operations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Single-Assignment Form</a:t>
            </a:r>
            <a:r>
              <a:rPr lang="en-US" dirty="0" smtClean="0"/>
              <a:t>: </a:t>
            </a:r>
            <a:r>
              <a:rPr lang="en-US" dirty="0"/>
              <a:t>A variable appears only once on the left-hand side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2759" y="3947463"/>
            <a:ext cx="24194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sz="2000" dirty="0"/>
              <a:t>x = a + b;</a:t>
            </a:r>
          </a:p>
          <a:p>
            <a:pPr>
              <a:buFont typeface="Monotype Sorts" pitchFamily="2" charset="2"/>
              <a:buNone/>
            </a:pPr>
            <a:r>
              <a:rPr lang="en-US" sz="2000" dirty="0"/>
              <a:t>y = c - d;</a:t>
            </a:r>
          </a:p>
          <a:p>
            <a:pPr>
              <a:buFont typeface="Monotype Sorts" pitchFamily="2" charset="2"/>
              <a:buNone/>
            </a:pPr>
            <a:r>
              <a:rPr lang="en-US" sz="2000" dirty="0"/>
              <a:t>z = x * y;</a:t>
            </a:r>
          </a:p>
          <a:p>
            <a:pPr>
              <a:buFont typeface="Monotype Sorts" pitchFamily="2" charset="2"/>
              <a:buNone/>
            </a:pPr>
            <a:r>
              <a:rPr lang="en-US" sz="2000" dirty="0"/>
              <a:t>y = b + d;</a:t>
            </a:r>
          </a:p>
          <a:p>
            <a:pPr>
              <a:buFont typeface="Monotype Sorts" pitchFamily="2" charset="2"/>
              <a:buNone/>
            </a:pPr>
            <a:endParaRPr lang="en-US" sz="2000" dirty="0"/>
          </a:p>
          <a:p>
            <a:pPr>
              <a:buFont typeface="Monotype Sorts" pitchFamily="2" charset="2"/>
              <a:buNone/>
            </a:pPr>
            <a:r>
              <a:rPr lang="en-US" sz="2000" dirty="0">
                <a:solidFill>
                  <a:srgbClr val="FF0000"/>
                </a:solidFill>
              </a:rPr>
              <a:t>original basic block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3974718"/>
            <a:ext cx="31107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sz="2000" dirty="0"/>
              <a:t>x = a + b;</a:t>
            </a:r>
          </a:p>
          <a:p>
            <a:pPr>
              <a:buFont typeface="Monotype Sorts" pitchFamily="2" charset="2"/>
              <a:buNone/>
            </a:pPr>
            <a:r>
              <a:rPr lang="en-US" sz="2000" dirty="0"/>
              <a:t>y = c - d;</a:t>
            </a:r>
          </a:p>
          <a:p>
            <a:pPr>
              <a:buFont typeface="Monotype Sorts" pitchFamily="2" charset="2"/>
              <a:buNone/>
            </a:pPr>
            <a:r>
              <a:rPr lang="en-US" sz="2000" dirty="0"/>
              <a:t>z = x * y;</a:t>
            </a:r>
          </a:p>
          <a:p>
            <a:pPr>
              <a:buFont typeface="Monotype Sorts" pitchFamily="2" charset="2"/>
              <a:buNone/>
            </a:pPr>
            <a:r>
              <a:rPr lang="en-US" sz="2000" dirty="0"/>
              <a:t>y1 = b + d;</a:t>
            </a:r>
          </a:p>
          <a:p>
            <a:pPr>
              <a:buFont typeface="Monotype Sorts" pitchFamily="2" charset="2"/>
              <a:buNone/>
            </a:pPr>
            <a:endParaRPr lang="en-US" sz="2000" dirty="0"/>
          </a:p>
          <a:p>
            <a:pPr>
              <a:buFont typeface="Monotype Sorts" pitchFamily="2" charset="2"/>
              <a:buNone/>
            </a:pPr>
            <a:r>
              <a:rPr lang="en-US" sz="2000" dirty="0">
                <a:solidFill>
                  <a:srgbClr val="FF0000"/>
                </a:solidFill>
              </a:rPr>
              <a:t>single assignment form</a:t>
            </a:r>
          </a:p>
        </p:txBody>
      </p:sp>
    </p:spTree>
    <p:extLst>
      <p:ext uri="{BB962C8B-B14F-4D97-AF65-F5344CB8AC3E}">
        <p14:creationId xmlns:p14="http://schemas.microsoft.com/office/powerpoint/2010/main" val="20270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Flow Graph (DFG)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5152" y="1527969"/>
            <a:ext cx="34564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sz="2400" dirty="0"/>
              <a:t>x = a + b;</a:t>
            </a:r>
          </a:p>
          <a:p>
            <a:pPr>
              <a:buFont typeface="Monotype Sorts" pitchFamily="2" charset="2"/>
              <a:buNone/>
            </a:pPr>
            <a:r>
              <a:rPr lang="en-US" sz="2400" dirty="0"/>
              <a:t>y = c - d;</a:t>
            </a:r>
          </a:p>
          <a:p>
            <a:pPr>
              <a:buFont typeface="Monotype Sorts" pitchFamily="2" charset="2"/>
              <a:buNone/>
            </a:pPr>
            <a:r>
              <a:rPr lang="en-US" sz="2400" dirty="0"/>
              <a:t>z = x * y;</a:t>
            </a:r>
          </a:p>
          <a:p>
            <a:pPr>
              <a:buFont typeface="Monotype Sorts" pitchFamily="2" charset="2"/>
              <a:buNone/>
            </a:pPr>
            <a:r>
              <a:rPr lang="en-US" sz="2400" dirty="0"/>
              <a:t>y1 = b + d;</a:t>
            </a:r>
          </a:p>
          <a:p>
            <a:pPr>
              <a:buFont typeface="Monotype Sorts" pitchFamily="2" charset="2"/>
              <a:buNone/>
            </a:pPr>
            <a:endParaRPr lang="en-US" sz="2400" dirty="0"/>
          </a:p>
          <a:p>
            <a:pPr>
              <a:buFont typeface="Monotype Sorts" pitchFamily="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single assignment form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095" y="1355148"/>
            <a:ext cx="3609975" cy="380047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66689" y="5272424"/>
            <a:ext cx="85587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data flow graph determines feasible </a:t>
            </a:r>
            <a:r>
              <a:rPr lang="en-US" sz="2400" dirty="0" err="1"/>
              <a:t>reorderings</a:t>
            </a:r>
            <a:r>
              <a:rPr lang="en-US" sz="2400" dirty="0"/>
              <a:t> of</a:t>
            </a:r>
          </a:p>
          <a:p>
            <a:r>
              <a:rPr lang="en-US" sz="2400" dirty="0"/>
              <a:t>operations, which may help reduce pipeline or cache conflicts</a:t>
            </a:r>
          </a:p>
        </p:txBody>
      </p:sp>
    </p:spTree>
    <p:extLst>
      <p:ext uri="{BB962C8B-B14F-4D97-AF65-F5344CB8AC3E}">
        <p14:creationId xmlns:p14="http://schemas.microsoft.com/office/powerpoint/2010/main" val="165629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Control-Data Flow Graph (CDFG)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CDFG</a:t>
            </a:r>
            <a:r>
              <a:rPr lang="en-US" dirty="0"/>
              <a:t>: represents control and </a:t>
            </a:r>
            <a:r>
              <a:rPr lang="en-US" dirty="0" smtClean="0"/>
              <a:t>data</a:t>
            </a:r>
            <a:endParaRPr lang="en-US" dirty="0"/>
          </a:p>
          <a:p>
            <a:r>
              <a:rPr lang="en-US" dirty="0"/>
              <a:t>Uses data flow graphs as </a:t>
            </a:r>
            <a:r>
              <a:rPr lang="en-US" dirty="0" smtClean="0"/>
              <a:t>components</a:t>
            </a:r>
            <a:endParaRPr lang="en-US" dirty="0"/>
          </a:p>
          <a:p>
            <a:r>
              <a:rPr lang="en-US" dirty="0"/>
              <a:t>A CDFG has two types of nodes: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Data </a:t>
            </a:r>
            <a:r>
              <a:rPr lang="en-US" dirty="0">
                <a:solidFill>
                  <a:srgbClr val="FF0000"/>
                </a:solidFill>
              </a:rPr>
              <a:t>flow nodes</a:t>
            </a:r>
            <a:r>
              <a:rPr lang="en-US" dirty="0"/>
              <a:t>: encapsulates a complete data flow </a:t>
            </a:r>
            <a:r>
              <a:rPr lang="en-US" dirty="0" smtClean="0"/>
              <a:t>graph </a:t>
            </a:r>
          </a:p>
          <a:p>
            <a:pPr lvl="2"/>
            <a:r>
              <a:rPr lang="en-US" dirty="0" smtClean="0"/>
              <a:t>Write </a:t>
            </a:r>
            <a:r>
              <a:rPr lang="en-US" dirty="0"/>
              <a:t>operations in basic block form for simplicity</a:t>
            </a:r>
          </a:p>
          <a:p>
            <a:pPr lvl="2"/>
            <a:endParaRPr lang="en-US" dirty="0" smtClean="0"/>
          </a:p>
          <a:p>
            <a:pPr marL="912813" lvl="2" indent="0">
              <a:buNone/>
            </a:pP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Decision </a:t>
            </a:r>
            <a:r>
              <a:rPr lang="en-US" dirty="0">
                <a:solidFill>
                  <a:srgbClr val="FF0000"/>
                </a:solidFill>
              </a:rPr>
              <a:t>nodes</a:t>
            </a:r>
            <a:r>
              <a:rPr lang="en-US" dirty="0"/>
              <a:t>: describe all types of control (branch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218" y="3429000"/>
            <a:ext cx="2200275" cy="809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29" y="4753961"/>
            <a:ext cx="6396847" cy="138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5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CDFG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dirty="0"/>
              <a:t>if (cond1) bb1();</a:t>
            </a:r>
          </a:p>
          <a:p>
            <a:pPr>
              <a:buFont typeface="Monotype Sorts" pitchFamily="2" charset="2"/>
              <a:buNone/>
            </a:pPr>
            <a:r>
              <a:rPr lang="en-US" dirty="0"/>
              <a:t> else bb2();</a:t>
            </a:r>
          </a:p>
          <a:p>
            <a:pPr>
              <a:buFont typeface="Monotype Sorts" pitchFamily="2" charset="2"/>
              <a:buNone/>
            </a:pPr>
            <a:r>
              <a:rPr lang="en-US" dirty="0"/>
              <a:t>bb3();</a:t>
            </a:r>
          </a:p>
          <a:p>
            <a:pPr>
              <a:buFont typeface="Monotype Sorts" pitchFamily="2" charset="2"/>
              <a:buNone/>
            </a:pPr>
            <a:r>
              <a:rPr lang="en-US" dirty="0"/>
              <a:t>switch (test1) {</a:t>
            </a:r>
          </a:p>
          <a:p>
            <a:pPr>
              <a:buFont typeface="Monotype Sorts" pitchFamily="2" charset="2"/>
              <a:buNone/>
            </a:pPr>
            <a:r>
              <a:rPr lang="en-US" dirty="0"/>
              <a:t>	case c1: bb4(); break;</a:t>
            </a:r>
          </a:p>
          <a:p>
            <a:pPr>
              <a:buFont typeface="Monotype Sorts" pitchFamily="2" charset="2"/>
              <a:buNone/>
            </a:pPr>
            <a:r>
              <a:rPr lang="en-US" dirty="0"/>
              <a:t>	case c2: bb5(); break;</a:t>
            </a:r>
          </a:p>
          <a:p>
            <a:pPr>
              <a:buFont typeface="Monotype Sorts" pitchFamily="2" charset="2"/>
              <a:buNone/>
            </a:pPr>
            <a:r>
              <a:rPr lang="en-US" dirty="0"/>
              <a:t>	case c3: bb6(); break;</a:t>
            </a:r>
          </a:p>
          <a:p>
            <a:pPr>
              <a:buFont typeface="Monotype Sorts" pitchFamily="2" charset="2"/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5" y="1470362"/>
            <a:ext cx="395287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7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CDFG: For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For Loop:</a:t>
            </a:r>
          </a:p>
          <a:p>
            <a:pPr>
              <a:buFont typeface="Monotype Sorts" pitchFamily="2" charset="2"/>
              <a:buNone/>
            </a:pPr>
            <a:r>
              <a:rPr lang="en-US" dirty="0" smtClean="0"/>
              <a:t>for 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&lt;N; 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  <a:p>
            <a:pPr>
              <a:buFont typeface="Monotype Sorts" pitchFamily="2" charset="2"/>
              <a:buNone/>
            </a:pPr>
            <a:r>
              <a:rPr lang="en-US" dirty="0"/>
              <a:t>	</a:t>
            </a:r>
            <a:r>
              <a:rPr lang="en-US" dirty="0" err="1"/>
              <a:t>loop_body</a:t>
            </a:r>
            <a:r>
              <a:rPr lang="en-US" dirty="0"/>
              <a:t>();</a:t>
            </a:r>
          </a:p>
          <a:p>
            <a:pPr>
              <a:buFont typeface="Monotype Sorts" pitchFamily="2" charset="2"/>
              <a:buNone/>
            </a:pPr>
            <a:endParaRPr lang="en-US" dirty="0" smtClean="0"/>
          </a:p>
          <a:p>
            <a:pPr>
              <a:buFont typeface="Monotype Sorts" pitchFamily="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Equivalent While Loop: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dirty="0" err="1"/>
              <a:t>i</a:t>
            </a:r>
            <a:r>
              <a:rPr lang="en-US" dirty="0"/>
              <a:t>=0;</a:t>
            </a:r>
          </a:p>
          <a:p>
            <a:pPr>
              <a:buFont typeface="Monotype Sorts" pitchFamily="2" charset="2"/>
              <a:buNone/>
            </a:pPr>
            <a:r>
              <a:rPr lang="en-US" dirty="0"/>
              <a:t>while (</a:t>
            </a:r>
            <a:r>
              <a:rPr lang="en-US" dirty="0" err="1"/>
              <a:t>i</a:t>
            </a:r>
            <a:r>
              <a:rPr lang="en-US" dirty="0"/>
              <a:t>&lt;N) {</a:t>
            </a:r>
          </a:p>
          <a:p>
            <a:pPr>
              <a:buFont typeface="Monotype Sorts" pitchFamily="2" charset="2"/>
              <a:buNone/>
            </a:pPr>
            <a:r>
              <a:rPr lang="en-US" dirty="0"/>
              <a:t>	</a:t>
            </a:r>
            <a:r>
              <a:rPr lang="en-US" dirty="0" err="1"/>
              <a:t>loop_body</a:t>
            </a:r>
            <a:r>
              <a:rPr lang="en-US" dirty="0"/>
              <a:t>(); </a:t>
            </a:r>
            <a:endParaRPr lang="en-US" dirty="0" smtClean="0"/>
          </a:p>
          <a:p>
            <a:pPr>
              <a:buFont typeface="Monotype Sort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i</a:t>
            </a:r>
            <a:r>
              <a:rPr lang="en-US" smtClean="0"/>
              <a:t>++;</a:t>
            </a:r>
          </a:p>
          <a:p>
            <a:pPr>
              <a:buFont typeface="Monotype Sorts" pitchFamily="2" charset="2"/>
              <a:buNone/>
            </a:pPr>
            <a:r>
              <a:rPr lang="en-US" smtClean="0"/>
              <a:t> </a:t>
            </a:r>
            <a:r>
              <a:rPr lang="en-US" dirty="0"/>
              <a:t>}</a:t>
            </a:r>
          </a:p>
          <a:p>
            <a:pPr>
              <a:buFont typeface="Monotype Sorts" pitchFamily="2" charset="2"/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214" y="1585576"/>
            <a:ext cx="3068331" cy="380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2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Compilation and Execution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76" y="1700790"/>
            <a:ext cx="8029848" cy="3861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26358" y="5330031"/>
            <a:ext cx="2995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 image of the program’s bits in memory </a:t>
            </a:r>
          </a:p>
        </p:txBody>
      </p:sp>
    </p:spTree>
    <p:extLst>
      <p:ext uri="{BB962C8B-B14F-4D97-AF65-F5344CB8AC3E}">
        <p14:creationId xmlns:p14="http://schemas.microsoft.com/office/powerpoint/2010/main" val="355497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Assembly Code to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Assembly </a:t>
            </a:r>
            <a:r>
              <a:rPr lang="en-US" dirty="0" smtClean="0">
                <a:solidFill>
                  <a:srgbClr val="FF0000"/>
                </a:solidFill>
              </a:rPr>
              <a:t>Code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Human-readable</a:t>
            </a:r>
            <a:endParaRPr lang="en-US" dirty="0"/>
          </a:p>
          <a:p>
            <a:pPr lvl="1"/>
            <a:r>
              <a:rPr lang="en-US" dirty="0" smtClean="0"/>
              <a:t>Abstracts </a:t>
            </a:r>
            <a:r>
              <a:rPr lang="en-US" dirty="0"/>
              <a:t>out instruction format</a:t>
            </a:r>
          </a:p>
          <a:p>
            <a:pPr lvl="1"/>
            <a:r>
              <a:rPr lang="en-US" dirty="0" smtClean="0"/>
              <a:t>Abstracts </a:t>
            </a:r>
            <a:r>
              <a:rPr lang="en-US" dirty="0"/>
              <a:t>out exact addresses</a:t>
            </a:r>
          </a:p>
          <a:p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Assembler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Translates </a:t>
            </a:r>
            <a:r>
              <a:rPr lang="en-US" dirty="0"/>
              <a:t>assembly code to binary representation (</a:t>
            </a:r>
            <a:r>
              <a:rPr lang="en-US" dirty="0" smtClean="0"/>
              <a:t>object code</a:t>
            </a:r>
            <a:r>
              <a:rPr lang="en-US" dirty="0"/>
              <a:t>) according to instruction formats</a:t>
            </a:r>
          </a:p>
          <a:p>
            <a:pPr lvl="1"/>
            <a:r>
              <a:rPr lang="en-US" dirty="0" smtClean="0"/>
              <a:t>Partially </a:t>
            </a:r>
            <a:r>
              <a:rPr lang="en-US" dirty="0"/>
              <a:t>translates labels into addresses</a:t>
            </a:r>
          </a:p>
          <a:p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Linker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Determines </a:t>
            </a:r>
            <a:r>
              <a:rPr lang="en-US" dirty="0"/>
              <a:t>all addresses across multiple program files</a:t>
            </a:r>
          </a:p>
          <a:p>
            <a:pPr lvl="1"/>
            <a:r>
              <a:rPr lang="en-US" dirty="0" smtClean="0"/>
              <a:t>Generates </a:t>
            </a:r>
            <a:r>
              <a:rPr lang="en-US" dirty="0"/>
              <a:t>the executable binary file</a:t>
            </a:r>
          </a:p>
        </p:txBody>
      </p:sp>
    </p:spTree>
    <p:extLst>
      <p:ext uri="{BB962C8B-B14F-4D97-AF65-F5344CB8AC3E}">
        <p14:creationId xmlns:p14="http://schemas.microsoft.com/office/powerpoint/2010/main" val="102292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</a:t>
            </a:r>
            <a:r>
              <a:rPr lang="en-US" dirty="0" smtClean="0"/>
              <a:t>Software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Embedded </a:t>
            </a:r>
            <a:r>
              <a:rPr lang="en-US" dirty="0"/>
              <a:t>code must </a:t>
            </a:r>
            <a:endParaRPr lang="en-US" dirty="0" smtClean="0"/>
          </a:p>
          <a:p>
            <a:pPr lvl="1"/>
            <a:r>
              <a:rPr lang="en-US" dirty="0" smtClean="0"/>
              <a:t>run </a:t>
            </a:r>
            <a:r>
              <a:rPr lang="en-US" dirty="0"/>
              <a:t>at a required rate to meet system deadlines, </a:t>
            </a:r>
            <a:endParaRPr lang="en-US" dirty="0" smtClean="0"/>
          </a:p>
          <a:p>
            <a:pPr lvl="1"/>
            <a:r>
              <a:rPr lang="en-US" dirty="0" smtClean="0"/>
              <a:t>fit </a:t>
            </a:r>
            <a:r>
              <a:rPr lang="en-US" dirty="0"/>
              <a:t>into the allowed amount of memory, </a:t>
            </a:r>
            <a:endParaRPr lang="en-US" dirty="0" smtClean="0"/>
          </a:p>
          <a:p>
            <a:pPr lvl="1"/>
            <a:r>
              <a:rPr lang="en-US" dirty="0" smtClean="0"/>
              <a:t>meet </a:t>
            </a:r>
            <a:r>
              <a:rPr lang="en-US" dirty="0"/>
              <a:t>power consumption requirements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of the most common software components in </a:t>
            </a:r>
            <a:r>
              <a:rPr lang="en-US" dirty="0" smtClean="0"/>
              <a:t>embedded systems </a:t>
            </a:r>
            <a:r>
              <a:rPr lang="en-US" dirty="0"/>
              <a:t>are:</a:t>
            </a:r>
          </a:p>
          <a:p>
            <a:pPr marL="450850" lvl="1" indent="0">
              <a:buNone/>
            </a:pPr>
            <a:r>
              <a:rPr lang="en-US" dirty="0" smtClean="0"/>
              <a:t>1. </a:t>
            </a:r>
            <a:r>
              <a:rPr lang="en-US" dirty="0" smtClean="0">
                <a:solidFill>
                  <a:srgbClr val="FF0000"/>
                </a:solidFill>
              </a:rPr>
              <a:t>State machines: </a:t>
            </a:r>
            <a:r>
              <a:rPr lang="en-US" dirty="0"/>
              <a:t>well suited to </a:t>
            </a:r>
            <a:r>
              <a:rPr lang="en-US" b="1" dirty="0"/>
              <a:t>reactive systems </a:t>
            </a:r>
            <a:r>
              <a:rPr lang="en-US" dirty="0"/>
              <a:t>such as user interfaces </a:t>
            </a:r>
            <a:endParaRPr lang="en-US" dirty="0" smtClean="0">
              <a:solidFill>
                <a:srgbClr val="FF0000"/>
              </a:solidFill>
            </a:endParaRPr>
          </a:p>
          <a:p>
            <a:pPr marL="450850" lvl="1" indent="0">
              <a:buNone/>
            </a:pPr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dirty="0">
                <a:solidFill>
                  <a:srgbClr val="FF0000"/>
                </a:solidFill>
              </a:rPr>
              <a:t>Circular </a:t>
            </a:r>
            <a:r>
              <a:rPr lang="en-US" dirty="0" smtClean="0">
                <a:solidFill>
                  <a:srgbClr val="FF0000"/>
                </a:solidFill>
              </a:rPr>
              <a:t>buffers: </a:t>
            </a:r>
            <a:r>
              <a:rPr lang="en-US" dirty="0"/>
              <a:t>useful in digital signal processing </a:t>
            </a:r>
            <a:endParaRPr lang="en-US" dirty="0">
              <a:solidFill>
                <a:srgbClr val="FF0000"/>
              </a:solidFill>
            </a:endParaRPr>
          </a:p>
          <a:p>
            <a:pPr marL="450850" lvl="1" indent="0">
              <a:buNone/>
            </a:pPr>
            <a:r>
              <a:rPr lang="en-US" dirty="0"/>
              <a:t>3. </a:t>
            </a:r>
            <a:r>
              <a:rPr lang="en-US" dirty="0" smtClean="0">
                <a:solidFill>
                  <a:srgbClr val="FF0000"/>
                </a:solidFill>
              </a:rPr>
              <a:t>Queues: </a:t>
            </a:r>
            <a:r>
              <a:rPr lang="en-US" dirty="0"/>
              <a:t>useful in digital signal processing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12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Assembler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Labels</a:t>
            </a:r>
            <a:r>
              <a:rPr lang="en-US" dirty="0"/>
              <a:t> are the most important abstraction provided by </a:t>
            </a:r>
            <a:r>
              <a:rPr lang="en-US" dirty="0" smtClean="0"/>
              <a:t>the assembler</a:t>
            </a:r>
            <a:endParaRPr lang="en-US" dirty="0"/>
          </a:p>
          <a:p>
            <a:r>
              <a:rPr lang="en-US" dirty="0" smtClean="0"/>
              <a:t>Label </a:t>
            </a:r>
            <a:r>
              <a:rPr lang="en-US" dirty="0"/>
              <a:t>processing requires two passes:</a:t>
            </a:r>
          </a:p>
          <a:p>
            <a:pPr lvl="1"/>
            <a:r>
              <a:rPr lang="en-US" dirty="0"/>
              <a:t>1. Determine label addresses</a:t>
            </a:r>
          </a:p>
          <a:p>
            <a:pPr lvl="2"/>
            <a:r>
              <a:rPr lang="en-US" dirty="0" smtClean="0"/>
              <a:t>By </a:t>
            </a:r>
            <a:r>
              <a:rPr lang="en-US" dirty="0"/>
              <a:t>advancing a </a:t>
            </a:r>
            <a:r>
              <a:rPr lang="en-US" dirty="0">
                <a:solidFill>
                  <a:srgbClr val="FF0000"/>
                </a:solidFill>
              </a:rPr>
              <a:t>Program Location Counter (PLC)</a:t>
            </a:r>
          </a:p>
          <a:p>
            <a:pPr lvl="2"/>
            <a:r>
              <a:rPr lang="en-US" dirty="0" smtClean="0"/>
              <a:t>PLC </a:t>
            </a:r>
            <a:r>
              <a:rPr lang="en-US" dirty="0"/>
              <a:t>is incremented by instruction size (4 bytes in ARM)</a:t>
            </a:r>
          </a:p>
          <a:p>
            <a:pPr lvl="1"/>
            <a:r>
              <a:rPr lang="en-US" dirty="0"/>
              <a:t>2. Assemble instructions using computed label values</a:t>
            </a:r>
          </a:p>
          <a:p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ORG</a:t>
            </a:r>
            <a:r>
              <a:rPr lang="en-US" dirty="0"/>
              <a:t> pseudo-op specifies the origin, i.e</a:t>
            </a:r>
            <a:r>
              <a:rPr lang="en-US" dirty="0" smtClean="0"/>
              <a:t>., </a:t>
            </a:r>
            <a:r>
              <a:rPr lang="en-US" dirty="0"/>
              <a:t>first </a:t>
            </a:r>
            <a:r>
              <a:rPr lang="en-US" dirty="0" smtClean="0"/>
              <a:t>address of the </a:t>
            </a:r>
            <a:r>
              <a:rPr lang="en-US" dirty="0"/>
              <a:t>program</a:t>
            </a:r>
          </a:p>
          <a:p>
            <a:pPr lvl="1"/>
            <a:r>
              <a:rPr lang="en-US" dirty="0" err="1" smtClean="0"/>
              <a:t>Relocatable</a:t>
            </a:r>
            <a:r>
              <a:rPr lang="en-US" dirty="0" smtClean="0"/>
              <a:t> </a:t>
            </a:r>
            <a:r>
              <a:rPr lang="en-US" dirty="0"/>
              <a:t>code requires alternative mechanisms both </a:t>
            </a:r>
            <a:r>
              <a:rPr lang="en-US" dirty="0" smtClean="0"/>
              <a:t>in assembly </a:t>
            </a:r>
            <a:r>
              <a:rPr lang="en-US" dirty="0"/>
              <a:t>code and generated object code</a:t>
            </a:r>
          </a:p>
        </p:txBody>
      </p:sp>
    </p:spTree>
    <p:extLst>
      <p:ext uri="{BB962C8B-B14F-4D97-AF65-F5344CB8AC3E}">
        <p14:creationId xmlns:p14="http://schemas.microsoft.com/office/powerpoint/2010/main" val="349682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Symbol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Label addresses, resulting from the first pass, are </a:t>
            </a:r>
            <a:r>
              <a:rPr lang="en-US" dirty="0" smtClean="0"/>
              <a:t>recorded in </a:t>
            </a:r>
            <a:r>
              <a:rPr lang="en-US" dirty="0"/>
              <a:t>a symbol table</a:t>
            </a:r>
          </a:p>
          <a:p>
            <a:r>
              <a:rPr lang="en-US" dirty="0" smtClean="0"/>
              <a:t>A </a:t>
            </a:r>
            <a:r>
              <a:rPr lang="en-US" dirty="0"/>
              <a:t>pseudo-op allows adding symbols to the table </a:t>
            </a:r>
            <a:r>
              <a:rPr lang="en-US" dirty="0" smtClean="0"/>
              <a:t>without occupying </a:t>
            </a:r>
            <a:r>
              <a:rPr lang="en-US" dirty="0"/>
              <a:t>space in program memory: EQU—does </a:t>
            </a:r>
            <a:r>
              <a:rPr lang="en-US" dirty="0" smtClean="0"/>
              <a:t>not advance PLC</a:t>
            </a:r>
          </a:p>
          <a:p>
            <a:r>
              <a:rPr lang="en-US" dirty="0"/>
              <a:t>Example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52" y="3771900"/>
            <a:ext cx="30480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363" y="3771900"/>
            <a:ext cx="237172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Header</a:t>
            </a:r>
          </a:p>
          <a:p>
            <a:pPr lvl="1"/>
            <a:r>
              <a:rPr lang="en-GB" dirty="0" smtClean="0"/>
              <a:t>location of main entry point (if any)</a:t>
            </a:r>
          </a:p>
          <a:p>
            <a:pPr lvl="1"/>
            <a:r>
              <a:rPr lang="en-GB" dirty="0" smtClean="0"/>
              <a:t>size </a:t>
            </a:r>
            <a:r>
              <a:rPr lang="en-GB" dirty="0"/>
              <a:t>and position of pieces of </a:t>
            </a:r>
            <a:r>
              <a:rPr lang="en-GB" dirty="0" smtClean="0"/>
              <a:t>file</a:t>
            </a:r>
          </a:p>
          <a:p>
            <a:r>
              <a:rPr lang="en-GB" sz="2000" b="1" dirty="0" smtClean="0">
                <a:solidFill>
                  <a:srgbClr val="FF0000"/>
                </a:solidFill>
              </a:rPr>
              <a:t>Text Segment</a:t>
            </a:r>
            <a:r>
              <a:rPr lang="en-GB" sz="2000" dirty="0" smtClean="0">
                <a:solidFill>
                  <a:srgbClr val="FF0000"/>
                </a:solidFill>
              </a:rPr>
              <a:t>: </a:t>
            </a:r>
            <a:r>
              <a:rPr lang="en-GB" dirty="0" smtClean="0"/>
              <a:t>instructions</a:t>
            </a:r>
          </a:p>
          <a:p>
            <a:r>
              <a:rPr lang="en-GB" sz="2000" b="1" dirty="0" smtClean="0">
                <a:solidFill>
                  <a:srgbClr val="FF0000"/>
                </a:solidFill>
              </a:rPr>
              <a:t>Data Segment</a:t>
            </a:r>
          </a:p>
          <a:p>
            <a:pPr lvl="1"/>
            <a:r>
              <a:rPr lang="en-GB" dirty="0" smtClean="0"/>
              <a:t>static data (local/global </a:t>
            </a:r>
            <a:r>
              <a:rPr lang="en-GB" dirty="0" err="1" smtClean="0"/>
              <a:t>vars</a:t>
            </a:r>
            <a:r>
              <a:rPr lang="en-GB" dirty="0" smtClean="0"/>
              <a:t>, strings, constants)</a:t>
            </a:r>
          </a:p>
          <a:p>
            <a:r>
              <a:rPr lang="en-GB" sz="2000" b="1" dirty="0" smtClean="0">
                <a:solidFill>
                  <a:srgbClr val="FF0000"/>
                </a:solidFill>
              </a:rPr>
              <a:t>Relocation Information</a:t>
            </a:r>
          </a:p>
          <a:p>
            <a:pPr lvl="1"/>
            <a:r>
              <a:rPr lang="en-GB" dirty="0" smtClean="0"/>
              <a:t>Instructions and data that depend on actual addresses</a:t>
            </a:r>
          </a:p>
          <a:p>
            <a:pPr lvl="1"/>
            <a:r>
              <a:rPr lang="en-GB" dirty="0" smtClean="0"/>
              <a:t>Linker patches these bits after relocating segments</a:t>
            </a:r>
          </a:p>
          <a:p>
            <a:r>
              <a:rPr lang="en-GB" sz="2000" b="1" dirty="0" smtClean="0">
                <a:solidFill>
                  <a:srgbClr val="FF0000"/>
                </a:solidFill>
              </a:rPr>
              <a:t>Symbol Table</a:t>
            </a:r>
          </a:p>
          <a:p>
            <a:pPr lvl="1"/>
            <a:r>
              <a:rPr lang="en-GB" dirty="0"/>
              <a:t>External (exported) references</a:t>
            </a:r>
          </a:p>
          <a:p>
            <a:pPr lvl="1"/>
            <a:r>
              <a:rPr lang="en-GB" dirty="0"/>
              <a:t>Unresolved (imported) references</a:t>
            </a:r>
          </a:p>
        </p:txBody>
      </p:sp>
    </p:spTree>
    <p:extLst>
      <p:ext uri="{BB962C8B-B14F-4D97-AF65-F5344CB8AC3E}">
        <p14:creationId xmlns:p14="http://schemas.microsoft.com/office/powerpoint/2010/main" val="103018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File Formats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Unix</a:t>
            </a:r>
          </a:p>
          <a:p>
            <a:pPr lvl="1"/>
            <a:r>
              <a:rPr lang="en-US" dirty="0" err="1"/>
              <a:t>a.out</a:t>
            </a:r>
            <a:endParaRPr lang="en-US" dirty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COFF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Common Object File Format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ELF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Executable and Linking Format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dirty="0"/>
              <a:t>Windows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PE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Portable Executable</a:t>
            </a:r>
          </a:p>
          <a:p>
            <a:endParaRPr lang="en-US" dirty="0"/>
          </a:p>
          <a:p>
            <a:r>
              <a:rPr lang="en-US" dirty="0"/>
              <a:t>All support both executable and object files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12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Combines several object modules into a single executable module</a:t>
            </a:r>
          </a:p>
          <a:p>
            <a:r>
              <a:rPr lang="en-US" dirty="0" smtClean="0"/>
              <a:t>Allows programs to be divided into multiple files</a:t>
            </a:r>
          </a:p>
          <a:p>
            <a:r>
              <a:rPr lang="en-US" dirty="0" smtClean="0"/>
              <a:t>Allows using pre-assembled libraries</a:t>
            </a:r>
          </a:p>
          <a:p>
            <a:r>
              <a:rPr lang="en-US" dirty="0" smtClean="0"/>
              <a:t>Puts </a:t>
            </a:r>
            <a:r>
              <a:rPr lang="en-US" dirty="0"/>
              <a:t>modules in order</a:t>
            </a:r>
          </a:p>
          <a:p>
            <a:r>
              <a:rPr lang="en-US" dirty="0" smtClean="0"/>
              <a:t>Modifies object code to make the necessary links between files</a:t>
            </a:r>
          </a:p>
          <a:p>
            <a:r>
              <a:rPr lang="en-GB" dirty="0" smtClean="0"/>
              <a:t>Relocate each object’s text and data segments</a:t>
            </a:r>
          </a:p>
          <a:p>
            <a:r>
              <a:rPr lang="en-GB" dirty="0" smtClean="0"/>
              <a:t>Resolve as-yet-unresolved symbols</a:t>
            </a:r>
          </a:p>
          <a:p>
            <a:r>
              <a:rPr lang="en-GB" dirty="0" smtClean="0"/>
              <a:t>Record top-level entry point in executable file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56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Linker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linker proceeds in two phases:</a:t>
            </a:r>
          </a:p>
          <a:p>
            <a:pPr lvl="1"/>
            <a:r>
              <a:rPr lang="en-US" dirty="0"/>
              <a:t>1. Determine the first address in each object file, based on: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order in which the files are to be loaded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size of each object file</a:t>
            </a:r>
          </a:p>
          <a:p>
            <a:pPr lvl="1"/>
            <a:r>
              <a:rPr lang="en-US" dirty="0"/>
              <a:t>2. Merge symbol tables, and update relative addresses </a:t>
            </a:r>
            <a:r>
              <a:rPr lang="en-US" dirty="0" smtClean="0"/>
              <a:t>in object </a:t>
            </a:r>
            <a:r>
              <a:rPr lang="en-US" dirty="0"/>
              <a:t>files</a:t>
            </a:r>
          </a:p>
          <a:p>
            <a:r>
              <a:rPr lang="en-US" dirty="0" smtClean="0"/>
              <a:t>The </a:t>
            </a:r>
            <a:r>
              <a:rPr lang="en-US" dirty="0"/>
              <a:t>assembler must identify label references in object files</a:t>
            </a:r>
          </a:p>
          <a:p>
            <a:r>
              <a:rPr lang="en-US" dirty="0"/>
              <a:t>Both absolute and relative addressing are important </a:t>
            </a:r>
            <a:r>
              <a:rPr lang="en-US" dirty="0" smtClean="0"/>
              <a:t>in embedded systems</a:t>
            </a:r>
            <a:endParaRPr lang="en-US" dirty="0"/>
          </a:p>
          <a:p>
            <a:r>
              <a:rPr lang="en-US" dirty="0" smtClean="0"/>
              <a:t>Interrupts </a:t>
            </a:r>
            <a:r>
              <a:rPr lang="en-US" dirty="0"/>
              <a:t>and I/O registers require absolute </a:t>
            </a:r>
            <a:r>
              <a:rPr lang="en-US" dirty="0" smtClean="0"/>
              <a:t>addressing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6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55148"/>
            <a:ext cx="8229599" cy="477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2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96" y="1066800"/>
            <a:ext cx="5242237" cy="524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/>
              <a:t>Objdump</a:t>
            </a:r>
            <a:r>
              <a:rPr lang="en-US" dirty="0"/>
              <a:t> </a:t>
            </a:r>
            <a:r>
              <a:rPr lang="en-US" dirty="0" smtClean="0"/>
              <a:t>Disassembly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7541"/>
            <a:ext cx="8229600" cy="478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3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Objdump</a:t>
            </a:r>
            <a:r>
              <a:rPr lang="en-US" dirty="0"/>
              <a:t> </a:t>
            </a:r>
            <a:r>
              <a:rPr lang="en-US" dirty="0" smtClean="0"/>
              <a:t>Symbols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39934"/>
            <a:ext cx="8229599" cy="489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6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State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Finite State </a:t>
            </a:r>
            <a:r>
              <a:rPr lang="en-US" dirty="0"/>
              <a:t>M</a:t>
            </a:r>
            <a:r>
              <a:rPr lang="en-US" dirty="0" smtClean="0"/>
              <a:t>achine (FSM) keeps </a:t>
            </a:r>
            <a:r>
              <a:rPr lang="en-US" dirty="0"/>
              <a:t>internal state as a variable, changes state based on </a:t>
            </a:r>
            <a:r>
              <a:rPr lang="en-US" dirty="0" smtClean="0"/>
              <a:t>inputs</a:t>
            </a:r>
            <a:endParaRPr lang="en-US" dirty="0"/>
          </a:p>
          <a:p>
            <a:r>
              <a:rPr lang="en-US" dirty="0" smtClean="0"/>
              <a:t>Uses: control-dominated code; reactive systems</a:t>
            </a:r>
          </a:p>
          <a:p>
            <a:r>
              <a:rPr lang="en-US" dirty="0"/>
              <a:t>FSM state diagrams can greatly reduce the chances of human </a:t>
            </a:r>
            <a:r>
              <a:rPr lang="en-US" dirty="0" smtClean="0"/>
              <a:t>error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way of describing and documenting desired behavior precisely and unambiguously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orce </a:t>
            </a:r>
            <a:r>
              <a:rPr lang="en-US" dirty="0"/>
              <a:t>you to understand your system behavior more </a:t>
            </a:r>
            <a:r>
              <a:rPr lang="en-US" dirty="0" smtClean="0"/>
              <a:t>clearly</a:t>
            </a:r>
          </a:p>
          <a:p>
            <a:pPr lvl="1"/>
            <a:r>
              <a:rPr lang="en-US" dirty="0"/>
              <a:t>Using a state machine implementation, rather than hand-coded </a:t>
            </a:r>
            <a:r>
              <a:rPr lang="en-US" dirty="0" smtClean="0"/>
              <a:t>logic</a:t>
            </a:r>
            <a:r>
              <a:rPr lang="en-US" dirty="0"/>
              <a:t>, can ensure the structure is implemented correctly</a:t>
            </a:r>
          </a:p>
        </p:txBody>
      </p:sp>
    </p:spTree>
    <p:extLst>
      <p:ext uri="{BB962C8B-B14F-4D97-AF65-F5344CB8AC3E}">
        <p14:creationId xmlns:p14="http://schemas.microsoft.com/office/powerpoint/2010/main" val="200592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65393"/>
            <a:ext cx="82296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8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Loader </a:t>
            </a:r>
            <a:r>
              <a:rPr lang="en-GB" dirty="0"/>
              <a:t>reads executable from disk into memory</a:t>
            </a:r>
          </a:p>
          <a:p>
            <a:pPr lvl="1"/>
            <a:r>
              <a:rPr lang="en-GB" dirty="0"/>
              <a:t>Initializes registers, stack, arguments to first function</a:t>
            </a:r>
          </a:p>
          <a:p>
            <a:pPr lvl="1"/>
            <a:r>
              <a:rPr lang="en-GB" dirty="0"/>
              <a:t>Jumps to entry-point</a:t>
            </a:r>
          </a:p>
          <a:p>
            <a:r>
              <a:rPr lang="en-GB" dirty="0"/>
              <a:t>Part of the Operating System (OS)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58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vs. Dynamic Linking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Static </a:t>
            </a:r>
            <a:r>
              <a:rPr lang="en-US" dirty="0" smtClean="0">
                <a:solidFill>
                  <a:srgbClr val="FF0000"/>
                </a:solidFill>
              </a:rPr>
              <a:t>Linking</a:t>
            </a:r>
            <a:r>
              <a:rPr lang="en-US" dirty="0" smtClean="0"/>
              <a:t>: Link </a:t>
            </a:r>
            <a:r>
              <a:rPr lang="en-US" dirty="0"/>
              <a:t>a separate copy of the code to every executable </a:t>
            </a:r>
            <a:r>
              <a:rPr lang="en-US" dirty="0" smtClean="0"/>
              <a:t>program</a:t>
            </a:r>
          </a:p>
          <a:p>
            <a:pPr lvl="1"/>
            <a:r>
              <a:rPr lang="en-GB" dirty="0"/>
              <a:t>Big executable files (all/most of needed libraries inside)</a:t>
            </a:r>
          </a:p>
          <a:p>
            <a:pPr lvl="1"/>
            <a:r>
              <a:rPr lang="en-GB" dirty="0"/>
              <a:t>Don’t benefit from updates to library</a:t>
            </a:r>
          </a:p>
          <a:p>
            <a:pPr lvl="1"/>
            <a:r>
              <a:rPr lang="en-GB" dirty="0"/>
              <a:t>No load-time </a:t>
            </a:r>
            <a:r>
              <a:rPr lang="en-GB" dirty="0" smtClean="0"/>
              <a:t>linking</a:t>
            </a:r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Dynamic </a:t>
            </a:r>
            <a:r>
              <a:rPr lang="en-US" dirty="0" smtClean="0">
                <a:solidFill>
                  <a:srgbClr val="FF0000"/>
                </a:solidFill>
              </a:rPr>
              <a:t>Linking</a:t>
            </a:r>
            <a:r>
              <a:rPr lang="en-US" dirty="0" smtClean="0"/>
              <a:t>: </a:t>
            </a:r>
            <a:r>
              <a:rPr lang="en-US" dirty="0"/>
              <a:t>Link a single copy of the code to all programs dynamically </a:t>
            </a:r>
            <a:r>
              <a:rPr lang="en-US" dirty="0" smtClean="0"/>
              <a:t>at the </a:t>
            </a:r>
            <a:r>
              <a:rPr lang="en-US" dirty="0"/>
              <a:t>start of program </a:t>
            </a:r>
            <a:r>
              <a:rPr lang="en-US" dirty="0" smtClean="0"/>
              <a:t>execution</a:t>
            </a:r>
          </a:p>
          <a:p>
            <a:pPr lvl="1"/>
            <a:r>
              <a:rPr lang="en-GB" dirty="0" smtClean="0"/>
              <a:t>Small </a:t>
            </a:r>
            <a:r>
              <a:rPr lang="en-GB" dirty="0"/>
              <a:t>executable files (just point to shared library) </a:t>
            </a:r>
            <a:endParaRPr lang="en-GB" dirty="0" smtClean="0"/>
          </a:p>
          <a:p>
            <a:pPr lvl="1"/>
            <a:r>
              <a:rPr lang="en-GB" dirty="0"/>
              <a:t>Library update benefits all programs that use it</a:t>
            </a:r>
          </a:p>
          <a:p>
            <a:pPr lvl="1"/>
            <a:r>
              <a:rPr lang="en-GB" dirty="0" smtClean="0"/>
              <a:t>Load-time </a:t>
            </a:r>
            <a:r>
              <a:rPr lang="en-GB" dirty="0"/>
              <a:t>cost to do final linking</a:t>
            </a:r>
          </a:p>
          <a:p>
            <a:pPr lvl="2"/>
            <a:r>
              <a:rPr lang="en-GB" dirty="0"/>
              <a:t>But </a:t>
            </a:r>
            <a:r>
              <a:rPr lang="en-GB" dirty="0" err="1"/>
              <a:t>dll</a:t>
            </a:r>
            <a:r>
              <a:rPr lang="en-GB" dirty="0"/>
              <a:t> code is probably already in memory</a:t>
            </a:r>
          </a:p>
          <a:p>
            <a:pPr lvl="2"/>
            <a:r>
              <a:rPr lang="en-GB" dirty="0"/>
              <a:t>And can do the linking incrementally, on-demand</a:t>
            </a:r>
          </a:p>
        </p:txBody>
      </p:sp>
    </p:spTree>
    <p:extLst>
      <p:ext uri="{BB962C8B-B14F-4D97-AF65-F5344CB8AC3E}">
        <p14:creationId xmlns:p14="http://schemas.microsoft.com/office/powerpoint/2010/main" val="377407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Linking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2327"/>
            <a:ext cx="8229599" cy="506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8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Considerations: Memory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linker controls where object code is placed in </a:t>
            </a:r>
            <a:r>
              <a:rPr lang="en-US" dirty="0" smtClean="0"/>
              <a:t>memory</a:t>
            </a:r>
          </a:p>
          <a:p>
            <a:r>
              <a:rPr lang="en-US" dirty="0"/>
              <a:t>We may need to control the placement of several types of data: </a:t>
            </a:r>
            <a:endParaRPr lang="en-US" dirty="0" smtClean="0"/>
          </a:p>
          <a:p>
            <a:pPr lvl="1"/>
            <a:r>
              <a:rPr lang="en-US" dirty="0">
                <a:solidFill>
                  <a:srgbClr val="FF0000"/>
                </a:solidFill>
              </a:rPr>
              <a:t>Interrupt vectors </a:t>
            </a:r>
            <a:r>
              <a:rPr lang="en-US" dirty="0"/>
              <a:t>and other information for I/O devices must be placed in specific </a:t>
            </a:r>
            <a:r>
              <a:rPr lang="en-US" dirty="0" smtClean="0"/>
              <a:t>locations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Memory management tables </a:t>
            </a:r>
            <a:r>
              <a:rPr lang="en-US" dirty="0"/>
              <a:t>must be set up </a:t>
            </a:r>
            <a:endParaRPr lang="en-US" dirty="0" smtClean="0"/>
          </a:p>
          <a:p>
            <a:pPr lvl="1"/>
            <a:r>
              <a:rPr lang="en-US" dirty="0">
                <a:solidFill>
                  <a:srgbClr val="FF0000"/>
                </a:solidFill>
              </a:rPr>
              <a:t>Global variables </a:t>
            </a:r>
            <a:r>
              <a:rPr lang="en-US" dirty="0"/>
              <a:t>used for communication between processes must be put in locations that are accessible to all the users of that data </a:t>
            </a:r>
          </a:p>
        </p:txBody>
      </p:sp>
    </p:spTree>
    <p:extLst>
      <p:ext uri="{BB962C8B-B14F-4D97-AF65-F5344CB8AC3E}">
        <p14:creationId xmlns:p14="http://schemas.microsoft.com/office/powerpoint/2010/main" val="330836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 Considerations: </a:t>
            </a:r>
            <a:r>
              <a:rPr lang="en-US" dirty="0" smtClean="0"/>
              <a:t>Reentrant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programs should be designed to be </a:t>
            </a:r>
            <a:r>
              <a:rPr lang="en-US" dirty="0">
                <a:solidFill>
                  <a:srgbClr val="FF0000"/>
                </a:solidFill>
              </a:rPr>
              <a:t>reentrant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 program </a:t>
            </a:r>
            <a:r>
              <a:rPr lang="en-US" dirty="0"/>
              <a:t>is </a:t>
            </a:r>
            <a:r>
              <a:rPr lang="en-US" dirty="0">
                <a:solidFill>
                  <a:srgbClr val="FF0000"/>
                </a:solidFill>
              </a:rPr>
              <a:t>reentrant</a:t>
            </a:r>
            <a:r>
              <a:rPr lang="en-US" dirty="0"/>
              <a:t> if can be interrupted by another call to the function without changing the results of either call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7117" y="3256179"/>
            <a:ext cx="4044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Non-Reentrant Program:</a:t>
            </a:r>
          </a:p>
          <a:p>
            <a:r>
              <a:rPr lang="en-US" sz="2400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foo = 1;</a:t>
            </a:r>
          </a:p>
          <a:p>
            <a:r>
              <a:rPr lang="en-US" sz="24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task1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foo 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foo + 1;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return 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foo;</a:t>
            </a:r>
          </a:p>
          <a:p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1572" y="3257529"/>
            <a:ext cx="42053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Reentrant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Program</a:t>
            </a:r>
            <a:r>
              <a:rPr lang="en-US" sz="2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sz="24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foo = 1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4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task1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foo) {</a:t>
            </a:r>
            <a:endParaRPr lang="en-US" sz="24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foo+ 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1;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24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88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Compilation Process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Understanding the compiler </a:t>
            </a:r>
            <a:r>
              <a:rPr lang="en-US" dirty="0" smtClean="0">
                <a:sym typeface="Symbol" panose="05050102010706020507" pitchFamily="18" charset="2"/>
              </a:rPr>
              <a:t> </a:t>
            </a:r>
            <a:r>
              <a:rPr lang="en-US" dirty="0" smtClean="0"/>
              <a:t>writing </a:t>
            </a:r>
            <a:r>
              <a:rPr lang="en-US" dirty="0"/>
              <a:t>high-level </a:t>
            </a:r>
            <a:r>
              <a:rPr lang="en-US" dirty="0" smtClean="0"/>
              <a:t>code that </a:t>
            </a:r>
            <a:r>
              <a:rPr lang="en-US" dirty="0"/>
              <a:t>results in efficient compiler-generated assembly </a:t>
            </a:r>
            <a:r>
              <a:rPr lang="en-US" dirty="0" smtClean="0"/>
              <a:t>code</a:t>
            </a:r>
          </a:p>
          <a:p>
            <a:r>
              <a:rPr lang="en-US" dirty="0"/>
              <a:t>Sometimes, you must write your own assembly </a:t>
            </a:r>
            <a:r>
              <a:rPr lang="en-US" dirty="0" smtClean="0"/>
              <a:t>code to meet performance goals</a:t>
            </a:r>
          </a:p>
          <a:p>
            <a:r>
              <a:rPr lang="en-US" dirty="0"/>
              <a:t>Compilation = translation + </a:t>
            </a:r>
            <a:r>
              <a:rPr lang="en-US" dirty="0" smtClean="0"/>
              <a:t>optimization</a:t>
            </a:r>
          </a:p>
          <a:p>
            <a:pPr lvl="1"/>
            <a:r>
              <a:rPr lang="en-US" dirty="0"/>
              <a:t>High-level language code 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/>
              <a:t>assembly code</a:t>
            </a:r>
            <a:endParaRPr lang="en-US" dirty="0" smtClean="0"/>
          </a:p>
          <a:p>
            <a:r>
              <a:rPr lang="en-US" dirty="0"/>
              <a:t>Compiler determines quality of code:</a:t>
            </a:r>
          </a:p>
          <a:p>
            <a:pPr lvl="1"/>
            <a:r>
              <a:rPr lang="en-US" dirty="0"/>
              <a:t>use of CPU </a:t>
            </a:r>
            <a:r>
              <a:rPr lang="en-US" dirty="0" smtClean="0"/>
              <a:t>resources</a:t>
            </a:r>
            <a:endParaRPr lang="en-US" dirty="0"/>
          </a:p>
          <a:p>
            <a:pPr lvl="1"/>
            <a:r>
              <a:rPr lang="en-US" dirty="0"/>
              <a:t>memory access </a:t>
            </a:r>
            <a:r>
              <a:rPr lang="en-US" dirty="0" smtClean="0"/>
              <a:t>scheduling</a:t>
            </a:r>
            <a:endParaRPr lang="en-US" dirty="0"/>
          </a:p>
          <a:p>
            <a:pPr lvl="1"/>
            <a:r>
              <a:rPr lang="en-US" dirty="0"/>
              <a:t>code </a:t>
            </a:r>
            <a:r>
              <a:rPr lang="en-US" dirty="0" smtClean="0"/>
              <a:t>size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45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Compilation </a:t>
            </a:r>
            <a:r>
              <a:rPr lang="en-US" dirty="0"/>
              <a:t>P</a:t>
            </a:r>
            <a:r>
              <a:rPr lang="en-US" dirty="0" smtClean="0"/>
              <a:t>rocess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921298" cy="5143500"/>
          </a:xfrm>
        </p:spPr>
        <p:txBody>
          <a:bodyPr/>
          <a:lstStyle/>
          <a:p>
            <a:r>
              <a:rPr lang="en-US" dirty="0"/>
              <a:t>Parsing, symbol table, semantic analysis</a:t>
            </a:r>
          </a:p>
          <a:p>
            <a:pPr lvl="1"/>
            <a:r>
              <a:rPr lang="en-US" dirty="0" smtClean="0"/>
              <a:t>Syntax </a:t>
            </a:r>
            <a:r>
              <a:rPr lang="en-US" dirty="0"/>
              <a:t>checking</a:t>
            </a:r>
          </a:p>
          <a:p>
            <a:pPr lvl="1"/>
            <a:r>
              <a:rPr lang="en-US" dirty="0" smtClean="0"/>
              <a:t>Abstract </a:t>
            </a:r>
            <a:r>
              <a:rPr lang="en-US" dirty="0"/>
              <a:t>syntax tree</a:t>
            </a:r>
          </a:p>
          <a:p>
            <a:r>
              <a:rPr lang="en-US" dirty="0" smtClean="0"/>
              <a:t>Machine-independent </a:t>
            </a:r>
            <a:r>
              <a:rPr lang="en-US" dirty="0"/>
              <a:t>optimizations</a:t>
            </a:r>
          </a:p>
          <a:p>
            <a:pPr lvl="1"/>
            <a:r>
              <a:rPr lang="en-US" dirty="0" smtClean="0"/>
              <a:t>Arithmetic </a:t>
            </a:r>
            <a:r>
              <a:rPr lang="en-US" dirty="0"/>
              <a:t>simplification</a:t>
            </a:r>
          </a:p>
          <a:p>
            <a:r>
              <a:rPr lang="en-US" dirty="0" smtClean="0"/>
              <a:t>Instruction-level </a:t>
            </a:r>
            <a:r>
              <a:rPr lang="en-US" dirty="0"/>
              <a:t>optimizations</a:t>
            </a:r>
          </a:p>
          <a:p>
            <a:pPr lvl="1"/>
            <a:r>
              <a:rPr lang="en-US" dirty="0" smtClean="0"/>
              <a:t>Generate </a:t>
            </a:r>
            <a:r>
              <a:rPr lang="en-US" dirty="0"/>
              <a:t>assembly or intermediate code</a:t>
            </a:r>
          </a:p>
          <a:p>
            <a:pPr lvl="1"/>
            <a:r>
              <a:rPr lang="en-US" dirty="0" smtClean="0"/>
              <a:t>Optimize </a:t>
            </a:r>
            <a:r>
              <a:rPr lang="en-US" dirty="0"/>
              <a:t>code, e.g. address reuse in x[</a:t>
            </a:r>
            <a:r>
              <a:rPr lang="en-US" dirty="0" err="1"/>
              <a:t>i</a:t>
            </a:r>
            <a:r>
              <a:rPr lang="en-US" dirty="0"/>
              <a:t>] = c * x[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967" y="1527969"/>
            <a:ext cx="3425344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1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Statement </a:t>
            </a:r>
            <a:r>
              <a:rPr lang="en-US" dirty="0" smtClean="0"/>
              <a:t>Translation </a:t>
            </a:r>
            <a:r>
              <a:rPr lang="en-US" dirty="0"/>
              <a:t>and </a:t>
            </a:r>
            <a:r>
              <a:rPr lang="en-US" dirty="0" smtClean="0"/>
              <a:t>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 code is translated into intermediate form such as </a:t>
            </a:r>
            <a:r>
              <a:rPr lang="en-US" dirty="0" smtClean="0"/>
              <a:t>CDFG</a:t>
            </a:r>
            <a:endParaRPr lang="en-US" dirty="0"/>
          </a:p>
          <a:p>
            <a:r>
              <a:rPr lang="en-US" dirty="0"/>
              <a:t>CDFG is </a:t>
            </a:r>
            <a:r>
              <a:rPr lang="en-US" dirty="0" smtClean="0"/>
              <a:t>transformed/optimized</a:t>
            </a:r>
            <a:endParaRPr lang="en-US" dirty="0"/>
          </a:p>
          <a:p>
            <a:r>
              <a:rPr lang="en-US" dirty="0"/>
              <a:t>CDFG is translated into instructions with optimization </a:t>
            </a:r>
            <a:r>
              <a:rPr lang="en-US" dirty="0" smtClean="0"/>
              <a:t>decisions</a:t>
            </a:r>
            <a:endParaRPr lang="en-US" dirty="0"/>
          </a:p>
          <a:p>
            <a:r>
              <a:rPr lang="en-US" dirty="0"/>
              <a:t>Instructions are further </a:t>
            </a:r>
            <a:r>
              <a:rPr lang="en-US" dirty="0" smtClean="0"/>
              <a:t>optimized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7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Compilation: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Expression: </a:t>
            </a:r>
            <a:r>
              <a:rPr lang="en-US" dirty="0">
                <a:solidFill>
                  <a:srgbClr val="FF0000"/>
                </a:solidFill>
              </a:rPr>
              <a:t>x=a*</a:t>
            </a:r>
            <a:r>
              <a:rPr lang="en-US" dirty="0" smtClean="0">
                <a:solidFill>
                  <a:srgbClr val="FF0000"/>
                </a:solidFill>
              </a:rPr>
              <a:t>b </a:t>
            </a:r>
            <a:r>
              <a:rPr lang="en-US" dirty="0">
                <a:solidFill>
                  <a:srgbClr val="FF0000"/>
                </a:solidFill>
              </a:rPr>
              <a:t>+ 5*(c-d)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45" y="2161646"/>
            <a:ext cx="2419494" cy="3638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502" y="2161646"/>
            <a:ext cx="2477101" cy="350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47293" y="5760206"/>
            <a:ext cx="231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Post Order Traversal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43592" y="1388985"/>
            <a:ext cx="1669175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sz="2000" dirty="0">
                <a:solidFill>
                  <a:srgbClr val="0070C0"/>
                </a:solidFill>
              </a:rPr>
              <a:t>ADR r4,a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solidFill>
                  <a:srgbClr val="0070C0"/>
                </a:solidFill>
              </a:rPr>
              <a:t>MOV r1,[r4]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solidFill>
                  <a:srgbClr val="0070C0"/>
                </a:solidFill>
              </a:rPr>
              <a:t>ADR r4,b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solidFill>
                  <a:srgbClr val="0070C0"/>
                </a:solidFill>
              </a:rPr>
              <a:t>MOV r2,[r4]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solidFill>
                  <a:srgbClr val="0070C0"/>
                </a:solidFill>
              </a:rPr>
              <a:t>MUL </a:t>
            </a:r>
            <a:r>
              <a:rPr lang="en-US" sz="2000" dirty="0" smtClean="0">
                <a:solidFill>
                  <a:srgbClr val="0070C0"/>
                </a:solidFill>
              </a:rPr>
              <a:t>r3,r1,r2</a:t>
            </a:r>
          </a:p>
          <a:p>
            <a:pPr>
              <a:buClr>
                <a:schemeClr val="accent2"/>
              </a:buClr>
            </a:pPr>
            <a:r>
              <a:rPr lang="en-US" sz="2000" dirty="0">
                <a:solidFill>
                  <a:srgbClr val="0070C0"/>
                </a:solidFill>
              </a:rPr>
              <a:t>ADR r4,c</a:t>
            </a:r>
          </a:p>
          <a:p>
            <a:pPr>
              <a:buClr>
                <a:schemeClr val="accent2"/>
              </a:buClr>
            </a:pPr>
            <a:r>
              <a:rPr lang="en-US" sz="2000" dirty="0">
                <a:solidFill>
                  <a:srgbClr val="0070C0"/>
                </a:solidFill>
              </a:rPr>
              <a:t>MOV r1,[r4]</a:t>
            </a:r>
          </a:p>
          <a:p>
            <a:pPr>
              <a:buClr>
                <a:schemeClr val="accent2"/>
              </a:buClr>
            </a:pPr>
            <a:r>
              <a:rPr lang="en-US" sz="2000" dirty="0">
                <a:solidFill>
                  <a:srgbClr val="0070C0"/>
                </a:solidFill>
              </a:rPr>
              <a:t>ADR r4,d</a:t>
            </a:r>
          </a:p>
          <a:p>
            <a:pPr>
              <a:buClr>
                <a:schemeClr val="accent2"/>
              </a:buClr>
            </a:pPr>
            <a:r>
              <a:rPr lang="en-US" sz="2000" dirty="0">
                <a:solidFill>
                  <a:srgbClr val="0070C0"/>
                </a:solidFill>
              </a:rPr>
              <a:t>MOV r5,[r4]</a:t>
            </a:r>
          </a:p>
          <a:p>
            <a:pPr>
              <a:buClr>
                <a:schemeClr val="accent2"/>
              </a:buClr>
            </a:pPr>
            <a:r>
              <a:rPr lang="en-US" sz="2000" dirty="0">
                <a:solidFill>
                  <a:srgbClr val="0070C0"/>
                </a:solidFill>
              </a:rPr>
              <a:t>SUB </a:t>
            </a:r>
            <a:r>
              <a:rPr lang="en-US" sz="2000" dirty="0" smtClean="0">
                <a:solidFill>
                  <a:srgbClr val="0070C0"/>
                </a:solidFill>
              </a:rPr>
              <a:t>r6,r4,r5</a:t>
            </a:r>
          </a:p>
          <a:p>
            <a:pPr>
              <a:buClr>
                <a:schemeClr val="accent2"/>
              </a:buClr>
            </a:pPr>
            <a:r>
              <a:rPr lang="en-US" sz="2000" dirty="0">
                <a:solidFill>
                  <a:srgbClr val="0070C0"/>
                </a:solidFill>
              </a:rPr>
              <a:t>MUL r7,r6,#5</a:t>
            </a:r>
          </a:p>
          <a:p>
            <a:pPr>
              <a:buClr>
                <a:schemeClr val="accent2"/>
              </a:buClr>
            </a:pPr>
            <a:r>
              <a:rPr lang="en-US" sz="2000" dirty="0">
                <a:solidFill>
                  <a:srgbClr val="0070C0"/>
                </a:solidFill>
              </a:rPr>
              <a:t>ADD </a:t>
            </a:r>
            <a:r>
              <a:rPr lang="en-US" sz="2000" dirty="0" smtClean="0">
                <a:solidFill>
                  <a:srgbClr val="0070C0"/>
                </a:solidFill>
              </a:rPr>
              <a:t>r8,r7,r3</a:t>
            </a:r>
          </a:p>
          <a:p>
            <a:pPr>
              <a:buClr>
                <a:schemeClr val="accent2"/>
              </a:buClr>
            </a:pPr>
            <a:r>
              <a:rPr lang="en-US" sz="2000" dirty="0">
                <a:solidFill>
                  <a:srgbClr val="0070C0"/>
                </a:solidFill>
              </a:rPr>
              <a:t>ADR r1,x </a:t>
            </a:r>
          </a:p>
          <a:p>
            <a:pPr>
              <a:buClr>
                <a:schemeClr val="accent2"/>
              </a:buClr>
            </a:pPr>
            <a:r>
              <a:rPr lang="en-US" sz="2000" dirty="0">
                <a:solidFill>
                  <a:srgbClr val="0070C0"/>
                </a:solidFill>
              </a:rPr>
              <a:t>STR r8,[r1]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67376" y="5759412"/>
            <a:ext cx="257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Hand Written Assembly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33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Machine Example: Seat Belt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on buzzer if a person sits in a seat and does not fasten the seat belt within a fixed amount of time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Inputs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Seat sensor</a:t>
            </a:r>
            <a:r>
              <a:rPr lang="en-US" dirty="0" smtClean="0"/>
              <a:t>: to know when a person has sat down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Seat belt sensor</a:t>
            </a:r>
            <a:r>
              <a:rPr lang="en-US" dirty="0" smtClean="0"/>
              <a:t>: to know when the belt is fastened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Timer</a:t>
            </a:r>
            <a:r>
              <a:rPr lang="en-US" dirty="0" smtClean="0"/>
              <a:t>: to know when the fixed interval has elapsed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Output</a:t>
            </a:r>
            <a:r>
              <a:rPr lang="en-US" dirty="0" smtClean="0"/>
              <a:t>: the buzzer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Compilation: Expressions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45" y="1873611"/>
            <a:ext cx="2477101" cy="350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99179" y="1873611"/>
            <a:ext cx="300434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</a:rPr>
              <a:t>ldr</a:t>
            </a:r>
            <a:r>
              <a:rPr lang="en-US" sz="2000" dirty="0">
                <a:solidFill>
                  <a:srgbClr val="0070C0"/>
                </a:solidFill>
              </a:rPr>
              <a:t> r2, [</a:t>
            </a:r>
            <a:r>
              <a:rPr lang="en-US" sz="2000" dirty="0" err="1">
                <a:solidFill>
                  <a:srgbClr val="0070C0"/>
                </a:solidFill>
              </a:rPr>
              <a:t>fp</a:t>
            </a:r>
            <a:r>
              <a:rPr lang="en-US" sz="2000" dirty="0">
                <a:solidFill>
                  <a:srgbClr val="0070C0"/>
                </a:solidFill>
              </a:rPr>
              <a:t>, #−16] </a:t>
            </a:r>
          </a:p>
          <a:p>
            <a:r>
              <a:rPr lang="en-US" sz="2000" dirty="0" err="1">
                <a:solidFill>
                  <a:srgbClr val="0070C0"/>
                </a:solidFill>
              </a:rPr>
              <a:t>ldr</a:t>
            </a:r>
            <a:r>
              <a:rPr lang="en-US" sz="2000" dirty="0">
                <a:solidFill>
                  <a:srgbClr val="0070C0"/>
                </a:solidFill>
              </a:rPr>
              <a:t> r3, [</a:t>
            </a:r>
            <a:r>
              <a:rPr lang="en-US" sz="2000" dirty="0" err="1">
                <a:solidFill>
                  <a:srgbClr val="0070C0"/>
                </a:solidFill>
              </a:rPr>
              <a:t>fp</a:t>
            </a:r>
            <a:r>
              <a:rPr lang="en-US" sz="2000" dirty="0">
                <a:solidFill>
                  <a:srgbClr val="0070C0"/>
                </a:solidFill>
              </a:rPr>
              <a:t>, #−20] </a:t>
            </a:r>
          </a:p>
          <a:p>
            <a:r>
              <a:rPr lang="pt-BR" sz="2000" dirty="0">
                <a:solidFill>
                  <a:srgbClr val="0070C0"/>
                </a:solidFill>
              </a:rPr>
              <a:t>mul r1, r3, r2 ; multiply </a:t>
            </a:r>
          </a:p>
          <a:p>
            <a:r>
              <a:rPr lang="en-US" sz="2000" dirty="0" err="1">
                <a:solidFill>
                  <a:srgbClr val="0070C0"/>
                </a:solidFill>
              </a:rPr>
              <a:t>ldr</a:t>
            </a:r>
            <a:r>
              <a:rPr lang="en-US" sz="2000" dirty="0">
                <a:solidFill>
                  <a:srgbClr val="0070C0"/>
                </a:solidFill>
              </a:rPr>
              <a:t> r2, [</a:t>
            </a:r>
            <a:r>
              <a:rPr lang="en-US" sz="2000" dirty="0" err="1">
                <a:solidFill>
                  <a:srgbClr val="0070C0"/>
                </a:solidFill>
              </a:rPr>
              <a:t>fp</a:t>
            </a:r>
            <a:r>
              <a:rPr lang="en-US" sz="2000" dirty="0">
                <a:solidFill>
                  <a:srgbClr val="0070C0"/>
                </a:solidFill>
              </a:rPr>
              <a:t>, #−24] </a:t>
            </a:r>
          </a:p>
          <a:p>
            <a:r>
              <a:rPr lang="en-US" sz="2000" dirty="0" err="1">
                <a:solidFill>
                  <a:srgbClr val="0070C0"/>
                </a:solidFill>
              </a:rPr>
              <a:t>ldr</a:t>
            </a:r>
            <a:r>
              <a:rPr lang="en-US" sz="2000" dirty="0">
                <a:solidFill>
                  <a:srgbClr val="0070C0"/>
                </a:solidFill>
              </a:rPr>
              <a:t> r3, [</a:t>
            </a:r>
            <a:r>
              <a:rPr lang="en-US" sz="2000" dirty="0" err="1">
                <a:solidFill>
                  <a:srgbClr val="0070C0"/>
                </a:solidFill>
              </a:rPr>
              <a:t>fp</a:t>
            </a:r>
            <a:r>
              <a:rPr lang="en-US" sz="2000" dirty="0">
                <a:solidFill>
                  <a:srgbClr val="0070C0"/>
                </a:solidFill>
              </a:rPr>
              <a:t>, #−28] </a:t>
            </a:r>
          </a:p>
          <a:p>
            <a:r>
              <a:rPr lang="pt-BR" sz="2000" dirty="0">
                <a:solidFill>
                  <a:srgbClr val="0070C0"/>
                </a:solidFill>
              </a:rPr>
              <a:t>rsb r2, r3, r2 ; subtract </a:t>
            </a:r>
          </a:p>
          <a:p>
            <a:r>
              <a:rPr lang="en-US" sz="2000" dirty="0" err="1">
                <a:solidFill>
                  <a:srgbClr val="0070C0"/>
                </a:solidFill>
              </a:rPr>
              <a:t>mov</a:t>
            </a:r>
            <a:r>
              <a:rPr lang="en-US" sz="2000" dirty="0">
                <a:solidFill>
                  <a:srgbClr val="0070C0"/>
                </a:solidFill>
              </a:rPr>
              <a:t> r3, r2 </a:t>
            </a:r>
          </a:p>
          <a:p>
            <a:r>
              <a:rPr lang="pt-BR" sz="2000" dirty="0">
                <a:solidFill>
                  <a:srgbClr val="0070C0"/>
                </a:solidFill>
              </a:rPr>
              <a:t>mov r3, r3, asl #2 </a:t>
            </a:r>
          </a:p>
          <a:p>
            <a:r>
              <a:rPr lang="pt-BR" sz="2000" dirty="0">
                <a:solidFill>
                  <a:srgbClr val="0070C0"/>
                </a:solidFill>
              </a:rPr>
              <a:t>add r3, r3, r2 ; add </a:t>
            </a:r>
          </a:p>
          <a:p>
            <a:r>
              <a:rPr lang="pt-BR" sz="2000" dirty="0">
                <a:solidFill>
                  <a:srgbClr val="0070C0"/>
                </a:solidFill>
              </a:rPr>
              <a:t>add r3, r1, r3 ; add </a:t>
            </a:r>
          </a:p>
          <a:p>
            <a:r>
              <a:rPr lang="pt-BR" sz="2000" dirty="0">
                <a:solidFill>
                  <a:srgbClr val="0070C0"/>
                </a:solidFill>
              </a:rPr>
              <a:t>str r3, [fp, #−32] ; assign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9179" y="5618066"/>
            <a:ext cx="3890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GCC Compiler Generated Assembly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1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Compilation </a:t>
            </a:r>
            <a:r>
              <a:rPr lang="en-US" dirty="0" smtClean="0"/>
              <a:t>: Control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dirty="0">
                <a:solidFill>
                  <a:srgbClr val="FF0000"/>
                </a:solidFill>
              </a:rPr>
              <a:t>if (</a:t>
            </a:r>
            <a:r>
              <a:rPr lang="en-US" dirty="0" err="1">
                <a:solidFill>
                  <a:srgbClr val="FF0000"/>
                </a:solidFill>
              </a:rPr>
              <a:t>a+b</a:t>
            </a:r>
            <a:r>
              <a:rPr lang="en-US" dirty="0">
                <a:solidFill>
                  <a:srgbClr val="FF0000"/>
                </a:solidFill>
              </a:rPr>
              <a:t> &gt; 0)</a:t>
            </a:r>
          </a:p>
          <a:p>
            <a:pPr>
              <a:buFont typeface="Monotype Sorts" pitchFamily="2" charset="2"/>
              <a:buNone/>
            </a:pPr>
            <a:r>
              <a:rPr lang="en-US" dirty="0">
                <a:solidFill>
                  <a:srgbClr val="FF0000"/>
                </a:solidFill>
              </a:rPr>
              <a:t>	x = 5;</a:t>
            </a:r>
          </a:p>
          <a:p>
            <a:pPr>
              <a:buFont typeface="Monotype Sorts" pitchFamily="2" charset="2"/>
              <a:buNone/>
            </a:pPr>
            <a:r>
              <a:rPr lang="en-US" dirty="0">
                <a:solidFill>
                  <a:srgbClr val="FF0000"/>
                </a:solidFill>
              </a:rPr>
              <a:t>else</a:t>
            </a:r>
          </a:p>
          <a:p>
            <a:pPr>
              <a:buFont typeface="Monotype Sorts" pitchFamily="2" charset="2"/>
              <a:buNone/>
            </a:pPr>
            <a:r>
              <a:rPr lang="en-US" dirty="0">
                <a:solidFill>
                  <a:srgbClr val="FF0000"/>
                </a:solidFill>
              </a:rPr>
              <a:t>	x = 7;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934" y="1146574"/>
            <a:ext cx="302426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292" y="3661174"/>
            <a:ext cx="3686848" cy="2476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21648" y="1239934"/>
            <a:ext cx="1794081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  <a:buFont typeface="Monotype Sorts" pitchFamily="2" charset="2"/>
              <a:buNone/>
            </a:pPr>
            <a:r>
              <a:rPr lang="en-US" sz="2000" dirty="0">
                <a:solidFill>
                  <a:srgbClr val="0070C0"/>
                </a:solidFill>
              </a:rPr>
              <a:t>ADR r5,a</a:t>
            </a:r>
          </a:p>
          <a:p>
            <a:pPr>
              <a:buClr>
                <a:schemeClr val="accent2"/>
              </a:buClr>
              <a:buFont typeface="Monotype Sorts" pitchFamily="2" charset="2"/>
              <a:buNone/>
            </a:pPr>
            <a:r>
              <a:rPr lang="en-US" sz="2000" dirty="0">
                <a:solidFill>
                  <a:srgbClr val="0070C0"/>
                </a:solidFill>
              </a:rPr>
              <a:t>LDR r1,[r5]</a:t>
            </a:r>
          </a:p>
          <a:p>
            <a:pPr>
              <a:buClr>
                <a:schemeClr val="accent2"/>
              </a:buClr>
              <a:buFont typeface="Monotype Sorts" pitchFamily="2" charset="2"/>
              <a:buNone/>
            </a:pPr>
            <a:r>
              <a:rPr lang="en-US" sz="2000" dirty="0">
                <a:solidFill>
                  <a:srgbClr val="0070C0"/>
                </a:solidFill>
              </a:rPr>
              <a:t>ADR r5,b</a:t>
            </a:r>
          </a:p>
          <a:p>
            <a:pPr>
              <a:buClr>
                <a:schemeClr val="accent2"/>
              </a:buClr>
              <a:buFont typeface="Monotype Sorts" pitchFamily="2" charset="2"/>
              <a:buNone/>
            </a:pPr>
            <a:r>
              <a:rPr lang="en-US" sz="2000" dirty="0">
                <a:solidFill>
                  <a:srgbClr val="0070C0"/>
                </a:solidFill>
              </a:rPr>
              <a:t>LDR r2,b</a:t>
            </a:r>
          </a:p>
          <a:p>
            <a:pPr>
              <a:buClr>
                <a:schemeClr val="accent2"/>
              </a:buClr>
              <a:buFont typeface="Monotype Sorts" pitchFamily="2" charset="2"/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ADDS </a:t>
            </a:r>
            <a:r>
              <a:rPr lang="en-US" sz="2000" dirty="0">
                <a:solidFill>
                  <a:srgbClr val="0070C0"/>
                </a:solidFill>
              </a:rPr>
              <a:t>r3,r1,r2</a:t>
            </a:r>
          </a:p>
          <a:p>
            <a:pPr>
              <a:buClr>
                <a:schemeClr val="accent2"/>
              </a:buClr>
              <a:buFont typeface="Monotype Sorts" pitchFamily="2" charset="2"/>
              <a:buNone/>
            </a:pPr>
            <a:r>
              <a:rPr lang="en-US" sz="2000" dirty="0">
                <a:solidFill>
                  <a:srgbClr val="0070C0"/>
                </a:solidFill>
              </a:rPr>
              <a:t>BLE label3</a:t>
            </a:r>
          </a:p>
          <a:p>
            <a:pPr>
              <a:buClr>
                <a:schemeClr val="accent2"/>
              </a:buClr>
            </a:pPr>
            <a:r>
              <a:rPr lang="en-US" sz="2000" dirty="0">
                <a:solidFill>
                  <a:srgbClr val="0070C0"/>
                </a:solidFill>
              </a:rPr>
              <a:t>LDR r3,#5</a:t>
            </a:r>
          </a:p>
          <a:p>
            <a:pPr>
              <a:buClr>
                <a:schemeClr val="accent2"/>
              </a:buClr>
            </a:pPr>
            <a:r>
              <a:rPr lang="en-US" sz="2000" dirty="0" smtClean="0">
                <a:solidFill>
                  <a:srgbClr val="0070C0"/>
                </a:solidFill>
              </a:rPr>
              <a:t>ADR </a:t>
            </a:r>
            <a:r>
              <a:rPr lang="en-US" sz="2000" dirty="0">
                <a:solidFill>
                  <a:srgbClr val="0070C0"/>
                </a:solidFill>
              </a:rPr>
              <a:t>r5,x</a:t>
            </a:r>
          </a:p>
          <a:p>
            <a:pPr>
              <a:buClr>
                <a:schemeClr val="accent2"/>
              </a:buClr>
            </a:pPr>
            <a:r>
              <a:rPr lang="en-US" sz="2000" dirty="0" smtClean="0">
                <a:solidFill>
                  <a:srgbClr val="0070C0"/>
                </a:solidFill>
              </a:rPr>
              <a:t>STR </a:t>
            </a:r>
            <a:r>
              <a:rPr lang="en-US" sz="2000" dirty="0">
                <a:solidFill>
                  <a:srgbClr val="0070C0"/>
                </a:solidFill>
              </a:rPr>
              <a:t>r3,[r5]</a:t>
            </a:r>
          </a:p>
          <a:p>
            <a:pPr>
              <a:buClr>
                <a:schemeClr val="accent2"/>
              </a:buClr>
            </a:pPr>
            <a:r>
              <a:rPr lang="en-US" sz="2000" dirty="0" smtClean="0">
                <a:solidFill>
                  <a:srgbClr val="0070C0"/>
                </a:solidFill>
              </a:rPr>
              <a:t>B </a:t>
            </a:r>
            <a:r>
              <a:rPr lang="en-US" sz="2000" dirty="0" err="1" smtClean="0">
                <a:solidFill>
                  <a:srgbClr val="0070C0"/>
                </a:solidFill>
              </a:rPr>
              <a:t>stmtend</a:t>
            </a:r>
            <a:endParaRPr lang="en-US" sz="2000" dirty="0" smtClean="0">
              <a:solidFill>
                <a:srgbClr val="0070C0"/>
              </a:solidFill>
            </a:endParaRPr>
          </a:p>
          <a:p>
            <a:pPr>
              <a:buClr>
                <a:schemeClr val="accent2"/>
              </a:buClr>
            </a:pPr>
            <a:r>
              <a:rPr lang="en-US" sz="2000" dirty="0">
                <a:solidFill>
                  <a:srgbClr val="0070C0"/>
                </a:solidFill>
              </a:rPr>
              <a:t>l</a:t>
            </a:r>
            <a:r>
              <a:rPr lang="en-US" sz="2000" dirty="0" smtClean="0">
                <a:solidFill>
                  <a:srgbClr val="0070C0"/>
                </a:solidFill>
              </a:rPr>
              <a:t>abel3:</a:t>
            </a:r>
            <a:endParaRPr lang="en-US" sz="2000" dirty="0">
              <a:solidFill>
                <a:srgbClr val="0070C0"/>
              </a:solidFill>
            </a:endParaRPr>
          </a:p>
          <a:p>
            <a:pPr marL="342900" indent="-342900">
              <a:buClr>
                <a:schemeClr val="accent2"/>
              </a:buClr>
            </a:pPr>
            <a:r>
              <a:rPr lang="en-US" sz="2000" dirty="0">
                <a:solidFill>
                  <a:srgbClr val="0070C0"/>
                </a:solidFill>
              </a:rPr>
              <a:t>LDR r3,#7</a:t>
            </a:r>
          </a:p>
          <a:p>
            <a:pPr marL="342900" indent="-342900">
              <a:buClr>
                <a:schemeClr val="accent2"/>
              </a:buClr>
            </a:pPr>
            <a:r>
              <a:rPr lang="en-US" sz="2000" dirty="0" smtClean="0">
                <a:solidFill>
                  <a:srgbClr val="0070C0"/>
                </a:solidFill>
              </a:rPr>
              <a:t>ADR </a:t>
            </a:r>
            <a:r>
              <a:rPr lang="en-US" sz="2000" dirty="0">
                <a:solidFill>
                  <a:srgbClr val="0070C0"/>
                </a:solidFill>
              </a:rPr>
              <a:t>r5,x</a:t>
            </a:r>
          </a:p>
          <a:p>
            <a:pPr marL="342900" indent="-342900">
              <a:buClr>
                <a:schemeClr val="accent2"/>
              </a:buClr>
            </a:pPr>
            <a:r>
              <a:rPr lang="en-US" sz="2000" dirty="0" smtClean="0">
                <a:solidFill>
                  <a:srgbClr val="0070C0"/>
                </a:solidFill>
              </a:rPr>
              <a:t>STR </a:t>
            </a:r>
            <a:r>
              <a:rPr lang="en-US" sz="2000" dirty="0">
                <a:solidFill>
                  <a:srgbClr val="0070C0"/>
                </a:solidFill>
              </a:rPr>
              <a:t>r3,[r5]</a:t>
            </a:r>
          </a:p>
          <a:p>
            <a:pPr marL="342900" indent="-342900">
              <a:buClr>
                <a:schemeClr val="accent2"/>
              </a:buClr>
            </a:pPr>
            <a:r>
              <a:rPr lang="en-US" sz="2000" dirty="0" err="1" smtClean="0">
                <a:solidFill>
                  <a:srgbClr val="0070C0"/>
                </a:solidFill>
              </a:rPr>
              <a:t>stmtend</a:t>
            </a:r>
            <a:r>
              <a:rPr lang="en-US" sz="2000" dirty="0" smtClean="0">
                <a:solidFill>
                  <a:srgbClr val="0070C0"/>
                </a:solidFill>
              </a:rPr>
              <a:t>: </a:t>
            </a:r>
            <a:r>
              <a:rPr lang="en-US" sz="2000" dirty="0">
                <a:solidFill>
                  <a:srgbClr val="0070C0"/>
                </a:solidFill>
              </a:rPr>
              <a:t>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96961" y="5933042"/>
            <a:ext cx="257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Hand Written Assembly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78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Compilation : Control Structures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31" y="1931218"/>
            <a:ext cx="3686848" cy="2476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1700790"/>
            <a:ext cx="446628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2"/>
              </a:buClr>
              <a:buNone/>
            </a:pPr>
            <a:r>
              <a:rPr lang="en-US" sz="2000" dirty="0" err="1">
                <a:solidFill>
                  <a:srgbClr val="0070C0"/>
                </a:solidFill>
              </a:rPr>
              <a:t>ldr</a:t>
            </a:r>
            <a:r>
              <a:rPr lang="en-US" sz="2000" dirty="0">
                <a:solidFill>
                  <a:srgbClr val="0070C0"/>
                </a:solidFill>
              </a:rPr>
              <a:t> r2, [</a:t>
            </a:r>
            <a:r>
              <a:rPr lang="en-US" sz="2000" dirty="0" err="1">
                <a:solidFill>
                  <a:srgbClr val="0070C0"/>
                </a:solidFill>
              </a:rPr>
              <a:t>fp</a:t>
            </a:r>
            <a:r>
              <a:rPr lang="en-US" sz="2000" dirty="0">
                <a:solidFill>
                  <a:srgbClr val="0070C0"/>
                </a:solidFill>
              </a:rPr>
              <a:t>, #-16] </a:t>
            </a:r>
          </a:p>
          <a:p>
            <a:pPr marL="342900" indent="-342900">
              <a:buClr>
                <a:schemeClr val="accent2"/>
              </a:buClr>
              <a:buNone/>
            </a:pPr>
            <a:r>
              <a:rPr lang="en-US" sz="2000" dirty="0" err="1">
                <a:solidFill>
                  <a:srgbClr val="0070C0"/>
                </a:solidFill>
              </a:rPr>
              <a:t>ldr</a:t>
            </a:r>
            <a:r>
              <a:rPr lang="en-US" sz="2000" dirty="0">
                <a:solidFill>
                  <a:srgbClr val="0070C0"/>
                </a:solidFill>
              </a:rPr>
              <a:t> r3, [</a:t>
            </a:r>
            <a:r>
              <a:rPr lang="en-US" sz="2000" dirty="0" err="1">
                <a:solidFill>
                  <a:srgbClr val="0070C0"/>
                </a:solidFill>
              </a:rPr>
              <a:t>fp</a:t>
            </a:r>
            <a:r>
              <a:rPr lang="en-US" sz="2000" dirty="0">
                <a:solidFill>
                  <a:srgbClr val="0070C0"/>
                </a:solidFill>
              </a:rPr>
              <a:t>, #-20] </a:t>
            </a:r>
          </a:p>
          <a:p>
            <a:pPr marL="342900" indent="-342900">
              <a:buClr>
                <a:schemeClr val="accent2"/>
              </a:buClr>
              <a:buNone/>
            </a:pPr>
            <a:r>
              <a:rPr lang="en-US" sz="2000" dirty="0">
                <a:solidFill>
                  <a:srgbClr val="0070C0"/>
                </a:solidFill>
              </a:rPr>
              <a:t>add r3, r2, r3 </a:t>
            </a:r>
          </a:p>
          <a:p>
            <a:pPr marL="342900" indent="-342900">
              <a:buClr>
                <a:schemeClr val="accent2"/>
              </a:buClr>
              <a:buNone/>
            </a:pPr>
            <a:r>
              <a:rPr lang="en-US" sz="2000" dirty="0" err="1">
                <a:solidFill>
                  <a:srgbClr val="0070C0"/>
                </a:solidFill>
              </a:rPr>
              <a:t>cmp</a:t>
            </a:r>
            <a:r>
              <a:rPr lang="en-US" sz="2000" dirty="0">
                <a:solidFill>
                  <a:srgbClr val="0070C0"/>
                </a:solidFill>
              </a:rPr>
              <a:t> r3, #0 ; test the branch condition </a:t>
            </a:r>
          </a:p>
          <a:p>
            <a:pPr marL="342900" indent="-342900">
              <a:buClr>
                <a:schemeClr val="accent2"/>
              </a:buClr>
              <a:buNone/>
            </a:pPr>
            <a:r>
              <a:rPr lang="en-US" sz="2000" dirty="0" err="1">
                <a:solidFill>
                  <a:srgbClr val="0070C0"/>
                </a:solidFill>
              </a:rPr>
              <a:t>ble</a:t>
            </a:r>
            <a:r>
              <a:rPr lang="en-US" sz="2000" dirty="0">
                <a:solidFill>
                  <a:srgbClr val="0070C0"/>
                </a:solidFill>
              </a:rPr>
              <a:t> .L3 ; branch to false block if &lt;= </a:t>
            </a:r>
          </a:p>
          <a:p>
            <a:pPr marL="342900" indent="-342900">
              <a:buClr>
                <a:schemeClr val="accent2"/>
              </a:buClr>
              <a:buNone/>
            </a:pPr>
            <a:r>
              <a:rPr lang="en-US" sz="2000" dirty="0" err="1">
                <a:solidFill>
                  <a:srgbClr val="0070C0"/>
                </a:solidFill>
              </a:rPr>
              <a:t>mov</a:t>
            </a:r>
            <a:r>
              <a:rPr lang="en-US" sz="2000" dirty="0">
                <a:solidFill>
                  <a:srgbClr val="0070C0"/>
                </a:solidFill>
              </a:rPr>
              <a:t> r3, #5 ; true block </a:t>
            </a:r>
          </a:p>
          <a:p>
            <a:pPr marL="342900" indent="-342900">
              <a:buClr>
                <a:schemeClr val="accent2"/>
              </a:buClr>
              <a:buNone/>
            </a:pPr>
            <a:r>
              <a:rPr lang="en-US" sz="2000" dirty="0" err="1">
                <a:solidFill>
                  <a:srgbClr val="0070C0"/>
                </a:solidFill>
              </a:rPr>
              <a:t>str</a:t>
            </a:r>
            <a:r>
              <a:rPr lang="en-US" sz="2000" dirty="0">
                <a:solidFill>
                  <a:srgbClr val="0070C0"/>
                </a:solidFill>
              </a:rPr>
              <a:t> r3, [</a:t>
            </a:r>
            <a:r>
              <a:rPr lang="en-US" sz="2000" dirty="0" err="1">
                <a:solidFill>
                  <a:srgbClr val="0070C0"/>
                </a:solidFill>
              </a:rPr>
              <a:t>fp</a:t>
            </a:r>
            <a:r>
              <a:rPr lang="en-US" sz="2000" dirty="0">
                <a:solidFill>
                  <a:srgbClr val="0070C0"/>
                </a:solidFill>
              </a:rPr>
              <a:t>, #-32] </a:t>
            </a:r>
          </a:p>
          <a:p>
            <a:pPr marL="342900" indent="-342900">
              <a:buClr>
                <a:schemeClr val="accent2"/>
              </a:buClr>
              <a:buNone/>
            </a:pPr>
            <a:r>
              <a:rPr lang="en-US" sz="2000" dirty="0">
                <a:solidFill>
                  <a:srgbClr val="0070C0"/>
                </a:solidFill>
              </a:rPr>
              <a:t>b .L4 ; go to end of if statement </a:t>
            </a:r>
          </a:p>
          <a:p>
            <a:pPr marL="342900" indent="-342900">
              <a:buClr>
                <a:schemeClr val="accent2"/>
              </a:buClr>
              <a:buNone/>
            </a:pPr>
            <a:r>
              <a:rPr lang="en-US" sz="2000" dirty="0">
                <a:solidFill>
                  <a:srgbClr val="0070C0"/>
                </a:solidFill>
              </a:rPr>
              <a:t>.L3: ; false block </a:t>
            </a:r>
          </a:p>
          <a:p>
            <a:pPr marL="342900" indent="-342900">
              <a:buClr>
                <a:schemeClr val="accent2"/>
              </a:buClr>
              <a:buNone/>
            </a:pPr>
            <a:r>
              <a:rPr lang="en-US" sz="2000" dirty="0" err="1">
                <a:solidFill>
                  <a:srgbClr val="0070C0"/>
                </a:solidFill>
              </a:rPr>
              <a:t>mov</a:t>
            </a:r>
            <a:r>
              <a:rPr lang="en-US" sz="2000" dirty="0">
                <a:solidFill>
                  <a:srgbClr val="0070C0"/>
                </a:solidFill>
              </a:rPr>
              <a:t> r3, #7 </a:t>
            </a:r>
          </a:p>
          <a:p>
            <a:pPr marL="342900" indent="-342900">
              <a:buClr>
                <a:schemeClr val="accent2"/>
              </a:buClr>
              <a:buNone/>
            </a:pPr>
            <a:r>
              <a:rPr lang="en-US" sz="2000" dirty="0" err="1">
                <a:solidFill>
                  <a:srgbClr val="0070C0"/>
                </a:solidFill>
              </a:rPr>
              <a:t>str</a:t>
            </a:r>
            <a:r>
              <a:rPr lang="en-US" sz="2000" dirty="0">
                <a:solidFill>
                  <a:srgbClr val="0070C0"/>
                </a:solidFill>
              </a:rPr>
              <a:t> r3, [</a:t>
            </a:r>
            <a:r>
              <a:rPr lang="en-US" sz="2000" dirty="0" err="1">
                <a:solidFill>
                  <a:srgbClr val="0070C0"/>
                </a:solidFill>
              </a:rPr>
              <a:t>fp</a:t>
            </a:r>
            <a:r>
              <a:rPr lang="en-US" sz="2000" dirty="0">
                <a:solidFill>
                  <a:srgbClr val="0070C0"/>
                </a:solidFill>
              </a:rPr>
              <a:t>, #-32] </a:t>
            </a:r>
          </a:p>
          <a:p>
            <a:pPr marL="342900" indent="-342900">
              <a:buClr>
                <a:schemeClr val="accent2"/>
              </a:buClr>
              <a:buNone/>
            </a:pPr>
            <a:r>
              <a:rPr lang="en-US" sz="2000" dirty="0">
                <a:solidFill>
                  <a:srgbClr val="0070C0"/>
                </a:solidFill>
              </a:rPr>
              <a:t>.L4: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5758494"/>
            <a:ext cx="3890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GCC Compiler Generated Assembly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8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</a:t>
            </a:r>
            <a:r>
              <a:rPr lang="en-US" dirty="0" smtClean="0"/>
              <a:t>Compilation: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143000"/>
            <a:ext cx="4863690" cy="5143500"/>
          </a:xfrm>
        </p:spPr>
        <p:txBody>
          <a:bodyPr/>
          <a:lstStyle/>
          <a:p>
            <a:r>
              <a:rPr lang="en-US" dirty="0"/>
              <a:t>Need code to:</a:t>
            </a:r>
          </a:p>
          <a:p>
            <a:pPr lvl="1"/>
            <a:r>
              <a:rPr lang="en-US" dirty="0"/>
              <a:t>call and </a:t>
            </a:r>
            <a:r>
              <a:rPr lang="en-US" dirty="0" smtClean="0"/>
              <a:t>return</a:t>
            </a:r>
            <a:endParaRPr lang="en-US" dirty="0"/>
          </a:p>
          <a:p>
            <a:pPr lvl="1"/>
            <a:r>
              <a:rPr lang="en-US" dirty="0"/>
              <a:t>pass parameters and </a:t>
            </a:r>
            <a:r>
              <a:rPr lang="en-US" dirty="0" smtClean="0"/>
              <a:t>results</a:t>
            </a:r>
            <a:endParaRPr lang="en-US" dirty="0"/>
          </a:p>
          <a:p>
            <a:r>
              <a:rPr lang="en-US" dirty="0"/>
              <a:t>Parameters and returns are passed on </a:t>
            </a:r>
            <a:r>
              <a:rPr lang="en-US" dirty="0" smtClean="0"/>
              <a:t>stack</a:t>
            </a:r>
            <a:endParaRPr lang="en-US" dirty="0"/>
          </a:p>
          <a:p>
            <a:pPr lvl="1"/>
            <a:r>
              <a:rPr lang="en-US" dirty="0"/>
              <a:t>Procedures with few parameters may use </a:t>
            </a:r>
            <a:r>
              <a:rPr lang="en-US" dirty="0" smtClean="0"/>
              <a:t>registers</a:t>
            </a:r>
            <a:endParaRPr lang="en-US" dirty="0"/>
          </a:p>
          <a:p>
            <a:r>
              <a:rPr lang="en-US" dirty="0"/>
              <a:t>Local variables are stored in the </a:t>
            </a:r>
            <a:r>
              <a:rPr lang="en-US" dirty="0" smtClean="0"/>
              <a:t>stack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795" y="1700789"/>
            <a:ext cx="3538730" cy="37444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2175" y="5463524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Procedure Stack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67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</a:t>
            </a:r>
            <a:r>
              <a:rPr lang="en-US" dirty="0" smtClean="0"/>
              <a:t>Procedure Linkage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APCS (ARM Procedure Call Standard):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r0-r3</a:t>
            </a:r>
            <a:r>
              <a:rPr lang="en-US" dirty="0"/>
              <a:t> pass parameters into procedure. Extra parameters are put on stack </a:t>
            </a:r>
            <a:r>
              <a:rPr lang="en-US" dirty="0" smtClean="0"/>
              <a:t>frame; </a:t>
            </a:r>
            <a:r>
              <a:rPr lang="en-US" dirty="0" smtClean="0">
                <a:solidFill>
                  <a:srgbClr val="FF0000"/>
                </a:solidFill>
              </a:rPr>
              <a:t>r0</a:t>
            </a:r>
            <a:r>
              <a:rPr lang="en-US" dirty="0" smtClean="0"/>
              <a:t> </a:t>
            </a:r>
            <a:r>
              <a:rPr lang="en-US" dirty="0"/>
              <a:t>holds return </a:t>
            </a:r>
            <a:r>
              <a:rPr lang="en-US" dirty="0" smtClean="0"/>
              <a:t>value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r11</a:t>
            </a:r>
            <a:r>
              <a:rPr lang="en-US" dirty="0" smtClean="0"/>
              <a:t> </a:t>
            </a:r>
            <a:r>
              <a:rPr lang="en-US" dirty="0"/>
              <a:t>is frame pointer, </a:t>
            </a:r>
            <a:r>
              <a:rPr lang="en-US" dirty="0">
                <a:solidFill>
                  <a:srgbClr val="FF0000"/>
                </a:solidFill>
              </a:rPr>
              <a:t>r13</a:t>
            </a:r>
            <a:r>
              <a:rPr lang="en-US" dirty="0"/>
              <a:t> is stack </a:t>
            </a:r>
            <a:r>
              <a:rPr lang="en-US" dirty="0" smtClean="0"/>
              <a:t>pointer</a:t>
            </a:r>
          </a:p>
          <a:p>
            <a:r>
              <a:rPr lang="en-US" dirty="0" smtClean="0"/>
              <a:t>GCC-generated assembly for: </a:t>
            </a:r>
            <a:r>
              <a:rPr lang="en-US" dirty="0" smtClean="0">
                <a:solidFill>
                  <a:srgbClr val="FF0000"/>
                </a:solidFill>
              </a:rPr>
              <a:t>y = p1(a, b, c, d, e);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5882" y="3389421"/>
            <a:ext cx="511390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ldr r3,[fp,#-32] ; get e</a:t>
            </a:r>
          </a:p>
          <a:p>
            <a:r>
              <a:rPr lang="en-US" sz="2000" dirty="0" err="1">
                <a:solidFill>
                  <a:srgbClr val="0070C0"/>
                </a:solidFill>
              </a:rPr>
              <a:t>str</a:t>
            </a:r>
            <a:r>
              <a:rPr lang="en-US" sz="2000" dirty="0">
                <a:solidFill>
                  <a:srgbClr val="0070C0"/>
                </a:solidFill>
              </a:rPr>
              <a:t> r3,[sp,#0] ; put e in p1()'s stack frame</a:t>
            </a:r>
          </a:p>
          <a:p>
            <a:r>
              <a:rPr lang="en-US" sz="2000" dirty="0" err="1">
                <a:solidFill>
                  <a:srgbClr val="0070C0"/>
                </a:solidFill>
              </a:rPr>
              <a:t>ldr</a:t>
            </a:r>
            <a:r>
              <a:rPr lang="en-US" sz="2000" dirty="0">
                <a:solidFill>
                  <a:srgbClr val="0070C0"/>
                </a:solidFill>
              </a:rPr>
              <a:t> r0,[</a:t>
            </a:r>
            <a:r>
              <a:rPr lang="en-US" sz="2000" dirty="0" err="1">
                <a:solidFill>
                  <a:srgbClr val="0070C0"/>
                </a:solidFill>
              </a:rPr>
              <a:t>fp</a:t>
            </a:r>
            <a:r>
              <a:rPr lang="en-US" sz="2000" dirty="0">
                <a:solidFill>
                  <a:srgbClr val="0070C0"/>
                </a:solidFill>
              </a:rPr>
              <a:t>,#-16] ; get a</a:t>
            </a:r>
          </a:p>
          <a:p>
            <a:r>
              <a:rPr lang="en-US" sz="2000" dirty="0" err="1">
                <a:solidFill>
                  <a:srgbClr val="0070C0"/>
                </a:solidFill>
              </a:rPr>
              <a:t>ldr</a:t>
            </a:r>
            <a:r>
              <a:rPr lang="en-US" sz="2000" dirty="0">
                <a:solidFill>
                  <a:srgbClr val="0070C0"/>
                </a:solidFill>
              </a:rPr>
              <a:t> r1,[</a:t>
            </a:r>
            <a:r>
              <a:rPr lang="en-US" sz="2000" dirty="0" err="1">
                <a:solidFill>
                  <a:srgbClr val="0070C0"/>
                </a:solidFill>
              </a:rPr>
              <a:t>fp</a:t>
            </a:r>
            <a:r>
              <a:rPr lang="en-US" sz="2000" dirty="0">
                <a:solidFill>
                  <a:srgbClr val="0070C0"/>
                </a:solidFill>
              </a:rPr>
              <a:t>,#-20] ; get b</a:t>
            </a:r>
          </a:p>
          <a:p>
            <a:r>
              <a:rPr lang="en-US" sz="2000" dirty="0" err="1">
                <a:solidFill>
                  <a:srgbClr val="0070C0"/>
                </a:solidFill>
              </a:rPr>
              <a:t>ldr</a:t>
            </a:r>
            <a:r>
              <a:rPr lang="en-US" sz="2000" dirty="0">
                <a:solidFill>
                  <a:srgbClr val="0070C0"/>
                </a:solidFill>
              </a:rPr>
              <a:t> r2,[</a:t>
            </a:r>
            <a:r>
              <a:rPr lang="en-US" sz="2000" dirty="0" err="1">
                <a:solidFill>
                  <a:srgbClr val="0070C0"/>
                </a:solidFill>
              </a:rPr>
              <a:t>fp</a:t>
            </a:r>
            <a:r>
              <a:rPr lang="en-US" sz="2000" dirty="0">
                <a:solidFill>
                  <a:srgbClr val="0070C0"/>
                </a:solidFill>
              </a:rPr>
              <a:t>,#-24] ; get c</a:t>
            </a:r>
          </a:p>
          <a:p>
            <a:pPr>
              <a:buNone/>
            </a:pPr>
            <a:r>
              <a:rPr lang="en-US" sz="2000" dirty="0" err="1">
                <a:solidFill>
                  <a:srgbClr val="0070C0"/>
                </a:solidFill>
              </a:rPr>
              <a:t>ldr</a:t>
            </a:r>
            <a:r>
              <a:rPr lang="en-US" sz="2000" dirty="0">
                <a:solidFill>
                  <a:srgbClr val="0070C0"/>
                </a:solidFill>
              </a:rPr>
              <a:t> r3, [</a:t>
            </a:r>
            <a:r>
              <a:rPr lang="en-US" sz="2000" dirty="0" err="1">
                <a:solidFill>
                  <a:srgbClr val="0070C0"/>
                </a:solidFill>
              </a:rPr>
              <a:t>fp</a:t>
            </a:r>
            <a:r>
              <a:rPr lang="en-US" sz="2000" dirty="0">
                <a:solidFill>
                  <a:srgbClr val="0070C0"/>
                </a:solidFill>
              </a:rPr>
              <a:t>, #-28] ; put d into r3 </a:t>
            </a:r>
          </a:p>
          <a:p>
            <a:pPr>
              <a:buNone/>
            </a:pPr>
            <a:r>
              <a:rPr lang="en-US" sz="2000" dirty="0" err="1">
                <a:solidFill>
                  <a:srgbClr val="0070C0"/>
                </a:solidFill>
              </a:rPr>
              <a:t>bl</a:t>
            </a:r>
            <a:r>
              <a:rPr lang="en-US" sz="2000" dirty="0">
                <a:solidFill>
                  <a:srgbClr val="0070C0"/>
                </a:solidFill>
              </a:rPr>
              <a:t> p1 ; call p1() </a:t>
            </a:r>
          </a:p>
          <a:p>
            <a:pPr>
              <a:buNone/>
            </a:pPr>
            <a:r>
              <a:rPr lang="en-US" sz="2000" dirty="0" err="1">
                <a:solidFill>
                  <a:srgbClr val="0070C0"/>
                </a:solidFill>
              </a:rPr>
              <a:t>mov</a:t>
            </a:r>
            <a:r>
              <a:rPr lang="en-US" sz="2000" dirty="0">
                <a:solidFill>
                  <a:srgbClr val="0070C0"/>
                </a:solidFill>
              </a:rPr>
              <a:t> r3, r0 ; move return value into r3 </a:t>
            </a:r>
          </a:p>
          <a:p>
            <a:pPr>
              <a:buNone/>
            </a:pPr>
            <a:r>
              <a:rPr lang="en-US" sz="2000" dirty="0" err="1">
                <a:solidFill>
                  <a:srgbClr val="0070C0"/>
                </a:solidFill>
              </a:rPr>
              <a:t>str</a:t>
            </a:r>
            <a:r>
              <a:rPr lang="en-US" sz="2000" dirty="0">
                <a:solidFill>
                  <a:srgbClr val="0070C0"/>
                </a:solidFill>
              </a:rPr>
              <a:t> r3, [</a:t>
            </a:r>
            <a:r>
              <a:rPr lang="en-US" sz="2000" dirty="0" err="1">
                <a:solidFill>
                  <a:srgbClr val="0070C0"/>
                </a:solidFill>
              </a:rPr>
              <a:t>fp</a:t>
            </a:r>
            <a:r>
              <a:rPr lang="en-US" sz="2000" dirty="0">
                <a:solidFill>
                  <a:srgbClr val="0070C0"/>
                </a:solidFill>
              </a:rPr>
              <a:t>, #-36] ; store into y in stack frame </a:t>
            </a:r>
          </a:p>
        </p:txBody>
      </p:sp>
    </p:spTree>
    <p:extLst>
      <p:ext uri="{BB962C8B-B14F-4D97-AF65-F5344CB8AC3E}">
        <p14:creationId xmlns:p14="http://schemas.microsoft.com/office/powerpoint/2010/main" val="40643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Compilation: </a:t>
            </a:r>
            <a:r>
              <a:rPr lang="en-US" dirty="0" smtClean="0"/>
              <a:t>Data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types of data structures use different data </a:t>
            </a:r>
            <a:r>
              <a:rPr lang="en-US" dirty="0" smtClean="0"/>
              <a:t>layouts</a:t>
            </a:r>
            <a:endParaRPr lang="en-US" dirty="0"/>
          </a:p>
          <a:p>
            <a:r>
              <a:rPr lang="en-US" dirty="0"/>
              <a:t>Some offsets into data structure can be computed at compile time, others must be computed at run </a:t>
            </a:r>
            <a:r>
              <a:rPr lang="en-US" dirty="0" smtClean="0"/>
              <a:t>time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One-dimensional </a:t>
            </a:r>
            <a:r>
              <a:rPr lang="en-US" dirty="0" smtClean="0">
                <a:solidFill>
                  <a:srgbClr val="FF0000"/>
                </a:solidFill>
              </a:rPr>
              <a:t>arrays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C array name points to 0th element</a:t>
            </a:r>
            <a:endParaRPr lang="en-US" dirty="0" smtClean="0"/>
          </a:p>
          <a:p>
            <a:pPr lvl="1"/>
            <a:r>
              <a:rPr lang="en-US" dirty="0" smtClean="0"/>
              <a:t>a[</a:t>
            </a:r>
            <a:r>
              <a:rPr lang="en-US" dirty="0" err="1" smtClean="0"/>
              <a:t>i</a:t>
            </a:r>
            <a:r>
              <a:rPr lang="en-US" dirty="0"/>
              <a:t>] = *(a + </a:t>
            </a:r>
            <a:r>
              <a:rPr lang="en-US" dirty="0" err="1"/>
              <a:t>i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Assembly</a:t>
            </a:r>
            <a:r>
              <a:rPr lang="en-US" dirty="0"/>
              <a:t>: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smtClean="0"/>
              <a:t>*</a:t>
            </a:r>
            <a:r>
              <a:rPr lang="en-US" dirty="0" err="1" smtClean="0"/>
              <a:t>sizeof</a:t>
            </a:r>
            <a:r>
              <a:rPr lang="en-US" dirty="0"/>
              <a:t>(&lt;type-of-a&gt;)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022" y="2968144"/>
            <a:ext cx="3110778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4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Compilation: Data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806084" cy="51435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2-Dimensional Array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a[</a:t>
            </a:r>
            <a:r>
              <a:rPr lang="en-US" dirty="0" err="1" smtClean="0"/>
              <a:t>i</a:t>
            </a:r>
            <a:r>
              <a:rPr lang="en-US" dirty="0"/>
              <a:t>][j] = a[</a:t>
            </a:r>
            <a:r>
              <a:rPr lang="en-US" dirty="0" err="1"/>
              <a:t>i</a:t>
            </a:r>
            <a:r>
              <a:rPr lang="en-US" dirty="0"/>
              <a:t>*M + j]</a:t>
            </a:r>
          </a:p>
          <a:p>
            <a:pPr lvl="1"/>
            <a:r>
              <a:rPr lang="en-US" dirty="0" smtClean="0"/>
              <a:t>Row-major vs. column-major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Structures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Fields within structures are static </a:t>
            </a:r>
            <a:r>
              <a:rPr lang="en-US" dirty="0" smtClean="0"/>
              <a:t>offsets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70" y="1380894"/>
            <a:ext cx="3365909" cy="23937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41009" y="1067113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Row-major layout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155846" y="3832249"/>
            <a:ext cx="310213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struct</a:t>
            </a:r>
            <a:r>
              <a:rPr lang="en-US" dirty="0">
                <a:solidFill>
                  <a:srgbClr val="0070C0"/>
                </a:solidFill>
              </a:rPr>
              <a:t> {</a:t>
            </a:r>
          </a:p>
          <a:p>
            <a:r>
              <a:rPr lang="en-US" dirty="0">
                <a:solidFill>
                  <a:srgbClr val="0070C0"/>
                </a:solidFill>
              </a:rPr>
              <a:t>   </a:t>
            </a:r>
            <a:r>
              <a:rPr lang="en-US" dirty="0" err="1">
                <a:solidFill>
                  <a:srgbClr val="0070C0"/>
                </a:solidFill>
              </a:rPr>
              <a:t>int</a:t>
            </a:r>
            <a:r>
              <a:rPr lang="en-US" dirty="0">
                <a:solidFill>
                  <a:srgbClr val="0070C0"/>
                </a:solidFill>
              </a:rPr>
              <a:t> field1;</a:t>
            </a:r>
          </a:p>
          <a:p>
            <a:r>
              <a:rPr lang="en-US" dirty="0">
                <a:solidFill>
                  <a:srgbClr val="0070C0"/>
                </a:solidFill>
              </a:rPr>
              <a:t>   char field2;</a:t>
            </a:r>
          </a:p>
          <a:p>
            <a:r>
              <a:rPr lang="en-US" dirty="0">
                <a:solidFill>
                  <a:srgbClr val="0070C0"/>
                </a:solidFill>
              </a:rPr>
              <a:t>} </a:t>
            </a:r>
            <a:r>
              <a:rPr lang="en-US" dirty="0" err="1">
                <a:solidFill>
                  <a:srgbClr val="0070C0"/>
                </a:solidFill>
              </a:rPr>
              <a:t>mystruct</a:t>
            </a:r>
            <a:r>
              <a:rPr lang="en-US" dirty="0">
                <a:solidFill>
                  <a:srgbClr val="0070C0"/>
                </a:solidFill>
              </a:rPr>
              <a:t>;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err="1">
                <a:solidFill>
                  <a:srgbClr val="0070C0"/>
                </a:solidFill>
              </a:rPr>
              <a:t>struct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mystruct</a:t>
            </a:r>
            <a:r>
              <a:rPr lang="en-US" dirty="0">
                <a:solidFill>
                  <a:srgbClr val="0070C0"/>
                </a:solidFill>
              </a:rPr>
              <a:t> a, *</a:t>
            </a:r>
            <a:r>
              <a:rPr lang="en-US" dirty="0" err="1">
                <a:solidFill>
                  <a:srgbClr val="0070C0"/>
                </a:solidFill>
              </a:rPr>
              <a:t>aptr</a:t>
            </a:r>
            <a:r>
              <a:rPr lang="en-US" dirty="0">
                <a:solidFill>
                  <a:srgbClr val="0070C0"/>
                </a:solidFill>
              </a:rPr>
              <a:t> = &amp;a;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284" y="3832249"/>
            <a:ext cx="3629241" cy="236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8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 Optimizations: </a:t>
            </a:r>
            <a:r>
              <a:rPr lang="en-US" dirty="0"/>
              <a:t>Expression </a:t>
            </a:r>
            <a:r>
              <a:rPr lang="en-US" dirty="0" smtClean="0"/>
              <a:t>Simplification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Constant folding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8+1 = </a:t>
            </a:r>
            <a:r>
              <a:rPr lang="en-US" dirty="0" smtClean="0"/>
              <a:t>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Constant propagation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Algebraic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a*b + a*c = a*(</a:t>
            </a:r>
            <a:r>
              <a:rPr lang="en-US" dirty="0" err="1"/>
              <a:t>b+c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FF0000"/>
                </a:solidFill>
              </a:rPr>
              <a:t>Strength reduction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a*2 = a&lt;&lt;1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59" y="2737716"/>
            <a:ext cx="526732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6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Optimizations: </a:t>
            </a:r>
            <a:r>
              <a:rPr lang="en-US" dirty="0" smtClean="0"/>
              <a:t>Dead Code Elimination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Dead </a:t>
            </a:r>
            <a:r>
              <a:rPr lang="en-US" dirty="0" smtClean="0">
                <a:solidFill>
                  <a:srgbClr val="FF0000"/>
                </a:solidFill>
              </a:rPr>
              <a:t>Code</a:t>
            </a:r>
          </a:p>
          <a:p>
            <a:pPr lvl="1"/>
            <a:r>
              <a:rPr lang="en-US" dirty="0"/>
              <a:t>Unreachable code. Can never be </a:t>
            </a:r>
            <a:r>
              <a:rPr lang="en-US" dirty="0" smtClean="0"/>
              <a:t>executed</a:t>
            </a:r>
          </a:p>
          <a:p>
            <a:pPr lvl="1"/>
            <a:r>
              <a:rPr lang="en-US" dirty="0"/>
              <a:t>Can be present either intentionally, or by </a:t>
            </a:r>
            <a:r>
              <a:rPr lang="en-US" dirty="0" smtClean="0"/>
              <a:t>mistake</a:t>
            </a:r>
          </a:p>
          <a:p>
            <a:pPr lvl="1"/>
            <a:r>
              <a:rPr lang="en-US" dirty="0"/>
              <a:t>Identified by reachability </a:t>
            </a:r>
            <a:r>
              <a:rPr lang="en-US" dirty="0" smtClean="0"/>
              <a:t>analysis</a:t>
            </a:r>
          </a:p>
          <a:p>
            <a:r>
              <a:rPr lang="en-US" dirty="0">
                <a:solidFill>
                  <a:srgbClr val="FF0000"/>
                </a:solidFill>
              </a:rPr>
              <a:t>Dead Code </a:t>
            </a:r>
            <a:r>
              <a:rPr lang="en-US" dirty="0" smtClean="0">
                <a:solidFill>
                  <a:srgbClr val="FF0000"/>
                </a:solidFill>
              </a:rPr>
              <a:t>Elimination</a:t>
            </a:r>
          </a:p>
          <a:p>
            <a:pPr lvl="1"/>
            <a:r>
              <a:rPr lang="en-US" dirty="0"/>
              <a:t>Analyzing code for reachability, and trimming away dead </a:t>
            </a:r>
            <a:r>
              <a:rPr lang="en-US" dirty="0" smtClean="0"/>
              <a:t>code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 </a:t>
            </a:r>
            <a:r>
              <a:rPr lang="en-US" dirty="0"/>
              <a:t>variables assigned but never read</a:t>
            </a:r>
            <a:endParaRPr lang="en-US" dirty="0" smtClean="0"/>
          </a:p>
          <a:p>
            <a:pPr>
              <a:buFont typeface="Monotype Sorts" pitchFamily="2" charset="2"/>
              <a:buNone/>
            </a:pPr>
            <a:r>
              <a:rPr lang="en-US" dirty="0" smtClean="0"/>
              <a:t>	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043" y="4350712"/>
            <a:ext cx="5314950" cy="1085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143" y="5475768"/>
            <a:ext cx="52768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6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Optimizations</a:t>
            </a:r>
            <a:r>
              <a:rPr lang="en-US" dirty="0" smtClean="0"/>
              <a:t>: </a:t>
            </a:r>
            <a:r>
              <a:rPr lang="en-US" dirty="0"/>
              <a:t>Procedure </a:t>
            </a:r>
            <a:r>
              <a:rPr lang="en-US" dirty="0" err="1" smtClean="0"/>
              <a:t>Inlining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Eliminates procedure linkage </a:t>
            </a:r>
            <a:r>
              <a:rPr lang="en-US" dirty="0" smtClean="0"/>
              <a:t>overhead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Monotype Sorts" pitchFamily="2" charset="2"/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foo(</a:t>
            </a:r>
            <a:r>
              <a:rPr lang="en-US" dirty="0" err="1"/>
              <a:t>a,b,c</a:t>
            </a:r>
            <a:r>
              <a:rPr lang="en-US" dirty="0"/>
              <a:t>) { return a + b - c;}</a:t>
            </a:r>
          </a:p>
          <a:p>
            <a:pPr>
              <a:buFont typeface="Monotype Sorts" pitchFamily="2" charset="2"/>
              <a:buNone/>
            </a:pPr>
            <a:r>
              <a:rPr lang="en-US" dirty="0" smtClean="0"/>
              <a:t>	z </a:t>
            </a:r>
            <a:r>
              <a:rPr lang="en-US" dirty="0"/>
              <a:t>= foo(</a:t>
            </a:r>
            <a:r>
              <a:rPr lang="en-US" dirty="0" err="1"/>
              <a:t>w,x,y</a:t>
            </a:r>
            <a:r>
              <a:rPr lang="en-US" dirty="0"/>
              <a:t>);</a:t>
            </a:r>
          </a:p>
          <a:p>
            <a:pPr>
              <a:buFont typeface="Monotype Sorts" pitchFamily="2" charset="2"/>
              <a:buNone/>
            </a:pPr>
            <a:r>
              <a:rPr lang="en-US" dirty="0" smtClean="0">
                <a:solidFill>
                  <a:srgbClr val="FF0000"/>
                </a:solidFill>
                <a:latin typeface="Wingdings" pitchFamily="2" charset="2"/>
              </a:rPr>
              <a:t>ð</a:t>
            </a:r>
            <a:endParaRPr lang="en-US" dirty="0">
              <a:latin typeface="Wingdings" pitchFamily="2" charset="2"/>
            </a:endParaRPr>
          </a:p>
          <a:p>
            <a:pPr>
              <a:buFont typeface="Monotype Sorts" pitchFamily="2" charset="2"/>
              <a:buNone/>
            </a:pPr>
            <a:r>
              <a:rPr lang="en-US" sz="2000" dirty="0" smtClean="0"/>
              <a:t>	</a:t>
            </a:r>
            <a:r>
              <a:rPr lang="en-US" dirty="0" smtClean="0"/>
              <a:t>z </a:t>
            </a:r>
            <a:r>
              <a:rPr lang="en-US" dirty="0"/>
              <a:t>= w + x </a:t>
            </a:r>
            <a:r>
              <a:rPr lang="en-US" dirty="0" smtClean="0"/>
              <a:t>- </a:t>
            </a:r>
            <a:r>
              <a:rPr lang="en-US" dirty="0"/>
              <a:t>y;</a:t>
            </a:r>
            <a:endParaRPr lang="en-US" dirty="0">
              <a:latin typeface="Wingdings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60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Machine Example: Seat Belt Controller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008" y="1355148"/>
            <a:ext cx="6266752" cy="459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9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Optimizations: Loop </a:t>
            </a:r>
            <a:r>
              <a:rPr lang="en-US" dirty="0" smtClean="0"/>
              <a:t>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Goals:</a:t>
            </a:r>
          </a:p>
          <a:p>
            <a:pPr lvl="1"/>
            <a:r>
              <a:rPr lang="en-US" dirty="0"/>
              <a:t>reduce loop </a:t>
            </a:r>
            <a:r>
              <a:rPr lang="en-US" dirty="0" smtClean="0"/>
              <a:t>overhead</a:t>
            </a:r>
            <a:endParaRPr lang="en-US" dirty="0"/>
          </a:p>
          <a:p>
            <a:pPr lvl="1"/>
            <a:r>
              <a:rPr lang="en-US" dirty="0"/>
              <a:t>increase opportunities for </a:t>
            </a:r>
            <a:r>
              <a:rPr lang="en-US" dirty="0" smtClean="0"/>
              <a:t>pipelining</a:t>
            </a:r>
            <a:endParaRPr lang="en-US" dirty="0"/>
          </a:p>
          <a:p>
            <a:pPr lvl="1"/>
            <a:r>
              <a:rPr lang="en-US" dirty="0" smtClean="0"/>
              <a:t>improve </a:t>
            </a:r>
            <a:r>
              <a:rPr lang="en-US" dirty="0"/>
              <a:t>memory system </a:t>
            </a:r>
            <a:r>
              <a:rPr lang="en-US" dirty="0" smtClean="0"/>
              <a:t>performance</a:t>
            </a:r>
          </a:p>
          <a:p>
            <a:r>
              <a:rPr lang="en-US" dirty="0">
                <a:solidFill>
                  <a:srgbClr val="FF0000"/>
                </a:solidFill>
              </a:rPr>
              <a:t>Loop </a:t>
            </a:r>
            <a:r>
              <a:rPr lang="en-US" dirty="0" smtClean="0">
                <a:solidFill>
                  <a:srgbClr val="FF0000"/>
                </a:solidFill>
              </a:rPr>
              <a:t>unrolling</a:t>
            </a:r>
          </a:p>
          <a:p>
            <a:pPr lvl="1"/>
            <a:r>
              <a:rPr lang="en-US" dirty="0"/>
              <a:t>Reduces loop overhead, enables some other </a:t>
            </a:r>
            <a:r>
              <a:rPr lang="en-US" dirty="0" smtClean="0"/>
              <a:t>optimizations</a:t>
            </a:r>
          </a:p>
          <a:p>
            <a:pPr marL="461963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4435" y="4120284"/>
            <a:ext cx="21483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sz="2000" dirty="0">
                <a:solidFill>
                  <a:srgbClr val="0070C0"/>
                </a:solidFill>
              </a:rPr>
              <a:t>for (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=0; 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&lt;4; 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++)</a:t>
            </a:r>
          </a:p>
          <a:p>
            <a:pPr>
              <a:buFont typeface="Monotype Sorts" pitchFamily="2" charset="2"/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     a[</a:t>
            </a:r>
            <a:r>
              <a:rPr lang="en-US" sz="2000" dirty="0" err="1" smtClean="0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] = b[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] * c[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 smtClean="0">
                <a:solidFill>
                  <a:srgbClr val="0070C0"/>
                </a:solidFill>
              </a:rPr>
              <a:t>];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4789" y="4120284"/>
            <a:ext cx="37497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sz="2000" dirty="0">
                <a:solidFill>
                  <a:srgbClr val="0070C0"/>
                </a:solidFill>
              </a:rPr>
              <a:t>for (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=0; 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&lt;2; 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++) {</a:t>
            </a:r>
          </a:p>
          <a:p>
            <a:pPr>
              <a:buFont typeface="Monotype Sorts" pitchFamily="2" charset="2"/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     a[</a:t>
            </a:r>
            <a:r>
              <a:rPr lang="en-US" sz="2000" dirty="0" err="1" smtClean="0">
                <a:solidFill>
                  <a:srgbClr val="0070C0"/>
                </a:solidFill>
              </a:rPr>
              <a:t>i</a:t>
            </a:r>
            <a:r>
              <a:rPr lang="en-US" sz="2000" dirty="0" smtClean="0">
                <a:solidFill>
                  <a:srgbClr val="0070C0"/>
                </a:solidFill>
              </a:rPr>
              <a:t>*2</a:t>
            </a:r>
            <a:r>
              <a:rPr lang="en-US" sz="2000" dirty="0">
                <a:solidFill>
                  <a:srgbClr val="0070C0"/>
                </a:solidFill>
              </a:rPr>
              <a:t>] = b[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*2] * c[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*2];</a:t>
            </a:r>
          </a:p>
          <a:p>
            <a:pPr>
              <a:buFont typeface="Monotype Sorts" pitchFamily="2" charset="2"/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     a[</a:t>
            </a:r>
            <a:r>
              <a:rPr lang="en-US" sz="2000" dirty="0" err="1" smtClean="0">
                <a:solidFill>
                  <a:srgbClr val="0070C0"/>
                </a:solidFill>
              </a:rPr>
              <a:t>i</a:t>
            </a:r>
            <a:r>
              <a:rPr lang="en-US" sz="2000" dirty="0" smtClean="0">
                <a:solidFill>
                  <a:srgbClr val="0070C0"/>
                </a:solidFill>
              </a:rPr>
              <a:t>*2+1</a:t>
            </a:r>
            <a:r>
              <a:rPr lang="en-US" sz="2000" dirty="0">
                <a:solidFill>
                  <a:srgbClr val="0070C0"/>
                </a:solidFill>
              </a:rPr>
              <a:t>] = b[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*2+1] * c[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*2+1];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solidFill>
                  <a:srgbClr val="0070C0"/>
                </a:solidFill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6596" y="4069829"/>
            <a:ext cx="20505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a[0] = b[0] * c[0];</a:t>
            </a:r>
          </a:p>
          <a:p>
            <a:r>
              <a:rPr lang="en-US" sz="2000" dirty="0">
                <a:solidFill>
                  <a:srgbClr val="0070C0"/>
                </a:solidFill>
              </a:rPr>
              <a:t>a[1] = b[1] * c[1];</a:t>
            </a:r>
          </a:p>
          <a:p>
            <a:r>
              <a:rPr lang="en-US" sz="2000" dirty="0">
                <a:solidFill>
                  <a:srgbClr val="0070C0"/>
                </a:solidFill>
              </a:rPr>
              <a:t>a[2] = b[2] * c[2];</a:t>
            </a:r>
          </a:p>
          <a:p>
            <a:r>
              <a:rPr lang="en-US" sz="2000" dirty="0">
                <a:solidFill>
                  <a:srgbClr val="0070C0"/>
                </a:solidFill>
              </a:rPr>
              <a:t>a[3] = b[3] * c[3];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81397" y="5481220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Unrolled Loop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105" y="5519923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Partially Unrolled Loop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8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Optimizations: Loop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Loop </a:t>
            </a:r>
            <a:r>
              <a:rPr lang="en-US" dirty="0" smtClean="0">
                <a:solidFill>
                  <a:srgbClr val="FF0000"/>
                </a:solidFill>
              </a:rPr>
              <a:t>fusion </a:t>
            </a:r>
            <a:r>
              <a:rPr lang="en-US" dirty="0"/>
              <a:t>combines two loops into </a:t>
            </a:r>
            <a:r>
              <a:rPr lang="en-US" dirty="0" smtClean="0"/>
              <a:t>one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Wingdings" pitchFamily="2" charset="2"/>
              </a:rPr>
              <a:t>ð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Loop distribution </a:t>
            </a:r>
            <a:r>
              <a:rPr lang="en-US" dirty="0"/>
              <a:t>breaks one loop into </a:t>
            </a:r>
            <a:r>
              <a:rPr lang="en-US" dirty="0" smtClean="0"/>
              <a:t>two</a:t>
            </a:r>
          </a:p>
          <a:p>
            <a:pPr lvl="1"/>
            <a:r>
              <a:rPr lang="en-US" dirty="0" smtClean="0"/>
              <a:t>Allows parallel execution of loops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3708" y="1816004"/>
            <a:ext cx="3828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sz="2000" dirty="0">
                <a:solidFill>
                  <a:srgbClr val="0070C0"/>
                </a:solidFill>
              </a:rPr>
              <a:t>for (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=0; 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&lt;N; 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++) a[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] = b[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] * 5;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solidFill>
                  <a:srgbClr val="0070C0"/>
                </a:solidFill>
              </a:rPr>
              <a:t>for (j=0; j&lt;N; j++) w[j] = c[j] * d[j];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3708" y="3083358"/>
            <a:ext cx="36888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for (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=0; 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&lt;N; 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++) {</a:t>
            </a:r>
          </a:p>
          <a:p>
            <a:r>
              <a:rPr lang="en-US" sz="2000" dirty="0">
                <a:solidFill>
                  <a:srgbClr val="0070C0"/>
                </a:solidFill>
              </a:rPr>
              <a:t>     a[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] = b[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] * 5; w[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] = c[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] * d[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];</a:t>
            </a:r>
          </a:p>
          <a:p>
            <a:r>
              <a:rPr lang="en-US" sz="2000" dirty="0">
                <a:solidFill>
                  <a:srgbClr val="0070C0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8374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Optimizations: Loop </a:t>
            </a:r>
            <a:r>
              <a:rPr lang="en-US" dirty="0" smtClean="0"/>
              <a:t>Tiling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Loop tiling </a:t>
            </a:r>
            <a:r>
              <a:rPr lang="en-US" dirty="0" smtClean="0"/>
              <a:t>breaks </a:t>
            </a:r>
            <a:r>
              <a:rPr lang="en-US" dirty="0"/>
              <a:t>a loop into a set of nested </a:t>
            </a:r>
            <a:r>
              <a:rPr lang="en-US" dirty="0" smtClean="0"/>
              <a:t>loops</a:t>
            </a:r>
          </a:p>
          <a:p>
            <a:r>
              <a:rPr lang="en-US" dirty="0"/>
              <a:t>Objective: Enhance cache reuse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7797" y="2449681"/>
            <a:ext cx="30877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400" dirty="0">
                <a:solidFill>
                  <a:srgbClr val="0070C0"/>
                </a:solidFill>
              </a:rPr>
              <a:t>for (i = 0; i &lt; N; i++)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  for (j = 0; j &lt; N; j++)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        a[</a:t>
            </a:r>
            <a:r>
              <a:rPr lang="en-US" sz="2400" dirty="0" err="1">
                <a:solidFill>
                  <a:srgbClr val="0070C0"/>
                </a:solidFill>
              </a:rPr>
              <a:t>i</a:t>
            </a:r>
            <a:r>
              <a:rPr lang="en-US" sz="2400" dirty="0">
                <a:solidFill>
                  <a:srgbClr val="0070C0"/>
                </a:solidFill>
              </a:rPr>
              <a:t>][j] += b[j][</a:t>
            </a:r>
            <a:r>
              <a:rPr lang="en-US" sz="2400" dirty="0" err="1">
                <a:solidFill>
                  <a:srgbClr val="0070C0"/>
                </a:solidFill>
              </a:rPr>
              <a:t>i</a:t>
            </a:r>
            <a:r>
              <a:rPr lang="en-US" sz="2400" dirty="0">
                <a:solidFill>
                  <a:srgbClr val="0070C0"/>
                </a:solidFill>
              </a:rPr>
              <a:t>];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1784" y="2449681"/>
            <a:ext cx="38988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400" dirty="0">
                <a:solidFill>
                  <a:srgbClr val="0070C0"/>
                </a:solidFill>
              </a:rPr>
              <a:t>for (i = 0; i &lt; N; i += 4)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   for </a:t>
            </a:r>
            <a:r>
              <a:rPr lang="en-US" sz="2400" dirty="0">
                <a:solidFill>
                  <a:srgbClr val="0070C0"/>
                </a:solidFill>
              </a:rPr>
              <a:t>(j = 0; j &lt; N; j +=4)</a:t>
            </a:r>
          </a:p>
          <a:p>
            <a:r>
              <a:rPr lang="nn-NO" sz="2400" dirty="0" smtClean="0">
                <a:solidFill>
                  <a:srgbClr val="0070C0"/>
                </a:solidFill>
              </a:rPr>
              <a:t>      for </a:t>
            </a:r>
            <a:r>
              <a:rPr lang="nn-NO" sz="2400" dirty="0">
                <a:solidFill>
                  <a:srgbClr val="0070C0"/>
                </a:solidFill>
              </a:rPr>
              <a:t>(ii = i; ii &lt; i+4; ii++)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         for </a:t>
            </a:r>
            <a:r>
              <a:rPr lang="en-US" sz="2400" dirty="0">
                <a:solidFill>
                  <a:srgbClr val="0070C0"/>
                </a:solidFill>
              </a:rPr>
              <a:t>(</a:t>
            </a:r>
            <a:r>
              <a:rPr lang="en-US" sz="2400" dirty="0" err="1">
                <a:solidFill>
                  <a:srgbClr val="0070C0"/>
                </a:solidFill>
              </a:rPr>
              <a:t>jj</a:t>
            </a:r>
            <a:r>
              <a:rPr lang="en-US" sz="2400" dirty="0">
                <a:solidFill>
                  <a:srgbClr val="0070C0"/>
                </a:solidFill>
              </a:rPr>
              <a:t> = j; </a:t>
            </a:r>
            <a:r>
              <a:rPr lang="en-US" sz="2400" dirty="0" err="1">
                <a:solidFill>
                  <a:srgbClr val="0070C0"/>
                </a:solidFill>
              </a:rPr>
              <a:t>jj</a:t>
            </a:r>
            <a:r>
              <a:rPr lang="en-US" sz="2400" dirty="0">
                <a:solidFill>
                  <a:srgbClr val="0070C0"/>
                </a:solidFill>
              </a:rPr>
              <a:t> &lt; j+4; </a:t>
            </a:r>
            <a:r>
              <a:rPr lang="en-US" sz="2400" dirty="0" err="1">
                <a:solidFill>
                  <a:srgbClr val="0070C0"/>
                </a:solidFill>
              </a:rPr>
              <a:t>jj</a:t>
            </a:r>
            <a:r>
              <a:rPr lang="en-US" sz="2400" dirty="0">
                <a:solidFill>
                  <a:srgbClr val="0070C0"/>
                </a:solidFill>
              </a:rPr>
              <a:t>++)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                a[ii</a:t>
            </a:r>
            <a:r>
              <a:rPr lang="en-US" sz="2400" dirty="0">
                <a:solidFill>
                  <a:srgbClr val="0070C0"/>
                </a:solidFill>
              </a:rPr>
              <a:t>][</a:t>
            </a:r>
            <a:r>
              <a:rPr lang="en-US" sz="2400" dirty="0" err="1">
                <a:solidFill>
                  <a:srgbClr val="0070C0"/>
                </a:solidFill>
              </a:rPr>
              <a:t>jj</a:t>
            </a:r>
            <a:r>
              <a:rPr lang="en-US" sz="2400" dirty="0">
                <a:solidFill>
                  <a:srgbClr val="0070C0"/>
                </a:solidFill>
              </a:rPr>
              <a:t>] += b[</a:t>
            </a:r>
            <a:r>
              <a:rPr lang="en-US" sz="2400" dirty="0" err="1">
                <a:solidFill>
                  <a:srgbClr val="0070C0"/>
                </a:solidFill>
              </a:rPr>
              <a:t>jj,ii</a:t>
            </a:r>
            <a:r>
              <a:rPr lang="en-US" sz="2400" dirty="0" smtClean="0">
                <a:solidFill>
                  <a:srgbClr val="0070C0"/>
                </a:solidFill>
              </a:rPr>
              <a:t>]; 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8856" y="289286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Wingdings" pitchFamily="2" charset="2"/>
              </a:rPr>
              <a:t>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174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 Optimizations: Loop Tiling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array stored row-wise</a:t>
            </a:r>
          </a:p>
          <a:p>
            <a:r>
              <a:rPr lang="en-US" dirty="0" smtClean="0"/>
              <a:t>Without loop tiling access to Array B causes cash misses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2046433"/>
            <a:ext cx="7181850" cy="426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7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Optimizations: </a:t>
            </a:r>
            <a:r>
              <a:rPr lang="en-US" dirty="0" smtClean="0"/>
              <a:t>Array Padding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dummy data elements to change the layout of </a:t>
            </a:r>
            <a:r>
              <a:rPr lang="en-US" dirty="0" smtClean="0"/>
              <a:t>the array </a:t>
            </a:r>
            <a:r>
              <a:rPr lang="en-US" dirty="0"/>
              <a:t>in cache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dummy data is not used</a:t>
            </a:r>
          </a:p>
          <a:p>
            <a:pPr lvl="1"/>
            <a:r>
              <a:rPr lang="en-US" dirty="0" smtClean="0"/>
              <a:t>They </a:t>
            </a:r>
            <a:r>
              <a:rPr lang="en-US" dirty="0"/>
              <a:t>change how useful data fall into cache lines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significantly reduce cache conflicts in </a:t>
            </a:r>
            <a:r>
              <a:rPr lang="en-US" dirty="0" smtClean="0"/>
              <a:t>loops</a:t>
            </a:r>
          </a:p>
          <a:p>
            <a:r>
              <a:rPr lang="en-US" dirty="0" smtClean="0"/>
              <a:t>Assume that </a:t>
            </a:r>
            <a:r>
              <a:rPr lang="en-US" dirty="0"/>
              <a:t>the </a:t>
            </a:r>
            <a:r>
              <a:rPr lang="en-US" dirty="0" smtClean="0"/>
              <a:t>first </a:t>
            </a:r>
            <a:r>
              <a:rPr lang="en-US" dirty="0"/>
              <a:t>array element of array b is mapped to the same cache line as the </a:t>
            </a:r>
            <a:r>
              <a:rPr lang="en-US" dirty="0" smtClean="0"/>
              <a:t>first </a:t>
            </a:r>
            <a:r>
              <a:rPr lang="en-US" dirty="0"/>
              <a:t>element of array 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2331" y="4350712"/>
            <a:ext cx="33810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</a:rPr>
              <a:t>int</a:t>
            </a:r>
            <a:r>
              <a:rPr lang="en-US" sz="2400" dirty="0">
                <a:solidFill>
                  <a:srgbClr val="0070C0"/>
                </a:solidFill>
              </a:rPr>
              <a:t> a[1024]; </a:t>
            </a:r>
          </a:p>
          <a:p>
            <a:r>
              <a:rPr lang="en-US" sz="2400" dirty="0" err="1">
                <a:solidFill>
                  <a:srgbClr val="0070C0"/>
                </a:solidFill>
              </a:rPr>
              <a:t>int</a:t>
            </a:r>
            <a:r>
              <a:rPr lang="en-US" sz="2400" dirty="0">
                <a:solidFill>
                  <a:srgbClr val="0070C0"/>
                </a:solidFill>
              </a:rPr>
              <a:t> b[1024];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for (</a:t>
            </a:r>
            <a:r>
              <a:rPr lang="en-US" sz="2400" dirty="0" err="1">
                <a:solidFill>
                  <a:srgbClr val="0070C0"/>
                </a:solidFill>
              </a:rPr>
              <a:t>i</a:t>
            </a:r>
            <a:r>
              <a:rPr lang="en-US" sz="2400" dirty="0">
                <a:solidFill>
                  <a:srgbClr val="0070C0"/>
                </a:solidFill>
              </a:rPr>
              <a:t> = 1;  </a:t>
            </a:r>
            <a:r>
              <a:rPr lang="en-US" sz="2400" dirty="0" err="1">
                <a:solidFill>
                  <a:srgbClr val="0070C0"/>
                </a:solidFill>
              </a:rPr>
              <a:t>i</a:t>
            </a:r>
            <a:r>
              <a:rPr lang="en-US" sz="2400" dirty="0">
                <a:solidFill>
                  <a:srgbClr val="0070C0"/>
                </a:solidFill>
              </a:rPr>
              <a:t> &lt; 1024; </a:t>
            </a:r>
            <a:r>
              <a:rPr lang="en-US" sz="2400" dirty="0" err="1">
                <a:solidFill>
                  <a:srgbClr val="0070C0"/>
                </a:solidFill>
              </a:rPr>
              <a:t>i</a:t>
            </a:r>
            <a:r>
              <a:rPr lang="en-US" sz="2400" dirty="0">
                <a:solidFill>
                  <a:srgbClr val="0070C0"/>
                </a:solidFill>
              </a:rPr>
              <a:t>++)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  sum += a[</a:t>
            </a:r>
            <a:r>
              <a:rPr lang="en-US" sz="2400" dirty="0" err="1">
                <a:solidFill>
                  <a:srgbClr val="0070C0"/>
                </a:solidFill>
              </a:rPr>
              <a:t>i</a:t>
            </a:r>
            <a:r>
              <a:rPr lang="en-US" sz="2400" dirty="0">
                <a:solidFill>
                  <a:srgbClr val="0070C0"/>
                </a:solidFill>
              </a:rPr>
              <a:t>] </a:t>
            </a:r>
            <a:r>
              <a:rPr lang="en-US" sz="2400" dirty="0" smtClean="0">
                <a:solidFill>
                  <a:srgbClr val="0070C0"/>
                </a:solidFill>
              </a:rPr>
              <a:t>* b[</a:t>
            </a:r>
            <a:r>
              <a:rPr lang="en-US" sz="2400" dirty="0" err="1" smtClean="0">
                <a:solidFill>
                  <a:srgbClr val="0070C0"/>
                </a:solidFill>
              </a:rPr>
              <a:t>i</a:t>
            </a:r>
            <a:r>
              <a:rPr lang="en-US" sz="2400" dirty="0">
                <a:solidFill>
                  <a:srgbClr val="0070C0"/>
                </a:solidFill>
              </a:rPr>
              <a:t>];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0035" y="4166046"/>
            <a:ext cx="33810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</a:rPr>
              <a:t>int</a:t>
            </a:r>
            <a:r>
              <a:rPr lang="en-US" sz="2400" dirty="0">
                <a:solidFill>
                  <a:srgbClr val="0070C0"/>
                </a:solidFill>
              </a:rPr>
              <a:t> a[1024]; 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dirty="0" err="1" smtClean="0">
                <a:solidFill>
                  <a:srgbClr val="FF0000"/>
                </a:solidFill>
              </a:rPr>
              <a:t>nt</a:t>
            </a:r>
            <a:r>
              <a:rPr lang="en-US" sz="2400" dirty="0" smtClean="0">
                <a:solidFill>
                  <a:srgbClr val="FF0000"/>
                </a:solidFill>
              </a:rPr>
              <a:t> pad[x];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err="1">
                <a:solidFill>
                  <a:srgbClr val="0070C0"/>
                </a:solidFill>
              </a:rPr>
              <a:t>int</a:t>
            </a:r>
            <a:r>
              <a:rPr lang="en-US" sz="2400" dirty="0">
                <a:solidFill>
                  <a:srgbClr val="0070C0"/>
                </a:solidFill>
              </a:rPr>
              <a:t> b[1024];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for (</a:t>
            </a:r>
            <a:r>
              <a:rPr lang="en-US" sz="2400" dirty="0" err="1">
                <a:solidFill>
                  <a:srgbClr val="0070C0"/>
                </a:solidFill>
              </a:rPr>
              <a:t>i</a:t>
            </a:r>
            <a:r>
              <a:rPr lang="en-US" sz="2400" dirty="0">
                <a:solidFill>
                  <a:srgbClr val="0070C0"/>
                </a:solidFill>
              </a:rPr>
              <a:t> = 1;  </a:t>
            </a:r>
            <a:r>
              <a:rPr lang="en-US" sz="2400" dirty="0" err="1">
                <a:solidFill>
                  <a:srgbClr val="0070C0"/>
                </a:solidFill>
              </a:rPr>
              <a:t>i</a:t>
            </a:r>
            <a:r>
              <a:rPr lang="en-US" sz="2400" dirty="0">
                <a:solidFill>
                  <a:srgbClr val="0070C0"/>
                </a:solidFill>
              </a:rPr>
              <a:t> &lt; 1024; </a:t>
            </a:r>
            <a:r>
              <a:rPr lang="en-US" sz="2400" dirty="0" err="1">
                <a:solidFill>
                  <a:srgbClr val="0070C0"/>
                </a:solidFill>
              </a:rPr>
              <a:t>i</a:t>
            </a:r>
            <a:r>
              <a:rPr lang="en-US" sz="2400" dirty="0">
                <a:solidFill>
                  <a:srgbClr val="0070C0"/>
                </a:solidFill>
              </a:rPr>
              <a:t>++)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  sum += a[</a:t>
            </a:r>
            <a:r>
              <a:rPr lang="en-US" sz="2400" dirty="0" err="1">
                <a:solidFill>
                  <a:srgbClr val="0070C0"/>
                </a:solidFill>
              </a:rPr>
              <a:t>i</a:t>
            </a:r>
            <a:r>
              <a:rPr lang="en-US" sz="2400" dirty="0">
                <a:solidFill>
                  <a:srgbClr val="0070C0"/>
                </a:solidFill>
              </a:rPr>
              <a:t>] </a:t>
            </a:r>
            <a:r>
              <a:rPr lang="en-US" sz="2400" dirty="0" smtClean="0">
                <a:solidFill>
                  <a:srgbClr val="0070C0"/>
                </a:solidFill>
              </a:rPr>
              <a:t>* b[</a:t>
            </a:r>
            <a:r>
              <a:rPr lang="en-US" sz="2400" dirty="0" err="1" smtClean="0">
                <a:solidFill>
                  <a:srgbClr val="0070C0"/>
                </a:solidFill>
              </a:rPr>
              <a:t>i</a:t>
            </a:r>
            <a:r>
              <a:rPr lang="en-US" sz="2400" dirty="0">
                <a:solidFill>
                  <a:srgbClr val="0070C0"/>
                </a:solidFill>
              </a:rPr>
              <a:t>];  </a:t>
            </a:r>
          </a:p>
        </p:txBody>
      </p:sp>
    </p:spTree>
    <p:extLst>
      <p:ext uri="{BB962C8B-B14F-4D97-AF65-F5344CB8AC3E}">
        <p14:creationId xmlns:p14="http://schemas.microsoft.com/office/powerpoint/2010/main" val="238996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</a:t>
            </a:r>
            <a:r>
              <a:rPr lang="en-US" dirty="0" smtClean="0"/>
              <a:t>Optimizations: Register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Register </a:t>
            </a:r>
            <a:r>
              <a:rPr lang="en-US" dirty="0" smtClean="0">
                <a:solidFill>
                  <a:srgbClr val="FF0000"/>
                </a:solidFill>
              </a:rPr>
              <a:t>Allocation</a:t>
            </a:r>
            <a:r>
              <a:rPr lang="en-US" dirty="0" smtClean="0"/>
              <a:t>: </a:t>
            </a:r>
            <a:r>
              <a:rPr lang="en-US" dirty="0"/>
              <a:t>Assigning registers to declared and temporary variables so </a:t>
            </a:r>
            <a:r>
              <a:rPr lang="en-US" dirty="0" smtClean="0"/>
              <a:t>as to </a:t>
            </a:r>
            <a:r>
              <a:rPr lang="en-US" dirty="0"/>
              <a:t>minimize the total number of required </a:t>
            </a:r>
            <a:r>
              <a:rPr lang="en-US" dirty="0" smtClean="0"/>
              <a:t>registers</a:t>
            </a:r>
          </a:p>
          <a:p>
            <a:r>
              <a:rPr lang="en-US" dirty="0"/>
              <a:t>If available registers are not enough, memory is used:</a:t>
            </a:r>
          </a:p>
          <a:p>
            <a:pPr lvl="1"/>
            <a:r>
              <a:rPr lang="en-US" dirty="0" smtClean="0"/>
              <a:t>Extra </a:t>
            </a:r>
            <a:r>
              <a:rPr lang="en-US" dirty="0"/>
              <a:t>CPU </a:t>
            </a:r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Uses up instruction and data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72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Allocation: Lifetime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</a:p>
          <a:p>
            <a:pPr>
              <a:buFont typeface="Monotype Sorts" pitchFamily="2" charset="2"/>
              <a:buNone/>
            </a:pPr>
            <a:r>
              <a:rPr lang="en-US" dirty="0" smtClean="0"/>
              <a:t>	w </a:t>
            </a:r>
            <a:r>
              <a:rPr lang="en-US" dirty="0"/>
              <a:t>= a + b;</a:t>
            </a:r>
          </a:p>
          <a:p>
            <a:pPr>
              <a:buFont typeface="Monotype Sorts" pitchFamily="2" charset="2"/>
              <a:buNone/>
            </a:pPr>
            <a:r>
              <a:rPr lang="en-US" dirty="0" smtClean="0"/>
              <a:t>	x </a:t>
            </a:r>
            <a:r>
              <a:rPr lang="en-US" dirty="0"/>
              <a:t>= c + w;</a:t>
            </a:r>
          </a:p>
          <a:p>
            <a:pPr>
              <a:buFont typeface="Monotype Sorts" pitchFamily="2" charset="2"/>
              <a:buNone/>
            </a:pPr>
            <a:r>
              <a:rPr lang="en-US" dirty="0" smtClean="0"/>
              <a:t>	y </a:t>
            </a:r>
            <a:r>
              <a:rPr lang="en-US" dirty="0"/>
              <a:t>= c + x</a:t>
            </a:r>
            <a:r>
              <a:rPr lang="en-US" dirty="0" smtClean="0"/>
              <a:t>;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Maximum </a:t>
            </a:r>
            <a:r>
              <a:rPr lang="en-US" dirty="0"/>
              <a:t>number of </a:t>
            </a:r>
            <a:r>
              <a:rPr lang="en-US" dirty="0" smtClean="0"/>
              <a:t>variables in </a:t>
            </a:r>
            <a:r>
              <a:rPr lang="en-US" dirty="0"/>
              <a:t>use at any </a:t>
            </a:r>
            <a:r>
              <a:rPr lang="en-US" dirty="0" smtClean="0"/>
              <a:t>statement </a:t>
            </a:r>
            <a:r>
              <a:rPr lang="en-US" dirty="0" smtClean="0">
                <a:sym typeface="Symbol" panose="05050102010706020507" pitchFamily="18" charset="2"/>
              </a:rPr>
              <a:t>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/>
              <a:t>maximum </a:t>
            </a:r>
            <a:r>
              <a:rPr lang="en-US" dirty="0"/>
              <a:t>number of </a:t>
            </a:r>
            <a:r>
              <a:rPr lang="en-US" dirty="0" smtClean="0"/>
              <a:t>registers required = 3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253" y="1143000"/>
            <a:ext cx="4638675" cy="299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5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Allocation: </a:t>
            </a:r>
            <a:r>
              <a:rPr lang="en-US" dirty="0" smtClean="0"/>
              <a:t>Graph Coloring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Graph Coloring </a:t>
            </a:r>
            <a:r>
              <a:rPr lang="en-US" dirty="0" smtClean="0">
                <a:solidFill>
                  <a:srgbClr val="FF0000"/>
                </a:solidFill>
              </a:rPr>
              <a:t>Problem</a:t>
            </a:r>
            <a:r>
              <a:rPr lang="en-US" dirty="0" smtClean="0"/>
              <a:t>: </a:t>
            </a:r>
            <a:r>
              <a:rPr lang="en-US" dirty="0"/>
              <a:t>Color all nodes using the smallest number of colors such </a:t>
            </a:r>
            <a:r>
              <a:rPr lang="en-US" dirty="0" smtClean="0"/>
              <a:t>that no </a:t>
            </a:r>
            <a:r>
              <a:rPr lang="en-US" dirty="0"/>
              <a:t>two adjacent nodes share the same </a:t>
            </a:r>
            <a:r>
              <a:rPr lang="en-US" dirty="0" smtClean="0"/>
              <a:t>color</a:t>
            </a:r>
          </a:p>
          <a:p>
            <a:r>
              <a:rPr lang="en-US" dirty="0"/>
              <a:t>Graph coloring in NP-complete</a:t>
            </a:r>
          </a:p>
          <a:p>
            <a:r>
              <a:rPr lang="en-US" dirty="0"/>
              <a:t>A solution can be verified in polynomial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1819" y="4016230"/>
            <a:ext cx="15343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w </a:t>
            </a:r>
            <a:r>
              <a:rPr lang="en-US" sz="2400" dirty="0">
                <a:solidFill>
                  <a:srgbClr val="00B0F0"/>
                </a:solidFill>
              </a:rPr>
              <a:t>= a + b;</a:t>
            </a:r>
          </a:p>
          <a:p>
            <a:pPr>
              <a:buFont typeface="Monotype Sorts" pitchFamily="2" charset="2"/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x </a:t>
            </a:r>
            <a:r>
              <a:rPr lang="en-US" sz="2400" dirty="0">
                <a:solidFill>
                  <a:srgbClr val="00B0F0"/>
                </a:solidFill>
              </a:rPr>
              <a:t>= </a:t>
            </a:r>
            <a:r>
              <a:rPr lang="en-US" sz="2400" dirty="0" smtClean="0">
                <a:solidFill>
                  <a:srgbClr val="00B0F0"/>
                </a:solidFill>
              </a:rPr>
              <a:t>c </a:t>
            </a:r>
            <a:r>
              <a:rPr lang="en-US" sz="2400" dirty="0">
                <a:solidFill>
                  <a:srgbClr val="00B0F0"/>
                </a:solidFill>
              </a:rPr>
              <a:t>+ </a:t>
            </a:r>
            <a:r>
              <a:rPr lang="en-US" sz="2400" dirty="0" smtClean="0">
                <a:solidFill>
                  <a:srgbClr val="00B0F0"/>
                </a:solidFill>
              </a:rPr>
              <a:t>w;</a:t>
            </a:r>
            <a:endParaRPr lang="en-US" sz="2400" dirty="0">
              <a:solidFill>
                <a:srgbClr val="00B0F0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y </a:t>
            </a:r>
            <a:r>
              <a:rPr lang="en-US" sz="2400" dirty="0">
                <a:solidFill>
                  <a:srgbClr val="00B0F0"/>
                </a:solidFill>
              </a:rPr>
              <a:t>= </a:t>
            </a:r>
            <a:r>
              <a:rPr lang="en-US" sz="2400" dirty="0" smtClean="0">
                <a:solidFill>
                  <a:srgbClr val="00B0F0"/>
                </a:solidFill>
              </a:rPr>
              <a:t>c </a:t>
            </a:r>
            <a:r>
              <a:rPr lang="en-US" sz="2400" dirty="0">
                <a:solidFill>
                  <a:srgbClr val="00B0F0"/>
                </a:solidFill>
              </a:rPr>
              <a:t>+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>
                <a:solidFill>
                  <a:srgbClr val="00B0F0"/>
                </a:solidFill>
              </a:rPr>
              <a:t>x</a:t>
            </a:r>
            <a:r>
              <a:rPr lang="en-US" sz="2400" dirty="0" smtClean="0">
                <a:solidFill>
                  <a:srgbClr val="00B0F0"/>
                </a:solidFill>
              </a:rPr>
              <a:t>;</a:t>
            </a:r>
            <a:endParaRPr lang="en-US" sz="2400" dirty="0">
              <a:solidFill>
                <a:srgbClr val="00B0F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234" y="3601821"/>
            <a:ext cx="3265478" cy="2325938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5967658" y="3888028"/>
            <a:ext cx="1428915" cy="2248501"/>
            <a:chOff x="5967658" y="3657600"/>
            <a:chExt cx="1428915" cy="2248501"/>
          </a:xfrm>
        </p:grpSpPr>
        <p:sp>
          <p:nvSpPr>
            <p:cNvPr id="5" name="Oval 4"/>
            <p:cNvSpPr/>
            <p:nvPr/>
          </p:nvSpPr>
          <p:spPr>
            <a:xfrm>
              <a:off x="5967658" y="3660404"/>
              <a:ext cx="518463" cy="518463"/>
            </a:xfrm>
            <a:prstGeom prst="ellipse">
              <a:avLst/>
            </a:prstGeom>
            <a:solidFill>
              <a:srgbClr val="99FF99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6878110" y="3657600"/>
              <a:ext cx="518463" cy="518463"/>
            </a:xfrm>
            <a:prstGeom prst="ellipse">
              <a:avLst/>
            </a:prstGeom>
            <a:solidFill>
              <a:srgbClr val="FFAE5D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971032" y="4534849"/>
              <a:ext cx="518463" cy="518463"/>
            </a:xfrm>
            <a:prstGeom prst="ellipse">
              <a:avLst/>
            </a:prstGeom>
            <a:solidFill>
              <a:srgbClr val="CCFFFF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6876280" y="4534849"/>
              <a:ext cx="518463" cy="518463"/>
            </a:xfrm>
            <a:prstGeom prst="ellipse">
              <a:avLst/>
            </a:prstGeom>
            <a:solidFill>
              <a:srgbClr val="99FF99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5971032" y="5387638"/>
              <a:ext cx="518463" cy="518463"/>
            </a:xfrm>
            <a:prstGeom prst="ellipse">
              <a:avLst/>
            </a:prstGeom>
            <a:solidFill>
              <a:srgbClr val="FFAE5D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876280" y="5385816"/>
              <a:ext cx="518463" cy="518463"/>
            </a:xfrm>
            <a:prstGeom prst="ellipse">
              <a:avLst/>
            </a:prstGeom>
            <a:solidFill>
              <a:srgbClr val="CCFFFF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y</a:t>
              </a:r>
              <a:endParaRPr lang="en-US" dirty="0"/>
            </a:p>
          </p:txBody>
        </p:sp>
        <p:cxnSp>
          <p:nvCxnSpPr>
            <p:cNvPr id="27" name="Straight Connector 26"/>
            <p:cNvCxnSpPr>
              <a:stCxn id="5" idx="6"/>
              <a:endCxn id="6" idx="2"/>
            </p:cNvCxnSpPr>
            <p:nvPr/>
          </p:nvCxnSpPr>
          <p:spPr>
            <a:xfrm flipV="1">
              <a:off x="6486121" y="3916832"/>
              <a:ext cx="391989" cy="28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6488627" y="4793619"/>
              <a:ext cx="391989" cy="28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6473031" y="5670407"/>
              <a:ext cx="391989" cy="28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5" idx="4"/>
              <a:endCxn id="8" idx="0"/>
            </p:cNvCxnSpPr>
            <p:nvPr/>
          </p:nvCxnSpPr>
          <p:spPr>
            <a:xfrm>
              <a:off x="6226890" y="4178867"/>
              <a:ext cx="3374" cy="35598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211877" y="5029834"/>
              <a:ext cx="3374" cy="35598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152433" y="5041996"/>
              <a:ext cx="3374" cy="35598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8" idx="7"/>
              <a:endCxn id="6" idx="3"/>
            </p:cNvCxnSpPr>
            <p:nvPr/>
          </p:nvCxnSpPr>
          <p:spPr>
            <a:xfrm flipV="1">
              <a:off x="6413568" y="4100136"/>
              <a:ext cx="540469" cy="5106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6413568" y="4970248"/>
              <a:ext cx="540469" cy="5106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7540098" y="4534849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 colors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 registers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80669" y="3359566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Conflict Graph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99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Allocation: </a:t>
            </a:r>
            <a:r>
              <a:rPr lang="en-US" dirty="0" smtClean="0"/>
              <a:t>Operator Scheduling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57973" y="1210974"/>
            <a:ext cx="15167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sz="2400" dirty="0">
                <a:solidFill>
                  <a:srgbClr val="00B0F0"/>
                </a:solidFill>
              </a:rPr>
              <a:t>x = a + b;</a:t>
            </a:r>
          </a:p>
          <a:p>
            <a:pPr>
              <a:buFont typeface="Monotype Sorts" pitchFamily="2" charset="2"/>
              <a:buNone/>
            </a:pPr>
            <a:r>
              <a:rPr lang="en-US" sz="2400" dirty="0">
                <a:solidFill>
                  <a:srgbClr val="00B0F0"/>
                </a:solidFill>
              </a:rPr>
              <a:t>w = a + c;</a:t>
            </a:r>
          </a:p>
          <a:p>
            <a:pPr>
              <a:buFont typeface="Monotype Sorts" pitchFamily="2" charset="2"/>
              <a:buNone/>
            </a:pPr>
            <a:r>
              <a:rPr lang="en-US" sz="2400" dirty="0">
                <a:solidFill>
                  <a:srgbClr val="00B0F0"/>
                </a:solidFill>
              </a:rPr>
              <a:t>w= w * b;</a:t>
            </a:r>
          </a:p>
          <a:p>
            <a:pPr>
              <a:buFont typeface="Monotype Sorts" pitchFamily="2" charset="2"/>
              <a:buNone/>
            </a:pPr>
            <a:r>
              <a:rPr lang="en-US" sz="2400" dirty="0">
                <a:solidFill>
                  <a:srgbClr val="00B0F0"/>
                </a:solidFill>
              </a:rPr>
              <a:t>y = </a:t>
            </a:r>
            <a:r>
              <a:rPr lang="en-US" sz="2400" dirty="0" smtClean="0">
                <a:solidFill>
                  <a:srgbClr val="00B0F0"/>
                </a:solidFill>
              </a:rPr>
              <a:t>w </a:t>
            </a:r>
            <a:r>
              <a:rPr lang="en-US" sz="2400" dirty="0">
                <a:solidFill>
                  <a:srgbClr val="00B0F0"/>
                </a:solidFill>
              </a:rPr>
              <a:t>* x</a:t>
            </a:r>
            <a:r>
              <a:rPr lang="en-US" sz="2400" dirty="0" smtClean="0">
                <a:solidFill>
                  <a:srgbClr val="00B0F0"/>
                </a:solidFill>
              </a:rPr>
              <a:t>;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70" y="1228612"/>
            <a:ext cx="15167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w </a:t>
            </a:r>
            <a:r>
              <a:rPr lang="en-US" sz="2400" dirty="0">
                <a:solidFill>
                  <a:srgbClr val="00B0F0"/>
                </a:solidFill>
              </a:rPr>
              <a:t>= a + c;</a:t>
            </a:r>
          </a:p>
          <a:p>
            <a:pPr>
              <a:buFont typeface="Monotype Sorts" pitchFamily="2" charset="2"/>
              <a:buNone/>
            </a:pPr>
            <a:r>
              <a:rPr lang="en-US" sz="2400" dirty="0">
                <a:solidFill>
                  <a:srgbClr val="00B0F0"/>
                </a:solidFill>
              </a:rPr>
              <a:t>w= w * b</a:t>
            </a:r>
            <a:r>
              <a:rPr lang="en-US" sz="2400" dirty="0" smtClean="0">
                <a:solidFill>
                  <a:srgbClr val="00B0F0"/>
                </a:solidFill>
              </a:rPr>
              <a:t>;</a:t>
            </a:r>
          </a:p>
          <a:p>
            <a:r>
              <a:rPr lang="en-US" sz="2400" dirty="0">
                <a:solidFill>
                  <a:srgbClr val="00B0F0"/>
                </a:solidFill>
              </a:rPr>
              <a:t>x = a + b</a:t>
            </a:r>
            <a:r>
              <a:rPr lang="en-US" sz="2400" dirty="0" smtClean="0">
                <a:solidFill>
                  <a:srgbClr val="00B0F0"/>
                </a:solidFill>
              </a:rPr>
              <a:t>;</a:t>
            </a:r>
            <a:endParaRPr lang="en-US" sz="2400" dirty="0">
              <a:solidFill>
                <a:srgbClr val="00B0F0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sz="2400" dirty="0">
                <a:solidFill>
                  <a:srgbClr val="00B0F0"/>
                </a:solidFill>
              </a:rPr>
              <a:t>y = w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>
                <a:solidFill>
                  <a:srgbClr val="00B0F0"/>
                </a:solidFill>
              </a:rPr>
              <a:t>* x</a:t>
            </a:r>
            <a:r>
              <a:rPr lang="en-US" sz="2400" dirty="0" smtClean="0">
                <a:solidFill>
                  <a:srgbClr val="00B0F0"/>
                </a:solidFill>
              </a:rPr>
              <a:t>;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0062" y="5884691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 registers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7217" y="5901591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 registers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34566"/>
            <a:ext cx="3763687" cy="2867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393" y="3034566"/>
            <a:ext cx="3974884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6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Seat Belt </a:t>
            </a:r>
            <a:r>
              <a:rPr lang="en-US" dirty="0" smtClean="0"/>
              <a:t>Controller: C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#define </a:t>
            </a:r>
            <a:r>
              <a:rPr lang="nb-NO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IDLE</a:t>
            </a:r>
            <a:r>
              <a:rPr lang="nb-NO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b-NO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0 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#define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SEATED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1 </a:t>
            </a:r>
            <a:r>
              <a:rPr lang="nb-NO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#define </a:t>
            </a:r>
            <a:r>
              <a:rPr lang="nb-NO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BELTED</a:t>
            </a:r>
            <a:r>
              <a:rPr lang="nb-NO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b-NO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2  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define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BUZZER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pPr marL="0" indent="0">
              <a:buNone/>
            </a:pP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buzzer_on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= OFF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timer_on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= OFF; </a:t>
            </a:r>
            <a:endParaRPr lang="en-US" sz="1600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switch(state) {</a:t>
            </a:r>
          </a:p>
          <a:p>
            <a:pPr marL="0" indent="0">
              <a:buNone/>
            </a:pP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case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IDLE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if 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(seat) { state = SEATED;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timer_on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= TRUE; 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 break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case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SEATED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if 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(belt) state = 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BELTED; </a:t>
            </a:r>
          </a:p>
          <a:p>
            <a:pPr marL="0" indent="0">
              <a:buNone/>
            </a:pP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else 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(!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seat) 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{state = 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IDLE;}</a:t>
            </a: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else 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if (timer) 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{state 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BUZZER; </a:t>
            </a:r>
            <a:r>
              <a:rPr lang="en-US" sz="16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buzzer_on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TRUE; } break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case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BELTED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if 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(!belt) { state = SEATED;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timer_on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= TRUE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; } break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case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BUZZER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if (belt) {state = BELTED;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buzzer_on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= OFF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;} </a:t>
            </a: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else if (!seat) { state = IDLE;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buzzer_on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= OFF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; } </a:t>
            </a:r>
          </a:p>
          <a:p>
            <a:pPr marL="0" indent="0">
              <a:buNone/>
            </a:pP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94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Machine Example: </a:t>
            </a:r>
            <a:r>
              <a:rPr lang="en-US" dirty="0" smtClean="0"/>
              <a:t>An Elevator Syste</a:t>
            </a:r>
            <a:r>
              <a:rPr lang="en-US" dirty="0"/>
              <a:t>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43000"/>
            <a:ext cx="4806084" cy="5143500"/>
          </a:xfrm>
        </p:spPr>
        <p:txBody>
          <a:bodyPr/>
          <a:lstStyle/>
          <a:p>
            <a:r>
              <a:rPr lang="en-US" dirty="0"/>
              <a:t>An elevator system of an N-Story building is composed of two units, a </a:t>
            </a:r>
            <a:r>
              <a:rPr lang="en-US" dirty="0">
                <a:solidFill>
                  <a:srgbClr val="FF0000"/>
                </a:solidFill>
              </a:rPr>
              <a:t>controller unit </a:t>
            </a:r>
            <a:r>
              <a:rPr lang="en-US" dirty="0"/>
              <a:t>and a </a:t>
            </a:r>
            <a:r>
              <a:rPr lang="en-US" dirty="0">
                <a:solidFill>
                  <a:srgbClr val="FF0000"/>
                </a:solidFill>
              </a:rPr>
              <a:t>request resolver </a:t>
            </a:r>
            <a:r>
              <a:rPr lang="en-US" dirty="0" smtClean="0">
                <a:solidFill>
                  <a:srgbClr val="FF0000"/>
                </a:solidFill>
              </a:rPr>
              <a:t>unit</a:t>
            </a:r>
            <a:r>
              <a:rPr lang="en-US" dirty="0" smtClean="0"/>
              <a:t>. 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request resolver unit </a:t>
            </a:r>
            <a:r>
              <a:rPr lang="en-US" dirty="0"/>
              <a:t>receives </a:t>
            </a:r>
            <a:r>
              <a:rPr lang="en-US" dirty="0">
                <a:solidFill>
                  <a:schemeClr val="accent6"/>
                </a:solidFill>
              </a:rPr>
              <a:t>N buttons </a:t>
            </a:r>
            <a:r>
              <a:rPr lang="en-US" dirty="0"/>
              <a:t>inside the elevator to indicate the desired floor. It also receives </a:t>
            </a:r>
            <a:r>
              <a:rPr lang="en-US" dirty="0">
                <a:solidFill>
                  <a:schemeClr val="accent6"/>
                </a:solidFill>
              </a:rPr>
              <a:t>two buttons </a:t>
            </a:r>
            <a:r>
              <a:rPr lang="en-US" dirty="0"/>
              <a:t>from each floor one for going </a:t>
            </a:r>
            <a:r>
              <a:rPr lang="en-US" dirty="0">
                <a:solidFill>
                  <a:schemeClr val="accent6"/>
                </a:solidFill>
              </a:rPr>
              <a:t>up</a:t>
            </a:r>
            <a:r>
              <a:rPr lang="en-US" dirty="0"/>
              <a:t> and another for going </a:t>
            </a:r>
            <a:r>
              <a:rPr lang="en-US" dirty="0">
                <a:solidFill>
                  <a:schemeClr val="accent6"/>
                </a:solidFill>
              </a:rPr>
              <a:t>down</a:t>
            </a:r>
            <a:r>
              <a:rPr lang="en-US" dirty="0"/>
              <a:t> requests.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151" y="1643183"/>
            <a:ext cx="3479959" cy="3958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33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Machine Example: An Elevator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addition, it receives a </a:t>
            </a:r>
            <a:r>
              <a:rPr lang="en-US" dirty="0">
                <a:solidFill>
                  <a:schemeClr val="accent6"/>
                </a:solidFill>
              </a:rPr>
              <a:t>floor input </a:t>
            </a:r>
            <a:r>
              <a:rPr lang="en-US" dirty="0"/>
              <a:t>indicating the </a:t>
            </a:r>
            <a:r>
              <a:rPr lang="en-US" dirty="0">
                <a:solidFill>
                  <a:schemeClr val="accent6"/>
                </a:solidFill>
              </a:rPr>
              <a:t>current floor level</a:t>
            </a:r>
            <a:r>
              <a:rPr lang="en-US" dirty="0"/>
              <a:t> and the two signals </a:t>
            </a:r>
            <a:r>
              <a:rPr lang="en-US" dirty="0">
                <a:solidFill>
                  <a:schemeClr val="accent6"/>
                </a:solidFill>
              </a:rPr>
              <a:t>up</a:t>
            </a:r>
            <a:r>
              <a:rPr lang="en-US" dirty="0"/>
              <a:t> and </a:t>
            </a:r>
            <a:r>
              <a:rPr lang="en-US" dirty="0">
                <a:solidFill>
                  <a:schemeClr val="accent6"/>
                </a:solidFill>
              </a:rPr>
              <a:t>down</a:t>
            </a:r>
            <a:r>
              <a:rPr lang="en-US" dirty="0"/>
              <a:t> indicating the </a:t>
            </a:r>
            <a:r>
              <a:rPr lang="en-US" dirty="0">
                <a:solidFill>
                  <a:schemeClr val="accent6"/>
                </a:solidFill>
              </a:rPr>
              <a:t>direction of movement </a:t>
            </a:r>
            <a:r>
              <a:rPr lang="en-US" dirty="0"/>
              <a:t>of the elevator.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controller unit </a:t>
            </a:r>
            <a:r>
              <a:rPr lang="en-US" dirty="0"/>
              <a:t>receives the </a:t>
            </a:r>
            <a:r>
              <a:rPr lang="en-US" dirty="0">
                <a:solidFill>
                  <a:schemeClr val="accent6"/>
                </a:solidFill>
              </a:rPr>
              <a:t>requested floor </a:t>
            </a:r>
            <a:r>
              <a:rPr lang="en-US" dirty="0"/>
              <a:t>from the request resolver unit and a </a:t>
            </a:r>
            <a:r>
              <a:rPr lang="en-US" dirty="0">
                <a:solidFill>
                  <a:schemeClr val="accent6"/>
                </a:solidFill>
              </a:rPr>
              <a:t>floor input </a:t>
            </a:r>
            <a:r>
              <a:rPr lang="en-US" dirty="0"/>
              <a:t>indicating the current floor level.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generates three control signals as </a:t>
            </a:r>
            <a:r>
              <a:rPr lang="en-US" dirty="0">
                <a:solidFill>
                  <a:srgbClr val="FF0000"/>
                </a:solidFill>
              </a:rPr>
              <a:t>outputs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up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down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open</a:t>
            </a:r>
            <a:r>
              <a:rPr lang="en-US" dirty="0"/>
              <a:t>.  The signals up and down control the </a:t>
            </a:r>
            <a:r>
              <a:rPr lang="en-US" dirty="0">
                <a:solidFill>
                  <a:schemeClr val="accent6"/>
                </a:solidFill>
              </a:rPr>
              <a:t>direction of movement</a:t>
            </a:r>
            <a:r>
              <a:rPr lang="en-US" dirty="0"/>
              <a:t> of the elevator while the open signals control the elevator door.  </a:t>
            </a:r>
            <a:endParaRPr lang="en-US" dirty="0" smtClean="0"/>
          </a:p>
          <a:p>
            <a:r>
              <a:rPr lang="en-US" dirty="0"/>
              <a:t>The system will move the elevator either up or down to reach the requested floor.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3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34253</TotalTime>
  <Words>3894</Words>
  <Application>Microsoft Office PowerPoint</Application>
  <PresentationFormat>On-screen Show (4:3)</PresentationFormat>
  <Paragraphs>690</Paragraphs>
  <Slides>68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  <vt:variant>
        <vt:lpstr>Custom Shows</vt:lpstr>
      </vt:variant>
      <vt:variant>
        <vt:i4>1</vt:i4>
      </vt:variant>
    </vt:vector>
  </HeadingPairs>
  <TitlesOfParts>
    <vt:vector size="79" baseType="lpstr">
      <vt:lpstr>Arial</vt:lpstr>
      <vt:lpstr>Comic Sans MS</vt:lpstr>
      <vt:lpstr>Consolas</vt:lpstr>
      <vt:lpstr>Georgia</vt:lpstr>
      <vt:lpstr>Monotype Sorts</vt:lpstr>
      <vt:lpstr>Symbol</vt:lpstr>
      <vt:lpstr>Times New Roman</vt:lpstr>
      <vt:lpstr>Traditional Arabic</vt:lpstr>
      <vt:lpstr>Wingdings</vt:lpstr>
      <vt:lpstr>Default Design</vt:lpstr>
      <vt:lpstr>Program Design and Analysis Chapter 5</vt:lpstr>
      <vt:lpstr>Next . . .</vt:lpstr>
      <vt:lpstr>Embedded Software Components</vt:lpstr>
      <vt:lpstr>Software State Machine</vt:lpstr>
      <vt:lpstr>State Machine Example: Seat Belt Controller</vt:lpstr>
      <vt:lpstr>State Machine Example: Seat Belt Controller</vt:lpstr>
      <vt:lpstr>Seat Belt Controller: C Code</vt:lpstr>
      <vt:lpstr>State Machine Example: An Elevator System</vt:lpstr>
      <vt:lpstr>State Machine Example: An Elevator System</vt:lpstr>
      <vt:lpstr>State Machine Example: An Elevator System</vt:lpstr>
      <vt:lpstr>State Machine Example: An Elevator System</vt:lpstr>
      <vt:lpstr>State Machine Example: An Elevator System</vt:lpstr>
      <vt:lpstr>State Machine Example: An Elevator System</vt:lpstr>
      <vt:lpstr>Circular Buffer</vt:lpstr>
      <vt:lpstr>Circular Buffer: C Implementation</vt:lpstr>
      <vt:lpstr>Using Circular Buffers: FIR Filter</vt:lpstr>
      <vt:lpstr>Using Circular Buffers: IIR Filter</vt:lpstr>
      <vt:lpstr>Queues </vt:lpstr>
      <vt:lpstr>An Array-Based Queue</vt:lpstr>
      <vt:lpstr>An Array-Based Queue</vt:lpstr>
      <vt:lpstr>Producer/Consumer Systems</vt:lpstr>
      <vt:lpstr>Models of Programs</vt:lpstr>
      <vt:lpstr>Data Flow Graph (DFG)</vt:lpstr>
      <vt:lpstr>Data Flow Graph (DFG)</vt:lpstr>
      <vt:lpstr>Control-Data Flow Graph (CDFG)</vt:lpstr>
      <vt:lpstr>CDFG Example</vt:lpstr>
      <vt:lpstr>CDFG: For Loop</vt:lpstr>
      <vt:lpstr>Compilation and Execution</vt:lpstr>
      <vt:lpstr>From Assembly Code to Execution</vt:lpstr>
      <vt:lpstr>The Assembler</vt:lpstr>
      <vt:lpstr>The Symbol Table</vt:lpstr>
      <vt:lpstr>Object File</vt:lpstr>
      <vt:lpstr>Object File Formats</vt:lpstr>
      <vt:lpstr>Linking</vt:lpstr>
      <vt:lpstr>The Linker</vt:lpstr>
      <vt:lpstr>Example</vt:lpstr>
      <vt:lpstr>Example</vt:lpstr>
      <vt:lpstr>Example: Objdump Disassembly</vt:lpstr>
      <vt:lpstr>Example: Objdump Symbols</vt:lpstr>
      <vt:lpstr>Linking Example</vt:lpstr>
      <vt:lpstr>Loaders</vt:lpstr>
      <vt:lpstr>Static vs. Dynamic Linking</vt:lpstr>
      <vt:lpstr>Dynamic Linking Example</vt:lpstr>
      <vt:lpstr>Linking Considerations: Memory Map</vt:lpstr>
      <vt:lpstr>Linking Considerations: Reentrant Programs</vt:lpstr>
      <vt:lpstr>The Compilation Process </vt:lpstr>
      <vt:lpstr>The Compilation Process </vt:lpstr>
      <vt:lpstr>Statement Translation and Optimization</vt:lpstr>
      <vt:lpstr>Basic Compilation: Expressions</vt:lpstr>
      <vt:lpstr>Basic Compilation: Expressions</vt:lpstr>
      <vt:lpstr>Basic Compilation : Control Structures</vt:lpstr>
      <vt:lpstr>Basic Compilation : Control Structures</vt:lpstr>
      <vt:lpstr>Basic Compilation: Procedures</vt:lpstr>
      <vt:lpstr>ARM Procedure Linkage</vt:lpstr>
      <vt:lpstr>Basic Compilation: Data Structures</vt:lpstr>
      <vt:lpstr>Basic Compilation: Data Structures</vt:lpstr>
      <vt:lpstr>Compiler Optimizations: Expression Simplification</vt:lpstr>
      <vt:lpstr>Compiler Optimizations: Dead Code Elimination</vt:lpstr>
      <vt:lpstr>Compiler Optimizations: Procedure Inlining</vt:lpstr>
      <vt:lpstr>Compiler Optimizations: Loop Transformations</vt:lpstr>
      <vt:lpstr>Compiler Optimizations: Loop Transformations</vt:lpstr>
      <vt:lpstr>Compiler Optimizations: Loop Tiling</vt:lpstr>
      <vt:lpstr>Compiler Optimizations: Loop Tiling</vt:lpstr>
      <vt:lpstr>Compiler Optimizations: Array Padding</vt:lpstr>
      <vt:lpstr>Compiler Optimizations: Register Allocation</vt:lpstr>
      <vt:lpstr>Register Allocation: Lifetime Graph</vt:lpstr>
      <vt:lpstr>Register Allocation: Graph Coloring</vt:lpstr>
      <vt:lpstr>Register Allocation: Operator Scheduling</vt:lpstr>
      <vt:lpstr>Shl</vt:lpstr>
    </vt:vector>
  </TitlesOfParts>
  <Company>KFUPM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Dr. Muhamed Mudawar</dc:creator>
  <cp:lastModifiedBy>Windows User</cp:lastModifiedBy>
  <cp:revision>882</cp:revision>
  <dcterms:created xsi:type="dcterms:W3CDTF">2004-09-12T13:54:39Z</dcterms:created>
  <dcterms:modified xsi:type="dcterms:W3CDTF">2017-11-22T19:40:31Z</dcterms:modified>
</cp:coreProperties>
</file>