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344" r:id="rId2"/>
    <p:sldId id="457" r:id="rId3"/>
    <p:sldId id="458" r:id="rId4"/>
    <p:sldId id="459" r:id="rId5"/>
    <p:sldId id="460" r:id="rId6"/>
    <p:sldId id="461" r:id="rId7"/>
    <p:sldId id="462" r:id="rId8"/>
    <p:sldId id="463" r:id="rId9"/>
    <p:sldId id="465" r:id="rId10"/>
    <p:sldId id="464" r:id="rId11"/>
    <p:sldId id="493" r:id="rId12"/>
    <p:sldId id="466" r:id="rId13"/>
    <p:sldId id="468" r:id="rId14"/>
    <p:sldId id="469" r:id="rId15"/>
    <p:sldId id="477" r:id="rId16"/>
    <p:sldId id="478" r:id="rId17"/>
    <p:sldId id="470" r:id="rId18"/>
    <p:sldId id="488" r:id="rId19"/>
    <p:sldId id="489" r:id="rId20"/>
    <p:sldId id="471" r:id="rId21"/>
    <p:sldId id="472" r:id="rId22"/>
    <p:sldId id="473" r:id="rId23"/>
    <p:sldId id="474" r:id="rId24"/>
    <p:sldId id="494" r:id="rId25"/>
    <p:sldId id="475" r:id="rId26"/>
    <p:sldId id="476" r:id="rId27"/>
    <p:sldId id="479" r:id="rId28"/>
    <p:sldId id="480" r:id="rId29"/>
    <p:sldId id="481" r:id="rId30"/>
    <p:sldId id="483" r:id="rId31"/>
    <p:sldId id="482" r:id="rId32"/>
    <p:sldId id="484" r:id="rId33"/>
    <p:sldId id="485" r:id="rId34"/>
    <p:sldId id="486" r:id="rId35"/>
    <p:sldId id="487" r:id="rId36"/>
    <p:sldId id="490" r:id="rId37"/>
    <p:sldId id="496" r:id="rId38"/>
    <p:sldId id="499" r:id="rId39"/>
    <p:sldId id="500" r:id="rId40"/>
    <p:sldId id="498" r:id="rId41"/>
    <p:sldId id="491" r:id="rId42"/>
    <p:sldId id="492" r:id="rId43"/>
    <p:sldId id="495" r:id="rId44"/>
  </p:sldIdLst>
  <p:sldSz cx="9144000" cy="6858000" type="screen4x3"/>
  <p:notesSz cx="7099300" cy="10234613"/>
  <p:custShowLst>
    <p:custShow name="Shl" id="0">
      <p:sldLst/>
    </p:custShow>
  </p:custShow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9999"/>
    <a:srgbClr val="99FF99"/>
    <a:srgbClr val="FF99CC"/>
    <a:srgbClr val="CCFFFF"/>
    <a:srgbClr val="FFAE5D"/>
    <a:srgbClr val="FF9900"/>
    <a:srgbClr val="FFFF99"/>
    <a:srgbClr val="CCFFCC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01" autoAdjust="0"/>
    <p:restoredTop sz="94660"/>
  </p:normalViewPr>
  <p:slideViewPr>
    <p:cSldViewPr>
      <p:cViewPr varScale="1">
        <p:scale>
          <a:sx n="68" d="100"/>
          <a:sy n="68" d="100"/>
        </p:scale>
        <p:origin x="1363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2365"/>
    </p:cViewPr>
  </p:sorterViewPr>
  <p:gridSpacing cx="57607" cy="57607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image" Target="../media/image8.emf"/><Relationship Id="rId4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4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4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232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232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/>
            </a:lvl1pPr>
          </a:lstStyle>
          <a:p>
            <a:pPr>
              <a:defRPr/>
            </a:pPr>
            <a:fld id="{16C9471D-44B9-4BA7-B363-B36C98D147AF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35095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293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2293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293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279DB2B-2252-4115-86AC-120986FEB86B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43481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800100"/>
            <a:ext cx="8229600" cy="26860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698875"/>
            <a:ext cx="8229600" cy="25527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07892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100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0118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0118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5954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4038600" cy="2495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143000"/>
            <a:ext cx="4038600" cy="2495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790950"/>
            <a:ext cx="4038600" cy="2495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790950"/>
            <a:ext cx="4038600" cy="2495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116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832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9853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5143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5143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063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499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703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663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0747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2206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92162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43000"/>
            <a:ext cx="82296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457200" y="6324600"/>
            <a:ext cx="8229600" cy="246221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3943350" algn="ctr"/>
                <a:tab pos="80502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3943350" algn="ctr"/>
                <a:tab pos="80502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3943350" algn="ctr"/>
                <a:tab pos="80502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3943350" algn="ctr"/>
                <a:tab pos="80502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3943350" algn="ctr"/>
                <a:tab pos="80502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943350" algn="ctr"/>
                <a:tab pos="80502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943350" algn="ctr"/>
                <a:tab pos="80502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943350" algn="ctr"/>
                <a:tab pos="80502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943350" algn="ctr"/>
                <a:tab pos="80502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000" dirty="0" smtClean="0"/>
              <a:t>Processes and Operating Systems </a:t>
            </a:r>
            <a:r>
              <a:rPr lang="en-US" altLang="en-US" sz="1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                                               COE 306– Introduction to Embedded System– KFUPM                  	slide </a:t>
            </a:r>
            <a:fld id="{A8E5003E-9D95-43EC-B3F8-1685FE381A46}" type="slidenum">
              <a:rPr lang="ar-SA" altLang="en-US" sz="10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eaLnBrk="1" hangingPunct="1">
                <a:spcBef>
                  <a:spcPct val="50000"/>
                </a:spcBef>
                <a:defRPr/>
              </a:pPr>
              <a:t>‹#›</a:t>
            </a:fld>
            <a:endParaRPr lang="en-US" altLang="en-US" sz="1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0000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Comic Sans MS" panose="030F0702030302020204" pitchFamily="66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Comic Sans MS" panose="030F0702030302020204" pitchFamily="66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Comic Sans MS" panose="030F0702030302020204" pitchFamily="66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Comic Sans MS" panose="030F0702030302020204" pitchFamily="66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Comic Sans MS" panose="030F0702030302020204" pitchFamily="66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Comic Sans MS" panose="030F0702030302020204" pitchFamily="66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Comic Sans MS" panose="030F0702030302020204" pitchFamily="66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Comic Sans MS" panose="030F0702030302020204" pitchFamily="66" charset="0"/>
          <a:cs typeface="Arial" panose="020B0604020202020204" pitchFamily="34" charset="0"/>
        </a:defRPr>
      </a:lvl9pPr>
    </p:titleStyle>
    <p:bodyStyle>
      <a:lvl1pPr marL="347663" indent="-347663" algn="l" rtl="0" eaLnBrk="0" fontAlgn="base" hangingPunct="0">
        <a:spcBef>
          <a:spcPct val="40000"/>
        </a:spcBef>
        <a:spcAft>
          <a:spcPct val="0"/>
        </a:spcAft>
        <a:buFont typeface="Wingdings" panose="05000000000000000000" pitchFamily="2" charset="2"/>
        <a:buChar char="v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98513" indent="-336550" algn="l" rtl="0" eaLnBrk="0" fontAlgn="base" hangingPunct="0">
        <a:spcBef>
          <a:spcPct val="40000"/>
        </a:spcBef>
        <a:spcAft>
          <a:spcPct val="0"/>
        </a:spcAft>
        <a:buFont typeface="Wingdings" panose="05000000000000000000" pitchFamily="2" charset="2"/>
        <a:buChar char="²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4588" indent="-231775" algn="l" rtl="0" eaLnBrk="0" fontAlgn="base" hangingPunct="0">
        <a:spcBef>
          <a:spcPct val="40000"/>
        </a:spcBef>
        <a:spcAft>
          <a:spcPct val="0"/>
        </a:spcAft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481138" indent="-222250" algn="l" rtl="0" eaLnBrk="0" fontAlgn="base" hangingPunct="0">
        <a:spcBef>
          <a:spcPct val="40000"/>
        </a:spcBef>
        <a:spcAft>
          <a:spcPct val="0"/>
        </a:spcAft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33363" algn="l" rtl="0" eaLnBrk="0" fontAlgn="base" hangingPunct="0">
        <a:spcBef>
          <a:spcPct val="40000"/>
        </a:spcBef>
        <a:spcAft>
          <a:spcPct val="0"/>
        </a:spcAft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1.emf"/><Relationship Id="rId4" Type="http://schemas.openxmlformats.org/officeDocument/2006/relationships/image" Target="../media/image8.emf"/><Relationship Id="rId9" Type="http://schemas.openxmlformats.org/officeDocument/2006/relationships/oleObject" Target="../embeddings/oleObject4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6.bin"/><Relationship Id="rId10" Type="http://schemas.openxmlformats.org/officeDocument/2006/relationships/image" Target="../media/image15.wmf"/><Relationship Id="rId4" Type="http://schemas.openxmlformats.org/officeDocument/2006/relationships/image" Target="../media/image12.wmf"/><Relationship Id="rId9" Type="http://schemas.openxmlformats.org/officeDocument/2006/relationships/oleObject" Target="../embeddings/oleObject8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19.wmf"/><Relationship Id="rId4" Type="http://schemas.openxmlformats.org/officeDocument/2006/relationships/image" Target="../media/image16.wmf"/><Relationship Id="rId9" Type="http://schemas.openxmlformats.org/officeDocument/2006/relationships/oleObject" Target="../embeddings/oleObject12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1.png"/><Relationship Id="rId5" Type="http://schemas.openxmlformats.org/officeDocument/2006/relationships/oleObject" Target="../embeddings/oleObject14.bin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Voltage" TargetMode="External"/><Relationship Id="rId2" Type="http://schemas.openxmlformats.org/officeDocument/2006/relationships/hyperlink" Target="https://en.wikipedia.org/wiki/Audio_signa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Sound_pressure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5.png"/><Relationship Id="rId5" Type="http://schemas.openxmlformats.org/officeDocument/2006/relationships/image" Target="../media/image33.wmf"/><Relationship Id="rId4" Type="http://schemas.openxmlformats.org/officeDocument/2006/relationships/oleObject" Target="../embeddings/oleObject16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3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nalog.com/en/design-center/interactive-design-tools/sigma-delta-adc-tutorial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Discrete_space" TargetMode="External"/><Relationship Id="rId2" Type="http://schemas.openxmlformats.org/officeDocument/2006/relationships/hyperlink" Target="https://en.wikipedia.org/wiki/Signal_(electrical_engineering)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800100"/>
            <a:ext cx="8229600" cy="2632075"/>
          </a:xfrm>
        </p:spPr>
        <p:txBody>
          <a:bodyPr/>
          <a:lstStyle/>
          <a:p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/>
              <a:t> </a:t>
            </a:r>
            <a:r>
              <a:rPr lang="en-US" sz="4400" dirty="0" smtClean="0"/>
              <a:t>Analog to Digital Conversion (ADC)</a:t>
            </a:r>
            <a:endParaRPr lang="en-US" altLang="en-US" sz="44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544888"/>
            <a:ext cx="8229600" cy="2879725"/>
          </a:xfrm>
        </p:spPr>
        <p:txBody>
          <a:bodyPr/>
          <a:lstStyle/>
          <a:p>
            <a:r>
              <a:rPr lang="en-US" dirty="0"/>
              <a:t>COE 306: Introduction to Embedded Systems </a:t>
            </a: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Dr. Aiman El-Maleh</a:t>
            </a:r>
          </a:p>
          <a:p>
            <a:pPr eaLnBrk="1" hangingPunct="1">
              <a:lnSpc>
                <a:spcPct val="90000"/>
              </a:lnSpc>
              <a:spcBef>
                <a:spcPct val="100000"/>
              </a:spcBef>
            </a:pPr>
            <a:r>
              <a:rPr lang="en-US" sz="2000" dirty="0"/>
              <a:t>Computer Engineering Department</a:t>
            </a:r>
            <a:endParaRPr lang="en-US" altLang="en-US" sz="2000" dirty="0" smtClean="0"/>
          </a:p>
          <a:p>
            <a:pPr eaLnBrk="1" hangingPunct="1">
              <a:lnSpc>
                <a:spcPct val="90000"/>
              </a:lnSpc>
              <a:spcBef>
                <a:spcPct val="100000"/>
              </a:spcBef>
            </a:pPr>
            <a:r>
              <a:rPr lang="en-US" altLang="en-US" sz="2000" dirty="0" smtClean="0"/>
              <a:t>College of Computer Sciences and Engineering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 smtClean="0"/>
              <a:t>King Fahd University of Petroleum and Minerals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ADC Process-Accuracy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3769158" cy="514350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/>
              <a:t>Sampling Rate</a:t>
            </a:r>
            <a:r>
              <a:rPr lang="en-US" dirty="0"/>
              <a:t>, </a:t>
            </a:r>
            <a:r>
              <a:rPr lang="en-US" dirty="0" err="1">
                <a:solidFill>
                  <a:srgbClr val="FF0000"/>
                </a:solidFill>
              </a:rPr>
              <a:t>Ts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Based on number of steps required in the conversion process</a:t>
            </a:r>
          </a:p>
          <a:p>
            <a:r>
              <a:rPr lang="en-US" dirty="0"/>
              <a:t>Increases the maximum frequency that can be measured</a:t>
            </a:r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572000" y="1120598"/>
            <a:ext cx="3769158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7663" indent="-347663" algn="l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98513" indent="-336550" algn="l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Char char="²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4588" indent="-231775" algn="l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81138" indent="-222250" algn="l" rtl="0" eaLnBrk="0" fontAlgn="base" hangingPunct="0">
              <a:spcBef>
                <a:spcPct val="4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33363" algn="l" rtl="0" eaLnBrk="0" fontAlgn="base" hangingPunct="0">
              <a:spcBef>
                <a:spcPct val="4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/>
              <a:t>Resolution (bit depth)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Q</a:t>
            </a:r>
          </a:p>
          <a:p>
            <a:r>
              <a:rPr lang="en-US" dirty="0"/>
              <a:t>Improves accuracy in measuring amplitude of analog signal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983" y="4177891"/>
            <a:ext cx="3381375" cy="19240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5545" y="4177891"/>
            <a:ext cx="3457575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78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ADC Process-Accuracy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Increasing </a:t>
            </a:r>
            <a:r>
              <a:rPr lang="en-US" altLang="en-US" dirty="0" smtClean="0"/>
              <a:t>sampling </a:t>
            </a:r>
            <a:r>
              <a:rPr lang="en-US" altLang="en-US" dirty="0"/>
              <a:t>rate and </a:t>
            </a:r>
            <a:r>
              <a:rPr lang="en-US" altLang="en-US" dirty="0" smtClean="0"/>
              <a:t>the number of used quantized values result in better </a:t>
            </a:r>
            <a:r>
              <a:rPr lang="en-US" altLang="en-US" dirty="0"/>
              <a:t>accuracy </a:t>
            </a:r>
            <a:r>
              <a:rPr lang="en-US" altLang="en-US" dirty="0" smtClean="0"/>
              <a:t>ADC </a:t>
            </a:r>
            <a:r>
              <a:rPr lang="en-US" altLang="en-US" dirty="0"/>
              <a:t>signals.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161646"/>
            <a:ext cx="8382000" cy="3862387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890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ADC-Error Possibilities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Aliasing </a:t>
            </a:r>
            <a:r>
              <a:rPr lang="en-US" dirty="0"/>
              <a:t>(sampling)</a:t>
            </a:r>
          </a:p>
          <a:p>
            <a:pPr lvl="1"/>
            <a:r>
              <a:rPr lang="en-US" dirty="0"/>
              <a:t>Occurs when the input signal is changing much faster than the sample rate</a:t>
            </a:r>
          </a:p>
          <a:p>
            <a:pPr lvl="1"/>
            <a:r>
              <a:rPr lang="en-US" dirty="0"/>
              <a:t>Should follow the </a:t>
            </a:r>
            <a:r>
              <a:rPr lang="en-US" dirty="0" err="1">
                <a:solidFill>
                  <a:srgbClr val="FF0000"/>
                </a:solidFill>
              </a:rPr>
              <a:t>Nyquist</a:t>
            </a:r>
            <a:r>
              <a:rPr lang="en-US" dirty="0">
                <a:solidFill>
                  <a:srgbClr val="FF0000"/>
                </a:solidFill>
              </a:rPr>
              <a:t> Rule </a:t>
            </a:r>
            <a:r>
              <a:rPr lang="en-US" dirty="0"/>
              <a:t>when sampling</a:t>
            </a:r>
          </a:p>
          <a:p>
            <a:pPr lvl="2"/>
            <a:r>
              <a:rPr lang="en-US" dirty="0" smtClean="0"/>
              <a:t>Use </a:t>
            </a:r>
            <a:r>
              <a:rPr lang="en-US" dirty="0"/>
              <a:t>a sampling frequency at least twice as high as the maximum frequency in the signal to avoid aliasing</a:t>
            </a:r>
          </a:p>
          <a:p>
            <a:pPr lvl="2"/>
            <a:r>
              <a:rPr lang="en-US" dirty="0" err="1">
                <a:solidFill>
                  <a:srgbClr val="FF0000"/>
                </a:solidFill>
              </a:rPr>
              <a:t>f</a:t>
            </a:r>
            <a:r>
              <a:rPr lang="en-US" baseline="-25000" dirty="0" err="1">
                <a:solidFill>
                  <a:srgbClr val="FF0000"/>
                </a:solidFill>
              </a:rPr>
              <a:t>sample</a:t>
            </a:r>
            <a:r>
              <a:rPr lang="en-US" dirty="0">
                <a:solidFill>
                  <a:srgbClr val="FF0000"/>
                </a:solidFill>
              </a:rPr>
              <a:t>&gt;2*</a:t>
            </a:r>
            <a:r>
              <a:rPr lang="en-US" dirty="0" err="1">
                <a:solidFill>
                  <a:srgbClr val="FF0000"/>
                </a:solidFill>
              </a:rPr>
              <a:t>f</a:t>
            </a:r>
            <a:r>
              <a:rPr lang="en-US" baseline="-25000" dirty="0" err="1">
                <a:solidFill>
                  <a:srgbClr val="FF0000"/>
                </a:solidFill>
              </a:rPr>
              <a:t>signal</a:t>
            </a:r>
            <a:endParaRPr lang="en-US" baseline="-25000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Quantization Error </a:t>
            </a:r>
            <a:r>
              <a:rPr lang="en-US" dirty="0"/>
              <a:t>(resolution)</a:t>
            </a:r>
          </a:p>
          <a:p>
            <a:pPr lvl="1"/>
            <a:r>
              <a:rPr lang="en-US" dirty="0"/>
              <a:t>Optimize resolution</a:t>
            </a:r>
          </a:p>
          <a:p>
            <a:pPr lvl="1"/>
            <a:r>
              <a:rPr lang="en-US" dirty="0"/>
              <a:t>Dependent on ADC converter of </a:t>
            </a:r>
            <a:r>
              <a:rPr lang="en-US" dirty="0" err="1"/>
              <a:t>microcontoller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74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Aliasing Example</a:t>
            </a:r>
            <a:endParaRPr lang="en-US" dirty="0"/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0009467"/>
              </p:ext>
            </p:extLst>
          </p:nvPr>
        </p:nvGraphicFramePr>
        <p:xfrm>
          <a:off x="4771591" y="1470362"/>
          <a:ext cx="3895725" cy="216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26" name="Worksheet" r:id="rId3" imgW="4677156" imgH="2600554" progId="Excel.Sheet.8">
                  <p:embed/>
                </p:oleObj>
              </mc:Choice>
              <mc:Fallback>
                <p:oleObj name="Worksheet" r:id="rId3" imgW="4677156" imgH="2600554" progId="Excel.Sheet.8">
                  <p:embed/>
                  <p:pic>
                    <p:nvPicPr>
                      <p:cNvPr id="37478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1591" y="1470362"/>
                        <a:ext cx="3895725" cy="2165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63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2014003"/>
              </p:ext>
            </p:extLst>
          </p:nvPr>
        </p:nvGraphicFramePr>
        <p:xfrm>
          <a:off x="454242" y="1470362"/>
          <a:ext cx="3937000" cy="218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27" name="Worksheet" r:id="rId5" imgW="4677156" imgH="2600554" progId="Excel.Sheet.8">
                  <p:embed/>
                </p:oleObj>
              </mc:Choice>
              <mc:Fallback>
                <p:oleObj name="Worksheet" r:id="rId5" imgW="4677156" imgH="2600554" progId="Excel.Sheet.8">
                  <p:embed/>
                  <p:pic>
                    <p:nvPicPr>
                      <p:cNvPr id="37478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242" y="1470362"/>
                        <a:ext cx="3937000" cy="218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63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7486367"/>
              </p:ext>
            </p:extLst>
          </p:nvPr>
        </p:nvGraphicFramePr>
        <p:xfrm>
          <a:off x="478054" y="3694450"/>
          <a:ext cx="3921125" cy="218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28" name="Worksheet" r:id="rId7" imgW="4677156" imgH="2600554" progId="Excel.Sheet.8">
                  <p:embed/>
                </p:oleObj>
              </mc:Choice>
              <mc:Fallback>
                <p:oleObj name="Worksheet" r:id="rId7" imgW="4677156" imgH="2600554" progId="Excel.Sheet.8">
                  <p:embed/>
                  <p:pic>
                    <p:nvPicPr>
                      <p:cNvPr id="37479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054" y="3694450"/>
                        <a:ext cx="3921125" cy="2181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63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484813"/>
              </p:ext>
            </p:extLst>
          </p:nvPr>
        </p:nvGraphicFramePr>
        <p:xfrm>
          <a:off x="4817629" y="3723025"/>
          <a:ext cx="3902075" cy="216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29" name="Worksheet" r:id="rId9" imgW="4677156" imgH="2600554" progId="Excel.Sheet.8">
                  <p:embed/>
                </p:oleObj>
              </mc:Choice>
              <mc:Fallback>
                <p:oleObj name="Worksheet" r:id="rId9" imgW="4677156" imgH="2600554" progId="Excel.Sheet.8">
                  <p:embed/>
                  <p:pic>
                    <p:nvPicPr>
                      <p:cNvPr id="37479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7629" y="3723025"/>
                        <a:ext cx="3902075" cy="216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63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55782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Quantization Error &amp; Effective Number of Bits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Encoding </a:t>
            </a:r>
            <a:r>
              <a:rPr lang="en-US" altLang="en-US" dirty="0"/>
              <a:t>a signal (A/2) </a:t>
            </a:r>
            <a:r>
              <a:rPr lang="en-US" altLang="en-US" dirty="0" err="1"/>
              <a:t>sin</a:t>
            </a:r>
            <a:r>
              <a:rPr lang="en-US" altLang="en-US" dirty="0" err="1">
                <a:latin typeface="Symbol" panose="05050102010706020507" pitchFamily="18" charset="2"/>
              </a:rPr>
              <a:t>w</a:t>
            </a:r>
            <a:r>
              <a:rPr lang="en-US" altLang="en-US" dirty="0" err="1"/>
              <a:t>t</a:t>
            </a:r>
            <a:r>
              <a:rPr lang="en-US" altLang="en-US" dirty="0"/>
              <a:t> with A being the full scale </a:t>
            </a:r>
            <a:r>
              <a:rPr lang="en-US" altLang="en-US" dirty="0" smtClean="0"/>
              <a:t>using n-bit ADC will </a:t>
            </a:r>
            <a:r>
              <a:rPr lang="en-US" altLang="en-US" dirty="0"/>
              <a:t>give an </a:t>
            </a:r>
            <a:r>
              <a:rPr lang="en-US" altLang="en-US" dirty="0" smtClean="0"/>
              <a:t>error variance</a:t>
            </a:r>
            <a:endParaRPr lang="en-US" altLang="en-US" dirty="0" smtClean="0"/>
          </a:p>
          <a:p>
            <a:endParaRPr lang="en-US" altLang="en-US" dirty="0" smtClean="0"/>
          </a:p>
          <a:p>
            <a:r>
              <a:rPr lang="en-US" altLang="en-US" dirty="0" smtClean="0"/>
              <a:t>Signal </a:t>
            </a:r>
            <a:r>
              <a:rPr lang="en-US" altLang="en-US" dirty="0"/>
              <a:t>to Noise </a:t>
            </a:r>
            <a:r>
              <a:rPr lang="en-US" altLang="en-US" dirty="0" smtClean="0"/>
              <a:t>Ratio</a:t>
            </a:r>
          </a:p>
          <a:p>
            <a:r>
              <a:rPr lang="en-US" altLang="en-US" dirty="0"/>
              <a:t>Effective number of bits of an n-bit </a:t>
            </a:r>
            <a:r>
              <a:rPr lang="en-US" altLang="en-US" dirty="0" smtClean="0"/>
              <a:t>ADC</a:t>
            </a:r>
            <a:endParaRPr lang="en-US" altLang="en-US" dirty="0"/>
          </a:p>
          <a:p>
            <a:pPr lvl="1"/>
            <a:r>
              <a:rPr lang="en-US" altLang="en-US" dirty="0"/>
              <a:t>n’ giving the correct SNR</a:t>
            </a:r>
          </a:p>
          <a:p>
            <a:r>
              <a:rPr lang="en-US" altLang="en-US" dirty="0" smtClean="0"/>
              <a:t>Example</a:t>
            </a:r>
            <a:r>
              <a:rPr lang="en-US" altLang="en-US" dirty="0"/>
              <a:t>: </a:t>
            </a:r>
            <a:endParaRPr lang="en-US" altLang="en-US" dirty="0" smtClean="0"/>
          </a:p>
          <a:p>
            <a:pPr lvl="1"/>
            <a:r>
              <a:rPr lang="en-US" altLang="en-US" dirty="0" smtClean="0"/>
              <a:t>AD9235 </a:t>
            </a:r>
            <a:r>
              <a:rPr lang="en-US" altLang="en-US" dirty="0"/>
              <a:t>12-bit 20 to 65 MHz</a:t>
            </a:r>
          </a:p>
          <a:p>
            <a:pPr lvl="1"/>
            <a:r>
              <a:rPr lang="en-US" altLang="en-US" dirty="0"/>
              <a:t>SNR = 70 dB </a:t>
            </a:r>
          </a:p>
          <a:p>
            <a:pPr lvl="1"/>
            <a:r>
              <a:rPr lang="en-US" altLang="en-US" dirty="0"/>
              <a:t>Effective number of bits = 11.4 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dirty="0"/>
          </a:p>
        </p:txBody>
      </p:sp>
      <p:graphicFrame>
        <p:nvGraphicFramePr>
          <p:cNvPr id="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5967832"/>
              </p:ext>
            </p:extLst>
          </p:nvPr>
        </p:nvGraphicFramePr>
        <p:xfrm>
          <a:off x="6768883" y="1463146"/>
          <a:ext cx="17780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66" name="Equation" r:id="rId3" imgW="1777680" imgH="698400" progId="Equation.3">
                  <p:embed/>
                </p:oleObj>
              </mc:Choice>
              <mc:Fallback>
                <p:oleObj name="Equation" r:id="rId3" imgW="1777680" imgH="698400" progId="Equation.3">
                  <p:embed/>
                  <p:pic>
                    <p:nvPicPr>
                      <p:cNvPr id="370722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8883" y="1463146"/>
                        <a:ext cx="177800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6812972"/>
              </p:ext>
            </p:extLst>
          </p:nvPr>
        </p:nvGraphicFramePr>
        <p:xfrm>
          <a:off x="3938323" y="2161646"/>
          <a:ext cx="4851400" cy="1235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67" name="Equation" r:id="rId5" imgW="4851360" imgH="1396800" progId="Equation.3">
                  <p:embed/>
                </p:oleObj>
              </mc:Choice>
              <mc:Fallback>
                <p:oleObj name="Equation" r:id="rId5" imgW="4851360" imgH="1396800" progId="Equation.3">
                  <p:embed/>
                  <p:pic>
                    <p:nvPicPr>
                      <p:cNvPr id="370723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8323" y="2161646"/>
                        <a:ext cx="4851400" cy="1235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30"/>
          <p:cNvGrpSpPr>
            <a:grpSpLocks/>
          </p:cNvGrpSpPr>
          <p:nvPr/>
        </p:nvGrpSpPr>
        <p:grpSpPr bwMode="auto">
          <a:xfrm>
            <a:off x="5004827" y="4294917"/>
            <a:ext cx="3893921" cy="1749425"/>
            <a:chOff x="3486" y="609"/>
            <a:chExt cx="2728" cy="1102"/>
          </a:xfrm>
        </p:grpSpPr>
        <p:graphicFrame>
          <p:nvGraphicFramePr>
            <p:cNvPr id="8" name="Object 18"/>
            <p:cNvGraphicFramePr>
              <a:graphicFrameLocks noChangeAspect="1"/>
            </p:cNvGraphicFramePr>
            <p:nvPr/>
          </p:nvGraphicFramePr>
          <p:xfrm>
            <a:off x="3486" y="609"/>
            <a:ext cx="1899" cy="11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68" name="Chart" r:id="rId7" imgW="4677156" imgH="2714854" progId="Excel.Chart.8">
                    <p:embed/>
                  </p:oleObj>
                </mc:Choice>
                <mc:Fallback>
                  <p:oleObj name="Chart" r:id="rId7" imgW="4677156" imgH="2714854" progId="Excel.Chart.8">
                    <p:embed/>
                    <p:pic>
                      <p:nvPicPr>
                        <p:cNvPr id="370706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86" y="609"/>
                          <a:ext cx="1899" cy="110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635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07763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Line 19"/>
            <p:cNvSpPr>
              <a:spLocks noChangeShapeType="1"/>
            </p:cNvSpPr>
            <p:nvPr/>
          </p:nvSpPr>
          <p:spPr bwMode="auto">
            <a:xfrm>
              <a:off x="4204" y="1186"/>
              <a:ext cx="0" cy="77"/>
            </a:xfrm>
            <a:prstGeom prst="line">
              <a:avLst/>
            </a:prstGeom>
            <a:noFill/>
            <a:ln w="635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Line 20"/>
            <p:cNvSpPr>
              <a:spLocks noChangeShapeType="1"/>
            </p:cNvSpPr>
            <p:nvPr/>
          </p:nvSpPr>
          <p:spPr bwMode="auto">
            <a:xfrm flipH="1" flipV="1">
              <a:off x="4194" y="1212"/>
              <a:ext cx="701" cy="221"/>
            </a:xfrm>
            <a:prstGeom prst="line">
              <a:avLst/>
            </a:prstGeom>
            <a:noFill/>
            <a:ln w="6350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Text Box 21"/>
            <p:cNvSpPr txBox="1">
              <a:spLocks noChangeArrowheads="1"/>
            </p:cNvSpPr>
            <p:nvPr/>
          </p:nvSpPr>
          <p:spPr bwMode="auto">
            <a:xfrm>
              <a:off x="4891" y="1270"/>
              <a:ext cx="38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b="1">
                  <a:solidFill>
                    <a:schemeClr val="bg2"/>
                  </a:solidFill>
                  <a:latin typeface="Symbol" panose="05050102010706020507" pitchFamily="18" charset="2"/>
                </a:rPr>
                <a:t>e</a:t>
              </a:r>
              <a:r>
                <a:rPr lang="en-US" altLang="en-US" sz="2000" b="1">
                  <a:solidFill>
                    <a:schemeClr val="bg2"/>
                  </a:solidFill>
                  <a:latin typeface="Helvetica" panose="020B0604020202020204" pitchFamily="34" charset="0"/>
                </a:rPr>
                <a:t>(x)</a:t>
              </a:r>
              <a:endParaRPr lang="en-GB" altLang="en-US" sz="2000" b="1">
                <a:solidFill>
                  <a:schemeClr val="bg2"/>
                </a:solidFill>
                <a:latin typeface="Symbol" panose="05050102010706020507" pitchFamily="18" charset="2"/>
              </a:endParaRPr>
            </a:p>
          </p:txBody>
        </p:sp>
        <p:sp>
          <p:nvSpPr>
            <p:cNvPr id="12" name="Text Box 24"/>
            <p:cNvSpPr txBox="1">
              <a:spLocks noChangeArrowheads="1"/>
            </p:cNvSpPr>
            <p:nvPr/>
          </p:nvSpPr>
          <p:spPr bwMode="auto">
            <a:xfrm>
              <a:off x="3886" y="1182"/>
              <a:ext cx="18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 b="1">
                  <a:solidFill>
                    <a:schemeClr val="bg2"/>
                  </a:solidFill>
                  <a:latin typeface="Helvetica" panose="020B0604020202020204" pitchFamily="34" charset="0"/>
                </a:rPr>
                <a:t>q</a:t>
              </a:r>
              <a:endParaRPr lang="en-GB" altLang="en-US" sz="1400" b="1">
                <a:solidFill>
                  <a:schemeClr val="bg2"/>
                </a:solidFill>
                <a:latin typeface="Symbol" panose="05050102010706020507" pitchFamily="18" charset="2"/>
              </a:endParaRPr>
            </a:p>
          </p:txBody>
        </p:sp>
        <p:sp>
          <p:nvSpPr>
            <p:cNvPr id="13" name="Line 25"/>
            <p:cNvSpPr>
              <a:spLocks noChangeShapeType="1"/>
            </p:cNvSpPr>
            <p:nvPr/>
          </p:nvSpPr>
          <p:spPr bwMode="auto">
            <a:xfrm>
              <a:off x="4048" y="1158"/>
              <a:ext cx="0" cy="253"/>
            </a:xfrm>
            <a:prstGeom prst="line">
              <a:avLst/>
            </a:prstGeom>
            <a:noFill/>
            <a:ln w="6350">
              <a:solidFill>
                <a:schemeClr val="bg2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4" name="Object 27"/>
            <p:cNvGraphicFramePr>
              <a:graphicFrameLocks noChangeAspect="1"/>
            </p:cNvGraphicFramePr>
            <p:nvPr/>
          </p:nvGraphicFramePr>
          <p:xfrm>
            <a:off x="5446" y="708"/>
            <a:ext cx="768" cy="8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69" name="Equation" r:id="rId9" imgW="1218960" imgH="1384200" progId="Equation.3">
                    <p:embed/>
                  </p:oleObj>
                </mc:Choice>
                <mc:Fallback>
                  <p:oleObj name="Equation" r:id="rId9" imgW="1218960" imgH="1384200" progId="Equation.3">
                    <p:embed/>
                    <p:pic>
                      <p:nvPicPr>
                        <p:cNvPr id="370715" name="Object 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46" y="708"/>
                          <a:ext cx="768" cy="8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081249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Conversion Time &amp; Converter 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ko-KR" sz="2000" dirty="0">
                <a:solidFill>
                  <a:srgbClr val="FF0000"/>
                </a:solidFill>
              </a:rPr>
              <a:t>Conversion Time</a:t>
            </a:r>
          </a:p>
          <a:p>
            <a:pPr lvl="1">
              <a:lnSpc>
                <a:spcPct val="90000"/>
              </a:lnSpc>
            </a:pPr>
            <a:r>
              <a:rPr lang="en-US" altLang="ko-KR" dirty="0"/>
              <a:t>Required time (</a:t>
            </a:r>
            <a:r>
              <a:rPr lang="en-US" altLang="ko-KR" dirty="0" err="1">
                <a:solidFill>
                  <a:srgbClr val="FF0000"/>
                </a:solidFill>
              </a:rPr>
              <a:t>tc</a:t>
            </a:r>
            <a:r>
              <a:rPr lang="en-US" altLang="ko-KR" dirty="0"/>
              <a:t>) before the converter can provide valid output data</a:t>
            </a:r>
          </a:p>
          <a:p>
            <a:pPr>
              <a:lnSpc>
                <a:spcPct val="90000"/>
              </a:lnSpc>
            </a:pPr>
            <a:r>
              <a:rPr lang="en-US" altLang="ko-KR" sz="2000" dirty="0">
                <a:solidFill>
                  <a:srgbClr val="FF0000"/>
                </a:solidFill>
              </a:rPr>
              <a:t>Converter Throughput Rate</a:t>
            </a:r>
          </a:p>
          <a:p>
            <a:pPr lvl="1">
              <a:lnSpc>
                <a:spcPct val="90000"/>
              </a:lnSpc>
            </a:pPr>
            <a:r>
              <a:rPr lang="en-US" altLang="ko-KR" dirty="0"/>
              <a:t>The number of times the input signal can be sampled maintaining full accuracy</a:t>
            </a:r>
          </a:p>
          <a:p>
            <a:pPr lvl="1">
              <a:lnSpc>
                <a:spcPct val="90000"/>
              </a:lnSpc>
            </a:pPr>
            <a:r>
              <a:rPr lang="en-US" altLang="ko-KR" dirty="0"/>
              <a:t>Inverse of the total time required for one successful conversion</a:t>
            </a:r>
          </a:p>
          <a:p>
            <a:pPr lvl="1">
              <a:lnSpc>
                <a:spcPct val="90000"/>
              </a:lnSpc>
            </a:pPr>
            <a:r>
              <a:rPr lang="en-US" altLang="ko-KR" dirty="0"/>
              <a:t>Inverse of Conversion time if No S/H(Sample and Hold) circuit is </a:t>
            </a:r>
            <a:r>
              <a:rPr lang="en-US" altLang="ko-KR" dirty="0" smtClean="0"/>
              <a:t>used</a:t>
            </a:r>
          </a:p>
          <a:p>
            <a:r>
              <a:rPr lang="en-US" altLang="ko-KR" dirty="0"/>
              <a:t>Input voltage change during the conversion process introduces an undesirable uncertainty</a:t>
            </a:r>
          </a:p>
          <a:p>
            <a:r>
              <a:rPr lang="en-US" altLang="ko-KR" dirty="0"/>
              <a:t>Full conversion accuracy is realized only if this uncertainty is kept low below the converter’s </a:t>
            </a:r>
            <a:r>
              <a:rPr lang="en-US" altLang="ko-KR" dirty="0" smtClean="0"/>
              <a:t>resolution</a:t>
            </a:r>
            <a:endParaRPr lang="en-US" altLang="ko-K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98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Conversion Time &amp; Converter Rate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7663" lvl="1" indent="-347663">
              <a:buFont typeface="Wingdings" panose="05000000000000000000" pitchFamily="2" charset="2"/>
              <a:buChar char="v"/>
            </a:pPr>
            <a:r>
              <a:rPr lang="en-US" altLang="ko-KR" sz="2500" dirty="0">
                <a:solidFill>
                  <a:srgbClr val="FF0000"/>
                </a:solidFill>
              </a:rPr>
              <a:t>Rate of Change x </a:t>
            </a:r>
            <a:r>
              <a:rPr lang="en-US" altLang="ko-KR" sz="2500" dirty="0" err="1">
                <a:solidFill>
                  <a:srgbClr val="FF0000"/>
                </a:solidFill>
              </a:rPr>
              <a:t>tc</a:t>
            </a:r>
            <a:r>
              <a:rPr lang="en-US" altLang="ko-KR" sz="2500" dirty="0">
                <a:solidFill>
                  <a:srgbClr val="FF0000"/>
                </a:solidFill>
              </a:rPr>
              <a:t> </a:t>
            </a:r>
            <a:r>
              <a:rPr lang="en-US" altLang="ko-KR" sz="2500" dirty="0">
                <a:solidFill>
                  <a:srgbClr val="FF0000"/>
                </a:solidFill>
                <a:sym typeface="Symbol" panose="05050102010706020507" pitchFamily="18" charset="2"/>
              </a:rPr>
              <a:t> </a:t>
            </a:r>
            <a:r>
              <a:rPr lang="en-US" altLang="ko-KR" sz="2500" dirty="0" smtClean="0">
                <a:solidFill>
                  <a:srgbClr val="FF0000"/>
                </a:solidFill>
                <a:sym typeface="Symbol" panose="05050102010706020507" pitchFamily="18" charset="2"/>
              </a:rPr>
              <a:t>resolution</a:t>
            </a:r>
          </a:p>
          <a:p>
            <a:pPr>
              <a:lnSpc>
                <a:spcPct val="90000"/>
              </a:lnSpc>
            </a:pPr>
            <a:r>
              <a:rPr lang="en-US" altLang="ko-KR" sz="2000" dirty="0"/>
              <a:t>Example</a:t>
            </a:r>
          </a:p>
          <a:p>
            <a:pPr lvl="1">
              <a:lnSpc>
                <a:spcPct val="90000"/>
              </a:lnSpc>
            </a:pPr>
            <a:r>
              <a:rPr lang="en-US" altLang="ko-KR" dirty="0"/>
              <a:t>8-bit ADC</a:t>
            </a:r>
          </a:p>
          <a:p>
            <a:pPr lvl="1">
              <a:lnSpc>
                <a:spcPct val="90000"/>
              </a:lnSpc>
            </a:pPr>
            <a:r>
              <a:rPr lang="en-US" altLang="ko-KR" dirty="0"/>
              <a:t>Conversion Time: 100</a:t>
            </a:r>
            <a:r>
              <a:rPr lang="en-US" altLang="ko-KR" dirty="0">
                <a:sym typeface="Symbol" panose="05050102010706020507" pitchFamily="18" charset="2"/>
              </a:rPr>
              <a:t>sec</a:t>
            </a:r>
          </a:p>
          <a:p>
            <a:pPr lvl="1">
              <a:lnSpc>
                <a:spcPct val="90000"/>
              </a:lnSpc>
            </a:pPr>
            <a:r>
              <a:rPr lang="en-US" altLang="ko-KR" dirty="0"/>
              <a:t>Sinusoidal </a:t>
            </a:r>
            <a:r>
              <a:rPr lang="en-US" altLang="ko-KR" dirty="0" smtClean="0"/>
              <a:t>input </a:t>
            </a:r>
          </a:p>
          <a:p>
            <a:pPr lvl="2">
              <a:lnSpc>
                <a:spcPct val="90000"/>
              </a:lnSpc>
            </a:pPr>
            <a:r>
              <a:rPr lang="en-US" altLang="ko-KR" dirty="0"/>
              <a:t>Rate of change </a:t>
            </a:r>
          </a:p>
          <a:p>
            <a:pPr lvl="2">
              <a:lnSpc>
                <a:spcPct val="90000"/>
              </a:lnSpc>
            </a:pPr>
            <a:endParaRPr lang="en-US" altLang="ko-KR" dirty="0"/>
          </a:p>
          <a:p>
            <a:pPr lvl="2">
              <a:lnSpc>
                <a:spcPct val="90000"/>
              </a:lnSpc>
            </a:pPr>
            <a:endParaRPr lang="en-US" altLang="ko-KR" dirty="0"/>
          </a:p>
          <a:p>
            <a:pPr lvl="2">
              <a:lnSpc>
                <a:spcPct val="90000"/>
              </a:lnSpc>
            </a:pPr>
            <a:r>
              <a:rPr lang="en-US" altLang="ko-KR" dirty="0"/>
              <a:t>Let FS = 2A</a:t>
            </a:r>
          </a:p>
          <a:p>
            <a:pPr lvl="2">
              <a:lnSpc>
                <a:spcPct val="90000"/>
              </a:lnSpc>
            </a:pPr>
            <a:endParaRPr lang="en-US" altLang="ko-KR" dirty="0"/>
          </a:p>
          <a:p>
            <a:pPr lvl="1">
              <a:lnSpc>
                <a:spcPct val="90000"/>
              </a:lnSpc>
            </a:pPr>
            <a:endParaRPr lang="ko-KR" altLang="en-US" sz="2500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graphicFrame>
        <p:nvGraphicFramePr>
          <p:cNvPr id="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3540137"/>
              </p:ext>
            </p:extLst>
          </p:nvPr>
        </p:nvGraphicFramePr>
        <p:xfrm>
          <a:off x="5896962" y="1239935"/>
          <a:ext cx="1901030" cy="7488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58" name="Equation" r:id="rId3" imgW="825500" imgH="381000" progId="Equation.DSMT4">
                  <p:embed/>
                </p:oleObj>
              </mc:Choice>
              <mc:Fallback>
                <p:oleObj name="Equation" r:id="rId3" imgW="825500" imgH="381000" progId="Equation.DSMT4">
                  <p:embed/>
                  <p:pic>
                    <p:nvPicPr>
                      <p:cNvPr id="1024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6962" y="1239935"/>
                        <a:ext cx="1901030" cy="7488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0212002"/>
              </p:ext>
            </p:extLst>
          </p:nvPr>
        </p:nvGraphicFramePr>
        <p:xfrm>
          <a:off x="3477467" y="2852930"/>
          <a:ext cx="1649413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59" name="Equation" r:id="rId5" imgW="850531" imgH="190417" progId="Equation.DSMT4">
                  <p:embed/>
                </p:oleObj>
              </mc:Choice>
              <mc:Fallback>
                <p:oleObj name="Equation" r:id="rId5" imgW="850531" imgH="190417" progId="Equation.DSMT4">
                  <p:embed/>
                  <p:pic>
                    <p:nvPicPr>
                      <p:cNvPr id="1024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7467" y="2852930"/>
                        <a:ext cx="1649413" cy="369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6520463"/>
              </p:ext>
            </p:extLst>
          </p:nvPr>
        </p:nvGraphicFramePr>
        <p:xfrm>
          <a:off x="1749257" y="3544214"/>
          <a:ext cx="3027363" cy="69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60" name="Equation" r:id="rId7" imgW="1562100" imgH="355600" progId="Equation.DSMT4">
                  <p:embed/>
                </p:oleObj>
              </mc:Choice>
              <mc:Fallback>
                <p:oleObj name="Equation" r:id="rId7" imgW="1562100" imgH="355600" progId="Equation.DSMT4">
                  <p:embed/>
                  <p:pic>
                    <p:nvPicPr>
                      <p:cNvPr id="1024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9257" y="3544214"/>
                        <a:ext cx="3027363" cy="690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5391576"/>
              </p:ext>
            </p:extLst>
          </p:nvPr>
        </p:nvGraphicFramePr>
        <p:xfrm>
          <a:off x="1634043" y="4696354"/>
          <a:ext cx="2066925" cy="145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61" name="Equation" r:id="rId9" imgW="1066800" imgH="749300" progId="Equation.DSMT4">
                  <p:embed/>
                </p:oleObj>
              </mc:Choice>
              <mc:Fallback>
                <p:oleObj name="Equation" r:id="rId9" imgW="1066800" imgH="749300" progId="Equation.DSMT4">
                  <p:embed/>
                  <p:pic>
                    <p:nvPicPr>
                      <p:cNvPr id="1025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4043" y="4696354"/>
                        <a:ext cx="2066925" cy="1454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799553" y="4783913"/>
            <a:ext cx="4788661" cy="618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90000"/>
              </a:lnSpc>
            </a:pPr>
            <a:r>
              <a:rPr lang="en-US" altLang="ko-KR" sz="2000" dirty="0">
                <a:solidFill>
                  <a:srgbClr val="FF0000"/>
                </a:solidFill>
              </a:rPr>
              <a:t>Limited to Low frequency of 12.4 </a:t>
            </a:r>
            <a:r>
              <a:rPr lang="en-US" altLang="ko-KR" sz="2000" dirty="0" smtClean="0">
                <a:solidFill>
                  <a:srgbClr val="FF0000"/>
                </a:solidFill>
              </a:rPr>
              <a:t>Hz</a:t>
            </a:r>
          </a:p>
          <a:p>
            <a:pPr lvl="1">
              <a:lnSpc>
                <a:spcPct val="90000"/>
              </a:lnSpc>
            </a:pPr>
            <a:r>
              <a:rPr lang="en-US" altLang="ko-KR" dirty="0" smtClean="0">
                <a:solidFill>
                  <a:srgbClr val="FF0000"/>
                </a:solidFill>
              </a:rPr>
              <a:t>Few </a:t>
            </a:r>
            <a:r>
              <a:rPr lang="en-US" altLang="ko-KR" dirty="0">
                <a:solidFill>
                  <a:srgbClr val="FF0000"/>
                </a:solidFill>
              </a:rPr>
              <a:t>Applications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78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ADC Techniques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Counter or Tracking </a:t>
            </a:r>
            <a:r>
              <a:rPr lang="en-US" altLang="ko-KR" dirty="0" smtClean="0"/>
              <a:t>ADC</a:t>
            </a:r>
            <a:endParaRPr lang="en-US" dirty="0" smtClean="0"/>
          </a:p>
          <a:p>
            <a:r>
              <a:rPr lang="en-US" dirty="0" smtClean="0"/>
              <a:t>Flash ADC</a:t>
            </a:r>
            <a:endParaRPr lang="en-US" dirty="0"/>
          </a:p>
          <a:p>
            <a:r>
              <a:rPr lang="en-US" dirty="0" smtClean="0"/>
              <a:t>Successive Approximation ADC</a:t>
            </a:r>
          </a:p>
          <a:p>
            <a:r>
              <a:rPr lang="en-US" altLang="en-US" dirty="0"/>
              <a:t>Single Slope Integration ADC</a:t>
            </a:r>
            <a:endParaRPr lang="en-US" dirty="0" smtClean="0"/>
          </a:p>
          <a:p>
            <a:r>
              <a:rPr lang="en-US" dirty="0" smtClean="0"/>
              <a:t>Dual </a:t>
            </a:r>
            <a:r>
              <a:rPr lang="en-US" dirty="0"/>
              <a:t>Slope </a:t>
            </a:r>
            <a:r>
              <a:rPr lang="en-US" dirty="0" smtClean="0"/>
              <a:t>ADC</a:t>
            </a:r>
            <a:endParaRPr lang="en-US" dirty="0"/>
          </a:p>
          <a:p>
            <a:r>
              <a:rPr lang="en-US" dirty="0"/>
              <a:t>Delta-Sigma </a:t>
            </a:r>
            <a:r>
              <a:rPr lang="en-US" dirty="0" smtClean="0"/>
              <a:t>ADC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7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Counter Type ADC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4978905" cy="51435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ko-KR" sz="2000" dirty="0"/>
              <a:t>Operation</a:t>
            </a:r>
          </a:p>
          <a:p>
            <a:pPr lvl="1">
              <a:lnSpc>
                <a:spcPct val="90000"/>
              </a:lnSpc>
            </a:pPr>
            <a:r>
              <a:rPr lang="en-US" altLang="ko-KR" dirty="0"/>
              <a:t>Reset and Start Counter</a:t>
            </a:r>
          </a:p>
          <a:p>
            <a:pPr lvl="1">
              <a:lnSpc>
                <a:spcPct val="90000"/>
              </a:lnSpc>
            </a:pPr>
            <a:r>
              <a:rPr lang="en-US" altLang="ko-KR" dirty="0"/>
              <a:t>DAC convert Digital output of Counter to Analog signal</a:t>
            </a:r>
          </a:p>
          <a:p>
            <a:pPr lvl="1">
              <a:lnSpc>
                <a:spcPct val="90000"/>
              </a:lnSpc>
            </a:pPr>
            <a:r>
              <a:rPr lang="en-US" altLang="ko-KR" dirty="0"/>
              <a:t>Compare Analog input and Output of DAC</a:t>
            </a:r>
          </a:p>
          <a:p>
            <a:pPr lvl="2">
              <a:lnSpc>
                <a:spcPct val="90000"/>
              </a:lnSpc>
            </a:pPr>
            <a:r>
              <a:rPr lang="en-US" altLang="ko-KR" dirty="0"/>
              <a:t>Vi </a:t>
            </a:r>
            <a:r>
              <a:rPr lang="en-US" altLang="ko-KR" dirty="0" smtClean="0"/>
              <a:t>&gt; </a:t>
            </a:r>
            <a:r>
              <a:rPr lang="en-US" altLang="ko-KR" dirty="0"/>
              <a:t>V</a:t>
            </a:r>
            <a:r>
              <a:rPr lang="en-US" altLang="ko-KR" baseline="-25000" dirty="0"/>
              <a:t>DAC</a:t>
            </a:r>
          </a:p>
          <a:p>
            <a:pPr lvl="3">
              <a:lnSpc>
                <a:spcPct val="90000"/>
              </a:lnSpc>
            </a:pPr>
            <a:r>
              <a:rPr lang="en-US" altLang="ko-KR" dirty="0"/>
              <a:t>Continue counting</a:t>
            </a:r>
          </a:p>
          <a:p>
            <a:pPr lvl="2">
              <a:lnSpc>
                <a:spcPct val="90000"/>
              </a:lnSpc>
            </a:pPr>
            <a:r>
              <a:rPr lang="en-US" altLang="ko-KR" dirty="0"/>
              <a:t>Vi </a:t>
            </a:r>
            <a:r>
              <a:rPr lang="en-US" altLang="ko-KR" dirty="0" smtClean="0"/>
              <a:t>≤ </a:t>
            </a:r>
            <a:r>
              <a:rPr lang="en-US" altLang="ko-KR" dirty="0"/>
              <a:t>V</a:t>
            </a:r>
            <a:r>
              <a:rPr lang="en-US" altLang="ko-KR" baseline="-25000" dirty="0"/>
              <a:t>DAC</a:t>
            </a:r>
          </a:p>
          <a:p>
            <a:pPr lvl="3">
              <a:lnSpc>
                <a:spcPct val="90000"/>
              </a:lnSpc>
            </a:pPr>
            <a:r>
              <a:rPr lang="en-US" altLang="ko-KR" dirty="0"/>
              <a:t>Stop counting</a:t>
            </a:r>
          </a:p>
          <a:p>
            <a:pPr lvl="1">
              <a:lnSpc>
                <a:spcPct val="90000"/>
              </a:lnSpc>
            </a:pPr>
            <a:r>
              <a:rPr lang="en-US" altLang="ko-KR" dirty="0"/>
              <a:t>Digital Output = Output of Counter</a:t>
            </a:r>
          </a:p>
          <a:p>
            <a:pPr>
              <a:lnSpc>
                <a:spcPct val="90000"/>
              </a:lnSpc>
            </a:pPr>
            <a:r>
              <a:rPr lang="en-US" altLang="ko-KR" sz="2000" dirty="0"/>
              <a:t>Disadvantage</a:t>
            </a:r>
          </a:p>
          <a:p>
            <a:pPr lvl="1">
              <a:lnSpc>
                <a:spcPct val="90000"/>
              </a:lnSpc>
            </a:pPr>
            <a:r>
              <a:rPr lang="en-US" altLang="ko-KR" dirty="0"/>
              <a:t>Conversion time is varied</a:t>
            </a:r>
          </a:p>
          <a:p>
            <a:pPr lvl="2">
              <a:lnSpc>
                <a:spcPct val="90000"/>
              </a:lnSpc>
            </a:pPr>
            <a:r>
              <a:rPr lang="en-US" altLang="ko-KR" dirty="0"/>
              <a:t>2</a:t>
            </a:r>
            <a:r>
              <a:rPr lang="en-US" altLang="ko-KR" baseline="30000" dirty="0"/>
              <a:t>n</a:t>
            </a:r>
            <a:r>
              <a:rPr lang="en-US" altLang="ko-KR" dirty="0"/>
              <a:t> Clock Period for Full Scale input</a:t>
            </a:r>
          </a:p>
          <a:p>
            <a:endParaRPr lang="en-US" dirty="0"/>
          </a:p>
        </p:txBody>
      </p:sp>
      <p:graphicFrame>
        <p:nvGraphicFramePr>
          <p:cNvPr id="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3356150"/>
              </p:ext>
            </p:extLst>
          </p:nvPr>
        </p:nvGraphicFramePr>
        <p:xfrm>
          <a:off x="4975249" y="1439180"/>
          <a:ext cx="3886200" cy="2303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0" name="Photo Editor 사진" r:id="rId3" imgW="4495238" imgH="2666667" progId="MSPhotoEd.3">
                  <p:embed/>
                </p:oleObj>
              </mc:Choice>
              <mc:Fallback>
                <p:oleObj name="Photo Editor 사진" r:id="rId3" imgW="4495238" imgH="2666667" progId="MSPhotoEd.3">
                  <p:embed/>
                  <p:pic>
                    <p:nvPicPr>
                      <p:cNvPr id="1741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5249" y="1439180"/>
                        <a:ext cx="3886200" cy="2303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2375653"/>
              </p:ext>
            </p:extLst>
          </p:nvPr>
        </p:nvGraphicFramePr>
        <p:xfrm>
          <a:off x="5551319" y="3832249"/>
          <a:ext cx="2971800" cy="2300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1" name="Photo Editor 사진" r:id="rId5" imgW="3200000" imgH="2476190" progId="MSPhotoEd.3">
                  <p:embed/>
                </p:oleObj>
              </mc:Choice>
              <mc:Fallback>
                <p:oleObj name="Photo Editor 사진" r:id="rId5" imgW="3200000" imgH="2476190" progId="MSPhotoEd.3">
                  <p:embed/>
                  <p:pic>
                    <p:nvPicPr>
                      <p:cNvPr id="1741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1319" y="3832249"/>
                        <a:ext cx="2971800" cy="2300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187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Tracking Type ADC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Tracking or Servo Type</a:t>
            </a:r>
          </a:p>
          <a:p>
            <a:pPr lvl="1"/>
            <a:r>
              <a:rPr lang="en-US" altLang="ko-KR" sz="2200" dirty="0"/>
              <a:t>Using Up/Down Counter to track input signal continuously</a:t>
            </a:r>
          </a:p>
          <a:p>
            <a:pPr lvl="2"/>
            <a:r>
              <a:rPr lang="en-US" altLang="ko-KR" dirty="0"/>
              <a:t>For slow varying input</a:t>
            </a:r>
          </a:p>
          <a:p>
            <a:endParaRPr lang="en-US" dirty="0"/>
          </a:p>
        </p:txBody>
      </p:sp>
      <p:graphicFrame>
        <p:nvGraphicFramePr>
          <p:cNvPr id="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6113542"/>
              </p:ext>
            </p:extLst>
          </p:nvPr>
        </p:nvGraphicFramePr>
        <p:xfrm>
          <a:off x="942759" y="2852930"/>
          <a:ext cx="3200400" cy="2354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2" name="Photo Editor 사진" r:id="rId3" imgW="3352381" imgH="2467319" progId="MSPhotoEd.3">
                  <p:embed/>
                </p:oleObj>
              </mc:Choice>
              <mc:Fallback>
                <p:oleObj name="Photo Editor 사진" r:id="rId3" imgW="3352381" imgH="2467319" progId="MSPhotoEd.3">
                  <p:embed/>
                  <p:pic>
                    <p:nvPicPr>
                      <p:cNvPr id="1843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2759" y="2852930"/>
                        <a:ext cx="3200400" cy="2354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8863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Next . . .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5825" y="1239838"/>
            <a:ext cx="7373938" cy="4378325"/>
          </a:xfrm>
        </p:spPr>
        <p:txBody>
          <a:bodyPr/>
          <a:lstStyle/>
          <a:p>
            <a:r>
              <a:rPr lang="en-US" dirty="0" smtClean="0"/>
              <a:t>A/D </a:t>
            </a:r>
            <a:r>
              <a:rPr lang="en-US" dirty="0"/>
              <a:t>Conversion </a:t>
            </a:r>
            <a:r>
              <a:rPr lang="en-US" dirty="0" smtClean="0"/>
              <a:t>Process</a:t>
            </a:r>
          </a:p>
          <a:p>
            <a:r>
              <a:rPr lang="en-US" dirty="0"/>
              <a:t>ADC </a:t>
            </a:r>
            <a:r>
              <a:rPr lang="en-US" dirty="0" smtClean="0"/>
              <a:t>Process Accuracy </a:t>
            </a:r>
          </a:p>
          <a:p>
            <a:r>
              <a:rPr lang="en-US" dirty="0"/>
              <a:t>Conversion Time &amp; Converter Rate</a:t>
            </a:r>
            <a:endParaRPr lang="en-US" dirty="0" smtClean="0"/>
          </a:p>
          <a:p>
            <a:r>
              <a:rPr lang="en-US" dirty="0"/>
              <a:t>Types of ADC Techniques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lSaibie\Documents\02 ACADEMIC\FALL '12\ME 6405 Mechatronics\ADC Lectures\Flash_AD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6358" y="1371600"/>
            <a:ext cx="4460442" cy="4707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Flash </a:t>
            </a:r>
            <a:r>
              <a:rPr lang="en-US" dirty="0" smtClean="0"/>
              <a:t>ADC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4575656" cy="514350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dirty="0"/>
              <a:t>Also known as parallel ADC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Elements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Priority Encoder </a:t>
            </a:r>
            <a:r>
              <a:rPr lang="en-US" dirty="0"/>
              <a:t>– </a:t>
            </a:r>
            <a:r>
              <a:rPr lang="en-US" i="1" dirty="0"/>
              <a:t>Converts output of comparators to binary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Comparators</a:t>
            </a:r>
          </a:p>
          <a:p>
            <a:endParaRPr lang="en-US" dirty="0"/>
          </a:p>
        </p:txBody>
      </p:sp>
      <p:pic>
        <p:nvPicPr>
          <p:cNvPr id="5" name="Picture 4" descr="File:Op-Amp Comparator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214" y="3774642"/>
            <a:ext cx="2644775" cy="793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 V_\mathrm{out} = \left\{\begin{matrix} V_\mathrm{S+} &amp; V_1 &gt; V_2 \\ V_\mathrm{S-} &amp; V_1 &lt; V_2 \end{matrix}\right. 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970" y="4917642"/>
            <a:ext cx="2319264" cy="605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74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lSaibie\Documents\02 ACADEMIC\FALL '12\ME 6405 Mechatronics\ADC Lectures\Flash_AD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572" y="1143000"/>
            <a:ext cx="4345229" cy="4935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Flash </a:t>
            </a:r>
            <a:r>
              <a:rPr lang="en-US" dirty="0" smtClean="0"/>
              <a:t>ADC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43000"/>
                <a:ext cx="5266940" cy="5143500"/>
              </a:xfrm>
            </p:spPr>
            <p:txBody>
              <a:bodyPr/>
              <a:lstStyle/>
              <a:p>
                <a:pPr>
                  <a:buFont typeface="Wingdings" pitchFamily="2" charset="2"/>
                  <a:buChar char="§"/>
                </a:pPr>
                <a:r>
                  <a:rPr lang="en-US" dirty="0"/>
                  <a:t>Algorithm</a:t>
                </a:r>
              </a:p>
              <a:p>
                <a:pPr lvl="1"/>
                <a:r>
                  <a:rPr lang="en-US" dirty="0"/>
                  <a:t>V</a:t>
                </a:r>
                <a:r>
                  <a:rPr lang="en-US" baseline="-25000" dirty="0"/>
                  <a:t>in</a:t>
                </a:r>
                <a:r>
                  <a:rPr lang="en-US" dirty="0"/>
                  <a:t> value lies between two comparators </a:t>
                </a:r>
              </a:p>
              <a:p>
                <a:pPr lvl="1"/>
                <a:r>
                  <a:rPr lang="en-US" dirty="0"/>
                  <a:t>Resolution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𝑉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𝑟𝑒𝑓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𝑁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>
                    <a:ea typeface="Cambria Math"/>
                  </a:rPr>
                  <a:t>; </a:t>
                </a:r>
              </a:p>
              <a:p>
                <a:pPr lvl="1"/>
                <a:r>
                  <a:rPr lang="en-US" dirty="0">
                    <a:ea typeface="Cambria Math"/>
                  </a:rPr>
                  <a:t>N= Encoder Output bits</a:t>
                </a:r>
              </a:p>
              <a:p>
                <a:pPr lvl="1"/>
                <a:r>
                  <a:rPr lang="en-US" dirty="0"/>
                  <a:t>Comparators =&gt; </a:t>
                </a:r>
                <a:r>
                  <a:rPr lang="en-US" dirty="0" smtClean="0"/>
                  <a:t>2</a:t>
                </a:r>
                <a:r>
                  <a:rPr lang="en-US" baseline="30000" dirty="0" smtClean="0"/>
                  <a:t>N</a:t>
                </a:r>
                <a:r>
                  <a:rPr lang="en-US" dirty="0" smtClean="0"/>
                  <a:t>-1</a:t>
                </a:r>
              </a:p>
              <a:p>
                <a:pPr marL="461963" lvl="1" indent="0">
                  <a:buNone/>
                </a:pPr>
                <a:endParaRPr lang="en-US" dirty="0"/>
              </a:p>
              <a:p>
                <a:pPr lvl="1"/>
                <a:r>
                  <a:rPr lang="en-US" dirty="0"/>
                  <a:t>Example: </a:t>
                </a:r>
                <a:r>
                  <a:rPr lang="en-US" dirty="0" err="1"/>
                  <a:t>V</a:t>
                </a:r>
                <a:r>
                  <a:rPr lang="en-US" baseline="-25000" dirty="0" err="1"/>
                  <a:t>ref</a:t>
                </a:r>
                <a:r>
                  <a:rPr lang="en-US" dirty="0"/>
                  <a:t> 8V, Encoder 3-bit</a:t>
                </a:r>
              </a:p>
              <a:p>
                <a:pPr lvl="2"/>
                <a:r>
                  <a:rPr lang="en-US" sz="1600" dirty="0"/>
                  <a:t>Resolution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1600" i="1">
                        <a:latin typeface="Cambria Math"/>
                        <a:ea typeface="Cambria Math"/>
                      </a:rPr>
                      <m:t>𝑉</m:t>
                    </m:r>
                    <m:r>
                      <a:rPr lang="en-US" sz="1600" i="1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8</m:t>
                        </m:r>
                      </m:num>
                      <m:den>
                        <m:sSup>
                          <m:sSupPr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sz="1600" i="1">
                                <a:latin typeface="Cambria Math"/>
                                <a:ea typeface="Cambria Math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1600" dirty="0"/>
                  <a:t> = 1.0V</a:t>
                </a:r>
              </a:p>
              <a:p>
                <a:pPr lvl="2"/>
                <a:r>
                  <a:rPr lang="en-US" sz="1600" dirty="0"/>
                  <a:t>Comparators 2</a:t>
                </a:r>
                <a:r>
                  <a:rPr lang="en-US" sz="1600" baseline="30000" dirty="0"/>
                  <a:t>3</a:t>
                </a:r>
                <a:r>
                  <a:rPr lang="en-US" sz="1600" dirty="0"/>
                  <a:t>-1=7</a:t>
                </a:r>
              </a:p>
              <a:p>
                <a:pPr lvl="1"/>
                <a:r>
                  <a:rPr lang="en-US" dirty="0"/>
                  <a:t>1 additional encoder bit -&gt; </a:t>
                </a:r>
                <a:r>
                  <a:rPr lang="en-US" dirty="0" smtClean="0"/>
                  <a:t>                 2 </a:t>
                </a:r>
                <a:r>
                  <a:rPr lang="en-US" dirty="0"/>
                  <a:t>x # Comparators</a:t>
                </a:r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43000"/>
                <a:ext cx="5266940" cy="5143500"/>
              </a:xfrm>
              <a:blipFill>
                <a:blip r:embed="rId3"/>
                <a:stretch>
                  <a:fillRect l="-1505" t="-830" b="-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477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428" y="1164398"/>
            <a:ext cx="3884372" cy="51221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Flash </a:t>
            </a:r>
            <a:r>
              <a:rPr lang="en-US" dirty="0" smtClean="0"/>
              <a:t>ADC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V</a:t>
            </a:r>
            <a:r>
              <a:rPr lang="en-US" sz="2000" baseline="-25000" dirty="0"/>
              <a:t>in </a:t>
            </a:r>
            <a:r>
              <a:rPr lang="en-US" sz="2000" dirty="0"/>
              <a:t>= 5.5V, </a:t>
            </a:r>
            <a:r>
              <a:rPr lang="en-US" sz="2000" dirty="0" err="1"/>
              <a:t>V</a:t>
            </a:r>
            <a:r>
              <a:rPr lang="en-US" sz="2000" baseline="-25000" dirty="0" err="1"/>
              <a:t>ref</a:t>
            </a:r>
            <a:r>
              <a:rPr lang="en-US" sz="2000" dirty="0"/>
              <a:t>= </a:t>
            </a:r>
            <a:r>
              <a:rPr lang="en-US" sz="2000" dirty="0" smtClean="0"/>
              <a:t>8V</a:t>
            </a:r>
            <a:endParaRPr lang="en-US" sz="20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V</a:t>
            </a:r>
            <a:r>
              <a:rPr lang="en-US" sz="2000" baseline="-25000" dirty="0"/>
              <a:t>in</a:t>
            </a:r>
            <a:r>
              <a:rPr lang="en-US" sz="2000" dirty="0"/>
              <a:t> lies in between V</a:t>
            </a:r>
            <a:r>
              <a:rPr lang="en-US" sz="2000" baseline="-25000" dirty="0"/>
              <a:t>comp5</a:t>
            </a:r>
            <a:r>
              <a:rPr lang="en-US" sz="2000" dirty="0"/>
              <a:t> &amp; V</a:t>
            </a:r>
            <a:r>
              <a:rPr lang="en-US" sz="2000" baseline="-25000" dirty="0"/>
              <a:t>comp6</a:t>
            </a:r>
            <a:endParaRPr lang="en-US" sz="20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V</a:t>
            </a:r>
            <a:r>
              <a:rPr lang="en-US" sz="2000" baseline="-25000" dirty="0"/>
              <a:t>comp5 </a:t>
            </a:r>
            <a:r>
              <a:rPr lang="en-US" sz="2000" dirty="0"/>
              <a:t>= </a:t>
            </a:r>
            <a:r>
              <a:rPr lang="en-US" sz="2000" dirty="0" err="1"/>
              <a:t>V</a:t>
            </a:r>
            <a:r>
              <a:rPr lang="en-US" sz="2000" baseline="-25000" dirty="0" err="1"/>
              <a:t>ref</a:t>
            </a:r>
            <a:r>
              <a:rPr lang="en-US" sz="2000" dirty="0"/>
              <a:t>*5/8 =</a:t>
            </a:r>
            <a:r>
              <a:rPr lang="en-US" sz="2000" baseline="-25000" dirty="0"/>
              <a:t> </a:t>
            </a:r>
            <a:r>
              <a:rPr lang="en-US" sz="2000" dirty="0"/>
              <a:t>5V</a:t>
            </a:r>
            <a:endParaRPr lang="en-US" sz="2000" baseline="-250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V</a:t>
            </a:r>
            <a:r>
              <a:rPr lang="en-US" sz="2000" baseline="-25000" dirty="0"/>
              <a:t>comp6 </a:t>
            </a:r>
            <a:r>
              <a:rPr lang="en-US" sz="2000" dirty="0"/>
              <a:t>= </a:t>
            </a:r>
            <a:r>
              <a:rPr lang="en-US" sz="2000" dirty="0" err="1"/>
              <a:t>V</a:t>
            </a:r>
            <a:r>
              <a:rPr lang="en-US" sz="2000" baseline="-25000" dirty="0" err="1"/>
              <a:t>ref</a:t>
            </a:r>
            <a:r>
              <a:rPr lang="en-US" sz="2000" dirty="0"/>
              <a:t>*6/8 = 6V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 smtClean="0"/>
              <a:t>Comparator </a:t>
            </a:r>
            <a:r>
              <a:rPr lang="en-US" sz="2000" dirty="0"/>
              <a:t>1 - 5 =&gt; output </a:t>
            </a:r>
            <a:r>
              <a:rPr lang="en-US" sz="2000" b="1" u="sng" dirty="0"/>
              <a:t>1</a:t>
            </a:r>
            <a:endParaRPr lang="en-US" sz="20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Comparator 6 - 7 =&gt; output </a:t>
            </a:r>
            <a:r>
              <a:rPr lang="en-US" sz="2000" b="1" u="sng" dirty="0" smtClean="0"/>
              <a:t>0</a:t>
            </a:r>
            <a:endParaRPr lang="en-US" sz="20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Encoder Octal Input = sum(0011111) = 5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Encoder Binary Output = 1 0 1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93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Flash </a:t>
            </a:r>
            <a:r>
              <a:rPr lang="en-US" dirty="0" smtClean="0"/>
              <a:t>ADC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Typical performance:</a:t>
            </a:r>
          </a:p>
          <a:p>
            <a:pPr lvl="1"/>
            <a:r>
              <a:rPr lang="en-US" altLang="en-US" dirty="0"/>
              <a:t>4 to </a:t>
            </a:r>
            <a:r>
              <a:rPr lang="en-US" altLang="en-US" dirty="0" smtClean="0"/>
              <a:t>12 </a:t>
            </a:r>
            <a:r>
              <a:rPr lang="en-US" altLang="en-US" dirty="0"/>
              <a:t>bits</a:t>
            </a:r>
          </a:p>
          <a:p>
            <a:pPr lvl="1"/>
            <a:r>
              <a:rPr lang="en-US" altLang="en-US" dirty="0"/>
              <a:t>15 to 300 MHz</a:t>
            </a:r>
          </a:p>
          <a:p>
            <a:pPr lvl="1"/>
            <a:r>
              <a:rPr lang="en-US" altLang="en-US" dirty="0"/>
              <a:t>High power</a:t>
            </a:r>
          </a:p>
          <a:p>
            <a:r>
              <a:rPr lang="en-US" altLang="en-US" dirty="0"/>
              <a:t>Half-Flash ADC</a:t>
            </a:r>
          </a:p>
          <a:p>
            <a:pPr lvl="1"/>
            <a:r>
              <a:rPr lang="en-US" altLang="en-US" sz="1800" dirty="0"/>
              <a:t>2-step technique</a:t>
            </a:r>
          </a:p>
          <a:p>
            <a:pPr lvl="2"/>
            <a:r>
              <a:rPr lang="en-US" altLang="en-US" dirty="0"/>
              <a:t>1st flash conversion with 1/2 the precision</a:t>
            </a:r>
          </a:p>
          <a:p>
            <a:pPr lvl="2"/>
            <a:r>
              <a:rPr lang="en-US" altLang="en-US" dirty="0"/>
              <a:t>Subtracted with a DAC</a:t>
            </a:r>
          </a:p>
          <a:p>
            <a:pPr lvl="2"/>
            <a:r>
              <a:rPr lang="en-US" altLang="en-US" dirty="0"/>
              <a:t>New flash </a:t>
            </a:r>
            <a:r>
              <a:rPr lang="en-US" altLang="en-US" dirty="0" smtClean="0"/>
              <a:t>conversion</a:t>
            </a:r>
            <a:endParaRPr lang="en-US" alt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724" y="5158749"/>
            <a:ext cx="7477125" cy="112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0284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Half-Flash </a:t>
            </a:r>
            <a:r>
              <a:rPr lang="en-US" altLang="en-US" dirty="0" smtClean="0"/>
              <a:t>ADC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</a:p>
          <a:p>
            <a:pPr lvl="1"/>
            <a:r>
              <a:rPr lang="en-US" dirty="0" smtClean="0"/>
              <a:t>4-bit precision is divided into two stages with each stage generating 2 bits</a:t>
            </a:r>
          </a:p>
          <a:p>
            <a:pPr lvl="1"/>
            <a:r>
              <a:rPr lang="en-US" dirty="0" smtClean="0"/>
              <a:t>In the first stage, the comparators will be fed by the values 12/16V</a:t>
            </a:r>
            <a:r>
              <a:rPr lang="en-US" baseline="-25000" dirty="0" smtClean="0"/>
              <a:t>ref</a:t>
            </a:r>
            <a:r>
              <a:rPr lang="en-US" dirty="0" smtClean="0"/>
              <a:t>, 8/16</a:t>
            </a:r>
            <a:r>
              <a:rPr lang="en-US" dirty="0"/>
              <a:t>V</a:t>
            </a:r>
            <a:r>
              <a:rPr lang="en-US" baseline="-25000" dirty="0"/>
              <a:t>ref</a:t>
            </a:r>
            <a:r>
              <a:rPr lang="en-US" dirty="0" smtClean="0"/>
              <a:t> and 4/16</a:t>
            </a:r>
            <a:r>
              <a:rPr lang="en-US" dirty="0"/>
              <a:t>V</a:t>
            </a:r>
            <a:r>
              <a:rPr lang="en-US" baseline="-25000" dirty="0"/>
              <a:t>ref</a:t>
            </a:r>
            <a:r>
              <a:rPr lang="en-US" dirty="0" smtClean="0"/>
              <a:t> =&gt; this will generate 2 bits</a:t>
            </a:r>
          </a:p>
          <a:p>
            <a:pPr lvl="1"/>
            <a:r>
              <a:rPr lang="en-US" dirty="0" smtClean="0"/>
              <a:t>The generated 2 bits will be converted to analog signal using DAC and then subtracted from the analog signal</a:t>
            </a:r>
          </a:p>
          <a:p>
            <a:pPr lvl="1"/>
            <a:r>
              <a:rPr lang="en-US" dirty="0" smtClean="0"/>
              <a:t>In the second stage, </a:t>
            </a:r>
            <a:r>
              <a:rPr lang="en-US" dirty="0"/>
              <a:t>the comparators will be fed by the values </a:t>
            </a:r>
            <a:r>
              <a:rPr lang="en-US" dirty="0" smtClean="0"/>
              <a:t>3/16</a:t>
            </a:r>
            <a:r>
              <a:rPr lang="en-US" dirty="0"/>
              <a:t>V</a:t>
            </a:r>
            <a:r>
              <a:rPr lang="en-US" baseline="-25000" dirty="0"/>
              <a:t>ref</a:t>
            </a:r>
            <a:r>
              <a:rPr lang="en-US" dirty="0" smtClean="0"/>
              <a:t>, 2/16</a:t>
            </a:r>
            <a:r>
              <a:rPr lang="en-US" dirty="0"/>
              <a:t>V</a:t>
            </a:r>
            <a:r>
              <a:rPr lang="en-US" baseline="-25000" dirty="0"/>
              <a:t>ref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 smtClean="0"/>
              <a:t>1/16</a:t>
            </a:r>
            <a:r>
              <a:rPr lang="en-US" dirty="0"/>
              <a:t>V</a:t>
            </a:r>
            <a:r>
              <a:rPr lang="en-US" baseline="-25000" dirty="0"/>
              <a:t>ref</a:t>
            </a:r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7" y="4811568"/>
            <a:ext cx="7477125" cy="112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1089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Flash </a:t>
            </a:r>
            <a:r>
              <a:rPr lang="en-US" dirty="0" smtClean="0"/>
              <a:t>ADC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412755"/>
            <a:ext cx="4038600" cy="441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7663" indent="-347663" algn="l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98513" indent="-336550" algn="l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Char char="²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4588" indent="-231775" algn="l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81138" indent="-222250" algn="l" rtl="0" eaLnBrk="0" fontAlgn="base" hangingPunct="0">
              <a:spcBef>
                <a:spcPct val="4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33363" algn="l" rtl="0" eaLnBrk="0" fontAlgn="base" hangingPunct="0">
              <a:spcBef>
                <a:spcPct val="4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600" dirty="0" smtClean="0">
                <a:solidFill>
                  <a:srgbClr val="FF0000"/>
                </a:solidFill>
              </a:rPr>
              <a:t>Advantages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 dirty="0" smtClean="0"/>
              <a:t>Simplest in terms of operational theory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6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600" dirty="0" smtClean="0"/>
              <a:t>Most efficient in terms of speed, very fast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100" dirty="0" smtClean="0"/>
              <a:t>limited only in terms of comparator and gate propagation delays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600" dirty="0" smtClean="0"/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4648200" y="1412755"/>
            <a:ext cx="4038600" cy="4411662"/>
          </a:xfrm>
          <a:prstGeom prst="rect">
            <a:avLst/>
          </a:prstGeom>
        </p:spPr>
        <p:txBody>
          <a:bodyPr/>
          <a:lstStyle>
            <a:lvl1pPr marL="347663" indent="-347663" algn="l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98513" indent="-336550" algn="l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Char char="²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4588" indent="-231775" algn="l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81138" indent="-222250" algn="l" rtl="0" eaLnBrk="0" fontAlgn="base" hangingPunct="0">
              <a:spcBef>
                <a:spcPct val="4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33363" algn="l" rtl="0" eaLnBrk="0" fontAlgn="base" hangingPunct="0">
              <a:spcBef>
                <a:spcPct val="4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600" dirty="0" smtClean="0">
                <a:solidFill>
                  <a:srgbClr val="FF0000"/>
                </a:solidFill>
              </a:rPr>
              <a:t>Disadvantages</a:t>
            </a:r>
            <a:endParaRPr lang="en-US" altLang="en-US" sz="26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600" dirty="0" smtClean="0"/>
              <a:t>Lower </a:t>
            </a:r>
            <a:r>
              <a:rPr lang="en-US" altLang="en-US" sz="2600" dirty="0" smtClean="0"/>
              <a:t>precision</a:t>
            </a:r>
            <a:endParaRPr lang="en-US" altLang="en-US" sz="26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600" dirty="0" smtClean="0"/>
              <a:t>Expensive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 dirty="0" smtClean="0"/>
              <a:t>For each additional output bit, the number of comparators is nearly doubled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100" dirty="0" smtClean="0"/>
              <a:t>i.e. for 8 bits, 255 comparators needed</a:t>
            </a:r>
          </a:p>
        </p:txBody>
      </p:sp>
    </p:spTree>
    <p:extLst>
      <p:ext uri="{BB962C8B-B14F-4D97-AF65-F5344CB8AC3E}">
        <p14:creationId xmlns:p14="http://schemas.microsoft.com/office/powerpoint/2010/main" val="353870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Successive Approximation </a:t>
            </a:r>
            <a:r>
              <a:rPr lang="en-US" dirty="0" smtClean="0"/>
              <a:t>ADC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Most Commonly used in medium to high speed Converters</a:t>
            </a:r>
          </a:p>
          <a:p>
            <a:r>
              <a:rPr lang="en-US" altLang="ko-KR" dirty="0"/>
              <a:t>Based on approximating the input signal with binary code and then successively revising this approximation until best approximation is achieved</a:t>
            </a:r>
          </a:p>
          <a:p>
            <a:r>
              <a:rPr lang="en-US" altLang="ko-KR" dirty="0"/>
              <a:t>SAR(Successive Approximation Register) holds the current binary value</a:t>
            </a:r>
          </a:p>
          <a:p>
            <a:endParaRPr lang="en-US" dirty="0"/>
          </a:p>
        </p:txBody>
      </p:sp>
      <p:pic>
        <p:nvPicPr>
          <p:cNvPr id="4" name="Picture 3" descr="http://upload.wikimedia.org/wikipedia/en/thumb/6/61/SA_ADC_block_diagram.png/300px-SA_ADC_block_diagra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88575" y="3774642"/>
            <a:ext cx="3314700" cy="2366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69938" y="4177891"/>
            <a:ext cx="461863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DAC </a:t>
            </a:r>
            <a:r>
              <a:rPr lang="en-US" dirty="0"/>
              <a:t>= Digital to Analog Converter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EOC = End of Conversion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SAR = Successive Approximation Register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S/H = Sample and Hold Circuit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V</a:t>
            </a:r>
            <a:r>
              <a:rPr lang="en-US" baseline="-25000" dirty="0"/>
              <a:t>in</a:t>
            </a:r>
            <a:r>
              <a:rPr lang="en-US" dirty="0"/>
              <a:t> = Input Voltage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Comparator</a:t>
            </a:r>
          </a:p>
          <a:p>
            <a:pPr>
              <a:buFont typeface="Arial" pitchFamily="34" charset="0"/>
              <a:buChar char="•"/>
            </a:pPr>
            <a:r>
              <a:rPr lang="en-US" dirty="0" err="1"/>
              <a:t>V</a:t>
            </a:r>
            <a:r>
              <a:rPr lang="en-US" baseline="-25000" dirty="0" err="1"/>
              <a:t>ref</a:t>
            </a:r>
            <a:r>
              <a:rPr lang="en-US" dirty="0"/>
              <a:t> = Reference Voltage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15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Successive Approximation ADC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Uses an n-bit DAC and original analog results</a:t>
            </a:r>
          </a:p>
          <a:p>
            <a:r>
              <a:rPr lang="en-US" dirty="0" smtClean="0"/>
              <a:t>Performs a binary comparison of V</a:t>
            </a:r>
            <a:r>
              <a:rPr lang="en-US" baseline="-25000" dirty="0" smtClean="0"/>
              <a:t>DAC</a:t>
            </a:r>
            <a:r>
              <a:rPr lang="en-US" dirty="0" smtClean="0"/>
              <a:t>  and V</a:t>
            </a:r>
            <a:r>
              <a:rPr lang="en-US" baseline="-25000" dirty="0" smtClean="0"/>
              <a:t>in</a:t>
            </a:r>
          </a:p>
          <a:p>
            <a:r>
              <a:rPr lang="en-US" dirty="0" smtClean="0"/>
              <a:t>MSB is initialized at 1 for DAC</a:t>
            </a:r>
          </a:p>
          <a:p>
            <a:r>
              <a:rPr lang="en-US" dirty="0" smtClean="0"/>
              <a:t>If V</a:t>
            </a:r>
            <a:r>
              <a:rPr lang="en-US" baseline="-25000" dirty="0"/>
              <a:t>in</a:t>
            </a:r>
            <a:r>
              <a:rPr lang="en-US" dirty="0" smtClean="0"/>
              <a:t> &gt; V</a:t>
            </a:r>
            <a:r>
              <a:rPr lang="en-US" baseline="-25000" dirty="0" smtClean="0"/>
              <a:t>DAC</a:t>
            </a:r>
            <a:r>
              <a:rPr lang="en-US" dirty="0" smtClean="0"/>
              <a:t> (V</a:t>
            </a:r>
            <a:r>
              <a:rPr lang="en-US" baseline="-25000" dirty="0"/>
              <a:t>REF</a:t>
            </a:r>
            <a:r>
              <a:rPr lang="en-US" dirty="0" smtClean="0"/>
              <a:t> / 2^1) then MSB is </a:t>
            </a:r>
            <a:r>
              <a:rPr lang="en-US" dirty="0"/>
              <a:t>set to 1 otherwise 0 </a:t>
            </a:r>
            <a:endParaRPr lang="en-US" dirty="0" smtClean="0"/>
          </a:p>
          <a:p>
            <a:r>
              <a:rPr lang="en-US" dirty="0" smtClean="0"/>
              <a:t>If V</a:t>
            </a:r>
            <a:r>
              <a:rPr lang="en-US" baseline="-25000" dirty="0"/>
              <a:t>in</a:t>
            </a:r>
            <a:r>
              <a:rPr lang="en-US" dirty="0" smtClean="0"/>
              <a:t> &gt; V</a:t>
            </a:r>
            <a:r>
              <a:rPr lang="en-US" baseline="-25000" dirty="0"/>
              <a:t>DAC</a:t>
            </a:r>
            <a:r>
              <a:rPr lang="en-US" dirty="0" smtClean="0"/>
              <a:t> (V</a:t>
            </a:r>
            <a:r>
              <a:rPr lang="en-US" baseline="-25000" dirty="0"/>
              <a:t>REF</a:t>
            </a:r>
            <a:r>
              <a:rPr lang="en-US" dirty="0" smtClean="0"/>
              <a:t> / 2^(n-</a:t>
            </a:r>
            <a:r>
              <a:rPr lang="en-US" dirty="0" err="1" smtClean="0"/>
              <a:t>i</a:t>
            </a:r>
            <a:r>
              <a:rPr lang="en-US" dirty="0" smtClean="0"/>
              <a:t>))  for bit </a:t>
            </a:r>
            <a:r>
              <a:rPr lang="en-US" dirty="0" err="1" smtClean="0"/>
              <a:t>i</a:t>
            </a:r>
            <a:r>
              <a:rPr lang="en-US" dirty="0" smtClean="0"/>
              <a:t>, bit </a:t>
            </a:r>
            <a:r>
              <a:rPr lang="en-US" dirty="0" err="1" smtClean="0"/>
              <a:t>i</a:t>
            </a:r>
            <a:r>
              <a:rPr lang="en-US" dirty="0" smtClean="0"/>
              <a:t> is set to 1 otherwise 0</a:t>
            </a:r>
          </a:p>
          <a:p>
            <a:r>
              <a:rPr lang="en-US" dirty="0" smtClean="0"/>
              <a:t>Algorithm is repeated up to LSB</a:t>
            </a:r>
          </a:p>
          <a:p>
            <a:r>
              <a:rPr lang="en-US" dirty="0" smtClean="0"/>
              <a:t>At end DAC in = ADC out </a:t>
            </a:r>
          </a:p>
          <a:p>
            <a:r>
              <a:rPr lang="en-US" dirty="0" smtClean="0"/>
              <a:t>N-bit conversion requires N comparison cycles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22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Successive Approximation ADC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Example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5-bit ADC, V</a:t>
            </a:r>
            <a:r>
              <a:rPr lang="en-US" baseline="-25000" dirty="0">
                <a:solidFill>
                  <a:srgbClr val="FF0000"/>
                </a:solidFill>
              </a:rPr>
              <a:t>in</a:t>
            </a:r>
            <a:r>
              <a:rPr lang="en-US" dirty="0">
                <a:solidFill>
                  <a:srgbClr val="FF0000"/>
                </a:solidFill>
              </a:rPr>
              <a:t>=0.6V, </a:t>
            </a:r>
            <a:r>
              <a:rPr lang="en-US" dirty="0" err="1">
                <a:solidFill>
                  <a:srgbClr val="FF0000"/>
                </a:solidFill>
              </a:rPr>
              <a:t>V</a:t>
            </a:r>
            <a:r>
              <a:rPr lang="en-US" baseline="-25000" dirty="0" err="1">
                <a:solidFill>
                  <a:srgbClr val="FF0000"/>
                </a:solidFill>
              </a:rPr>
              <a:t>ref</a:t>
            </a:r>
            <a:r>
              <a:rPr lang="en-US" dirty="0">
                <a:solidFill>
                  <a:srgbClr val="FF0000"/>
                </a:solidFill>
              </a:rPr>
              <a:t>=1V</a:t>
            </a:r>
          </a:p>
          <a:p>
            <a:pPr>
              <a:buFont typeface="Wingdings" pitchFamily="2" charset="2"/>
              <a:buChar char="§"/>
            </a:pPr>
            <a:endParaRPr lang="en-US" sz="20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Cycle 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1 =&gt; MSB=1</a:t>
            </a:r>
          </a:p>
          <a:p>
            <a:pPr marL="0" lvl="1" indent="0">
              <a:buNone/>
            </a:pPr>
            <a:r>
              <a:rPr lang="en-US" sz="1600" dirty="0"/>
              <a:t>SAR = </a:t>
            </a:r>
            <a:r>
              <a:rPr lang="en-US" sz="1600" b="1" u="sng" dirty="0"/>
              <a:t>1</a:t>
            </a:r>
            <a:r>
              <a:rPr lang="en-US" sz="1600" dirty="0"/>
              <a:t> 0 0 0 0</a:t>
            </a:r>
          </a:p>
          <a:p>
            <a:pPr marL="0" lvl="1" indent="0">
              <a:buNone/>
            </a:pPr>
            <a:r>
              <a:rPr lang="en-US" sz="1600" dirty="0"/>
              <a:t>V</a:t>
            </a:r>
            <a:r>
              <a:rPr lang="en-US" sz="1600" baseline="-25000" dirty="0"/>
              <a:t>DAC</a:t>
            </a:r>
            <a:r>
              <a:rPr lang="en-US" sz="1600" baseline="30000" dirty="0"/>
              <a:t> </a:t>
            </a:r>
            <a:r>
              <a:rPr lang="en-US" sz="1600" dirty="0"/>
              <a:t>= </a:t>
            </a:r>
            <a:r>
              <a:rPr lang="en-US" sz="1600" dirty="0" err="1"/>
              <a:t>V</a:t>
            </a:r>
            <a:r>
              <a:rPr lang="en-US" sz="1600" baseline="-25000" dirty="0" err="1"/>
              <a:t>ref</a:t>
            </a:r>
            <a:r>
              <a:rPr lang="en-US" sz="1600" dirty="0"/>
              <a:t>/2</a:t>
            </a:r>
            <a:r>
              <a:rPr lang="en-US" sz="1600" baseline="30000" dirty="0"/>
              <a:t>^1</a:t>
            </a:r>
            <a:r>
              <a:rPr lang="en-US" sz="1600" dirty="0"/>
              <a:t> = .5		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V</a:t>
            </a:r>
            <a:r>
              <a:rPr lang="en-US" sz="1600" baseline="-25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&gt; V</a:t>
            </a:r>
            <a:r>
              <a:rPr lang="en-US" sz="1600" baseline="-25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DAC </a:t>
            </a:r>
            <a:r>
              <a:rPr lang="en-US" sz="1600" baseline="-25000" dirty="0"/>
              <a:t>	</a:t>
            </a:r>
            <a:r>
              <a:rPr lang="en-US" sz="1600" dirty="0"/>
              <a:t>SAR unchanged = </a:t>
            </a:r>
            <a:r>
              <a:rPr lang="en-US" sz="1600" dirty="0">
                <a:solidFill>
                  <a:srgbClr val="FF0000"/>
                </a:solidFill>
              </a:rPr>
              <a:t>1</a:t>
            </a:r>
            <a:r>
              <a:rPr lang="en-US" sz="1600" dirty="0"/>
              <a:t> 0 0 0 0</a:t>
            </a:r>
            <a:endParaRPr lang="en-US" dirty="0"/>
          </a:p>
          <a:p>
            <a:pPr>
              <a:buFont typeface="Wingdings" pitchFamily="2" charset="2"/>
              <a:buChar char="§"/>
            </a:pPr>
            <a:r>
              <a:rPr lang="en-US" sz="2000" dirty="0"/>
              <a:t>Cycle 2</a:t>
            </a:r>
          </a:p>
          <a:p>
            <a:pPr marL="0" lvl="1" indent="0">
              <a:buNone/>
            </a:pPr>
            <a:r>
              <a:rPr lang="en-US" sz="1600" dirty="0"/>
              <a:t>SAR = 1 </a:t>
            </a:r>
            <a:r>
              <a:rPr lang="en-US" sz="1600" b="1" u="sng" dirty="0"/>
              <a:t>1</a:t>
            </a:r>
            <a:r>
              <a:rPr lang="en-US" sz="1600" dirty="0"/>
              <a:t> 0 0 0</a:t>
            </a:r>
          </a:p>
          <a:p>
            <a:pPr marL="0" lvl="1" indent="0">
              <a:buNone/>
            </a:pPr>
            <a:r>
              <a:rPr lang="en-US" sz="1600" dirty="0"/>
              <a:t>V</a:t>
            </a:r>
            <a:r>
              <a:rPr lang="en-US" sz="1600" baseline="-25000" dirty="0"/>
              <a:t>DAC</a:t>
            </a:r>
            <a:r>
              <a:rPr lang="en-US" sz="1600" baseline="30000" dirty="0"/>
              <a:t> </a:t>
            </a:r>
            <a:r>
              <a:rPr lang="en-US" sz="1600" dirty="0"/>
              <a:t>= .5 +.25 = .75		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V</a:t>
            </a:r>
            <a:r>
              <a:rPr lang="en-US" sz="1600" baseline="-25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&lt; V</a:t>
            </a:r>
            <a:r>
              <a:rPr lang="en-US" sz="1600" baseline="-25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DAC </a:t>
            </a:r>
            <a:r>
              <a:rPr lang="en-US" sz="1600" baseline="-25000" dirty="0"/>
              <a:t>	</a:t>
            </a:r>
            <a:r>
              <a:rPr lang="en-US" sz="1600" dirty="0"/>
              <a:t>SAR bit3 reset to 0 = 1 </a:t>
            </a:r>
            <a:r>
              <a:rPr lang="en-US" sz="1600" dirty="0">
                <a:solidFill>
                  <a:srgbClr val="FF0000"/>
                </a:solidFill>
              </a:rPr>
              <a:t>0</a:t>
            </a:r>
            <a:r>
              <a:rPr lang="en-US" sz="1600" dirty="0"/>
              <a:t> 0 0 0</a:t>
            </a:r>
            <a:endParaRPr lang="en-US" dirty="0"/>
          </a:p>
          <a:p>
            <a:pPr>
              <a:buFont typeface="Wingdings" pitchFamily="2" charset="2"/>
              <a:buChar char="§"/>
            </a:pP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Cycle 3</a:t>
            </a:r>
          </a:p>
          <a:p>
            <a:pPr marL="0" lvl="1" indent="0">
              <a:buNone/>
            </a:pPr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SAR = 1 0 </a:t>
            </a:r>
            <a:r>
              <a:rPr lang="en-US" sz="1600" b="1" u="sng" dirty="0">
                <a:solidFill>
                  <a:schemeClr val="accent2">
                    <a:lumMod val="50000"/>
                  </a:schemeClr>
                </a:solidFill>
              </a:rPr>
              <a:t>1</a:t>
            </a:r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 0 0</a:t>
            </a:r>
          </a:p>
          <a:p>
            <a:pPr marL="0" lvl="1" indent="0">
              <a:buNone/>
            </a:pPr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V</a:t>
            </a:r>
            <a:r>
              <a:rPr lang="en-US" sz="1600" baseline="-25000" dirty="0">
                <a:solidFill>
                  <a:schemeClr val="accent2">
                    <a:lumMod val="50000"/>
                  </a:schemeClr>
                </a:solidFill>
              </a:rPr>
              <a:t>DAC</a:t>
            </a:r>
            <a:r>
              <a:rPr lang="en-US" sz="1600" baseline="30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= .5 + .125 = .625	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</a:t>
            </a:r>
            <a:r>
              <a:rPr lang="en-US" sz="1600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&lt; V</a:t>
            </a:r>
            <a:r>
              <a:rPr lang="en-US" sz="1600" baseline="-25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DAC </a:t>
            </a:r>
            <a:r>
              <a:rPr lang="en-US" sz="1600" baseline="-25000" dirty="0">
                <a:solidFill>
                  <a:schemeClr val="accent2">
                    <a:lumMod val="50000"/>
                  </a:schemeClr>
                </a:solidFill>
              </a:rPr>
              <a:t>	</a:t>
            </a:r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SAR bit2 reset to 0 = 1 0 </a:t>
            </a:r>
            <a:r>
              <a:rPr lang="en-US" sz="1600" dirty="0">
                <a:solidFill>
                  <a:srgbClr val="FF0000"/>
                </a:solidFill>
              </a:rPr>
              <a:t>0</a:t>
            </a:r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 0 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0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5636319"/>
              </p:ext>
            </p:extLst>
          </p:nvPr>
        </p:nvGraphicFramePr>
        <p:xfrm>
          <a:off x="4625325" y="1641991"/>
          <a:ext cx="4267200" cy="736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63009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Bit</a:t>
                      </a:r>
                      <a:endParaRPr lang="en-US" sz="1800" b="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4</a:t>
                      </a:r>
                      <a:endParaRPr lang="en-US" sz="1800" b="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3</a:t>
                      </a:r>
                      <a:endParaRPr lang="en-US" sz="1800" b="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2</a:t>
                      </a:r>
                      <a:endParaRPr lang="en-US" sz="1800" b="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1</a:t>
                      </a:r>
                      <a:endParaRPr lang="en-US" sz="1800" b="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0</a:t>
                      </a:r>
                      <a:endParaRPr lang="en-US" sz="1800" b="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Voltage</a:t>
                      </a:r>
                      <a:endParaRPr lang="en-US" sz="1800" b="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.5</a:t>
                      </a:r>
                      <a:endParaRPr lang="en-US" sz="1800" b="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.25</a:t>
                      </a:r>
                      <a:endParaRPr lang="en-US" sz="1800" b="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.125</a:t>
                      </a:r>
                      <a:endParaRPr lang="en-US" sz="1800" b="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.0625</a:t>
                      </a:r>
                      <a:endParaRPr lang="en-US" sz="1800" b="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.03125</a:t>
                      </a:r>
                      <a:endParaRPr lang="en-US" sz="1800" b="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844525" y="1272659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DAC bit/voltage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Successive Approximation ADC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endParaRPr lang="en-US" sz="2000" dirty="0" smtClean="0"/>
          </a:p>
          <a:p>
            <a:pPr>
              <a:buFont typeface="Wingdings" pitchFamily="2" charset="2"/>
              <a:buChar char="§"/>
            </a:pPr>
            <a:r>
              <a:rPr lang="en-US" sz="2000" dirty="0" smtClean="0"/>
              <a:t>Cycle </a:t>
            </a:r>
            <a:r>
              <a:rPr lang="en-US" sz="2000" dirty="0"/>
              <a:t>4</a:t>
            </a:r>
          </a:p>
          <a:p>
            <a:pPr marL="0" lvl="1" indent="0">
              <a:buNone/>
            </a:pPr>
            <a:r>
              <a:rPr lang="en-US" sz="1600" dirty="0"/>
              <a:t>SAR = 1 0 0 </a:t>
            </a:r>
            <a:r>
              <a:rPr lang="en-US" sz="1600" b="1" u="sng" dirty="0"/>
              <a:t>1</a:t>
            </a:r>
            <a:r>
              <a:rPr lang="en-US" sz="1600" dirty="0"/>
              <a:t> 0</a:t>
            </a:r>
          </a:p>
          <a:p>
            <a:pPr marL="0" lvl="1" indent="0">
              <a:buNone/>
            </a:pPr>
            <a:r>
              <a:rPr lang="en-US" sz="1600" dirty="0"/>
              <a:t>V</a:t>
            </a:r>
            <a:r>
              <a:rPr lang="en-US" sz="1600" baseline="-25000" dirty="0"/>
              <a:t>DAC</a:t>
            </a:r>
            <a:r>
              <a:rPr lang="en-US" sz="1600" baseline="30000" dirty="0"/>
              <a:t> </a:t>
            </a:r>
            <a:r>
              <a:rPr lang="en-US" sz="1600" dirty="0"/>
              <a:t> = .5+.0625=.5625 	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V</a:t>
            </a:r>
            <a:r>
              <a:rPr lang="en-US" sz="1600" baseline="-25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&gt; V</a:t>
            </a:r>
            <a:r>
              <a:rPr lang="en-US" sz="1600" baseline="-25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DAC </a:t>
            </a:r>
            <a:r>
              <a:rPr lang="en-US" sz="1600" baseline="-25000" dirty="0"/>
              <a:t>	</a:t>
            </a:r>
            <a:r>
              <a:rPr lang="en-US" sz="1600" dirty="0"/>
              <a:t>SAR unchanged = 1 0 0 </a:t>
            </a:r>
            <a:r>
              <a:rPr lang="en-US" sz="1600" dirty="0">
                <a:solidFill>
                  <a:srgbClr val="FF0000"/>
                </a:solidFill>
              </a:rPr>
              <a:t>1</a:t>
            </a:r>
            <a:r>
              <a:rPr lang="en-US" sz="1600" dirty="0"/>
              <a:t> 0</a:t>
            </a:r>
            <a:endParaRPr lang="en-US" dirty="0"/>
          </a:p>
          <a:p>
            <a:pPr>
              <a:buFont typeface="Wingdings" pitchFamily="2" charset="2"/>
              <a:buChar char="§"/>
            </a:pP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Cycle 5</a:t>
            </a:r>
          </a:p>
          <a:p>
            <a:pPr marL="0" lvl="1" indent="0">
              <a:buNone/>
            </a:pPr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SAR = 1 0 0 1 </a:t>
            </a:r>
            <a:r>
              <a:rPr lang="en-US" sz="1600" b="1" u="sng" dirty="0">
                <a:solidFill>
                  <a:schemeClr val="accent2">
                    <a:lumMod val="50000"/>
                  </a:schemeClr>
                </a:solidFill>
              </a:rPr>
              <a:t>1</a:t>
            </a:r>
            <a:endParaRPr lang="en-US" sz="16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0" lvl="1" indent="0">
              <a:buNone/>
            </a:pPr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V</a:t>
            </a:r>
            <a:r>
              <a:rPr lang="en-US" sz="1600" baseline="-25000" dirty="0">
                <a:solidFill>
                  <a:schemeClr val="accent2">
                    <a:lumMod val="50000"/>
                  </a:schemeClr>
                </a:solidFill>
              </a:rPr>
              <a:t>DAC</a:t>
            </a:r>
            <a:r>
              <a:rPr lang="en-US" sz="1600" baseline="30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 = .5+.0625+.03125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</a:rPr>
              <a:t>= </a:t>
            </a:r>
            <a:r>
              <a:rPr lang="en-US" sz="1600" b="1" u="sng" dirty="0">
                <a:solidFill>
                  <a:schemeClr val="accent2">
                    <a:lumMod val="50000"/>
                  </a:schemeClr>
                </a:solidFill>
              </a:rPr>
              <a:t>.59375</a:t>
            </a:r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	</a:t>
            </a:r>
          </a:p>
          <a:p>
            <a:pPr marL="0" lvl="1" indent="0">
              <a:buNone/>
            </a:pPr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			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V</a:t>
            </a:r>
            <a:r>
              <a:rPr lang="en-US" sz="1600" baseline="-25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&gt; V</a:t>
            </a:r>
            <a:r>
              <a:rPr lang="en-US" sz="1600" baseline="-25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DAC </a:t>
            </a:r>
            <a:r>
              <a:rPr lang="en-US" sz="1600" baseline="-25000" dirty="0">
                <a:solidFill>
                  <a:schemeClr val="accent2">
                    <a:lumMod val="50000"/>
                  </a:schemeClr>
                </a:solidFill>
              </a:rPr>
              <a:t>	</a:t>
            </a:r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SAR unchanged = 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</a:rPr>
              <a:t>1 0 0 1 </a:t>
            </a:r>
            <a:r>
              <a:rPr lang="en-US" sz="1600" b="1" dirty="0">
                <a:solidFill>
                  <a:srgbClr val="FF0000"/>
                </a:solidFill>
              </a:rPr>
              <a:t>1</a:t>
            </a:r>
            <a:endParaRPr lang="en-US" b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25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43500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/>
              <a:t>Analog Signals</a:t>
            </a:r>
          </a:p>
          <a:p>
            <a:r>
              <a:rPr lang="en-US" dirty="0"/>
              <a:t>An analog signal is a continuous signal that contains time-varying quantities. </a:t>
            </a:r>
            <a:r>
              <a:rPr lang="en-US" dirty="0" smtClean="0"/>
              <a:t>Measures </a:t>
            </a:r>
            <a:r>
              <a:rPr lang="en-US" dirty="0"/>
              <a:t>one quantity in terms of some other </a:t>
            </a:r>
            <a:r>
              <a:rPr lang="en-US" dirty="0" smtClean="0"/>
              <a:t>quantity.</a:t>
            </a:r>
            <a:endParaRPr lang="en-US" baseline="30000" dirty="0"/>
          </a:p>
          <a:p>
            <a:pPr lvl="1"/>
            <a:r>
              <a:rPr lang="en-US" dirty="0" smtClean="0"/>
              <a:t>Example</a:t>
            </a:r>
            <a:endParaRPr lang="en-US" dirty="0"/>
          </a:p>
          <a:p>
            <a:pPr lvl="2"/>
            <a:r>
              <a:rPr lang="en-US" dirty="0" smtClean="0"/>
              <a:t>in </a:t>
            </a:r>
            <a:r>
              <a:rPr lang="en-US" dirty="0"/>
              <a:t>an analog </a:t>
            </a:r>
            <a:r>
              <a:rPr lang="en-US" dirty="0">
                <a:hlinkClick r:id="rId2" tooltip="Audio signal"/>
              </a:rPr>
              <a:t>audio signal</a:t>
            </a:r>
            <a:r>
              <a:rPr lang="en-US" dirty="0"/>
              <a:t>, the instantaneous </a:t>
            </a:r>
            <a:r>
              <a:rPr lang="en-US" dirty="0">
                <a:hlinkClick r:id="rId3" tooltip="Voltage"/>
              </a:rPr>
              <a:t>voltage</a:t>
            </a:r>
            <a:r>
              <a:rPr lang="en-US" dirty="0"/>
              <a:t> of the signal varies continuously with the </a:t>
            </a:r>
            <a:r>
              <a:rPr lang="en-US" dirty="0">
                <a:hlinkClick r:id="rId4" tooltip="Sound pressure"/>
              </a:rPr>
              <a:t>pressure</a:t>
            </a:r>
            <a:r>
              <a:rPr lang="en-US" dirty="0"/>
              <a:t> of the </a:t>
            </a:r>
            <a:r>
              <a:rPr lang="en-US" dirty="0" smtClean="0"/>
              <a:t>sound</a:t>
            </a:r>
            <a:endParaRPr lang="en-US" dirty="0"/>
          </a:p>
        </p:txBody>
      </p:sp>
      <p:sp>
        <p:nvSpPr>
          <p:cNvPr id="4" name="Text Box 402"/>
          <p:cNvSpPr txBox="1">
            <a:spLocks noChangeArrowheads="1"/>
          </p:cNvSpPr>
          <p:nvPr/>
        </p:nvSpPr>
        <p:spPr bwMode="auto">
          <a:xfrm>
            <a:off x="6411868" y="5902907"/>
            <a:ext cx="665658" cy="406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600" dirty="0">
                <a:latin typeface="Arial" charset="0"/>
              </a:rPr>
              <a:t>t</a:t>
            </a:r>
          </a:p>
        </p:txBody>
      </p:sp>
      <p:sp>
        <p:nvSpPr>
          <p:cNvPr id="5" name="Line 431"/>
          <p:cNvSpPr>
            <a:spLocks noChangeShapeType="1"/>
          </p:cNvSpPr>
          <p:nvPr/>
        </p:nvSpPr>
        <p:spPr bwMode="auto">
          <a:xfrm flipV="1">
            <a:off x="2674978" y="5918253"/>
            <a:ext cx="3911458" cy="191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401"/>
          <p:cNvSpPr>
            <a:spLocks noChangeShapeType="1"/>
          </p:cNvSpPr>
          <p:nvPr/>
        </p:nvSpPr>
        <p:spPr bwMode="auto">
          <a:xfrm flipV="1">
            <a:off x="2847627" y="4036380"/>
            <a:ext cx="1918" cy="205644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Freeform 414"/>
          <p:cNvSpPr>
            <a:spLocks/>
          </p:cNvSpPr>
          <p:nvPr/>
        </p:nvSpPr>
        <p:spPr bwMode="auto">
          <a:xfrm>
            <a:off x="2843790" y="4462247"/>
            <a:ext cx="3489427" cy="1158666"/>
          </a:xfrm>
          <a:custGeom>
            <a:avLst/>
            <a:gdLst>
              <a:gd name="T0" fmla="*/ 0 w 1905"/>
              <a:gd name="T1" fmla="*/ 315 h 665"/>
              <a:gd name="T2" fmla="*/ 390 w 1905"/>
              <a:gd name="T3" fmla="*/ 27 h 665"/>
              <a:gd name="T4" fmla="*/ 779 w 1905"/>
              <a:gd name="T5" fmla="*/ 480 h 665"/>
              <a:gd name="T6" fmla="*/ 996 w 1905"/>
              <a:gd name="T7" fmla="*/ 604 h 665"/>
              <a:gd name="T8" fmla="*/ 1213 w 1905"/>
              <a:gd name="T9" fmla="*/ 480 h 665"/>
              <a:gd name="T10" fmla="*/ 1472 w 1905"/>
              <a:gd name="T11" fmla="*/ 439 h 665"/>
              <a:gd name="T12" fmla="*/ 1819 w 1905"/>
              <a:gd name="T13" fmla="*/ 357 h 66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905" h="665">
                <a:moveTo>
                  <a:pt x="0" y="347"/>
                </a:moveTo>
                <a:cubicBezTo>
                  <a:pt x="136" y="173"/>
                  <a:pt x="272" y="0"/>
                  <a:pt x="408" y="30"/>
                </a:cubicBezTo>
                <a:cubicBezTo>
                  <a:pt x="544" y="60"/>
                  <a:pt x="710" y="423"/>
                  <a:pt x="816" y="529"/>
                </a:cubicBezTo>
                <a:cubicBezTo>
                  <a:pt x="922" y="635"/>
                  <a:pt x="967" y="665"/>
                  <a:pt x="1043" y="665"/>
                </a:cubicBezTo>
                <a:cubicBezTo>
                  <a:pt x="1119" y="665"/>
                  <a:pt x="1187" y="559"/>
                  <a:pt x="1270" y="529"/>
                </a:cubicBezTo>
                <a:cubicBezTo>
                  <a:pt x="1353" y="499"/>
                  <a:pt x="1436" y="506"/>
                  <a:pt x="1542" y="483"/>
                </a:cubicBezTo>
                <a:cubicBezTo>
                  <a:pt x="1648" y="460"/>
                  <a:pt x="1776" y="426"/>
                  <a:pt x="1905" y="393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00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Successive Approximation ADC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/>
              <a:t>Example:</a:t>
            </a:r>
            <a:r>
              <a:rPr lang="en-US" altLang="en-US" dirty="0"/>
              <a:t> -5 V to +5 V analog range, </a:t>
            </a:r>
            <a:r>
              <a:rPr lang="en-US" altLang="en-US" i="1" dirty="0"/>
              <a:t>n=8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759" y="1816004"/>
            <a:ext cx="3314700" cy="4133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0928" y="1839816"/>
            <a:ext cx="3314700" cy="408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85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Successive Approximation ADC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297541"/>
            <a:ext cx="4038600" cy="441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7663" indent="-347663" algn="l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98513" indent="-336550" algn="l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Char char="²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4588" indent="-231775" algn="l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81138" indent="-222250" algn="l" rtl="0" eaLnBrk="0" fontAlgn="base" hangingPunct="0">
              <a:spcBef>
                <a:spcPct val="4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33363" algn="l" rtl="0" eaLnBrk="0" fontAlgn="base" hangingPunct="0">
              <a:spcBef>
                <a:spcPct val="4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600" dirty="0">
                <a:solidFill>
                  <a:srgbClr val="FF0000"/>
                </a:solidFill>
              </a:rPr>
              <a:t>Advantages</a:t>
            </a: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200" dirty="0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200" dirty="0" smtClean="0"/>
              <a:t>Capable of high speed and reliable</a:t>
            </a:r>
          </a:p>
          <a:p>
            <a:pPr lvl="1"/>
            <a:r>
              <a:rPr lang="en-US" altLang="en-US" dirty="0"/>
              <a:t>Typical conversion time</a:t>
            </a:r>
          </a:p>
          <a:p>
            <a:pPr lvl="2"/>
            <a:r>
              <a:rPr lang="en-US" altLang="en-US" sz="1600" dirty="0"/>
              <a:t>1 to 50 </a:t>
            </a:r>
            <a:r>
              <a:rPr lang="en-US" altLang="en-US" sz="1600" dirty="0" err="1" smtClean="0">
                <a:latin typeface="Symbol" panose="05050102010706020507" pitchFamily="18" charset="2"/>
              </a:rPr>
              <a:t>m</a:t>
            </a:r>
            <a:r>
              <a:rPr lang="en-US" altLang="en-US" sz="1600" dirty="0" err="1" smtClean="0"/>
              <a:t>s</a:t>
            </a:r>
            <a:endParaRPr lang="en-US" altLang="en-US" sz="1600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200" dirty="0" smtClean="0"/>
              <a:t>Medium accuracy compared to other ADC types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200" dirty="0" smtClean="0"/>
              <a:t>Good tradeoff between speed and cost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200" dirty="0" smtClean="0"/>
              <a:t>Capable of outputting the binary number in serial (one bit at a time) format.</a:t>
            </a: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4648200" y="1297541"/>
            <a:ext cx="4038600" cy="4411662"/>
          </a:xfrm>
          <a:prstGeom prst="rect">
            <a:avLst/>
          </a:prstGeom>
        </p:spPr>
        <p:txBody>
          <a:bodyPr/>
          <a:lstStyle>
            <a:lvl1pPr marL="347663" indent="-347663" algn="l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98513" indent="-336550" algn="l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Char char="²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4588" indent="-231775" algn="l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81138" indent="-222250" algn="l" rtl="0" eaLnBrk="0" fontAlgn="base" hangingPunct="0">
              <a:spcBef>
                <a:spcPct val="4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33363" algn="l" rtl="0" eaLnBrk="0" fontAlgn="base" hangingPunct="0">
              <a:spcBef>
                <a:spcPct val="4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600" dirty="0">
                <a:solidFill>
                  <a:srgbClr val="FF0000"/>
                </a:solidFill>
              </a:rPr>
              <a:t>Disadvantages</a:t>
            </a: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200" dirty="0" smtClean="0">
              <a:solidFill>
                <a:schemeClr val="accent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200" dirty="0" smtClean="0"/>
              <a:t>Higher </a:t>
            </a:r>
            <a:r>
              <a:rPr lang="en-US" altLang="en-US" sz="2200" dirty="0" smtClean="0"/>
              <a:t>precision </a:t>
            </a:r>
            <a:r>
              <a:rPr lang="en-US" altLang="en-US" sz="2200" dirty="0" smtClean="0"/>
              <a:t>successive approximation ADC’s will be slower</a:t>
            </a:r>
          </a:p>
          <a:p>
            <a:pPr lvl="1"/>
            <a:r>
              <a:rPr lang="en-US" altLang="en-US" dirty="0"/>
              <a:t>Typical </a:t>
            </a:r>
            <a:r>
              <a:rPr lang="en-US" altLang="en-US" dirty="0" smtClean="0"/>
              <a:t>number of bits</a:t>
            </a:r>
            <a:endParaRPr lang="en-US" altLang="en-US" dirty="0"/>
          </a:p>
          <a:p>
            <a:pPr lvl="2"/>
            <a:r>
              <a:rPr lang="en-US" altLang="en-US" sz="1600" dirty="0"/>
              <a:t>8 to </a:t>
            </a:r>
            <a:r>
              <a:rPr lang="en-US" altLang="en-US" sz="1600" dirty="0" smtClean="0"/>
              <a:t>16 </a:t>
            </a:r>
            <a:r>
              <a:rPr lang="en-US" altLang="en-US" sz="1600" dirty="0"/>
              <a:t>bits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sz="1800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200" dirty="0" smtClean="0"/>
              <a:t>Speed limited to ~5Msps</a:t>
            </a:r>
          </a:p>
        </p:txBody>
      </p:sp>
    </p:spTree>
    <p:extLst>
      <p:ext uri="{BB962C8B-B14F-4D97-AF65-F5344CB8AC3E}">
        <p14:creationId xmlns:p14="http://schemas.microsoft.com/office/powerpoint/2010/main" val="411125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Single Slope Integration ADC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43000"/>
            <a:ext cx="5094119" cy="5143500"/>
          </a:xfrm>
        </p:spPr>
        <p:txBody>
          <a:bodyPr/>
          <a:lstStyle/>
          <a:p>
            <a:r>
              <a:rPr lang="en-US" altLang="en-US" dirty="0"/>
              <a:t>Start to charge a capacitor at constant current </a:t>
            </a:r>
          </a:p>
          <a:p>
            <a:r>
              <a:rPr lang="en-US" altLang="en-US" dirty="0"/>
              <a:t>Count clock ticks during this time</a:t>
            </a:r>
          </a:p>
          <a:p>
            <a:r>
              <a:rPr lang="en-US" altLang="en-US" dirty="0"/>
              <a:t>Stop when the capacitor voltage reaches the input</a:t>
            </a:r>
          </a:p>
          <a:p>
            <a:r>
              <a:rPr lang="en-US" altLang="en-US" dirty="0"/>
              <a:t>Cannot reach high </a:t>
            </a:r>
            <a:r>
              <a:rPr lang="en-US" altLang="en-US" dirty="0" smtClean="0"/>
              <a:t>precision</a:t>
            </a:r>
            <a:endParaRPr lang="en-US" altLang="en-US" dirty="0"/>
          </a:p>
          <a:p>
            <a:pPr lvl="1"/>
            <a:r>
              <a:rPr lang="en-US" altLang="en-US" dirty="0"/>
              <a:t>capacitor</a:t>
            </a:r>
          </a:p>
          <a:p>
            <a:pPr lvl="1"/>
            <a:r>
              <a:rPr lang="en-US" altLang="en-US" dirty="0"/>
              <a:t>comparator</a:t>
            </a:r>
          </a:p>
          <a:p>
            <a:endParaRPr lang="en-US" dirty="0"/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8041" y="4162425"/>
            <a:ext cx="5708759" cy="1762125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1319" y="1514475"/>
            <a:ext cx="3135481" cy="22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29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Dual Slope ADC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4806084" cy="5143500"/>
          </a:xfrm>
        </p:spPr>
        <p:txBody>
          <a:bodyPr/>
          <a:lstStyle/>
          <a:p>
            <a:r>
              <a:rPr lang="en-US" dirty="0"/>
              <a:t>I</a:t>
            </a:r>
            <a:r>
              <a:rPr lang="en-US" dirty="0" smtClean="0"/>
              <a:t>nput </a:t>
            </a:r>
            <a:r>
              <a:rPr lang="en-US" dirty="0"/>
              <a:t>voltage is applied to </a:t>
            </a:r>
            <a:r>
              <a:rPr lang="en-US" dirty="0" smtClean="0"/>
              <a:t>input </a:t>
            </a:r>
            <a:r>
              <a:rPr lang="en-US" dirty="0"/>
              <a:t>of </a:t>
            </a:r>
            <a:r>
              <a:rPr lang="en-US" dirty="0" smtClean="0"/>
              <a:t>integrator </a:t>
            </a:r>
            <a:r>
              <a:rPr lang="en-US" dirty="0"/>
              <a:t>and allowed to ramp for a fixed time period (</a:t>
            </a:r>
            <a:r>
              <a:rPr lang="en-US" dirty="0" err="1"/>
              <a:t>t</a:t>
            </a:r>
            <a:r>
              <a:rPr lang="en-US" baseline="-25000" dirty="0" err="1"/>
              <a:t>u</a:t>
            </a:r>
            <a:r>
              <a:rPr lang="en-US" dirty="0"/>
              <a:t>)</a:t>
            </a:r>
            <a:endParaRPr lang="en-US" baseline="-25000" dirty="0"/>
          </a:p>
          <a:p>
            <a:r>
              <a:rPr lang="en-US" dirty="0"/>
              <a:t>Then, a known reference voltage of opposite polarity is applied to </a:t>
            </a:r>
            <a:r>
              <a:rPr lang="en-US" dirty="0" smtClean="0"/>
              <a:t>integrator </a:t>
            </a:r>
            <a:r>
              <a:rPr lang="en-US" dirty="0"/>
              <a:t>and is allowed to ramp until </a:t>
            </a:r>
            <a:r>
              <a:rPr lang="en-US" dirty="0" smtClean="0"/>
              <a:t>integrator </a:t>
            </a:r>
            <a:r>
              <a:rPr lang="en-US" dirty="0"/>
              <a:t>output returns to zero (t</a:t>
            </a:r>
            <a:r>
              <a:rPr lang="en-US" baseline="-25000" dirty="0"/>
              <a:t>d</a:t>
            </a:r>
            <a:r>
              <a:rPr lang="en-US" dirty="0"/>
              <a:t>)</a:t>
            </a:r>
          </a:p>
          <a:p>
            <a:r>
              <a:rPr lang="en-US" dirty="0"/>
              <a:t>The input voltage is computed as a function of the reference voltage, the constant run-up time period, and the measured run-down time period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3284" y="1085056"/>
            <a:ext cx="3423516" cy="2534708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9269416"/>
              </p:ext>
            </p:extLst>
          </p:nvPr>
        </p:nvGraphicFramePr>
        <p:xfrm>
          <a:off x="6079078" y="5324264"/>
          <a:ext cx="2159818" cy="9622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6" name="Equation" r:id="rId4" imgW="7315200" imgH="3826412" progId="Equation.3">
                  <p:embed/>
                </p:oleObj>
              </mc:Choice>
              <mc:Fallback>
                <p:oleObj name="Equation" r:id="rId4" imgW="7315200" imgH="3826412" progId="Equation.3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9078" y="5324264"/>
                        <a:ext cx="2159818" cy="96223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2" descr="File:Dual slope integrator graph.sv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31175" y="3774643"/>
            <a:ext cx="3055625" cy="15804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18379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Dual Slope ADC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run-down time measurement is usually made in units of the converter's clock, so </a:t>
            </a:r>
            <a:r>
              <a:rPr lang="en-US" b="1" u="sng" dirty="0"/>
              <a:t>longer integration times allow for higher </a:t>
            </a:r>
            <a:r>
              <a:rPr lang="en-US" b="1" u="sng" dirty="0" smtClean="0"/>
              <a:t>precision</a:t>
            </a:r>
            <a:endParaRPr lang="en-US" b="1" u="sng" dirty="0"/>
          </a:p>
          <a:p>
            <a:r>
              <a:rPr lang="en-US" dirty="0"/>
              <a:t>The speed of the converter can be improved by sacrificing </a:t>
            </a:r>
            <a:r>
              <a:rPr lang="en-US" dirty="0" smtClean="0"/>
              <a:t>precision</a:t>
            </a:r>
            <a:endParaRPr lang="en-US" dirty="0" smtClean="0"/>
          </a:p>
          <a:p>
            <a:r>
              <a:rPr lang="en-US" altLang="en-US" dirty="0"/>
              <a:t>Advantages</a:t>
            </a:r>
          </a:p>
          <a:p>
            <a:pPr lvl="1"/>
            <a:r>
              <a:rPr lang="en-US" altLang="en-US" dirty="0"/>
              <a:t>Capacitor value is not important although has to be of good quality</a:t>
            </a:r>
          </a:p>
          <a:p>
            <a:r>
              <a:rPr lang="en-US" altLang="en-US" dirty="0" smtClean="0"/>
              <a:t>Typical </a:t>
            </a:r>
            <a:r>
              <a:rPr lang="en-US" altLang="en-US" dirty="0" smtClean="0"/>
              <a:t>precision</a:t>
            </a:r>
            <a:endParaRPr lang="en-US" altLang="en-US" dirty="0"/>
          </a:p>
          <a:p>
            <a:pPr lvl="1"/>
            <a:r>
              <a:rPr lang="en-US" altLang="en-US" dirty="0" smtClean="0"/>
              <a:t>12 </a:t>
            </a:r>
            <a:r>
              <a:rPr lang="en-US" altLang="en-US" dirty="0"/>
              <a:t>to </a:t>
            </a:r>
            <a:r>
              <a:rPr lang="en-US" altLang="en-US" dirty="0" smtClean="0"/>
              <a:t>16 </a:t>
            </a:r>
            <a:r>
              <a:rPr lang="en-US" altLang="en-US" dirty="0"/>
              <a:t>bit</a:t>
            </a:r>
          </a:p>
          <a:p>
            <a:r>
              <a:rPr lang="en-US" altLang="en-US" dirty="0"/>
              <a:t>Conversion time</a:t>
            </a:r>
          </a:p>
          <a:p>
            <a:pPr lvl="1"/>
            <a:r>
              <a:rPr lang="en-US" altLang="en-US" dirty="0"/>
              <a:t>Depends on the clock frequency 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1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2414746"/>
              </p:ext>
            </p:extLst>
          </p:nvPr>
        </p:nvGraphicFramePr>
        <p:xfrm>
          <a:off x="5090462" y="3994150"/>
          <a:ext cx="3672537" cy="229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6" name="Photo Editor 사진" r:id="rId3" imgW="3877216" imgH="2704762" progId="MSPhotoEd.3">
                  <p:embed/>
                </p:oleObj>
              </mc:Choice>
              <mc:Fallback>
                <p:oleObj name="Photo Editor 사진" r:id="rId3" imgW="3877216" imgH="2704762" progId="MSPhotoEd.3">
                  <p:embed/>
                  <p:pic>
                    <p:nvPicPr>
                      <p:cNvPr id="2151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0462" y="3994150"/>
                        <a:ext cx="3672537" cy="2292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4565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Dual Slope ADC</a:t>
            </a: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457200" y="1297541"/>
            <a:ext cx="4038600" cy="441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7663" indent="-347663" algn="l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98513" indent="-336550" algn="l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Char char="²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4588" indent="-231775" algn="l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81138" indent="-222250" algn="l" rtl="0" eaLnBrk="0" fontAlgn="base" hangingPunct="0">
              <a:spcBef>
                <a:spcPct val="4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33363" algn="l" rtl="0" eaLnBrk="0" fontAlgn="base" hangingPunct="0">
              <a:spcBef>
                <a:spcPct val="4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2600" dirty="0" smtClean="0">
                <a:solidFill>
                  <a:srgbClr val="FF0000"/>
                </a:solidFill>
              </a:rPr>
              <a:t>Advantages</a:t>
            </a:r>
          </a:p>
          <a:p>
            <a:pPr eaLnBrk="1" hangingPunct="1"/>
            <a:r>
              <a:rPr lang="en-US" altLang="en-US" sz="2600" dirty="0" smtClean="0"/>
              <a:t>Insensitive to errors in component values</a:t>
            </a:r>
          </a:p>
          <a:p>
            <a:pPr eaLnBrk="1" hangingPunct="1"/>
            <a:r>
              <a:rPr lang="en-US" altLang="en-US" sz="2600" dirty="0" smtClean="0"/>
              <a:t>Greater noise immunity than other ADC types</a:t>
            </a:r>
          </a:p>
          <a:p>
            <a:pPr eaLnBrk="1" hangingPunct="1"/>
            <a:r>
              <a:rPr lang="en-US" altLang="en-US" sz="2600" dirty="0" smtClean="0"/>
              <a:t>High accuracy</a:t>
            </a: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4648200" y="1297541"/>
            <a:ext cx="4038600" cy="4411662"/>
          </a:xfrm>
          <a:prstGeom prst="rect">
            <a:avLst/>
          </a:prstGeom>
        </p:spPr>
        <p:txBody>
          <a:bodyPr/>
          <a:lstStyle>
            <a:lvl1pPr marL="347663" indent="-347663" algn="l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98513" indent="-336550" algn="l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Char char="²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4588" indent="-231775" algn="l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81138" indent="-222250" algn="l" rtl="0" eaLnBrk="0" fontAlgn="base" hangingPunct="0">
              <a:spcBef>
                <a:spcPct val="4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33363" algn="l" rtl="0" eaLnBrk="0" fontAlgn="base" hangingPunct="0">
              <a:spcBef>
                <a:spcPct val="4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2600" dirty="0" smtClean="0">
                <a:solidFill>
                  <a:srgbClr val="FF0000"/>
                </a:solidFill>
              </a:rPr>
              <a:t>Disadvantages</a:t>
            </a:r>
          </a:p>
          <a:p>
            <a:pPr eaLnBrk="1" hangingPunct="1"/>
            <a:r>
              <a:rPr lang="en-US" altLang="en-US" sz="2600" dirty="0" smtClean="0"/>
              <a:t>Slow</a:t>
            </a:r>
          </a:p>
          <a:p>
            <a:pPr eaLnBrk="1" hangingPunct="1"/>
            <a:r>
              <a:rPr lang="en-US" altLang="en-US" sz="2600" dirty="0" smtClean="0"/>
              <a:t>High precision external components required to achieve accuracy</a:t>
            </a:r>
          </a:p>
          <a:p>
            <a:pPr eaLnBrk="1" hangingPunct="1"/>
            <a:r>
              <a:rPr lang="en-US" altLang="en-US" sz="2600" dirty="0" smtClean="0"/>
              <a:t>Costly</a:t>
            </a:r>
          </a:p>
        </p:txBody>
      </p:sp>
    </p:spTree>
    <p:extLst>
      <p:ext uri="{BB962C8B-B14F-4D97-AF65-F5344CB8AC3E}">
        <p14:creationId xmlns:p14="http://schemas.microsoft.com/office/powerpoint/2010/main" val="358286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Delta-Sigma </a:t>
            </a:r>
            <a:r>
              <a:rPr lang="en-US" dirty="0" smtClean="0"/>
              <a:t>ADC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4287621" cy="5143500"/>
          </a:xfrm>
        </p:spPr>
        <p:txBody>
          <a:bodyPr/>
          <a:lstStyle/>
          <a:p>
            <a:pPr eaLnBrk="1" hangingPunct="1"/>
            <a:r>
              <a:rPr lang="en-US" altLang="en-US" dirty="0"/>
              <a:t>Over sampled input signal goes to the integrator</a:t>
            </a:r>
          </a:p>
          <a:p>
            <a:pPr eaLnBrk="1" hangingPunct="1"/>
            <a:r>
              <a:rPr lang="en-US" altLang="en-US" dirty="0"/>
              <a:t>Output of integration is compared to </a:t>
            </a:r>
            <a:r>
              <a:rPr lang="en-US" altLang="en-US" dirty="0" smtClean="0"/>
              <a:t>GND</a:t>
            </a:r>
          </a:p>
          <a:p>
            <a:pPr lvl="1" eaLnBrk="1" hangingPunct="1"/>
            <a:r>
              <a:rPr lang="en-US" altLang="en-US" dirty="0" smtClean="0"/>
              <a:t>1 if ≥ 0 otherwise 0</a:t>
            </a:r>
            <a:endParaRPr lang="en-US" altLang="en-US" dirty="0"/>
          </a:p>
          <a:p>
            <a:pPr eaLnBrk="1" hangingPunct="1"/>
            <a:r>
              <a:rPr lang="en-US" altLang="en-US" dirty="0" smtClean="0"/>
              <a:t>Output </a:t>
            </a:r>
            <a:r>
              <a:rPr lang="en-US" altLang="en-US" dirty="0"/>
              <a:t>is serial bit stream with # of 1’s proportional to </a:t>
            </a:r>
            <a:r>
              <a:rPr lang="en-US" altLang="en-US" dirty="0" smtClean="0"/>
              <a:t>V</a:t>
            </a:r>
            <a:r>
              <a:rPr lang="en-US" altLang="en-US" baseline="-25000" dirty="0" smtClean="0"/>
              <a:t>in</a:t>
            </a:r>
          </a:p>
          <a:p>
            <a:pPr eaLnBrk="1" hangingPunct="1"/>
            <a:r>
              <a:rPr lang="en-US" altLang="en-US" dirty="0"/>
              <a:t>1 bit </a:t>
            </a:r>
            <a:r>
              <a:rPr lang="en-US" altLang="en-US" dirty="0" smtClean="0"/>
              <a:t>DAC generates +v if bit is 1 and –v if bit is 0</a:t>
            </a:r>
            <a:endParaRPr lang="en-US" altLang="en-US" baseline="-25000" dirty="0" smtClean="0"/>
          </a:p>
          <a:p>
            <a:pPr eaLnBrk="1" hangingPunct="1"/>
            <a:r>
              <a:rPr lang="en-US" dirty="0"/>
              <a:t>Iteration drives integration of error to zero</a:t>
            </a:r>
          </a:p>
          <a:p>
            <a:pPr eaLnBrk="1" hangingPunct="1"/>
            <a:endParaRPr lang="en-US" alt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9114" y="1297541"/>
            <a:ext cx="3997686" cy="32259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77616" y="4599733"/>
            <a:ext cx="4209184" cy="1636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60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Delta-Sigma ADC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7674" y="1178063"/>
            <a:ext cx="6188652" cy="24771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938" y="3831522"/>
            <a:ext cx="3917276" cy="23272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0035" y="3853771"/>
            <a:ext cx="3653944" cy="2372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74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Delta-Sigma </a:t>
            </a:r>
            <a:r>
              <a:rPr lang="en-US" dirty="0" smtClean="0"/>
              <a:t>ADC – Noise Shaping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5249" y="1239935"/>
            <a:ext cx="3273120" cy="21399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682" y="1585576"/>
            <a:ext cx="3707318" cy="17943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682" y="4062677"/>
            <a:ext cx="3713957" cy="20737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1355" y="3717035"/>
            <a:ext cx="3297013" cy="24193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03615" y="1226803"/>
            <a:ext cx="2369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</a:t>
            </a:r>
            <a:r>
              <a:rPr lang="en-US" baseline="30000" dirty="0" smtClean="0">
                <a:solidFill>
                  <a:srgbClr val="FF0000"/>
                </a:solidFill>
              </a:rPr>
              <a:t>st</a:t>
            </a:r>
            <a:r>
              <a:rPr lang="en-US" dirty="0" smtClean="0">
                <a:solidFill>
                  <a:srgbClr val="FF0000"/>
                </a:solidFill>
              </a:rPr>
              <a:t> order Delta-Sigma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47211" y="3693345"/>
            <a:ext cx="2549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2nd order Delta-Sigma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58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Outputs of Delta Sigma Modulator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0401619"/>
              </p:ext>
            </p:extLst>
          </p:nvPr>
        </p:nvGraphicFramePr>
        <p:xfrm>
          <a:off x="457200" y="1355148"/>
          <a:ext cx="3834965" cy="407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6993">
                  <a:extLst>
                    <a:ext uri="{9D8B030D-6E8A-4147-A177-3AD203B41FA5}">
                      <a16:colId xmlns:a16="http://schemas.microsoft.com/office/drawing/2014/main" val="2370644990"/>
                    </a:ext>
                  </a:extLst>
                </a:gridCol>
                <a:gridCol w="766993">
                  <a:extLst>
                    <a:ext uri="{9D8B030D-6E8A-4147-A177-3AD203B41FA5}">
                      <a16:colId xmlns:a16="http://schemas.microsoft.com/office/drawing/2014/main" val="4276931901"/>
                    </a:ext>
                  </a:extLst>
                </a:gridCol>
                <a:gridCol w="766993">
                  <a:extLst>
                    <a:ext uri="{9D8B030D-6E8A-4147-A177-3AD203B41FA5}">
                      <a16:colId xmlns:a16="http://schemas.microsoft.com/office/drawing/2014/main" val="935287152"/>
                    </a:ext>
                  </a:extLst>
                </a:gridCol>
                <a:gridCol w="592592">
                  <a:extLst>
                    <a:ext uri="{9D8B030D-6E8A-4147-A177-3AD203B41FA5}">
                      <a16:colId xmlns:a16="http://schemas.microsoft.com/office/drawing/2014/main" val="2557063502"/>
                    </a:ext>
                  </a:extLst>
                </a:gridCol>
                <a:gridCol w="941394">
                  <a:extLst>
                    <a:ext uri="{9D8B030D-6E8A-4147-A177-3AD203B41FA5}">
                      <a16:colId xmlns:a16="http://schemas.microsoft.com/office/drawing/2014/main" val="142001315"/>
                    </a:ext>
                  </a:extLst>
                </a:gridCol>
              </a:tblGrid>
              <a:tr h="313233">
                <a:tc>
                  <a:txBody>
                    <a:bodyPr/>
                    <a:lstStyle/>
                    <a:p>
                      <a:r>
                        <a:rPr lang="en-US" dirty="0" smtClean="0"/>
                        <a:t>Input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ym typeface="Symbol" panose="05050102010706020507" pitchFamily="18" charset="2"/>
                        </a:rPr>
                        <a:t>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ym typeface="Symbol" panose="05050102010706020507" pitchFamily="18" charset="2"/>
                        </a:rPr>
                        <a:t>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Out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13868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0.4v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0.4v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0.4v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+1v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36102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0.4v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-0.6v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-0.2v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-1v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10379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0.4v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1.4v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1.2v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+1v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30684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0.4v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-0.6v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+1v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89302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0.4v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-0.6v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0.0v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+1v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21934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0.4v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-0.6v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-0.6v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-1v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22957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0.4v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1.4v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0.8v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+1v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86140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0.4v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-0.6v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0.2v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+1v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37200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0.4v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-0.6v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-0.4v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-1v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82190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0.4v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1.4v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+1v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5629699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288401" y="5430742"/>
            <a:ext cx="1610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Average=0.4v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416812"/>
              </p:ext>
            </p:extLst>
          </p:nvPr>
        </p:nvGraphicFramePr>
        <p:xfrm>
          <a:off x="4572000" y="1355148"/>
          <a:ext cx="3834965" cy="407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6993">
                  <a:extLst>
                    <a:ext uri="{9D8B030D-6E8A-4147-A177-3AD203B41FA5}">
                      <a16:colId xmlns:a16="http://schemas.microsoft.com/office/drawing/2014/main" val="2370644990"/>
                    </a:ext>
                  </a:extLst>
                </a:gridCol>
                <a:gridCol w="766993">
                  <a:extLst>
                    <a:ext uri="{9D8B030D-6E8A-4147-A177-3AD203B41FA5}">
                      <a16:colId xmlns:a16="http://schemas.microsoft.com/office/drawing/2014/main" val="4276931901"/>
                    </a:ext>
                  </a:extLst>
                </a:gridCol>
                <a:gridCol w="766993">
                  <a:extLst>
                    <a:ext uri="{9D8B030D-6E8A-4147-A177-3AD203B41FA5}">
                      <a16:colId xmlns:a16="http://schemas.microsoft.com/office/drawing/2014/main" val="935287152"/>
                    </a:ext>
                  </a:extLst>
                </a:gridCol>
                <a:gridCol w="592592">
                  <a:extLst>
                    <a:ext uri="{9D8B030D-6E8A-4147-A177-3AD203B41FA5}">
                      <a16:colId xmlns:a16="http://schemas.microsoft.com/office/drawing/2014/main" val="2557063502"/>
                    </a:ext>
                  </a:extLst>
                </a:gridCol>
                <a:gridCol w="941394">
                  <a:extLst>
                    <a:ext uri="{9D8B030D-6E8A-4147-A177-3AD203B41FA5}">
                      <a16:colId xmlns:a16="http://schemas.microsoft.com/office/drawing/2014/main" val="142001315"/>
                    </a:ext>
                  </a:extLst>
                </a:gridCol>
              </a:tblGrid>
              <a:tr h="313233">
                <a:tc>
                  <a:txBody>
                    <a:bodyPr/>
                    <a:lstStyle/>
                    <a:p>
                      <a:r>
                        <a:rPr lang="en-US" dirty="0" smtClean="0"/>
                        <a:t>Input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ym typeface="Symbol" panose="05050102010706020507" pitchFamily="18" charset="2"/>
                        </a:rPr>
                        <a:t>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ym typeface="Symbol" panose="05050102010706020507" pitchFamily="18" charset="2"/>
                        </a:rPr>
                        <a:t>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Out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13868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0.8v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0.8v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0.8v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+1v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36102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0.8v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-0.2v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+1v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10379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0.8v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-0.2v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0.4v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+1v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30684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0.8v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-0.2v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+1v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89302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0.8v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-0.2v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0.0v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+1v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21934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0.8v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-0.2v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-0.2v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-1v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22957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0.8v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1.8v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1.6v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+1v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86140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0.8v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-0.2v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1.4v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+1v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37200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0.8v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-0.2v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+1v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82190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0.8v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-0.2v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+1v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5629699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378498" y="5430742"/>
            <a:ext cx="1610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Average=0.8v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6826" y="5800074"/>
            <a:ext cx="797013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2"/>
              </a:rPr>
              <a:t>http://</a:t>
            </a:r>
            <a:r>
              <a:rPr lang="en-US" sz="1400" dirty="0" smtClean="0">
                <a:hlinkClick r:id="rId2"/>
              </a:rPr>
              <a:t>www.analog.com/en/design-center/interactive-design-tools/sigma-delta-adc-tutorial.html</a:t>
            </a: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338555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Signal Types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43500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/>
              <a:t>Digital Signals</a:t>
            </a:r>
          </a:p>
          <a:p>
            <a:r>
              <a:rPr lang="en-US" dirty="0"/>
              <a:t>A </a:t>
            </a:r>
            <a:r>
              <a:rPr lang="en-US" b="1" dirty="0"/>
              <a:t>digital signal</a:t>
            </a:r>
            <a:r>
              <a:rPr lang="en-US" dirty="0"/>
              <a:t> is a </a:t>
            </a:r>
            <a:r>
              <a:rPr lang="en-US" dirty="0">
                <a:hlinkClick r:id="rId2" tooltip="Signal (electrical engineering)"/>
              </a:rPr>
              <a:t>signal</a:t>
            </a:r>
            <a:r>
              <a:rPr lang="en-US" dirty="0"/>
              <a:t> that is being used to represent data as a sequence of </a:t>
            </a:r>
            <a:r>
              <a:rPr lang="en-US" dirty="0">
                <a:hlinkClick r:id="rId3" tooltip="Discrete space"/>
              </a:rPr>
              <a:t>discrete</a:t>
            </a:r>
            <a:r>
              <a:rPr lang="en-US" dirty="0"/>
              <a:t> values; at any given time it can only take on one of a finite number of </a:t>
            </a:r>
            <a:r>
              <a:rPr lang="en-US" dirty="0" smtClean="0"/>
              <a:t>values</a:t>
            </a:r>
          </a:p>
          <a:p>
            <a:r>
              <a:rPr lang="en-US" dirty="0"/>
              <a:t>The precision of the signal is determined by how many samples are recorded per unit of </a:t>
            </a:r>
            <a:r>
              <a:rPr lang="en-US" dirty="0" smtClean="0"/>
              <a:t>time 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3362" y="4120284"/>
            <a:ext cx="4378132" cy="20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70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Outputs of Delta Sigma Modulator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39934"/>
            <a:ext cx="4172407" cy="23833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4821" y="1232462"/>
            <a:ext cx="3941979" cy="23907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796371"/>
            <a:ext cx="4172407" cy="24470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4727" y="3805511"/>
            <a:ext cx="3952074" cy="2437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51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Delta-Sigma ADC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712331" y="1412755"/>
            <a:ext cx="4038600" cy="441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7663" indent="-347663" algn="l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98513" indent="-336550" algn="l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Char char="²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4588" indent="-231775" algn="l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81138" indent="-222250" algn="l" rtl="0" eaLnBrk="0" fontAlgn="base" hangingPunct="0">
              <a:spcBef>
                <a:spcPct val="4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33363" algn="l" rtl="0" eaLnBrk="0" fontAlgn="base" hangingPunct="0">
              <a:spcBef>
                <a:spcPct val="4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2600" dirty="0" smtClean="0">
                <a:solidFill>
                  <a:srgbClr val="FF0000"/>
                </a:solidFill>
              </a:rPr>
              <a:t>Advantages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600" dirty="0" smtClean="0"/>
          </a:p>
          <a:p>
            <a:pPr eaLnBrk="1" hangingPunct="1"/>
            <a:r>
              <a:rPr lang="en-US" altLang="en-US" sz="2600" dirty="0" smtClean="0"/>
              <a:t>High </a:t>
            </a:r>
            <a:r>
              <a:rPr lang="en-US" altLang="en-US" sz="2600" dirty="0" smtClean="0"/>
              <a:t>precision</a:t>
            </a:r>
            <a:endParaRPr lang="en-US" altLang="en-US" sz="2600" dirty="0" smtClean="0"/>
          </a:p>
          <a:p>
            <a:pPr eaLnBrk="1" hangingPunct="1"/>
            <a:r>
              <a:rPr lang="en-US" altLang="en-US" sz="2600" dirty="0" smtClean="0"/>
              <a:t>Low cost</a:t>
            </a:r>
          </a:p>
          <a:p>
            <a:pPr eaLnBrk="1" hangingPunct="1"/>
            <a:r>
              <a:rPr lang="en-US" dirty="0"/>
              <a:t>External sample &amp; hold circuits are not </a:t>
            </a:r>
            <a:r>
              <a:rPr lang="en-US" dirty="0" smtClean="0"/>
              <a:t>required</a:t>
            </a:r>
          </a:p>
          <a:p>
            <a:pPr eaLnBrk="1" hangingPunct="1"/>
            <a:r>
              <a:rPr lang="en-US" dirty="0"/>
              <a:t>Requirements for analog anti-aliasing filters are minimum</a:t>
            </a:r>
            <a:endParaRPr lang="en-US" altLang="en-US" sz="2600" dirty="0" smtClean="0"/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4642556" y="1412755"/>
            <a:ext cx="4038600" cy="4411662"/>
          </a:xfrm>
          <a:prstGeom prst="rect">
            <a:avLst/>
          </a:prstGeom>
        </p:spPr>
        <p:txBody>
          <a:bodyPr/>
          <a:lstStyle>
            <a:lvl1pPr marL="347663" indent="-347663" algn="l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98513" indent="-336550" algn="l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Char char="²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4588" indent="-231775" algn="l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81138" indent="-222250" algn="l" rtl="0" eaLnBrk="0" fontAlgn="base" hangingPunct="0">
              <a:spcBef>
                <a:spcPct val="4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33363" algn="l" rtl="0" eaLnBrk="0" fontAlgn="base" hangingPunct="0">
              <a:spcBef>
                <a:spcPct val="4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2600" dirty="0" smtClean="0">
                <a:solidFill>
                  <a:srgbClr val="FF0000"/>
                </a:solidFill>
              </a:rPr>
              <a:t>Disadvantages</a:t>
            </a:r>
          </a:p>
          <a:p>
            <a:pPr eaLnBrk="1" hangingPunct="1"/>
            <a:endParaRPr lang="en-US" altLang="en-US" sz="2600" dirty="0" smtClean="0"/>
          </a:p>
          <a:p>
            <a:pPr eaLnBrk="1" hangingPunct="1"/>
            <a:r>
              <a:rPr lang="en-US" altLang="en-US" sz="2600" dirty="0" smtClean="0"/>
              <a:t>Slow due to oversampling</a:t>
            </a:r>
          </a:p>
        </p:txBody>
      </p:sp>
    </p:spTree>
    <p:extLst>
      <p:ext uri="{BB962C8B-B14F-4D97-AF65-F5344CB8AC3E}">
        <p14:creationId xmlns:p14="http://schemas.microsoft.com/office/powerpoint/2010/main" val="186706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ADC Types Comparison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095" y="1527969"/>
            <a:ext cx="7751810" cy="3875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12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ADC Types Comparison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1355148"/>
            <a:ext cx="8229601" cy="4688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50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Analog-Digital Converter (ADC)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electronic integrated circuit which converts a signal from </a:t>
            </a:r>
            <a:r>
              <a:rPr lang="en-US" dirty="0">
                <a:solidFill>
                  <a:srgbClr val="FF0000"/>
                </a:solidFill>
              </a:rPr>
              <a:t>analog (continuous) </a:t>
            </a:r>
            <a:r>
              <a:rPr lang="en-US" dirty="0"/>
              <a:t>to </a:t>
            </a:r>
            <a:r>
              <a:rPr lang="en-US" dirty="0">
                <a:solidFill>
                  <a:srgbClr val="0070C0"/>
                </a:solidFill>
              </a:rPr>
              <a:t>digital (discrete) </a:t>
            </a:r>
            <a:r>
              <a:rPr lang="en-US" dirty="0"/>
              <a:t>form</a:t>
            </a:r>
          </a:p>
          <a:p>
            <a:r>
              <a:rPr lang="en-US" dirty="0"/>
              <a:t>Provides a link between the analog world of transducers and the digital world of signal processing and data handling</a:t>
            </a:r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000366" y="3544214"/>
            <a:ext cx="3839588" cy="2550854"/>
            <a:chOff x="2563813" y="2052637"/>
            <a:chExt cx="3671887" cy="2232025"/>
          </a:xfrm>
        </p:grpSpPr>
        <p:sp>
          <p:nvSpPr>
            <p:cNvPr id="5" name="Line 23"/>
            <p:cNvSpPr>
              <a:spLocks noChangeShapeType="1"/>
            </p:cNvSpPr>
            <p:nvPr/>
          </p:nvSpPr>
          <p:spPr bwMode="auto">
            <a:xfrm flipV="1">
              <a:off x="2706688" y="2052637"/>
              <a:ext cx="0" cy="18716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 Box 26"/>
            <p:cNvSpPr txBox="1">
              <a:spLocks noChangeArrowheads="1"/>
            </p:cNvSpPr>
            <p:nvPr/>
          </p:nvSpPr>
          <p:spPr bwMode="auto">
            <a:xfrm>
              <a:off x="5659438" y="3917950"/>
              <a:ext cx="576262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fr-FR" sz="1800" dirty="0">
                  <a:latin typeface="Arial" charset="0"/>
                </a:rPr>
                <a:t>t</a:t>
              </a:r>
            </a:p>
          </p:txBody>
        </p:sp>
        <p:sp>
          <p:nvSpPr>
            <p:cNvPr id="7" name="Freeform 27"/>
            <p:cNvSpPr>
              <a:spLocks/>
            </p:cNvSpPr>
            <p:nvPr/>
          </p:nvSpPr>
          <p:spPr bwMode="auto">
            <a:xfrm>
              <a:off x="2708275" y="2509837"/>
              <a:ext cx="3024188" cy="1055688"/>
            </a:xfrm>
            <a:custGeom>
              <a:avLst/>
              <a:gdLst>
                <a:gd name="T0" fmla="*/ 0 w 1905"/>
                <a:gd name="T1" fmla="*/ 550863 h 665"/>
                <a:gd name="T2" fmla="*/ 647700 w 1905"/>
                <a:gd name="T3" fmla="*/ 47625 h 665"/>
                <a:gd name="T4" fmla="*/ 1295400 w 1905"/>
                <a:gd name="T5" fmla="*/ 839788 h 665"/>
                <a:gd name="T6" fmla="*/ 1655763 w 1905"/>
                <a:gd name="T7" fmla="*/ 1055688 h 665"/>
                <a:gd name="T8" fmla="*/ 2016125 w 1905"/>
                <a:gd name="T9" fmla="*/ 839788 h 665"/>
                <a:gd name="T10" fmla="*/ 2447925 w 1905"/>
                <a:gd name="T11" fmla="*/ 766763 h 665"/>
                <a:gd name="T12" fmla="*/ 3024188 w 1905"/>
                <a:gd name="T13" fmla="*/ 623888 h 6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05" h="665">
                  <a:moveTo>
                    <a:pt x="0" y="347"/>
                  </a:moveTo>
                  <a:cubicBezTo>
                    <a:pt x="136" y="173"/>
                    <a:pt x="272" y="0"/>
                    <a:pt x="408" y="30"/>
                  </a:cubicBezTo>
                  <a:cubicBezTo>
                    <a:pt x="544" y="60"/>
                    <a:pt x="710" y="423"/>
                    <a:pt x="816" y="529"/>
                  </a:cubicBezTo>
                  <a:cubicBezTo>
                    <a:pt x="922" y="635"/>
                    <a:pt x="967" y="665"/>
                    <a:pt x="1043" y="665"/>
                  </a:cubicBezTo>
                  <a:cubicBezTo>
                    <a:pt x="1119" y="665"/>
                    <a:pt x="1187" y="559"/>
                    <a:pt x="1270" y="529"/>
                  </a:cubicBezTo>
                  <a:cubicBezTo>
                    <a:pt x="1353" y="499"/>
                    <a:pt x="1436" y="506"/>
                    <a:pt x="1542" y="483"/>
                  </a:cubicBezTo>
                  <a:cubicBezTo>
                    <a:pt x="1648" y="460"/>
                    <a:pt x="1776" y="426"/>
                    <a:pt x="1905" y="393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24"/>
            <p:cNvSpPr>
              <a:spLocks noChangeShapeType="1"/>
            </p:cNvSpPr>
            <p:nvPr/>
          </p:nvSpPr>
          <p:spPr bwMode="auto">
            <a:xfrm flipV="1">
              <a:off x="2563813" y="3779837"/>
              <a:ext cx="3454400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729873" y="3544214"/>
            <a:ext cx="3839588" cy="2550854"/>
            <a:chOff x="2563813" y="2052637"/>
            <a:chExt cx="3671887" cy="2232025"/>
          </a:xfrm>
        </p:grpSpPr>
        <p:sp>
          <p:nvSpPr>
            <p:cNvPr id="14" name="Line 23"/>
            <p:cNvSpPr>
              <a:spLocks noChangeShapeType="1"/>
            </p:cNvSpPr>
            <p:nvPr/>
          </p:nvSpPr>
          <p:spPr bwMode="auto">
            <a:xfrm flipV="1">
              <a:off x="2706688" y="2052637"/>
              <a:ext cx="0" cy="18716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 Box 26"/>
            <p:cNvSpPr txBox="1">
              <a:spLocks noChangeArrowheads="1"/>
            </p:cNvSpPr>
            <p:nvPr/>
          </p:nvSpPr>
          <p:spPr bwMode="auto">
            <a:xfrm>
              <a:off x="5659438" y="3917950"/>
              <a:ext cx="576262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fr-FR" sz="1800">
                  <a:latin typeface="Arial" charset="0"/>
                </a:rPr>
                <a:t>t</a:t>
              </a:r>
            </a:p>
          </p:txBody>
        </p:sp>
        <p:sp>
          <p:nvSpPr>
            <p:cNvPr id="16" name="Line 24"/>
            <p:cNvSpPr>
              <a:spLocks noChangeShapeType="1"/>
            </p:cNvSpPr>
            <p:nvPr/>
          </p:nvSpPr>
          <p:spPr bwMode="auto">
            <a:xfrm flipV="1">
              <a:off x="2563813" y="3779837"/>
              <a:ext cx="3454400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" name="Flowchart: Connector 16"/>
          <p:cNvSpPr/>
          <p:nvPr/>
        </p:nvSpPr>
        <p:spPr>
          <a:xfrm>
            <a:off x="4844093" y="4630950"/>
            <a:ext cx="70360" cy="6168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Connector 17"/>
          <p:cNvSpPr/>
          <p:nvPr/>
        </p:nvSpPr>
        <p:spPr>
          <a:xfrm>
            <a:off x="5063853" y="4369704"/>
            <a:ext cx="70360" cy="6168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Connector 18"/>
          <p:cNvSpPr/>
          <p:nvPr/>
        </p:nvSpPr>
        <p:spPr>
          <a:xfrm>
            <a:off x="5295613" y="4153814"/>
            <a:ext cx="70360" cy="6168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Connector 19"/>
          <p:cNvSpPr/>
          <p:nvPr/>
        </p:nvSpPr>
        <p:spPr>
          <a:xfrm>
            <a:off x="5530578" y="4057651"/>
            <a:ext cx="70360" cy="6168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Connector 20"/>
          <p:cNvSpPr/>
          <p:nvPr/>
        </p:nvSpPr>
        <p:spPr>
          <a:xfrm>
            <a:off x="5747134" y="4338861"/>
            <a:ext cx="70360" cy="6168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lowchart: Connector 21"/>
          <p:cNvSpPr/>
          <p:nvPr/>
        </p:nvSpPr>
        <p:spPr>
          <a:xfrm>
            <a:off x="5972895" y="4643657"/>
            <a:ext cx="70360" cy="6168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lowchart: Connector 22"/>
          <p:cNvSpPr/>
          <p:nvPr/>
        </p:nvSpPr>
        <p:spPr>
          <a:xfrm>
            <a:off x="6198655" y="4993810"/>
            <a:ext cx="70360" cy="6168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lowchart: Connector 23"/>
          <p:cNvSpPr/>
          <p:nvPr/>
        </p:nvSpPr>
        <p:spPr>
          <a:xfrm>
            <a:off x="6426076" y="5177035"/>
            <a:ext cx="70360" cy="6168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lowchart: Connector 24"/>
          <p:cNvSpPr/>
          <p:nvPr/>
        </p:nvSpPr>
        <p:spPr>
          <a:xfrm>
            <a:off x="6651836" y="5216057"/>
            <a:ext cx="70360" cy="6168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lowchart: Connector 25"/>
          <p:cNvSpPr/>
          <p:nvPr/>
        </p:nvSpPr>
        <p:spPr>
          <a:xfrm>
            <a:off x="6877597" y="5037784"/>
            <a:ext cx="70360" cy="6168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lowchart: Connector 26"/>
          <p:cNvSpPr/>
          <p:nvPr/>
        </p:nvSpPr>
        <p:spPr>
          <a:xfrm>
            <a:off x="7103357" y="4976099"/>
            <a:ext cx="70360" cy="6168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Connector 27"/>
          <p:cNvSpPr/>
          <p:nvPr/>
        </p:nvSpPr>
        <p:spPr>
          <a:xfrm>
            <a:off x="7329118" y="4917567"/>
            <a:ext cx="70360" cy="6168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lowchart: Connector 28"/>
          <p:cNvSpPr/>
          <p:nvPr/>
        </p:nvSpPr>
        <p:spPr>
          <a:xfrm>
            <a:off x="8015190" y="4726206"/>
            <a:ext cx="70360" cy="6168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lowchart: Connector 29"/>
          <p:cNvSpPr/>
          <p:nvPr/>
        </p:nvSpPr>
        <p:spPr>
          <a:xfrm>
            <a:off x="7780639" y="4777929"/>
            <a:ext cx="70360" cy="6168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lowchart: Connector 30"/>
          <p:cNvSpPr/>
          <p:nvPr/>
        </p:nvSpPr>
        <p:spPr>
          <a:xfrm>
            <a:off x="7535433" y="4848670"/>
            <a:ext cx="70360" cy="6168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97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A/D </a:t>
            </a:r>
            <a:r>
              <a:rPr lang="en-US" dirty="0"/>
              <a:t>Conversion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Two main </a:t>
            </a:r>
            <a:r>
              <a:rPr lang="en-US" dirty="0" smtClean="0"/>
              <a:t>steps: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Sampling and Holding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Quantization and Encoding</a:t>
            </a:r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14325" y="3356069"/>
            <a:ext cx="8520887" cy="2380004"/>
            <a:chOff x="77838" y="4419600"/>
            <a:chExt cx="8292287" cy="2075204"/>
          </a:xfrm>
        </p:grpSpPr>
        <p:grpSp>
          <p:nvGrpSpPr>
            <p:cNvPr id="5" name="Group 4"/>
            <p:cNvGrpSpPr/>
            <p:nvPr/>
          </p:nvGrpSpPr>
          <p:grpSpPr>
            <a:xfrm>
              <a:off x="77838" y="4419600"/>
              <a:ext cx="6109854" cy="2005277"/>
              <a:chOff x="77838" y="4419600"/>
              <a:chExt cx="7747682" cy="2005277"/>
            </a:xfrm>
          </p:grpSpPr>
          <p:grpSp>
            <p:nvGrpSpPr>
              <p:cNvPr id="26" name="Group 25"/>
              <p:cNvGrpSpPr/>
              <p:nvPr/>
            </p:nvGrpSpPr>
            <p:grpSpPr>
              <a:xfrm>
                <a:off x="77838" y="4572000"/>
                <a:ext cx="2189138" cy="1631915"/>
                <a:chOff x="77837" y="3335736"/>
                <a:chExt cx="4554342" cy="2868179"/>
              </a:xfrm>
            </p:grpSpPr>
            <p:sp>
              <p:nvSpPr>
                <p:cNvPr id="90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255049" y="3335736"/>
                  <a:ext cx="0" cy="240510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3917425" y="5732686"/>
                  <a:ext cx="714754" cy="47122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fr-FR" sz="1800">
                      <a:latin typeface="Arial" charset="0"/>
                    </a:rPr>
                    <a:t>t</a:t>
                  </a:r>
                </a:p>
              </p:txBody>
            </p:sp>
            <p:sp>
              <p:nvSpPr>
                <p:cNvPr id="92" name="Freeform 27"/>
                <p:cNvSpPr>
                  <a:spLocks/>
                </p:cNvSpPr>
                <p:nvPr/>
              </p:nvSpPr>
              <p:spPr bwMode="auto">
                <a:xfrm>
                  <a:off x="257017" y="3923244"/>
                  <a:ext cx="3750983" cy="1356572"/>
                </a:xfrm>
                <a:custGeom>
                  <a:avLst/>
                  <a:gdLst>
                    <a:gd name="T0" fmla="*/ 0 w 1905"/>
                    <a:gd name="T1" fmla="*/ 550863 h 665"/>
                    <a:gd name="T2" fmla="*/ 647700 w 1905"/>
                    <a:gd name="T3" fmla="*/ 47625 h 665"/>
                    <a:gd name="T4" fmla="*/ 1295400 w 1905"/>
                    <a:gd name="T5" fmla="*/ 839788 h 665"/>
                    <a:gd name="T6" fmla="*/ 1655763 w 1905"/>
                    <a:gd name="T7" fmla="*/ 1055688 h 665"/>
                    <a:gd name="T8" fmla="*/ 2016125 w 1905"/>
                    <a:gd name="T9" fmla="*/ 839788 h 665"/>
                    <a:gd name="T10" fmla="*/ 2447925 w 1905"/>
                    <a:gd name="T11" fmla="*/ 766763 h 665"/>
                    <a:gd name="T12" fmla="*/ 3024188 w 1905"/>
                    <a:gd name="T13" fmla="*/ 623888 h 66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905" h="665">
                      <a:moveTo>
                        <a:pt x="0" y="347"/>
                      </a:moveTo>
                      <a:cubicBezTo>
                        <a:pt x="136" y="173"/>
                        <a:pt x="272" y="0"/>
                        <a:pt x="408" y="30"/>
                      </a:cubicBezTo>
                      <a:cubicBezTo>
                        <a:pt x="544" y="60"/>
                        <a:pt x="710" y="423"/>
                        <a:pt x="816" y="529"/>
                      </a:cubicBezTo>
                      <a:cubicBezTo>
                        <a:pt x="922" y="635"/>
                        <a:pt x="967" y="665"/>
                        <a:pt x="1043" y="665"/>
                      </a:cubicBezTo>
                      <a:cubicBezTo>
                        <a:pt x="1119" y="665"/>
                        <a:pt x="1187" y="559"/>
                        <a:pt x="1270" y="529"/>
                      </a:cubicBezTo>
                      <a:cubicBezTo>
                        <a:pt x="1353" y="499"/>
                        <a:pt x="1436" y="506"/>
                        <a:pt x="1542" y="483"/>
                      </a:cubicBezTo>
                      <a:cubicBezTo>
                        <a:pt x="1648" y="460"/>
                        <a:pt x="1776" y="426"/>
                        <a:pt x="1905" y="393"/>
                      </a:cubicBezTo>
                    </a:path>
                  </a:pathLst>
                </a:custGeom>
                <a:noFill/>
                <a:ln w="28575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" name="Line 24"/>
                <p:cNvSpPr>
                  <a:spLocks noChangeShapeType="1"/>
                </p:cNvSpPr>
                <p:nvPr/>
              </p:nvSpPr>
              <p:spPr bwMode="auto">
                <a:xfrm flipV="1">
                  <a:off x="77837" y="5555209"/>
                  <a:ext cx="4284587" cy="204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7" name="Right Arrow 26"/>
              <p:cNvSpPr/>
              <p:nvPr/>
            </p:nvSpPr>
            <p:spPr>
              <a:xfrm>
                <a:off x="2057400" y="5099239"/>
                <a:ext cx="685800" cy="385926"/>
              </a:xfrm>
              <a:prstGeom prst="rightArrow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2813309" y="4548250"/>
                <a:ext cx="1746509" cy="1497857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ight Arrow 28"/>
              <p:cNvSpPr/>
              <p:nvPr/>
            </p:nvSpPr>
            <p:spPr>
              <a:xfrm>
                <a:off x="4642109" y="5105400"/>
                <a:ext cx="685800" cy="385926"/>
              </a:xfrm>
              <a:prstGeom prst="rightArrow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0" name="Group 29"/>
              <p:cNvGrpSpPr/>
              <p:nvPr/>
            </p:nvGrpSpPr>
            <p:grpSpPr>
              <a:xfrm>
                <a:off x="5257800" y="4419600"/>
                <a:ext cx="2567720" cy="2005277"/>
                <a:chOff x="5715001" y="4419600"/>
                <a:chExt cx="2567720" cy="2005277"/>
              </a:xfrm>
            </p:grpSpPr>
            <p:grpSp>
              <p:nvGrpSpPr>
                <p:cNvPr id="65" name="Group 64"/>
                <p:cNvGrpSpPr/>
                <p:nvPr/>
              </p:nvGrpSpPr>
              <p:grpSpPr>
                <a:xfrm>
                  <a:off x="5715001" y="4419600"/>
                  <a:ext cx="2567720" cy="2005277"/>
                  <a:chOff x="2563813" y="2052637"/>
                  <a:chExt cx="3671887" cy="2232025"/>
                </a:xfrm>
              </p:grpSpPr>
              <p:sp>
                <p:nvSpPr>
                  <p:cNvPr id="86" name="Line 2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706688" y="2052637"/>
                    <a:ext cx="0" cy="1871663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7" name="Text Box 2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659438" y="3917950"/>
                    <a:ext cx="576262" cy="36671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fr-FR" sz="1800">
                        <a:latin typeface="Arial" charset="0"/>
                      </a:rPr>
                      <a:t>t</a:t>
                    </a:r>
                  </a:p>
                </p:txBody>
              </p:sp>
              <p:sp>
                <p:nvSpPr>
                  <p:cNvPr id="88" name="Freeform 27"/>
                  <p:cNvSpPr>
                    <a:spLocks/>
                  </p:cNvSpPr>
                  <p:nvPr/>
                </p:nvSpPr>
                <p:spPr bwMode="auto">
                  <a:xfrm>
                    <a:off x="2708275" y="2509837"/>
                    <a:ext cx="3024188" cy="1055688"/>
                  </a:xfrm>
                  <a:custGeom>
                    <a:avLst/>
                    <a:gdLst>
                      <a:gd name="T0" fmla="*/ 0 w 1905"/>
                      <a:gd name="T1" fmla="*/ 550863 h 665"/>
                      <a:gd name="T2" fmla="*/ 647700 w 1905"/>
                      <a:gd name="T3" fmla="*/ 47625 h 665"/>
                      <a:gd name="T4" fmla="*/ 1295400 w 1905"/>
                      <a:gd name="T5" fmla="*/ 839788 h 665"/>
                      <a:gd name="T6" fmla="*/ 1655763 w 1905"/>
                      <a:gd name="T7" fmla="*/ 1055688 h 665"/>
                      <a:gd name="T8" fmla="*/ 2016125 w 1905"/>
                      <a:gd name="T9" fmla="*/ 839788 h 665"/>
                      <a:gd name="T10" fmla="*/ 2447925 w 1905"/>
                      <a:gd name="T11" fmla="*/ 766763 h 665"/>
                      <a:gd name="T12" fmla="*/ 3024188 w 1905"/>
                      <a:gd name="T13" fmla="*/ 623888 h 665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1905" h="665">
                        <a:moveTo>
                          <a:pt x="0" y="347"/>
                        </a:moveTo>
                        <a:cubicBezTo>
                          <a:pt x="136" y="173"/>
                          <a:pt x="272" y="0"/>
                          <a:pt x="408" y="30"/>
                        </a:cubicBezTo>
                        <a:cubicBezTo>
                          <a:pt x="544" y="60"/>
                          <a:pt x="710" y="423"/>
                          <a:pt x="816" y="529"/>
                        </a:cubicBezTo>
                        <a:cubicBezTo>
                          <a:pt x="922" y="635"/>
                          <a:pt x="967" y="665"/>
                          <a:pt x="1043" y="665"/>
                        </a:cubicBezTo>
                        <a:cubicBezTo>
                          <a:pt x="1119" y="665"/>
                          <a:pt x="1187" y="559"/>
                          <a:pt x="1270" y="529"/>
                        </a:cubicBezTo>
                        <a:cubicBezTo>
                          <a:pt x="1353" y="499"/>
                          <a:pt x="1436" y="506"/>
                          <a:pt x="1542" y="483"/>
                        </a:cubicBezTo>
                        <a:cubicBezTo>
                          <a:pt x="1648" y="460"/>
                          <a:pt x="1776" y="426"/>
                          <a:pt x="1905" y="393"/>
                        </a:cubicBezTo>
                      </a:path>
                    </a:pathLst>
                  </a:custGeom>
                  <a:noFill/>
                  <a:ln w="28575" cmpd="sng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9" name="Line 2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563813" y="3779837"/>
                    <a:ext cx="3454400" cy="158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66" name="Line 61"/>
                <p:cNvSpPr>
                  <a:spLocks noChangeShapeType="1"/>
                </p:cNvSpPr>
                <p:nvPr/>
              </p:nvSpPr>
              <p:spPr bwMode="auto">
                <a:xfrm flipV="1">
                  <a:off x="5816022" y="5092780"/>
                  <a:ext cx="148329" cy="232475"/>
                </a:xfrm>
                <a:prstGeom prst="line">
                  <a:avLst/>
                </a:prstGeom>
                <a:noFill/>
                <a:ln w="28575">
                  <a:solidFill>
                    <a:srgbClr val="0070C0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" name="Line 61"/>
                <p:cNvSpPr>
                  <a:spLocks noChangeShapeType="1"/>
                </p:cNvSpPr>
                <p:nvPr/>
              </p:nvSpPr>
              <p:spPr bwMode="auto">
                <a:xfrm flipV="1">
                  <a:off x="6114218" y="4871715"/>
                  <a:ext cx="154584" cy="0"/>
                </a:xfrm>
                <a:prstGeom prst="line">
                  <a:avLst/>
                </a:prstGeom>
                <a:noFill/>
                <a:ln w="28575">
                  <a:solidFill>
                    <a:srgbClr val="0070C0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" name="Line 61"/>
                <p:cNvSpPr>
                  <a:spLocks noChangeShapeType="1"/>
                </p:cNvSpPr>
                <p:nvPr/>
              </p:nvSpPr>
              <p:spPr bwMode="auto">
                <a:xfrm>
                  <a:off x="6421631" y="5062628"/>
                  <a:ext cx="149867" cy="266610"/>
                </a:xfrm>
                <a:prstGeom prst="line">
                  <a:avLst/>
                </a:prstGeom>
                <a:noFill/>
                <a:ln w="28575">
                  <a:solidFill>
                    <a:srgbClr val="0070C0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" name="Line 61"/>
                <p:cNvSpPr>
                  <a:spLocks noChangeShapeType="1"/>
                </p:cNvSpPr>
                <p:nvPr/>
              </p:nvSpPr>
              <p:spPr bwMode="auto">
                <a:xfrm>
                  <a:off x="6720774" y="5583402"/>
                  <a:ext cx="152642" cy="169163"/>
                </a:xfrm>
                <a:prstGeom prst="line">
                  <a:avLst/>
                </a:prstGeom>
                <a:noFill/>
                <a:ln w="28575">
                  <a:solidFill>
                    <a:srgbClr val="0070C0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" name="Line 61"/>
                <p:cNvSpPr>
                  <a:spLocks noChangeShapeType="1"/>
                </p:cNvSpPr>
                <p:nvPr/>
              </p:nvSpPr>
              <p:spPr bwMode="auto">
                <a:xfrm flipV="1">
                  <a:off x="7023838" y="5639738"/>
                  <a:ext cx="150978" cy="136358"/>
                </a:xfrm>
                <a:prstGeom prst="line">
                  <a:avLst/>
                </a:prstGeom>
                <a:noFill/>
                <a:ln w="28575">
                  <a:solidFill>
                    <a:srgbClr val="0070C0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" name="Line 61"/>
                <p:cNvSpPr>
                  <a:spLocks noChangeShapeType="1"/>
                </p:cNvSpPr>
                <p:nvPr/>
              </p:nvSpPr>
              <p:spPr bwMode="auto">
                <a:xfrm flipV="1">
                  <a:off x="7326383" y="5536337"/>
                  <a:ext cx="150386" cy="47064"/>
                </a:xfrm>
                <a:prstGeom prst="line">
                  <a:avLst/>
                </a:prstGeom>
                <a:noFill/>
                <a:ln w="28575">
                  <a:solidFill>
                    <a:srgbClr val="0070C0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" name="Line 61"/>
                <p:cNvSpPr>
                  <a:spLocks noChangeShapeType="1"/>
                </p:cNvSpPr>
                <p:nvPr/>
              </p:nvSpPr>
              <p:spPr bwMode="auto">
                <a:xfrm flipV="1">
                  <a:off x="7627747" y="5444500"/>
                  <a:ext cx="150977" cy="40491"/>
                </a:xfrm>
                <a:prstGeom prst="line">
                  <a:avLst/>
                </a:prstGeom>
                <a:noFill/>
                <a:ln w="28575">
                  <a:solidFill>
                    <a:srgbClr val="0070C0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" name="Line 61"/>
                <p:cNvSpPr>
                  <a:spLocks noChangeShapeType="1"/>
                </p:cNvSpPr>
                <p:nvPr/>
              </p:nvSpPr>
              <p:spPr bwMode="auto">
                <a:xfrm>
                  <a:off x="5964351" y="5092060"/>
                  <a:ext cx="149867" cy="0"/>
                </a:xfrm>
                <a:prstGeom prst="line">
                  <a:avLst/>
                </a:prstGeom>
                <a:noFill/>
                <a:ln w="28575">
                  <a:solidFill>
                    <a:srgbClr val="0070C0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" name="Line 61"/>
                <p:cNvSpPr>
                  <a:spLocks noChangeShapeType="1"/>
                </p:cNvSpPr>
                <p:nvPr/>
              </p:nvSpPr>
              <p:spPr bwMode="auto">
                <a:xfrm>
                  <a:off x="6271764" y="5062628"/>
                  <a:ext cx="149867" cy="0"/>
                </a:xfrm>
                <a:prstGeom prst="line">
                  <a:avLst/>
                </a:prstGeom>
                <a:noFill/>
                <a:ln w="28575">
                  <a:solidFill>
                    <a:srgbClr val="0070C0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" name="Line 61"/>
                <p:cNvSpPr>
                  <a:spLocks noChangeShapeType="1"/>
                </p:cNvSpPr>
                <p:nvPr/>
              </p:nvSpPr>
              <p:spPr bwMode="auto">
                <a:xfrm>
                  <a:off x="6569960" y="5583401"/>
                  <a:ext cx="149867" cy="0"/>
                </a:xfrm>
                <a:prstGeom prst="line">
                  <a:avLst/>
                </a:prstGeom>
                <a:noFill/>
                <a:ln w="28575">
                  <a:solidFill>
                    <a:srgbClr val="0070C0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" name="Line 61"/>
                <p:cNvSpPr>
                  <a:spLocks noChangeShapeType="1"/>
                </p:cNvSpPr>
                <p:nvPr/>
              </p:nvSpPr>
              <p:spPr bwMode="auto">
                <a:xfrm>
                  <a:off x="6870808" y="5752407"/>
                  <a:ext cx="149867" cy="0"/>
                </a:xfrm>
                <a:prstGeom prst="line">
                  <a:avLst/>
                </a:prstGeom>
                <a:noFill/>
                <a:ln w="28575">
                  <a:solidFill>
                    <a:srgbClr val="0070C0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" name="Line 61"/>
                <p:cNvSpPr>
                  <a:spLocks noChangeShapeType="1"/>
                </p:cNvSpPr>
                <p:nvPr/>
              </p:nvSpPr>
              <p:spPr bwMode="auto">
                <a:xfrm>
                  <a:off x="7172017" y="5632894"/>
                  <a:ext cx="149867" cy="0"/>
                </a:xfrm>
                <a:prstGeom prst="line">
                  <a:avLst/>
                </a:prstGeom>
                <a:noFill/>
                <a:ln w="28575">
                  <a:solidFill>
                    <a:srgbClr val="0070C0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" name="Line 61"/>
                <p:cNvSpPr>
                  <a:spLocks noChangeShapeType="1"/>
                </p:cNvSpPr>
                <p:nvPr/>
              </p:nvSpPr>
              <p:spPr bwMode="auto">
                <a:xfrm>
                  <a:off x="7466737" y="5536337"/>
                  <a:ext cx="161009" cy="0"/>
                </a:xfrm>
                <a:prstGeom prst="line">
                  <a:avLst/>
                </a:prstGeom>
                <a:noFill/>
                <a:ln w="28575">
                  <a:solidFill>
                    <a:srgbClr val="0070C0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" name="Line 61"/>
                <p:cNvSpPr>
                  <a:spLocks noChangeShapeType="1"/>
                </p:cNvSpPr>
                <p:nvPr/>
              </p:nvSpPr>
              <p:spPr bwMode="auto">
                <a:xfrm>
                  <a:off x="7775116" y="5445772"/>
                  <a:ext cx="149867" cy="0"/>
                </a:xfrm>
                <a:prstGeom prst="line">
                  <a:avLst/>
                </a:prstGeom>
                <a:noFill/>
                <a:ln w="28575">
                  <a:solidFill>
                    <a:srgbClr val="0070C0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" name="Line 61"/>
                <p:cNvSpPr>
                  <a:spLocks noChangeShapeType="1"/>
                </p:cNvSpPr>
                <p:nvPr/>
              </p:nvSpPr>
              <p:spPr bwMode="auto">
                <a:xfrm>
                  <a:off x="6116866" y="4871716"/>
                  <a:ext cx="0" cy="221065"/>
                </a:xfrm>
                <a:prstGeom prst="line">
                  <a:avLst/>
                </a:prstGeom>
                <a:noFill/>
                <a:ln w="28575">
                  <a:solidFill>
                    <a:srgbClr val="0070C0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" name="Line 61"/>
                <p:cNvSpPr>
                  <a:spLocks noChangeShapeType="1"/>
                </p:cNvSpPr>
                <p:nvPr/>
              </p:nvSpPr>
              <p:spPr bwMode="auto">
                <a:xfrm>
                  <a:off x="6267843" y="4874807"/>
                  <a:ext cx="960" cy="187821"/>
                </a:xfrm>
                <a:prstGeom prst="line">
                  <a:avLst/>
                </a:prstGeom>
                <a:noFill/>
                <a:ln w="28575">
                  <a:solidFill>
                    <a:srgbClr val="0070C0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" name="Line 61"/>
                <p:cNvSpPr>
                  <a:spLocks noChangeShapeType="1"/>
                </p:cNvSpPr>
                <p:nvPr/>
              </p:nvSpPr>
              <p:spPr bwMode="auto">
                <a:xfrm>
                  <a:off x="6575373" y="5324542"/>
                  <a:ext cx="0" cy="258860"/>
                </a:xfrm>
                <a:prstGeom prst="line">
                  <a:avLst/>
                </a:prstGeom>
                <a:noFill/>
                <a:ln w="28575">
                  <a:solidFill>
                    <a:srgbClr val="0070C0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" name="Line 61"/>
                <p:cNvSpPr>
                  <a:spLocks noChangeShapeType="1"/>
                </p:cNvSpPr>
                <p:nvPr/>
              </p:nvSpPr>
              <p:spPr bwMode="auto">
                <a:xfrm flipH="1">
                  <a:off x="7020675" y="5752407"/>
                  <a:ext cx="0" cy="26389"/>
                </a:xfrm>
                <a:prstGeom prst="line">
                  <a:avLst/>
                </a:prstGeom>
                <a:noFill/>
                <a:ln w="28575">
                  <a:solidFill>
                    <a:srgbClr val="0070C0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" name="Line 61"/>
                <p:cNvSpPr>
                  <a:spLocks noChangeShapeType="1"/>
                </p:cNvSpPr>
                <p:nvPr/>
              </p:nvSpPr>
              <p:spPr bwMode="auto">
                <a:xfrm>
                  <a:off x="7326382" y="5583402"/>
                  <a:ext cx="1" cy="49492"/>
                </a:xfrm>
                <a:prstGeom prst="line">
                  <a:avLst/>
                </a:prstGeom>
                <a:noFill/>
                <a:ln w="28575">
                  <a:solidFill>
                    <a:srgbClr val="0070C0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" name="Line 61"/>
                <p:cNvSpPr>
                  <a:spLocks noChangeShapeType="1"/>
                </p:cNvSpPr>
                <p:nvPr/>
              </p:nvSpPr>
              <p:spPr bwMode="auto">
                <a:xfrm flipH="1">
                  <a:off x="7627746" y="5484991"/>
                  <a:ext cx="0" cy="51345"/>
                </a:xfrm>
                <a:prstGeom prst="line">
                  <a:avLst/>
                </a:prstGeom>
                <a:noFill/>
                <a:ln w="28575">
                  <a:solidFill>
                    <a:srgbClr val="0070C0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cxnSp>
            <p:nvCxnSpPr>
              <p:cNvPr id="31" name="Straight Connector 30"/>
              <p:cNvCxnSpPr>
                <a:stCxn id="28" idx="1"/>
              </p:cNvCxnSpPr>
              <p:nvPr/>
            </p:nvCxnSpPr>
            <p:spPr>
              <a:xfrm flipV="1">
                <a:off x="2813309" y="5297178"/>
                <a:ext cx="463291" cy="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>
                <a:endCxn id="28" idx="3"/>
              </p:cNvCxnSpPr>
              <p:nvPr/>
            </p:nvCxnSpPr>
            <p:spPr>
              <a:xfrm>
                <a:off x="3686563" y="5297178"/>
                <a:ext cx="873255" cy="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3326136" y="5092780"/>
                <a:ext cx="360427" cy="21179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Flowchart: Connector 33"/>
              <p:cNvSpPr/>
              <p:nvPr/>
            </p:nvSpPr>
            <p:spPr>
              <a:xfrm>
                <a:off x="3200400" y="5257800"/>
                <a:ext cx="79433" cy="76200"/>
              </a:xfrm>
              <a:prstGeom prst="flowChartConnector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Flowchart: Connector 34"/>
              <p:cNvSpPr/>
              <p:nvPr/>
            </p:nvSpPr>
            <p:spPr>
              <a:xfrm>
                <a:off x="3646846" y="5266476"/>
                <a:ext cx="79433" cy="76200"/>
              </a:xfrm>
              <a:prstGeom prst="flowChartConnector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6" name="Group 35"/>
              <p:cNvGrpSpPr/>
              <p:nvPr/>
            </p:nvGrpSpPr>
            <p:grpSpPr>
              <a:xfrm>
                <a:off x="3044954" y="4830488"/>
                <a:ext cx="766713" cy="185902"/>
                <a:chOff x="1851056" y="3305751"/>
                <a:chExt cx="3750981" cy="936677"/>
              </a:xfrm>
            </p:grpSpPr>
            <p:sp>
              <p:nvSpPr>
                <p:cNvPr id="37" name="Line 61"/>
                <p:cNvSpPr>
                  <a:spLocks noChangeShapeType="1"/>
                </p:cNvSpPr>
                <p:nvPr/>
              </p:nvSpPr>
              <p:spPr bwMode="auto">
                <a:xfrm flipV="1">
                  <a:off x="1851056" y="3309386"/>
                  <a:ext cx="0" cy="924100"/>
                </a:xfrm>
                <a:prstGeom prst="line">
                  <a:avLst/>
                </a:prstGeom>
                <a:noFill/>
                <a:ln w="28575">
                  <a:solidFill>
                    <a:srgbClr val="0070C0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" name="Line 61"/>
                <p:cNvSpPr>
                  <a:spLocks noChangeShapeType="1"/>
                </p:cNvSpPr>
                <p:nvPr/>
              </p:nvSpPr>
              <p:spPr bwMode="auto">
                <a:xfrm flipV="1">
                  <a:off x="2113386" y="3315082"/>
                  <a:ext cx="0" cy="924100"/>
                </a:xfrm>
                <a:prstGeom prst="line">
                  <a:avLst/>
                </a:prstGeom>
                <a:noFill/>
                <a:ln w="28575">
                  <a:solidFill>
                    <a:srgbClr val="0070C0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" name="Line 61"/>
                <p:cNvSpPr>
                  <a:spLocks noChangeShapeType="1"/>
                </p:cNvSpPr>
                <p:nvPr/>
              </p:nvSpPr>
              <p:spPr bwMode="auto">
                <a:xfrm flipV="1">
                  <a:off x="2388641" y="3305751"/>
                  <a:ext cx="0" cy="924100"/>
                </a:xfrm>
                <a:prstGeom prst="line">
                  <a:avLst/>
                </a:prstGeom>
                <a:noFill/>
                <a:ln w="28575">
                  <a:solidFill>
                    <a:srgbClr val="0070C0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" name="Line 61"/>
                <p:cNvSpPr>
                  <a:spLocks noChangeShapeType="1"/>
                </p:cNvSpPr>
                <p:nvPr/>
              </p:nvSpPr>
              <p:spPr bwMode="auto">
                <a:xfrm flipV="1">
                  <a:off x="2656117" y="3305751"/>
                  <a:ext cx="0" cy="924100"/>
                </a:xfrm>
                <a:prstGeom prst="line">
                  <a:avLst/>
                </a:prstGeom>
                <a:noFill/>
                <a:ln w="28575">
                  <a:solidFill>
                    <a:srgbClr val="0070C0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" name="Line 61"/>
                <p:cNvSpPr>
                  <a:spLocks noChangeShapeType="1"/>
                </p:cNvSpPr>
                <p:nvPr/>
              </p:nvSpPr>
              <p:spPr bwMode="auto">
                <a:xfrm flipV="1">
                  <a:off x="2927187" y="3309386"/>
                  <a:ext cx="0" cy="924100"/>
                </a:xfrm>
                <a:prstGeom prst="line">
                  <a:avLst/>
                </a:prstGeom>
                <a:noFill/>
                <a:ln w="28575">
                  <a:solidFill>
                    <a:srgbClr val="0070C0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" name="Line 61"/>
                <p:cNvSpPr>
                  <a:spLocks noChangeShapeType="1"/>
                </p:cNvSpPr>
                <p:nvPr/>
              </p:nvSpPr>
              <p:spPr bwMode="auto">
                <a:xfrm flipV="1">
                  <a:off x="3189517" y="3315082"/>
                  <a:ext cx="0" cy="924100"/>
                </a:xfrm>
                <a:prstGeom prst="line">
                  <a:avLst/>
                </a:prstGeom>
                <a:noFill/>
                <a:ln w="28575">
                  <a:solidFill>
                    <a:srgbClr val="0070C0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" name="Line 61"/>
                <p:cNvSpPr>
                  <a:spLocks noChangeShapeType="1"/>
                </p:cNvSpPr>
                <p:nvPr/>
              </p:nvSpPr>
              <p:spPr bwMode="auto">
                <a:xfrm flipV="1">
                  <a:off x="3464772" y="3305751"/>
                  <a:ext cx="0" cy="924100"/>
                </a:xfrm>
                <a:prstGeom prst="line">
                  <a:avLst/>
                </a:prstGeom>
                <a:noFill/>
                <a:ln w="28575">
                  <a:solidFill>
                    <a:srgbClr val="0070C0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" name="Line 61"/>
                <p:cNvSpPr>
                  <a:spLocks noChangeShapeType="1"/>
                </p:cNvSpPr>
                <p:nvPr/>
              </p:nvSpPr>
              <p:spPr bwMode="auto">
                <a:xfrm flipV="1">
                  <a:off x="3732248" y="3305751"/>
                  <a:ext cx="0" cy="924100"/>
                </a:xfrm>
                <a:prstGeom prst="line">
                  <a:avLst/>
                </a:prstGeom>
                <a:noFill/>
                <a:ln w="28575">
                  <a:solidFill>
                    <a:srgbClr val="0070C0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" name="Line 61"/>
                <p:cNvSpPr>
                  <a:spLocks noChangeShapeType="1"/>
                </p:cNvSpPr>
                <p:nvPr/>
              </p:nvSpPr>
              <p:spPr bwMode="auto">
                <a:xfrm flipV="1">
                  <a:off x="3988841" y="3309386"/>
                  <a:ext cx="0" cy="924100"/>
                </a:xfrm>
                <a:prstGeom prst="line">
                  <a:avLst/>
                </a:prstGeom>
                <a:noFill/>
                <a:ln w="28575">
                  <a:solidFill>
                    <a:srgbClr val="0070C0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" name="Line 61"/>
                <p:cNvSpPr>
                  <a:spLocks noChangeShapeType="1"/>
                </p:cNvSpPr>
                <p:nvPr/>
              </p:nvSpPr>
              <p:spPr bwMode="auto">
                <a:xfrm flipV="1">
                  <a:off x="4251171" y="3315082"/>
                  <a:ext cx="0" cy="924100"/>
                </a:xfrm>
                <a:prstGeom prst="line">
                  <a:avLst/>
                </a:prstGeom>
                <a:noFill/>
                <a:ln w="28575">
                  <a:solidFill>
                    <a:srgbClr val="0070C0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" name="Line 61"/>
                <p:cNvSpPr>
                  <a:spLocks noChangeShapeType="1"/>
                </p:cNvSpPr>
                <p:nvPr/>
              </p:nvSpPr>
              <p:spPr bwMode="auto">
                <a:xfrm flipV="1">
                  <a:off x="4526426" y="3305751"/>
                  <a:ext cx="0" cy="924100"/>
                </a:xfrm>
                <a:prstGeom prst="line">
                  <a:avLst/>
                </a:prstGeom>
                <a:noFill/>
                <a:ln w="28575">
                  <a:solidFill>
                    <a:srgbClr val="0070C0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" name="Line 61"/>
                <p:cNvSpPr>
                  <a:spLocks noChangeShapeType="1"/>
                </p:cNvSpPr>
                <p:nvPr/>
              </p:nvSpPr>
              <p:spPr bwMode="auto">
                <a:xfrm flipV="1">
                  <a:off x="4793902" y="3305751"/>
                  <a:ext cx="0" cy="924100"/>
                </a:xfrm>
                <a:prstGeom prst="line">
                  <a:avLst/>
                </a:prstGeom>
                <a:noFill/>
                <a:ln w="28575">
                  <a:solidFill>
                    <a:srgbClr val="0070C0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" name="Line 61"/>
                <p:cNvSpPr>
                  <a:spLocks noChangeShapeType="1"/>
                </p:cNvSpPr>
                <p:nvPr/>
              </p:nvSpPr>
              <p:spPr bwMode="auto">
                <a:xfrm flipV="1">
                  <a:off x="5064972" y="3309386"/>
                  <a:ext cx="0" cy="924100"/>
                </a:xfrm>
                <a:prstGeom prst="line">
                  <a:avLst/>
                </a:prstGeom>
                <a:noFill/>
                <a:ln w="28575">
                  <a:solidFill>
                    <a:srgbClr val="0070C0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" name="Line 61"/>
                <p:cNvSpPr>
                  <a:spLocks noChangeShapeType="1"/>
                </p:cNvSpPr>
                <p:nvPr/>
              </p:nvSpPr>
              <p:spPr bwMode="auto">
                <a:xfrm flipV="1">
                  <a:off x="5327302" y="3315082"/>
                  <a:ext cx="0" cy="924100"/>
                </a:xfrm>
                <a:prstGeom prst="line">
                  <a:avLst/>
                </a:prstGeom>
                <a:noFill/>
                <a:ln w="28575">
                  <a:solidFill>
                    <a:srgbClr val="0070C0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" name="Line 61"/>
                <p:cNvSpPr>
                  <a:spLocks noChangeShapeType="1"/>
                </p:cNvSpPr>
                <p:nvPr/>
              </p:nvSpPr>
              <p:spPr bwMode="auto">
                <a:xfrm>
                  <a:off x="1853024" y="3309386"/>
                  <a:ext cx="265818" cy="0"/>
                </a:xfrm>
                <a:prstGeom prst="line">
                  <a:avLst/>
                </a:prstGeom>
                <a:noFill/>
                <a:ln w="28575">
                  <a:solidFill>
                    <a:srgbClr val="0070C0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" name="Line 61"/>
                <p:cNvSpPr>
                  <a:spLocks noChangeShapeType="1"/>
                </p:cNvSpPr>
                <p:nvPr/>
              </p:nvSpPr>
              <p:spPr bwMode="auto">
                <a:xfrm>
                  <a:off x="2390299" y="3307831"/>
                  <a:ext cx="265818" cy="0"/>
                </a:xfrm>
                <a:prstGeom prst="line">
                  <a:avLst/>
                </a:prstGeom>
                <a:noFill/>
                <a:ln w="28575">
                  <a:solidFill>
                    <a:srgbClr val="0070C0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" name="Line 61"/>
                <p:cNvSpPr>
                  <a:spLocks noChangeShapeType="1"/>
                </p:cNvSpPr>
                <p:nvPr/>
              </p:nvSpPr>
              <p:spPr bwMode="auto">
                <a:xfrm>
                  <a:off x="2927187" y="3315082"/>
                  <a:ext cx="265818" cy="0"/>
                </a:xfrm>
                <a:prstGeom prst="line">
                  <a:avLst/>
                </a:prstGeom>
                <a:noFill/>
                <a:ln w="28575">
                  <a:solidFill>
                    <a:srgbClr val="0070C0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" name="Line 61"/>
                <p:cNvSpPr>
                  <a:spLocks noChangeShapeType="1"/>
                </p:cNvSpPr>
                <p:nvPr/>
              </p:nvSpPr>
              <p:spPr bwMode="auto">
                <a:xfrm>
                  <a:off x="3457775" y="3317162"/>
                  <a:ext cx="265818" cy="0"/>
                </a:xfrm>
                <a:prstGeom prst="line">
                  <a:avLst/>
                </a:prstGeom>
                <a:noFill/>
                <a:ln w="28575">
                  <a:solidFill>
                    <a:srgbClr val="0070C0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" name="Line 61"/>
                <p:cNvSpPr>
                  <a:spLocks noChangeShapeType="1"/>
                </p:cNvSpPr>
                <p:nvPr/>
              </p:nvSpPr>
              <p:spPr bwMode="auto">
                <a:xfrm>
                  <a:off x="3995050" y="3315607"/>
                  <a:ext cx="265818" cy="0"/>
                </a:xfrm>
                <a:prstGeom prst="line">
                  <a:avLst/>
                </a:prstGeom>
                <a:noFill/>
                <a:ln w="28575">
                  <a:solidFill>
                    <a:srgbClr val="0070C0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" name="Line 61"/>
                <p:cNvSpPr>
                  <a:spLocks noChangeShapeType="1"/>
                </p:cNvSpPr>
                <p:nvPr/>
              </p:nvSpPr>
              <p:spPr bwMode="auto">
                <a:xfrm>
                  <a:off x="4531938" y="3322858"/>
                  <a:ext cx="265818" cy="0"/>
                </a:xfrm>
                <a:prstGeom prst="line">
                  <a:avLst/>
                </a:prstGeom>
                <a:noFill/>
                <a:ln w="28575">
                  <a:solidFill>
                    <a:srgbClr val="0070C0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" name="Line 61"/>
                <p:cNvSpPr>
                  <a:spLocks noChangeShapeType="1"/>
                </p:cNvSpPr>
                <p:nvPr/>
              </p:nvSpPr>
              <p:spPr bwMode="auto">
                <a:xfrm>
                  <a:off x="5064762" y="3324938"/>
                  <a:ext cx="265818" cy="0"/>
                </a:xfrm>
                <a:prstGeom prst="line">
                  <a:avLst/>
                </a:prstGeom>
                <a:noFill/>
                <a:ln w="28575">
                  <a:solidFill>
                    <a:srgbClr val="0070C0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" name="Line 61"/>
                <p:cNvSpPr>
                  <a:spLocks noChangeShapeType="1"/>
                </p:cNvSpPr>
                <p:nvPr/>
              </p:nvSpPr>
              <p:spPr bwMode="auto">
                <a:xfrm>
                  <a:off x="2124481" y="4226876"/>
                  <a:ext cx="265818" cy="0"/>
                </a:xfrm>
                <a:prstGeom prst="line">
                  <a:avLst/>
                </a:prstGeom>
                <a:noFill/>
                <a:ln w="28575">
                  <a:solidFill>
                    <a:srgbClr val="0070C0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" name="Line 61"/>
                <p:cNvSpPr>
                  <a:spLocks noChangeShapeType="1"/>
                </p:cNvSpPr>
                <p:nvPr/>
              </p:nvSpPr>
              <p:spPr bwMode="auto">
                <a:xfrm>
                  <a:off x="2661756" y="4225321"/>
                  <a:ext cx="265818" cy="0"/>
                </a:xfrm>
                <a:prstGeom prst="line">
                  <a:avLst/>
                </a:prstGeom>
                <a:noFill/>
                <a:ln w="28575">
                  <a:solidFill>
                    <a:srgbClr val="0070C0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" name="Line 61"/>
                <p:cNvSpPr>
                  <a:spLocks noChangeShapeType="1"/>
                </p:cNvSpPr>
                <p:nvPr/>
              </p:nvSpPr>
              <p:spPr bwMode="auto">
                <a:xfrm>
                  <a:off x="3198644" y="4232572"/>
                  <a:ext cx="265818" cy="0"/>
                </a:xfrm>
                <a:prstGeom prst="line">
                  <a:avLst/>
                </a:prstGeom>
                <a:noFill/>
                <a:ln w="28575">
                  <a:solidFill>
                    <a:srgbClr val="0070C0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" name="Line 61"/>
                <p:cNvSpPr>
                  <a:spLocks noChangeShapeType="1"/>
                </p:cNvSpPr>
                <p:nvPr/>
              </p:nvSpPr>
              <p:spPr bwMode="auto">
                <a:xfrm>
                  <a:off x="3729232" y="4234652"/>
                  <a:ext cx="265818" cy="0"/>
                </a:xfrm>
                <a:prstGeom prst="line">
                  <a:avLst/>
                </a:prstGeom>
                <a:noFill/>
                <a:ln w="28575">
                  <a:solidFill>
                    <a:srgbClr val="0070C0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" name="Line 61"/>
                <p:cNvSpPr>
                  <a:spLocks noChangeShapeType="1"/>
                </p:cNvSpPr>
                <p:nvPr/>
              </p:nvSpPr>
              <p:spPr bwMode="auto">
                <a:xfrm>
                  <a:off x="4266507" y="4233097"/>
                  <a:ext cx="265818" cy="0"/>
                </a:xfrm>
                <a:prstGeom prst="line">
                  <a:avLst/>
                </a:prstGeom>
                <a:noFill/>
                <a:ln w="28575">
                  <a:solidFill>
                    <a:srgbClr val="0070C0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" name="Line 61"/>
                <p:cNvSpPr>
                  <a:spLocks noChangeShapeType="1"/>
                </p:cNvSpPr>
                <p:nvPr/>
              </p:nvSpPr>
              <p:spPr bwMode="auto">
                <a:xfrm>
                  <a:off x="4803395" y="4240348"/>
                  <a:ext cx="265818" cy="0"/>
                </a:xfrm>
                <a:prstGeom prst="line">
                  <a:avLst/>
                </a:prstGeom>
                <a:noFill/>
                <a:ln w="28575">
                  <a:solidFill>
                    <a:srgbClr val="0070C0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" name="Line 61"/>
                <p:cNvSpPr>
                  <a:spLocks noChangeShapeType="1"/>
                </p:cNvSpPr>
                <p:nvPr/>
              </p:nvSpPr>
              <p:spPr bwMode="auto">
                <a:xfrm>
                  <a:off x="5336219" y="4242428"/>
                  <a:ext cx="265818" cy="0"/>
                </a:xfrm>
                <a:prstGeom prst="line">
                  <a:avLst/>
                </a:prstGeom>
                <a:noFill/>
                <a:ln w="28575">
                  <a:solidFill>
                    <a:srgbClr val="0070C0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6" name="Right Arrow 5"/>
            <p:cNvSpPr/>
            <p:nvPr/>
          </p:nvSpPr>
          <p:spPr>
            <a:xfrm>
              <a:off x="6012375" y="5105400"/>
              <a:ext cx="540825" cy="385926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623696" y="4550643"/>
              <a:ext cx="1377304" cy="149785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8002223" y="4800600"/>
              <a:ext cx="367902" cy="76200"/>
              <a:chOff x="8014098" y="4800600"/>
              <a:chExt cx="367902" cy="76200"/>
            </a:xfrm>
          </p:grpSpPr>
          <p:cxnSp>
            <p:nvCxnSpPr>
              <p:cNvPr id="24" name="Straight Connector 23"/>
              <p:cNvCxnSpPr/>
              <p:nvPr/>
            </p:nvCxnSpPr>
            <p:spPr>
              <a:xfrm flipV="1">
                <a:off x="8014098" y="4839978"/>
                <a:ext cx="365353" cy="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Flowchart: Connector 24"/>
              <p:cNvSpPr/>
              <p:nvPr/>
            </p:nvSpPr>
            <p:spPr>
              <a:xfrm>
                <a:off x="8319359" y="4800600"/>
                <a:ext cx="62641" cy="76200"/>
              </a:xfrm>
              <a:prstGeom prst="flowChartConnector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8001000" y="5029200"/>
              <a:ext cx="367902" cy="76200"/>
              <a:chOff x="8014098" y="4800600"/>
              <a:chExt cx="367902" cy="76200"/>
            </a:xfrm>
          </p:grpSpPr>
          <p:cxnSp>
            <p:nvCxnSpPr>
              <p:cNvPr id="22" name="Straight Connector 21"/>
              <p:cNvCxnSpPr/>
              <p:nvPr/>
            </p:nvCxnSpPr>
            <p:spPr>
              <a:xfrm flipV="1">
                <a:off x="8014098" y="4839978"/>
                <a:ext cx="365353" cy="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Flowchart: Connector 22"/>
              <p:cNvSpPr/>
              <p:nvPr/>
            </p:nvSpPr>
            <p:spPr>
              <a:xfrm>
                <a:off x="8319359" y="4800600"/>
                <a:ext cx="62641" cy="76200"/>
              </a:xfrm>
              <a:prstGeom prst="flowChartConnector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8001000" y="5791200"/>
              <a:ext cx="367902" cy="76200"/>
              <a:chOff x="8014098" y="4800600"/>
              <a:chExt cx="367902" cy="76200"/>
            </a:xfrm>
          </p:grpSpPr>
          <p:cxnSp>
            <p:nvCxnSpPr>
              <p:cNvPr id="20" name="Straight Connector 19"/>
              <p:cNvCxnSpPr/>
              <p:nvPr/>
            </p:nvCxnSpPr>
            <p:spPr>
              <a:xfrm flipV="1">
                <a:off x="8014098" y="4839978"/>
                <a:ext cx="365353" cy="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Flowchart: Connector 20"/>
              <p:cNvSpPr/>
              <p:nvPr/>
            </p:nvSpPr>
            <p:spPr>
              <a:xfrm>
                <a:off x="8319359" y="4800600"/>
                <a:ext cx="62641" cy="76200"/>
              </a:xfrm>
              <a:prstGeom prst="flowChartConnector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8001000" y="5257800"/>
              <a:ext cx="367902" cy="76200"/>
              <a:chOff x="8014098" y="4800600"/>
              <a:chExt cx="367902" cy="76200"/>
            </a:xfrm>
          </p:grpSpPr>
          <p:cxnSp>
            <p:nvCxnSpPr>
              <p:cNvPr id="18" name="Straight Connector 17"/>
              <p:cNvCxnSpPr/>
              <p:nvPr/>
            </p:nvCxnSpPr>
            <p:spPr>
              <a:xfrm flipV="1">
                <a:off x="8014098" y="4839978"/>
                <a:ext cx="365353" cy="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Flowchart: Connector 18"/>
              <p:cNvSpPr/>
              <p:nvPr/>
            </p:nvSpPr>
            <p:spPr>
              <a:xfrm>
                <a:off x="8319359" y="4800600"/>
                <a:ext cx="62641" cy="76200"/>
              </a:xfrm>
              <a:prstGeom prst="flowChartConnector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105747" y="6187027"/>
              <a:ext cx="179925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Input: Analog Signal</a:t>
              </a:r>
              <a:endParaRPr lang="en-US" sz="14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219084" y="5557978"/>
              <a:ext cx="1422330" cy="4562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Sampling and Hold</a:t>
              </a:r>
              <a:endParaRPr lang="en-US" sz="14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705600" y="4876800"/>
              <a:ext cx="12954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Quantizing</a:t>
              </a:r>
            </a:p>
            <a:p>
              <a:pPr algn="ctr"/>
              <a:r>
                <a:rPr lang="en-US" sz="1400" dirty="0" smtClean="0"/>
                <a:t>and</a:t>
              </a:r>
            </a:p>
            <a:p>
              <a:pPr algn="ctr"/>
              <a:r>
                <a:rPr lang="en-US" sz="1400" dirty="0" smtClean="0"/>
                <a:t>Encoding</a:t>
              </a:r>
              <a:endParaRPr lang="en-US" sz="1400" dirty="0"/>
            </a:p>
          </p:txBody>
        </p:sp>
        <p:sp>
          <p:nvSpPr>
            <p:cNvPr id="15" name="Flowchart: Connector 14"/>
            <p:cNvSpPr/>
            <p:nvPr/>
          </p:nvSpPr>
          <p:spPr>
            <a:xfrm>
              <a:off x="8137957" y="5370695"/>
              <a:ext cx="45719" cy="6572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lowchart: Connector 15"/>
            <p:cNvSpPr/>
            <p:nvPr/>
          </p:nvSpPr>
          <p:spPr>
            <a:xfrm>
              <a:off x="8137957" y="5496853"/>
              <a:ext cx="45719" cy="6572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lowchart: Connector 16"/>
            <p:cNvSpPr/>
            <p:nvPr/>
          </p:nvSpPr>
          <p:spPr>
            <a:xfrm>
              <a:off x="8137957" y="5639755"/>
              <a:ext cx="45719" cy="6572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2474186" y="3203669"/>
            <a:ext cx="6060214" cy="2452206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TextBox 94"/>
          <p:cNvSpPr txBox="1"/>
          <p:nvPr/>
        </p:nvSpPr>
        <p:spPr>
          <a:xfrm>
            <a:off x="4202052" y="2910537"/>
            <a:ext cx="4332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Analog-to-Digital Converter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82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A/D </a:t>
            </a:r>
            <a:r>
              <a:rPr lang="en-US" dirty="0"/>
              <a:t>Conversion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4287621" cy="5143500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b="1" dirty="0">
                <a:latin typeface="Arial" charset="0"/>
              </a:rPr>
              <a:t>Sampling &amp; Hold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Arial" charset="0"/>
              </a:rPr>
              <a:t>Measuring </a:t>
            </a:r>
            <a:r>
              <a:rPr lang="en-US" dirty="0">
                <a:latin typeface="Arial" charset="0"/>
              </a:rPr>
              <a:t>analog signals at uniform time intervals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" charset="0"/>
              </a:rPr>
              <a:t>Ideally twice as fast as what we are </a:t>
            </a:r>
            <a:r>
              <a:rPr lang="en-US" dirty="0" smtClean="0">
                <a:latin typeface="Arial" charset="0"/>
              </a:rPr>
              <a:t>sampling</a:t>
            </a:r>
            <a:endParaRPr lang="en-US" dirty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Arial" charset="0"/>
              </a:rPr>
              <a:t>Digital system works with discrete states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" charset="0"/>
              </a:rPr>
              <a:t>Taking samples from each </a:t>
            </a:r>
            <a:r>
              <a:rPr lang="en-US" dirty="0" smtClean="0">
                <a:latin typeface="Arial" charset="0"/>
              </a:rPr>
              <a:t>location</a:t>
            </a:r>
            <a:endParaRPr lang="en-US" dirty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Arial" charset="0"/>
              </a:rPr>
              <a:t>Reflects sampled and hold signal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" charset="0"/>
              </a:rPr>
              <a:t>Digital approximation</a:t>
            </a:r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4917642" y="1182327"/>
            <a:ext cx="3974884" cy="1612996"/>
            <a:chOff x="2563813" y="2052637"/>
            <a:chExt cx="3671887" cy="2232025"/>
          </a:xfrm>
        </p:grpSpPr>
        <p:sp>
          <p:nvSpPr>
            <p:cNvPr id="5" name="Line 23"/>
            <p:cNvSpPr>
              <a:spLocks noChangeShapeType="1"/>
            </p:cNvSpPr>
            <p:nvPr/>
          </p:nvSpPr>
          <p:spPr bwMode="auto">
            <a:xfrm flipV="1">
              <a:off x="2706688" y="2052637"/>
              <a:ext cx="0" cy="18716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 Box 26"/>
            <p:cNvSpPr txBox="1">
              <a:spLocks noChangeArrowheads="1"/>
            </p:cNvSpPr>
            <p:nvPr/>
          </p:nvSpPr>
          <p:spPr bwMode="auto">
            <a:xfrm>
              <a:off x="5659438" y="3917950"/>
              <a:ext cx="576262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fr-FR" sz="1800">
                  <a:latin typeface="Arial" charset="0"/>
                </a:rPr>
                <a:t>t</a:t>
              </a:r>
            </a:p>
          </p:txBody>
        </p:sp>
        <p:sp>
          <p:nvSpPr>
            <p:cNvPr id="7" name="Freeform 27"/>
            <p:cNvSpPr>
              <a:spLocks/>
            </p:cNvSpPr>
            <p:nvPr/>
          </p:nvSpPr>
          <p:spPr bwMode="auto">
            <a:xfrm>
              <a:off x="2708275" y="2509837"/>
              <a:ext cx="3024188" cy="1055688"/>
            </a:xfrm>
            <a:custGeom>
              <a:avLst/>
              <a:gdLst>
                <a:gd name="T0" fmla="*/ 0 w 1905"/>
                <a:gd name="T1" fmla="*/ 550863 h 665"/>
                <a:gd name="T2" fmla="*/ 647700 w 1905"/>
                <a:gd name="T3" fmla="*/ 47625 h 665"/>
                <a:gd name="T4" fmla="*/ 1295400 w 1905"/>
                <a:gd name="T5" fmla="*/ 839788 h 665"/>
                <a:gd name="T6" fmla="*/ 1655763 w 1905"/>
                <a:gd name="T7" fmla="*/ 1055688 h 665"/>
                <a:gd name="T8" fmla="*/ 2016125 w 1905"/>
                <a:gd name="T9" fmla="*/ 839788 h 665"/>
                <a:gd name="T10" fmla="*/ 2447925 w 1905"/>
                <a:gd name="T11" fmla="*/ 766763 h 665"/>
                <a:gd name="T12" fmla="*/ 3024188 w 1905"/>
                <a:gd name="T13" fmla="*/ 623888 h 6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05" h="665">
                  <a:moveTo>
                    <a:pt x="0" y="347"/>
                  </a:moveTo>
                  <a:cubicBezTo>
                    <a:pt x="136" y="173"/>
                    <a:pt x="272" y="0"/>
                    <a:pt x="408" y="30"/>
                  </a:cubicBezTo>
                  <a:cubicBezTo>
                    <a:pt x="544" y="60"/>
                    <a:pt x="710" y="423"/>
                    <a:pt x="816" y="529"/>
                  </a:cubicBezTo>
                  <a:cubicBezTo>
                    <a:pt x="922" y="635"/>
                    <a:pt x="967" y="665"/>
                    <a:pt x="1043" y="665"/>
                  </a:cubicBezTo>
                  <a:cubicBezTo>
                    <a:pt x="1119" y="665"/>
                    <a:pt x="1187" y="559"/>
                    <a:pt x="1270" y="529"/>
                  </a:cubicBezTo>
                  <a:cubicBezTo>
                    <a:pt x="1353" y="499"/>
                    <a:pt x="1436" y="506"/>
                    <a:pt x="1542" y="483"/>
                  </a:cubicBezTo>
                  <a:cubicBezTo>
                    <a:pt x="1648" y="460"/>
                    <a:pt x="1776" y="426"/>
                    <a:pt x="1905" y="393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8" name="Group 62"/>
            <p:cNvGrpSpPr>
              <a:grpSpLocks/>
            </p:cNvGrpSpPr>
            <p:nvPr/>
          </p:nvGrpSpPr>
          <p:grpSpPr bwMode="auto">
            <a:xfrm>
              <a:off x="2706688" y="2555875"/>
              <a:ext cx="3024187" cy="1233487"/>
              <a:chOff x="3379" y="3067"/>
              <a:chExt cx="1905" cy="777"/>
            </a:xfrm>
          </p:grpSpPr>
          <p:grpSp>
            <p:nvGrpSpPr>
              <p:cNvPr id="10" name="Group 45"/>
              <p:cNvGrpSpPr>
                <a:grpSpLocks/>
              </p:cNvGrpSpPr>
              <p:nvPr/>
            </p:nvGrpSpPr>
            <p:grpSpPr bwMode="auto">
              <a:xfrm>
                <a:off x="3515" y="3067"/>
                <a:ext cx="1769" cy="777"/>
                <a:chOff x="3515" y="3067"/>
                <a:chExt cx="1769" cy="777"/>
              </a:xfrm>
            </p:grpSpPr>
            <p:sp>
              <p:nvSpPr>
                <p:cNvPr id="12" name="Line 28"/>
                <p:cNvSpPr>
                  <a:spLocks noChangeShapeType="1"/>
                </p:cNvSpPr>
                <p:nvPr/>
              </p:nvSpPr>
              <p:spPr bwMode="auto">
                <a:xfrm flipV="1">
                  <a:off x="3515" y="3222"/>
                  <a:ext cx="0" cy="616"/>
                </a:xfrm>
                <a:prstGeom prst="line">
                  <a:avLst/>
                </a:prstGeom>
                <a:noFill/>
                <a:ln w="19050">
                  <a:solidFill>
                    <a:srgbClr val="0070C0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" name="Line 29"/>
                <p:cNvSpPr>
                  <a:spLocks noChangeShapeType="1"/>
                </p:cNvSpPr>
                <p:nvPr/>
              </p:nvSpPr>
              <p:spPr bwMode="auto">
                <a:xfrm flipV="1">
                  <a:off x="3651" y="3101"/>
                  <a:ext cx="0" cy="737"/>
                </a:xfrm>
                <a:prstGeom prst="line">
                  <a:avLst/>
                </a:prstGeom>
                <a:noFill/>
                <a:ln w="19050">
                  <a:solidFill>
                    <a:srgbClr val="0070C0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" name="Line 30"/>
                <p:cNvSpPr>
                  <a:spLocks noChangeShapeType="1"/>
                </p:cNvSpPr>
                <p:nvPr/>
              </p:nvSpPr>
              <p:spPr bwMode="auto">
                <a:xfrm flipV="1">
                  <a:off x="3787" y="3067"/>
                  <a:ext cx="0" cy="771"/>
                </a:xfrm>
                <a:prstGeom prst="line">
                  <a:avLst/>
                </a:prstGeom>
                <a:noFill/>
                <a:ln w="19050">
                  <a:solidFill>
                    <a:srgbClr val="0070C0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" name="Line 31"/>
                <p:cNvSpPr>
                  <a:spLocks noChangeShapeType="1"/>
                </p:cNvSpPr>
                <p:nvPr/>
              </p:nvSpPr>
              <p:spPr bwMode="auto">
                <a:xfrm flipV="1">
                  <a:off x="3923" y="3173"/>
                  <a:ext cx="0" cy="665"/>
                </a:xfrm>
                <a:prstGeom prst="line">
                  <a:avLst/>
                </a:prstGeom>
                <a:noFill/>
                <a:ln w="19050">
                  <a:solidFill>
                    <a:srgbClr val="0070C0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" name="Line 32"/>
                <p:cNvSpPr>
                  <a:spLocks noChangeShapeType="1"/>
                </p:cNvSpPr>
                <p:nvPr/>
              </p:nvSpPr>
              <p:spPr bwMode="auto">
                <a:xfrm flipV="1">
                  <a:off x="4059" y="3373"/>
                  <a:ext cx="0" cy="465"/>
                </a:xfrm>
                <a:prstGeom prst="line">
                  <a:avLst/>
                </a:prstGeom>
                <a:noFill/>
                <a:ln w="19050">
                  <a:solidFill>
                    <a:srgbClr val="0070C0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" name="Line 33"/>
                <p:cNvSpPr>
                  <a:spLocks noChangeShapeType="1"/>
                </p:cNvSpPr>
                <p:nvPr/>
              </p:nvSpPr>
              <p:spPr bwMode="auto">
                <a:xfrm flipV="1">
                  <a:off x="4195" y="3566"/>
                  <a:ext cx="0" cy="272"/>
                </a:xfrm>
                <a:prstGeom prst="line">
                  <a:avLst/>
                </a:prstGeom>
                <a:noFill/>
                <a:ln w="19050">
                  <a:solidFill>
                    <a:srgbClr val="0070C0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" name="Line 34"/>
                <p:cNvSpPr>
                  <a:spLocks noChangeShapeType="1"/>
                </p:cNvSpPr>
                <p:nvPr/>
              </p:nvSpPr>
              <p:spPr bwMode="auto">
                <a:xfrm flipV="1">
                  <a:off x="4332" y="3678"/>
                  <a:ext cx="0" cy="160"/>
                </a:xfrm>
                <a:prstGeom prst="line">
                  <a:avLst/>
                </a:prstGeom>
                <a:noFill/>
                <a:ln w="19050">
                  <a:solidFill>
                    <a:srgbClr val="0070C0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" name="Line 35"/>
                <p:cNvSpPr>
                  <a:spLocks noChangeShapeType="1"/>
                </p:cNvSpPr>
                <p:nvPr/>
              </p:nvSpPr>
              <p:spPr bwMode="auto">
                <a:xfrm flipV="1">
                  <a:off x="4468" y="3696"/>
                  <a:ext cx="0" cy="142"/>
                </a:xfrm>
                <a:prstGeom prst="line">
                  <a:avLst/>
                </a:prstGeom>
                <a:noFill/>
                <a:ln w="19050">
                  <a:solidFill>
                    <a:srgbClr val="0070C0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" name="Line 36"/>
                <p:cNvSpPr>
                  <a:spLocks noChangeShapeType="1"/>
                </p:cNvSpPr>
                <p:nvPr/>
              </p:nvSpPr>
              <p:spPr bwMode="auto">
                <a:xfrm flipV="1">
                  <a:off x="4604" y="3597"/>
                  <a:ext cx="0" cy="247"/>
                </a:xfrm>
                <a:prstGeom prst="line">
                  <a:avLst/>
                </a:prstGeom>
                <a:noFill/>
                <a:ln w="19050">
                  <a:solidFill>
                    <a:srgbClr val="0070C0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" name="Line 37"/>
                <p:cNvSpPr>
                  <a:spLocks noChangeShapeType="1"/>
                </p:cNvSpPr>
                <p:nvPr/>
              </p:nvSpPr>
              <p:spPr bwMode="auto">
                <a:xfrm flipV="1">
                  <a:off x="4740" y="3551"/>
                  <a:ext cx="0" cy="293"/>
                </a:xfrm>
                <a:prstGeom prst="line">
                  <a:avLst/>
                </a:prstGeom>
                <a:noFill/>
                <a:ln w="19050">
                  <a:solidFill>
                    <a:srgbClr val="0070C0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" name="Line 38"/>
                <p:cNvSpPr>
                  <a:spLocks noChangeShapeType="1"/>
                </p:cNvSpPr>
                <p:nvPr/>
              </p:nvSpPr>
              <p:spPr bwMode="auto">
                <a:xfrm flipV="1">
                  <a:off x="4876" y="3533"/>
                  <a:ext cx="0" cy="311"/>
                </a:xfrm>
                <a:prstGeom prst="line">
                  <a:avLst/>
                </a:prstGeom>
                <a:noFill/>
                <a:ln w="19050">
                  <a:solidFill>
                    <a:srgbClr val="0070C0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" name="Line 39"/>
                <p:cNvSpPr>
                  <a:spLocks noChangeShapeType="1"/>
                </p:cNvSpPr>
                <p:nvPr/>
              </p:nvSpPr>
              <p:spPr bwMode="auto">
                <a:xfrm flipV="1">
                  <a:off x="5012" y="3497"/>
                  <a:ext cx="0" cy="347"/>
                </a:xfrm>
                <a:prstGeom prst="line">
                  <a:avLst/>
                </a:prstGeom>
                <a:noFill/>
                <a:ln w="19050">
                  <a:solidFill>
                    <a:srgbClr val="0070C0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" name="Line 40"/>
                <p:cNvSpPr>
                  <a:spLocks noChangeShapeType="1"/>
                </p:cNvSpPr>
                <p:nvPr/>
              </p:nvSpPr>
              <p:spPr bwMode="auto">
                <a:xfrm flipV="1">
                  <a:off x="5148" y="3469"/>
                  <a:ext cx="0" cy="375"/>
                </a:xfrm>
                <a:prstGeom prst="line">
                  <a:avLst/>
                </a:prstGeom>
                <a:noFill/>
                <a:ln w="19050">
                  <a:solidFill>
                    <a:srgbClr val="0070C0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" name="Line 41"/>
                <p:cNvSpPr>
                  <a:spLocks noChangeShapeType="1"/>
                </p:cNvSpPr>
                <p:nvPr/>
              </p:nvSpPr>
              <p:spPr bwMode="auto">
                <a:xfrm flipV="1">
                  <a:off x="5284" y="3430"/>
                  <a:ext cx="0" cy="414"/>
                </a:xfrm>
                <a:prstGeom prst="line">
                  <a:avLst/>
                </a:prstGeom>
                <a:noFill/>
                <a:ln w="19050">
                  <a:solidFill>
                    <a:srgbClr val="0070C0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1" name="Line 61"/>
              <p:cNvSpPr>
                <a:spLocks noChangeShapeType="1"/>
              </p:cNvSpPr>
              <p:nvPr/>
            </p:nvSpPr>
            <p:spPr bwMode="auto">
              <a:xfrm flipV="1">
                <a:off x="3379" y="3385"/>
                <a:ext cx="0" cy="453"/>
              </a:xfrm>
              <a:prstGeom prst="line">
                <a:avLst/>
              </a:prstGeom>
              <a:noFill/>
              <a:ln w="19050">
                <a:solidFill>
                  <a:srgbClr val="0070C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" name="Line 24"/>
            <p:cNvSpPr>
              <a:spLocks noChangeShapeType="1"/>
            </p:cNvSpPr>
            <p:nvPr/>
          </p:nvSpPr>
          <p:spPr bwMode="auto">
            <a:xfrm flipV="1">
              <a:off x="2563813" y="3779837"/>
              <a:ext cx="3454400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917642" y="2852032"/>
            <a:ext cx="3804203" cy="1570751"/>
            <a:chOff x="4437258" y="2137262"/>
            <a:chExt cx="4284587" cy="2405109"/>
          </a:xfrm>
        </p:grpSpPr>
        <p:sp>
          <p:nvSpPr>
            <p:cNvPr id="27" name="Line 23"/>
            <p:cNvSpPr>
              <a:spLocks noChangeShapeType="1"/>
            </p:cNvSpPr>
            <p:nvPr/>
          </p:nvSpPr>
          <p:spPr bwMode="auto">
            <a:xfrm flipV="1">
              <a:off x="4614470" y="2137262"/>
              <a:ext cx="0" cy="24051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4616438" y="2724770"/>
              <a:ext cx="3750983" cy="1356572"/>
            </a:xfrm>
            <a:custGeom>
              <a:avLst/>
              <a:gdLst>
                <a:gd name="T0" fmla="*/ 0 w 1905"/>
                <a:gd name="T1" fmla="*/ 550863 h 665"/>
                <a:gd name="T2" fmla="*/ 647700 w 1905"/>
                <a:gd name="T3" fmla="*/ 47625 h 665"/>
                <a:gd name="T4" fmla="*/ 1295400 w 1905"/>
                <a:gd name="T5" fmla="*/ 839788 h 665"/>
                <a:gd name="T6" fmla="*/ 1655763 w 1905"/>
                <a:gd name="T7" fmla="*/ 1055688 h 665"/>
                <a:gd name="T8" fmla="*/ 2016125 w 1905"/>
                <a:gd name="T9" fmla="*/ 839788 h 665"/>
                <a:gd name="T10" fmla="*/ 2447925 w 1905"/>
                <a:gd name="T11" fmla="*/ 766763 h 665"/>
                <a:gd name="T12" fmla="*/ 3024188 w 1905"/>
                <a:gd name="T13" fmla="*/ 623888 h 6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05" h="665">
                  <a:moveTo>
                    <a:pt x="0" y="347"/>
                  </a:moveTo>
                  <a:cubicBezTo>
                    <a:pt x="136" y="173"/>
                    <a:pt x="272" y="0"/>
                    <a:pt x="408" y="30"/>
                  </a:cubicBezTo>
                  <a:cubicBezTo>
                    <a:pt x="544" y="60"/>
                    <a:pt x="710" y="423"/>
                    <a:pt x="816" y="529"/>
                  </a:cubicBezTo>
                  <a:cubicBezTo>
                    <a:pt x="922" y="635"/>
                    <a:pt x="967" y="665"/>
                    <a:pt x="1043" y="665"/>
                  </a:cubicBezTo>
                  <a:cubicBezTo>
                    <a:pt x="1119" y="665"/>
                    <a:pt x="1187" y="559"/>
                    <a:pt x="1270" y="529"/>
                  </a:cubicBezTo>
                  <a:cubicBezTo>
                    <a:pt x="1353" y="499"/>
                    <a:pt x="1436" y="506"/>
                    <a:pt x="1542" y="483"/>
                  </a:cubicBezTo>
                  <a:cubicBezTo>
                    <a:pt x="1648" y="460"/>
                    <a:pt x="1776" y="426"/>
                    <a:pt x="1905" y="393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24"/>
            <p:cNvSpPr>
              <a:spLocks noChangeShapeType="1"/>
            </p:cNvSpPr>
            <p:nvPr/>
          </p:nvSpPr>
          <p:spPr bwMode="auto">
            <a:xfrm flipV="1">
              <a:off x="4437258" y="4356735"/>
              <a:ext cx="4284587" cy="20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635100" y="2704324"/>
              <a:ext cx="3917962" cy="1645801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1" name="Group 62"/>
            <p:cNvGrpSpPr>
              <a:grpSpLocks/>
            </p:cNvGrpSpPr>
            <p:nvPr/>
          </p:nvGrpSpPr>
          <p:grpSpPr bwMode="auto">
            <a:xfrm>
              <a:off x="4614470" y="2783929"/>
              <a:ext cx="3750982" cy="1585046"/>
              <a:chOff x="3379" y="3067"/>
              <a:chExt cx="1905" cy="777"/>
            </a:xfrm>
          </p:grpSpPr>
          <p:grpSp>
            <p:nvGrpSpPr>
              <p:cNvPr id="32" name="Group 45"/>
              <p:cNvGrpSpPr>
                <a:grpSpLocks/>
              </p:cNvGrpSpPr>
              <p:nvPr/>
            </p:nvGrpSpPr>
            <p:grpSpPr bwMode="auto">
              <a:xfrm>
                <a:off x="3515" y="3067"/>
                <a:ext cx="1769" cy="777"/>
                <a:chOff x="3515" y="3067"/>
                <a:chExt cx="1769" cy="777"/>
              </a:xfrm>
            </p:grpSpPr>
            <p:sp>
              <p:nvSpPr>
                <p:cNvPr id="34" name="Line 28"/>
                <p:cNvSpPr>
                  <a:spLocks noChangeShapeType="1"/>
                </p:cNvSpPr>
                <p:nvPr/>
              </p:nvSpPr>
              <p:spPr bwMode="auto">
                <a:xfrm flipV="1">
                  <a:off x="3515" y="3222"/>
                  <a:ext cx="0" cy="616"/>
                </a:xfrm>
                <a:prstGeom prst="line">
                  <a:avLst/>
                </a:prstGeom>
                <a:noFill/>
                <a:ln w="19050">
                  <a:solidFill>
                    <a:srgbClr val="0070C0"/>
                  </a:solidFill>
                  <a:prstDash val="dash"/>
                  <a:round/>
                  <a:headEnd type="none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" name="Line 29"/>
                <p:cNvSpPr>
                  <a:spLocks noChangeShapeType="1"/>
                </p:cNvSpPr>
                <p:nvPr/>
              </p:nvSpPr>
              <p:spPr bwMode="auto">
                <a:xfrm flipV="1">
                  <a:off x="3651" y="3101"/>
                  <a:ext cx="0" cy="737"/>
                </a:xfrm>
                <a:prstGeom prst="line">
                  <a:avLst/>
                </a:prstGeom>
                <a:noFill/>
                <a:ln w="19050">
                  <a:solidFill>
                    <a:srgbClr val="0070C0"/>
                  </a:solidFill>
                  <a:prstDash val="dash"/>
                  <a:round/>
                  <a:headEnd type="none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" name="Line 30"/>
                <p:cNvSpPr>
                  <a:spLocks noChangeShapeType="1"/>
                </p:cNvSpPr>
                <p:nvPr/>
              </p:nvSpPr>
              <p:spPr bwMode="auto">
                <a:xfrm flipV="1">
                  <a:off x="3787" y="3067"/>
                  <a:ext cx="0" cy="771"/>
                </a:xfrm>
                <a:prstGeom prst="line">
                  <a:avLst/>
                </a:prstGeom>
                <a:noFill/>
                <a:ln w="19050">
                  <a:solidFill>
                    <a:srgbClr val="0070C0"/>
                  </a:solidFill>
                  <a:prstDash val="dash"/>
                  <a:round/>
                  <a:headEnd type="none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" name="Line 31"/>
                <p:cNvSpPr>
                  <a:spLocks noChangeShapeType="1"/>
                </p:cNvSpPr>
                <p:nvPr/>
              </p:nvSpPr>
              <p:spPr bwMode="auto">
                <a:xfrm flipV="1">
                  <a:off x="3923" y="3173"/>
                  <a:ext cx="0" cy="665"/>
                </a:xfrm>
                <a:prstGeom prst="line">
                  <a:avLst/>
                </a:prstGeom>
                <a:noFill/>
                <a:ln w="19050">
                  <a:solidFill>
                    <a:srgbClr val="0070C0"/>
                  </a:solidFill>
                  <a:prstDash val="dash"/>
                  <a:round/>
                  <a:headEnd type="none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" name="Line 32"/>
                <p:cNvSpPr>
                  <a:spLocks noChangeShapeType="1"/>
                </p:cNvSpPr>
                <p:nvPr/>
              </p:nvSpPr>
              <p:spPr bwMode="auto">
                <a:xfrm flipV="1">
                  <a:off x="4059" y="3373"/>
                  <a:ext cx="0" cy="465"/>
                </a:xfrm>
                <a:prstGeom prst="line">
                  <a:avLst/>
                </a:prstGeom>
                <a:noFill/>
                <a:ln w="19050">
                  <a:solidFill>
                    <a:srgbClr val="0070C0"/>
                  </a:solidFill>
                  <a:prstDash val="dash"/>
                  <a:round/>
                  <a:headEnd type="none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" name="Line 33"/>
                <p:cNvSpPr>
                  <a:spLocks noChangeShapeType="1"/>
                </p:cNvSpPr>
                <p:nvPr/>
              </p:nvSpPr>
              <p:spPr bwMode="auto">
                <a:xfrm flipV="1">
                  <a:off x="4195" y="3566"/>
                  <a:ext cx="0" cy="272"/>
                </a:xfrm>
                <a:prstGeom prst="line">
                  <a:avLst/>
                </a:prstGeom>
                <a:noFill/>
                <a:ln w="19050">
                  <a:solidFill>
                    <a:srgbClr val="0070C0"/>
                  </a:solidFill>
                  <a:prstDash val="dash"/>
                  <a:round/>
                  <a:headEnd type="none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" name="Line 34"/>
                <p:cNvSpPr>
                  <a:spLocks noChangeShapeType="1"/>
                </p:cNvSpPr>
                <p:nvPr/>
              </p:nvSpPr>
              <p:spPr bwMode="auto">
                <a:xfrm flipV="1">
                  <a:off x="4332" y="3678"/>
                  <a:ext cx="0" cy="160"/>
                </a:xfrm>
                <a:prstGeom prst="line">
                  <a:avLst/>
                </a:prstGeom>
                <a:noFill/>
                <a:ln w="19050">
                  <a:solidFill>
                    <a:srgbClr val="0070C0"/>
                  </a:solidFill>
                  <a:prstDash val="dash"/>
                  <a:round/>
                  <a:headEnd type="none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" name="Line 35"/>
                <p:cNvSpPr>
                  <a:spLocks noChangeShapeType="1"/>
                </p:cNvSpPr>
                <p:nvPr/>
              </p:nvSpPr>
              <p:spPr bwMode="auto">
                <a:xfrm flipV="1">
                  <a:off x="4468" y="3696"/>
                  <a:ext cx="0" cy="142"/>
                </a:xfrm>
                <a:prstGeom prst="line">
                  <a:avLst/>
                </a:prstGeom>
                <a:noFill/>
                <a:ln w="19050">
                  <a:solidFill>
                    <a:srgbClr val="0070C0"/>
                  </a:solidFill>
                  <a:prstDash val="dash"/>
                  <a:round/>
                  <a:headEnd type="none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" name="Line 36"/>
                <p:cNvSpPr>
                  <a:spLocks noChangeShapeType="1"/>
                </p:cNvSpPr>
                <p:nvPr/>
              </p:nvSpPr>
              <p:spPr bwMode="auto">
                <a:xfrm flipV="1">
                  <a:off x="4604" y="3597"/>
                  <a:ext cx="0" cy="247"/>
                </a:xfrm>
                <a:prstGeom prst="line">
                  <a:avLst/>
                </a:prstGeom>
                <a:noFill/>
                <a:ln w="19050">
                  <a:solidFill>
                    <a:srgbClr val="0070C0"/>
                  </a:solidFill>
                  <a:prstDash val="dash"/>
                  <a:round/>
                  <a:headEnd type="none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" name="Line 37"/>
                <p:cNvSpPr>
                  <a:spLocks noChangeShapeType="1"/>
                </p:cNvSpPr>
                <p:nvPr/>
              </p:nvSpPr>
              <p:spPr bwMode="auto">
                <a:xfrm flipV="1">
                  <a:off x="4740" y="3551"/>
                  <a:ext cx="0" cy="293"/>
                </a:xfrm>
                <a:prstGeom prst="line">
                  <a:avLst/>
                </a:prstGeom>
                <a:noFill/>
                <a:ln w="19050">
                  <a:solidFill>
                    <a:srgbClr val="0070C0"/>
                  </a:solidFill>
                  <a:prstDash val="dash"/>
                  <a:round/>
                  <a:headEnd type="none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" name="Line 38"/>
                <p:cNvSpPr>
                  <a:spLocks noChangeShapeType="1"/>
                </p:cNvSpPr>
                <p:nvPr/>
              </p:nvSpPr>
              <p:spPr bwMode="auto">
                <a:xfrm flipV="1">
                  <a:off x="4876" y="3533"/>
                  <a:ext cx="0" cy="311"/>
                </a:xfrm>
                <a:prstGeom prst="line">
                  <a:avLst/>
                </a:prstGeom>
                <a:noFill/>
                <a:ln w="19050">
                  <a:solidFill>
                    <a:srgbClr val="0070C0"/>
                  </a:solidFill>
                  <a:prstDash val="dash"/>
                  <a:round/>
                  <a:headEnd type="none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" name="Line 39"/>
                <p:cNvSpPr>
                  <a:spLocks noChangeShapeType="1"/>
                </p:cNvSpPr>
                <p:nvPr/>
              </p:nvSpPr>
              <p:spPr bwMode="auto">
                <a:xfrm flipV="1">
                  <a:off x="5012" y="3497"/>
                  <a:ext cx="0" cy="347"/>
                </a:xfrm>
                <a:prstGeom prst="line">
                  <a:avLst/>
                </a:prstGeom>
                <a:noFill/>
                <a:ln w="19050">
                  <a:solidFill>
                    <a:srgbClr val="0070C0"/>
                  </a:solidFill>
                  <a:prstDash val="dash"/>
                  <a:round/>
                  <a:headEnd type="none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" name="Line 40"/>
                <p:cNvSpPr>
                  <a:spLocks noChangeShapeType="1"/>
                </p:cNvSpPr>
                <p:nvPr/>
              </p:nvSpPr>
              <p:spPr bwMode="auto">
                <a:xfrm flipV="1">
                  <a:off x="5148" y="3469"/>
                  <a:ext cx="0" cy="375"/>
                </a:xfrm>
                <a:prstGeom prst="line">
                  <a:avLst/>
                </a:prstGeom>
                <a:noFill/>
                <a:ln w="19050">
                  <a:solidFill>
                    <a:srgbClr val="0070C0"/>
                  </a:solidFill>
                  <a:prstDash val="dash"/>
                  <a:round/>
                  <a:headEnd type="none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" name="Line 41"/>
                <p:cNvSpPr>
                  <a:spLocks noChangeShapeType="1"/>
                </p:cNvSpPr>
                <p:nvPr/>
              </p:nvSpPr>
              <p:spPr bwMode="auto">
                <a:xfrm flipV="1">
                  <a:off x="5284" y="3430"/>
                  <a:ext cx="0" cy="414"/>
                </a:xfrm>
                <a:prstGeom prst="line">
                  <a:avLst/>
                </a:prstGeom>
                <a:noFill/>
                <a:ln w="19050">
                  <a:solidFill>
                    <a:srgbClr val="0070C0"/>
                  </a:solidFill>
                  <a:prstDash val="dash"/>
                  <a:round/>
                  <a:headEnd type="none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3" name="Line 61"/>
              <p:cNvSpPr>
                <a:spLocks noChangeShapeType="1"/>
              </p:cNvSpPr>
              <p:nvPr/>
            </p:nvSpPr>
            <p:spPr bwMode="auto">
              <a:xfrm flipV="1">
                <a:off x="3379" y="3385"/>
                <a:ext cx="0" cy="453"/>
              </a:xfrm>
              <a:prstGeom prst="line">
                <a:avLst/>
              </a:prstGeom>
              <a:noFill/>
              <a:ln w="19050">
                <a:solidFill>
                  <a:srgbClr val="0070C0"/>
                </a:solidFill>
                <a:prstDash val="dash"/>
                <a:round/>
                <a:headEnd type="none" w="med" len="med"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131" name="Picture 1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2275" y="4461419"/>
            <a:ext cx="3779569" cy="1819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17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A/D </a:t>
            </a:r>
            <a:r>
              <a:rPr lang="en-US" dirty="0"/>
              <a:t>Conversion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3999586" cy="514350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/>
              <a:t>Quantizing</a:t>
            </a:r>
          </a:p>
          <a:p>
            <a:r>
              <a:rPr lang="en-US" dirty="0"/>
              <a:t>Separating the input signal into K</a:t>
            </a:r>
            <a:r>
              <a:rPr lang="en-US" dirty="0" smtClean="0"/>
              <a:t> </a:t>
            </a:r>
            <a:r>
              <a:rPr lang="en-US" dirty="0"/>
              <a:t>discrete </a:t>
            </a:r>
            <a:r>
              <a:rPr lang="en-US" dirty="0" smtClean="0"/>
              <a:t>states</a:t>
            </a:r>
            <a:endParaRPr lang="en-US" dirty="0"/>
          </a:p>
          <a:p>
            <a:r>
              <a:rPr lang="en-US" dirty="0"/>
              <a:t>K=2</a:t>
            </a:r>
            <a:r>
              <a:rPr lang="en-US" baseline="30000" dirty="0"/>
              <a:t>N</a:t>
            </a:r>
          </a:p>
          <a:p>
            <a:pPr lvl="1"/>
            <a:r>
              <a:rPr lang="en-US" dirty="0"/>
              <a:t>N is the number of bits of the ADC</a:t>
            </a:r>
          </a:p>
          <a:p>
            <a:r>
              <a:rPr lang="en-US" dirty="0"/>
              <a:t>Analog quantization size</a:t>
            </a:r>
          </a:p>
          <a:p>
            <a:pPr lvl="1"/>
            <a:r>
              <a:rPr lang="en-US" dirty="0"/>
              <a:t>Q=(</a:t>
            </a:r>
            <a:r>
              <a:rPr lang="en-US" dirty="0" err="1"/>
              <a:t>V</a:t>
            </a:r>
            <a:r>
              <a:rPr lang="en-US" baseline="-25000" dirty="0" err="1"/>
              <a:t>max</a:t>
            </a:r>
            <a:r>
              <a:rPr lang="en-US" dirty="0" err="1"/>
              <a:t>-V</a:t>
            </a:r>
            <a:r>
              <a:rPr lang="en-US" baseline="-25000" dirty="0" err="1"/>
              <a:t>min</a:t>
            </a:r>
            <a:r>
              <a:rPr lang="en-US" dirty="0"/>
              <a:t>)/2</a:t>
            </a:r>
            <a:r>
              <a:rPr lang="en-US" baseline="30000" dirty="0"/>
              <a:t>N</a:t>
            </a:r>
          </a:p>
          <a:p>
            <a:pPr lvl="1"/>
            <a:r>
              <a:rPr lang="en-US" dirty="0"/>
              <a:t>Q is the </a:t>
            </a:r>
            <a:r>
              <a:rPr lang="en-US" dirty="0" smtClean="0">
                <a:solidFill>
                  <a:srgbClr val="FF0000"/>
                </a:solidFill>
              </a:rPr>
              <a:t>Resolution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0" y="1171719"/>
            <a:ext cx="3999586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7663" indent="-347663" algn="l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98513" indent="-336550" algn="l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Char char="²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4588" indent="-231775" algn="l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81138" indent="-222250" algn="l" rtl="0" eaLnBrk="0" fontAlgn="base" hangingPunct="0">
              <a:spcBef>
                <a:spcPct val="4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33363" algn="l" rtl="0" eaLnBrk="0" fontAlgn="base" hangingPunct="0">
              <a:spcBef>
                <a:spcPct val="4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/>
              <a:t>Encoding</a:t>
            </a:r>
          </a:p>
          <a:p>
            <a:r>
              <a:rPr lang="en-US" dirty="0"/>
              <a:t>Assigning a unique digital code to each </a:t>
            </a:r>
            <a:r>
              <a:rPr lang="en-US" dirty="0" smtClean="0"/>
              <a:t>state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90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A/D </a:t>
            </a:r>
            <a:r>
              <a:rPr lang="en-US" dirty="0"/>
              <a:t>Conversion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4057193" cy="5143500"/>
          </a:xfrm>
        </p:spPr>
        <p:txBody>
          <a:bodyPr/>
          <a:lstStyle/>
          <a:p>
            <a:r>
              <a:rPr lang="en-US" b="1" dirty="0">
                <a:latin typeface="Arial" charset="0"/>
              </a:rPr>
              <a:t>Quantization &amp; Coding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Arial" charset="0"/>
              </a:rPr>
              <a:t>Use original analog signal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Arial" charset="0"/>
              </a:rPr>
              <a:t>Apply 2 bit coding</a:t>
            </a:r>
          </a:p>
          <a:p>
            <a:r>
              <a:rPr lang="en-US" dirty="0">
                <a:latin typeface="Arial" charset="0"/>
              </a:rPr>
              <a:t>Apply </a:t>
            </a:r>
            <a:r>
              <a:rPr lang="en-US" dirty="0">
                <a:solidFill>
                  <a:srgbClr val="FF0000"/>
                </a:solidFill>
                <a:latin typeface="Arial" charset="0"/>
              </a:rPr>
              <a:t>3</a:t>
            </a:r>
            <a:r>
              <a:rPr lang="en-US" dirty="0">
                <a:latin typeface="Arial" charset="0"/>
              </a:rPr>
              <a:t> bit coding</a:t>
            </a:r>
          </a:p>
          <a:p>
            <a:r>
              <a:rPr lang="en-US" dirty="0">
                <a:latin typeface="Arial" charset="0"/>
              </a:rPr>
              <a:t>Better representation of input information with additional bits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428" y="1143000"/>
            <a:ext cx="3762375" cy="23436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2428" y="3351327"/>
            <a:ext cx="3762375" cy="2935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67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omic Sans MS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48376</TotalTime>
  <Words>1680</Words>
  <Application>Microsoft Office PowerPoint</Application>
  <PresentationFormat>On-screen Show (4:3)</PresentationFormat>
  <Paragraphs>434</Paragraphs>
  <Slides>43</Slides>
  <Notes>0</Notes>
  <HiddenSlides>0</HiddenSlides>
  <MMClips>0</MMClips>
  <ScaleCrop>false</ScaleCrop>
  <HeadingPairs>
    <vt:vector size="10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43</vt:i4>
      </vt:variant>
      <vt:variant>
        <vt:lpstr>Custom Shows</vt:lpstr>
      </vt:variant>
      <vt:variant>
        <vt:i4>1</vt:i4>
      </vt:variant>
    </vt:vector>
  </HeadingPairs>
  <TitlesOfParts>
    <vt:vector size="56" baseType="lpstr">
      <vt:lpstr>Arial</vt:lpstr>
      <vt:lpstr>Cambria Math</vt:lpstr>
      <vt:lpstr>Comic Sans MS</vt:lpstr>
      <vt:lpstr>Helvetica</vt:lpstr>
      <vt:lpstr>Symbol</vt:lpstr>
      <vt:lpstr>Times New Roman</vt:lpstr>
      <vt:lpstr>Wingdings</vt:lpstr>
      <vt:lpstr>Default Design</vt:lpstr>
      <vt:lpstr>Worksheet</vt:lpstr>
      <vt:lpstr>Equation</vt:lpstr>
      <vt:lpstr>Chart</vt:lpstr>
      <vt:lpstr>Photo Editor 사진</vt:lpstr>
      <vt:lpstr>  Analog to Digital Conversion (ADC)</vt:lpstr>
      <vt:lpstr>Next . . .</vt:lpstr>
      <vt:lpstr>Signal Types</vt:lpstr>
      <vt:lpstr>Signal Types</vt:lpstr>
      <vt:lpstr>Analog-Digital Converter (ADC)</vt:lpstr>
      <vt:lpstr>A/D Conversion Process</vt:lpstr>
      <vt:lpstr>A/D Conversion Process</vt:lpstr>
      <vt:lpstr>A/D Conversion Process</vt:lpstr>
      <vt:lpstr>A/D Conversion Process</vt:lpstr>
      <vt:lpstr>ADC Process-Accuracy </vt:lpstr>
      <vt:lpstr>ADC Process-Accuracy </vt:lpstr>
      <vt:lpstr>ADC-Error Possibilities</vt:lpstr>
      <vt:lpstr>Aliasing Example</vt:lpstr>
      <vt:lpstr>Quantization Error &amp; Effective Number of Bits</vt:lpstr>
      <vt:lpstr>Conversion Time &amp; Converter Rate</vt:lpstr>
      <vt:lpstr>Conversion Time &amp; Converter Rate</vt:lpstr>
      <vt:lpstr>Types of ADC Techniques</vt:lpstr>
      <vt:lpstr>Counter Type ADC</vt:lpstr>
      <vt:lpstr>Tracking Type ADC</vt:lpstr>
      <vt:lpstr>Flash ADC</vt:lpstr>
      <vt:lpstr>Flash ADC</vt:lpstr>
      <vt:lpstr>Flash ADC</vt:lpstr>
      <vt:lpstr>Flash ADC</vt:lpstr>
      <vt:lpstr>Half-Flash ADC</vt:lpstr>
      <vt:lpstr>Flash ADC</vt:lpstr>
      <vt:lpstr>Successive Approximation ADC</vt:lpstr>
      <vt:lpstr>Successive Approximation ADC</vt:lpstr>
      <vt:lpstr>Successive Approximation ADC</vt:lpstr>
      <vt:lpstr>Successive Approximation ADC</vt:lpstr>
      <vt:lpstr>Successive Approximation ADC</vt:lpstr>
      <vt:lpstr>Successive Approximation ADC</vt:lpstr>
      <vt:lpstr>Single Slope Integration ADC</vt:lpstr>
      <vt:lpstr>Dual Slope ADC</vt:lpstr>
      <vt:lpstr>Dual Slope ADC</vt:lpstr>
      <vt:lpstr>Dual Slope ADC</vt:lpstr>
      <vt:lpstr>Delta-Sigma ADC</vt:lpstr>
      <vt:lpstr>Delta-Sigma ADC</vt:lpstr>
      <vt:lpstr>Delta-Sigma ADC – Noise Shaping</vt:lpstr>
      <vt:lpstr>Outputs of Delta Sigma Modulator</vt:lpstr>
      <vt:lpstr>Outputs of Delta Sigma Modulator</vt:lpstr>
      <vt:lpstr>Delta-Sigma ADC</vt:lpstr>
      <vt:lpstr>ADC Types Comparison</vt:lpstr>
      <vt:lpstr>ADC Types Comparison</vt:lpstr>
      <vt:lpstr>Shl</vt:lpstr>
    </vt:vector>
  </TitlesOfParts>
  <Company>KFUPM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Dr. Muhamed Mudawar</dc:creator>
  <cp:lastModifiedBy>Windows User</cp:lastModifiedBy>
  <cp:revision>1089</cp:revision>
  <dcterms:created xsi:type="dcterms:W3CDTF">2004-09-12T13:54:39Z</dcterms:created>
  <dcterms:modified xsi:type="dcterms:W3CDTF">2018-11-19T18:55:41Z</dcterms:modified>
</cp:coreProperties>
</file>