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44" r:id="rId2"/>
    <p:sldId id="457" r:id="rId3"/>
    <p:sldId id="458" r:id="rId4"/>
    <p:sldId id="459" r:id="rId5"/>
    <p:sldId id="460" r:id="rId6"/>
    <p:sldId id="461" r:id="rId7"/>
    <p:sldId id="462" r:id="rId8"/>
    <p:sldId id="463" r:id="rId9"/>
    <p:sldId id="464" r:id="rId10"/>
    <p:sldId id="465" r:id="rId11"/>
    <p:sldId id="466" r:id="rId12"/>
    <p:sldId id="467" r:id="rId13"/>
    <p:sldId id="468" r:id="rId14"/>
    <p:sldId id="469" r:id="rId15"/>
    <p:sldId id="470" r:id="rId16"/>
    <p:sldId id="471" r:id="rId17"/>
    <p:sldId id="472" r:id="rId18"/>
    <p:sldId id="473" r:id="rId19"/>
    <p:sldId id="474" r:id="rId20"/>
    <p:sldId id="475" r:id="rId21"/>
    <p:sldId id="476" r:id="rId22"/>
    <p:sldId id="477" r:id="rId23"/>
    <p:sldId id="480" r:id="rId24"/>
    <p:sldId id="481" r:id="rId25"/>
    <p:sldId id="478" r:id="rId26"/>
    <p:sldId id="488" r:id="rId27"/>
    <p:sldId id="479" r:id="rId28"/>
    <p:sldId id="484" r:id="rId29"/>
    <p:sldId id="485" r:id="rId30"/>
    <p:sldId id="486" r:id="rId31"/>
    <p:sldId id="489" r:id="rId32"/>
    <p:sldId id="490" r:id="rId33"/>
  </p:sldIdLst>
  <p:sldSz cx="9144000" cy="6858000" type="screen4x3"/>
  <p:notesSz cx="7099300" cy="10234613"/>
  <p:custShowLst>
    <p:custShow name="Shl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AE5D"/>
    <a:srgbClr val="FF9900"/>
    <a:srgbClr val="FFFF99"/>
    <a:srgbClr val="99FF99"/>
    <a:srgbClr val="CCFFCC"/>
    <a:srgbClr val="CCFFFF"/>
    <a:srgbClr val="FF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01" autoAdjust="0"/>
    <p:restoredTop sz="94660"/>
  </p:normalViewPr>
  <p:slideViewPr>
    <p:cSldViewPr>
      <p:cViewPr varScale="1">
        <p:scale>
          <a:sx n="70" d="100"/>
          <a:sy n="70" d="100"/>
        </p:scale>
        <p:origin x="1291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149"/>
    </p:cViewPr>
  </p:sorter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16C9471D-44B9-4BA7-B363-B36C98D147A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509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79DB2B-2252-4115-86AC-120986FEB86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348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5"/>
            <a:ext cx="8229600" cy="25527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0789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0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95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79095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79095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16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32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9853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6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9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0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663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0747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220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57200" y="6324600"/>
            <a:ext cx="8229600" cy="246221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" dirty="0" smtClean="0"/>
              <a:t>Program Design and Analysis </a:t>
            </a:r>
            <a:r>
              <a:rPr lang="en-US" alt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                           COE 306– Introduction to Embedded System– KFUPM                  	slide </a:t>
            </a:r>
            <a:fld id="{A8E5003E-9D95-43EC-B3F8-1685FE381A46}" type="slidenum">
              <a:rPr lang="ar-SA" altLang="en-US" sz="1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²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32075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sz="4400" dirty="0"/>
              <a:t>Program Design and Analysis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Chapter 5</a:t>
            </a:r>
            <a:endParaRPr lang="en-US" altLang="en-US" sz="44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544888"/>
            <a:ext cx="8229600" cy="2879725"/>
          </a:xfrm>
        </p:spPr>
        <p:txBody>
          <a:bodyPr/>
          <a:lstStyle/>
          <a:p>
            <a:r>
              <a:rPr lang="en-US" dirty="0"/>
              <a:t>COE 306: Introduction to Embedded Systems 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Dr. Aiman El-Maleh</a:t>
            </a:r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sz="2000" dirty="0"/>
              <a:t>Computer Engineering Department</a:t>
            </a:r>
            <a:endParaRPr lang="en-US" altLang="en-US" sz="2000" dirty="0" smtClean="0"/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altLang="en-US" sz="2000" dirty="0" smtClean="0"/>
              <a:t>College of Computer Sciences and Engineering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King Fahd University of Petroleum and Minerals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when data </a:t>
            </a:r>
            <a:r>
              <a:rPr lang="en-US" dirty="0" smtClean="0"/>
              <a:t>arrival and departure </a:t>
            </a:r>
            <a:r>
              <a:rPr lang="en-US" dirty="0"/>
              <a:t>or amount is </a:t>
            </a:r>
            <a:r>
              <a:rPr lang="en-US" dirty="0" smtClean="0"/>
              <a:t>unpredictable</a:t>
            </a:r>
          </a:p>
          <a:p>
            <a:r>
              <a:rPr lang="en-US" dirty="0"/>
              <a:t>A queue is also referred to as an elastic </a:t>
            </a:r>
            <a:r>
              <a:rPr lang="en-US" dirty="0" smtClean="0"/>
              <a:t>buffer</a:t>
            </a:r>
          </a:p>
          <a:p>
            <a:r>
              <a:rPr lang="en-US" dirty="0"/>
              <a:t>C</a:t>
            </a:r>
            <a:r>
              <a:rPr lang="en-US" dirty="0" smtClean="0"/>
              <a:t>ircular </a:t>
            </a:r>
            <a:r>
              <a:rPr lang="en-US" dirty="0"/>
              <a:t>buffer </a:t>
            </a:r>
            <a:r>
              <a:rPr lang="en-US" dirty="0" smtClean="0"/>
              <a:t>has </a:t>
            </a:r>
            <a:r>
              <a:rPr lang="en-US" dirty="0"/>
              <a:t>a fixed number of data elements while a queue may have varying </a:t>
            </a:r>
            <a:r>
              <a:rPr lang="en-US" dirty="0" smtClean="0"/>
              <a:t>number </a:t>
            </a:r>
            <a:r>
              <a:rPr lang="en-US" dirty="0"/>
              <a:t>of </a:t>
            </a:r>
            <a:r>
              <a:rPr lang="en-US" dirty="0" smtClean="0"/>
              <a:t>elements</a:t>
            </a:r>
          </a:p>
          <a:p>
            <a:r>
              <a:rPr lang="en-US" dirty="0" smtClean="0"/>
              <a:t> </a:t>
            </a:r>
            <a:r>
              <a:rPr lang="en-US" dirty="0"/>
              <a:t>Queues can be implemented based on linked </a:t>
            </a:r>
            <a:r>
              <a:rPr lang="en-US" dirty="0" smtClean="0"/>
              <a:t>lists or arrays</a:t>
            </a:r>
          </a:p>
          <a:p>
            <a:r>
              <a:rPr lang="en-US" dirty="0"/>
              <a:t>A linked list allows arbitrary </a:t>
            </a:r>
            <a:r>
              <a:rPr lang="en-US" dirty="0" smtClean="0"/>
              <a:t>sizes but requires </a:t>
            </a:r>
            <a:r>
              <a:rPr lang="en-US" dirty="0"/>
              <a:t>dynamic memory allocation</a:t>
            </a:r>
          </a:p>
        </p:txBody>
      </p:sp>
    </p:spTree>
    <p:extLst>
      <p:ext uri="{BB962C8B-B14F-4D97-AF65-F5344CB8AC3E}">
        <p14:creationId xmlns:p14="http://schemas.microsoft.com/office/powerpoint/2010/main" val="138372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Array-Based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#define SIZE 5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q[SIZE];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head, tail;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23109" y="1470362"/>
            <a:ext cx="3456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queue_init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head = 0;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tail = 0;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6083" y="3140965"/>
            <a:ext cx="41477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enqueue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value) {</a:t>
            </a:r>
          </a:p>
          <a:p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if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((tail+1) % SIZE == head)</a:t>
            </a:r>
          </a:p>
          <a:p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error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("The queue is full");</a:t>
            </a:r>
          </a:p>
          <a:p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q[tail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 value;</a:t>
            </a:r>
          </a:p>
          <a:p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tail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(tail+1) % SIZE;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1959" y="3140965"/>
            <a:ext cx="41477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dequeue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value;</a:t>
            </a:r>
          </a:p>
          <a:p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if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(head == tail)</a:t>
            </a:r>
          </a:p>
          <a:p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error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("The queue is empty");</a:t>
            </a:r>
          </a:p>
          <a:p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value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q[head];</a:t>
            </a:r>
          </a:p>
          <a:p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head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(head+1) % SIZE;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 value;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8518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Producer/Consumer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Queues </a:t>
            </a:r>
            <a:r>
              <a:rPr lang="en-US" dirty="0" smtClean="0"/>
              <a:t>allow </a:t>
            </a:r>
            <a:r>
              <a:rPr lang="en-US" dirty="0"/>
              <a:t>varying input and output rates </a:t>
            </a:r>
            <a:endParaRPr lang="en-US" dirty="0" smtClean="0"/>
          </a:p>
          <a:p>
            <a:r>
              <a:rPr lang="en-US" dirty="0"/>
              <a:t>Q</a:t>
            </a:r>
            <a:r>
              <a:rPr lang="en-US" dirty="0" smtClean="0"/>
              <a:t>ueues </a:t>
            </a:r>
            <a:r>
              <a:rPr lang="en-US" dirty="0"/>
              <a:t>modify the flow of control in the system as well as store data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1803809"/>
            <a:ext cx="82296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790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of Programs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Source code is not a good representation for programs: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lumsy</a:t>
            </a:r>
          </a:p>
          <a:p>
            <a:pPr lvl="1"/>
            <a:r>
              <a:rPr lang="en-US" dirty="0"/>
              <a:t>language-dependent</a:t>
            </a:r>
          </a:p>
          <a:p>
            <a:r>
              <a:rPr lang="en-US" dirty="0" smtClean="0"/>
              <a:t>Compilers </a:t>
            </a:r>
            <a:r>
              <a:rPr lang="en-US" dirty="0"/>
              <a:t>derive intermediate representations to manipulate and </a:t>
            </a:r>
            <a:r>
              <a:rPr lang="en-US" dirty="0" smtClean="0"/>
              <a:t>optimize </a:t>
            </a:r>
            <a:r>
              <a:rPr lang="en-US" dirty="0"/>
              <a:t>the program</a:t>
            </a:r>
            <a:r>
              <a:rPr lang="en-US" dirty="0" smtClean="0"/>
              <a:t>.</a:t>
            </a:r>
          </a:p>
          <a:p>
            <a:r>
              <a:rPr lang="en-US" dirty="0"/>
              <a:t>Abstraction allows easier </a:t>
            </a:r>
            <a:r>
              <a:rPr lang="en-US" dirty="0" smtClean="0"/>
              <a:t>analysis</a:t>
            </a:r>
          </a:p>
          <a:p>
            <a:r>
              <a:rPr lang="en-US" dirty="0"/>
              <a:t>One general model describes all language-specific models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464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Flow Graph (DFG)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data flow graph </a:t>
            </a:r>
            <a:r>
              <a:rPr lang="en-US" dirty="0" smtClean="0"/>
              <a:t>is a model of a program with no conditionals</a:t>
            </a:r>
          </a:p>
          <a:p>
            <a:r>
              <a:rPr lang="en-US" dirty="0"/>
              <a:t>Describes the minimal ordering requirements on operations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Single-Assignment Form</a:t>
            </a:r>
            <a:r>
              <a:rPr lang="en-US" dirty="0" smtClean="0"/>
              <a:t>: </a:t>
            </a:r>
            <a:r>
              <a:rPr lang="en-US" dirty="0"/>
              <a:t>A variable appears only once on the left-hand side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42759" y="3947463"/>
            <a:ext cx="24194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000" dirty="0"/>
              <a:t>x = a + b;</a:t>
            </a:r>
          </a:p>
          <a:p>
            <a:pPr>
              <a:buFont typeface="Monotype Sorts" pitchFamily="2" charset="2"/>
              <a:buNone/>
            </a:pPr>
            <a:r>
              <a:rPr lang="en-US" sz="2000" dirty="0"/>
              <a:t>y = c - d;</a:t>
            </a:r>
          </a:p>
          <a:p>
            <a:pPr>
              <a:buFont typeface="Monotype Sorts" pitchFamily="2" charset="2"/>
              <a:buNone/>
            </a:pPr>
            <a:r>
              <a:rPr lang="en-US" sz="2000" dirty="0"/>
              <a:t>z = x * y;</a:t>
            </a:r>
          </a:p>
          <a:p>
            <a:pPr>
              <a:buFont typeface="Monotype Sorts" pitchFamily="2" charset="2"/>
              <a:buNone/>
            </a:pPr>
            <a:r>
              <a:rPr lang="en-US" sz="2000" dirty="0"/>
              <a:t>y = b + d;</a:t>
            </a:r>
          </a:p>
          <a:p>
            <a:pPr>
              <a:buFont typeface="Monotype Sorts" pitchFamily="2" charset="2"/>
              <a:buNone/>
            </a:pPr>
            <a:endParaRPr lang="en-US" sz="2000" dirty="0"/>
          </a:p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FF0000"/>
                </a:solidFill>
              </a:rPr>
              <a:t>original basic block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3974718"/>
            <a:ext cx="31107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000" dirty="0"/>
              <a:t>x = a + b;</a:t>
            </a:r>
          </a:p>
          <a:p>
            <a:pPr>
              <a:buFont typeface="Monotype Sorts" pitchFamily="2" charset="2"/>
              <a:buNone/>
            </a:pPr>
            <a:r>
              <a:rPr lang="en-US" sz="2000" dirty="0"/>
              <a:t>y = c - d;</a:t>
            </a:r>
          </a:p>
          <a:p>
            <a:pPr>
              <a:buFont typeface="Monotype Sorts" pitchFamily="2" charset="2"/>
              <a:buNone/>
            </a:pPr>
            <a:r>
              <a:rPr lang="en-US" sz="2000" dirty="0"/>
              <a:t>z = x * y;</a:t>
            </a:r>
          </a:p>
          <a:p>
            <a:pPr>
              <a:buFont typeface="Monotype Sorts" pitchFamily="2" charset="2"/>
              <a:buNone/>
            </a:pPr>
            <a:r>
              <a:rPr lang="en-US" sz="2000" dirty="0"/>
              <a:t>y1 = b + d;</a:t>
            </a:r>
          </a:p>
          <a:p>
            <a:pPr>
              <a:buFont typeface="Monotype Sorts" pitchFamily="2" charset="2"/>
              <a:buNone/>
            </a:pPr>
            <a:endParaRPr lang="en-US" sz="2000" dirty="0"/>
          </a:p>
          <a:p>
            <a:pPr>
              <a:buFont typeface="Monotype Sorts" pitchFamily="2" charset="2"/>
              <a:buNone/>
            </a:pPr>
            <a:r>
              <a:rPr lang="en-US" sz="2000" dirty="0">
                <a:solidFill>
                  <a:srgbClr val="FF0000"/>
                </a:solidFill>
              </a:rPr>
              <a:t>single assignment form</a:t>
            </a:r>
          </a:p>
        </p:txBody>
      </p:sp>
    </p:spTree>
    <p:extLst>
      <p:ext uri="{BB962C8B-B14F-4D97-AF65-F5344CB8AC3E}">
        <p14:creationId xmlns:p14="http://schemas.microsoft.com/office/powerpoint/2010/main" val="2027038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Flow Graph (DFG)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5152" y="1527969"/>
            <a:ext cx="34564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2400" dirty="0"/>
              <a:t>x = a + b;</a:t>
            </a:r>
          </a:p>
          <a:p>
            <a:pPr>
              <a:buFont typeface="Monotype Sorts" pitchFamily="2" charset="2"/>
              <a:buNone/>
            </a:pPr>
            <a:r>
              <a:rPr lang="en-US" sz="2400" dirty="0"/>
              <a:t>y = c - d;</a:t>
            </a:r>
          </a:p>
          <a:p>
            <a:pPr>
              <a:buFont typeface="Monotype Sorts" pitchFamily="2" charset="2"/>
              <a:buNone/>
            </a:pPr>
            <a:r>
              <a:rPr lang="en-US" sz="2400" dirty="0"/>
              <a:t>z = x * y;</a:t>
            </a:r>
          </a:p>
          <a:p>
            <a:pPr>
              <a:buFont typeface="Monotype Sorts" pitchFamily="2" charset="2"/>
              <a:buNone/>
            </a:pPr>
            <a:r>
              <a:rPr lang="en-US" sz="2400" dirty="0"/>
              <a:t>y1 = b + d;</a:t>
            </a:r>
          </a:p>
          <a:p>
            <a:pPr>
              <a:buFont typeface="Monotype Sorts" pitchFamily="2" charset="2"/>
              <a:buNone/>
            </a:pPr>
            <a:endParaRPr lang="en-US" sz="2400" dirty="0"/>
          </a:p>
          <a:p>
            <a:pPr>
              <a:buFont typeface="Monotype Sorts" pitchFamily="2" charset="2"/>
              <a:buNone/>
            </a:pPr>
            <a:r>
              <a:rPr lang="en-US" sz="2400" dirty="0">
                <a:solidFill>
                  <a:srgbClr val="FF0000"/>
                </a:solidFill>
              </a:rPr>
              <a:t>single assignment form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6095" y="1355148"/>
            <a:ext cx="3609975" cy="3800475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366689" y="5272424"/>
            <a:ext cx="85587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 data flow graph determines feasible </a:t>
            </a:r>
            <a:r>
              <a:rPr lang="en-US" sz="2400" dirty="0" err="1"/>
              <a:t>reorderings</a:t>
            </a:r>
            <a:r>
              <a:rPr lang="en-US" sz="2400" dirty="0"/>
              <a:t> of</a:t>
            </a:r>
          </a:p>
          <a:p>
            <a:r>
              <a:rPr lang="en-US" sz="2400" dirty="0"/>
              <a:t>operations, which may help reduce pipeline or cache conflicts</a:t>
            </a:r>
          </a:p>
        </p:txBody>
      </p:sp>
    </p:spTree>
    <p:extLst>
      <p:ext uri="{BB962C8B-B14F-4D97-AF65-F5344CB8AC3E}">
        <p14:creationId xmlns:p14="http://schemas.microsoft.com/office/powerpoint/2010/main" val="1656293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Control-Data Flow Graph (CDFG)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CDFG</a:t>
            </a:r>
            <a:r>
              <a:rPr lang="en-US" dirty="0"/>
              <a:t>: represents control and data.</a:t>
            </a:r>
          </a:p>
          <a:p>
            <a:r>
              <a:rPr lang="en-US" dirty="0"/>
              <a:t>Uses data flow graphs as components.</a:t>
            </a:r>
          </a:p>
          <a:p>
            <a:r>
              <a:rPr lang="en-US" dirty="0"/>
              <a:t>A CDFG has two types of nodes: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Data </a:t>
            </a:r>
            <a:r>
              <a:rPr lang="en-US" dirty="0">
                <a:solidFill>
                  <a:srgbClr val="FF0000"/>
                </a:solidFill>
              </a:rPr>
              <a:t>flow nodes</a:t>
            </a:r>
            <a:r>
              <a:rPr lang="en-US" dirty="0"/>
              <a:t>: encapsulates a complete data flow </a:t>
            </a:r>
            <a:r>
              <a:rPr lang="en-US" dirty="0" smtClean="0"/>
              <a:t>graph </a:t>
            </a:r>
          </a:p>
          <a:p>
            <a:pPr lvl="2"/>
            <a:r>
              <a:rPr lang="en-US" dirty="0" smtClean="0"/>
              <a:t>Write </a:t>
            </a:r>
            <a:r>
              <a:rPr lang="en-US" dirty="0"/>
              <a:t>operations in basic block form for simplicity</a:t>
            </a:r>
          </a:p>
          <a:p>
            <a:pPr lvl="2"/>
            <a:endParaRPr lang="en-US" dirty="0" smtClean="0"/>
          </a:p>
          <a:p>
            <a:pPr marL="912813" lvl="2" indent="0">
              <a:buNone/>
            </a:pP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Decision </a:t>
            </a:r>
            <a:r>
              <a:rPr lang="en-US" dirty="0">
                <a:solidFill>
                  <a:srgbClr val="FF0000"/>
                </a:solidFill>
              </a:rPr>
              <a:t>nodes</a:t>
            </a:r>
            <a:r>
              <a:rPr lang="en-US" dirty="0"/>
              <a:t>: describe all types of control (branch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4218" y="3429000"/>
            <a:ext cx="2200275" cy="8096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8829" y="4753961"/>
            <a:ext cx="6396847" cy="138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751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CDFG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if (cond1) bb1();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 else bb2();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bb3();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switch (test1) {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case c1: bb4(); break;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case c2: bb5(); break;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case c3: bb6(); break;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3965" y="1470362"/>
            <a:ext cx="3952875" cy="469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175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CDFG: For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 smtClean="0">
                <a:solidFill>
                  <a:srgbClr val="FF0000"/>
                </a:solidFill>
              </a:rPr>
              <a:t>For Loop: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for 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&lt;N; 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</a:t>
            </a:r>
            <a:r>
              <a:rPr lang="en-US" dirty="0" err="1"/>
              <a:t>loop_body</a:t>
            </a:r>
            <a:r>
              <a:rPr lang="en-US" dirty="0"/>
              <a:t>();</a:t>
            </a:r>
          </a:p>
          <a:p>
            <a:pPr>
              <a:buFont typeface="Monotype Sorts" pitchFamily="2" charset="2"/>
              <a:buNone/>
            </a:pPr>
            <a:endParaRPr lang="en-US" dirty="0" smtClean="0"/>
          </a:p>
          <a:p>
            <a:pPr>
              <a:buFont typeface="Monotype Sorts" pitchFamily="2" charset="2"/>
              <a:buNone/>
            </a:pPr>
            <a:r>
              <a:rPr lang="en-US" dirty="0" smtClean="0">
                <a:solidFill>
                  <a:srgbClr val="FF0000"/>
                </a:solidFill>
              </a:rPr>
              <a:t>Equivalent While Loop: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dirty="0" err="1"/>
              <a:t>i</a:t>
            </a:r>
            <a:r>
              <a:rPr lang="en-US" dirty="0"/>
              <a:t>=0;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while (</a:t>
            </a:r>
            <a:r>
              <a:rPr lang="en-US" dirty="0" err="1"/>
              <a:t>i</a:t>
            </a:r>
            <a:r>
              <a:rPr lang="en-US" dirty="0"/>
              <a:t>&lt;N) {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</a:t>
            </a:r>
            <a:r>
              <a:rPr lang="en-US" dirty="0" err="1"/>
              <a:t>loop_body</a:t>
            </a:r>
            <a:r>
              <a:rPr lang="en-US" dirty="0"/>
              <a:t>(); </a:t>
            </a:r>
            <a:r>
              <a:rPr lang="en-US" dirty="0" err="1"/>
              <a:t>i</a:t>
            </a:r>
            <a:r>
              <a:rPr lang="en-US" dirty="0"/>
              <a:t>++; }</a:t>
            </a:r>
          </a:p>
          <a:p>
            <a:pPr>
              <a:buFont typeface="Monotype Sorts" pitchFamily="2" charset="2"/>
              <a:buNone/>
            </a:pP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7214" y="1585576"/>
            <a:ext cx="3068331" cy="3802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520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 and Execution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076" y="1700790"/>
            <a:ext cx="8029848" cy="38611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26358" y="5330031"/>
            <a:ext cx="2995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an image of the program’s bits in memory </a:t>
            </a:r>
          </a:p>
        </p:txBody>
      </p:sp>
    </p:spTree>
    <p:extLst>
      <p:ext uri="{BB962C8B-B14F-4D97-AF65-F5344CB8AC3E}">
        <p14:creationId xmlns:p14="http://schemas.microsoft.com/office/powerpoint/2010/main" val="3554972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Next . . 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1239838"/>
            <a:ext cx="7373938" cy="4378325"/>
          </a:xfrm>
        </p:spPr>
        <p:txBody>
          <a:bodyPr/>
          <a:lstStyle/>
          <a:p>
            <a:r>
              <a:rPr lang="en-US" dirty="0" smtClean="0"/>
              <a:t>Embedded Software Components</a:t>
            </a:r>
          </a:p>
          <a:p>
            <a:pPr lvl="1"/>
            <a:r>
              <a:rPr lang="en-US" dirty="0" smtClean="0"/>
              <a:t>State Machines</a:t>
            </a:r>
          </a:p>
          <a:p>
            <a:pPr lvl="1"/>
            <a:r>
              <a:rPr lang="en-US" dirty="0" smtClean="0"/>
              <a:t>Circular Buffers</a:t>
            </a:r>
          </a:p>
          <a:p>
            <a:pPr lvl="1"/>
            <a:r>
              <a:rPr lang="en-US" dirty="0" smtClean="0"/>
              <a:t>Queues</a:t>
            </a:r>
          </a:p>
          <a:p>
            <a:r>
              <a:rPr lang="en-US" dirty="0"/>
              <a:t>Models of </a:t>
            </a:r>
            <a:r>
              <a:rPr lang="en-US" dirty="0" smtClean="0"/>
              <a:t>Programs</a:t>
            </a:r>
          </a:p>
          <a:p>
            <a:r>
              <a:rPr lang="en-US" dirty="0" smtClean="0"/>
              <a:t>The Compilation Process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Assembly Code to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Assembly </a:t>
            </a:r>
            <a:r>
              <a:rPr lang="en-US" dirty="0" smtClean="0">
                <a:solidFill>
                  <a:srgbClr val="FF0000"/>
                </a:solidFill>
              </a:rPr>
              <a:t>Code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Human-readable</a:t>
            </a:r>
            <a:endParaRPr lang="en-US" dirty="0"/>
          </a:p>
          <a:p>
            <a:pPr lvl="1"/>
            <a:r>
              <a:rPr lang="en-US" dirty="0" smtClean="0"/>
              <a:t>Abstracts </a:t>
            </a:r>
            <a:r>
              <a:rPr lang="en-US" dirty="0"/>
              <a:t>out instruction format</a:t>
            </a:r>
          </a:p>
          <a:p>
            <a:pPr lvl="1"/>
            <a:r>
              <a:rPr lang="en-US" dirty="0" smtClean="0"/>
              <a:t>Abstracts </a:t>
            </a:r>
            <a:r>
              <a:rPr lang="en-US" dirty="0"/>
              <a:t>out exact addresses</a:t>
            </a:r>
          </a:p>
          <a:p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Assembler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Translates </a:t>
            </a:r>
            <a:r>
              <a:rPr lang="en-US" dirty="0"/>
              <a:t>assembly code to binary representation (</a:t>
            </a:r>
            <a:r>
              <a:rPr lang="en-US" dirty="0" smtClean="0"/>
              <a:t>object code</a:t>
            </a:r>
            <a:r>
              <a:rPr lang="en-US" dirty="0"/>
              <a:t>) according to instruction formats</a:t>
            </a:r>
          </a:p>
          <a:p>
            <a:pPr lvl="1"/>
            <a:r>
              <a:rPr lang="en-US" dirty="0" smtClean="0"/>
              <a:t>Partially </a:t>
            </a:r>
            <a:r>
              <a:rPr lang="en-US" dirty="0"/>
              <a:t>translates labels into addresses</a:t>
            </a:r>
          </a:p>
          <a:p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Linker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Determines </a:t>
            </a:r>
            <a:r>
              <a:rPr lang="en-US" dirty="0"/>
              <a:t>all addresses across multiple program files</a:t>
            </a:r>
          </a:p>
          <a:p>
            <a:pPr lvl="1"/>
            <a:r>
              <a:rPr lang="en-US" dirty="0" smtClean="0"/>
              <a:t>Generates </a:t>
            </a:r>
            <a:r>
              <a:rPr lang="en-US" dirty="0"/>
              <a:t>the executable binary file</a:t>
            </a:r>
          </a:p>
        </p:txBody>
      </p:sp>
    </p:spTree>
    <p:extLst>
      <p:ext uri="{BB962C8B-B14F-4D97-AF65-F5344CB8AC3E}">
        <p14:creationId xmlns:p14="http://schemas.microsoft.com/office/powerpoint/2010/main" val="10229219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Assembler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Labels</a:t>
            </a:r>
            <a:r>
              <a:rPr lang="en-US" dirty="0"/>
              <a:t> are the most important abstraction provided by </a:t>
            </a:r>
            <a:r>
              <a:rPr lang="en-US" dirty="0" smtClean="0"/>
              <a:t>the assembler</a:t>
            </a:r>
            <a:endParaRPr lang="en-US" dirty="0"/>
          </a:p>
          <a:p>
            <a:r>
              <a:rPr lang="en-US" dirty="0" smtClean="0"/>
              <a:t>Label </a:t>
            </a:r>
            <a:r>
              <a:rPr lang="en-US" dirty="0"/>
              <a:t>processing requires two passes:</a:t>
            </a:r>
          </a:p>
          <a:p>
            <a:pPr lvl="1"/>
            <a:r>
              <a:rPr lang="en-US" dirty="0"/>
              <a:t>1. Determine label addresses</a:t>
            </a:r>
          </a:p>
          <a:p>
            <a:pPr lvl="2"/>
            <a:r>
              <a:rPr lang="en-US" dirty="0" smtClean="0"/>
              <a:t>By </a:t>
            </a:r>
            <a:r>
              <a:rPr lang="en-US" dirty="0"/>
              <a:t>advancing a Program Location Counter (PLC)</a:t>
            </a:r>
          </a:p>
          <a:p>
            <a:pPr lvl="2"/>
            <a:r>
              <a:rPr lang="en-US" dirty="0" smtClean="0"/>
              <a:t>PLC </a:t>
            </a:r>
            <a:r>
              <a:rPr lang="en-US" dirty="0"/>
              <a:t>is incremented by instruction size (4 bytes in ARM)</a:t>
            </a:r>
          </a:p>
          <a:p>
            <a:pPr lvl="1"/>
            <a:r>
              <a:rPr lang="en-US" dirty="0"/>
              <a:t>2. Assemble instructions using computed label values</a:t>
            </a:r>
          </a:p>
          <a:p>
            <a:r>
              <a:rPr lang="en-US" dirty="0" smtClean="0"/>
              <a:t>The </a:t>
            </a:r>
            <a:r>
              <a:rPr lang="en-US" dirty="0">
                <a:solidFill>
                  <a:srgbClr val="FF0000"/>
                </a:solidFill>
              </a:rPr>
              <a:t>ORG</a:t>
            </a:r>
            <a:r>
              <a:rPr lang="en-US" dirty="0"/>
              <a:t> pseudo-op specifies the origin, i.e. first address, </a:t>
            </a:r>
            <a:r>
              <a:rPr lang="en-US" dirty="0" smtClean="0"/>
              <a:t>of the </a:t>
            </a:r>
            <a:r>
              <a:rPr lang="en-US" dirty="0"/>
              <a:t>program</a:t>
            </a:r>
          </a:p>
          <a:p>
            <a:pPr lvl="1"/>
            <a:r>
              <a:rPr lang="en-US" dirty="0" err="1" smtClean="0"/>
              <a:t>Relocatable</a:t>
            </a:r>
            <a:r>
              <a:rPr lang="en-US" dirty="0" smtClean="0"/>
              <a:t> </a:t>
            </a:r>
            <a:r>
              <a:rPr lang="en-US" dirty="0"/>
              <a:t>code requires alternative mechanisms both </a:t>
            </a:r>
            <a:r>
              <a:rPr lang="en-US" dirty="0" smtClean="0"/>
              <a:t>in assembly </a:t>
            </a:r>
            <a:r>
              <a:rPr lang="en-US" dirty="0"/>
              <a:t>code and generated object code</a:t>
            </a:r>
          </a:p>
        </p:txBody>
      </p:sp>
    </p:spTree>
    <p:extLst>
      <p:ext uri="{BB962C8B-B14F-4D97-AF65-F5344CB8AC3E}">
        <p14:creationId xmlns:p14="http://schemas.microsoft.com/office/powerpoint/2010/main" val="34968241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Symbol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Label addresses, resulting from the first pass, are </a:t>
            </a:r>
            <a:r>
              <a:rPr lang="en-US" dirty="0" smtClean="0"/>
              <a:t>recorded in </a:t>
            </a:r>
            <a:r>
              <a:rPr lang="en-US" dirty="0"/>
              <a:t>a symbol table</a:t>
            </a:r>
          </a:p>
          <a:p>
            <a:r>
              <a:rPr lang="en-US" dirty="0" smtClean="0"/>
              <a:t>A </a:t>
            </a:r>
            <a:r>
              <a:rPr lang="en-US" dirty="0"/>
              <a:t>pseudo-op allows adding symbols to the table </a:t>
            </a:r>
            <a:r>
              <a:rPr lang="en-US" dirty="0" smtClean="0"/>
              <a:t>without occupying </a:t>
            </a:r>
            <a:r>
              <a:rPr lang="en-US" dirty="0"/>
              <a:t>space in program memory: EQU—does </a:t>
            </a:r>
            <a:r>
              <a:rPr lang="en-US" dirty="0" smtClean="0"/>
              <a:t>not advance PLC</a:t>
            </a:r>
          </a:p>
          <a:p>
            <a:r>
              <a:rPr lang="en-US" dirty="0"/>
              <a:t>Example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152" y="3771900"/>
            <a:ext cx="3048000" cy="2514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3363" y="3771900"/>
            <a:ext cx="2371725" cy="22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023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>
                <a:solidFill>
                  <a:srgbClr val="FF0000"/>
                </a:solidFill>
              </a:rPr>
              <a:t>Header</a:t>
            </a:r>
          </a:p>
          <a:p>
            <a:pPr lvl="1"/>
            <a:r>
              <a:rPr lang="en-GB" dirty="0" smtClean="0"/>
              <a:t>location of main entry point (if any)</a:t>
            </a:r>
          </a:p>
          <a:p>
            <a:pPr lvl="1"/>
            <a:r>
              <a:rPr lang="en-GB" dirty="0" smtClean="0"/>
              <a:t>size </a:t>
            </a:r>
            <a:r>
              <a:rPr lang="en-GB" dirty="0"/>
              <a:t>and position of pieces of </a:t>
            </a:r>
            <a:r>
              <a:rPr lang="en-GB" dirty="0" smtClean="0"/>
              <a:t>file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Text Segment: </a:t>
            </a:r>
            <a:r>
              <a:rPr lang="en-GB" dirty="0" smtClean="0"/>
              <a:t>instructions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Data Segment</a:t>
            </a:r>
          </a:p>
          <a:p>
            <a:pPr lvl="1"/>
            <a:r>
              <a:rPr lang="en-GB" dirty="0" smtClean="0"/>
              <a:t>static data (local/global </a:t>
            </a:r>
            <a:r>
              <a:rPr lang="en-GB" dirty="0" err="1" smtClean="0"/>
              <a:t>vars</a:t>
            </a:r>
            <a:r>
              <a:rPr lang="en-GB" dirty="0" smtClean="0"/>
              <a:t>, strings, constants)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Relocation Information</a:t>
            </a:r>
          </a:p>
          <a:p>
            <a:pPr lvl="1"/>
            <a:r>
              <a:rPr lang="en-GB" dirty="0" smtClean="0"/>
              <a:t>Instructions and data that depend on actual addresses</a:t>
            </a:r>
          </a:p>
          <a:p>
            <a:pPr lvl="1"/>
            <a:r>
              <a:rPr lang="en-GB" dirty="0" smtClean="0"/>
              <a:t>Linker patches these bits after relocating segments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Symbol Table</a:t>
            </a:r>
          </a:p>
          <a:p>
            <a:pPr lvl="1"/>
            <a:r>
              <a:rPr lang="en-GB" dirty="0"/>
              <a:t>External (exported) references</a:t>
            </a:r>
          </a:p>
          <a:p>
            <a:pPr lvl="1"/>
            <a:r>
              <a:rPr lang="en-GB" dirty="0"/>
              <a:t>Unresolved (imported) references</a:t>
            </a:r>
          </a:p>
        </p:txBody>
      </p:sp>
    </p:spTree>
    <p:extLst>
      <p:ext uri="{BB962C8B-B14F-4D97-AF65-F5344CB8AC3E}">
        <p14:creationId xmlns:p14="http://schemas.microsoft.com/office/powerpoint/2010/main" val="10301879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File Formats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Unix</a:t>
            </a:r>
          </a:p>
          <a:p>
            <a:pPr lvl="1"/>
            <a:r>
              <a:rPr lang="en-US" dirty="0" err="1"/>
              <a:t>a.out</a:t>
            </a:r>
            <a:endParaRPr lang="en-US" dirty="0"/>
          </a:p>
          <a:p>
            <a:pPr lvl="1"/>
            <a:r>
              <a:rPr lang="en-US" dirty="0"/>
              <a:t>COFF: Common Object File Format</a:t>
            </a:r>
          </a:p>
          <a:p>
            <a:pPr lvl="1"/>
            <a:r>
              <a:rPr lang="en-US" dirty="0"/>
              <a:t>ELF: Executable and Linking Format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Windows</a:t>
            </a:r>
          </a:p>
          <a:p>
            <a:pPr lvl="1"/>
            <a:r>
              <a:rPr lang="en-US" dirty="0"/>
              <a:t>PE: Portable Executable</a:t>
            </a:r>
          </a:p>
          <a:p>
            <a:endParaRPr lang="en-US" dirty="0"/>
          </a:p>
          <a:p>
            <a:r>
              <a:rPr lang="en-US" dirty="0"/>
              <a:t>All support both executable and object files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12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Combines several object modules into a single executable module</a:t>
            </a:r>
          </a:p>
          <a:p>
            <a:r>
              <a:rPr lang="en-US" dirty="0" smtClean="0"/>
              <a:t>Allows programs to be divided into multiple files</a:t>
            </a:r>
          </a:p>
          <a:p>
            <a:r>
              <a:rPr lang="en-US" dirty="0" smtClean="0"/>
              <a:t>Allows using pre-assembled libraries</a:t>
            </a:r>
          </a:p>
          <a:p>
            <a:r>
              <a:rPr lang="en-US" dirty="0" smtClean="0"/>
              <a:t>Puts </a:t>
            </a:r>
            <a:r>
              <a:rPr lang="en-US" dirty="0"/>
              <a:t>modules in order</a:t>
            </a:r>
          </a:p>
          <a:p>
            <a:r>
              <a:rPr lang="en-US" dirty="0" smtClean="0"/>
              <a:t>Modifies object code to make the necessary links between files</a:t>
            </a:r>
          </a:p>
          <a:p>
            <a:r>
              <a:rPr lang="en-GB" dirty="0" smtClean="0"/>
              <a:t>Relocate each object’s text and data segments</a:t>
            </a:r>
          </a:p>
          <a:p>
            <a:r>
              <a:rPr lang="en-GB" dirty="0" smtClean="0"/>
              <a:t>Resolve as-yet-unresolved symbols</a:t>
            </a:r>
          </a:p>
          <a:p>
            <a:r>
              <a:rPr lang="en-GB" dirty="0" smtClean="0"/>
              <a:t>Record top-level entry point in executable file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156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Linker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linker proceeds in two phases:</a:t>
            </a:r>
          </a:p>
          <a:p>
            <a:pPr lvl="1"/>
            <a:r>
              <a:rPr lang="en-US" dirty="0"/>
              <a:t>1. Determine the first address in each object file, based on: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order in which the files are to be loaded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size of each object file</a:t>
            </a:r>
          </a:p>
          <a:p>
            <a:pPr lvl="1"/>
            <a:r>
              <a:rPr lang="en-US" dirty="0"/>
              <a:t>2. Merge symbol tables, and update relative addresses </a:t>
            </a:r>
            <a:r>
              <a:rPr lang="en-US" dirty="0" smtClean="0"/>
              <a:t>in object </a:t>
            </a:r>
            <a:r>
              <a:rPr lang="en-US" dirty="0"/>
              <a:t>files</a:t>
            </a:r>
          </a:p>
          <a:p>
            <a:r>
              <a:rPr lang="en-US" dirty="0" smtClean="0"/>
              <a:t>The </a:t>
            </a:r>
            <a:r>
              <a:rPr lang="en-US" dirty="0"/>
              <a:t>assembler must identify label references in object files</a:t>
            </a:r>
          </a:p>
          <a:p>
            <a:r>
              <a:rPr lang="en-US" dirty="0"/>
              <a:t>Both absolute and relative addressing are important </a:t>
            </a:r>
            <a:r>
              <a:rPr lang="en-US" dirty="0" smtClean="0"/>
              <a:t>in embedded </a:t>
            </a:r>
            <a:r>
              <a:rPr lang="en-US" dirty="0"/>
              <a:t>systems:</a:t>
            </a:r>
          </a:p>
          <a:p>
            <a:r>
              <a:rPr lang="en-US" dirty="0" smtClean="0"/>
              <a:t>Interrupts </a:t>
            </a:r>
            <a:r>
              <a:rPr lang="en-US" dirty="0"/>
              <a:t>and I/O registers require absolute </a:t>
            </a:r>
            <a:r>
              <a:rPr lang="en-US" dirty="0" smtClean="0"/>
              <a:t>addressing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1691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55148"/>
            <a:ext cx="8229599" cy="477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52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296" y="1066800"/>
            <a:ext cx="5703093" cy="524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7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/>
              <a:t>Objdump</a:t>
            </a:r>
            <a:r>
              <a:rPr lang="en-US" dirty="0"/>
              <a:t> </a:t>
            </a:r>
            <a:r>
              <a:rPr lang="en-US" dirty="0" smtClean="0"/>
              <a:t>Disassembly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97541"/>
            <a:ext cx="8229600" cy="4788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532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Embedded </a:t>
            </a:r>
            <a:r>
              <a:rPr lang="en-US" dirty="0" smtClean="0"/>
              <a:t>Software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Embedded </a:t>
            </a:r>
            <a:r>
              <a:rPr lang="en-US" dirty="0"/>
              <a:t>code must </a:t>
            </a:r>
            <a:endParaRPr lang="en-US" dirty="0" smtClean="0"/>
          </a:p>
          <a:p>
            <a:pPr lvl="1"/>
            <a:r>
              <a:rPr lang="en-US" dirty="0" smtClean="0"/>
              <a:t>run </a:t>
            </a:r>
            <a:r>
              <a:rPr lang="en-US" dirty="0"/>
              <a:t>at a required rate to meet system deadlines, </a:t>
            </a:r>
            <a:endParaRPr lang="en-US" dirty="0" smtClean="0"/>
          </a:p>
          <a:p>
            <a:pPr lvl="1"/>
            <a:r>
              <a:rPr lang="en-US" dirty="0" smtClean="0"/>
              <a:t>fit </a:t>
            </a:r>
            <a:r>
              <a:rPr lang="en-US" dirty="0"/>
              <a:t>into the allowed amount of memory, </a:t>
            </a:r>
            <a:endParaRPr lang="en-US" dirty="0" smtClean="0"/>
          </a:p>
          <a:p>
            <a:pPr lvl="1"/>
            <a:r>
              <a:rPr lang="en-US" dirty="0" smtClean="0"/>
              <a:t>meet </a:t>
            </a:r>
            <a:r>
              <a:rPr lang="en-US" dirty="0"/>
              <a:t>power consumption requirements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of the most common software components in </a:t>
            </a:r>
            <a:r>
              <a:rPr lang="en-US" dirty="0" smtClean="0"/>
              <a:t>embedded systems </a:t>
            </a:r>
            <a:r>
              <a:rPr lang="en-US" dirty="0"/>
              <a:t>are:</a:t>
            </a:r>
          </a:p>
          <a:p>
            <a:pPr marL="450850" lvl="1" indent="0">
              <a:buNone/>
            </a:pPr>
            <a:r>
              <a:rPr lang="en-US" dirty="0" smtClean="0"/>
              <a:t>1. </a:t>
            </a:r>
            <a:r>
              <a:rPr lang="en-US" dirty="0" smtClean="0">
                <a:solidFill>
                  <a:srgbClr val="FF0000"/>
                </a:solidFill>
              </a:rPr>
              <a:t>State machines: </a:t>
            </a:r>
            <a:r>
              <a:rPr lang="en-US" dirty="0"/>
              <a:t>well suited to </a:t>
            </a:r>
            <a:r>
              <a:rPr lang="en-US" b="1" dirty="0"/>
              <a:t>reactive systems </a:t>
            </a:r>
            <a:r>
              <a:rPr lang="en-US" dirty="0"/>
              <a:t>such as user interfaces </a:t>
            </a:r>
            <a:endParaRPr lang="en-US" dirty="0" smtClean="0">
              <a:solidFill>
                <a:srgbClr val="FF0000"/>
              </a:solidFill>
            </a:endParaRPr>
          </a:p>
          <a:p>
            <a:pPr marL="450850" lvl="1" indent="0"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>
                <a:solidFill>
                  <a:srgbClr val="FF0000"/>
                </a:solidFill>
              </a:rPr>
              <a:t>Circular </a:t>
            </a:r>
            <a:r>
              <a:rPr lang="en-US" dirty="0" smtClean="0">
                <a:solidFill>
                  <a:srgbClr val="FF0000"/>
                </a:solidFill>
              </a:rPr>
              <a:t>buffers: </a:t>
            </a:r>
            <a:r>
              <a:rPr lang="en-US" dirty="0"/>
              <a:t>useful in digital signal processing </a:t>
            </a:r>
            <a:endParaRPr lang="en-US" dirty="0">
              <a:solidFill>
                <a:srgbClr val="FF0000"/>
              </a:solidFill>
            </a:endParaRPr>
          </a:p>
          <a:p>
            <a:pPr marL="450850" lvl="1" indent="0">
              <a:buNone/>
            </a:pPr>
            <a:r>
              <a:rPr lang="en-US" dirty="0"/>
              <a:t>3. </a:t>
            </a:r>
            <a:r>
              <a:rPr lang="en-US" dirty="0" smtClean="0">
                <a:solidFill>
                  <a:srgbClr val="FF0000"/>
                </a:solidFill>
              </a:rPr>
              <a:t>Queues: </a:t>
            </a:r>
            <a:r>
              <a:rPr lang="en-US" dirty="0"/>
              <a:t>useful in digital signal processing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12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Objdump</a:t>
            </a:r>
            <a:r>
              <a:rPr lang="en-US" dirty="0"/>
              <a:t> </a:t>
            </a:r>
            <a:r>
              <a:rPr lang="en-US" dirty="0" smtClean="0"/>
              <a:t>Symbols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39934"/>
            <a:ext cx="8229599" cy="489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9622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/>
          <p:cNvSpPr/>
          <p:nvPr>
            <p:custDataLst>
              <p:tags r:id="rId1"/>
            </p:custDataLst>
          </p:nvPr>
        </p:nvSpPr>
        <p:spPr>
          <a:xfrm>
            <a:off x="280158" y="46952"/>
            <a:ext cx="2209800" cy="4876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6" name="TextBox 95"/>
          <p:cNvSpPr txBox="1"/>
          <p:nvPr>
            <p:custDataLst>
              <p:tags r:id="rId2"/>
            </p:custDataLst>
          </p:nvPr>
        </p:nvSpPr>
        <p:spPr>
          <a:xfrm>
            <a:off x="76200" y="-181648"/>
            <a:ext cx="126509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main.o</a:t>
            </a:r>
            <a:endParaRPr lang="en-US" sz="2800" dirty="0" smtClean="0"/>
          </a:p>
        </p:txBody>
      </p:sp>
      <p:sp>
        <p:nvSpPr>
          <p:cNvPr id="97" name="Rectangle 96"/>
          <p:cNvSpPr/>
          <p:nvPr>
            <p:custDataLst>
              <p:tags r:id="rId3"/>
            </p:custDataLst>
          </p:nvPr>
        </p:nvSpPr>
        <p:spPr>
          <a:xfrm>
            <a:off x="280158" y="351752"/>
            <a:ext cx="2209800" cy="21336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0C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</a:rPr>
              <a:t>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21035000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1b80050C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8C04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</a:rPr>
              <a:t>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21047002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0C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</a:rPr>
              <a:t>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...</a:t>
            </a:r>
            <a:endParaRPr lang="en-US" sz="2000" dirty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98" name="Rectangle 97"/>
          <p:cNvSpPr/>
          <p:nvPr>
            <p:custDataLst>
              <p:tags r:id="rId4"/>
            </p:custDataLst>
          </p:nvPr>
        </p:nvSpPr>
        <p:spPr>
          <a:xfrm>
            <a:off x="280158" y="2485352"/>
            <a:ext cx="2209800" cy="12192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1030288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00 T	main</a:t>
            </a: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00 D	uname</a:t>
            </a: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*UND* 	printf</a:t>
            </a:r>
          </a:p>
          <a:p>
            <a:pPr>
              <a:tabLst>
                <a:tab pos="1030288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*UND* 	pi</a:t>
            </a:r>
            <a:endParaRPr lang="en-US" sz="2000" dirty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99" name="Rectangle 98"/>
          <p:cNvSpPr/>
          <p:nvPr>
            <p:custDataLst>
              <p:tags r:id="rId5"/>
            </p:custDataLst>
          </p:nvPr>
        </p:nvSpPr>
        <p:spPr>
          <a:xfrm>
            <a:off x="280158" y="3704552"/>
            <a:ext cx="2209800" cy="9906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40, JL, printf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4C, LW/gp, pi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50, JL, square</a:t>
            </a:r>
          </a:p>
        </p:txBody>
      </p:sp>
      <p:sp>
        <p:nvSpPr>
          <p:cNvPr id="100" name="Rectangle 99"/>
          <p:cNvSpPr/>
          <p:nvPr>
            <p:custDataLst>
              <p:tags r:id="rId6"/>
            </p:custDataLst>
          </p:nvPr>
        </p:nvSpPr>
        <p:spPr>
          <a:xfrm>
            <a:off x="2947158" y="46952"/>
            <a:ext cx="2209800" cy="43434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1" name="TextBox 100"/>
          <p:cNvSpPr txBox="1"/>
          <p:nvPr>
            <p:custDataLst>
              <p:tags r:id="rId7"/>
            </p:custDataLst>
          </p:nvPr>
        </p:nvSpPr>
        <p:spPr>
          <a:xfrm>
            <a:off x="2743200" y="-181648"/>
            <a:ext cx="1284326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math.o</a:t>
            </a:r>
            <a:endParaRPr lang="en-US" sz="2800" dirty="0" smtClean="0"/>
          </a:p>
        </p:txBody>
      </p:sp>
      <p:sp>
        <p:nvSpPr>
          <p:cNvPr id="102" name="Rectangle 101"/>
          <p:cNvSpPr/>
          <p:nvPr>
            <p:custDataLst>
              <p:tags r:id="rId8"/>
            </p:custDataLst>
          </p:nvPr>
        </p:nvSpPr>
        <p:spPr>
          <a:xfrm>
            <a:off x="2947158" y="351752"/>
            <a:ext cx="2209800" cy="16764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21032040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0C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</a:rPr>
              <a:t>000000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1b301402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3C04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</a:rPr>
              <a:t>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3404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</a:rPr>
              <a:t>0000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...</a:t>
            </a:r>
            <a:endParaRPr lang="en-US" sz="2000" dirty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103" name="Rectangle 102"/>
          <p:cNvSpPr/>
          <p:nvPr>
            <p:custDataLst>
              <p:tags r:id="rId9"/>
            </p:custDataLst>
          </p:nvPr>
        </p:nvSpPr>
        <p:spPr>
          <a:xfrm>
            <a:off x="2947158" y="2028152"/>
            <a:ext cx="2209800" cy="12192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20 T	square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00 D	pi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*UND* 	printf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*UND*	uname</a:t>
            </a:r>
          </a:p>
        </p:txBody>
      </p:sp>
      <p:sp>
        <p:nvSpPr>
          <p:cNvPr id="104" name="Rectangle 103"/>
          <p:cNvSpPr/>
          <p:nvPr>
            <p:custDataLst>
              <p:tags r:id="rId10"/>
            </p:custDataLst>
          </p:nvPr>
        </p:nvSpPr>
        <p:spPr>
          <a:xfrm>
            <a:off x="2947158" y="3247352"/>
            <a:ext cx="2209800" cy="1066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28, JL, printf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30, LUI, uname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34, LA, uname</a:t>
            </a:r>
          </a:p>
        </p:txBody>
      </p:sp>
      <p:sp>
        <p:nvSpPr>
          <p:cNvPr id="105" name="Rectangle 104"/>
          <p:cNvSpPr/>
          <p:nvPr>
            <p:custDataLst>
              <p:tags r:id="rId11"/>
            </p:custDataLst>
          </p:nvPr>
        </p:nvSpPr>
        <p:spPr>
          <a:xfrm>
            <a:off x="2971800" y="4771352"/>
            <a:ext cx="2209800" cy="1371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TextBox 105"/>
          <p:cNvSpPr txBox="1"/>
          <p:nvPr>
            <p:custDataLst>
              <p:tags r:id="rId12"/>
            </p:custDataLst>
          </p:nvPr>
        </p:nvSpPr>
        <p:spPr>
          <a:xfrm>
            <a:off x="2819400" y="4466552"/>
            <a:ext cx="1284326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printf.o</a:t>
            </a:r>
            <a:endParaRPr lang="en-US" sz="2800" dirty="0" smtClean="0"/>
          </a:p>
        </p:txBody>
      </p:sp>
      <p:sp>
        <p:nvSpPr>
          <p:cNvPr id="107" name="Rectangle 106"/>
          <p:cNvSpPr/>
          <p:nvPr>
            <p:custDataLst>
              <p:tags r:id="rId13"/>
            </p:custDataLst>
          </p:nvPr>
        </p:nvSpPr>
        <p:spPr>
          <a:xfrm>
            <a:off x="2971800" y="5076152"/>
            <a:ext cx="2209800" cy="381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...</a:t>
            </a:r>
            <a:endParaRPr lang="en-US" sz="2000" dirty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108" name="Rectangle 107"/>
          <p:cNvSpPr/>
          <p:nvPr>
            <p:custDataLst>
              <p:tags r:id="rId14"/>
            </p:custDataLst>
          </p:nvPr>
        </p:nvSpPr>
        <p:spPr>
          <a:xfrm>
            <a:off x="2971800" y="5457152"/>
            <a:ext cx="2209800" cy="4572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3C T	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</a:rPr>
              <a:t>printf</a:t>
            </a:r>
            <a:endParaRPr lang="en-US" sz="2000" dirty="0" smtClean="0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109" name="Rectangle 108"/>
          <p:cNvSpPr/>
          <p:nvPr>
            <p:custDataLst>
              <p:tags r:id="rId15"/>
            </p:custDataLst>
          </p:nvPr>
        </p:nvSpPr>
        <p:spPr>
          <a:xfrm>
            <a:off x="5638800" y="46952"/>
            <a:ext cx="2209800" cy="61722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>
            <p:custDataLst>
              <p:tags r:id="rId16"/>
            </p:custDataLst>
          </p:nvPr>
        </p:nvSpPr>
        <p:spPr>
          <a:xfrm>
            <a:off x="5638800" y="275552"/>
            <a:ext cx="2209800" cy="44196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21032040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0C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</a:rPr>
              <a:t>40023C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1b301402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3C04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</a:rPr>
              <a:t>1000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3404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</a:rPr>
              <a:t>0004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0C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</a:rPr>
              <a:t>40023C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21035000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1b80050c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8C04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</a:rPr>
              <a:t>8004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21047002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0C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</a:rPr>
              <a:t>400020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...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10201000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21040330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22500102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...</a:t>
            </a:r>
          </a:p>
        </p:txBody>
      </p:sp>
      <p:sp>
        <p:nvSpPr>
          <p:cNvPr id="111" name="Rectangle 110"/>
          <p:cNvSpPr/>
          <p:nvPr>
            <p:custDataLst>
              <p:tags r:id="rId17"/>
            </p:custDataLst>
          </p:nvPr>
        </p:nvSpPr>
        <p:spPr>
          <a:xfrm>
            <a:off x="5638800" y="5304752"/>
            <a:ext cx="2362200" cy="9144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Entry:0040 0100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text:0040 0000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data:1000 0000</a:t>
            </a:r>
          </a:p>
        </p:txBody>
      </p:sp>
      <p:sp>
        <p:nvSpPr>
          <p:cNvPr id="112" name="TextBox 111"/>
          <p:cNvSpPr txBox="1"/>
          <p:nvPr>
            <p:custDataLst>
              <p:tags r:id="rId18"/>
            </p:custDataLst>
          </p:nvPr>
        </p:nvSpPr>
        <p:spPr>
          <a:xfrm>
            <a:off x="5530649" y="-257848"/>
            <a:ext cx="1503938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calc.exe</a:t>
            </a:r>
          </a:p>
        </p:txBody>
      </p:sp>
      <p:sp>
        <p:nvSpPr>
          <p:cNvPr id="113" name="Rectangle 112"/>
          <p:cNvSpPr/>
          <p:nvPr>
            <p:custDataLst>
              <p:tags r:id="rId19"/>
            </p:custDataLst>
          </p:nvPr>
        </p:nvSpPr>
        <p:spPr>
          <a:xfrm>
            <a:off x="5638800" y="4695152"/>
            <a:ext cx="2209800" cy="6096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  00000003</a:t>
            </a:r>
          </a:p>
          <a:p>
            <a:pPr algn="ctr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</a:rPr>
              <a:t>  0077616B</a:t>
            </a:r>
            <a:endParaRPr lang="en-US" sz="2000" dirty="0">
              <a:solidFill>
                <a:schemeClr val="tx1"/>
              </a:solidFill>
              <a:latin typeface="Consolas" pitchFamily="49" charset="0"/>
            </a:endParaRPr>
          </a:p>
        </p:txBody>
      </p:sp>
      <p:cxnSp>
        <p:nvCxnSpPr>
          <p:cNvPr id="114" name="Straight Arrow Connector 113"/>
          <p:cNvCxnSpPr/>
          <p:nvPr>
            <p:custDataLst>
              <p:tags r:id="rId20"/>
            </p:custDataLst>
          </p:nvPr>
        </p:nvCxnSpPr>
        <p:spPr>
          <a:xfrm>
            <a:off x="457200" y="732752"/>
            <a:ext cx="3048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>
            <p:custDataLst>
              <p:tags r:id="rId21"/>
            </p:custDataLst>
          </p:nvPr>
        </p:nvCxnSpPr>
        <p:spPr>
          <a:xfrm>
            <a:off x="457200" y="1493164"/>
            <a:ext cx="3048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>
            <p:custDataLst>
              <p:tags r:id="rId22"/>
            </p:custDataLst>
          </p:nvPr>
        </p:nvCxnSpPr>
        <p:spPr>
          <a:xfrm>
            <a:off x="457200" y="1951952"/>
            <a:ext cx="3048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>
            <p:custDataLst>
              <p:tags r:id="rId23"/>
            </p:custDataLst>
          </p:nvPr>
        </p:nvCxnSpPr>
        <p:spPr>
          <a:xfrm>
            <a:off x="3124200" y="883564"/>
            <a:ext cx="3048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>
            <p:custDataLst>
              <p:tags r:id="rId24"/>
            </p:custDataLst>
          </p:nvPr>
        </p:nvCxnSpPr>
        <p:spPr>
          <a:xfrm>
            <a:off x="3124200" y="1415376"/>
            <a:ext cx="3048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>
            <p:custDataLst>
              <p:tags r:id="rId25"/>
            </p:custDataLst>
          </p:nvPr>
        </p:nvCxnSpPr>
        <p:spPr>
          <a:xfrm>
            <a:off x="3124200" y="1647152"/>
            <a:ext cx="3048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1" name="Group 120"/>
          <p:cNvGrpSpPr/>
          <p:nvPr/>
        </p:nvGrpSpPr>
        <p:grpSpPr>
          <a:xfrm>
            <a:off x="2115921" y="1068011"/>
            <a:ext cx="356188" cy="461665"/>
            <a:chOff x="2286000" y="2054224"/>
            <a:chExt cx="356188" cy="461665"/>
          </a:xfrm>
        </p:grpSpPr>
        <p:sp>
          <p:nvSpPr>
            <p:cNvPr id="122" name="TextBox 121"/>
            <p:cNvSpPr txBox="1"/>
            <p:nvPr/>
          </p:nvSpPr>
          <p:spPr>
            <a:xfrm>
              <a:off x="2286000" y="2054224"/>
              <a:ext cx="35618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2</a:t>
              </a:r>
              <a:endParaRPr lang="en-US" sz="2400" dirty="0"/>
            </a:p>
          </p:txBody>
        </p:sp>
        <p:sp>
          <p:nvSpPr>
            <p:cNvPr id="123" name="Oval 122"/>
            <p:cNvSpPr/>
            <p:nvPr/>
          </p:nvSpPr>
          <p:spPr>
            <a:xfrm>
              <a:off x="2286000" y="2054224"/>
              <a:ext cx="340158" cy="46166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4765242" y="1037552"/>
            <a:ext cx="356188" cy="461665"/>
            <a:chOff x="2286000" y="2054224"/>
            <a:chExt cx="356188" cy="461665"/>
          </a:xfrm>
        </p:grpSpPr>
        <p:sp>
          <p:nvSpPr>
            <p:cNvPr id="125" name="TextBox 124"/>
            <p:cNvSpPr txBox="1"/>
            <p:nvPr/>
          </p:nvSpPr>
          <p:spPr>
            <a:xfrm>
              <a:off x="2286000" y="2054224"/>
              <a:ext cx="35618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1</a:t>
              </a:r>
            </a:p>
          </p:txBody>
        </p:sp>
        <p:sp>
          <p:nvSpPr>
            <p:cNvPr id="126" name="Oval 125"/>
            <p:cNvSpPr/>
            <p:nvPr/>
          </p:nvSpPr>
          <p:spPr>
            <a:xfrm>
              <a:off x="2286000" y="2054224"/>
              <a:ext cx="340158" cy="46166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2088372" y="2490795"/>
            <a:ext cx="389850" cy="461665"/>
            <a:chOff x="2286000" y="2054224"/>
            <a:chExt cx="389850" cy="461665"/>
          </a:xfrm>
        </p:grpSpPr>
        <p:sp>
          <p:nvSpPr>
            <p:cNvPr id="128" name="TextBox 127"/>
            <p:cNvSpPr txBox="1"/>
            <p:nvPr/>
          </p:nvSpPr>
          <p:spPr>
            <a:xfrm>
              <a:off x="2286000" y="2054224"/>
              <a:ext cx="38985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B</a:t>
              </a:r>
            </a:p>
          </p:txBody>
        </p:sp>
        <p:sp>
          <p:nvSpPr>
            <p:cNvPr id="129" name="Oval 128"/>
            <p:cNvSpPr/>
            <p:nvPr/>
          </p:nvSpPr>
          <p:spPr>
            <a:xfrm>
              <a:off x="2286000" y="2054224"/>
              <a:ext cx="340158" cy="46166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4765242" y="2234981"/>
            <a:ext cx="389850" cy="461665"/>
            <a:chOff x="2286000" y="2054224"/>
            <a:chExt cx="389850" cy="461665"/>
          </a:xfrm>
        </p:grpSpPr>
        <p:sp>
          <p:nvSpPr>
            <p:cNvPr id="131" name="TextBox 130"/>
            <p:cNvSpPr txBox="1"/>
            <p:nvPr/>
          </p:nvSpPr>
          <p:spPr>
            <a:xfrm>
              <a:off x="2286000" y="2054224"/>
              <a:ext cx="38985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A</a:t>
              </a:r>
            </a:p>
          </p:txBody>
        </p:sp>
        <p:sp>
          <p:nvSpPr>
            <p:cNvPr id="132" name="Oval 131"/>
            <p:cNvSpPr/>
            <p:nvPr/>
          </p:nvSpPr>
          <p:spPr>
            <a:xfrm>
              <a:off x="2286000" y="2054224"/>
              <a:ext cx="340158" cy="46166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4841442" y="5076152"/>
            <a:ext cx="356188" cy="461665"/>
            <a:chOff x="2286000" y="2054224"/>
            <a:chExt cx="356188" cy="461665"/>
          </a:xfrm>
        </p:grpSpPr>
        <p:sp>
          <p:nvSpPr>
            <p:cNvPr id="134" name="TextBox 133"/>
            <p:cNvSpPr txBox="1"/>
            <p:nvPr/>
          </p:nvSpPr>
          <p:spPr>
            <a:xfrm>
              <a:off x="2286000" y="2054224"/>
              <a:ext cx="35618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3</a:t>
              </a:r>
            </a:p>
          </p:txBody>
        </p:sp>
        <p:sp>
          <p:nvSpPr>
            <p:cNvPr id="135" name="Oval 134"/>
            <p:cNvSpPr/>
            <p:nvPr/>
          </p:nvSpPr>
          <p:spPr>
            <a:xfrm>
              <a:off x="2286000" y="2054224"/>
              <a:ext cx="340158" cy="46166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36" name="Rectangle 135"/>
          <p:cNvSpPr/>
          <p:nvPr/>
        </p:nvSpPr>
        <p:spPr>
          <a:xfrm>
            <a:off x="6477000" y="729658"/>
            <a:ext cx="884150" cy="23169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6761066" y="1255972"/>
            <a:ext cx="600084" cy="23169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6761066" y="1483084"/>
            <a:ext cx="600084" cy="2402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6461750" y="1988825"/>
            <a:ext cx="899400" cy="2091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6761066" y="2713952"/>
            <a:ext cx="5334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6422736" y="3200400"/>
            <a:ext cx="9144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42" name="Group 141"/>
          <p:cNvGrpSpPr/>
          <p:nvPr/>
        </p:nvGrpSpPr>
        <p:grpSpPr>
          <a:xfrm>
            <a:off x="7467600" y="961352"/>
            <a:ext cx="356188" cy="461665"/>
            <a:chOff x="2286000" y="2054224"/>
            <a:chExt cx="356188" cy="461665"/>
          </a:xfrm>
        </p:grpSpPr>
        <p:sp>
          <p:nvSpPr>
            <p:cNvPr id="143" name="TextBox 142"/>
            <p:cNvSpPr txBox="1"/>
            <p:nvPr/>
          </p:nvSpPr>
          <p:spPr>
            <a:xfrm>
              <a:off x="2286000" y="2054224"/>
              <a:ext cx="35618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1</a:t>
              </a:r>
            </a:p>
          </p:txBody>
        </p:sp>
        <p:sp>
          <p:nvSpPr>
            <p:cNvPr id="144" name="Oval 143"/>
            <p:cNvSpPr/>
            <p:nvPr/>
          </p:nvSpPr>
          <p:spPr>
            <a:xfrm>
              <a:off x="2286000" y="2054224"/>
              <a:ext cx="340158" cy="46166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7391400" y="2328487"/>
            <a:ext cx="356188" cy="461665"/>
            <a:chOff x="2286000" y="2054224"/>
            <a:chExt cx="356188" cy="461665"/>
          </a:xfrm>
        </p:grpSpPr>
        <p:sp>
          <p:nvSpPr>
            <p:cNvPr id="146" name="TextBox 145"/>
            <p:cNvSpPr txBox="1"/>
            <p:nvPr/>
          </p:nvSpPr>
          <p:spPr>
            <a:xfrm>
              <a:off x="2286000" y="2054224"/>
              <a:ext cx="35618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2</a:t>
              </a:r>
              <a:endParaRPr lang="en-US" sz="2400" dirty="0"/>
            </a:p>
          </p:txBody>
        </p:sp>
        <p:sp>
          <p:nvSpPr>
            <p:cNvPr id="147" name="Oval 146"/>
            <p:cNvSpPr/>
            <p:nvPr/>
          </p:nvSpPr>
          <p:spPr>
            <a:xfrm>
              <a:off x="2286000" y="2054224"/>
              <a:ext cx="340158" cy="46166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7391400" y="3852487"/>
            <a:ext cx="356188" cy="461665"/>
            <a:chOff x="2286000" y="2054224"/>
            <a:chExt cx="356188" cy="461665"/>
          </a:xfrm>
        </p:grpSpPr>
        <p:sp>
          <p:nvSpPr>
            <p:cNvPr id="149" name="TextBox 148"/>
            <p:cNvSpPr txBox="1"/>
            <p:nvPr/>
          </p:nvSpPr>
          <p:spPr>
            <a:xfrm>
              <a:off x="2286000" y="2054224"/>
              <a:ext cx="35618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150" name="Oval 149"/>
            <p:cNvSpPr/>
            <p:nvPr/>
          </p:nvSpPr>
          <p:spPr>
            <a:xfrm>
              <a:off x="2286000" y="2054224"/>
              <a:ext cx="340158" cy="46166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7848600" y="427952"/>
            <a:ext cx="127470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0040 0000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7848600" y="1887420"/>
            <a:ext cx="127470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0040 0100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7848600" y="3640020"/>
            <a:ext cx="127470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0040 0200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7848600" y="4618952"/>
            <a:ext cx="127470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1000 0000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7848600" y="4859220"/>
            <a:ext cx="127470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1000 0004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56" name="Group 155"/>
          <p:cNvGrpSpPr/>
          <p:nvPr/>
        </p:nvGrpSpPr>
        <p:grpSpPr>
          <a:xfrm>
            <a:off x="7898031" y="961352"/>
            <a:ext cx="1236236" cy="762000"/>
            <a:chOff x="7898031" y="1600200"/>
            <a:chExt cx="1236236" cy="762000"/>
          </a:xfrm>
        </p:grpSpPr>
        <p:sp>
          <p:nvSpPr>
            <p:cNvPr id="157" name="TextBox 156"/>
            <p:cNvSpPr txBox="1"/>
            <p:nvPr/>
          </p:nvSpPr>
          <p:spPr>
            <a:xfrm>
              <a:off x="7924800" y="1752600"/>
              <a:ext cx="118494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LUI  1000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7898031" y="1992868"/>
              <a:ext cx="123623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ORI  0004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159" name="Oval 158"/>
            <p:cNvSpPr/>
            <p:nvPr/>
          </p:nvSpPr>
          <p:spPr>
            <a:xfrm>
              <a:off x="7908392" y="1600200"/>
              <a:ext cx="1214561" cy="762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60" name="Freeform 159"/>
          <p:cNvSpPr/>
          <p:nvPr/>
        </p:nvSpPr>
        <p:spPr>
          <a:xfrm>
            <a:off x="7719735" y="1593628"/>
            <a:ext cx="330251" cy="3400881"/>
          </a:xfrm>
          <a:custGeom>
            <a:avLst/>
            <a:gdLst>
              <a:gd name="connsiteX0" fmla="*/ 330251 w 330251"/>
              <a:gd name="connsiteY0" fmla="*/ 37195 h 3400881"/>
              <a:gd name="connsiteX1" fmla="*/ 3679 w 330251"/>
              <a:gd name="connsiteY1" fmla="*/ 478067 h 3400881"/>
              <a:gd name="connsiteX2" fmla="*/ 183294 w 330251"/>
              <a:gd name="connsiteY2" fmla="*/ 3400881 h 3400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0251" h="3400881">
                <a:moveTo>
                  <a:pt x="330251" y="37195"/>
                </a:moveTo>
                <a:cubicBezTo>
                  <a:pt x="179211" y="-22676"/>
                  <a:pt x="28172" y="-82547"/>
                  <a:pt x="3679" y="478067"/>
                </a:cubicBezTo>
                <a:cubicBezTo>
                  <a:pt x="-20814" y="1038681"/>
                  <a:pt x="81240" y="2219781"/>
                  <a:pt x="183294" y="3400881"/>
                </a:cubicBezTo>
              </a:path>
            </a:pathLst>
          </a:custGeom>
          <a:noFill/>
          <a:ln>
            <a:solidFill>
              <a:srgbClr val="FF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5603983" y="4933870"/>
            <a:ext cx="81144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uname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5666533" y="4695152"/>
            <a:ext cx="36420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3" name="Oval 162"/>
          <p:cNvSpPr/>
          <p:nvPr/>
        </p:nvSpPr>
        <p:spPr>
          <a:xfrm>
            <a:off x="280158" y="2790152"/>
            <a:ext cx="481842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64" name="Group 163"/>
          <p:cNvGrpSpPr/>
          <p:nvPr/>
        </p:nvGrpSpPr>
        <p:grpSpPr>
          <a:xfrm>
            <a:off x="2286000" y="2773823"/>
            <a:ext cx="669471" cy="2824843"/>
            <a:chOff x="2286000" y="3412671"/>
            <a:chExt cx="669471" cy="2824843"/>
          </a:xfrm>
        </p:grpSpPr>
        <p:sp>
          <p:nvSpPr>
            <p:cNvPr id="165" name="Freeform 164"/>
            <p:cNvSpPr/>
            <p:nvPr/>
          </p:nvSpPr>
          <p:spPr>
            <a:xfrm>
              <a:off x="2570452" y="3412671"/>
              <a:ext cx="385019" cy="2824843"/>
            </a:xfrm>
            <a:custGeom>
              <a:avLst/>
              <a:gdLst>
                <a:gd name="connsiteX0" fmla="*/ 336034 w 385019"/>
                <a:gd name="connsiteY0" fmla="*/ 0 h 2824843"/>
                <a:gd name="connsiteX1" fmla="*/ 25791 w 385019"/>
                <a:gd name="connsiteY1" fmla="*/ 816429 h 2824843"/>
                <a:gd name="connsiteX2" fmla="*/ 58448 w 385019"/>
                <a:gd name="connsiteY2" fmla="*/ 2220686 h 2824843"/>
                <a:gd name="connsiteX3" fmla="*/ 385019 w 385019"/>
                <a:gd name="connsiteY3" fmla="*/ 2824843 h 282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5019" h="2824843">
                  <a:moveTo>
                    <a:pt x="336034" y="0"/>
                  </a:moveTo>
                  <a:cubicBezTo>
                    <a:pt x="204044" y="223157"/>
                    <a:pt x="72055" y="446315"/>
                    <a:pt x="25791" y="816429"/>
                  </a:cubicBezTo>
                  <a:cubicBezTo>
                    <a:pt x="-20473" y="1186543"/>
                    <a:pt x="-1423" y="1885950"/>
                    <a:pt x="58448" y="2220686"/>
                  </a:cubicBezTo>
                  <a:cubicBezTo>
                    <a:pt x="118319" y="2555422"/>
                    <a:pt x="251669" y="2690132"/>
                    <a:pt x="385019" y="2824843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66" name="Straight Connector 165"/>
            <p:cNvCxnSpPr>
              <a:endCxn id="165" idx="1"/>
            </p:cNvCxnSpPr>
            <p:nvPr/>
          </p:nvCxnSpPr>
          <p:spPr>
            <a:xfrm>
              <a:off x="2286000" y="3886200"/>
              <a:ext cx="310243" cy="3429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7" name="Rectangle 166"/>
          <p:cNvSpPr/>
          <p:nvPr/>
        </p:nvSpPr>
        <p:spPr>
          <a:xfrm>
            <a:off x="1115580" y="656552"/>
            <a:ext cx="848395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1371600" y="1423016"/>
            <a:ext cx="592375" cy="2241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1115580" y="1875751"/>
            <a:ext cx="848395" cy="22860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3754221" y="820582"/>
            <a:ext cx="923600" cy="2169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4038600" y="1266152"/>
            <a:ext cx="685800" cy="2215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4038600" y="1501838"/>
            <a:ext cx="685800" cy="2215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 rot="16200000">
            <a:off x="5506793" y="1024325"/>
            <a:ext cx="86914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math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 rot="16200000">
            <a:off x="5519274" y="2444613"/>
            <a:ext cx="8531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main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75" name="TextBox 174"/>
          <p:cNvSpPr txBox="1"/>
          <p:nvPr/>
        </p:nvSpPr>
        <p:spPr>
          <a:xfrm rot="16200000">
            <a:off x="5505490" y="3816213"/>
            <a:ext cx="88069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printf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 rot="16200000">
            <a:off x="-232309" y="1184543"/>
            <a:ext cx="76495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.</a:t>
            </a:r>
            <a:r>
              <a:rPr lang="en-US" sz="2400" dirty="0" smtClean="0">
                <a:solidFill>
                  <a:srgbClr val="7030A0"/>
                </a:solidFill>
              </a:rPr>
              <a:t>text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77" name="TextBox 176"/>
          <p:cNvSpPr txBox="1"/>
          <p:nvPr/>
        </p:nvSpPr>
        <p:spPr>
          <a:xfrm rot="16200000">
            <a:off x="-656647" y="2778402"/>
            <a:ext cx="162256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Symbol </a:t>
            </a:r>
            <a:r>
              <a:rPr lang="en-US" sz="2400" dirty="0" err="1" smtClean="0">
                <a:solidFill>
                  <a:srgbClr val="7030A0"/>
                </a:solidFill>
              </a:rPr>
              <a:t>tbl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78" name="TextBox 177"/>
          <p:cNvSpPr txBox="1"/>
          <p:nvPr/>
        </p:nvSpPr>
        <p:spPr>
          <a:xfrm rot="16200000">
            <a:off x="-957208" y="4581974"/>
            <a:ext cx="222368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Relocation info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79" name="Rounded Rectangle 178"/>
          <p:cNvSpPr/>
          <p:nvPr/>
        </p:nvSpPr>
        <p:spPr>
          <a:xfrm>
            <a:off x="5530649" y="5266652"/>
            <a:ext cx="2394151" cy="9525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0" name="Freeform 179"/>
          <p:cNvSpPr/>
          <p:nvPr/>
        </p:nvSpPr>
        <p:spPr>
          <a:xfrm>
            <a:off x="5713207" y="722097"/>
            <a:ext cx="757931" cy="2947286"/>
          </a:xfrm>
          <a:custGeom>
            <a:avLst/>
            <a:gdLst>
              <a:gd name="connsiteX0" fmla="*/ 757931 w 757931"/>
              <a:gd name="connsiteY0" fmla="*/ 45824 h 2947286"/>
              <a:gd name="connsiteX1" fmla="*/ 230393 w 757931"/>
              <a:gd name="connsiteY1" fmla="*/ 116163 h 2947286"/>
              <a:gd name="connsiteX2" fmla="*/ 1793 w 757931"/>
              <a:gd name="connsiteY2" fmla="*/ 1048147 h 2947286"/>
              <a:gd name="connsiteX3" fmla="*/ 142470 w 757931"/>
              <a:gd name="connsiteY3" fmla="*/ 2947286 h 2947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7931" h="2947286">
                <a:moveTo>
                  <a:pt x="757931" y="45824"/>
                </a:moveTo>
                <a:cubicBezTo>
                  <a:pt x="557173" y="-2534"/>
                  <a:pt x="356416" y="-50891"/>
                  <a:pt x="230393" y="116163"/>
                </a:cubicBezTo>
                <a:cubicBezTo>
                  <a:pt x="104370" y="283217"/>
                  <a:pt x="16447" y="576293"/>
                  <a:pt x="1793" y="1048147"/>
                </a:cubicBezTo>
                <a:cubicBezTo>
                  <a:pt x="-12861" y="1520001"/>
                  <a:pt x="64804" y="2233643"/>
                  <a:pt x="142470" y="2947286"/>
                </a:cubicBezTo>
              </a:path>
            </a:pathLst>
          </a:custGeom>
          <a:noFill/>
          <a:ln>
            <a:solidFill>
              <a:srgbClr val="FF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1" name="Freeform 180"/>
          <p:cNvSpPr/>
          <p:nvPr/>
        </p:nvSpPr>
        <p:spPr>
          <a:xfrm>
            <a:off x="5750169" y="2034014"/>
            <a:ext cx="685800" cy="474784"/>
          </a:xfrm>
          <a:custGeom>
            <a:avLst/>
            <a:gdLst>
              <a:gd name="connsiteX0" fmla="*/ 685800 w 685800"/>
              <a:gd name="connsiteY0" fmla="*/ 0 h 474784"/>
              <a:gd name="connsiteX1" fmla="*/ 369277 w 685800"/>
              <a:gd name="connsiteY1" fmla="*/ 140676 h 474784"/>
              <a:gd name="connsiteX2" fmla="*/ 0 w 685800"/>
              <a:gd name="connsiteY2" fmla="*/ 474784 h 474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5800" h="474784">
                <a:moveTo>
                  <a:pt x="685800" y="0"/>
                </a:moveTo>
                <a:cubicBezTo>
                  <a:pt x="584688" y="30772"/>
                  <a:pt x="483577" y="61545"/>
                  <a:pt x="369277" y="140676"/>
                </a:cubicBezTo>
                <a:cubicBezTo>
                  <a:pt x="254977" y="219807"/>
                  <a:pt x="127488" y="347295"/>
                  <a:pt x="0" y="474784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7391400" y="2725620"/>
            <a:ext cx="1937518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LW $4,-32764($gp)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         $4 = pi 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7391400" y="3195977"/>
            <a:ext cx="132959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JAL   square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7454321" y="656552"/>
            <a:ext cx="115967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JAL   printf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7924800" y="927598"/>
            <a:ext cx="1107867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LA uname</a:t>
            </a:r>
          </a:p>
        </p:txBody>
      </p:sp>
    </p:spTree>
    <p:extLst>
      <p:ext uri="{BB962C8B-B14F-4D97-AF65-F5344CB8AC3E}">
        <p14:creationId xmlns:p14="http://schemas.microsoft.com/office/powerpoint/2010/main" val="266011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110" grpId="0"/>
      <p:bldP spid="111" grpId="0"/>
      <p:bldP spid="112" grpId="0" animBg="1"/>
      <p:bldP spid="113" grpId="0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51" grpId="0"/>
      <p:bldP spid="152" grpId="0"/>
      <p:bldP spid="153" grpId="0"/>
      <p:bldP spid="154" grpId="0"/>
      <p:bldP spid="155" grpId="0"/>
      <p:bldP spid="160" grpId="0" animBg="1"/>
      <p:bldP spid="161" grpId="0"/>
      <p:bldP spid="162" grpId="0"/>
      <p:bldP spid="173" grpId="0"/>
      <p:bldP spid="174" grpId="0"/>
      <p:bldP spid="175" grpId="0"/>
      <p:bldP spid="179" grpId="0" animBg="1"/>
      <p:bldP spid="180" grpId="0" animBg="1"/>
      <p:bldP spid="181" grpId="0" animBg="1"/>
      <p:bldP spid="182" grpId="0"/>
      <p:bldP spid="183" grpId="0"/>
      <p:bldP spid="184" grpId="0"/>
      <p:bldP spid="18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 Example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1124720"/>
            <a:ext cx="8229600" cy="5127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580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State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machine keeps internal state as a variable, changes state based on </a:t>
            </a:r>
            <a:r>
              <a:rPr lang="en-US" dirty="0" smtClean="0"/>
              <a:t>inputs</a:t>
            </a:r>
            <a:endParaRPr lang="en-US" dirty="0"/>
          </a:p>
          <a:p>
            <a:r>
              <a:rPr lang="en-US" dirty="0" smtClean="0"/>
              <a:t>Uses: control-dominated code; reactive systems</a:t>
            </a:r>
          </a:p>
          <a:p>
            <a:r>
              <a:rPr lang="en-US" dirty="0">
                <a:solidFill>
                  <a:srgbClr val="FF0000"/>
                </a:solidFill>
              </a:rPr>
              <a:t>Example: Seat Belt Controller</a:t>
            </a:r>
          </a:p>
          <a:p>
            <a:pPr lvl="1"/>
            <a:r>
              <a:rPr lang="en-US" dirty="0" smtClean="0"/>
              <a:t>Turn </a:t>
            </a:r>
            <a:r>
              <a:rPr lang="en-US" dirty="0"/>
              <a:t>on buzzer if a person sits in a seat and does not </a:t>
            </a:r>
            <a:r>
              <a:rPr lang="en-US" dirty="0" smtClean="0"/>
              <a:t>fasten the </a:t>
            </a:r>
            <a:r>
              <a:rPr lang="en-US" dirty="0"/>
              <a:t>seat belt within a fixed amount of time</a:t>
            </a:r>
          </a:p>
          <a:p>
            <a:pPr lvl="1"/>
            <a:r>
              <a:rPr lang="en-US" dirty="0" smtClean="0"/>
              <a:t>Inputs</a:t>
            </a:r>
            <a:r>
              <a:rPr lang="en-US" dirty="0"/>
              <a:t>:</a:t>
            </a:r>
          </a:p>
          <a:p>
            <a:pPr lvl="2"/>
            <a:r>
              <a:rPr lang="en-US" dirty="0" smtClean="0"/>
              <a:t>Seat </a:t>
            </a:r>
            <a:r>
              <a:rPr lang="en-US" dirty="0"/>
              <a:t>sensor: to know when a person has sat down</a:t>
            </a:r>
          </a:p>
          <a:p>
            <a:pPr lvl="2"/>
            <a:r>
              <a:rPr lang="en-US" dirty="0" smtClean="0"/>
              <a:t>Seat </a:t>
            </a:r>
            <a:r>
              <a:rPr lang="en-US" dirty="0"/>
              <a:t>belt sensor: to know when the belt is fastened</a:t>
            </a:r>
          </a:p>
          <a:p>
            <a:pPr lvl="2"/>
            <a:r>
              <a:rPr lang="en-US" dirty="0" smtClean="0"/>
              <a:t>Timer</a:t>
            </a:r>
            <a:r>
              <a:rPr lang="en-US" dirty="0"/>
              <a:t>: to know when the fixed interval has elapsed</a:t>
            </a:r>
          </a:p>
          <a:p>
            <a:pPr lvl="1"/>
            <a:r>
              <a:rPr lang="en-US" dirty="0" smtClean="0"/>
              <a:t>Output</a:t>
            </a:r>
            <a:r>
              <a:rPr lang="en-US" dirty="0"/>
              <a:t>: the buzzer</a:t>
            </a:r>
          </a:p>
          <a:p>
            <a:pPr lvl="1"/>
            <a:r>
              <a:rPr lang="en-US" dirty="0" smtClean="0"/>
              <a:t>States: Idle</a:t>
            </a:r>
            <a:r>
              <a:rPr lang="en-US" dirty="0"/>
              <a:t>, seated, buzzer, </a:t>
            </a:r>
            <a:r>
              <a:rPr lang="en-US" dirty="0" smtClean="0"/>
              <a:t>belted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92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Machine Example: Seat Belt Controller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3320" y="1527969"/>
            <a:ext cx="6364672" cy="465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89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Seat Belt </a:t>
            </a:r>
            <a:r>
              <a:rPr lang="en-US" dirty="0" smtClean="0"/>
              <a:t>Controller: C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#define </a:t>
            </a:r>
            <a:r>
              <a:rPr lang="nb-NO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IDLE</a:t>
            </a:r>
            <a:r>
              <a:rPr lang="nb-NO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b-NO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0  #define </a:t>
            </a:r>
            <a:r>
              <a:rPr lang="nb-NO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BELTED</a:t>
            </a:r>
            <a:r>
              <a:rPr lang="nb-NO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b-NO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2  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#define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SEATED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1 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#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define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BUZZER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  <a:p>
            <a:pPr marL="0" indent="0">
              <a:buNone/>
            </a:pP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buzzer_on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= OFF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timer_on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= OFF; </a:t>
            </a:r>
            <a:endParaRPr lang="en-US" sz="16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switch(state) {</a:t>
            </a: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case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IDLE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if 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(seat) { state = SEATED;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timer_on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= TRUE; 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} break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case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SEATED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if 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(belt) state = 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BELTED; </a:t>
            </a:r>
          </a:p>
          <a:p>
            <a:pPr marL="0" indent="0"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else 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if (timer) 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{state 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BUZZER; </a:t>
            </a:r>
            <a:r>
              <a:rPr lang="en-US" sz="16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buzzer_on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TRUE; } break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case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BELTED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if 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(!seat) state = 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IDLE; </a:t>
            </a:r>
          </a:p>
          <a:p>
            <a:pPr marL="0" indent="0"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else 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if (!belt) { state = SEATED;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timer_on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= TRUE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} break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case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BUZZER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if (belt) {state = BELTED;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buzzer_on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= OFF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;} </a:t>
            </a:r>
          </a:p>
          <a:p>
            <a:pPr marL="0" indent="0"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else if (!seat) { state = IDLE;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buzzer_on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= OFF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} </a:t>
            </a:r>
          </a:p>
          <a:p>
            <a:pPr marL="0" indent="0">
              <a:buNone/>
            </a:pP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94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data structure that allows efficient stream </a:t>
            </a:r>
            <a:r>
              <a:rPr lang="en-US" dirty="0" smtClean="0"/>
              <a:t>processing</a:t>
            </a:r>
          </a:p>
          <a:p>
            <a:r>
              <a:rPr lang="en-US" dirty="0"/>
              <a:t>Commonly used in signal processing:</a:t>
            </a:r>
          </a:p>
          <a:p>
            <a:pPr lvl="1"/>
            <a:r>
              <a:rPr lang="en-US" dirty="0"/>
              <a:t>new data constantly arrives;</a:t>
            </a:r>
          </a:p>
          <a:p>
            <a:pPr lvl="1"/>
            <a:r>
              <a:rPr lang="en-US" dirty="0"/>
              <a:t>each datum has a limited lifetime</a:t>
            </a:r>
            <a:r>
              <a:rPr lang="en-US" dirty="0" smtClean="0"/>
              <a:t>.</a:t>
            </a:r>
          </a:p>
          <a:p>
            <a:r>
              <a:rPr lang="en-US" dirty="0"/>
              <a:t>Use a circular buffer to hold the data stream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2304280" y="3668642"/>
            <a:ext cx="762000" cy="762000"/>
          </a:xfrm>
          <a:prstGeom prst="rect">
            <a:avLst/>
          </a:prstGeom>
          <a:solidFill>
            <a:srgbClr val="FFAE5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x1</a:t>
            </a: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3066280" y="3668642"/>
            <a:ext cx="762000" cy="762000"/>
          </a:xfrm>
          <a:prstGeom prst="rect">
            <a:avLst/>
          </a:prstGeom>
          <a:solidFill>
            <a:srgbClr val="FFAE5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x2</a:t>
            </a: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3828280" y="3668642"/>
            <a:ext cx="762000" cy="762000"/>
          </a:xfrm>
          <a:prstGeom prst="rect">
            <a:avLst/>
          </a:prstGeom>
          <a:solidFill>
            <a:srgbClr val="FFAE5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x3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4590280" y="3668642"/>
            <a:ext cx="762000" cy="762000"/>
          </a:xfrm>
          <a:prstGeom prst="rect">
            <a:avLst/>
          </a:prstGeom>
          <a:solidFill>
            <a:srgbClr val="FFAE5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x4</a:t>
            </a: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5352280" y="3668642"/>
            <a:ext cx="762000" cy="762000"/>
          </a:xfrm>
          <a:prstGeom prst="rect">
            <a:avLst/>
          </a:prstGeom>
          <a:solidFill>
            <a:srgbClr val="FFAE5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x5</a:t>
            </a:r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6114280" y="3668642"/>
            <a:ext cx="762000" cy="762000"/>
          </a:xfrm>
          <a:prstGeom prst="rect">
            <a:avLst/>
          </a:prstGeom>
          <a:solidFill>
            <a:srgbClr val="FFAE5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x6</a:t>
            </a:r>
          </a:p>
        </p:txBody>
      </p:sp>
      <p:grpSp>
        <p:nvGrpSpPr>
          <p:cNvPr id="27" name="Group 16"/>
          <p:cNvGrpSpPr>
            <a:grpSpLocks/>
          </p:cNvGrpSpPr>
          <p:nvPr/>
        </p:nvGrpSpPr>
        <p:grpSpPr bwMode="auto">
          <a:xfrm>
            <a:off x="2304280" y="4506844"/>
            <a:ext cx="3048000" cy="750888"/>
            <a:chOff x="1344" y="1824"/>
            <a:chExt cx="1920" cy="473"/>
          </a:xfrm>
        </p:grpSpPr>
        <p:sp>
          <p:nvSpPr>
            <p:cNvPr id="28" name="AutoShape 10"/>
            <p:cNvSpPr>
              <a:spLocks/>
            </p:cNvSpPr>
            <p:nvPr/>
          </p:nvSpPr>
          <p:spPr bwMode="auto">
            <a:xfrm rot="-5400000">
              <a:off x="2208" y="960"/>
              <a:ext cx="192" cy="1920"/>
            </a:xfrm>
            <a:prstGeom prst="leftBrace">
              <a:avLst>
                <a:gd name="adj1" fmla="val 8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Text Box 11"/>
            <p:cNvSpPr txBox="1">
              <a:spLocks noChangeArrowheads="1"/>
            </p:cNvSpPr>
            <p:nvPr/>
          </p:nvSpPr>
          <p:spPr bwMode="auto">
            <a:xfrm>
              <a:off x="2208" y="2064"/>
              <a:ext cx="21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  <a:r>
                <a:rPr lang="en-US" baseline="-25000"/>
                <a:t>1</a:t>
              </a:r>
              <a:endParaRPr lang="en-US"/>
            </a:p>
          </p:txBody>
        </p:sp>
      </p:grpSp>
      <p:grpSp>
        <p:nvGrpSpPr>
          <p:cNvPr id="30" name="Group 17"/>
          <p:cNvGrpSpPr>
            <a:grpSpLocks/>
          </p:cNvGrpSpPr>
          <p:nvPr/>
        </p:nvGrpSpPr>
        <p:grpSpPr bwMode="auto">
          <a:xfrm>
            <a:off x="3066280" y="4506845"/>
            <a:ext cx="3048000" cy="750888"/>
            <a:chOff x="2016" y="2592"/>
            <a:chExt cx="1920" cy="473"/>
          </a:xfrm>
        </p:grpSpPr>
        <p:sp>
          <p:nvSpPr>
            <p:cNvPr id="31" name="AutoShape 12"/>
            <p:cNvSpPr>
              <a:spLocks/>
            </p:cNvSpPr>
            <p:nvPr/>
          </p:nvSpPr>
          <p:spPr bwMode="auto">
            <a:xfrm rot="-5400000">
              <a:off x="2880" y="1728"/>
              <a:ext cx="192" cy="1920"/>
            </a:xfrm>
            <a:prstGeom prst="leftBrace">
              <a:avLst>
                <a:gd name="adj1" fmla="val 8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Text Box 13"/>
            <p:cNvSpPr txBox="1">
              <a:spLocks noChangeArrowheads="1"/>
            </p:cNvSpPr>
            <p:nvPr/>
          </p:nvSpPr>
          <p:spPr bwMode="auto">
            <a:xfrm>
              <a:off x="2832" y="2832"/>
              <a:ext cx="21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  <a:r>
                <a:rPr lang="en-US" baseline="-25000"/>
                <a:t>2</a:t>
              </a:r>
              <a:endParaRPr lang="en-US"/>
            </a:p>
          </p:txBody>
        </p:sp>
      </p:grpSp>
      <p:grpSp>
        <p:nvGrpSpPr>
          <p:cNvPr id="33" name="Group 18"/>
          <p:cNvGrpSpPr>
            <a:grpSpLocks/>
          </p:cNvGrpSpPr>
          <p:nvPr/>
        </p:nvGrpSpPr>
        <p:grpSpPr bwMode="auto">
          <a:xfrm>
            <a:off x="3828280" y="4506845"/>
            <a:ext cx="3048000" cy="750888"/>
            <a:chOff x="3072" y="3216"/>
            <a:chExt cx="1920" cy="473"/>
          </a:xfrm>
        </p:grpSpPr>
        <p:sp>
          <p:nvSpPr>
            <p:cNvPr id="34" name="AutoShape 14"/>
            <p:cNvSpPr>
              <a:spLocks/>
            </p:cNvSpPr>
            <p:nvPr/>
          </p:nvSpPr>
          <p:spPr bwMode="auto">
            <a:xfrm rot="-5400000">
              <a:off x="3936" y="2352"/>
              <a:ext cx="192" cy="1920"/>
            </a:xfrm>
            <a:prstGeom prst="leftBrace">
              <a:avLst>
                <a:gd name="adj1" fmla="val 8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Text Box 15"/>
            <p:cNvSpPr txBox="1">
              <a:spLocks noChangeArrowheads="1"/>
            </p:cNvSpPr>
            <p:nvPr/>
          </p:nvSpPr>
          <p:spPr bwMode="auto">
            <a:xfrm>
              <a:off x="3888" y="3456"/>
              <a:ext cx="21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</a:t>
              </a:r>
              <a:r>
                <a:rPr lang="en-US" baseline="-25000"/>
                <a:t>3</a:t>
              </a:r>
              <a:endParaRPr lang="en-US"/>
            </a:p>
          </p:txBody>
        </p:sp>
      </p:grpSp>
      <p:sp>
        <p:nvSpPr>
          <p:cNvPr id="37" name="Rectangle 20"/>
          <p:cNvSpPr>
            <a:spLocks noChangeArrowheads="1"/>
          </p:cNvSpPr>
          <p:nvPr/>
        </p:nvSpPr>
        <p:spPr bwMode="auto">
          <a:xfrm>
            <a:off x="3066280" y="5316922"/>
            <a:ext cx="7620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x1</a:t>
            </a:r>
            <a:endParaRPr lang="en-US"/>
          </a:p>
        </p:txBody>
      </p:sp>
      <p:sp>
        <p:nvSpPr>
          <p:cNvPr id="38" name="Rectangle 21"/>
          <p:cNvSpPr>
            <a:spLocks noChangeArrowheads="1"/>
          </p:cNvSpPr>
          <p:nvPr/>
        </p:nvSpPr>
        <p:spPr bwMode="auto">
          <a:xfrm>
            <a:off x="3828280" y="5316922"/>
            <a:ext cx="7620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x2</a:t>
            </a:r>
            <a:endParaRPr lang="en-US"/>
          </a:p>
        </p:txBody>
      </p:sp>
      <p:sp>
        <p:nvSpPr>
          <p:cNvPr id="39" name="Rectangle 22"/>
          <p:cNvSpPr>
            <a:spLocks noChangeArrowheads="1"/>
          </p:cNvSpPr>
          <p:nvPr/>
        </p:nvSpPr>
        <p:spPr bwMode="auto">
          <a:xfrm>
            <a:off x="4590280" y="5316922"/>
            <a:ext cx="7620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x3</a:t>
            </a:r>
            <a:endParaRPr lang="en-US"/>
          </a:p>
        </p:txBody>
      </p:sp>
      <p:sp>
        <p:nvSpPr>
          <p:cNvPr id="40" name="Rectangle 23"/>
          <p:cNvSpPr>
            <a:spLocks noChangeArrowheads="1"/>
          </p:cNvSpPr>
          <p:nvPr/>
        </p:nvSpPr>
        <p:spPr bwMode="auto">
          <a:xfrm>
            <a:off x="5352280" y="5316922"/>
            <a:ext cx="7620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x4</a:t>
            </a:r>
            <a:endParaRPr lang="en-US"/>
          </a:p>
        </p:txBody>
      </p:sp>
      <p:sp>
        <p:nvSpPr>
          <p:cNvPr id="41" name="Text Box 24"/>
          <p:cNvSpPr txBox="1">
            <a:spLocks noChangeArrowheads="1"/>
          </p:cNvSpPr>
          <p:nvPr/>
        </p:nvSpPr>
        <p:spPr bwMode="auto">
          <a:xfrm>
            <a:off x="785487" y="5513256"/>
            <a:ext cx="1526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Circular buffer</a:t>
            </a:r>
          </a:p>
        </p:txBody>
      </p:sp>
      <p:sp>
        <p:nvSpPr>
          <p:cNvPr id="42" name="Rectangle 25"/>
          <p:cNvSpPr>
            <a:spLocks noChangeArrowheads="1"/>
          </p:cNvSpPr>
          <p:nvPr/>
        </p:nvSpPr>
        <p:spPr bwMode="auto">
          <a:xfrm>
            <a:off x="3066280" y="5316922"/>
            <a:ext cx="762000" cy="762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x5</a:t>
            </a:r>
            <a:endParaRPr lang="en-US"/>
          </a:p>
        </p:txBody>
      </p:sp>
      <p:sp>
        <p:nvSpPr>
          <p:cNvPr id="43" name="Rectangle 26"/>
          <p:cNvSpPr>
            <a:spLocks noChangeArrowheads="1"/>
          </p:cNvSpPr>
          <p:nvPr/>
        </p:nvSpPr>
        <p:spPr bwMode="auto">
          <a:xfrm>
            <a:off x="3828280" y="5316922"/>
            <a:ext cx="762000" cy="762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x6</a:t>
            </a:r>
            <a:endParaRPr lang="en-US"/>
          </a:p>
        </p:txBody>
      </p:sp>
      <p:sp>
        <p:nvSpPr>
          <p:cNvPr id="44" name="Rectangle 27"/>
          <p:cNvSpPr>
            <a:spLocks noChangeArrowheads="1"/>
          </p:cNvSpPr>
          <p:nvPr/>
        </p:nvSpPr>
        <p:spPr bwMode="auto">
          <a:xfrm>
            <a:off x="4590280" y="5316922"/>
            <a:ext cx="762000" cy="762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x7</a:t>
            </a:r>
            <a:endParaRPr lang="en-US"/>
          </a:p>
        </p:txBody>
      </p:sp>
      <p:sp>
        <p:nvSpPr>
          <p:cNvPr id="45" name="Text Box 19"/>
          <p:cNvSpPr txBox="1">
            <a:spLocks noChangeArrowheads="1"/>
          </p:cNvSpPr>
          <p:nvPr/>
        </p:nvSpPr>
        <p:spPr bwMode="auto">
          <a:xfrm>
            <a:off x="593207" y="3864976"/>
            <a:ext cx="13251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Data stream</a:t>
            </a:r>
          </a:p>
        </p:txBody>
      </p:sp>
    </p:spTree>
    <p:extLst>
      <p:ext uri="{BB962C8B-B14F-4D97-AF65-F5344CB8AC3E}">
        <p14:creationId xmlns:p14="http://schemas.microsoft.com/office/powerpoint/2010/main" val="3291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 autoUpdateAnimBg="0"/>
      <p:bldP spid="43" grpId="0" animBg="1" autoUpdateAnimBg="0"/>
      <p:bldP spid="44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</a:t>
            </a:r>
            <a:r>
              <a:rPr lang="en-US" dirty="0" smtClean="0"/>
              <a:t>Buffer: C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structure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put()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init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get()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5152" y="3371393"/>
            <a:ext cx="34564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#define SIZE 3</a:t>
            </a:r>
          </a:p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buffer[SIZE];</a:t>
            </a:r>
          </a:p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value) {</a:t>
            </a:r>
          </a:p>
          <a:p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(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+ 1) % SIZE;</a:t>
            </a:r>
          </a:p>
          <a:p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buffer[</a:t>
            </a:r>
            <a:r>
              <a:rPr lang="en-US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 value;</a:t>
            </a:r>
          </a:p>
          <a:p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1633733"/>
            <a:ext cx="42245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init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nn-NO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for </a:t>
            </a:r>
            <a:r>
              <a:rPr lang="nn-NO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(int i = 0; i &lt; SIZE; i++)</a:t>
            </a:r>
          </a:p>
          <a:p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buffer[</a:t>
            </a:r>
            <a:r>
              <a:rPr lang="en-US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 0;</a:t>
            </a:r>
          </a:p>
          <a:p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SIZE - 1;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1999" y="3371393"/>
            <a:ext cx="382126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 get the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ith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value from the circular </a:t>
            </a:r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buffer; </a:t>
            </a:r>
            <a:r>
              <a:rPr lang="en-US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zero being the newest value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*/ </a:t>
            </a:r>
          </a:p>
          <a:p>
            <a:r>
              <a:rPr lang="en-US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index = (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- </a:t>
            </a: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% SIZE;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 buffer[index];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9833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Circular </a:t>
            </a:r>
            <a:r>
              <a:rPr lang="en-US" dirty="0"/>
              <a:t>B</a:t>
            </a:r>
            <a:r>
              <a:rPr lang="en-US" dirty="0" smtClean="0"/>
              <a:t>uffers: </a:t>
            </a:r>
            <a:r>
              <a:rPr lang="en-US" dirty="0"/>
              <a:t>FIR </a:t>
            </a:r>
            <a:r>
              <a:rPr lang="en-US" dirty="0" smtClean="0"/>
              <a:t>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One output:</a:t>
            </a:r>
          </a:p>
          <a:p>
            <a:pPr marL="0" indent="0">
              <a:buNone/>
            </a:pPr>
            <a:r>
              <a:rPr lang="nn-NO" sz="2000" dirty="0">
                <a:latin typeface="Consolas" panose="020B0609020204030204" pitchFamily="49" charset="0"/>
                <a:cs typeface="Consolas" panose="020B0609020204030204" pitchFamily="49" charset="0"/>
              </a:rPr>
              <a:t>for (i = 0; i &lt; SIZE; i++)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y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+= x[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] * b[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pPr marL="0" indent="0">
              <a:buNone/>
            </a:pPr>
            <a:r>
              <a:rPr lang="en-US" dirty="0" smtClean="0"/>
              <a:t>Processing </a:t>
            </a:r>
            <a:r>
              <a:rPr lang="en-US" dirty="0"/>
              <a:t>as a stream using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circular buffer:</a:t>
            </a:r>
          </a:p>
          <a:p>
            <a:pPr marL="0" indent="0">
              <a:buNone/>
            </a:pPr>
            <a:r>
              <a:rPr lang="en-US" sz="1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fir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value) {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, y;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put(value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nn-NO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for </a:t>
            </a:r>
            <a:r>
              <a:rPr lang="nn-NO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(i = 0, y = 0; i &lt; SIZE; i++)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y 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+= b[</a:t>
            </a:r>
            <a:r>
              <a:rPr lang="en-US" sz="1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] * get(</a:t>
            </a:r>
            <a:r>
              <a:rPr lang="en-US" sz="1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return y</a:t>
            </a:r>
            <a:r>
              <a:rPr 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8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6872" y="1470362"/>
            <a:ext cx="3554144" cy="431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80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30094</TotalTime>
  <Words>1649</Words>
  <Application>Microsoft Office PowerPoint</Application>
  <PresentationFormat>On-screen Show (4:3)</PresentationFormat>
  <Paragraphs>366</Paragraphs>
  <Slides>32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  <vt:variant>
        <vt:lpstr>Custom Shows</vt:lpstr>
      </vt:variant>
      <vt:variant>
        <vt:i4>1</vt:i4>
      </vt:variant>
    </vt:vector>
  </HeadingPairs>
  <TitlesOfParts>
    <vt:vector size="40" baseType="lpstr">
      <vt:lpstr>Arial</vt:lpstr>
      <vt:lpstr>Comic Sans MS</vt:lpstr>
      <vt:lpstr>Consolas</vt:lpstr>
      <vt:lpstr>Monotype Sorts</vt:lpstr>
      <vt:lpstr>Times New Roman</vt:lpstr>
      <vt:lpstr>Wingdings</vt:lpstr>
      <vt:lpstr>Default Design</vt:lpstr>
      <vt:lpstr>Program Design and Analysis Chapter 5</vt:lpstr>
      <vt:lpstr>Next . . .</vt:lpstr>
      <vt:lpstr>Embedded Software Components</vt:lpstr>
      <vt:lpstr>Software State Machine</vt:lpstr>
      <vt:lpstr>State Machine Example: Seat Belt Controller</vt:lpstr>
      <vt:lpstr>Seat Belt Controller: C Code</vt:lpstr>
      <vt:lpstr>Circular Buffer</vt:lpstr>
      <vt:lpstr>Circular Buffer: C Implementation</vt:lpstr>
      <vt:lpstr>Using Circular Buffers: FIR Filter</vt:lpstr>
      <vt:lpstr>Queues </vt:lpstr>
      <vt:lpstr>An Array-Based Queue</vt:lpstr>
      <vt:lpstr>Producer/Consumer Systems</vt:lpstr>
      <vt:lpstr>Models of Programs</vt:lpstr>
      <vt:lpstr>Data Flow Graph (DFG)</vt:lpstr>
      <vt:lpstr>Data Flow Graph (DFG)</vt:lpstr>
      <vt:lpstr>Control-Data Flow Graph (CDFG)</vt:lpstr>
      <vt:lpstr>CDFG Example</vt:lpstr>
      <vt:lpstr>CDFG: For Loop</vt:lpstr>
      <vt:lpstr>Compilation and Execution</vt:lpstr>
      <vt:lpstr>From Assembly Code to Execution</vt:lpstr>
      <vt:lpstr>The Assembler</vt:lpstr>
      <vt:lpstr>The Symbol Table</vt:lpstr>
      <vt:lpstr>Object File</vt:lpstr>
      <vt:lpstr>Object File Formats</vt:lpstr>
      <vt:lpstr>Linking</vt:lpstr>
      <vt:lpstr>The Linker</vt:lpstr>
      <vt:lpstr>Example</vt:lpstr>
      <vt:lpstr>Example</vt:lpstr>
      <vt:lpstr>Example: Objdump Disassembly</vt:lpstr>
      <vt:lpstr>Example: Objdump Symbols</vt:lpstr>
      <vt:lpstr>PowerPoint Presentation</vt:lpstr>
      <vt:lpstr>Linking Example</vt:lpstr>
      <vt:lpstr>Shl</vt:lpstr>
    </vt:vector>
  </TitlesOfParts>
  <Company>KFUPM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Dr. Muhamed Mudawar</dc:creator>
  <cp:lastModifiedBy>ITC</cp:lastModifiedBy>
  <cp:revision>798</cp:revision>
  <dcterms:created xsi:type="dcterms:W3CDTF">2004-09-12T13:54:39Z</dcterms:created>
  <dcterms:modified xsi:type="dcterms:W3CDTF">2016-11-21T18:29:28Z</dcterms:modified>
</cp:coreProperties>
</file>