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44" r:id="rId2"/>
    <p:sldId id="457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72" r:id="rId14"/>
    <p:sldId id="469" r:id="rId15"/>
    <p:sldId id="470" r:id="rId16"/>
    <p:sldId id="471" r:id="rId17"/>
    <p:sldId id="468" r:id="rId18"/>
    <p:sldId id="473" r:id="rId19"/>
    <p:sldId id="474" r:id="rId20"/>
    <p:sldId id="475" r:id="rId21"/>
    <p:sldId id="476" r:id="rId22"/>
    <p:sldId id="509" r:id="rId23"/>
    <p:sldId id="477" r:id="rId24"/>
    <p:sldId id="478" r:id="rId25"/>
    <p:sldId id="480" r:id="rId26"/>
    <p:sldId id="479" r:id="rId27"/>
    <p:sldId id="482" r:id="rId28"/>
    <p:sldId id="483" r:id="rId29"/>
    <p:sldId id="484" r:id="rId30"/>
    <p:sldId id="485" r:id="rId31"/>
    <p:sldId id="486" r:id="rId32"/>
    <p:sldId id="487" r:id="rId33"/>
    <p:sldId id="488" r:id="rId34"/>
    <p:sldId id="489" r:id="rId35"/>
    <p:sldId id="490" r:id="rId36"/>
    <p:sldId id="492" r:id="rId37"/>
    <p:sldId id="491" r:id="rId38"/>
    <p:sldId id="493" r:id="rId39"/>
    <p:sldId id="494" r:id="rId40"/>
    <p:sldId id="495" r:id="rId41"/>
    <p:sldId id="496" r:id="rId42"/>
    <p:sldId id="497" r:id="rId43"/>
    <p:sldId id="510" r:id="rId44"/>
    <p:sldId id="511" r:id="rId45"/>
    <p:sldId id="498" r:id="rId46"/>
    <p:sldId id="499" r:id="rId47"/>
    <p:sldId id="500" r:id="rId48"/>
    <p:sldId id="501" r:id="rId49"/>
    <p:sldId id="502" r:id="rId50"/>
    <p:sldId id="503" r:id="rId51"/>
    <p:sldId id="504" r:id="rId52"/>
    <p:sldId id="505" r:id="rId53"/>
    <p:sldId id="506" r:id="rId54"/>
    <p:sldId id="508" r:id="rId55"/>
    <p:sldId id="507" r:id="rId56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CC00FF"/>
    <a:srgbClr val="CC66FF"/>
    <a:srgbClr val="FF0000"/>
    <a:srgbClr val="FF9900"/>
    <a:srgbClr val="FFAE5D"/>
    <a:srgbClr val="FFFF99"/>
    <a:srgbClr val="99FF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89" d="100"/>
          <a:sy n="89" d="100"/>
        </p:scale>
        <p:origin x="143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299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CPUs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4400" dirty="0" smtClean="0"/>
              <a:t>CPUs</a:t>
            </a:r>
            <a:br>
              <a:rPr lang="en-US" sz="4400" dirty="0" smtClean="0"/>
            </a:br>
            <a:r>
              <a:rPr lang="en-US" sz="4400" dirty="0" smtClean="0"/>
              <a:t>Chapter 3</a:t>
            </a: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Polling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characters from input to </a:t>
            </a:r>
            <a:r>
              <a:rPr lang="en-US" dirty="0" smtClean="0"/>
              <a:t>output</a:t>
            </a:r>
          </a:p>
          <a:p>
            <a:r>
              <a:rPr lang="en-US" dirty="0"/>
              <a:t>The input device sets its status register to 1 when a new character has been </a:t>
            </a:r>
            <a:r>
              <a:rPr lang="en-US" dirty="0" smtClean="0"/>
              <a:t>input; </a:t>
            </a:r>
            <a:r>
              <a:rPr lang="en-US" dirty="0"/>
              <a:t>we must set the status register back to 0 after the character has been read so that the device is ready to </a:t>
            </a:r>
            <a:r>
              <a:rPr lang="en-US" dirty="0" smtClean="0"/>
              <a:t>input another </a:t>
            </a:r>
            <a:r>
              <a:rPr lang="en-US" dirty="0"/>
              <a:t>character.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writing, we must set the output status register to 1 to start writing and wait for it to return to 0.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97" y="4081117"/>
            <a:ext cx="3571875" cy="1276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4005070"/>
            <a:ext cx="43781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+mn-lt"/>
                <a:cs typeface="+mn-cs"/>
              </a:rPr>
              <a:t>while</a:t>
            </a:r>
            <a:r>
              <a:rPr lang="en-US" dirty="0" smtClean="0"/>
              <a:t> (1) {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>
                <a:solidFill>
                  <a:srgbClr val="00B050"/>
                </a:solidFill>
              </a:rPr>
              <a:t>while</a:t>
            </a:r>
            <a:r>
              <a:rPr lang="en-US" dirty="0" smtClean="0"/>
              <a:t> (*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 smtClean="0"/>
              <a:t> *) </a:t>
            </a:r>
            <a:r>
              <a:rPr lang="en-US" dirty="0" smtClean="0">
                <a:solidFill>
                  <a:srgbClr val="9900CC"/>
                </a:solidFill>
              </a:rPr>
              <a:t>IN_STATUS </a:t>
            </a:r>
            <a:r>
              <a:rPr lang="en-US" dirty="0" smtClean="0"/>
              <a:t>== 0);</a:t>
            </a:r>
          </a:p>
          <a:p>
            <a:r>
              <a:rPr lang="en-US" dirty="0" smtClean="0"/>
              <a:t>   c = 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 smtClean="0"/>
              <a:t> *) </a:t>
            </a:r>
            <a:r>
              <a:rPr lang="en-US" dirty="0">
                <a:solidFill>
                  <a:srgbClr val="9900CC"/>
                </a:solidFill>
              </a:rPr>
              <a:t>IN_DATA</a:t>
            </a:r>
            <a:r>
              <a:rPr lang="en-US" dirty="0" smtClean="0"/>
              <a:t>; </a:t>
            </a:r>
          </a:p>
          <a:p>
            <a:r>
              <a:rPr lang="en-US" dirty="0"/>
              <a:t> </a:t>
            </a:r>
            <a:r>
              <a:rPr lang="en-US" dirty="0" smtClean="0"/>
              <a:t>  *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>
                <a:solidFill>
                  <a:srgbClr val="9900CC"/>
                </a:solidFill>
              </a:rPr>
              <a:t>IN_STATUS</a:t>
            </a:r>
            <a:r>
              <a:rPr lang="en-US" dirty="0" smtClean="0"/>
              <a:t>=0;</a:t>
            </a:r>
          </a:p>
          <a:p>
            <a:r>
              <a:rPr lang="en-US" dirty="0" smtClean="0"/>
              <a:t>   *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>
                <a:solidFill>
                  <a:srgbClr val="9900CC"/>
                </a:solidFill>
              </a:rPr>
              <a:t>OUT_DATA</a:t>
            </a:r>
            <a:r>
              <a:rPr lang="en-US" dirty="0" smtClean="0"/>
              <a:t> = c; </a:t>
            </a:r>
            <a:endParaRPr lang="en-US" dirty="0"/>
          </a:p>
          <a:p>
            <a:r>
              <a:rPr lang="en-US" dirty="0" smtClean="0"/>
              <a:t>   </a:t>
            </a:r>
            <a:r>
              <a:rPr lang="en-US" dirty="0"/>
              <a:t> 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>
                <a:solidFill>
                  <a:srgbClr val="9900CC"/>
                </a:solidFill>
              </a:rPr>
              <a:t>OU</a:t>
            </a:r>
            <a:r>
              <a:rPr lang="en-US" dirty="0" smtClean="0">
                <a:solidFill>
                  <a:srgbClr val="9900CC"/>
                </a:solidFill>
              </a:rPr>
              <a:t>T_STATUS </a:t>
            </a:r>
            <a:r>
              <a:rPr lang="en-US" dirty="0" smtClean="0"/>
              <a:t>= 1;</a:t>
            </a:r>
          </a:p>
          <a:p>
            <a:r>
              <a:rPr lang="en-US" dirty="0" smtClean="0"/>
              <a:t>    </a:t>
            </a:r>
            <a:r>
              <a:rPr lang="en-US" dirty="0">
                <a:solidFill>
                  <a:srgbClr val="00B05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/>
              <a:t>(*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>
                <a:solidFill>
                  <a:srgbClr val="9900CC"/>
                </a:solidFill>
              </a:rPr>
              <a:t>O</a:t>
            </a:r>
            <a:r>
              <a:rPr lang="en-US" dirty="0" smtClean="0">
                <a:solidFill>
                  <a:srgbClr val="9900CC"/>
                </a:solidFill>
              </a:rPr>
              <a:t>UT_STATUS </a:t>
            </a:r>
            <a:r>
              <a:rPr lang="en-US" dirty="0" smtClean="0"/>
              <a:t>!= 0);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3028" y="54526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 smtClean="0"/>
              <a:t> c;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Busy/wait </a:t>
            </a:r>
            <a:r>
              <a:rPr lang="en-US" dirty="0" smtClean="0"/>
              <a:t>I/O is </a:t>
            </a:r>
            <a:r>
              <a:rPr lang="en-US" dirty="0"/>
              <a:t>very </a:t>
            </a:r>
            <a:r>
              <a:rPr lang="en-US" dirty="0" smtClean="0"/>
              <a:t>inefficient</a:t>
            </a:r>
            <a:endParaRPr lang="en-US" dirty="0"/>
          </a:p>
          <a:p>
            <a:pPr lvl="1"/>
            <a:r>
              <a:rPr lang="en-US" dirty="0"/>
              <a:t>CPU can’t do other work while testing </a:t>
            </a:r>
            <a:r>
              <a:rPr lang="en-US" dirty="0" smtClean="0"/>
              <a:t>device</a:t>
            </a:r>
            <a:endParaRPr lang="en-US" dirty="0"/>
          </a:p>
          <a:p>
            <a:pPr lvl="1"/>
            <a:r>
              <a:rPr lang="en-US" dirty="0"/>
              <a:t>Hard to do simultaneous </a:t>
            </a:r>
            <a:r>
              <a:rPr lang="en-US" dirty="0" smtClean="0"/>
              <a:t>I/O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Interrupt mechanism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1. I/O </a:t>
            </a:r>
            <a:r>
              <a:rPr lang="en-US" sz="2000" dirty="0"/>
              <a:t>device asserts an interrupt request signal</a:t>
            </a:r>
          </a:p>
          <a:p>
            <a:pPr marL="0" indent="0">
              <a:buNone/>
            </a:pPr>
            <a:r>
              <a:rPr lang="en-US" sz="2000" dirty="0" smtClean="0"/>
              <a:t>    2</a:t>
            </a:r>
            <a:r>
              <a:rPr lang="en-US" sz="2000" dirty="0"/>
              <a:t>. CPU asserts interrupt acknowledge signal</a:t>
            </a:r>
          </a:p>
          <a:p>
            <a:pPr marL="0" indent="0">
              <a:buNone/>
            </a:pPr>
            <a:r>
              <a:rPr lang="en-US" sz="2000" dirty="0" smtClean="0"/>
              <a:t>    3</a:t>
            </a:r>
            <a:r>
              <a:rPr lang="en-US" sz="2000" dirty="0"/>
              <a:t>. PC is set to the address of interrupt handler</a:t>
            </a:r>
          </a:p>
          <a:p>
            <a:pPr marL="0" indent="0">
              <a:buNone/>
            </a:pPr>
            <a:r>
              <a:rPr lang="en-US" sz="2000" dirty="0" smtClean="0"/>
              <a:t>    4</a:t>
            </a:r>
            <a:r>
              <a:rPr lang="en-US" sz="2000" dirty="0"/>
              <a:t>. When the interrupt handler finishes, it returns to </a:t>
            </a:r>
            <a:r>
              <a:rPr lang="en-US" sz="2000" dirty="0" smtClean="0"/>
              <a:t>the foreground </a:t>
            </a:r>
            <a:r>
              <a:rPr lang="en-US" sz="2000" dirty="0"/>
              <a:t>program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113" y="4808867"/>
            <a:ext cx="5003295" cy="147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characters from input to </a:t>
            </a:r>
            <a:r>
              <a:rPr lang="en-US" dirty="0" smtClean="0"/>
              <a:t>output using interrupts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What is the limitation of this code?</a:t>
            </a:r>
          </a:p>
          <a:p>
            <a:r>
              <a:rPr lang="en-US" dirty="0" smtClean="0"/>
              <a:t>How </a:t>
            </a:r>
            <a:r>
              <a:rPr lang="en-US" dirty="0"/>
              <a:t>can we improve it?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94" y="1988825"/>
            <a:ext cx="4762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I/O with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Copying Characters from Input to Output with Interrupts and Buffers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463" y="3371393"/>
            <a:ext cx="3686848" cy="12608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77" y="1988825"/>
            <a:ext cx="4714875" cy="42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Interrupt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Device</a:t>
            </a:r>
          </a:p>
          <a:p>
            <a:pPr lvl="1"/>
            <a:r>
              <a:rPr lang="en-US" dirty="0" smtClean="0"/>
              <a:t>8-bit </a:t>
            </a:r>
            <a:r>
              <a:rPr lang="en-US" dirty="0" smtClean="0">
                <a:solidFill>
                  <a:srgbClr val="FF0000"/>
                </a:solidFill>
              </a:rPr>
              <a:t>status register </a:t>
            </a:r>
            <a:r>
              <a:rPr lang="en-US" dirty="0" smtClean="0"/>
              <a:t>at address </a:t>
            </a:r>
            <a:r>
              <a:rPr lang="en-US" dirty="0" smtClean="0">
                <a:solidFill>
                  <a:srgbClr val="FF0000"/>
                </a:solidFill>
              </a:rPr>
              <a:t>0xA0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Bit 0</a:t>
            </a:r>
            <a:r>
              <a:rPr lang="en-US" dirty="0" smtClean="0"/>
              <a:t> is a </a:t>
            </a:r>
            <a:r>
              <a:rPr lang="en-US" dirty="0">
                <a:solidFill>
                  <a:srgbClr val="FF0000"/>
                </a:solidFill>
              </a:rPr>
              <a:t>data ready </a:t>
            </a:r>
            <a:r>
              <a:rPr lang="en-US" dirty="0" smtClean="0">
                <a:solidFill>
                  <a:srgbClr val="FF0000"/>
                </a:solidFill>
              </a:rPr>
              <a:t>flag </a:t>
            </a:r>
            <a:r>
              <a:rPr lang="en-US" dirty="0"/>
              <a:t>set </a:t>
            </a:r>
            <a:r>
              <a:rPr lang="en-US" dirty="0" smtClean="0"/>
              <a:t>whenever new data is received</a:t>
            </a:r>
          </a:p>
          <a:p>
            <a:pPr lvl="2"/>
            <a:r>
              <a:rPr lang="en-US" dirty="0" smtClean="0"/>
              <a:t>once data is processed, data </a:t>
            </a:r>
            <a:r>
              <a:rPr lang="en-US" dirty="0"/>
              <a:t>ready flag must </a:t>
            </a:r>
            <a:r>
              <a:rPr lang="en-US" dirty="0" smtClean="0"/>
              <a:t>be reset </a:t>
            </a:r>
          </a:p>
          <a:p>
            <a:pPr lvl="1"/>
            <a:r>
              <a:rPr lang="en-US" dirty="0" smtClean="0"/>
              <a:t>8-bit </a:t>
            </a:r>
            <a:r>
              <a:rPr lang="en-US" dirty="0" smtClean="0">
                <a:solidFill>
                  <a:srgbClr val="FF0000"/>
                </a:solidFill>
              </a:rPr>
              <a:t>data register </a:t>
            </a:r>
            <a:r>
              <a:rPr lang="en-US" dirty="0" smtClean="0"/>
              <a:t>at address </a:t>
            </a:r>
            <a:r>
              <a:rPr lang="en-US" dirty="0" smtClean="0">
                <a:solidFill>
                  <a:srgbClr val="FF0000"/>
                </a:solidFill>
              </a:rPr>
              <a:t>0xA1</a:t>
            </a:r>
          </a:p>
          <a:p>
            <a:pPr lvl="1"/>
            <a:r>
              <a:rPr lang="en-US" dirty="0" smtClean="0"/>
              <a:t>generates </a:t>
            </a:r>
            <a:r>
              <a:rPr lang="en-US" dirty="0"/>
              <a:t>an interrupt request upon </a:t>
            </a:r>
            <a:r>
              <a:rPr lang="en-US" dirty="0" smtClean="0"/>
              <a:t>receiving new </a:t>
            </a:r>
            <a:r>
              <a:rPr lang="en-US" dirty="0"/>
              <a:t>data</a:t>
            </a:r>
            <a:endParaRPr lang="en-US" dirty="0" smtClean="0"/>
          </a:p>
          <a:p>
            <a:r>
              <a:rPr lang="en-US" dirty="0" smtClean="0"/>
              <a:t>Output Device</a:t>
            </a:r>
          </a:p>
          <a:p>
            <a:pPr lvl="1"/>
            <a:r>
              <a:rPr lang="en-US" dirty="0"/>
              <a:t>8-bit </a:t>
            </a:r>
            <a:r>
              <a:rPr lang="en-US" dirty="0">
                <a:solidFill>
                  <a:srgbClr val="FF0000"/>
                </a:solidFill>
              </a:rPr>
              <a:t>status register </a:t>
            </a:r>
            <a:r>
              <a:rPr lang="en-US" dirty="0"/>
              <a:t>at address </a:t>
            </a:r>
            <a:r>
              <a:rPr lang="en-US" dirty="0" smtClean="0">
                <a:solidFill>
                  <a:srgbClr val="FF0000"/>
                </a:solidFill>
              </a:rPr>
              <a:t>0xB0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Bit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smtClean="0">
                <a:solidFill>
                  <a:srgbClr val="FF0000"/>
                </a:solidFill>
              </a:rPr>
              <a:t>ready to send flag </a:t>
            </a:r>
            <a:r>
              <a:rPr lang="en-US" dirty="0"/>
              <a:t>set </a:t>
            </a:r>
            <a:r>
              <a:rPr lang="en-US" dirty="0" smtClean="0"/>
              <a:t>by device when ready to send data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Bit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is a </a:t>
            </a:r>
            <a:r>
              <a:rPr lang="en-US" dirty="0"/>
              <a:t>transmit enable </a:t>
            </a:r>
            <a:r>
              <a:rPr lang="en-US" dirty="0" smtClean="0"/>
              <a:t>bit reset </a:t>
            </a:r>
            <a:r>
              <a:rPr lang="en-US" dirty="0"/>
              <a:t>by </a:t>
            </a:r>
            <a:r>
              <a:rPr lang="en-US" dirty="0" smtClean="0"/>
              <a:t>device </a:t>
            </a:r>
            <a:r>
              <a:rPr lang="en-US" dirty="0"/>
              <a:t>after </a:t>
            </a:r>
            <a:r>
              <a:rPr lang="en-US" dirty="0" smtClean="0"/>
              <a:t>each transmission</a:t>
            </a:r>
            <a:endParaRPr lang="en-US" dirty="0"/>
          </a:p>
          <a:p>
            <a:pPr lvl="1"/>
            <a:r>
              <a:rPr lang="en-US" dirty="0" smtClean="0"/>
              <a:t>16-bit </a:t>
            </a:r>
            <a:r>
              <a:rPr lang="en-US" dirty="0">
                <a:solidFill>
                  <a:srgbClr val="FF0000"/>
                </a:solidFill>
              </a:rPr>
              <a:t>data register </a:t>
            </a:r>
            <a:r>
              <a:rPr lang="en-US" dirty="0"/>
              <a:t>at address </a:t>
            </a:r>
            <a:r>
              <a:rPr lang="en-US" dirty="0" smtClean="0">
                <a:solidFill>
                  <a:srgbClr val="FF0000"/>
                </a:solidFill>
              </a:rPr>
              <a:t>0xB1</a:t>
            </a:r>
          </a:p>
          <a:p>
            <a:pPr lvl="1"/>
            <a:r>
              <a:rPr lang="en-US" dirty="0"/>
              <a:t>generates an interrupt request </a:t>
            </a:r>
            <a:r>
              <a:rPr lang="en-US" dirty="0" smtClean="0"/>
              <a:t>when ready </a:t>
            </a:r>
            <a:r>
              <a:rPr lang="en-US" dirty="0"/>
              <a:t>to send new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Interrupt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software that collects </a:t>
            </a:r>
            <a:r>
              <a:rPr lang="en-US" dirty="0" smtClean="0"/>
              <a:t>8-bits received </a:t>
            </a:r>
            <a:r>
              <a:rPr lang="en-US" dirty="0"/>
              <a:t>through </a:t>
            </a:r>
            <a:r>
              <a:rPr lang="en-US" dirty="0" smtClean="0"/>
              <a:t>the input </a:t>
            </a:r>
            <a:r>
              <a:rPr lang="en-US" dirty="0"/>
              <a:t>device, and </a:t>
            </a:r>
            <a:r>
              <a:rPr lang="en-US" dirty="0" smtClean="0"/>
              <a:t>accumulates them until </a:t>
            </a:r>
            <a:r>
              <a:rPr lang="en-US" dirty="0"/>
              <a:t>the </a:t>
            </a:r>
            <a:r>
              <a:rPr lang="en-US" dirty="0" smtClean="0"/>
              <a:t>output </a:t>
            </a:r>
            <a:r>
              <a:rPr lang="en-US" dirty="0"/>
              <a:t>device becomes ready to </a:t>
            </a:r>
            <a:r>
              <a:rPr lang="en-US" dirty="0" smtClean="0"/>
              <a:t>send</a:t>
            </a:r>
          </a:p>
          <a:p>
            <a:r>
              <a:rPr lang="en-US" dirty="0"/>
              <a:t>Once the </a:t>
            </a:r>
            <a:r>
              <a:rPr lang="en-US" dirty="0" smtClean="0"/>
              <a:t>output device becomes </a:t>
            </a:r>
            <a:r>
              <a:rPr lang="en-US" dirty="0"/>
              <a:t>ready to send data, the </a:t>
            </a:r>
            <a:r>
              <a:rPr lang="en-US" dirty="0" smtClean="0"/>
              <a:t>accumulated data is </a:t>
            </a:r>
            <a:r>
              <a:rPr lang="en-US" dirty="0"/>
              <a:t>sent using the </a:t>
            </a:r>
            <a:r>
              <a:rPr lang="en-US" dirty="0" smtClean="0"/>
              <a:t>output device</a:t>
            </a:r>
          </a:p>
          <a:p>
            <a:r>
              <a:rPr lang="en-US" dirty="0"/>
              <a:t>The first </a:t>
            </a:r>
            <a:r>
              <a:rPr lang="en-US" dirty="0" smtClean="0"/>
              <a:t>data received </a:t>
            </a:r>
            <a:r>
              <a:rPr lang="en-US" dirty="0"/>
              <a:t>after sending replaces the previous </a:t>
            </a:r>
            <a:r>
              <a:rPr lang="en-US" dirty="0" smtClean="0"/>
              <a:t>accumulated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Interrupt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DEV1_STATUS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0xA0</a:t>
            </a:r>
            <a:endParaRPr lang="en-US" sz="18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DEV1_DATA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0xA1</a:t>
            </a:r>
            <a:endParaRPr lang="en-US" sz="18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DEV2_STATUS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0xB0</a:t>
            </a:r>
            <a:endParaRPr lang="en-US" sz="18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DEV2_DATA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0xB1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short</a:t>
            </a:r>
            <a:r>
              <a:rPr lang="en-US" sz="1800" dirty="0" smtClean="0"/>
              <a:t> data </a:t>
            </a:r>
            <a:r>
              <a:rPr lang="en-US" sz="1800" dirty="0"/>
              <a:t>= 0</a:t>
            </a:r>
            <a:r>
              <a:rPr lang="en-US" sz="1800" dirty="0" smtClean="0"/>
              <a:t>; // 16-bit data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device1_handler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50"/>
                </a:solidFill>
              </a:rPr>
              <a:t>void</a:t>
            </a:r>
            <a:r>
              <a:rPr lang="en-US" sz="1800" dirty="0"/>
              <a:t>) </a:t>
            </a:r>
            <a:r>
              <a:rPr lang="en-US" sz="1800" dirty="0" smtClean="0"/>
              <a:t>{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data += </a:t>
            </a:r>
            <a:r>
              <a:rPr lang="en-US" sz="1800" dirty="0"/>
              <a:t>(* </a:t>
            </a:r>
            <a:r>
              <a:rPr lang="en-US" sz="1800" dirty="0" smtClean="0"/>
              <a:t>(</a:t>
            </a:r>
            <a:r>
              <a:rPr lang="en-US" sz="1800" dirty="0">
                <a:solidFill>
                  <a:srgbClr val="00B050"/>
                </a:solidFill>
              </a:rPr>
              <a:t>char</a:t>
            </a:r>
            <a:r>
              <a:rPr lang="en-US" sz="1800" dirty="0" smtClean="0"/>
              <a:t> *) </a:t>
            </a:r>
            <a:r>
              <a:rPr lang="en-US" sz="1800" dirty="0"/>
              <a:t>DEV1_DATA);</a:t>
            </a:r>
          </a:p>
          <a:p>
            <a:pPr marL="0" indent="0">
              <a:buNone/>
            </a:pPr>
            <a:r>
              <a:rPr lang="en-US" sz="1800" dirty="0"/>
              <a:t>(* (</a:t>
            </a:r>
            <a:r>
              <a:rPr lang="en-US" sz="1800" dirty="0">
                <a:solidFill>
                  <a:srgbClr val="00B050"/>
                </a:solidFill>
              </a:rPr>
              <a:t>char</a:t>
            </a:r>
            <a:r>
              <a:rPr lang="en-US" sz="1800" dirty="0"/>
              <a:t> *) DEV1_STATUS) &amp;= 0xfe; // reset data ready flag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device2_handler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50"/>
                </a:solidFill>
              </a:rPr>
              <a:t>void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(* </a:t>
            </a:r>
            <a:r>
              <a:rPr lang="en-US" sz="1800" dirty="0" smtClean="0"/>
              <a:t>(</a:t>
            </a:r>
            <a:r>
              <a:rPr lang="en-US" sz="1800" dirty="0">
                <a:solidFill>
                  <a:srgbClr val="00B050"/>
                </a:solidFill>
              </a:rPr>
              <a:t>short</a:t>
            </a:r>
            <a:r>
              <a:rPr lang="en-US" sz="1800" dirty="0" smtClean="0"/>
              <a:t> </a:t>
            </a:r>
            <a:r>
              <a:rPr lang="en-US" sz="1800" dirty="0"/>
              <a:t>*) DEV2_DATA) = data;</a:t>
            </a:r>
          </a:p>
          <a:p>
            <a:pPr marL="0" indent="0">
              <a:buNone/>
            </a:pPr>
            <a:r>
              <a:rPr lang="sv-SE" sz="1800" dirty="0"/>
              <a:t>(* (</a:t>
            </a:r>
            <a:r>
              <a:rPr lang="sv-SE" sz="1800" dirty="0">
                <a:solidFill>
                  <a:srgbClr val="00B050"/>
                </a:solidFill>
              </a:rPr>
              <a:t>char</a:t>
            </a:r>
            <a:r>
              <a:rPr lang="sv-SE" sz="1800" dirty="0"/>
              <a:t> *) DEV2_STATUS) |= 2; // transmit enable</a:t>
            </a:r>
          </a:p>
          <a:p>
            <a:pPr marL="0" indent="0">
              <a:buNone/>
            </a:pPr>
            <a:r>
              <a:rPr lang="en-US" sz="1800" dirty="0"/>
              <a:t>data = 0</a:t>
            </a:r>
            <a:r>
              <a:rPr lang="en-US" sz="1800" dirty="0" smtClean="0"/>
              <a:t>; 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612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vs. Polling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</a:p>
          <a:p>
            <a:pPr lvl="1"/>
            <a:r>
              <a:rPr lang="en-US" dirty="0"/>
              <a:t>takes CPU time even when no requests </a:t>
            </a:r>
            <a:r>
              <a:rPr lang="en-US" dirty="0" smtClean="0"/>
              <a:t>pending</a:t>
            </a:r>
          </a:p>
          <a:p>
            <a:pPr lvl="1"/>
            <a:r>
              <a:rPr lang="en-US" dirty="0"/>
              <a:t>overhead may be reduced at expense of response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overhead when no requests </a:t>
            </a:r>
            <a:r>
              <a:rPr lang="en-US" dirty="0" smtClean="0"/>
              <a:t>pending</a:t>
            </a:r>
          </a:p>
          <a:p>
            <a:pPr lvl="1"/>
            <a:r>
              <a:rPr lang="en-US" dirty="0"/>
              <a:t>facilitate concurrency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hard to </a:t>
            </a:r>
            <a:r>
              <a:rPr lang="en-US" dirty="0" smtClean="0"/>
              <a:t>debug</a:t>
            </a:r>
          </a:p>
          <a:p>
            <a:r>
              <a:rPr lang="en-US" dirty="0"/>
              <a:t>What </a:t>
            </a:r>
            <a:r>
              <a:rPr lang="en-US" dirty="0" smtClean="0"/>
              <a:t>if ISR does not save &amp; restore a used register?</a:t>
            </a:r>
            <a:endParaRPr lang="en-US" dirty="0"/>
          </a:p>
          <a:p>
            <a:pPr lvl="1"/>
            <a:r>
              <a:rPr lang="en-US" dirty="0"/>
              <a:t>Foreground program can exhibit mysterious </a:t>
            </a:r>
            <a:r>
              <a:rPr lang="en-US" dirty="0" smtClean="0"/>
              <a:t>bugs</a:t>
            </a:r>
            <a:endParaRPr lang="en-US" dirty="0"/>
          </a:p>
          <a:p>
            <a:pPr lvl="1"/>
            <a:r>
              <a:rPr lang="en-US" dirty="0"/>
              <a:t>Bugs will be hard to repeat---depend on interrupt </a:t>
            </a:r>
            <a:r>
              <a:rPr lang="en-US" dirty="0" smtClean="0"/>
              <a:t>timing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CPU checks the interrupt request line before </a:t>
            </a:r>
            <a:r>
              <a:rPr lang="en-US" dirty="0" smtClean="0"/>
              <a:t>executing every </a:t>
            </a:r>
            <a:r>
              <a:rPr lang="en-US" dirty="0"/>
              <a:t>instruction</a:t>
            </a:r>
          </a:p>
          <a:p>
            <a:r>
              <a:rPr lang="en-US" dirty="0" smtClean="0"/>
              <a:t>If </a:t>
            </a:r>
            <a:r>
              <a:rPr lang="en-US" dirty="0"/>
              <a:t>asserted, the CPU sets PC to the beginning of </a:t>
            </a:r>
            <a:r>
              <a:rPr lang="en-US" dirty="0" smtClean="0"/>
              <a:t>the interrupt </a:t>
            </a:r>
            <a:r>
              <a:rPr lang="en-US" dirty="0"/>
              <a:t>handler</a:t>
            </a:r>
          </a:p>
          <a:p>
            <a:r>
              <a:rPr lang="en-US" dirty="0" smtClean="0"/>
              <a:t>The </a:t>
            </a:r>
            <a:r>
              <a:rPr lang="en-US" dirty="0"/>
              <a:t>interrupt handler code can reside anywhere in memory.</a:t>
            </a:r>
          </a:p>
          <a:p>
            <a:r>
              <a:rPr lang="en-US" dirty="0"/>
              <a:t>Its starting address is stored in a predefined </a:t>
            </a:r>
            <a:r>
              <a:rPr lang="en-US" dirty="0" smtClean="0"/>
              <a:t>location</a:t>
            </a:r>
          </a:p>
          <a:p>
            <a:r>
              <a:rPr lang="en-US" dirty="0" smtClean="0"/>
              <a:t>CPU’s </a:t>
            </a:r>
            <a:r>
              <a:rPr lang="en-US" dirty="0"/>
              <a:t>interrupt mechanism </a:t>
            </a:r>
            <a:r>
              <a:rPr lang="en-US" dirty="0" smtClean="0"/>
              <a:t>resembles </a:t>
            </a:r>
            <a:r>
              <a:rPr lang="en-US" dirty="0"/>
              <a:t>its subroutine function </a:t>
            </a:r>
            <a:endParaRPr lang="en-US" dirty="0" smtClean="0"/>
          </a:p>
          <a:p>
            <a:r>
              <a:rPr lang="en-US" dirty="0" smtClean="0"/>
              <a:t>High-level </a:t>
            </a:r>
            <a:r>
              <a:rPr lang="en-US" dirty="0"/>
              <a:t>language interface for interrupt handlers 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epends </a:t>
            </a:r>
            <a:r>
              <a:rPr lang="en-US" dirty="0"/>
              <a:t>on CPU and compiler</a:t>
            </a:r>
          </a:p>
        </p:txBody>
      </p:sp>
    </p:spTree>
    <p:extLst>
      <p:ext uri="{BB962C8B-B14F-4D97-AF65-F5344CB8AC3E}">
        <p14:creationId xmlns:p14="http://schemas.microsoft.com/office/powerpoint/2010/main" val="10791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Multiple I/O Devices-Priorities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Interrupt </a:t>
            </a:r>
            <a:r>
              <a:rPr lang="en-US" dirty="0" smtClean="0">
                <a:solidFill>
                  <a:srgbClr val="FF0000"/>
                </a:solidFill>
              </a:rPr>
              <a:t>Priorities </a:t>
            </a:r>
            <a:r>
              <a:rPr lang="en-US" dirty="0"/>
              <a:t>a</a:t>
            </a:r>
            <a:r>
              <a:rPr lang="en-US" dirty="0" smtClean="0"/>
              <a:t>llow </a:t>
            </a:r>
            <a:r>
              <a:rPr lang="en-US" dirty="0"/>
              <a:t>the CPU to recognize some interrupts as more </a:t>
            </a:r>
            <a:r>
              <a:rPr lang="en-US" dirty="0" smtClean="0"/>
              <a:t>important than others</a:t>
            </a:r>
          </a:p>
          <a:p>
            <a:r>
              <a:rPr lang="fr-FR" dirty="0"/>
              <a:t>Multiple interrupt request signals, e.g. L1, L2, . . . , Ln</a:t>
            </a:r>
          </a:p>
          <a:p>
            <a:r>
              <a:rPr lang="en-US" dirty="0" smtClean="0"/>
              <a:t>Lower </a:t>
            </a:r>
            <a:r>
              <a:rPr lang="en-US" dirty="0"/>
              <a:t>number signals have higher priority</a:t>
            </a:r>
          </a:p>
          <a:p>
            <a:r>
              <a:rPr lang="en-US" dirty="0" smtClean="0"/>
              <a:t>Interrupt </a:t>
            </a:r>
            <a:r>
              <a:rPr lang="en-US" dirty="0"/>
              <a:t>acknowledge signal carries the request number</a:t>
            </a:r>
          </a:p>
          <a:p>
            <a:r>
              <a:rPr lang="en-US" dirty="0" smtClean="0"/>
              <a:t>A </a:t>
            </a:r>
            <a:r>
              <a:rPr lang="en-US" dirty="0"/>
              <a:t>device knows its request is accepted by seeing </a:t>
            </a:r>
            <a:r>
              <a:rPr lang="en-US" dirty="0" smtClean="0"/>
              <a:t>its priority </a:t>
            </a:r>
            <a:r>
              <a:rPr lang="en-US" dirty="0"/>
              <a:t>number on the interrupt acknowledge lines</a:t>
            </a:r>
          </a:p>
          <a:p>
            <a:r>
              <a:rPr lang="en-US" dirty="0" smtClean="0"/>
              <a:t>Priorities </a:t>
            </a:r>
            <a:r>
              <a:rPr lang="en-US" dirty="0"/>
              <a:t>are set by connecting request lines</a:t>
            </a:r>
          </a:p>
          <a:p>
            <a:pPr lvl="1"/>
            <a:r>
              <a:rPr lang="en-US" dirty="0" smtClean="0"/>
              <a:t>Changing </a:t>
            </a:r>
            <a:r>
              <a:rPr lang="en-US" dirty="0"/>
              <a:t>priorities requires hardware </a:t>
            </a:r>
            <a:r>
              <a:rPr lang="en-US" dirty="0" smtClean="0"/>
              <a:t>modification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 smtClean="0"/>
              <a:t>Input and Output (I/O) Devices</a:t>
            </a:r>
          </a:p>
          <a:p>
            <a:r>
              <a:rPr lang="en-US" dirty="0" smtClean="0"/>
              <a:t>Busy-Wait (Polling) I/O</a:t>
            </a:r>
          </a:p>
          <a:p>
            <a:r>
              <a:rPr lang="en-US" dirty="0" smtClean="0"/>
              <a:t>Interrupt I/O</a:t>
            </a:r>
          </a:p>
          <a:p>
            <a:r>
              <a:rPr lang="en-US" dirty="0"/>
              <a:t>Supervisor </a:t>
            </a:r>
            <a:r>
              <a:rPr lang="en-US" dirty="0" smtClean="0"/>
              <a:t>Mode</a:t>
            </a:r>
            <a:r>
              <a:rPr lang="en-US" dirty="0"/>
              <a:t>, </a:t>
            </a:r>
            <a:r>
              <a:rPr lang="en-US" dirty="0" smtClean="0"/>
              <a:t>Exceptions</a:t>
            </a:r>
            <a:r>
              <a:rPr lang="en-US" dirty="0"/>
              <a:t>, and </a:t>
            </a:r>
            <a:r>
              <a:rPr lang="en-US" dirty="0" smtClean="0"/>
              <a:t>Traps</a:t>
            </a:r>
          </a:p>
          <a:p>
            <a:r>
              <a:rPr lang="en-US" dirty="0"/>
              <a:t>Caches and </a:t>
            </a:r>
            <a:r>
              <a:rPr lang="en-US" dirty="0" smtClean="0"/>
              <a:t>CPUs</a:t>
            </a:r>
          </a:p>
          <a:p>
            <a:r>
              <a:rPr lang="en-US" dirty="0"/>
              <a:t>Memory M</a:t>
            </a:r>
            <a:r>
              <a:rPr lang="en-US" dirty="0" smtClean="0"/>
              <a:t>anagement </a:t>
            </a:r>
          </a:p>
          <a:p>
            <a:r>
              <a:rPr lang="en-US" dirty="0" smtClean="0"/>
              <a:t>CPU Performance</a:t>
            </a:r>
          </a:p>
          <a:p>
            <a:r>
              <a:rPr lang="en-US" dirty="0" smtClean="0"/>
              <a:t>CPU Power Consumption &amp; Management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Interrupt Request Lines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59" y="1758397"/>
            <a:ext cx="6829425" cy="4010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92681" y="138407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og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Interrupt </a:t>
            </a:r>
            <a:r>
              <a:rPr lang="en-US" dirty="0" smtClean="0">
                <a:solidFill>
                  <a:srgbClr val="FF0000"/>
                </a:solidFill>
              </a:rPr>
              <a:t>Masking</a:t>
            </a:r>
          </a:p>
          <a:p>
            <a:pPr lvl="1"/>
            <a:r>
              <a:rPr lang="en-US" dirty="0"/>
              <a:t>A lower-priority interrupt does not occur while </a:t>
            </a:r>
            <a:r>
              <a:rPr lang="en-US" dirty="0" smtClean="0"/>
              <a:t>a higher-priority interrupt </a:t>
            </a:r>
            <a:r>
              <a:rPr lang="en-US" dirty="0"/>
              <a:t>is being </a:t>
            </a:r>
            <a:r>
              <a:rPr lang="en-US" dirty="0" smtClean="0"/>
              <a:t>handled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Priority register</a:t>
            </a:r>
            <a:r>
              <a:rPr lang="en-US" dirty="0"/>
              <a:t>: </a:t>
            </a:r>
            <a:r>
              <a:rPr lang="en-US" dirty="0" smtClean="0"/>
              <a:t>holds priority </a:t>
            </a:r>
            <a:r>
              <a:rPr lang="en-US" dirty="0"/>
              <a:t>of currently handled </a:t>
            </a:r>
            <a:r>
              <a:rPr lang="en-US" dirty="0" smtClean="0"/>
              <a:t>interrupt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Non-Maskable Interrupt (NMI)</a:t>
            </a:r>
          </a:p>
          <a:p>
            <a:pPr lvl="1"/>
            <a:r>
              <a:rPr lang="en-US" dirty="0"/>
              <a:t>The highest-priority </a:t>
            </a:r>
            <a:r>
              <a:rPr lang="en-US" dirty="0" smtClean="0"/>
              <a:t>interrupt</a:t>
            </a:r>
          </a:p>
          <a:p>
            <a:pPr lvl="1"/>
            <a:r>
              <a:rPr lang="en-US" dirty="0"/>
              <a:t>Usually reserved for interrupts caused by power </a:t>
            </a:r>
            <a:r>
              <a:rPr lang="en-US" dirty="0" smtClean="0"/>
              <a:t>failures</a:t>
            </a:r>
          </a:p>
          <a:p>
            <a:r>
              <a:rPr lang="en-US" dirty="0"/>
              <a:t>Typically, up to 8 priorities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support more than 8 devices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19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priority levels can be added with external logic </a:t>
            </a:r>
            <a:endParaRPr lang="en-US" dirty="0" smtClean="0"/>
          </a:p>
          <a:p>
            <a:r>
              <a:rPr lang="en-US" dirty="0" smtClean="0"/>
              <a:t>When more than one device are connected to the same interrupt line, the CPU does not know which device caused the interrupt</a:t>
            </a:r>
          </a:p>
          <a:p>
            <a:r>
              <a:rPr lang="en-US" dirty="0" smtClean="0"/>
              <a:t>The </a:t>
            </a:r>
            <a:r>
              <a:rPr lang="en-US" dirty="0"/>
              <a:t>handler uses software polling to check the status of each </a:t>
            </a:r>
            <a:r>
              <a:rPr lang="en-US" dirty="0" smtClean="0"/>
              <a:t>device to know the device who requested the interrupt</a:t>
            </a:r>
          </a:p>
          <a:p>
            <a:r>
              <a:rPr lang="en-US" dirty="0" smtClean="0"/>
              <a:t>It can assign priority among the requesting devices by arranging the order of checking their status</a:t>
            </a:r>
          </a:p>
        </p:txBody>
      </p:sp>
    </p:spTree>
    <p:extLst>
      <p:ext uri="{BB962C8B-B14F-4D97-AF65-F5344CB8AC3E}">
        <p14:creationId xmlns:p14="http://schemas.microsoft.com/office/powerpoint/2010/main" val="384558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Prioritized I/O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we have devices A, B, and C. A has priority 1 (highest priority), B priority 2, and C priority 3.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71" y="2104039"/>
            <a:ext cx="5824297" cy="408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Multiple I/O </a:t>
            </a:r>
            <a:r>
              <a:rPr lang="en-US" dirty="0" smtClean="0"/>
              <a:t>Devices-Vectors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Interrupt </a:t>
            </a:r>
            <a:r>
              <a:rPr lang="en-US" dirty="0" smtClean="0">
                <a:solidFill>
                  <a:srgbClr val="FF0000"/>
                </a:solidFill>
              </a:rPr>
              <a:t>Vectors </a:t>
            </a:r>
            <a:r>
              <a:rPr lang="en-US" dirty="0"/>
              <a:t>a</a:t>
            </a:r>
            <a:r>
              <a:rPr lang="en-US" dirty="0" smtClean="0"/>
              <a:t>llow interrupting </a:t>
            </a:r>
            <a:r>
              <a:rPr lang="en-US" dirty="0"/>
              <a:t>device to specify its handler</a:t>
            </a:r>
          </a:p>
          <a:p>
            <a:r>
              <a:rPr lang="en-US" dirty="0" smtClean="0"/>
              <a:t>Requires </a:t>
            </a:r>
            <a:r>
              <a:rPr lang="en-US" dirty="0"/>
              <a:t>additional interrupt vector lines from device </a:t>
            </a:r>
            <a:r>
              <a:rPr lang="en-US" dirty="0" smtClean="0"/>
              <a:t>to CPU</a:t>
            </a:r>
            <a:endParaRPr lang="en-US" dirty="0"/>
          </a:p>
          <a:p>
            <a:r>
              <a:rPr lang="en-US" dirty="0" smtClean="0"/>
              <a:t>Device </a:t>
            </a:r>
            <a:r>
              <a:rPr lang="en-US" dirty="0"/>
              <a:t>sends interrupt vector after its request </a:t>
            </a:r>
            <a:r>
              <a:rPr lang="en-US" dirty="0" smtClean="0"/>
              <a:t>is acknowledged</a:t>
            </a:r>
            <a:endParaRPr lang="en-US" dirty="0"/>
          </a:p>
          <a:p>
            <a:r>
              <a:rPr lang="en-US" dirty="0" smtClean="0"/>
              <a:t>CPU </a:t>
            </a:r>
            <a:r>
              <a:rPr lang="en-US" dirty="0"/>
              <a:t>uses interrupt vector as an index to a </a:t>
            </a:r>
            <a:r>
              <a:rPr lang="en-US" dirty="0" smtClean="0"/>
              <a:t>memory table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location referenced in the </a:t>
            </a:r>
            <a:r>
              <a:rPr lang="en-US" dirty="0">
                <a:solidFill>
                  <a:srgbClr val="FF0000"/>
                </a:solidFill>
              </a:rPr>
              <a:t>interrupt vector table </a:t>
            </a:r>
            <a:r>
              <a:rPr lang="en-US" dirty="0"/>
              <a:t>by </a:t>
            </a:r>
            <a:r>
              <a:rPr lang="en-US" dirty="0" smtClean="0"/>
              <a:t>the vector </a:t>
            </a:r>
            <a:r>
              <a:rPr lang="en-US" dirty="0"/>
              <a:t>number specifies the address of the handler</a:t>
            </a:r>
          </a:p>
          <a:p>
            <a:r>
              <a:rPr lang="en-US" dirty="0" smtClean="0"/>
              <a:t>Each </a:t>
            </a:r>
            <a:r>
              <a:rPr lang="en-US" dirty="0"/>
              <a:t>device stores its vector number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can be changed without modifying the system software</a:t>
            </a:r>
          </a:p>
        </p:txBody>
      </p:sp>
    </p:spTree>
    <p:extLst>
      <p:ext uri="{BB962C8B-B14F-4D97-AF65-F5344CB8AC3E}">
        <p14:creationId xmlns:p14="http://schemas.microsoft.com/office/powerpoint/2010/main" val="21548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Sequence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 acknowledges </a:t>
            </a:r>
            <a:r>
              <a:rPr lang="en-US" dirty="0" smtClean="0"/>
              <a:t>request</a:t>
            </a:r>
            <a:endParaRPr lang="en-US" dirty="0"/>
          </a:p>
          <a:p>
            <a:r>
              <a:rPr lang="en-US" dirty="0"/>
              <a:t>Device sends </a:t>
            </a:r>
            <a:r>
              <a:rPr lang="en-US" dirty="0" smtClean="0"/>
              <a:t>vector</a:t>
            </a:r>
            <a:endParaRPr lang="en-US" dirty="0"/>
          </a:p>
          <a:p>
            <a:r>
              <a:rPr lang="en-US" dirty="0"/>
              <a:t>CPU calls </a:t>
            </a:r>
            <a:r>
              <a:rPr lang="en-US" dirty="0" smtClean="0"/>
              <a:t>handler</a:t>
            </a:r>
            <a:endParaRPr lang="en-US" dirty="0"/>
          </a:p>
          <a:p>
            <a:r>
              <a:rPr lang="en-US" dirty="0" smtClean="0"/>
              <a:t>Handler Software processes request</a:t>
            </a:r>
            <a:endParaRPr lang="en-US" dirty="0"/>
          </a:p>
          <a:p>
            <a:r>
              <a:rPr lang="en-US" dirty="0"/>
              <a:t>CPU restores state to foreground </a:t>
            </a:r>
            <a:r>
              <a:rPr lang="en-US" dirty="0" smtClean="0"/>
              <a:t>program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52" y="3832249"/>
            <a:ext cx="2419350" cy="2352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454" y="4079898"/>
            <a:ext cx="45148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 Overhead</a:t>
            </a:r>
          </a:p>
          <a:p>
            <a:pPr lvl="1"/>
            <a:r>
              <a:rPr lang="en-US" dirty="0" smtClean="0"/>
              <a:t>Branch </a:t>
            </a:r>
            <a:r>
              <a:rPr lang="en-US" dirty="0"/>
              <a:t>penalty</a:t>
            </a:r>
          </a:p>
          <a:p>
            <a:pPr lvl="1"/>
            <a:r>
              <a:rPr lang="en-US" dirty="0" smtClean="0"/>
              <a:t>Automatically </a:t>
            </a:r>
            <a:r>
              <a:rPr lang="en-US" dirty="0"/>
              <a:t>storing and restoring CPU registers</a:t>
            </a:r>
          </a:p>
          <a:p>
            <a:pPr lvl="1"/>
            <a:r>
              <a:rPr lang="en-US" dirty="0" smtClean="0"/>
              <a:t>Acknowledging </a:t>
            </a:r>
            <a:r>
              <a:rPr lang="en-US" dirty="0"/>
              <a:t>interrupts and waiting for vectors</a:t>
            </a:r>
          </a:p>
          <a:p>
            <a:pPr lvl="1"/>
            <a:r>
              <a:rPr lang="en-US" dirty="0" smtClean="0"/>
              <a:t>Additional </a:t>
            </a:r>
            <a:r>
              <a:rPr lang="en-US" dirty="0"/>
              <a:t>saving and restoring of registers by </a:t>
            </a:r>
            <a:r>
              <a:rPr lang="en-US" dirty="0" smtClean="0"/>
              <a:t>the handler</a:t>
            </a:r>
            <a:endParaRPr lang="en-US" dirty="0"/>
          </a:p>
          <a:p>
            <a:pPr lvl="1"/>
            <a:r>
              <a:rPr lang="en-US" dirty="0" smtClean="0"/>
              <a:t>Returning </a:t>
            </a:r>
            <a:r>
              <a:rPr lang="en-US" dirty="0"/>
              <a:t>incurs another branch </a:t>
            </a:r>
            <a:r>
              <a:rPr lang="en-US" dirty="0" smtClean="0"/>
              <a:t>penalty</a:t>
            </a:r>
          </a:p>
          <a:p>
            <a:r>
              <a:rPr lang="en-US" dirty="0" smtClean="0"/>
              <a:t>Optimizing Interrupt Handlers</a:t>
            </a:r>
          </a:p>
          <a:p>
            <a:pPr lvl="1"/>
            <a:r>
              <a:rPr lang="en-US" dirty="0" smtClean="0"/>
              <a:t>Minimize number of registers used by the handler that need to be saved and restored</a:t>
            </a:r>
          </a:p>
          <a:p>
            <a:pPr lvl="1"/>
            <a:r>
              <a:rPr lang="en-US" dirty="0"/>
              <a:t>Requires writing interrupt handlers in assembly</a:t>
            </a:r>
          </a:p>
        </p:txBody>
      </p:sp>
    </p:spTree>
    <p:extLst>
      <p:ext uri="{BB962C8B-B14F-4D97-AF65-F5344CB8AC3E}">
        <p14:creationId xmlns:p14="http://schemas.microsoft.com/office/powerpoint/2010/main" val="33994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in ARM7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 requests (</a:t>
            </a:r>
            <a:r>
              <a:rPr lang="en-US" dirty="0">
                <a:solidFill>
                  <a:srgbClr val="FF0000"/>
                </a:solidFill>
              </a:rPr>
              <a:t>IRQ</a:t>
            </a:r>
            <a:r>
              <a:rPr lang="en-US" dirty="0"/>
              <a:t>)</a:t>
            </a:r>
          </a:p>
          <a:p>
            <a:r>
              <a:rPr lang="en-US" dirty="0" smtClean="0"/>
              <a:t>Fast </a:t>
            </a:r>
            <a:r>
              <a:rPr lang="en-US" dirty="0"/>
              <a:t>interrupt requests (</a:t>
            </a:r>
            <a:r>
              <a:rPr lang="en-US" dirty="0">
                <a:solidFill>
                  <a:srgbClr val="FF0000"/>
                </a:solidFill>
              </a:rPr>
              <a:t>FIQ</a:t>
            </a:r>
            <a:r>
              <a:rPr lang="en-US" dirty="0"/>
              <a:t>) – higher priority</a:t>
            </a:r>
          </a:p>
          <a:p>
            <a:r>
              <a:rPr lang="en-US" dirty="0" smtClean="0"/>
              <a:t>Interrupt </a:t>
            </a:r>
            <a:r>
              <a:rPr lang="en-US" dirty="0"/>
              <a:t>table: address 0</a:t>
            </a:r>
          </a:p>
          <a:p>
            <a:r>
              <a:rPr lang="en-US" dirty="0" smtClean="0"/>
              <a:t>Table </a:t>
            </a:r>
            <a:r>
              <a:rPr lang="en-US" dirty="0"/>
              <a:t>entries: subroutine calls to the handlers</a:t>
            </a:r>
          </a:p>
          <a:p>
            <a:r>
              <a:rPr lang="en-US" dirty="0" smtClean="0"/>
              <a:t>Interrupt </a:t>
            </a:r>
            <a:r>
              <a:rPr lang="en-US" dirty="0"/>
              <a:t>response latency: 4 – 27 cycles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60035" y="4045345"/>
            <a:ext cx="40286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Leaving the interrupt </a:t>
            </a:r>
            <a:r>
              <a:rPr lang="en-US" sz="2000" dirty="0" smtClean="0">
                <a:solidFill>
                  <a:srgbClr val="FF0000"/>
                </a:solidFill>
              </a:rPr>
              <a:t>handler</a:t>
            </a:r>
            <a:endParaRPr lang="en-US" sz="2000" dirty="0">
              <a:solidFill>
                <a:srgbClr val="FF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/>
              <a:t>Restore </a:t>
            </a:r>
            <a:r>
              <a:rPr lang="en-US" sz="2000" dirty="0" smtClean="0"/>
              <a:t>PC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Restore </a:t>
            </a:r>
            <a:r>
              <a:rPr lang="en-US" sz="2000" dirty="0"/>
              <a:t>CPSR from </a:t>
            </a:r>
            <a:r>
              <a:rPr lang="en-US" sz="2000" dirty="0" smtClean="0"/>
              <a:t>SPSR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Clear </a:t>
            </a:r>
            <a:r>
              <a:rPr lang="en-US" sz="2000" dirty="0"/>
              <a:t>interrupt disable flag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3491" y="4045345"/>
            <a:ext cx="4293163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Responding to an interrupt request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/>
              <a:t>Save PC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pl-PL" sz="2000" dirty="0"/>
              <a:t>Copy CPSR to SPSR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/>
              <a:t>Set CPSR for the interrupt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/>
              <a:t>Set PC to the interrupt vector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Mode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Supervisor mode</a:t>
            </a:r>
            <a:r>
              <a:rPr lang="en-US" dirty="0"/>
              <a:t> is </a:t>
            </a:r>
            <a:r>
              <a:rPr lang="en-US" dirty="0" smtClean="0"/>
              <a:t>an </a:t>
            </a:r>
            <a:r>
              <a:rPr lang="en-US" dirty="0"/>
              <a:t>execution </a:t>
            </a:r>
            <a:r>
              <a:rPr lang="en-US" b="1" dirty="0"/>
              <a:t>mode</a:t>
            </a:r>
            <a:r>
              <a:rPr lang="en-US" dirty="0"/>
              <a:t> on some processors which enables execution of all instructions, including privileged instructions. It may also give access to a different address space, to memory management hardware and to other peripherals. This is the </a:t>
            </a:r>
            <a:r>
              <a:rPr lang="en-US" b="1" dirty="0"/>
              <a:t>mode</a:t>
            </a:r>
            <a:r>
              <a:rPr lang="en-US" dirty="0"/>
              <a:t> in which the operating system usually runs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Supervisor </a:t>
            </a:r>
            <a:r>
              <a:rPr lang="en-US" dirty="0"/>
              <a:t>mode has privileges that user modes do </a:t>
            </a:r>
            <a:r>
              <a:rPr lang="en-US" dirty="0" smtClean="0"/>
              <a:t>not, </a:t>
            </a:r>
            <a:r>
              <a:rPr lang="en-US" dirty="0"/>
              <a:t>e.g. MMU control</a:t>
            </a:r>
          </a:p>
          <a:p>
            <a:r>
              <a:rPr lang="en-US" dirty="0" smtClean="0"/>
              <a:t>ARM </a:t>
            </a:r>
            <a:r>
              <a:rPr lang="en-US" dirty="0"/>
              <a:t>Supervisor </a:t>
            </a:r>
            <a:r>
              <a:rPr lang="en-US" dirty="0" smtClean="0"/>
              <a:t>Mode</a:t>
            </a:r>
            <a:endParaRPr lang="en-US" dirty="0"/>
          </a:p>
          <a:p>
            <a:pPr lvl="1"/>
            <a:r>
              <a:rPr lang="en-US" dirty="0" smtClean="0"/>
              <a:t>Instruction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SWI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interrupts, but uses special registers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Exception</a:t>
            </a:r>
            <a:r>
              <a:rPr lang="en-US" dirty="0" smtClean="0"/>
              <a:t> is an internally </a:t>
            </a:r>
            <a:r>
              <a:rPr lang="en-US" dirty="0"/>
              <a:t>detected </a:t>
            </a:r>
            <a:r>
              <a:rPr lang="en-US" dirty="0" smtClean="0"/>
              <a:t>error</a:t>
            </a:r>
          </a:p>
          <a:p>
            <a:r>
              <a:rPr lang="en-US" dirty="0"/>
              <a:t>Examples: division by zero, undefined instructions, </a:t>
            </a:r>
            <a:r>
              <a:rPr lang="en-US" dirty="0" smtClean="0"/>
              <a:t>illegal memory access</a:t>
            </a:r>
          </a:p>
          <a:p>
            <a:r>
              <a:rPr lang="en-US" dirty="0"/>
              <a:t>Exceptions are synchronous with instructions but unpredictable</a:t>
            </a:r>
          </a:p>
          <a:p>
            <a:r>
              <a:rPr lang="en-US" dirty="0" smtClean="0"/>
              <a:t>Checked </a:t>
            </a:r>
            <a:r>
              <a:rPr lang="en-US" dirty="0"/>
              <a:t>during execution; handled like interrupts</a:t>
            </a:r>
          </a:p>
          <a:p>
            <a:r>
              <a:rPr lang="en-US" dirty="0" smtClean="0"/>
              <a:t>Require </a:t>
            </a:r>
            <a:r>
              <a:rPr lang="en-US" dirty="0"/>
              <a:t>prioritization and vectoring</a:t>
            </a:r>
          </a:p>
          <a:p>
            <a:pPr lvl="1"/>
            <a:r>
              <a:rPr lang="en-US" dirty="0" smtClean="0"/>
              <a:t>Priorities </a:t>
            </a:r>
            <a:r>
              <a:rPr lang="en-US" dirty="0"/>
              <a:t>and vector numbers are usually fixed by </a:t>
            </a:r>
            <a:r>
              <a:rPr lang="en-US" dirty="0" smtClean="0"/>
              <a:t>the architecture</a:t>
            </a:r>
            <a:endParaRPr lang="en-US" dirty="0"/>
          </a:p>
          <a:p>
            <a:pPr lvl="1"/>
            <a:r>
              <a:rPr lang="en-US" dirty="0" smtClean="0"/>
              <a:t>Vectors </a:t>
            </a:r>
            <a:r>
              <a:rPr lang="en-US" dirty="0"/>
              <a:t>allow user-provided handlers</a:t>
            </a:r>
          </a:p>
        </p:txBody>
      </p:sp>
    </p:spTree>
    <p:extLst>
      <p:ext uri="{BB962C8B-B14F-4D97-AF65-F5344CB8AC3E}">
        <p14:creationId xmlns:p14="http://schemas.microsoft.com/office/powerpoint/2010/main" val="6617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and Output </a:t>
            </a:r>
            <a:r>
              <a:rPr lang="en-US" dirty="0" smtClean="0"/>
              <a:t>(I/O)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 keyboard, mouse, disk drive</a:t>
            </a:r>
            <a:endParaRPr lang="en-US" dirty="0" smtClean="0"/>
          </a:p>
          <a:p>
            <a:r>
              <a:rPr lang="en-US" dirty="0" smtClean="0"/>
              <a:t>Usually include </a:t>
            </a:r>
            <a:r>
              <a:rPr lang="en-US" dirty="0"/>
              <a:t>some non-digital </a:t>
            </a:r>
            <a:r>
              <a:rPr lang="en-US" dirty="0" smtClean="0"/>
              <a:t>component</a:t>
            </a:r>
            <a:endParaRPr lang="en-US" dirty="0"/>
          </a:p>
          <a:p>
            <a:r>
              <a:rPr lang="en-US" dirty="0"/>
              <a:t>Typical digital interface to CPU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Data registers </a:t>
            </a:r>
            <a:r>
              <a:rPr lang="en-US" dirty="0"/>
              <a:t>hold values that are treated as data by the device, such as the data read or written by a disk. </a:t>
            </a:r>
          </a:p>
          <a:p>
            <a:pPr lvl="1"/>
            <a:r>
              <a:rPr lang="en-US" b="1" dirty="0" smtClean="0"/>
              <a:t>Status </a:t>
            </a:r>
            <a:r>
              <a:rPr lang="en-US" b="1" dirty="0"/>
              <a:t>registers </a:t>
            </a:r>
            <a:r>
              <a:rPr lang="en-US" dirty="0"/>
              <a:t>provide information about the device’s operation, such as whether the current transaction has completed. </a:t>
            </a:r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432" y="4099945"/>
            <a:ext cx="4886325" cy="218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5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 trap is a </a:t>
            </a:r>
            <a:r>
              <a:rPr lang="en-US" dirty="0" smtClean="0">
                <a:solidFill>
                  <a:srgbClr val="FF0000"/>
                </a:solidFill>
              </a:rPr>
              <a:t>software </a:t>
            </a:r>
            <a:r>
              <a:rPr lang="en-US" dirty="0">
                <a:solidFill>
                  <a:srgbClr val="FF0000"/>
                </a:solidFill>
              </a:rPr>
              <a:t>interrupt</a:t>
            </a:r>
            <a:r>
              <a:rPr lang="en-US" dirty="0"/>
              <a:t>; an instruction that explicitly generates </a:t>
            </a:r>
            <a:r>
              <a:rPr lang="en-US" dirty="0" smtClean="0"/>
              <a:t>an exception</a:t>
            </a:r>
          </a:p>
          <a:p>
            <a:r>
              <a:rPr lang="en-US" dirty="0"/>
              <a:t>The main purpose of a trap is to provide a fixed subroutine that various programs can call without having to actually know the run-time address</a:t>
            </a:r>
          </a:p>
          <a:p>
            <a:r>
              <a:rPr lang="en-US" dirty="0"/>
              <a:t>MS-DOS is the perfect example. The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21h </a:t>
            </a:r>
            <a:r>
              <a:rPr lang="en-US" dirty="0"/>
              <a:t>instruction is an example of a trap invocation </a:t>
            </a:r>
            <a:r>
              <a:rPr lang="en-US" dirty="0" smtClean="0"/>
              <a:t>to transfer </a:t>
            </a:r>
            <a:r>
              <a:rPr lang="en-US" dirty="0"/>
              <a:t>control to </a:t>
            </a:r>
            <a:r>
              <a:rPr lang="en-US" dirty="0" smtClean="0"/>
              <a:t>DOS </a:t>
            </a:r>
            <a:r>
              <a:rPr lang="en-US" dirty="0"/>
              <a:t>entry point</a:t>
            </a:r>
          </a:p>
          <a:p>
            <a:r>
              <a:rPr lang="en-US" dirty="0"/>
              <a:t>ARM uses </a:t>
            </a:r>
            <a:r>
              <a:rPr lang="en-US" dirty="0">
                <a:solidFill>
                  <a:srgbClr val="FF0000"/>
                </a:solidFill>
              </a:rPr>
              <a:t>SWI</a:t>
            </a:r>
            <a:r>
              <a:rPr lang="en-US" dirty="0"/>
              <a:t> instruction for traps</a:t>
            </a:r>
            <a:endParaRPr lang="en-US" dirty="0" smtClean="0"/>
          </a:p>
          <a:p>
            <a:pPr lvl="1"/>
            <a:r>
              <a:rPr lang="en-US" dirty="0" smtClean="0"/>
              <a:t>Example</a:t>
            </a:r>
            <a:r>
              <a:rPr lang="en-US" dirty="0"/>
              <a:t>: entering supervisor mode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Reserved op-codes for co-processor operations</a:t>
            </a:r>
          </a:p>
          <a:p>
            <a:r>
              <a:rPr lang="en-US" dirty="0" smtClean="0"/>
              <a:t>CPU </a:t>
            </a:r>
            <a:r>
              <a:rPr lang="en-US" dirty="0"/>
              <a:t>passes co-processor instructions to co-processor</a:t>
            </a:r>
          </a:p>
          <a:p>
            <a:r>
              <a:rPr lang="en-US" dirty="0" smtClean="0"/>
              <a:t>Co-processors </a:t>
            </a:r>
            <a:r>
              <a:rPr lang="en-US" dirty="0"/>
              <a:t>have access to CPU registers</a:t>
            </a:r>
          </a:p>
          <a:p>
            <a:r>
              <a:rPr lang="en-US" dirty="0" smtClean="0"/>
              <a:t>CPU </a:t>
            </a:r>
            <a:r>
              <a:rPr lang="en-US" dirty="0"/>
              <a:t>may suspend or continue execution while waiting </a:t>
            </a:r>
            <a:r>
              <a:rPr lang="en-US" dirty="0" smtClean="0"/>
              <a:t>for co-processors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co-processor instruction without a </a:t>
            </a:r>
            <a:r>
              <a:rPr lang="en-US" dirty="0" smtClean="0"/>
              <a:t>co-processor</a:t>
            </a:r>
            <a:endParaRPr lang="en-US" dirty="0"/>
          </a:p>
          <a:p>
            <a:pPr lvl="1"/>
            <a:r>
              <a:rPr lang="en-US" dirty="0" smtClean="0"/>
              <a:t>Illegal </a:t>
            </a:r>
            <a:r>
              <a:rPr lang="en-US" dirty="0"/>
              <a:t>instruction trap</a:t>
            </a:r>
          </a:p>
          <a:p>
            <a:pPr lvl="1"/>
            <a:r>
              <a:rPr lang="en-US" dirty="0" smtClean="0"/>
              <a:t>Trap </a:t>
            </a:r>
            <a:r>
              <a:rPr lang="en-US" dirty="0"/>
              <a:t>handler can emulate the instruction in software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emulation is slow, but provides </a:t>
            </a:r>
            <a:r>
              <a:rPr lang="en-US" dirty="0" smtClean="0"/>
              <a:t>compatibility</a:t>
            </a:r>
          </a:p>
          <a:p>
            <a:r>
              <a:rPr lang="en-US" dirty="0"/>
              <a:t>ARM supports up to 16 co-processors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floating-point unit</a:t>
            </a:r>
          </a:p>
        </p:txBody>
      </p:sp>
    </p:spTree>
    <p:extLst>
      <p:ext uri="{BB962C8B-B14F-4D97-AF65-F5344CB8AC3E}">
        <p14:creationId xmlns:p14="http://schemas.microsoft.com/office/powerpoint/2010/main" val="21754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System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memory system comprises cache and main memory</a:t>
            </a:r>
            <a:endParaRPr lang="en-US" dirty="0" smtClean="0"/>
          </a:p>
          <a:p>
            <a:r>
              <a:rPr lang="en-US" dirty="0" smtClean="0"/>
              <a:t>Caches </a:t>
            </a:r>
            <a:r>
              <a:rPr lang="en-US" dirty="0"/>
              <a:t>increase the average performance of the memory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Memory </a:t>
            </a:r>
            <a:r>
              <a:rPr lang="en-US" dirty="0"/>
              <a:t>Management </a:t>
            </a:r>
            <a:r>
              <a:rPr lang="en-US" dirty="0" smtClean="0"/>
              <a:t>Units (MMUs) </a:t>
            </a:r>
            <a:r>
              <a:rPr lang="en-US" dirty="0"/>
              <a:t>perform address translations that provide a larger virtual memory space in a small physical </a:t>
            </a:r>
            <a:r>
              <a:rPr lang="en-US" dirty="0" smtClean="0"/>
              <a:t>memory</a:t>
            </a:r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35" y="3832249"/>
            <a:ext cx="7337329" cy="224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4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memory is a small fast </a:t>
            </a:r>
            <a:r>
              <a:rPr lang="en-US" dirty="0"/>
              <a:t>memory that holds copies of some of the contents </a:t>
            </a:r>
            <a:r>
              <a:rPr lang="en-US" dirty="0" smtClean="0"/>
              <a:t>of main memory</a:t>
            </a:r>
          </a:p>
          <a:p>
            <a:r>
              <a:rPr lang="en-US" dirty="0"/>
              <a:t>May have caches for:</a:t>
            </a:r>
          </a:p>
          <a:p>
            <a:pPr lvl="1"/>
            <a:r>
              <a:rPr lang="en-US" dirty="0" smtClean="0"/>
              <a:t>instructions; data; data </a:t>
            </a:r>
            <a:r>
              <a:rPr lang="en-US" dirty="0"/>
              <a:t>+ instructions (</a:t>
            </a:r>
            <a:r>
              <a:rPr lang="en-US" dirty="0">
                <a:solidFill>
                  <a:srgbClr val="FF0000"/>
                </a:solidFill>
              </a:rPr>
              <a:t>unified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speeds </a:t>
            </a:r>
            <a:r>
              <a:rPr lang="en-US" dirty="0"/>
              <a:t>up average memory access </a:t>
            </a:r>
            <a:r>
              <a:rPr lang="en-US" dirty="0" smtClean="0"/>
              <a:t>time</a:t>
            </a:r>
          </a:p>
          <a:p>
            <a:r>
              <a:rPr lang="en-US" dirty="0"/>
              <a:t>It increases the variability of memory access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accesses </a:t>
            </a:r>
            <a:r>
              <a:rPr lang="en-US" dirty="0"/>
              <a:t>in the cache will be fast, </a:t>
            </a:r>
            <a:endParaRPr lang="en-US" dirty="0" smtClean="0"/>
          </a:p>
          <a:p>
            <a:pPr lvl="1"/>
            <a:r>
              <a:rPr lang="en-US" dirty="0" smtClean="0"/>
              <a:t>access </a:t>
            </a:r>
            <a:r>
              <a:rPr lang="en-US" dirty="0"/>
              <a:t>to locations not cached will be </a:t>
            </a:r>
            <a:r>
              <a:rPr lang="en-US" dirty="0" smtClean="0"/>
              <a:t>slow</a:t>
            </a:r>
          </a:p>
          <a:p>
            <a:r>
              <a:rPr lang="en-US" dirty="0" smtClean="0"/>
              <a:t>It is effective when </a:t>
            </a:r>
            <a:r>
              <a:rPr lang="en-US" dirty="0"/>
              <a:t>the CPU is using only a relatively small set of memory locations at any one time; the set of active locations is often called the 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</a:p>
        </p:txBody>
      </p:sp>
    </p:spTree>
    <p:extLst>
      <p:ext uri="{BB962C8B-B14F-4D97-AF65-F5344CB8AC3E}">
        <p14:creationId xmlns:p14="http://schemas.microsoft.com/office/powerpoint/2010/main" val="23634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and Main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Cache hit</a:t>
            </a:r>
            <a:r>
              <a:rPr lang="en-US" dirty="0"/>
              <a:t>: required location is in </a:t>
            </a:r>
            <a:r>
              <a:rPr lang="en-US" dirty="0" smtClean="0"/>
              <a:t>cache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Cache miss</a:t>
            </a:r>
            <a:r>
              <a:rPr lang="en-US" dirty="0"/>
              <a:t>: required location is not in </a:t>
            </a:r>
            <a:r>
              <a:rPr lang="en-US" dirty="0" smtClean="0"/>
              <a:t>cache</a:t>
            </a:r>
          </a:p>
          <a:p>
            <a:r>
              <a:rPr lang="en-US" dirty="0"/>
              <a:t>Types of cache </a:t>
            </a:r>
            <a:r>
              <a:rPr lang="en-US" dirty="0" smtClean="0"/>
              <a:t>misses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Compulsory (Cold) </a:t>
            </a:r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: occurs the first time a location is accessed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Capacity </a:t>
            </a:r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: caused by a too-large working set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Conflict </a:t>
            </a:r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: two memory locations map to the same </a:t>
            </a:r>
            <a:r>
              <a:rPr lang="en-US" dirty="0" smtClean="0"/>
              <a:t>cache location</a:t>
            </a:r>
            <a:endParaRPr lang="en-US" dirty="0"/>
          </a:p>
          <a:p>
            <a:r>
              <a:rPr lang="en-US" dirty="0"/>
              <a:t>h = cache hit </a:t>
            </a:r>
            <a:r>
              <a:rPr lang="en-US" dirty="0" smtClean="0"/>
              <a:t>rate; </a:t>
            </a:r>
            <a:r>
              <a:rPr lang="en-US" dirty="0"/>
              <a:t>cache hit probability</a:t>
            </a:r>
            <a:endParaRPr lang="en-US" dirty="0" smtClean="0"/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cache</a:t>
            </a:r>
            <a:r>
              <a:rPr lang="en-US" dirty="0" smtClean="0"/>
              <a:t> </a:t>
            </a:r>
            <a:r>
              <a:rPr lang="en-US" dirty="0"/>
              <a:t>= cache access time, </a:t>
            </a:r>
            <a:r>
              <a:rPr lang="en-US" dirty="0" err="1"/>
              <a:t>t</a:t>
            </a:r>
            <a:r>
              <a:rPr lang="en-US" baseline="-25000" dirty="0" err="1"/>
              <a:t>main</a:t>
            </a:r>
            <a:r>
              <a:rPr lang="en-US" dirty="0"/>
              <a:t> = </a:t>
            </a:r>
            <a:r>
              <a:rPr lang="en-US" dirty="0" smtClean="0"/>
              <a:t>memory </a:t>
            </a:r>
            <a:r>
              <a:rPr lang="en-US" dirty="0"/>
              <a:t>access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Average memory access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002060"/>
                </a:solidFill>
              </a:rPr>
              <a:t>t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avg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= </a:t>
            </a:r>
            <a:r>
              <a:rPr lang="en-US" b="1" dirty="0" err="1" smtClean="0">
                <a:solidFill>
                  <a:srgbClr val="002060"/>
                </a:solidFill>
              </a:rPr>
              <a:t>t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cache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+ (1-h</a:t>
            </a:r>
            <a:r>
              <a:rPr lang="en-US" b="1" dirty="0" smtClean="0">
                <a:solidFill>
                  <a:srgbClr val="002060"/>
                </a:solidFill>
              </a:rPr>
              <a:t>) </a:t>
            </a:r>
            <a:r>
              <a:rPr lang="en-US" b="1" dirty="0" err="1" smtClean="0">
                <a:solidFill>
                  <a:srgbClr val="002060"/>
                </a:solidFill>
              </a:rPr>
              <a:t>t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main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L1 cache: fastest; closest to CPU; usually on-chip</a:t>
            </a:r>
          </a:p>
          <a:p>
            <a:r>
              <a:rPr lang="en-US" dirty="0" smtClean="0"/>
              <a:t>L2 </a:t>
            </a:r>
            <a:r>
              <a:rPr lang="en-US" dirty="0"/>
              <a:t>cache: feeds L1 cache; usually </a:t>
            </a:r>
            <a:r>
              <a:rPr lang="en-US" dirty="0" smtClean="0"/>
              <a:t>off-chip</a:t>
            </a:r>
          </a:p>
          <a:p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smtClean="0"/>
              <a:t>L1 cache </a:t>
            </a:r>
            <a:r>
              <a:rPr lang="en-US" dirty="0"/>
              <a:t>hit rate.</a:t>
            </a:r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L2 </a:t>
            </a:r>
            <a:r>
              <a:rPr lang="en-US" dirty="0"/>
              <a:t>cache hit rate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Average memory access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sz="2400" b="1" dirty="0" err="1" smtClean="0">
                <a:solidFill>
                  <a:srgbClr val="002060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002060"/>
                </a:solidFill>
              </a:rPr>
              <a:t>avg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= </a:t>
            </a:r>
            <a:r>
              <a:rPr lang="en-US" sz="2400" b="1" dirty="0" smtClean="0">
                <a:solidFill>
                  <a:srgbClr val="002060"/>
                </a:solidFill>
              </a:rPr>
              <a:t>t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L1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+ </a:t>
            </a:r>
            <a:r>
              <a:rPr lang="en-US" sz="2400" b="1" dirty="0" smtClean="0">
                <a:solidFill>
                  <a:srgbClr val="002060"/>
                </a:solidFill>
              </a:rPr>
              <a:t>(1-h</a:t>
            </a:r>
            <a:r>
              <a:rPr lang="en-US" sz="2400" b="1" baseline="-25000" dirty="0">
                <a:solidFill>
                  <a:srgbClr val="002060"/>
                </a:solidFill>
              </a:rPr>
              <a:t>1</a:t>
            </a:r>
            <a:r>
              <a:rPr lang="en-US" sz="2400" b="1" dirty="0" smtClean="0">
                <a:solidFill>
                  <a:srgbClr val="002060"/>
                </a:solidFill>
              </a:rPr>
              <a:t>)t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L2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+ (</a:t>
            </a:r>
            <a:r>
              <a:rPr lang="en-US" sz="2400" b="1" smtClean="0">
                <a:solidFill>
                  <a:srgbClr val="002060"/>
                </a:solidFill>
              </a:rPr>
              <a:t>1-h</a:t>
            </a:r>
            <a:r>
              <a:rPr lang="en-US" sz="2400" b="1" baseline="-25000">
                <a:solidFill>
                  <a:srgbClr val="002060"/>
                </a:solidFill>
              </a:rPr>
              <a:t>1</a:t>
            </a:r>
            <a:r>
              <a:rPr lang="en-US" sz="2400" b="1" smtClean="0">
                <a:solidFill>
                  <a:srgbClr val="002060"/>
                </a:solidFill>
              </a:rPr>
              <a:t>)(</a:t>
            </a:r>
            <a:r>
              <a:rPr lang="en-US" sz="2400" b="1" dirty="0" smtClean="0">
                <a:solidFill>
                  <a:srgbClr val="002060"/>
                </a:solidFill>
              </a:rPr>
              <a:t>1-h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</a:rPr>
              <a:t>)</a:t>
            </a:r>
            <a:r>
              <a:rPr lang="en-US" sz="2400" b="1" dirty="0" err="1" smtClean="0">
                <a:solidFill>
                  <a:srgbClr val="002060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002060"/>
                </a:solidFill>
              </a:rPr>
              <a:t>main</a:t>
            </a:r>
            <a:endParaRPr lang="en-US" sz="2400" b="1" baseline="-250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401" y="4239888"/>
            <a:ext cx="5852343" cy="205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Organizations &amp;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</a:t>
            </a:r>
            <a:r>
              <a:rPr lang="en-US" dirty="0" smtClean="0"/>
              <a:t>organizations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Fully-associative</a:t>
            </a:r>
            <a:r>
              <a:rPr lang="en-US" sz="1800" dirty="0"/>
              <a:t>: any memory location can be stored anywhere in the cache (almost never implemented).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Direct-mapped</a:t>
            </a:r>
            <a:r>
              <a:rPr lang="en-US" sz="1800" dirty="0"/>
              <a:t>: each memory location maps onto </a:t>
            </a:r>
            <a:r>
              <a:rPr lang="en-US" sz="1800" dirty="0" smtClean="0"/>
              <a:t>one </a:t>
            </a:r>
            <a:r>
              <a:rPr lang="en-US" sz="1800" dirty="0"/>
              <a:t>cache entry.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N-way set-associative</a:t>
            </a:r>
            <a:r>
              <a:rPr lang="en-US" sz="1800" dirty="0"/>
              <a:t>: each memory location </a:t>
            </a:r>
            <a:r>
              <a:rPr lang="en-US" sz="1800" dirty="0" smtClean="0"/>
              <a:t>maps into </a:t>
            </a:r>
            <a:r>
              <a:rPr lang="en-US" sz="1800" dirty="0"/>
              <a:t>one of n sets.</a:t>
            </a:r>
          </a:p>
          <a:p>
            <a:r>
              <a:rPr lang="en-US" dirty="0">
                <a:solidFill>
                  <a:srgbClr val="FF0000"/>
                </a:solidFill>
              </a:rPr>
              <a:t>Replacement </a:t>
            </a:r>
            <a:r>
              <a:rPr lang="en-US" dirty="0" smtClean="0">
                <a:solidFill>
                  <a:srgbClr val="FF0000"/>
                </a:solidFill>
              </a:rPr>
              <a:t>policy</a:t>
            </a:r>
            <a:r>
              <a:rPr lang="en-US" dirty="0" smtClean="0"/>
              <a:t>: strategy </a:t>
            </a:r>
            <a:r>
              <a:rPr lang="en-US" dirty="0"/>
              <a:t>for choosing which cache entry to </a:t>
            </a:r>
            <a:r>
              <a:rPr lang="en-US" dirty="0" smtClean="0"/>
              <a:t>remove to </a:t>
            </a:r>
            <a:r>
              <a:rPr lang="en-US" dirty="0"/>
              <a:t>make room for </a:t>
            </a:r>
            <a:r>
              <a:rPr lang="en-US" dirty="0" smtClean="0"/>
              <a:t>new </a:t>
            </a:r>
            <a:r>
              <a:rPr lang="en-US" dirty="0"/>
              <a:t>memory </a:t>
            </a:r>
            <a:r>
              <a:rPr lang="en-US" dirty="0" smtClean="0"/>
              <a:t>location</a:t>
            </a:r>
            <a:endParaRPr lang="en-US" dirty="0"/>
          </a:p>
          <a:p>
            <a:pPr lvl="1"/>
            <a:r>
              <a:rPr lang="en-US" dirty="0"/>
              <a:t>Two popular </a:t>
            </a:r>
            <a:r>
              <a:rPr lang="en-US" dirty="0" smtClean="0"/>
              <a:t>strategies: Random, Least-recently </a:t>
            </a:r>
            <a:r>
              <a:rPr lang="en-US" dirty="0"/>
              <a:t>used (LRU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Write </a:t>
            </a:r>
            <a:r>
              <a:rPr lang="en-US" dirty="0" smtClean="0">
                <a:solidFill>
                  <a:srgbClr val="FF0000"/>
                </a:solidFill>
              </a:rPr>
              <a:t>operations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Write-through</a:t>
            </a:r>
            <a:r>
              <a:rPr lang="en-US" dirty="0"/>
              <a:t>: immediately copy write to main </a:t>
            </a:r>
            <a:r>
              <a:rPr lang="en-US" dirty="0" smtClean="0"/>
              <a:t>memory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Write-back</a:t>
            </a:r>
            <a:r>
              <a:rPr lang="en-US" dirty="0"/>
              <a:t>: write to main memory only when location is removed from </a:t>
            </a:r>
            <a:r>
              <a:rPr lang="en-US" dirty="0" smtClean="0"/>
              <a:t>cache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Cache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ARM600: 4-KB, 64-way unified cache</a:t>
            </a:r>
            <a:endParaRPr lang="en-US" dirty="0" smtClean="0"/>
          </a:p>
          <a:p>
            <a:r>
              <a:rPr lang="en-US" dirty="0" err="1" smtClean="0"/>
              <a:t>StrongARM</a:t>
            </a:r>
            <a:endParaRPr lang="en-US" dirty="0"/>
          </a:p>
          <a:p>
            <a:pPr lvl="1"/>
            <a:r>
              <a:rPr lang="en-US" dirty="0"/>
              <a:t>16 Kbyte, 32-way, 32-byte block instruction cache.</a:t>
            </a:r>
          </a:p>
          <a:p>
            <a:pPr lvl="1"/>
            <a:r>
              <a:rPr lang="en-US" dirty="0"/>
              <a:t>16 Kbyte, 32-way, 32-byte block data cache (write-back).</a:t>
            </a:r>
          </a:p>
          <a:p>
            <a:r>
              <a:rPr lang="en-US" dirty="0" smtClean="0"/>
              <a:t>C5510</a:t>
            </a:r>
            <a:r>
              <a:rPr lang="en-US" dirty="0"/>
              <a:t>: 16-KB instruction cache, 2-way, 4x32-bit words </a:t>
            </a:r>
            <a:r>
              <a:rPr lang="en-US" dirty="0" smtClean="0"/>
              <a:t>per line</a:t>
            </a:r>
          </a:p>
        </p:txBody>
      </p:sp>
    </p:spTree>
    <p:extLst>
      <p:ext uri="{BB962C8B-B14F-4D97-AF65-F5344CB8AC3E}">
        <p14:creationId xmlns:p14="http://schemas.microsoft.com/office/powerpoint/2010/main" val="37101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Virtual Memory</a:t>
            </a:r>
            <a:r>
              <a:rPr lang="en-US" dirty="0" smtClean="0"/>
              <a:t>: </a:t>
            </a:r>
            <a:r>
              <a:rPr lang="en-US" dirty="0"/>
              <a:t>is imaginary </a:t>
            </a:r>
            <a:r>
              <a:rPr lang="en-US" dirty="0" smtClean="0"/>
              <a:t>memory; </a:t>
            </a:r>
            <a:r>
              <a:rPr lang="en-US" dirty="0"/>
              <a:t>it gives you the illusion of a memory arrangement that’s not physically there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Logical Address</a:t>
            </a:r>
            <a:r>
              <a:rPr lang="en-US" dirty="0" smtClean="0"/>
              <a:t>: </a:t>
            </a:r>
            <a:r>
              <a:rPr lang="en-US" dirty="0"/>
              <a:t>The program’s abstract address </a:t>
            </a:r>
            <a:r>
              <a:rPr lang="en-US" dirty="0" smtClean="0"/>
              <a:t>space</a:t>
            </a:r>
          </a:p>
          <a:p>
            <a:r>
              <a:rPr lang="en-US" dirty="0">
                <a:solidFill>
                  <a:srgbClr val="FF0000"/>
                </a:solidFill>
              </a:rPr>
              <a:t>Physical </a:t>
            </a:r>
            <a:r>
              <a:rPr lang="en-US" dirty="0" smtClean="0">
                <a:solidFill>
                  <a:srgbClr val="FF0000"/>
                </a:solidFill>
              </a:rPr>
              <a:t>Address</a:t>
            </a:r>
            <a:r>
              <a:rPr lang="en-US" dirty="0" smtClean="0"/>
              <a:t>: </a:t>
            </a:r>
            <a:r>
              <a:rPr lang="en-US" dirty="0"/>
              <a:t>Actual location in physical memory (RAM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Memory management unit </a:t>
            </a:r>
            <a:r>
              <a:rPr lang="en-US" dirty="0"/>
              <a:t>(MMU) translates </a:t>
            </a:r>
            <a:r>
              <a:rPr lang="en-US" dirty="0" smtClean="0"/>
              <a:t>addresses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4408318"/>
            <a:ext cx="7086600" cy="176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9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Flexibility</a:t>
            </a:r>
            <a:r>
              <a:rPr lang="en-US" dirty="0" smtClean="0"/>
              <a:t>: </a:t>
            </a:r>
            <a:r>
              <a:rPr lang="en-US" dirty="0"/>
              <a:t>Decouples a process’ view of memory from physical </a:t>
            </a:r>
            <a:r>
              <a:rPr lang="en-US" dirty="0" smtClean="0"/>
              <a:t>memory</a:t>
            </a:r>
          </a:p>
          <a:p>
            <a:pPr lvl="1"/>
            <a:r>
              <a:rPr lang="en-US" dirty="0"/>
              <a:t>Process memory can be moved and resized based </a:t>
            </a:r>
            <a:r>
              <a:rPr lang="en-US" dirty="0" smtClean="0"/>
              <a:t>on run-time behavior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can address more or less memory than </a:t>
            </a:r>
            <a:r>
              <a:rPr lang="en-US" dirty="0" smtClean="0"/>
              <a:t>physically installed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 smtClean="0"/>
              <a:t>: </a:t>
            </a:r>
            <a:r>
              <a:rPr lang="en-US" dirty="0"/>
              <a:t>A process views memory as a single contiguous, private </a:t>
            </a:r>
            <a:r>
              <a:rPr lang="en-US" dirty="0" smtClean="0"/>
              <a:t>address space </a:t>
            </a:r>
            <a:r>
              <a:rPr lang="en-US" dirty="0"/>
              <a:t>(virtual memory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Efficiency</a:t>
            </a:r>
            <a:r>
              <a:rPr lang="en-US" dirty="0" smtClean="0"/>
              <a:t>: </a:t>
            </a:r>
            <a:r>
              <a:rPr lang="en-US" dirty="0"/>
              <a:t>Processes can be allocated different amounts of </a:t>
            </a:r>
            <a:r>
              <a:rPr lang="en-US" dirty="0" smtClean="0"/>
              <a:t>memory; </a:t>
            </a:r>
            <a:r>
              <a:rPr lang="en-US" dirty="0"/>
              <a:t>Better utilization of physical </a:t>
            </a:r>
            <a:r>
              <a:rPr lang="en-US" dirty="0" smtClean="0"/>
              <a:t>memory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Protection</a:t>
            </a:r>
            <a:r>
              <a:rPr lang="en-US" dirty="0" smtClean="0"/>
              <a:t>: </a:t>
            </a:r>
            <a:r>
              <a:rPr lang="en-US" dirty="0"/>
              <a:t>A process cannot access a memory address of another process</a:t>
            </a:r>
          </a:p>
        </p:txBody>
      </p:sp>
    </p:spTree>
    <p:extLst>
      <p:ext uri="{BB962C8B-B14F-4D97-AF65-F5344CB8AC3E}">
        <p14:creationId xmlns:p14="http://schemas.microsoft.com/office/powerpoint/2010/main" val="11129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Device Example: </a:t>
            </a:r>
            <a:r>
              <a:rPr lang="en-US" dirty="0"/>
              <a:t>8251 UART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33"/>
                </a:solidFill>
              </a:rPr>
              <a:t>Universal asynchronous receiver transmitter</a:t>
            </a:r>
            <a:r>
              <a:rPr lang="en-US" dirty="0"/>
              <a:t> (</a:t>
            </a:r>
            <a:r>
              <a:rPr lang="en-US" dirty="0">
                <a:solidFill>
                  <a:srgbClr val="FF0033"/>
                </a:solidFill>
              </a:rPr>
              <a:t>UART</a:t>
            </a:r>
            <a:r>
              <a:rPr lang="en-US" dirty="0" smtClean="0"/>
              <a:t>): </a:t>
            </a:r>
            <a:r>
              <a:rPr lang="en-US" dirty="0"/>
              <a:t>provides serial </a:t>
            </a:r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/>
              <a:t>8251 </a:t>
            </a:r>
            <a:r>
              <a:rPr lang="en-US" dirty="0" smtClean="0"/>
              <a:t>UART functions </a:t>
            </a:r>
            <a:r>
              <a:rPr lang="en-US" dirty="0"/>
              <a:t>are integrated into standard PC interface </a:t>
            </a:r>
            <a:r>
              <a:rPr lang="en-US" dirty="0" smtClean="0"/>
              <a:t>chip</a:t>
            </a:r>
            <a:endParaRPr lang="en-US" dirty="0"/>
          </a:p>
          <a:p>
            <a:r>
              <a:rPr lang="en-US" dirty="0"/>
              <a:t>Allows many communication parameters to be </a:t>
            </a:r>
            <a:r>
              <a:rPr lang="en-US" dirty="0" smtClean="0"/>
              <a:t>programmed</a:t>
            </a:r>
          </a:p>
          <a:p>
            <a:r>
              <a:rPr lang="en-US" dirty="0"/>
              <a:t>Characters are transmitted separately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366" y="4293105"/>
            <a:ext cx="7372731" cy="185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Unit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programs to move in physical memory during </a:t>
            </a:r>
            <a:r>
              <a:rPr lang="en-US" dirty="0" smtClean="0"/>
              <a:t>execution</a:t>
            </a:r>
            <a:endParaRPr lang="en-US" dirty="0"/>
          </a:p>
          <a:p>
            <a:r>
              <a:rPr lang="en-US" dirty="0"/>
              <a:t>Allows </a:t>
            </a:r>
            <a:r>
              <a:rPr lang="en-US" dirty="0">
                <a:solidFill>
                  <a:srgbClr val="FF0000"/>
                </a:solidFill>
              </a:rPr>
              <a:t>virtual memory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memory images kept in secondary </a:t>
            </a:r>
            <a:r>
              <a:rPr lang="en-US" dirty="0" smtClean="0"/>
              <a:t>storage</a:t>
            </a:r>
            <a:endParaRPr lang="en-US" dirty="0"/>
          </a:p>
          <a:p>
            <a:pPr lvl="1"/>
            <a:r>
              <a:rPr lang="en-US" dirty="0"/>
              <a:t>images returned to main memory on demand during </a:t>
            </a:r>
            <a:r>
              <a:rPr lang="en-US" dirty="0" smtClean="0"/>
              <a:t>execution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Page fault</a:t>
            </a:r>
            <a:r>
              <a:rPr lang="en-US" dirty="0"/>
              <a:t>: request for </a:t>
            </a:r>
            <a:r>
              <a:rPr lang="en-US" dirty="0" smtClean="0"/>
              <a:t>location not </a:t>
            </a:r>
            <a:r>
              <a:rPr lang="en-US" dirty="0"/>
              <a:t>resident in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17" y="4235498"/>
            <a:ext cx="827722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554975" cy="5143500"/>
          </a:xfrm>
        </p:spPr>
        <p:txBody>
          <a:bodyPr/>
          <a:lstStyle/>
          <a:p>
            <a:r>
              <a:rPr lang="en-US" dirty="0"/>
              <a:t>Requires some sort of register/table to allow arbitrary mappings of logical to physical addresses.</a:t>
            </a:r>
          </a:p>
          <a:p>
            <a:r>
              <a:rPr lang="en-US" dirty="0"/>
              <a:t>Two basic schemes: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segmentation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paging</a:t>
            </a:r>
            <a:endParaRPr lang="en-US" dirty="0"/>
          </a:p>
          <a:p>
            <a:r>
              <a:rPr lang="en-US" dirty="0"/>
              <a:t>Segmentation and paging can be combined (x86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75" y="2046432"/>
            <a:ext cx="286702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Segment</a:t>
            </a:r>
          </a:p>
          <a:p>
            <a:pPr lvl="1"/>
            <a:r>
              <a:rPr lang="en-US" dirty="0"/>
              <a:t>Large, arbitrarily-sized region of </a:t>
            </a:r>
            <a:r>
              <a:rPr lang="en-US" dirty="0" smtClean="0"/>
              <a:t>memory</a:t>
            </a:r>
          </a:p>
          <a:p>
            <a:pPr lvl="1"/>
            <a:r>
              <a:rPr lang="en-US" dirty="0"/>
              <a:t>Described by a start address and a </a:t>
            </a:r>
            <a:r>
              <a:rPr lang="en-US" dirty="0" smtClean="0"/>
              <a:t>size</a:t>
            </a:r>
          </a:p>
          <a:p>
            <a:r>
              <a:rPr lang="en-US" dirty="0"/>
              <a:t>Segment address translation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3083358"/>
            <a:ext cx="6267450" cy="303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Paging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</p:spPr>
        <p:txBody>
          <a:bodyPr/>
          <a:lstStyle/>
          <a:p>
            <a:pPr eaLnBrk="1" hangingPunct="1"/>
            <a:r>
              <a:rPr lang="en-US" dirty="0" smtClean="0"/>
              <a:t>Paging divides the linear address space into …</a:t>
            </a:r>
          </a:p>
          <a:p>
            <a:pPr lvl="1" eaLnBrk="1" hangingPunct="1"/>
            <a:r>
              <a:rPr lang="en-US" dirty="0" smtClean="0"/>
              <a:t>Fixed-sized blocks called </a:t>
            </a:r>
            <a:r>
              <a:rPr lang="en-US" dirty="0" smtClean="0">
                <a:solidFill>
                  <a:srgbClr val="FF0000"/>
                </a:solidFill>
              </a:rPr>
              <a:t>pages</a:t>
            </a:r>
            <a:r>
              <a:rPr lang="en-US" dirty="0" smtClean="0"/>
              <a:t>, e.g. 4 KB pages</a:t>
            </a:r>
          </a:p>
          <a:p>
            <a:pPr eaLnBrk="1" hangingPunct="1"/>
            <a:r>
              <a:rPr lang="en-US" dirty="0" smtClean="0"/>
              <a:t>Operating system allocates main memory for pages</a:t>
            </a:r>
          </a:p>
          <a:p>
            <a:pPr lvl="1" eaLnBrk="1" hangingPunct="1"/>
            <a:r>
              <a:rPr lang="en-US" dirty="0" smtClean="0"/>
              <a:t>Pages can be spread all over main memory</a:t>
            </a:r>
          </a:p>
          <a:p>
            <a:pPr lvl="1" eaLnBrk="1" hangingPunct="1"/>
            <a:r>
              <a:rPr lang="en-US" dirty="0" smtClean="0"/>
              <a:t>Pages in main memory can belong to different programs</a:t>
            </a:r>
          </a:p>
          <a:p>
            <a:pPr lvl="1" eaLnBrk="1" hangingPunct="1"/>
            <a:r>
              <a:rPr lang="en-US" dirty="0" smtClean="0"/>
              <a:t>If main memory is full then pages are stored on the hard disk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OS has a </a:t>
            </a:r>
            <a:r>
              <a:rPr lang="en-US" dirty="0" smtClean="0">
                <a:solidFill>
                  <a:srgbClr val="FF0000"/>
                </a:solidFill>
              </a:rPr>
              <a:t>Virtual Memory Manager</a:t>
            </a:r>
            <a:r>
              <a:rPr lang="en-US" dirty="0" smtClean="0"/>
              <a:t> (VMM)</a:t>
            </a:r>
          </a:p>
          <a:p>
            <a:pPr lvl="1" eaLnBrk="1" hangingPunct="1"/>
            <a:r>
              <a:rPr lang="en-US" dirty="0" smtClean="0"/>
              <a:t>Uses </a:t>
            </a:r>
            <a:r>
              <a:rPr lang="en-US" dirty="0" smtClean="0">
                <a:solidFill>
                  <a:srgbClr val="FF0000"/>
                </a:solidFill>
              </a:rPr>
              <a:t>page tables</a:t>
            </a:r>
            <a:r>
              <a:rPr lang="en-US" dirty="0" smtClean="0"/>
              <a:t> to map the pages of each running program</a:t>
            </a:r>
          </a:p>
          <a:p>
            <a:pPr lvl="1" eaLnBrk="1" hangingPunct="1"/>
            <a:r>
              <a:rPr lang="en-US" dirty="0" smtClean="0"/>
              <a:t>Manages the loading and unloading of pages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As a program is running, CPU does address translation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Page fault</a:t>
            </a:r>
            <a:r>
              <a:rPr lang="en-US" dirty="0" smtClean="0"/>
              <a:t>: issued by CPU when page is not in memory</a:t>
            </a:r>
          </a:p>
        </p:txBody>
      </p:sp>
    </p:spTree>
    <p:extLst>
      <p:ext uri="{BB962C8B-B14F-4D97-AF65-F5344CB8AC3E}">
        <p14:creationId xmlns:p14="http://schemas.microsoft.com/office/powerpoint/2010/main" val="218255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Paging – cont’d</a:t>
            </a:r>
          </a:p>
        </p:txBody>
      </p:sp>
      <p:grpSp>
        <p:nvGrpSpPr>
          <p:cNvPr id="48131" name="Group 14"/>
          <p:cNvGrpSpPr>
            <a:grpSpLocks/>
          </p:cNvGrpSpPr>
          <p:nvPr/>
        </p:nvGrpSpPr>
        <p:grpSpPr bwMode="auto">
          <a:xfrm>
            <a:off x="6991350" y="1757363"/>
            <a:ext cx="1093788" cy="1727200"/>
            <a:chOff x="1066" y="1507"/>
            <a:chExt cx="1052" cy="1088"/>
          </a:xfrm>
        </p:grpSpPr>
        <p:sp>
          <p:nvSpPr>
            <p:cNvPr id="48166" name="Text Box 4"/>
            <p:cNvSpPr txBox="1">
              <a:spLocks noChangeArrowheads="1"/>
            </p:cNvSpPr>
            <p:nvPr/>
          </p:nvSpPr>
          <p:spPr bwMode="auto">
            <a:xfrm>
              <a:off x="1066" y="2378"/>
              <a:ext cx="1052" cy="21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0</a:t>
              </a:r>
            </a:p>
          </p:txBody>
        </p:sp>
        <p:sp>
          <p:nvSpPr>
            <p:cNvPr id="48167" name="Text Box 5"/>
            <p:cNvSpPr txBox="1">
              <a:spLocks noChangeArrowheads="1"/>
            </p:cNvSpPr>
            <p:nvPr/>
          </p:nvSpPr>
          <p:spPr bwMode="auto">
            <a:xfrm>
              <a:off x="1066" y="2160"/>
              <a:ext cx="1052" cy="217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1</a:t>
              </a:r>
            </a:p>
          </p:txBody>
        </p:sp>
        <p:sp>
          <p:nvSpPr>
            <p:cNvPr id="48168" name="Text Box 6"/>
            <p:cNvSpPr txBox="1">
              <a:spLocks noChangeArrowheads="1"/>
            </p:cNvSpPr>
            <p:nvPr/>
          </p:nvSpPr>
          <p:spPr bwMode="auto">
            <a:xfrm>
              <a:off x="1066" y="1943"/>
              <a:ext cx="1052" cy="21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2</a:t>
              </a:r>
            </a:p>
          </p:txBody>
        </p:sp>
        <p:sp>
          <p:nvSpPr>
            <p:cNvPr id="48169" name="Text Box 7"/>
            <p:cNvSpPr txBox="1">
              <a:spLocks noChangeArrowheads="1"/>
            </p:cNvSpPr>
            <p:nvPr/>
          </p:nvSpPr>
          <p:spPr bwMode="auto">
            <a:xfrm>
              <a:off x="1066" y="1724"/>
              <a:ext cx="1052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48170" name="Text Box 8"/>
            <p:cNvSpPr txBox="1">
              <a:spLocks noChangeArrowheads="1"/>
            </p:cNvSpPr>
            <p:nvPr/>
          </p:nvSpPr>
          <p:spPr bwMode="auto">
            <a:xfrm>
              <a:off x="1066" y="1507"/>
              <a:ext cx="1052" cy="21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</a:t>
              </a:r>
              <a:r>
                <a:rPr lang="en-US" sz="1600" i="1"/>
                <a:t>n</a:t>
              </a:r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2959100" y="1757363"/>
            <a:ext cx="1093788" cy="1727200"/>
            <a:chOff x="1066" y="1507"/>
            <a:chExt cx="1052" cy="1088"/>
          </a:xfrm>
        </p:grpSpPr>
        <p:sp>
          <p:nvSpPr>
            <p:cNvPr id="48161" name="Text Box 16"/>
            <p:cNvSpPr txBox="1">
              <a:spLocks noChangeArrowheads="1"/>
            </p:cNvSpPr>
            <p:nvPr/>
          </p:nvSpPr>
          <p:spPr bwMode="auto">
            <a:xfrm>
              <a:off x="1066" y="2378"/>
              <a:ext cx="1052" cy="21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0</a:t>
              </a:r>
            </a:p>
          </p:txBody>
        </p:sp>
        <p:sp>
          <p:nvSpPr>
            <p:cNvPr id="48162" name="Text Box 17"/>
            <p:cNvSpPr txBox="1">
              <a:spLocks noChangeArrowheads="1"/>
            </p:cNvSpPr>
            <p:nvPr/>
          </p:nvSpPr>
          <p:spPr bwMode="auto">
            <a:xfrm>
              <a:off x="1066" y="2160"/>
              <a:ext cx="1052" cy="217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1</a:t>
              </a:r>
            </a:p>
          </p:txBody>
        </p:sp>
        <p:sp>
          <p:nvSpPr>
            <p:cNvPr id="48163" name="Text Box 18"/>
            <p:cNvSpPr txBox="1">
              <a:spLocks noChangeArrowheads="1"/>
            </p:cNvSpPr>
            <p:nvPr/>
          </p:nvSpPr>
          <p:spPr bwMode="auto">
            <a:xfrm>
              <a:off x="1066" y="1943"/>
              <a:ext cx="1052" cy="21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2</a:t>
              </a:r>
            </a:p>
          </p:txBody>
        </p:sp>
        <p:sp>
          <p:nvSpPr>
            <p:cNvPr id="48164" name="Text Box 19"/>
            <p:cNvSpPr txBox="1">
              <a:spLocks noChangeArrowheads="1"/>
            </p:cNvSpPr>
            <p:nvPr/>
          </p:nvSpPr>
          <p:spPr bwMode="auto">
            <a:xfrm>
              <a:off x="1066" y="1724"/>
              <a:ext cx="1052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48165" name="Text Box 20"/>
            <p:cNvSpPr txBox="1">
              <a:spLocks noChangeArrowheads="1"/>
            </p:cNvSpPr>
            <p:nvPr/>
          </p:nvSpPr>
          <p:spPr bwMode="auto">
            <a:xfrm>
              <a:off x="1066" y="1507"/>
              <a:ext cx="1052" cy="217"/>
            </a:xfrm>
            <a:prstGeom prst="rect">
              <a:avLst/>
            </a:prstGeom>
            <a:solidFill>
              <a:srgbClr val="FFBA7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</a:t>
              </a:r>
              <a:r>
                <a:rPr lang="en-US" sz="1600" i="1"/>
                <a:t>m</a:t>
              </a:r>
            </a:p>
          </p:txBody>
        </p:sp>
      </p:grpSp>
      <p:sp>
        <p:nvSpPr>
          <p:cNvPr id="48133" name="Text Box 21"/>
          <p:cNvSpPr txBox="1">
            <a:spLocks noChangeArrowheads="1"/>
          </p:cNvSpPr>
          <p:nvPr/>
        </p:nvSpPr>
        <p:spPr bwMode="auto">
          <a:xfrm rot="-5400000">
            <a:off x="1662113" y="2363788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linear virtual address space of </a:t>
            </a:r>
            <a:r>
              <a:rPr lang="en-US" sz="1400">
                <a:solidFill>
                  <a:srgbClr val="FF0000"/>
                </a:solidFill>
              </a:rPr>
              <a:t>Program 1</a:t>
            </a:r>
          </a:p>
        </p:txBody>
      </p:sp>
      <p:grpSp>
        <p:nvGrpSpPr>
          <p:cNvPr id="48134" name="Group 39"/>
          <p:cNvGrpSpPr>
            <a:grpSpLocks/>
          </p:cNvGrpSpPr>
          <p:nvPr/>
        </p:nvGrpSpPr>
        <p:grpSpPr bwMode="auto">
          <a:xfrm>
            <a:off x="4975225" y="1411288"/>
            <a:ext cx="1093788" cy="2071687"/>
            <a:chOff x="2372" y="1726"/>
            <a:chExt cx="689" cy="1305"/>
          </a:xfrm>
        </p:grpSpPr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2372" y="2597"/>
              <a:ext cx="689" cy="21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 i="1"/>
            </a:p>
          </p:txBody>
        </p:sp>
        <p:sp>
          <p:nvSpPr>
            <p:cNvPr id="48156" name="Text Box 30"/>
            <p:cNvSpPr txBox="1">
              <a:spLocks noChangeArrowheads="1"/>
            </p:cNvSpPr>
            <p:nvPr/>
          </p:nvSpPr>
          <p:spPr bwMode="auto">
            <a:xfrm>
              <a:off x="2372" y="2814"/>
              <a:ext cx="689" cy="21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8157" name="Text Box 34"/>
            <p:cNvSpPr txBox="1">
              <a:spLocks noChangeArrowheads="1"/>
            </p:cNvSpPr>
            <p:nvPr/>
          </p:nvSpPr>
          <p:spPr bwMode="auto">
            <a:xfrm>
              <a:off x="2372" y="2379"/>
              <a:ext cx="689" cy="21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8158" name="Text Box 36"/>
            <p:cNvSpPr txBox="1">
              <a:spLocks noChangeArrowheads="1"/>
            </p:cNvSpPr>
            <p:nvPr/>
          </p:nvSpPr>
          <p:spPr bwMode="auto">
            <a:xfrm>
              <a:off x="2372" y="1726"/>
              <a:ext cx="689" cy="21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8159" name="Text Box 37"/>
            <p:cNvSpPr txBox="1">
              <a:spLocks noChangeArrowheads="1"/>
            </p:cNvSpPr>
            <p:nvPr/>
          </p:nvSpPr>
          <p:spPr bwMode="auto">
            <a:xfrm>
              <a:off x="2372" y="1943"/>
              <a:ext cx="689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48160" name="Text Box 38"/>
            <p:cNvSpPr txBox="1">
              <a:spLocks noChangeArrowheads="1"/>
            </p:cNvSpPr>
            <p:nvPr/>
          </p:nvSpPr>
          <p:spPr bwMode="auto">
            <a:xfrm>
              <a:off x="2372" y="2161"/>
              <a:ext cx="689" cy="217"/>
            </a:xfrm>
            <a:prstGeom prst="rect">
              <a:avLst/>
            </a:prstGeom>
            <a:solidFill>
              <a:srgbClr val="FFBA7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 i="1"/>
            </a:p>
          </p:txBody>
        </p:sp>
      </p:grpSp>
      <p:sp>
        <p:nvSpPr>
          <p:cNvPr id="48135" name="Line 40"/>
          <p:cNvSpPr>
            <a:spLocks noChangeShapeType="1"/>
          </p:cNvSpPr>
          <p:nvPr/>
        </p:nvSpPr>
        <p:spPr bwMode="auto">
          <a:xfrm flipV="1">
            <a:off x="4052888" y="1584325"/>
            <a:ext cx="922337" cy="97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41"/>
          <p:cNvSpPr>
            <a:spLocks noChangeShapeType="1"/>
          </p:cNvSpPr>
          <p:nvPr/>
        </p:nvSpPr>
        <p:spPr bwMode="auto">
          <a:xfrm>
            <a:off x="4052888" y="1930400"/>
            <a:ext cx="922337" cy="344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Line 43"/>
          <p:cNvSpPr>
            <a:spLocks noChangeShapeType="1"/>
          </p:cNvSpPr>
          <p:nvPr/>
        </p:nvSpPr>
        <p:spPr bwMode="auto">
          <a:xfrm flipV="1">
            <a:off x="4052888" y="2620963"/>
            <a:ext cx="922337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Line 44"/>
          <p:cNvSpPr>
            <a:spLocks noChangeShapeType="1"/>
          </p:cNvSpPr>
          <p:nvPr/>
        </p:nvSpPr>
        <p:spPr bwMode="auto">
          <a:xfrm flipV="1">
            <a:off x="6069013" y="1987550"/>
            <a:ext cx="922337" cy="97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9" name="Line 45"/>
          <p:cNvSpPr>
            <a:spLocks noChangeShapeType="1"/>
          </p:cNvSpPr>
          <p:nvPr/>
        </p:nvSpPr>
        <p:spPr bwMode="auto">
          <a:xfrm flipV="1">
            <a:off x="6069013" y="2620963"/>
            <a:ext cx="922337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0" name="AutoShape 46"/>
          <p:cNvSpPr>
            <a:spLocks noChangeArrowheads="1"/>
          </p:cNvSpPr>
          <p:nvPr/>
        </p:nvSpPr>
        <p:spPr bwMode="auto">
          <a:xfrm>
            <a:off x="4859338" y="3714750"/>
            <a:ext cx="1439862" cy="1670050"/>
          </a:xfrm>
          <a:prstGeom prst="can">
            <a:avLst>
              <a:gd name="adj" fmla="val 2106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Text Box 23"/>
          <p:cNvSpPr txBox="1">
            <a:spLocks noChangeArrowheads="1"/>
          </p:cNvSpPr>
          <p:nvPr/>
        </p:nvSpPr>
        <p:spPr bwMode="auto">
          <a:xfrm>
            <a:off x="5032375" y="4521200"/>
            <a:ext cx="1093788" cy="34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48142" name="Text Box 24"/>
          <p:cNvSpPr txBox="1">
            <a:spLocks noChangeArrowheads="1"/>
          </p:cNvSpPr>
          <p:nvPr/>
        </p:nvSpPr>
        <p:spPr bwMode="auto">
          <a:xfrm>
            <a:off x="5032375" y="4865688"/>
            <a:ext cx="1093788" cy="34448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48143" name="Text Box 35"/>
          <p:cNvSpPr txBox="1">
            <a:spLocks noChangeArrowheads="1"/>
          </p:cNvSpPr>
          <p:nvPr/>
        </p:nvSpPr>
        <p:spPr bwMode="auto">
          <a:xfrm>
            <a:off x="5032375" y="4175125"/>
            <a:ext cx="1093788" cy="344488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48144" name="Text Box 47"/>
          <p:cNvSpPr txBox="1">
            <a:spLocks noChangeArrowheads="1"/>
          </p:cNvSpPr>
          <p:nvPr/>
        </p:nvSpPr>
        <p:spPr bwMode="auto">
          <a:xfrm>
            <a:off x="4973638" y="3716338"/>
            <a:ext cx="1266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spcBef>
                <a:spcPct val="50000"/>
              </a:spcBef>
            </a:pPr>
            <a:r>
              <a:rPr lang="en-US" sz="1600"/>
              <a:t>Hard Disk</a:t>
            </a:r>
          </a:p>
        </p:txBody>
      </p:sp>
      <p:sp>
        <p:nvSpPr>
          <p:cNvPr id="48145" name="Line 50"/>
          <p:cNvSpPr>
            <a:spLocks noChangeShapeType="1"/>
          </p:cNvSpPr>
          <p:nvPr/>
        </p:nvSpPr>
        <p:spPr bwMode="auto">
          <a:xfrm flipV="1">
            <a:off x="6126163" y="3313113"/>
            <a:ext cx="865187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6" name="Line 51"/>
          <p:cNvSpPr>
            <a:spLocks noChangeShapeType="1"/>
          </p:cNvSpPr>
          <p:nvPr/>
        </p:nvSpPr>
        <p:spPr bwMode="auto">
          <a:xfrm flipV="1">
            <a:off x="6126163" y="2967038"/>
            <a:ext cx="865187" cy="2073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7" name="Line 52"/>
          <p:cNvSpPr>
            <a:spLocks noChangeShapeType="1"/>
          </p:cNvSpPr>
          <p:nvPr/>
        </p:nvSpPr>
        <p:spPr bwMode="auto">
          <a:xfrm>
            <a:off x="4052888" y="2967038"/>
            <a:ext cx="979487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8" name="Text Box 53"/>
          <p:cNvSpPr txBox="1">
            <a:spLocks noChangeArrowheads="1"/>
          </p:cNvSpPr>
          <p:nvPr/>
        </p:nvSpPr>
        <p:spPr bwMode="auto">
          <a:xfrm>
            <a:off x="4572000" y="1066800"/>
            <a:ext cx="1900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spcBef>
                <a:spcPct val="50000"/>
              </a:spcBef>
            </a:pPr>
            <a:r>
              <a:rPr lang="en-US" sz="1600"/>
              <a:t>Main Memory</a:t>
            </a:r>
          </a:p>
        </p:txBody>
      </p:sp>
      <p:sp>
        <p:nvSpPr>
          <p:cNvPr id="48149" name="Text Box 55"/>
          <p:cNvSpPr txBox="1">
            <a:spLocks noChangeArrowheads="1"/>
          </p:cNvSpPr>
          <p:nvPr/>
        </p:nvSpPr>
        <p:spPr bwMode="auto">
          <a:xfrm>
            <a:off x="2498725" y="4003675"/>
            <a:ext cx="2073275" cy="12096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Pages that cannot fit in main memory are stored on the hard disk</a:t>
            </a:r>
          </a:p>
        </p:txBody>
      </p:sp>
      <p:sp>
        <p:nvSpPr>
          <p:cNvPr id="48150" name="Text Box 56"/>
          <p:cNvSpPr txBox="1">
            <a:spLocks noChangeArrowheads="1"/>
          </p:cNvSpPr>
          <p:nvPr/>
        </p:nvSpPr>
        <p:spPr bwMode="auto">
          <a:xfrm>
            <a:off x="539750" y="4003675"/>
            <a:ext cx="1727200" cy="12096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/>
              <a:t>Each running program has its own page table</a:t>
            </a:r>
          </a:p>
        </p:txBody>
      </p:sp>
      <p:sp>
        <p:nvSpPr>
          <p:cNvPr id="48151" name="Text Box 58"/>
          <p:cNvSpPr txBox="1">
            <a:spLocks noChangeArrowheads="1"/>
          </p:cNvSpPr>
          <p:nvPr/>
        </p:nvSpPr>
        <p:spPr bwMode="auto">
          <a:xfrm>
            <a:off x="539750" y="1296988"/>
            <a:ext cx="1727200" cy="25336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/>
              <a:t>The operating system uses </a:t>
            </a:r>
            <a:r>
              <a:rPr lang="en-US">
                <a:solidFill>
                  <a:srgbClr val="FF0000"/>
                </a:solidFill>
              </a:rPr>
              <a:t>page tables</a:t>
            </a:r>
            <a:r>
              <a:rPr lang="en-US"/>
              <a:t> to map the pages in the linear virtual address space onto main memory</a:t>
            </a:r>
          </a:p>
        </p:txBody>
      </p:sp>
      <p:sp>
        <p:nvSpPr>
          <p:cNvPr id="48152" name="Text Box 59"/>
          <p:cNvSpPr txBox="1">
            <a:spLocks noChangeArrowheads="1"/>
          </p:cNvSpPr>
          <p:nvPr/>
        </p:nvSpPr>
        <p:spPr bwMode="auto">
          <a:xfrm>
            <a:off x="539750" y="5502275"/>
            <a:ext cx="8121650" cy="749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/>
              <a:t>As a program is running, the processor translates the </a:t>
            </a:r>
            <a:r>
              <a:rPr lang="en-US">
                <a:solidFill>
                  <a:srgbClr val="FF0000"/>
                </a:solidFill>
              </a:rPr>
              <a:t>linear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virtual</a:t>
            </a:r>
            <a:r>
              <a:rPr lang="en-US"/>
              <a:t> addresses onto </a:t>
            </a:r>
            <a:r>
              <a:rPr lang="en-US">
                <a:solidFill>
                  <a:srgbClr val="FF0000"/>
                </a:solidFill>
              </a:rPr>
              <a:t>real</a:t>
            </a:r>
            <a:r>
              <a:rPr lang="en-US"/>
              <a:t> memory (called also </a:t>
            </a:r>
            <a:r>
              <a:rPr lang="en-US">
                <a:solidFill>
                  <a:srgbClr val="FF0000"/>
                </a:solidFill>
              </a:rPr>
              <a:t>physical</a:t>
            </a:r>
            <a:r>
              <a:rPr lang="en-US"/>
              <a:t>) addresses</a:t>
            </a:r>
          </a:p>
        </p:txBody>
      </p:sp>
      <p:sp>
        <p:nvSpPr>
          <p:cNvPr id="48153" name="Text Box 60"/>
          <p:cNvSpPr txBox="1">
            <a:spLocks noChangeArrowheads="1"/>
          </p:cNvSpPr>
          <p:nvPr/>
        </p:nvSpPr>
        <p:spPr bwMode="auto">
          <a:xfrm>
            <a:off x="6530975" y="3830638"/>
            <a:ext cx="2130425" cy="148431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operating system swaps pages between memory and the hard disk</a:t>
            </a:r>
          </a:p>
        </p:txBody>
      </p:sp>
      <p:sp>
        <p:nvSpPr>
          <p:cNvPr id="48154" name="Text Box 61"/>
          <p:cNvSpPr txBox="1">
            <a:spLocks noChangeArrowheads="1"/>
          </p:cNvSpPr>
          <p:nvPr/>
        </p:nvSpPr>
        <p:spPr bwMode="auto">
          <a:xfrm rot="-5400000">
            <a:off x="7366000" y="2363788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linear virtual address space of </a:t>
            </a:r>
            <a:r>
              <a:rPr lang="en-US" sz="1400">
                <a:solidFill>
                  <a:srgbClr val="FF0000"/>
                </a:solidFill>
              </a:rPr>
              <a:t>Program 2</a:t>
            </a:r>
          </a:p>
        </p:txBody>
      </p:sp>
    </p:spTree>
    <p:extLst>
      <p:ext uri="{BB962C8B-B14F-4D97-AF65-F5344CB8AC3E}">
        <p14:creationId xmlns:p14="http://schemas.microsoft.com/office/powerpoint/2010/main" val="27780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Page</a:t>
            </a:r>
            <a:r>
              <a:rPr lang="en-US" dirty="0" smtClean="0"/>
              <a:t>: Small</a:t>
            </a:r>
            <a:r>
              <a:rPr lang="en-US" dirty="0"/>
              <a:t>, equally-sized region of </a:t>
            </a:r>
            <a:r>
              <a:rPr lang="en-US" dirty="0" smtClean="0"/>
              <a:t>memory</a:t>
            </a:r>
          </a:p>
          <a:p>
            <a:pPr lvl="1"/>
            <a:r>
              <a:rPr lang="en-US" dirty="0"/>
              <a:t>Simpler </a:t>
            </a:r>
            <a:r>
              <a:rPr lang="en-US" dirty="0" smtClean="0"/>
              <a:t>hardware for address translation</a:t>
            </a:r>
          </a:p>
          <a:p>
            <a:pPr lvl="1"/>
            <a:r>
              <a:rPr lang="en-US" dirty="0" smtClean="0"/>
              <a:t>Allows fragmentation</a:t>
            </a:r>
          </a:p>
          <a:p>
            <a:r>
              <a:rPr lang="en-US" dirty="0"/>
              <a:t>Page address translation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043" y="3083358"/>
            <a:ext cx="55054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pages are 512 B – 4 KB </a:t>
            </a:r>
            <a:r>
              <a:rPr lang="en-US" dirty="0" smtClean="0">
                <a:sym typeface="Symbol" panose="05050102010706020507" pitchFamily="18" charset="2"/>
              </a:rPr>
              <a:t> </a:t>
            </a:r>
            <a:r>
              <a:rPr lang="en-US" dirty="0" smtClean="0"/>
              <a:t>large </a:t>
            </a:r>
            <a:r>
              <a:rPr lang="en-US" dirty="0"/>
              <a:t>page table</a:t>
            </a:r>
          </a:p>
          <a:p>
            <a:r>
              <a:rPr lang="en-US" dirty="0" smtClean="0"/>
              <a:t>The </a:t>
            </a:r>
            <a:r>
              <a:rPr lang="en-US" dirty="0"/>
              <a:t>page table is in memory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translation requires memory access</a:t>
            </a:r>
          </a:p>
          <a:p>
            <a:r>
              <a:rPr lang="en-US" dirty="0" smtClean="0"/>
              <a:t>Flat </a:t>
            </a:r>
            <a:r>
              <a:rPr lang="en-US" dirty="0"/>
              <a:t>vs. tree page table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use a tree page table?</a:t>
            </a:r>
          </a:p>
          <a:p>
            <a:r>
              <a:rPr lang="en-US" dirty="0" smtClean="0"/>
              <a:t>How </a:t>
            </a:r>
            <a:r>
              <a:rPr lang="en-US" dirty="0"/>
              <a:t>to speed up address translation?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 smtClean="0"/>
              <a:t>cache; </a:t>
            </a:r>
            <a:r>
              <a:rPr lang="en-US" dirty="0" smtClean="0">
                <a:solidFill>
                  <a:srgbClr val="FF0000"/>
                </a:solidFill>
              </a:rPr>
              <a:t>TLB</a:t>
            </a:r>
            <a:r>
              <a:rPr lang="en-US" dirty="0">
                <a:solidFill>
                  <a:srgbClr val="FF0000"/>
                </a:solidFill>
              </a:rPr>
              <a:t>: Translation </a:t>
            </a:r>
            <a:r>
              <a:rPr lang="en-US" dirty="0" err="1">
                <a:solidFill>
                  <a:srgbClr val="FF0000"/>
                </a:solidFill>
              </a:rPr>
              <a:t>Lookaside</a:t>
            </a:r>
            <a:r>
              <a:rPr lang="en-US" dirty="0">
                <a:solidFill>
                  <a:srgbClr val="FF0000"/>
                </a:solidFill>
              </a:rPr>
              <a:t> Buffer</a:t>
            </a:r>
          </a:p>
          <a:p>
            <a:r>
              <a:rPr lang="en-US" dirty="0" smtClean="0"/>
              <a:t>Page Table Entry components</a:t>
            </a:r>
            <a:endParaRPr lang="en-US" dirty="0"/>
          </a:p>
          <a:p>
            <a:pPr lvl="1"/>
            <a:r>
              <a:rPr lang="en-US" dirty="0" smtClean="0"/>
              <a:t>Base address</a:t>
            </a:r>
          </a:p>
          <a:p>
            <a:pPr lvl="1"/>
            <a:r>
              <a:rPr lang="en-US" dirty="0" smtClean="0"/>
              <a:t>Present bit; Dirty bit (page content has been modified)</a:t>
            </a:r>
            <a:endParaRPr lang="en-US" dirty="0"/>
          </a:p>
          <a:p>
            <a:pPr lvl="1"/>
            <a:r>
              <a:rPr lang="en-US" dirty="0" smtClean="0"/>
              <a:t>Permission </a:t>
            </a:r>
            <a:r>
              <a:rPr lang="en-US" dirty="0"/>
              <a:t>bits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Page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Given: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4KB (2</a:t>
            </a:r>
            <a:r>
              <a:rPr lang="en-US" baseline="30000" dirty="0"/>
              <a:t>12</a:t>
            </a:r>
            <a:r>
              <a:rPr lang="en-US" dirty="0"/>
              <a:t>) page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32-bit address space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4-byte </a:t>
            </a:r>
            <a:r>
              <a:rPr lang="en-US" dirty="0" smtClean="0"/>
              <a:t>page table entry (PTE) </a:t>
            </a: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Problem: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Would need a 4 MB page </a:t>
            </a:r>
            <a:r>
              <a:rPr lang="en-US" dirty="0" smtClean="0"/>
              <a:t>table!</a:t>
            </a:r>
            <a:endParaRPr lang="en-US" dirty="0"/>
          </a:p>
          <a:p>
            <a:pPr lvl="2">
              <a:lnSpc>
                <a:spcPct val="97000"/>
              </a:lnSpc>
            </a:pPr>
            <a:r>
              <a:rPr lang="en-US" dirty="0"/>
              <a:t>2</a:t>
            </a:r>
            <a:r>
              <a:rPr lang="en-US" baseline="30000" dirty="0"/>
              <a:t>20 </a:t>
            </a:r>
            <a:r>
              <a:rPr lang="en-US" dirty="0"/>
              <a:t>*4 </a:t>
            </a:r>
            <a:r>
              <a:rPr lang="en-US" dirty="0" smtClean="0"/>
              <a:t>bytes Per-process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Common </a:t>
            </a:r>
            <a:r>
              <a:rPr lang="en-US" dirty="0"/>
              <a:t>solution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Multi-level page tables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2-level table (Pentium)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Level-1 table: 1024 entries, each of which points to a Level 2 page </a:t>
            </a:r>
            <a:r>
              <a:rPr lang="en-US" dirty="0" smtClean="0"/>
              <a:t>table</a:t>
            </a:r>
            <a:endParaRPr lang="en-US" dirty="0"/>
          </a:p>
          <a:p>
            <a:pPr lvl="2">
              <a:lnSpc>
                <a:spcPct val="97000"/>
              </a:lnSpc>
            </a:pPr>
            <a:r>
              <a:rPr lang="en-US" dirty="0"/>
              <a:t>Level-2 table: </a:t>
            </a:r>
            <a:r>
              <a:rPr lang="en-US" dirty="0" smtClean="0"/>
              <a:t>1024 </a:t>
            </a:r>
            <a:r>
              <a:rPr lang="en-US" dirty="0"/>
              <a:t>entries, each of which points to a page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75" y="1124720"/>
            <a:ext cx="23812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MMU </a:t>
            </a:r>
            <a:r>
              <a:rPr lang="en-US" dirty="0" smtClean="0"/>
              <a:t>in 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Optional</a:t>
            </a:r>
            <a:endParaRPr lang="en-US" dirty="0"/>
          </a:p>
          <a:p>
            <a:r>
              <a:rPr lang="en-US" dirty="0" smtClean="0"/>
              <a:t>Provides </a:t>
            </a:r>
            <a:r>
              <a:rPr lang="en-US" dirty="0"/>
              <a:t>address translation and memory protection</a:t>
            </a:r>
          </a:p>
          <a:p>
            <a:r>
              <a:rPr lang="en-US" dirty="0" smtClean="0"/>
              <a:t>Supported </a:t>
            </a:r>
            <a:r>
              <a:rPr lang="en-US" dirty="0"/>
              <a:t>types of memory regions:</a:t>
            </a:r>
          </a:p>
          <a:p>
            <a:pPr lvl="1"/>
            <a:r>
              <a:rPr lang="en-US" dirty="0" smtClean="0"/>
              <a:t>Section</a:t>
            </a:r>
            <a:r>
              <a:rPr lang="en-US" dirty="0"/>
              <a:t>: 1 MB</a:t>
            </a:r>
          </a:p>
          <a:p>
            <a:pPr lvl="1"/>
            <a:r>
              <a:rPr lang="fr-FR" dirty="0" smtClean="0"/>
              <a:t>Large </a:t>
            </a:r>
            <a:r>
              <a:rPr lang="fr-FR" dirty="0"/>
              <a:t>page: 64 KB</a:t>
            </a:r>
          </a:p>
          <a:p>
            <a:pPr lvl="1"/>
            <a:r>
              <a:rPr lang="en-US" dirty="0" smtClean="0"/>
              <a:t>Small </a:t>
            </a:r>
            <a:r>
              <a:rPr lang="en-US" dirty="0"/>
              <a:t>page: 4 </a:t>
            </a:r>
            <a:r>
              <a:rPr lang="en-US" dirty="0" smtClean="0"/>
              <a:t>KB</a:t>
            </a:r>
          </a:p>
          <a:p>
            <a:r>
              <a:rPr lang="en-US" dirty="0"/>
              <a:t>An address is marked as section-mapped or page-mapped</a:t>
            </a:r>
          </a:p>
          <a:p>
            <a:r>
              <a:rPr lang="en-US" dirty="0" smtClean="0"/>
              <a:t>Two-level </a:t>
            </a:r>
            <a:r>
              <a:rPr lang="en-US" dirty="0"/>
              <a:t>address </a:t>
            </a:r>
            <a:r>
              <a:rPr lang="en-US" dirty="0" smtClean="0"/>
              <a:t>translation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436" y="5387638"/>
            <a:ext cx="6143625" cy="79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Address Translation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1182327"/>
            <a:ext cx="8020050" cy="496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8251 CPU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 communication </a:t>
            </a:r>
            <a:r>
              <a:rPr lang="en-US" dirty="0" smtClean="0"/>
              <a:t>parameters</a:t>
            </a:r>
          </a:p>
          <a:p>
            <a:pPr lvl="1"/>
            <a:r>
              <a:rPr lang="en-US" dirty="0"/>
              <a:t>Baud (bit) </a:t>
            </a:r>
            <a:r>
              <a:rPr lang="en-US" dirty="0" smtClean="0"/>
              <a:t>rate</a:t>
            </a:r>
            <a:endParaRPr lang="en-US" dirty="0"/>
          </a:p>
          <a:p>
            <a:pPr lvl="1"/>
            <a:r>
              <a:rPr lang="en-US" dirty="0"/>
              <a:t>Number of bits per </a:t>
            </a:r>
            <a:r>
              <a:rPr lang="en-US" dirty="0" smtClean="0"/>
              <a:t>character</a:t>
            </a:r>
            <a:endParaRPr lang="en-US" dirty="0"/>
          </a:p>
          <a:p>
            <a:pPr lvl="1"/>
            <a:r>
              <a:rPr lang="en-US" dirty="0"/>
              <a:t>Parity/no </a:t>
            </a:r>
            <a:r>
              <a:rPr lang="en-US" dirty="0" smtClean="0"/>
              <a:t>parity</a:t>
            </a:r>
            <a:endParaRPr lang="en-US" dirty="0"/>
          </a:p>
          <a:p>
            <a:pPr lvl="1"/>
            <a:r>
              <a:rPr lang="en-US" dirty="0"/>
              <a:t>Even/odd </a:t>
            </a:r>
            <a:r>
              <a:rPr lang="en-US" dirty="0" smtClean="0"/>
              <a:t>parity</a:t>
            </a:r>
            <a:endParaRPr lang="en-US" dirty="0"/>
          </a:p>
          <a:p>
            <a:pPr lvl="1"/>
            <a:r>
              <a:rPr lang="en-US" dirty="0"/>
              <a:t>Length of stop bit (1, 1.5, 2 bits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15" y="3781425"/>
            <a:ext cx="60388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System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43000"/>
            <a:ext cx="6073439" cy="51435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ogical address </a:t>
            </a:r>
            <a:r>
              <a:rPr lang="en-US" dirty="0"/>
              <a:t>is 32 bits, </a:t>
            </a:r>
            <a:r>
              <a:rPr lang="en-US" dirty="0" smtClean="0"/>
              <a:t>page size is </a:t>
            </a:r>
            <a:r>
              <a:rPr lang="en-US" dirty="0"/>
              <a:t>4 </a:t>
            </a:r>
            <a:r>
              <a:rPr lang="en-US" dirty="0" smtClean="0"/>
              <a:t>kB. </a:t>
            </a:r>
            <a:r>
              <a:rPr lang="en-US" dirty="0"/>
              <a:t>Consider the </a:t>
            </a:r>
            <a:r>
              <a:rPr lang="en-US" dirty="0" smtClean="0"/>
              <a:t>given page </a:t>
            </a:r>
            <a:r>
              <a:rPr lang="en-US" dirty="0"/>
              <a:t>table below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many address bits are used to identify the page (page number)?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many virtual pages can there be?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many address bits are used for the offset within a page?</a:t>
            </a:r>
          </a:p>
          <a:p>
            <a:pPr lvl="1"/>
            <a:r>
              <a:rPr lang="en-US" dirty="0" smtClean="0"/>
              <a:t>Given </a:t>
            </a:r>
            <a:r>
              <a:rPr lang="en-US" dirty="0"/>
              <a:t>the logical address 0x4365, what is the page number</a:t>
            </a:r>
            <a:r>
              <a:rPr lang="en-US" dirty="0" smtClean="0"/>
              <a:t>? </a:t>
            </a:r>
            <a:r>
              <a:rPr lang="en-US" dirty="0"/>
              <a:t>what is the offset?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corresponding physical address?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is larger: </a:t>
            </a:r>
            <a:r>
              <a:rPr lang="en-US" dirty="0" smtClean="0"/>
              <a:t>virtual </a:t>
            </a:r>
            <a:r>
              <a:rPr lang="en-US" dirty="0"/>
              <a:t>memory </a:t>
            </a:r>
            <a:r>
              <a:rPr lang="en-US" dirty="0" smtClean="0"/>
              <a:t>or </a:t>
            </a:r>
            <a:r>
              <a:rPr lang="en-US" dirty="0"/>
              <a:t>physical memory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45" y="1542737"/>
            <a:ext cx="230428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CPU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/>
              <a:t>Cycle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CPU </a:t>
            </a:r>
            <a:r>
              <a:rPr lang="en-US" dirty="0" smtClean="0"/>
              <a:t>pipeline</a:t>
            </a:r>
            <a:endParaRPr lang="en-US" dirty="0"/>
          </a:p>
          <a:p>
            <a:pPr lvl="1"/>
            <a:r>
              <a:rPr lang="en-US" dirty="0"/>
              <a:t>Memory </a:t>
            </a:r>
            <a:r>
              <a:rPr lang="en-US" dirty="0" smtClean="0"/>
              <a:t>system</a:t>
            </a:r>
          </a:p>
          <a:p>
            <a:r>
              <a:rPr lang="en-US" dirty="0"/>
              <a:t>Performance </a:t>
            </a:r>
            <a:r>
              <a:rPr lang="en-US" dirty="0" smtClean="0"/>
              <a:t>measures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Latency</a:t>
            </a:r>
            <a:r>
              <a:rPr lang="en-US" dirty="0"/>
              <a:t>: time it takes for an instruction to get through the </a:t>
            </a:r>
            <a:r>
              <a:rPr lang="en-US" dirty="0" smtClean="0"/>
              <a:t>pipeline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Throughput</a:t>
            </a:r>
            <a:r>
              <a:rPr lang="en-US" dirty="0"/>
              <a:t>: number of instructions executed per time </a:t>
            </a:r>
            <a:r>
              <a:rPr lang="en-US" dirty="0" smtClean="0"/>
              <a:t>period</a:t>
            </a:r>
            <a:endParaRPr lang="en-US" dirty="0"/>
          </a:p>
          <a:p>
            <a:r>
              <a:rPr lang="en-US" dirty="0"/>
              <a:t>Pipelining increases throughput without reducing </a:t>
            </a:r>
            <a:r>
              <a:rPr lang="en-US" dirty="0" smtClean="0"/>
              <a:t>latency</a:t>
            </a:r>
          </a:p>
          <a:p>
            <a:r>
              <a:rPr lang="en-US" dirty="0" smtClean="0"/>
              <a:t>Various </a:t>
            </a:r>
            <a:r>
              <a:rPr lang="en-US" dirty="0"/>
              <a:t>conditions can cause </a:t>
            </a:r>
            <a:r>
              <a:rPr lang="en-US" dirty="0">
                <a:solidFill>
                  <a:srgbClr val="FF0000"/>
                </a:solidFill>
              </a:rPr>
              <a:t>pipeline bubbles</a:t>
            </a:r>
            <a:r>
              <a:rPr lang="en-US" dirty="0"/>
              <a:t> that reduce </a:t>
            </a:r>
            <a:r>
              <a:rPr lang="en-US" dirty="0" smtClean="0"/>
              <a:t>utilization: Branches, Data hazards, Memory </a:t>
            </a:r>
            <a:r>
              <a:rPr lang="en-US" dirty="0"/>
              <a:t>system </a:t>
            </a:r>
            <a:r>
              <a:rPr lang="en-US" dirty="0" smtClean="0"/>
              <a:t>delays (cache miss penalty)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</a:t>
            </a:r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modern CPUs are designed with power consumption in mind to some </a:t>
            </a:r>
            <a:r>
              <a:rPr lang="en-US" dirty="0" smtClean="0"/>
              <a:t>degree</a:t>
            </a:r>
            <a:endParaRPr lang="en-US" dirty="0"/>
          </a:p>
          <a:p>
            <a:r>
              <a:rPr lang="en-US" dirty="0"/>
              <a:t>Power vs. </a:t>
            </a:r>
            <a:r>
              <a:rPr lang="en-US" dirty="0" smtClean="0"/>
              <a:t>energy</a:t>
            </a:r>
            <a:endParaRPr lang="en-US" dirty="0"/>
          </a:p>
          <a:p>
            <a:pPr lvl="1"/>
            <a:r>
              <a:rPr lang="en-US" dirty="0" smtClean="0"/>
              <a:t>Power is the rate at which energy is transferred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eat </a:t>
            </a:r>
            <a:r>
              <a:rPr lang="en-US" dirty="0"/>
              <a:t>depends on power </a:t>
            </a:r>
            <a:r>
              <a:rPr lang="en-US" dirty="0" smtClean="0"/>
              <a:t>consumption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en-US" dirty="0" smtClean="0"/>
              <a:t>attery </a:t>
            </a:r>
            <a:r>
              <a:rPr lang="en-US" dirty="0"/>
              <a:t>life depends on energy </a:t>
            </a:r>
            <a:r>
              <a:rPr lang="en-US" dirty="0" smtClean="0"/>
              <a:t>consumption</a:t>
            </a:r>
            <a:endParaRPr lang="en-US" dirty="0"/>
          </a:p>
          <a:p>
            <a:r>
              <a:rPr lang="en-US" dirty="0"/>
              <a:t>CMOS power </a:t>
            </a:r>
            <a:r>
              <a:rPr lang="en-US" dirty="0" smtClean="0"/>
              <a:t>consumption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Voltage</a:t>
            </a:r>
            <a:r>
              <a:rPr lang="en-US" dirty="0" smtClean="0"/>
              <a:t>: </a:t>
            </a:r>
            <a:r>
              <a:rPr lang="en-US" dirty="0"/>
              <a:t>power consumption proportional to </a:t>
            </a:r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Toggling</a:t>
            </a:r>
            <a:r>
              <a:rPr lang="en-US" dirty="0"/>
              <a:t>: more activity means more </a:t>
            </a:r>
            <a:r>
              <a:rPr lang="en-US" dirty="0" smtClean="0"/>
              <a:t>power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Leakage</a:t>
            </a:r>
            <a:r>
              <a:rPr lang="en-US" dirty="0"/>
              <a:t>: basic circuit characteristics; can be eliminated by disconnecting </a:t>
            </a:r>
            <a:r>
              <a:rPr lang="en-US" dirty="0" smtClean="0"/>
              <a:t>power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</a:t>
            </a:r>
            <a:r>
              <a:rPr lang="en-US" dirty="0" smtClean="0"/>
              <a:t>Power-Saving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power supply </a:t>
            </a:r>
            <a:r>
              <a:rPr lang="en-US" dirty="0" smtClean="0"/>
              <a:t>voltage</a:t>
            </a:r>
            <a:endParaRPr lang="en-US" dirty="0"/>
          </a:p>
          <a:p>
            <a:r>
              <a:rPr lang="en-US" dirty="0"/>
              <a:t>Run at lower clock </a:t>
            </a:r>
            <a:r>
              <a:rPr lang="en-US" dirty="0" smtClean="0"/>
              <a:t>frequency</a:t>
            </a:r>
            <a:endParaRPr lang="en-US" dirty="0"/>
          </a:p>
          <a:p>
            <a:r>
              <a:rPr lang="en-US" dirty="0"/>
              <a:t>Disable function units with control signals when not in </a:t>
            </a:r>
            <a:r>
              <a:rPr lang="en-US" dirty="0" smtClean="0"/>
              <a:t>use</a:t>
            </a:r>
            <a:endParaRPr lang="en-US" dirty="0"/>
          </a:p>
          <a:p>
            <a:r>
              <a:rPr lang="en-US" dirty="0"/>
              <a:t>Disconnect parts from power supply when not in </a:t>
            </a:r>
            <a:r>
              <a:rPr lang="en-US" dirty="0" smtClean="0"/>
              <a:t>use</a:t>
            </a:r>
          </a:p>
          <a:p>
            <a:r>
              <a:rPr lang="en-US" dirty="0">
                <a:solidFill>
                  <a:srgbClr val="FF0000"/>
                </a:solidFill>
              </a:rPr>
              <a:t>Power management </a:t>
            </a:r>
            <a:r>
              <a:rPr lang="en-US" dirty="0" smtClean="0">
                <a:solidFill>
                  <a:srgbClr val="FF0000"/>
                </a:solidFill>
              </a:rPr>
              <a:t>styles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Static power management</a:t>
            </a:r>
            <a:r>
              <a:rPr lang="en-US" dirty="0"/>
              <a:t>: does not depend on CPU </a:t>
            </a:r>
            <a:r>
              <a:rPr lang="en-US" dirty="0" smtClean="0"/>
              <a:t>activity</a:t>
            </a:r>
            <a:endParaRPr lang="en-US" dirty="0"/>
          </a:p>
          <a:p>
            <a:pPr lvl="2"/>
            <a:r>
              <a:rPr lang="en-US" dirty="0"/>
              <a:t>Example: user-activated power-down </a:t>
            </a:r>
            <a:r>
              <a:rPr lang="en-US" dirty="0" smtClean="0"/>
              <a:t>mode; sleep mode; </a:t>
            </a:r>
            <a:r>
              <a:rPr lang="en-US" dirty="0"/>
              <a:t>e</a:t>
            </a:r>
            <a:r>
              <a:rPr lang="en-US" dirty="0" smtClean="0"/>
              <a:t>ntered </a:t>
            </a:r>
            <a:r>
              <a:rPr lang="en-US" dirty="0"/>
              <a:t>with an </a:t>
            </a:r>
            <a:r>
              <a:rPr lang="en-US" dirty="0" smtClean="0"/>
              <a:t>instruction and </a:t>
            </a:r>
            <a:r>
              <a:rPr lang="en-US" dirty="0"/>
              <a:t>e</a:t>
            </a:r>
            <a:r>
              <a:rPr lang="en-US" dirty="0" smtClean="0"/>
              <a:t>xited </a:t>
            </a:r>
            <a:r>
              <a:rPr lang="en-US" dirty="0"/>
              <a:t>with an interrupt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Dynamic power management</a:t>
            </a:r>
            <a:r>
              <a:rPr lang="en-US" dirty="0"/>
              <a:t>: based on CPU </a:t>
            </a:r>
            <a:r>
              <a:rPr lang="en-US" dirty="0" smtClean="0"/>
              <a:t>activity</a:t>
            </a:r>
            <a:endParaRPr lang="en-US" dirty="0"/>
          </a:p>
          <a:p>
            <a:pPr lvl="2"/>
            <a:r>
              <a:rPr lang="en-US" dirty="0"/>
              <a:t>Example: disabling off function </a:t>
            </a:r>
            <a:r>
              <a:rPr lang="en-US" dirty="0" smtClean="0"/>
              <a:t>units, </a:t>
            </a:r>
            <a:r>
              <a:rPr lang="en-US" dirty="0"/>
              <a:t>f</a:t>
            </a:r>
            <a:r>
              <a:rPr lang="en-US" dirty="0" smtClean="0"/>
              <a:t>requency </a:t>
            </a:r>
            <a:r>
              <a:rPr lang="en-US" dirty="0"/>
              <a:t>scaling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POWERPC 603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r>
              <a:rPr lang="en-US" dirty="0"/>
              <a:t>Consumes </a:t>
            </a:r>
            <a:r>
              <a:rPr lang="en-US" dirty="0" smtClean="0"/>
              <a:t>2.2W at </a:t>
            </a:r>
            <a:r>
              <a:rPr lang="en-US" dirty="0"/>
              <a:t>80 MHz</a:t>
            </a:r>
          </a:p>
          <a:p>
            <a:pPr lvl="1"/>
            <a:r>
              <a:rPr lang="en-US" dirty="0" smtClean="0"/>
              <a:t>Unused </a:t>
            </a:r>
            <a:r>
              <a:rPr lang="en-US" dirty="0"/>
              <a:t>execution units are shut down by switching </a:t>
            </a:r>
            <a:r>
              <a:rPr lang="en-US" dirty="0" smtClean="0"/>
              <a:t>off their </a:t>
            </a:r>
            <a:r>
              <a:rPr lang="en-US" dirty="0"/>
              <a:t>clocks</a:t>
            </a:r>
          </a:p>
          <a:p>
            <a:pPr lvl="1"/>
            <a:r>
              <a:rPr lang="en-US" dirty="0" smtClean="0"/>
              <a:t>Unused </a:t>
            </a:r>
            <a:r>
              <a:rPr lang="en-US" dirty="0"/>
              <a:t>pipeline stages are turned off</a:t>
            </a:r>
          </a:p>
          <a:p>
            <a:pPr lvl="1"/>
            <a:r>
              <a:rPr lang="en-US" dirty="0" smtClean="0"/>
              <a:t>8 </a:t>
            </a:r>
            <a:r>
              <a:rPr lang="en-US" dirty="0"/>
              <a:t>KB 2-way set-associative cache is organized into </a:t>
            </a:r>
            <a:r>
              <a:rPr lang="en-US" dirty="0" smtClean="0"/>
              <a:t>8 </a:t>
            </a:r>
            <a:r>
              <a:rPr lang="en-US" dirty="0" err="1" smtClean="0"/>
              <a:t>subarrays</a:t>
            </a:r>
            <a:endParaRPr lang="en-US" dirty="0"/>
          </a:p>
          <a:p>
            <a:pPr lvl="2"/>
            <a:r>
              <a:rPr lang="en-US" dirty="0" smtClean="0"/>
              <a:t>At </a:t>
            </a:r>
            <a:r>
              <a:rPr lang="en-US" dirty="0"/>
              <a:t>most 2 are accessed in a clock cycle</a:t>
            </a:r>
          </a:p>
          <a:p>
            <a:r>
              <a:rPr lang="en-US" dirty="0" smtClean="0"/>
              <a:t>Experimentally </a:t>
            </a:r>
            <a:r>
              <a:rPr lang="en-US" dirty="0"/>
              <a:t>obtained </a:t>
            </a:r>
            <a:r>
              <a:rPr lang="en-US" dirty="0" smtClean="0"/>
              <a:t>% idle </a:t>
            </a:r>
            <a:r>
              <a:rPr lang="en-US" dirty="0"/>
              <a:t>times while running </a:t>
            </a:r>
            <a:r>
              <a:rPr lang="en-US" dirty="0" smtClean="0"/>
              <a:t>the SPEC </a:t>
            </a:r>
            <a:r>
              <a:rPr lang="en-US" dirty="0"/>
              <a:t>integer and floating-point benchmarks: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734" y="4470850"/>
            <a:ext cx="4276725" cy="18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463" y="2680109"/>
            <a:ext cx="3826765" cy="3047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Power-Down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82" y="1143000"/>
            <a:ext cx="8229600" cy="5143500"/>
          </a:xfrm>
        </p:spPr>
        <p:txBody>
          <a:bodyPr/>
          <a:lstStyle/>
          <a:p>
            <a:r>
              <a:rPr lang="en-US" dirty="0"/>
              <a:t>Going into a power-down mode </a:t>
            </a:r>
            <a:r>
              <a:rPr lang="en-US" dirty="0" smtClean="0"/>
              <a:t>costs: time and energy</a:t>
            </a:r>
            <a:endParaRPr lang="en-US" dirty="0"/>
          </a:p>
          <a:p>
            <a:r>
              <a:rPr lang="en-US" dirty="0"/>
              <a:t>Must determine if going into mode is </a:t>
            </a:r>
            <a:r>
              <a:rPr lang="en-US" dirty="0" smtClean="0"/>
              <a:t>worthwhile</a:t>
            </a:r>
            <a:endParaRPr lang="en-US" dirty="0"/>
          </a:p>
          <a:p>
            <a:r>
              <a:rPr lang="en-US" dirty="0" smtClean="0"/>
              <a:t>Can model CPU power states with power state machine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Run </a:t>
            </a:r>
            <a:r>
              <a:rPr lang="en-US" dirty="0">
                <a:solidFill>
                  <a:srgbClr val="FF0000"/>
                </a:solidFill>
              </a:rPr>
              <a:t>mode </a:t>
            </a:r>
            <a:r>
              <a:rPr lang="en-US" dirty="0"/>
              <a:t>is normal </a:t>
            </a:r>
            <a:r>
              <a:rPr lang="en-US" dirty="0" smtClean="0"/>
              <a:t>operation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Idle </a:t>
            </a:r>
            <a:r>
              <a:rPr lang="en-US" dirty="0">
                <a:solidFill>
                  <a:srgbClr val="FF0000"/>
                </a:solidFill>
              </a:rPr>
              <a:t>mode </a:t>
            </a:r>
            <a:r>
              <a:rPr lang="en-US" dirty="0"/>
              <a:t>saves power by stopping </a:t>
            </a:r>
            <a:r>
              <a:rPr lang="en-US" dirty="0" smtClean="0"/>
              <a:t>CPU </a:t>
            </a:r>
          </a:p>
          <a:p>
            <a:pPr marL="461963" lvl="1" indent="0">
              <a:buNone/>
            </a:pPr>
            <a:r>
              <a:rPr lang="en-US" dirty="0" smtClean="0"/>
              <a:t>clock</a:t>
            </a:r>
            <a:r>
              <a:rPr lang="en-US" dirty="0"/>
              <a:t>. S</a:t>
            </a:r>
            <a:r>
              <a:rPr lang="en-US" dirty="0" smtClean="0"/>
              <a:t>ystem </a:t>
            </a:r>
            <a:r>
              <a:rPr lang="en-US" dirty="0"/>
              <a:t>unit </a:t>
            </a:r>
            <a:r>
              <a:rPr lang="en-US" dirty="0" smtClean="0"/>
              <a:t>modules—real-time </a:t>
            </a:r>
          </a:p>
          <a:p>
            <a:pPr marL="461963" lvl="1" indent="0">
              <a:buNone/>
            </a:pPr>
            <a:r>
              <a:rPr lang="en-US" dirty="0" smtClean="0"/>
              <a:t>clock</a:t>
            </a:r>
            <a:r>
              <a:rPr lang="en-US" dirty="0"/>
              <a:t>, operating system </a:t>
            </a:r>
            <a:r>
              <a:rPr lang="en-US" dirty="0" smtClean="0"/>
              <a:t>timer, interrupt </a:t>
            </a:r>
          </a:p>
          <a:p>
            <a:pPr marL="461963" lvl="1" indent="0">
              <a:buNone/>
            </a:pPr>
            <a:r>
              <a:rPr lang="en-US" dirty="0" smtClean="0"/>
              <a:t>control</a:t>
            </a:r>
            <a:r>
              <a:rPr lang="en-US" dirty="0"/>
              <a:t>, general-purpose I/O, </a:t>
            </a:r>
            <a:r>
              <a:rPr lang="en-US" dirty="0" smtClean="0"/>
              <a:t>and </a:t>
            </a:r>
          </a:p>
          <a:p>
            <a:pPr marL="461963" lvl="1" indent="0">
              <a:buNone/>
            </a:pPr>
            <a:r>
              <a:rPr lang="en-US" dirty="0" smtClean="0"/>
              <a:t>power manager remain operational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i="1" dirty="0">
                <a:solidFill>
                  <a:srgbClr val="FF0000"/>
                </a:solidFill>
              </a:rPr>
              <a:t>Sleep </a:t>
            </a:r>
            <a:r>
              <a:rPr lang="en-US" dirty="0">
                <a:solidFill>
                  <a:srgbClr val="FF0000"/>
                </a:solidFill>
              </a:rPr>
              <a:t>mode </a:t>
            </a:r>
            <a:r>
              <a:rPr lang="en-US" dirty="0"/>
              <a:t>shuts off most </a:t>
            </a:r>
            <a:r>
              <a:rPr lang="en-US" dirty="0" smtClean="0"/>
              <a:t>of</a:t>
            </a:r>
          </a:p>
          <a:p>
            <a:pPr marL="461963" lvl="1" indent="0">
              <a:buNone/>
            </a:pPr>
            <a:r>
              <a:rPr lang="en-US" dirty="0" smtClean="0"/>
              <a:t> </a:t>
            </a:r>
            <a:r>
              <a:rPr lang="en-US" dirty="0"/>
              <a:t>chip’s activity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63285" y="5917168"/>
            <a:ext cx="268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STRONG ARM </a:t>
            </a:r>
            <a:r>
              <a:rPr lang="en-US" dirty="0">
                <a:solidFill>
                  <a:srgbClr val="FF0000"/>
                </a:solidFill>
              </a:rPr>
              <a:t>SA-1100</a:t>
            </a:r>
          </a:p>
        </p:txBody>
      </p:sp>
    </p:spTree>
    <p:extLst>
      <p:ext uri="{BB962C8B-B14F-4D97-AF65-F5344CB8AC3E}">
        <p14:creationId xmlns:p14="http://schemas.microsoft.com/office/powerpoint/2010/main" val="15292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8251 Registers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1134461"/>
            <a:ext cx="8020050" cy="33314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15" y="4465926"/>
            <a:ext cx="6279163" cy="167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and Output </a:t>
            </a:r>
            <a:r>
              <a:rPr lang="en-US" dirty="0"/>
              <a:t>P</a:t>
            </a:r>
            <a:r>
              <a:rPr lang="en-US" dirty="0" smtClean="0"/>
              <a:t>rimitives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I/O </a:t>
            </a:r>
            <a:r>
              <a:rPr lang="en-US" dirty="0" smtClean="0">
                <a:solidFill>
                  <a:srgbClr val="FF0000"/>
                </a:solidFill>
              </a:rPr>
              <a:t>instructions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Separate </a:t>
            </a:r>
            <a:r>
              <a:rPr lang="en-US" dirty="0"/>
              <a:t>address space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x86 use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out</a:t>
            </a:r>
            <a:r>
              <a:rPr lang="en-US" dirty="0"/>
              <a:t> instructions</a:t>
            </a:r>
          </a:p>
          <a:p>
            <a:r>
              <a:rPr lang="en-US" dirty="0">
                <a:solidFill>
                  <a:srgbClr val="FF0000"/>
                </a:solidFill>
              </a:rPr>
              <a:t>Memory-mapped </a:t>
            </a:r>
            <a:r>
              <a:rPr lang="en-US" dirty="0" smtClean="0">
                <a:solidFill>
                  <a:srgbClr val="FF0000"/>
                </a:solidFill>
              </a:rPr>
              <a:t>I/O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An </a:t>
            </a:r>
            <a:r>
              <a:rPr lang="en-US" dirty="0"/>
              <a:t>address for each I/O device register</a:t>
            </a:r>
          </a:p>
          <a:p>
            <a:pPr lvl="1"/>
            <a:r>
              <a:rPr lang="en-US" dirty="0" smtClean="0"/>
              <a:t>Communicate </a:t>
            </a:r>
            <a:r>
              <a:rPr lang="en-US" dirty="0"/>
              <a:t>with devices: read/write instructions</a:t>
            </a:r>
          </a:p>
          <a:p>
            <a:pPr lvl="1"/>
            <a:r>
              <a:rPr lang="en-US" dirty="0" smtClean="0"/>
              <a:t>Common </a:t>
            </a:r>
            <a:r>
              <a:rPr lang="en-US" dirty="0"/>
              <a:t>in most architectures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52" y="4293105"/>
            <a:ext cx="7486650" cy="19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Busy-Wait </a:t>
            </a:r>
            <a:r>
              <a:rPr lang="en-US" dirty="0"/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I/O devices are slower than CPUs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finish an I/O operation before starting the next</a:t>
            </a:r>
          </a:p>
          <a:p>
            <a:pPr lvl="1"/>
            <a:r>
              <a:rPr lang="en-US" dirty="0" smtClean="0"/>
              <a:t>True </a:t>
            </a:r>
            <a:r>
              <a:rPr lang="en-US" dirty="0"/>
              <a:t>for both reading and </a:t>
            </a:r>
            <a:r>
              <a:rPr lang="en-US" dirty="0" smtClean="0"/>
              <a:t>writing</a:t>
            </a:r>
          </a:p>
          <a:p>
            <a:r>
              <a:rPr lang="en-US" dirty="0"/>
              <a:t>Simplest way to program </a:t>
            </a:r>
            <a:r>
              <a:rPr lang="en-US" dirty="0" smtClean="0"/>
              <a:t>device</a:t>
            </a:r>
            <a:endParaRPr lang="en-US" dirty="0"/>
          </a:p>
          <a:p>
            <a:pPr lvl="1"/>
            <a:r>
              <a:rPr lang="en-US" dirty="0"/>
              <a:t>Use instructions to test when device is ready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Polling</a:t>
            </a:r>
          </a:p>
          <a:p>
            <a:pPr lvl="1"/>
            <a:r>
              <a:rPr lang="en-US" dirty="0"/>
              <a:t>Asking an I/O device whether it is finished by reading </a:t>
            </a:r>
            <a:r>
              <a:rPr lang="en-US" dirty="0" smtClean="0"/>
              <a:t>its status </a:t>
            </a:r>
            <a:r>
              <a:rPr lang="en-US" dirty="0"/>
              <a:t>register</a:t>
            </a:r>
          </a:p>
        </p:txBody>
      </p:sp>
    </p:spTree>
    <p:extLst>
      <p:ext uri="{BB962C8B-B14F-4D97-AF65-F5344CB8AC3E}">
        <p14:creationId xmlns:p14="http://schemas.microsoft.com/office/powerpoint/2010/main" val="20715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 a string, character by </a:t>
            </a:r>
            <a:r>
              <a:rPr lang="en-US" dirty="0" smtClean="0"/>
              <a:t>character</a:t>
            </a:r>
          </a:p>
          <a:p>
            <a:r>
              <a:rPr lang="en-US" dirty="0"/>
              <a:t>The device has two registers: one for the character to be written and a status register. When writing, we must set the output status register to 1 to start writing and wait for it to return to 0. 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45" y="3208931"/>
            <a:ext cx="49542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#define </a:t>
            </a:r>
            <a:r>
              <a:rPr lang="en-US" dirty="0" smtClean="0"/>
              <a:t>OUT_CHAR 0x1000</a:t>
            </a:r>
          </a:p>
          <a:p>
            <a:r>
              <a:rPr lang="en-US" dirty="0">
                <a:solidFill>
                  <a:srgbClr val="00B050"/>
                </a:solidFill>
              </a:rPr>
              <a:t>#define </a:t>
            </a:r>
            <a:r>
              <a:rPr lang="en-US" dirty="0" smtClean="0"/>
              <a:t>OUT_STATUS 0x1001</a:t>
            </a:r>
          </a:p>
          <a:p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har </a:t>
            </a:r>
            <a:r>
              <a:rPr lang="en-US" dirty="0" smtClean="0"/>
              <a:t>*</a:t>
            </a:r>
            <a:r>
              <a:rPr lang="en-US" dirty="0" err="1">
                <a:solidFill>
                  <a:srgbClr val="9900CC"/>
                </a:solidFill>
              </a:rPr>
              <a:t>mystring</a:t>
            </a:r>
            <a:r>
              <a:rPr lang="en-US" dirty="0" smtClean="0"/>
              <a:t> = “Hello, World!”;</a:t>
            </a:r>
          </a:p>
          <a:p>
            <a:r>
              <a:rPr lang="en-US" dirty="0">
                <a:solidFill>
                  <a:srgbClr val="00B050"/>
                </a:solidFill>
              </a:rPr>
              <a:t>char </a:t>
            </a:r>
            <a:r>
              <a:rPr lang="en-US" dirty="0" smtClean="0"/>
              <a:t>*</a:t>
            </a:r>
            <a:r>
              <a:rPr lang="en-US" dirty="0" err="1">
                <a:solidFill>
                  <a:srgbClr val="9900CC"/>
                </a:solidFill>
              </a:rPr>
              <a:t>current_char</a:t>
            </a:r>
            <a:r>
              <a:rPr lang="en-US" dirty="0" smtClean="0"/>
              <a:t>;</a:t>
            </a:r>
          </a:p>
          <a:p>
            <a:r>
              <a:rPr lang="en-US" dirty="0" err="1" smtClean="0">
                <a:solidFill>
                  <a:srgbClr val="9900CC"/>
                </a:solidFill>
              </a:rPr>
              <a:t>current_char</a:t>
            </a:r>
            <a:r>
              <a:rPr lang="en-US" dirty="0" smtClean="0"/>
              <a:t> = </a:t>
            </a:r>
            <a:r>
              <a:rPr lang="en-US" dirty="0" err="1">
                <a:solidFill>
                  <a:srgbClr val="9900CC"/>
                </a:solidFill>
              </a:rPr>
              <a:t>mystring</a:t>
            </a:r>
            <a:r>
              <a:rPr lang="en-US" dirty="0" smtClean="0"/>
              <a:t>;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while</a:t>
            </a:r>
            <a:r>
              <a:rPr lang="en-US" dirty="0"/>
              <a:t> (* </a:t>
            </a:r>
            <a:r>
              <a:rPr lang="en-US" dirty="0" err="1" smtClean="0">
                <a:solidFill>
                  <a:srgbClr val="9900CC"/>
                </a:solidFill>
              </a:rPr>
              <a:t>current_char</a:t>
            </a:r>
            <a:r>
              <a:rPr lang="en-US" dirty="0" smtClean="0">
                <a:solidFill>
                  <a:srgbClr val="9900CC"/>
                </a:solidFill>
              </a:rPr>
              <a:t> </a:t>
            </a:r>
            <a:r>
              <a:rPr lang="en-US" dirty="0" smtClean="0"/>
              <a:t>!= ‘\0’){</a:t>
            </a:r>
          </a:p>
          <a:p>
            <a:r>
              <a:rPr lang="en-US" dirty="0" smtClean="0"/>
              <a:t>   (*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 smtClean="0"/>
              <a:t> *) </a:t>
            </a:r>
            <a:r>
              <a:rPr lang="en-US" dirty="0" smtClean="0">
                <a:solidFill>
                  <a:srgbClr val="9900CC"/>
                </a:solidFill>
              </a:rPr>
              <a:t>OUT_CHAR</a:t>
            </a:r>
            <a:r>
              <a:rPr lang="en-US" dirty="0" smtClean="0"/>
              <a:t>) = </a:t>
            </a:r>
            <a:r>
              <a:rPr lang="en-US" dirty="0"/>
              <a:t>*</a:t>
            </a:r>
            <a:r>
              <a:rPr lang="en-US" dirty="0" err="1">
                <a:solidFill>
                  <a:srgbClr val="9900CC"/>
                </a:solidFill>
              </a:rPr>
              <a:t>current_char</a:t>
            </a:r>
            <a:r>
              <a:rPr lang="en-US" dirty="0" smtClean="0"/>
              <a:t>; </a:t>
            </a:r>
          </a:p>
          <a:p>
            <a:r>
              <a:rPr lang="en-US" dirty="0"/>
              <a:t> </a:t>
            </a:r>
            <a:r>
              <a:rPr lang="en-US" dirty="0" smtClean="0"/>
              <a:t>  (*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 smtClean="0">
                <a:solidFill>
                  <a:srgbClr val="9900CC"/>
                </a:solidFill>
              </a:rPr>
              <a:t>OUT_STATUS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9900CC"/>
                </a:solidFill>
              </a:rPr>
              <a:t> </a:t>
            </a:r>
            <a:r>
              <a:rPr lang="en-US" dirty="0" smtClean="0"/>
              <a:t>= 1;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while</a:t>
            </a:r>
            <a:r>
              <a:rPr lang="en-US" dirty="0" smtClean="0"/>
              <a:t> ( (*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 smtClean="0"/>
              <a:t>O</a:t>
            </a:r>
            <a:r>
              <a:rPr lang="en-US" dirty="0" smtClean="0">
                <a:solidFill>
                  <a:srgbClr val="9900CC"/>
                </a:solidFill>
              </a:rPr>
              <a:t>UT_STATUS</a:t>
            </a:r>
            <a:r>
              <a:rPr lang="en-US" dirty="0" smtClean="0"/>
              <a:t>) </a:t>
            </a:r>
            <a:r>
              <a:rPr lang="en-US" dirty="0"/>
              <a:t>!= 0</a:t>
            </a:r>
            <a:r>
              <a:rPr lang="en-US" dirty="0" smtClean="0"/>
              <a:t>);</a:t>
            </a:r>
          </a:p>
          <a:p>
            <a:r>
              <a:rPr lang="en-US" dirty="0" smtClean="0">
                <a:solidFill>
                  <a:srgbClr val="9900CC"/>
                </a:solidFill>
              </a:rPr>
              <a:t>    </a:t>
            </a:r>
            <a:r>
              <a:rPr lang="en-US" dirty="0" err="1" smtClean="0">
                <a:solidFill>
                  <a:srgbClr val="9900CC"/>
                </a:solidFill>
              </a:rPr>
              <a:t>current_char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24843</TotalTime>
  <Words>3220</Words>
  <Application>Microsoft Office PowerPoint</Application>
  <PresentationFormat>On-screen Show (4:3)</PresentationFormat>
  <Paragraphs>450</Paragraphs>
  <Slides>55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  <vt:variant>
        <vt:lpstr>Custom Shows</vt:lpstr>
      </vt:variant>
      <vt:variant>
        <vt:i4>1</vt:i4>
      </vt:variant>
    </vt:vector>
  </HeadingPairs>
  <TitlesOfParts>
    <vt:vector size="63" baseType="lpstr">
      <vt:lpstr>Arial</vt:lpstr>
      <vt:lpstr>Comic Sans MS</vt:lpstr>
      <vt:lpstr>Consolas</vt:lpstr>
      <vt:lpstr>Symbol</vt:lpstr>
      <vt:lpstr>Times New Roman</vt:lpstr>
      <vt:lpstr>Wingdings</vt:lpstr>
      <vt:lpstr>Default Design</vt:lpstr>
      <vt:lpstr>CPUs Chapter 3</vt:lpstr>
      <vt:lpstr>Next . . .</vt:lpstr>
      <vt:lpstr>Input and Output (I/O) Devices</vt:lpstr>
      <vt:lpstr>I/O Device Example: 8251 UART</vt:lpstr>
      <vt:lpstr>8251 CPU Interface</vt:lpstr>
      <vt:lpstr>8251 Registers</vt:lpstr>
      <vt:lpstr>Input and Output Primitives</vt:lpstr>
      <vt:lpstr>Busy-Wait I/O</vt:lpstr>
      <vt:lpstr>Polling Example</vt:lpstr>
      <vt:lpstr>Another Polling Example</vt:lpstr>
      <vt:lpstr>Interrupt I/O</vt:lpstr>
      <vt:lpstr>Interrupt Example</vt:lpstr>
      <vt:lpstr>Interrupt I/O with Buffer</vt:lpstr>
      <vt:lpstr>Another Interrupt Example</vt:lpstr>
      <vt:lpstr>Another Interrupt Example</vt:lpstr>
      <vt:lpstr>Another Interrupt Example</vt:lpstr>
      <vt:lpstr>Interrupts vs. Polling I/O</vt:lpstr>
      <vt:lpstr>Interrupt Implementation</vt:lpstr>
      <vt:lpstr>Supporting Multiple I/O Devices-Priorities</vt:lpstr>
      <vt:lpstr>Multiple Interrupt Request Lines</vt:lpstr>
      <vt:lpstr>Interrupt Priorities</vt:lpstr>
      <vt:lpstr>Interrupt Priorities</vt:lpstr>
      <vt:lpstr>Example: Prioritized I/O</vt:lpstr>
      <vt:lpstr>Supporting Multiple I/O Devices-Vectors</vt:lpstr>
      <vt:lpstr>Interrupt Sequence</vt:lpstr>
      <vt:lpstr>Interrupt Overhead</vt:lpstr>
      <vt:lpstr>Interrupts in ARM7</vt:lpstr>
      <vt:lpstr>Supervisor Mode </vt:lpstr>
      <vt:lpstr>Exceptions</vt:lpstr>
      <vt:lpstr>Traps</vt:lpstr>
      <vt:lpstr>Co-Processors</vt:lpstr>
      <vt:lpstr>Memory System Overview</vt:lpstr>
      <vt:lpstr>Caches</vt:lpstr>
      <vt:lpstr>Cache and Main Memory</vt:lpstr>
      <vt:lpstr>Multiple Levels of Cache</vt:lpstr>
      <vt:lpstr>Cache Organizations &amp; Policies</vt:lpstr>
      <vt:lpstr>Example Cache Implementations</vt:lpstr>
      <vt:lpstr>Virtual Memory</vt:lpstr>
      <vt:lpstr>Advantages of Virtual Memory</vt:lpstr>
      <vt:lpstr>Memory Management Unit Tasks</vt:lpstr>
      <vt:lpstr>Address Translation</vt:lpstr>
      <vt:lpstr>Segmentation</vt:lpstr>
      <vt:lpstr>Paging</vt:lpstr>
      <vt:lpstr>Paging – cont’d</vt:lpstr>
      <vt:lpstr>Paging</vt:lpstr>
      <vt:lpstr>The Page Table</vt:lpstr>
      <vt:lpstr>Multi-Level Page Tables</vt:lpstr>
      <vt:lpstr>MMU in ARM</vt:lpstr>
      <vt:lpstr>Two-Level Address Translation</vt:lpstr>
      <vt:lpstr>Virtual Memory System Example</vt:lpstr>
      <vt:lpstr>CPU Performance</vt:lpstr>
      <vt:lpstr>CPU Power Consumption</vt:lpstr>
      <vt:lpstr>CPU Power-Saving Strategies</vt:lpstr>
      <vt:lpstr>EXAMPLE: POWERPC 603</vt:lpstr>
      <vt:lpstr>Power-Down Costs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Windows User</cp:lastModifiedBy>
  <cp:revision>670</cp:revision>
  <dcterms:created xsi:type="dcterms:W3CDTF">2004-09-12T13:54:39Z</dcterms:created>
  <dcterms:modified xsi:type="dcterms:W3CDTF">2018-10-07T05:27:17Z</dcterms:modified>
</cp:coreProperties>
</file>