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344" r:id="rId2"/>
    <p:sldId id="457" r:id="rId3"/>
    <p:sldId id="459" r:id="rId4"/>
    <p:sldId id="460" r:id="rId5"/>
    <p:sldId id="462" r:id="rId6"/>
    <p:sldId id="501" r:id="rId7"/>
    <p:sldId id="503" r:id="rId8"/>
    <p:sldId id="467" r:id="rId9"/>
    <p:sldId id="463" r:id="rId10"/>
    <p:sldId id="464" r:id="rId11"/>
    <p:sldId id="465" r:id="rId12"/>
    <p:sldId id="466" r:id="rId13"/>
    <p:sldId id="468" r:id="rId14"/>
    <p:sldId id="469" r:id="rId15"/>
    <p:sldId id="470" r:id="rId16"/>
    <p:sldId id="471" r:id="rId17"/>
    <p:sldId id="472" r:id="rId18"/>
    <p:sldId id="473" r:id="rId19"/>
    <p:sldId id="475" r:id="rId20"/>
    <p:sldId id="474" r:id="rId21"/>
    <p:sldId id="476" r:id="rId22"/>
    <p:sldId id="477" r:id="rId23"/>
    <p:sldId id="478" r:id="rId24"/>
    <p:sldId id="479" r:id="rId25"/>
    <p:sldId id="480" r:id="rId26"/>
    <p:sldId id="481" r:id="rId27"/>
    <p:sldId id="482" r:id="rId28"/>
    <p:sldId id="483" r:id="rId29"/>
    <p:sldId id="484" r:id="rId30"/>
    <p:sldId id="485" r:id="rId31"/>
    <p:sldId id="486" r:id="rId32"/>
    <p:sldId id="487" r:id="rId33"/>
    <p:sldId id="488" r:id="rId34"/>
    <p:sldId id="489" r:id="rId35"/>
    <p:sldId id="491" r:id="rId36"/>
    <p:sldId id="500" r:id="rId37"/>
    <p:sldId id="504" r:id="rId38"/>
    <p:sldId id="492" r:id="rId39"/>
    <p:sldId id="493" r:id="rId40"/>
    <p:sldId id="494" r:id="rId41"/>
    <p:sldId id="495" r:id="rId42"/>
    <p:sldId id="499" r:id="rId43"/>
    <p:sldId id="496" r:id="rId44"/>
    <p:sldId id="498" r:id="rId45"/>
  </p:sldIdLst>
  <p:sldSz cx="9144000" cy="6858000" type="screen4x3"/>
  <p:notesSz cx="7099300" cy="10234613"/>
  <p:custShowLst>
    <p:custShow name="Shl" id="0">
      <p:sldLst/>
    </p:custShow>
  </p:custShow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AE5D"/>
    <a:srgbClr val="FF0000"/>
    <a:srgbClr val="FFFF99"/>
    <a:srgbClr val="99FF99"/>
    <a:srgbClr val="CCFFCC"/>
    <a:srgbClr val="CCFFFF"/>
    <a:srgbClr val="FFFFCC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01" autoAdjust="0"/>
    <p:restoredTop sz="94660"/>
  </p:normalViewPr>
  <p:slideViewPr>
    <p:cSldViewPr>
      <p:cViewPr varScale="1">
        <p:scale>
          <a:sx n="68" d="100"/>
          <a:sy n="68" d="100"/>
        </p:scale>
        <p:origin x="136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4114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16C9471D-44B9-4BA7-B363-B36C98D147AF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3509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79DB2B-2252-4115-86AC-120986FEB86B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43481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8605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698875"/>
            <a:ext cx="8229600" cy="25527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0789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100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9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790950"/>
            <a:ext cx="4038600" cy="2495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11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83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9853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6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9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0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663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10747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220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457200" y="6324600"/>
            <a:ext cx="8229600" cy="246221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943350" algn="ctr"/>
                <a:tab pos="8050213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" dirty="0" smtClean="0"/>
              <a:t>Embedded Computing </a:t>
            </a:r>
            <a:r>
              <a:rPr lang="en-US" altLang="en-US" sz="1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                               COE 306– Introduction to Embedded System– KFUPM                  	slide </a:t>
            </a:r>
            <a:fld id="{A8E5003E-9D95-43EC-B3F8-1685FE381A46}" type="slidenum">
              <a:rPr lang="ar-SA" altLang="en-US" sz="1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altLang="en-US" sz="1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anose="030F0702030302020204" pitchFamily="66" charset="0"/>
          <a:cs typeface="Arial" panose="020B0604020202020204" pitchFamily="34" charset="0"/>
        </a:defRPr>
      </a:lvl9pPr>
    </p:titleStyle>
    <p:bodyStyle>
      <a:lvl1pPr marL="347663" indent="-347663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v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²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588" indent="-231775" algn="l" rtl="0" eaLnBrk="0" fontAlgn="base" hangingPunct="0">
        <a:spcBef>
          <a:spcPct val="40000"/>
        </a:spcBef>
        <a:spcAft>
          <a:spcPct val="0"/>
        </a:spcAft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481138" indent="-222250" algn="l" rtl="0" eaLnBrk="0" fontAlgn="base" hangingPunct="0">
        <a:spcBef>
          <a:spcPct val="40000"/>
        </a:spcBef>
        <a:spcAft>
          <a:spcPct val="0"/>
        </a:spcAft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33363" algn="l" rtl="0" eaLnBrk="0" fontAlgn="base" hangingPunct="0">
        <a:spcBef>
          <a:spcPct val="40000"/>
        </a:spcBef>
        <a:spcAft>
          <a:spcPct val="0"/>
        </a:spcAft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632075"/>
          </a:xfrm>
        </p:spPr>
        <p:txBody>
          <a:bodyPr/>
          <a:lstStyle/>
          <a:p>
            <a:pPr eaLnBrk="1" hangingPunct="1">
              <a:lnSpc>
                <a:spcPct val="160000"/>
              </a:lnSpc>
            </a:pPr>
            <a:r>
              <a:rPr lang="en-US" sz="4400" dirty="0" smtClean="0"/>
              <a:t>Embedded Computing</a:t>
            </a:r>
            <a:br>
              <a:rPr lang="en-US" sz="4400" dirty="0" smtClean="0"/>
            </a:br>
            <a:r>
              <a:rPr lang="en-US" sz="4400" dirty="0" smtClean="0"/>
              <a:t>Chapter 1</a:t>
            </a:r>
            <a:endParaRPr lang="en-US" altLang="en-US" sz="44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544888"/>
            <a:ext cx="8229600" cy="2879725"/>
          </a:xfrm>
        </p:spPr>
        <p:txBody>
          <a:bodyPr/>
          <a:lstStyle/>
          <a:p>
            <a:r>
              <a:rPr lang="en-US" dirty="0"/>
              <a:t>COE 306: Introduction to Embedded Systems </a:t>
            </a: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Dr. Aiman El-Maleh</a:t>
            </a:r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sz="2000" dirty="0"/>
              <a:t>Computer Engineering Department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  <a:spcBef>
                <a:spcPct val="100000"/>
              </a:spcBef>
            </a:pPr>
            <a:r>
              <a:rPr lang="en-US" altLang="en-US" sz="2000" dirty="0" smtClean="0"/>
              <a:t>College of Computer Sciences and Engineering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 smtClean="0"/>
              <a:t>King Fahd University of Petroleum and Minerals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Embedded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Low manufacturing cost</a:t>
            </a:r>
          </a:p>
          <a:p>
            <a:pPr lvl="1"/>
            <a:r>
              <a:rPr lang="en-US" dirty="0" smtClean="0"/>
              <a:t>Many embedded systems are mass-market items that must have low manufacturing costs. Cost is determined by type of microprocessor, amount of memory, type of I/O devices.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Low power</a:t>
            </a:r>
          </a:p>
          <a:p>
            <a:pPr lvl="1"/>
            <a:r>
              <a:rPr lang="en-US" dirty="0" smtClean="0"/>
              <a:t>Power </a:t>
            </a:r>
            <a:r>
              <a:rPr lang="en-US" dirty="0"/>
              <a:t>consumption is critical in battery-powered devices.</a:t>
            </a:r>
          </a:p>
          <a:p>
            <a:pPr lvl="1"/>
            <a:r>
              <a:rPr lang="en-US" dirty="0"/>
              <a:t>Excessive power consumption increases system cost even in wall-powered devices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Designed to tight deadlines by small </a:t>
            </a:r>
            <a:r>
              <a:rPr lang="en-US" dirty="0" smtClean="0">
                <a:solidFill>
                  <a:srgbClr val="FF0000"/>
                </a:solidFill>
              </a:rPr>
              <a:t>teams</a:t>
            </a:r>
          </a:p>
          <a:p>
            <a:pPr lvl="1"/>
            <a:r>
              <a:rPr lang="en-US" dirty="0"/>
              <a:t>Often designed by a small team of designers.</a:t>
            </a:r>
          </a:p>
          <a:p>
            <a:pPr lvl="1"/>
            <a:r>
              <a:rPr lang="en-US" dirty="0"/>
              <a:t>Often must meet tight </a:t>
            </a:r>
            <a:r>
              <a:rPr lang="en-US" dirty="0" smtClean="0"/>
              <a:t>deadlines: 6 </a:t>
            </a:r>
            <a:r>
              <a:rPr lang="en-US" dirty="0"/>
              <a:t>month market window is </a:t>
            </a:r>
            <a:r>
              <a:rPr lang="en-US" dirty="0" smtClean="0"/>
              <a:t>common; Can’t </a:t>
            </a:r>
            <a:r>
              <a:rPr lang="en-US" dirty="0"/>
              <a:t>miss back-to-school window for calculator.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0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Microprocessor, custom </a:t>
            </a:r>
            <a:r>
              <a:rPr lang="en-US" dirty="0"/>
              <a:t>hardware (ASICs), FPGAs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758397"/>
            <a:ext cx="82296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87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smtClean="0"/>
              <a:t>Use Microprocessors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Efficient</a:t>
            </a:r>
          </a:p>
          <a:p>
            <a:pPr lvl="1"/>
            <a:r>
              <a:rPr lang="en-US" dirty="0" smtClean="0"/>
              <a:t>1</a:t>
            </a:r>
            <a:r>
              <a:rPr lang="en-US" dirty="0"/>
              <a:t>+ IPC for modern RISC processors</a:t>
            </a:r>
          </a:p>
          <a:p>
            <a:pPr lvl="1"/>
            <a:r>
              <a:rPr lang="en-US" dirty="0" smtClean="0"/>
              <a:t>Large </a:t>
            </a:r>
            <a:r>
              <a:rPr lang="en-US" dirty="0"/>
              <a:t>design teams / mass production</a:t>
            </a:r>
          </a:p>
          <a:p>
            <a:pPr lvl="1"/>
            <a:r>
              <a:rPr lang="en-US" dirty="0" smtClean="0"/>
              <a:t>Highly </a:t>
            </a:r>
            <a:r>
              <a:rPr lang="en-US" dirty="0"/>
              <a:t>optimized (speed, power)</a:t>
            </a:r>
          </a:p>
          <a:p>
            <a:pPr lvl="1"/>
            <a:r>
              <a:rPr lang="en-US" dirty="0" smtClean="0"/>
              <a:t>Latest </a:t>
            </a:r>
            <a:r>
              <a:rPr lang="en-US" dirty="0"/>
              <a:t>manufacturing technology (fabrication)</a:t>
            </a:r>
          </a:p>
          <a:p>
            <a:pPr lvl="1"/>
            <a:r>
              <a:rPr lang="en-US" dirty="0" smtClean="0"/>
              <a:t>Single-design </a:t>
            </a:r>
            <a:r>
              <a:rPr lang="en-US" dirty="0"/>
              <a:t>for multiple functions / general-purpose</a:t>
            </a:r>
          </a:p>
          <a:p>
            <a:pPr lvl="1"/>
            <a:r>
              <a:rPr lang="en-US" dirty="0"/>
              <a:t>Implementing several functions on a single processor often makes much better use of the available hardware budget 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Flexible</a:t>
            </a:r>
          </a:p>
          <a:p>
            <a:pPr lvl="1"/>
            <a:r>
              <a:rPr lang="en-US" dirty="0" smtClean="0"/>
              <a:t>Separate </a:t>
            </a:r>
            <a:r>
              <a:rPr lang="en-US" dirty="0"/>
              <a:t>hardware/software design by different teams</a:t>
            </a:r>
          </a:p>
          <a:p>
            <a:pPr lvl="1"/>
            <a:r>
              <a:rPr lang="en-US" dirty="0" smtClean="0"/>
              <a:t>Easier to design </a:t>
            </a:r>
            <a:r>
              <a:rPr lang="en-US" dirty="0"/>
              <a:t>cost-effective </a:t>
            </a:r>
            <a:r>
              <a:rPr lang="en-US" dirty="0" smtClean="0"/>
              <a:t>families/generations of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4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</a:t>
            </a:r>
            <a:r>
              <a:rPr lang="en-US" dirty="0" smtClean="0"/>
              <a:t>Computing Platform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Embedded computing platform: hardware architecture + associated software.</a:t>
            </a:r>
          </a:p>
          <a:p>
            <a:r>
              <a:rPr lang="en-US" dirty="0"/>
              <a:t>Why not use PCs for all embedded </a:t>
            </a:r>
            <a:r>
              <a:rPr lang="en-US" dirty="0" smtClean="0"/>
              <a:t>computing?</a:t>
            </a:r>
          </a:p>
          <a:p>
            <a:pPr lvl="1"/>
            <a:r>
              <a:rPr lang="en-US" dirty="0"/>
              <a:t>real-time performance requirements often drive us to different architectures </a:t>
            </a:r>
            <a:endParaRPr lang="en-US" dirty="0" smtClean="0"/>
          </a:p>
          <a:p>
            <a:pPr lvl="1"/>
            <a:r>
              <a:rPr lang="en-US" dirty="0"/>
              <a:t>low power and low cost also drive us away from PC architectures and toward multiprocessors </a:t>
            </a:r>
          </a:p>
          <a:p>
            <a:r>
              <a:rPr lang="en-US" dirty="0" smtClean="0"/>
              <a:t>Custom </a:t>
            </a:r>
            <a:r>
              <a:rPr lang="en-US" dirty="0"/>
              <a:t>embedded systems that are designed for an application, such as a cell </a:t>
            </a:r>
            <a:r>
              <a:rPr lang="en-US" dirty="0" smtClean="0"/>
              <a:t>phone</a:t>
            </a:r>
          </a:p>
          <a:p>
            <a:pPr lvl="1"/>
            <a:r>
              <a:rPr lang="en-US" dirty="0" smtClean="0"/>
              <a:t>burn </a:t>
            </a:r>
            <a:r>
              <a:rPr lang="en-US" dirty="0"/>
              <a:t>several orders of magnitude less power than do PCs with equivalent computational performance, </a:t>
            </a:r>
            <a:endParaRPr lang="en-US" dirty="0" smtClean="0"/>
          </a:p>
          <a:p>
            <a:pPr lvl="1"/>
            <a:r>
              <a:rPr lang="en-US" dirty="0" smtClean="0"/>
              <a:t>they </a:t>
            </a:r>
            <a:r>
              <a:rPr lang="en-US" dirty="0"/>
              <a:t>are considerably less expensive as well.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458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in </a:t>
            </a:r>
            <a:r>
              <a:rPr lang="en-US" dirty="0" smtClean="0"/>
              <a:t>Embedded System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How much hardware do we need?</a:t>
            </a:r>
          </a:p>
          <a:p>
            <a:pPr lvl="1"/>
            <a:r>
              <a:rPr lang="en-US" dirty="0"/>
              <a:t>type of microprocessor, amount </a:t>
            </a:r>
            <a:r>
              <a:rPr lang="en-US" dirty="0" smtClean="0"/>
              <a:t>of memory</a:t>
            </a:r>
            <a:r>
              <a:rPr lang="en-US" dirty="0"/>
              <a:t>, peripheral devices— performance-cost </a:t>
            </a:r>
            <a:r>
              <a:rPr lang="en-US" dirty="0" smtClean="0"/>
              <a:t>tradeoff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How </a:t>
            </a:r>
            <a:r>
              <a:rPr lang="en-US" dirty="0">
                <a:solidFill>
                  <a:srgbClr val="FF0000"/>
                </a:solidFill>
              </a:rPr>
              <a:t>do we meet </a:t>
            </a:r>
            <a:r>
              <a:rPr lang="en-US" dirty="0" smtClean="0">
                <a:solidFill>
                  <a:srgbClr val="FF0000"/>
                </a:solidFill>
              </a:rPr>
              <a:t>deadlines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lvl="1"/>
            <a:r>
              <a:rPr lang="en-US" dirty="0"/>
              <a:t>Faster hardware or cleverer software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aster </a:t>
            </a:r>
            <a:r>
              <a:rPr lang="en-US" dirty="0"/>
              <a:t>hardware increases cost </a:t>
            </a:r>
            <a:r>
              <a:rPr lang="en-US" dirty="0" smtClean="0"/>
              <a:t>and power </a:t>
            </a:r>
            <a:r>
              <a:rPr lang="en-US" dirty="0"/>
              <a:t>consumption</a:t>
            </a:r>
          </a:p>
          <a:p>
            <a:r>
              <a:rPr lang="en-US" dirty="0">
                <a:solidFill>
                  <a:srgbClr val="FF0000"/>
                </a:solidFill>
              </a:rPr>
              <a:t>How do we minimize power?</a:t>
            </a:r>
          </a:p>
          <a:p>
            <a:pPr lvl="1"/>
            <a:r>
              <a:rPr lang="en-US" dirty="0"/>
              <a:t>Turn off unnecessary logic? Reduce memory accesses</a:t>
            </a:r>
            <a:r>
              <a:rPr lang="en-US" dirty="0" smtClean="0"/>
              <a:t>? </a:t>
            </a:r>
          </a:p>
          <a:p>
            <a:pPr lvl="1"/>
            <a:r>
              <a:rPr lang="en-US" dirty="0"/>
              <a:t>Careful design is required to slow down </a:t>
            </a:r>
            <a:r>
              <a:rPr lang="en-US" dirty="0" smtClean="0"/>
              <a:t>noncritical </a:t>
            </a:r>
            <a:r>
              <a:rPr lang="en-US" dirty="0"/>
              <a:t>parts of the machine </a:t>
            </a:r>
            <a:r>
              <a:rPr lang="en-US" dirty="0" smtClean="0"/>
              <a:t>while </a:t>
            </a:r>
            <a:r>
              <a:rPr lang="en-US" dirty="0"/>
              <a:t>still meeting necessary performance goals </a:t>
            </a:r>
            <a:endParaRPr lang="en-US" dirty="0" smtClean="0"/>
          </a:p>
          <a:p>
            <a:pPr lvl="1"/>
            <a:r>
              <a:rPr lang="en-US" dirty="0"/>
              <a:t>E</a:t>
            </a:r>
            <a:r>
              <a:rPr lang="en-US" dirty="0" smtClean="0"/>
              <a:t>xcessive power consumption </a:t>
            </a:r>
            <a:r>
              <a:rPr lang="en-US" dirty="0"/>
              <a:t>reduces battery life and increases </a:t>
            </a:r>
            <a:r>
              <a:rPr lang="en-US" dirty="0" smtClean="0"/>
              <a:t>heat dissipation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44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in Embedded System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How do we design for upgradeability?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/>
              <a:t>S</a:t>
            </a:r>
            <a:r>
              <a:rPr lang="en-US" dirty="0" smtClean="0"/>
              <a:t>upport multiple versions/generations </a:t>
            </a:r>
            <a:r>
              <a:rPr lang="en-US" dirty="0"/>
              <a:t>using the same </a:t>
            </a:r>
            <a:r>
              <a:rPr lang="en-US" dirty="0" smtClean="0"/>
              <a:t>hardware</a:t>
            </a:r>
          </a:p>
          <a:p>
            <a:pPr lvl="1"/>
            <a:r>
              <a:rPr lang="en-US" dirty="0"/>
              <a:t>How can we design a machine that will provide the required performance for software that we haven’t yet written? </a:t>
            </a: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Does it really work?</a:t>
            </a:r>
          </a:p>
          <a:p>
            <a:pPr lvl="1"/>
            <a:r>
              <a:rPr lang="en-US" dirty="0"/>
              <a:t>Is the specification correct?</a:t>
            </a:r>
          </a:p>
          <a:p>
            <a:pPr lvl="1"/>
            <a:r>
              <a:rPr lang="en-US" dirty="0"/>
              <a:t>Does the implementation meet the spec?</a:t>
            </a:r>
          </a:p>
          <a:p>
            <a:pPr lvl="1"/>
            <a:r>
              <a:rPr lang="en-US" dirty="0"/>
              <a:t>How do we test for real-time characteristics?</a:t>
            </a:r>
          </a:p>
          <a:p>
            <a:pPr lvl="1"/>
            <a:r>
              <a:rPr lang="en-US" dirty="0"/>
              <a:t>How do we test on real data?</a:t>
            </a:r>
          </a:p>
          <a:p>
            <a:r>
              <a:rPr lang="en-US" dirty="0">
                <a:solidFill>
                  <a:srgbClr val="FF0000"/>
                </a:solidFill>
              </a:rPr>
              <a:t>How do we work on the system?</a:t>
            </a:r>
          </a:p>
          <a:p>
            <a:pPr lvl="1"/>
            <a:r>
              <a:rPr lang="en-US" dirty="0"/>
              <a:t>Limited observability and </a:t>
            </a:r>
            <a:r>
              <a:rPr lang="en-US" dirty="0" smtClean="0"/>
              <a:t>controllability; no </a:t>
            </a:r>
            <a:r>
              <a:rPr lang="en-US" dirty="0"/>
              <a:t>keyboard and screen</a:t>
            </a:r>
          </a:p>
          <a:p>
            <a:pPr lvl="1"/>
            <a:r>
              <a:rPr lang="en-US" dirty="0"/>
              <a:t>Restricted development environments </a:t>
            </a:r>
          </a:p>
        </p:txBody>
      </p:sp>
    </p:spTree>
    <p:extLst>
      <p:ext uri="{BB962C8B-B14F-4D97-AF65-F5344CB8AC3E}">
        <p14:creationId xmlns:p14="http://schemas.microsoft.com/office/powerpoint/2010/main" val="4758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Embedded Computing Systems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general-purpose computing, performance often means average-case, may not be </a:t>
            </a:r>
            <a:r>
              <a:rPr lang="en-US" dirty="0" smtClean="0"/>
              <a:t>well-defined.</a:t>
            </a:r>
            <a:endParaRPr lang="en-US" dirty="0"/>
          </a:p>
          <a:p>
            <a:r>
              <a:rPr lang="en-US" dirty="0"/>
              <a:t>In real-time systems, performance means meeting </a:t>
            </a:r>
            <a:r>
              <a:rPr lang="en-US" dirty="0" smtClean="0"/>
              <a:t>deadlines: Missing </a:t>
            </a:r>
            <a:r>
              <a:rPr lang="en-US" dirty="0"/>
              <a:t>the deadline by even a little is </a:t>
            </a:r>
            <a:r>
              <a:rPr lang="en-US" dirty="0" smtClean="0"/>
              <a:t>bad.</a:t>
            </a:r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need to analyze the system at several levels of abstraction to understand performance: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CPU</a:t>
            </a:r>
            <a:r>
              <a:rPr lang="en-US" dirty="0" smtClean="0"/>
              <a:t>: pipelined CPU with a cache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Platform</a:t>
            </a:r>
            <a:r>
              <a:rPr lang="en-US" dirty="0" smtClean="0"/>
              <a:t>: bus and I/O devices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Program</a:t>
            </a:r>
            <a:r>
              <a:rPr lang="en-US" dirty="0" smtClean="0"/>
              <a:t>: structure and overall behavior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Task</a:t>
            </a:r>
            <a:r>
              <a:rPr lang="en-US" dirty="0" smtClean="0"/>
              <a:t>: multitasking system with tasks interaction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Multiprocessor</a:t>
            </a:r>
            <a:r>
              <a:rPr lang="en-US" dirty="0" smtClean="0"/>
              <a:t>: interaction between processors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125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Computing Stack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150" y="1297541"/>
            <a:ext cx="6743700" cy="479369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54568" y="5502852"/>
            <a:ext cx="2165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 202, EE 203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153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Design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methodology is a </a:t>
            </a:r>
            <a:r>
              <a:rPr lang="en-US" dirty="0"/>
              <a:t>procedure for designing a system.</a:t>
            </a:r>
          </a:p>
          <a:p>
            <a:r>
              <a:rPr lang="en-US" dirty="0" smtClean="0"/>
              <a:t>Helps in tracking </a:t>
            </a:r>
            <a:r>
              <a:rPr lang="en-US" dirty="0"/>
              <a:t>design </a:t>
            </a:r>
            <a:r>
              <a:rPr lang="en-US" dirty="0" smtClean="0"/>
              <a:t>objectives and keeps </a:t>
            </a:r>
            <a:r>
              <a:rPr lang="en-US" dirty="0"/>
              <a:t>a scorecard </a:t>
            </a:r>
            <a:r>
              <a:rPr lang="en-US" dirty="0" smtClean="0"/>
              <a:t>on design to ensure nothing is skipped.</a:t>
            </a:r>
            <a:endParaRPr lang="en-US" dirty="0"/>
          </a:p>
          <a:p>
            <a:r>
              <a:rPr lang="en-US" dirty="0"/>
              <a:t>Compilers, software engineering tools, computer-aided design (CAD) tools, etc., can be used to:</a:t>
            </a:r>
          </a:p>
          <a:p>
            <a:pPr lvl="1"/>
            <a:r>
              <a:rPr lang="en-US" dirty="0"/>
              <a:t>help automate methodology steps;</a:t>
            </a:r>
          </a:p>
          <a:p>
            <a:pPr lvl="1"/>
            <a:r>
              <a:rPr lang="en-US" dirty="0"/>
              <a:t>keep track of the methodology itself.</a:t>
            </a:r>
          </a:p>
          <a:p>
            <a:r>
              <a:rPr lang="en-US" dirty="0"/>
              <a:t>Team communication and </a:t>
            </a:r>
            <a:r>
              <a:rPr lang="en-US" dirty="0" smtClean="0"/>
              <a:t>coordination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design methodology makes it much easier for members of a design team to </a:t>
            </a:r>
            <a:r>
              <a:rPr lang="en-US" dirty="0" smtClean="0"/>
              <a:t>communicate.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262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Functionality and user interface</a:t>
            </a:r>
          </a:p>
          <a:p>
            <a:r>
              <a:rPr lang="en-US" dirty="0" smtClean="0"/>
              <a:t>Performance</a:t>
            </a:r>
            <a:endParaRPr lang="en-US" dirty="0"/>
          </a:p>
          <a:p>
            <a:pPr lvl="1"/>
            <a:r>
              <a:rPr lang="en-US" dirty="0"/>
              <a:t>Overall speed, </a:t>
            </a:r>
            <a:r>
              <a:rPr lang="en-US" dirty="0" smtClean="0"/>
              <a:t>deadlines</a:t>
            </a:r>
            <a:endParaRPr lang="en-US" dirty="0"/>
          </a:p>
          <a:p>
            <a:r>
              <a:rPr lang="en-US" dirty="0" smtClean="0"/>
              <a:t>Manufacturing cost</a:t>
            </a:r>
            <a:endParaRPr lang="en-US" dirty="0"/>
          </a:p>
          <a:p>
            <a:r>
              <a:rPr lang="en-US" dirty="0"/>
              <a:t>Power </a:t>
            </a:r>
            <a:r>
              <a:rPr lang="en-US" dirty="0" smtClean="0"/>
              <a:t>consumption</a:t>
            </a:r>
            <a:endParaRPr lang="en-US" dirty="0"/>
          </a:p>
          <a:p>
            <a:r>
              <a:rPr lang="en-US" dirty="0"/>
              <a:t>Other requirements (physical size, </a:t>
            </a:r>
            <a:r>
              <a:rPr lang="en-US" dirty="0" smtClean="0"/>
              <a:t>weight, etc</a:t>
            </a:r>
            <a:r>
              <a:rPr lang="en-US" dirty="0"/>
              <a:t>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117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Next . . 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239838"/>
            <a:ext cx="7373938" cy="4378325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are </a:t>
            </a:r>
            <a:r>
              <a:rPr lang="en-US" dirty="0" smtClean="0"/>
              <a:t>Embedded Computing Systems</a:t>
            </a:r>
            <a:r>
              <a:rPr lang="en-US" dirty="0"/>
              <a:t>?</a:t>
            </a:r>
          </a:p>
          <a:p>
            <a:r>
              <a:rPr lang="en-US" dirty="0"/>
              <a:t>Challenges in </a:t>
            </a:r>
            <a:r>
              <a:rPr lang="en-US" dirty="0" smtClean="0"/>
              <a:t>Embedded Computing System Design</a:t>
            </a:r>
            <a:endParaRPr lang="en-US" dirty="0"/>
          </a:p>
          <a:p>
            <a:r>
              <a:rPr lang="en-US" dirty="0"/>
              <a:t>Design </a:t>
            </a:r>
            <a:r>
              <a:rPr lang="en-US" dirty="0" smtClean="0"/>
              <a:t>Methodology</a:t>
            </a:r>
          </a:p>
          <a:p>
            <a:r>
              <a:rPr lang="en-US" dirty="0" smtClean="0"/>
              <a:t>Formal System Description: UML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Embedded System Design Process 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1143000"/>
            <a:ext cx="6361473" cy="51435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Top-down design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start from most abstract description;</a:t>
            </a:r>
          </a:p>
          <a:p>
            <a:pPr lvl="1"/>
            <a:r>
              <a:rPr lang="en-US" dirty="0"/>
              <a:t>work to most detailed.</a:t>
            </a:r>
          </a:p>
          <a:p>
            <a:r>
              <a:rPr lang="en-US" dirty="0">
                <a:solidFill>
                  <a:srgbClr val="FF0000"/>
                </a:solidFill>
              </a:rPr>
              <a:t>Bottom-up design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work from small components to big system.</a:t>
            </a:r>
          </a:p>
          <a:p>
            <a:r>
              <a:rPr lang="en-US" dirty="0"/>
              <a:t>Real design uses both techniques</a:t>
            </a:r>
            <a:r>
              <a:rPr lang="en-US" dirty="0" smtClean="0"/>
              <a:t>.</a:t>
            </a:r>
          </a:p>
          <a:p>
            <a:r>
              <a:rPr lang="en-US" dirty="0"/>
              <a:t>At each level of abstraction, we must: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analyze</a:t>
            </a:r>
            <a:r>
              <a:rPr lang="en-US" dirty="0"/>
              <a:t> the design to determine </a:t>
            </a:r>
            <a:r>
              <a:rPr lang="en-US" dirty="0" smtClean="0"/>
              <a:t>how to meet specifications;</a:t>
            </a:r>
            <a:endParaRPr lang="en-US" dirty="0"/>
          </a:p>
          <a:p>
            <a:pPr lvl="1"/>
            <a:r>
              <a:rPr lang="en-US" dirty="0">
                <a:solidFill>
                  <a:srgbClr val="FF3300"/>
                </a:solidFill>
              </a:rPr>
              <a:t>refine</a:t>
            </a:r>
            <a:r>
              <a:rPr lang="en-US" dirty="0"/>
              <a:t> the design to add detail.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6707115" y="1527969"/>
            <a:ext cx="1981200" cy="5334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R</a:t>
            </a:r>
            <a:r>
              <a:rPr lang="en-US" dirty="0" smtClean="0">
                <a:solidFill>
                  <a:schemeClr val="bg1"/>
                </a:solidFill>
              </a:rPr>
              <a:t>equirements</a:t>
            </a:r>
            <a:endParaRPr lang="en-US" dirty="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707115" y="2442369"/>
            <a:ext cx="1981200" cy="5334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pecification</a:t>
            </a:r>
            <a:endParaRPr lang="en-US" dirty="0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>
            <a:off x="7697715" y="2061369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>
            <a:off x="7697715" y="2975769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07115" y="3356769"/>
            <a:ext cx="1981200" cy="5334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A</a:t>
            </a:r>
            <a:r>
              <a:rPr lang="en-US" dirty="0" smtClean="0">
                <a:solidFill>
                  <a:schemeClr val="bg1"/>
                </a:solidFill>
              </a:rPr>
              <a:t>rchitecture</a:t>
            </a:r>
            <a:endParaRPr lang="en-US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7697715" y="3813969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707115" y="4194969"/>
            <a:ext cx="1981200" cy="6858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C</a:t>
            </a:r>
            <a:r>
              <a:rPr lang="en-US" dirty="0" smtClean="0">
                <a:solidFill>
                  <a:schemeClr val="bg1"/>
                </a:solidFill>
              </a:rPr>
              <a:t>omponent</a:t>
            </a:r>
            <a:endParaRPr lang="en-US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D</a:t>
            </a:r>
            <a:r>
              <a:rPr lang="en-US" dirty="0" smtClean="0">
                <a:solidFill>
                  <a:schemeClr val="bg1"/>
                </a:solidFill>
              </a:rPr>
              <a:t>esign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7697715" y="4880769"/>
            <a:ext cx="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6707115" y="5109369"/>
            <a:ext cx="1981200" cy="685800"/>
          </a:xfrm>
          <a:prstGeom prst="rect">
            <a:avLst/>
          </a:prstGeom>
          <a:solidFill>
            <a:srgbClr val="0070C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S</a:t>
            </a:r>
            <a:r>
              <a:rPr lang="en-US" dirty="0" smtClean="0">
                <a:solidFill>
                  <a:schemeClr val="bg1"/>
                </a:solidFill>
              </a:rPr>
              <a:t>ystem</a:t>
            </a:r>
            <a:endParaRPr lang="en-US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dirty="0">
                <a:solidFill>
                  <a:schemeClr val="bg1"/>
                </a:solidFill>
              </a:rPr>
              <a:t>I</a:t>
            </a:r>
            <a:r>
              <a:rPr lang="en-US" dirty="0" smtClean="0">
                <a:solidFill>
                  <a:schemeClr val="bg1"/>
                </a:solidFill>
              </a:rPr>
              <a:t>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176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Plain language description of what the user wants and expects to get.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Functional requirements</a:t>
            </a:r>
            <a:endParaRPr lang="en-US" dirty="0"/>
          </a:p>
          <a:p>
            <a:pPr lvl="1"/>
            <a:r>
              <a:rPr lang="en-US" dirty="0"/>
              <a:t>output as a function of input.</a:t>
            </a:r>
          </a:p>
          <a:p>
            <a:r>
              <a:rPr lang="en-US" dirty="0">
                <a:solidFill>
                  <a:srgbClr val="FF0000"/>
                </a:solidFill>
              </a:rPr>
              <a:t>Non-functional </a:t>
            </a:r>
            <a:r>
              <a:rPr lang="en-US" dirty="0" smtClean="0">
                <a:solidFill>
                  <a:srgbClr val="FF0000"/>
                </a:solidFill>
              </a:rPr>
              <a:t>requirements</a:t>
            </a:r>
            <a:endParaRPr lang="en-US" dirty="0"/>
          </a:p>
          <a:p>
            <a:pPr lvl="1"/>
            <a:r>
              <a:rPr lang="en-US" dirty="0" smtClean="0"/>
              <a:t>Performance: time </a:t>
            </a:r>
            <a:r>
              <a:rPr lang="en-US" dirty="0"/>
              <a:t>required to compute output;</a:t>
            </a:r>
          </a:p>
          <a:p>
            <a:pPr lvl="1"/>
            <a:r>
              <a:rPr lang="en-US" dirty="0" smtClean="0"/>
              <a:t>Cost: includes manufacturing </a:t>
            </a:r>
            <a:r>
              <a:rPr lang="en-US" dirty="0"/>
              <a:t>and nonrecurring engineering (NRE) costs </a:t>
            </a:r>
          </a:p>
          <a:p>
            <a:pPr lvl="1"/>
            <a:r>
              <a:rPr lang="en-US" dirty="0" smtClean="0"/>
              <a:t>Physical </a:t>
            </a:r>
            <a:r>
              <a:rPr lang="en-US" dirty="0"/>
              <a:t>size and weight </a:t>
            </a:r>
          </a:p>
          <a:p>
            <a:pPr lvl="1"/>
            <a:r>
              <a:rPr lang="en-US" dirty="0" smtClean="0"/>
              <a:t>power consumption, reliability; etc.</a:t>
            </a:r>
          </a:p>
          <a:p>
            <a:r>
              <a:rPr lang="en-US" dirty="0"/>
              <a:t>Validating </a:t>
            </a:r>
            <a:r>
              <a:rPr lang="en-US" dirty="0" smtClean="0"/>
              <a:t>requirements: </a:t>
            </a:r>
            <a:r>
              <a:rPr lang="en-US" dirty="0"/>
              <a:t>mock-ups, physical non-functional </a:t>
            </a:r>
            <a:r>
              <a:rPr lang="en-US" dirty="0" smtClean="0"/>
              <a:t>models.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0887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Analysis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analysis</a:t>
            </a:r>
            <a:endParaRPr lang="en-US" dirty="0"/>
          </a:p>
          <a:p>
            <a:pPr lvl="1"/>
            <a:r>
              <a:rPr lang="en-US" dirty="0" smtClean="0"/>
              <a:t>Check for requirements consistency; </a:t>
            </a:r>
          </a:p>
          <a:p>
            <a:pPr lvl="1"/>
            <a:r>
              <a:rPr lang="en-US" dirty="0" smtClean="0"/>
              <a:t>Requirements </a:t>
            </a:r>
            <a:r>
              <a:rPr lang="en-US" dirty="0"/>
              <a:t>form (summary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364895"/>
              </p:ext>
            </p:extLst>
          </p:nvPr>
        </p:nvGraphicFramePr>
        <p:xfrm>
          <a:off x="1173187" y="2622502"/>
          <a:ext cx="6145212" cy="339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Document" r:id="rId3" imgW="8325775" imgH="5642382" progId="Word.Document.8">
                  <p:embed/>
                </p:oleObj>
              </mc:Choice>
              <mc:Fallback>
                <p:oleObj name="Document" r:id="rId3" imgW="8325775" imgH="564238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3187" y="2622502"/>
                        <a:ext cx="6145212" cy="33988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477467" y="2976086"/>
            <a:ext cx="556658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Types of data: </a:t>
            </a:r>
            <a:r>
              <a:rPr lang="en-US" dirty="0" smtClean="0"/>
              <a:t>Analog? Digital?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Data Characteristics: </a:t>
            </a:r>
            <a:r>
              <a:rPr lang="en-US" dirty="0" smtClean="0"/>
              <a:t>Periodically arriving data? </a:t>
            </a:r>
          </a:p>
          <a:p>
            <a:r>
              <a:rPr lang="en-US" dirty="0" smtClean="0"/>
              <a:t>Occasional user inputs? #bits per data element?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Types of I/O devices: </a:t>
            </a:r>
            <a:r>
              <a:rPr lang="en-US" dirty="0" smtClean="0"/>
              <a:t>Buttons? Analog/Digital Conv.?</a:t>
            </a:r>
          </a:p>
          <a:p>
            <a:r>
              <a:rPr lang="en-US" dirty="0" smtClean="0"/>
              <a:t>Video displays?</a:t>
            </a:r>
          </a:p>
        </p:txBody>
      </p:sp>
    </p:spTree>
    <p:extLst>
      <p:ext uri="{BB962C8B-B14F-4D97-AF65-F5344CB8AC3E}">
        <p14:creationId xmlns:p14="http://schemas.microsoft.com/office/powerpoint/2010/main" val="31878260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GPS </a:t>
            </a:r>
            <a:r>
              <a:rPr lang="en-US" dirty="0" smtClean="0"/>
              <a:t>Moving Map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43000"/>
            <a:ext cx="7859255" cy="5143500"/>
          </a:xfrm>
        </p:spPr>
        <p:txBody>
          <a:bodyPr/>
          <a:lstStyle/>
          <a:p>
            <a:r>
              <a:rPr lang="en-US" sz="2000" dirty="0"/>
              <a:t>Moving map obtains position from GPS, paints map from local database</a:t>
            </a:r>
            <a:r>
              <a:rPr lang="en-US" sz="2000" dirty="0" smtClean="0"/>
              <a:t>.</a:t>
            </a:r>
          </a:p>
          <a:p>
            <a:r>
              <a:rPr lang="en-US" sz="2000" dirty="0">
                <a:solidFill>
                  <a:srgbClr val="FF3300"/>
                </a:solidFill>
              </a:rPr>
              <a:t>Functionality</a:t>
            </a:r>
            <a:r>
              <a:rPr lang="en-US" sz="2000" dirty="0"/>
              <a:t>: For automotive use. Show major roads </a:t>
            </a:r>
            <a:r>
              <a:rPr lang="en-US" sz="2000" dirty="0" smtClean="0"/>
              <a:t>and landmarks</a:t>
            </a:r>
            <a:r>
              <a:rPr lang="en-US" sz="2000" dirty="0"/>
              <a:t>.</a:t>
            </a:r>
          </a:p>
          <a:p>
            <a:r>
              <a:rPr lang="en-US" sz="2000" dirty="0">
                <a:solidFill>
                  <a:srgbClr val="FF0000"/>
                </a:solidFill>
              </a:rPr>
              <a:t>User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3300"/>
                </a:solidFill>
              </a:rPr>
              <a:t>interface</a:t>
            </a:r>
            <a:r>
              <a:rPr lang="en-US" sz="2000" dirty="0"/>
              <a:t>: At least 400 x 600 pixel </a:t>
            </a:r>
            <a:r>
              <a:rPr lang="en-US" sz="2000" dirty="0" smtClean="0"/>
              <a:t>screen</a:t>
            </a:r>
            <a:r>
              <a:rPr lang="en-US" sz="2000" dirty="0"/>
              <a:t>. </a:t>
            </a:r>
            <a:r>
              <a:rPr lang="en-US" sz="2000" dirty="0" smtClean="0"/>
              <a:t>                     Three </a:t>
            </a:r>
            <a:r>
              <a:rPr lang="en-US" sz="2000" dirty="0"/>
              <a:t>buttons max. Pop-up menu.</a:t>
            </a:r>
          </a:p>
          <a:p>
            <a:r>
              <a:rPr lang="en-US" sz="2000" dirty="0">
                <a:solidFill>
                  <a:srgbClr val="FF3300"/>
                </a:solidFill>
              </a:rPr>
              <a:t>Performance</a:t>
            </a:r>
            <a:r>
              <a:rPr lang="en-US" sz="2000" dirty="0"/>
              <a:t>: Map should scroll smoothly</a:t>
            </a:r>
            <a:r>
              <a:rPr lang="en-US" sz="2000" dirty="0" smtClean="0"/>
              <a:t>.                                  No more </a:t>
            </a:r>
            <a:r>
              <a:rPr lang="en-US" sz="2000" dirty="0"/>
              <a:t>than 1 sec power-up. Lock </a:t>
            </a:r>
            <a:r>
              <a:rPr lang="en-US" sz="2000" dirty="0" smtClean="0"/>
              <a:t>onto GPS                        within 15 </a:t>
            </a:r>
            <a:r>
              <a:rPr lang="en-US" sz="2000" dirty="0"/>
              <a:t>seconds.</a:t>
            </a:r>
          </a:p>
          <a:p>
            <a:r>
              <a:rPr lang="en-US" sz="2000" dirty="0">
                <a:solidFill>
                  <a:srgbClr val="FF3300"/>
                </a:solidFill>
              </a:rPr>
              <a:t>Cost</a:t>
            </a:r>
            <a:r>
              <a:rPr lang="en-US" sz="2000" dirty="0"/>
              <a:t>: $120 street price = approx. </a:t>
            </a:r>
            <a:r>
              <a:rPr lang="en-US" sz="2000" dirty="0" smtClean="0"/>
              <a:t>$40 cost of                          goods </a:t>
            </a:r>
            <a:r>
              <a:rPr lang="en-US" sz="2000" dirty="0"/>
              <a:t>sold</a:t>
            </a:r>
            <a:r>
              <a:rPr lang="en-US" sz="2000" dirty="0" smtClean="0"/>
              <a:t>.</a:t>
            </a:r>
          </a:p>
          <a:p>
            <a:r>
              <a:rPr lang="en-US" sz="2000" dirty="0">
                <a:solidFill>
                  <a:srgbClr val="FF3300"/>
                </a:solidFill>
              </a:rPr>
              <a:t>Physical size/weight</a:t>
            </a:r>
            <a:r>
              <a:rPr lang="en-US" sz="2000" dirty="0"/>
              <a:t>: Should fit in hand.</a:t>
            </a:r>
          </a:p>
          <a:p>
            <a:r>
              <a:rPr lang="en-US" sz="2000" dirty="0">
                <a:solidFill>
                  <a:srgbClr val="FF3300"/>
                </a:solidFill>
              </a:rPr>
              <a:t>Power consumption</a:t>
            </a:r>
            <a:r>
              <a:rPr lang="en-US" sz="2000" dirty="0"/>
              <a:t>: Should run for 8 hours on </a:t>
            </a:r>
            <a:r>
              <a:rPr lang="en-US" sz="2000" dirty="0" smtClean="0"/>
              <a:t>                              four </a:t>
            </a:r>
            <a:r>
              <a:rPr lang="en-US" sz="2000" dirty="0"/>
              <a:t>AA batteries.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4996" y="2334467"/>
            <a:ext cx="2707529" cy="3802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514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GPS </a:t>
            </a:r>
            <a:r>
              <a:rPr lang="en-US" dirty="0" smtClean="0"/>
              <a:t>Moving Map Requirements Form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338179"/>
              </p:ext>
            </p:extLst>
          </p:nvPr>
        </p:nvGraphicFramePr>
        <p:xfrm>
          <a:off x="601662" y="1585576"/>
          <a:ext cx="7940675" cy="458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" name="Document" r:id="rId3" imgW="10236522" imgH="5915205" progId="Word.Document.8">
                  <p:embed/>
                </p:oleObj>
              </mc:Choice>
              <mc:Fallback>
                <p:oleObj name="Document" r:id="rId3" imgW="10236522" imgH="591520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662" y="1585576"/>
                        <a:ext cx="7940675" cy="45831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8932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Specification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formal more precise description of the system </a:t>
            </a:r>
            <a:r>
              <a:rPr lang="en-US" dirty="0"/>
              <a:t>that reflects the customer’s requirements in a way that can be clearly followed during design.</a:t>
            </a:r>
            <a:endParaRPr lang="en-US" dirty="0" smtClean="0"/>
          </a:p>
          <a:p>
            <a:pPr lvl="1"/>
            <a:r>
              <a:rPr lang="en-US" dirty="0" smtClean="0"/>
              <a:t>should not imply a particular architecture;</a:t>
            </a:r>
          </a:p>
          <a:p>
            <a:pPr lvl="1"/>
            <a:r>
              <a:rPr lang="en-US" dirty="0" smtClean="0"/>
              <a:t>provides input to the architecture design process.</a:t>
            </a:r>
          </a:p>
          <a:p>
            <a:r>
              <a:rPr lang="en-US" dirty="0"/>
              <a:t>A contract between the customer and the architects</a:t>
            </a:r>
            <a:endParaRPr lang="en-US" dirty="0" smtClean="0"/>
          </a:p>
          <a:p>
            <a:r>
              <a:rPr lang="en-US" dirty="0" smtClean="0"/>
              <a:t>Clarifies </a:t>
            </a:r>
            <a:r>
              <a:rPr lang="en-US" dirty="0"/>
              <a:t>design objectives and prevents </a:t>
            </a:r>
            <a:r>
              <a:rPr lang="en-US" dirty="0" smtClean="0"/>
              <a:t>faulty assumptions</a:t>
            </a:r>
            <a:endParaRPr lang="en-US" dirty="0"/>
          </a:p>
          <a:p>
            <a:r>
              <a:rPr lang="en-US" dirty="0" smtClean="0"/>
              <a:t>Should </a:t>
            </a:r>
            <a:r>
              <a:rPr lang="en-US" dirty="0"/>
              <a:t>be: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Understandable</a:t>
            </a:r>
            <a:r>
              <a:rPr lang="en-US" dirty="0"/>
              <a:t>: so it can be verified against requirements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Unambiguous</a:t>
            </a:r>
            <a:r>
              <a:rPr lang="en-US" dirty="0"/>
              <a:t>: so designers are clear about what to build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8979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GPS </a:t>
            </a:r>
            <a:r>
              <a:rPr lang="en-US" dirty="0" smtClean="0"/>
              <a:t>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include:</a:t>
            </a:r>
          </a:p>
          <a:p>
            <a:pPr lvl="1"/>
            <a:r>
              <a:rPr lang="en-US" dirty="0"/>
              <a:t>data received from the GPS satellite </a:t>
            </a:r>
            <a:r>
              <a:rPr lang="en-US" dirty="0" smtClean="0"/>
              <a:t>constellation;</a:t>
            </a:r>
            <a:endParaRPr lang="en-US" dirty="0"/>
          </a:p>
          <a:p>
            <a:pPr lvl="1"/>
            <a:r>
              <a:rPr lang="en-US" dirty="0"/>
              <a:t>map data;</a:t>
            </a:r>
          </a:p>
          <a:p>
            <a:pPr lvl="1"/>
            <a:r>
              <a:rPr lang="en-US" dirty="0"/>
              <a:t>user interface;</a:t>
            </a:r>
          </a:p>
          <a:p>
            <a:pPr lvl="1"/>
            <a:r>
              <a:rPr lang="en-US" dirty="0"/>
              <a:t>operations required to satisfy user requests;</a:t>
            </a:r>
          </a:p>
          <a:p>
            <a:pPr lvl="1"/>
            <a:r>
              <a:rPr lang="en-US" dirty="0"/>
              <a:t>background operations needed to keep the system running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Unified Modeling Language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FF0000"/>
                </a:solidFill>
              </a:rPr>
              <a:t>UML</a:t>
            </a:r>
            <a:r>
              <a:rPr lang="en-US" dirty="0" smtClean="0"/>
              <a:t>) is a </a:t>
            </a:r>
            <a:r>
              <a:rPr lang="en-US" dirty="0"/>
              <a:t>language </a:t>
            </a:r>
            <a:r>
              <a:rPr lang="en-US" dirty="0" smtClean="0"/>
              <a:t>used for </a:t>
            </a:r>
            <a:r>
              <a:rPr lang="en-US" dirty="0"/>
              <a:t>describing </a:t>
            </a:r>
            <a:r>
              <a:rPr lang="en-US" dirty="0" smtClean="0"/>
              <a:t>specifications.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4944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</a:t>
            </a:r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Purpose of architecture is to describe </a:t>
            </a:r>
            <a:r>
              <a:rPr lang="en-US" dirty="0">
                <a:solidFill>
                  <a:srgbClr val="FF0000"/>
                </a:solidFill>
              </a:rPr>
              <a:t>how</a:t>
            </a:r>
            <a:r>
              <a:rPr lang="en-US" dirty="0"/>
              <a:t> the system implements </a:t>
            </a:r>
            <a:r>
              <a:rPr lang="en-US" dirty="0" smtClean="0"/>
              <a:t>required functions </a:t>
            </a:r>
          </a:p>
          <a:p>
            <a:r>
              <a:rPr lang="en-US" dirty="0" smtClean="0"/>
              <a:t>Plan </a:t>
            </a:r>
            <a:r>
              <a:rPr lang="en-US" dirty="0"/>
              <a:t>for overall structure of the </a:t>
            </a:r>
            <a:r>
              <a:rPr lang="en-US" dirty="0" smtClean="0"/>
              <a:t>system</a:t>
            </a:r>
          </a:p>
          <a:p>
            <a:r>
              <a:rPr lang="en-US" dirty="0"/>
              <a:t>What major components </a:t>
            </a:r>
            <a:r>
              <a:rPr lang="en-US" dirty="0" smtClean="0"/>
              <a:t>are needed for satisfying </a:t>
            </a:r>
            <a:r>
              <a:rPr lang="en-US" dirty="0"/>
              <a:t>the specification?</a:t>
            </a:r>
          </a:p>
          <a:p>
            <a:pPr lvl="1"/>
            <a:r>
              <a:rPr lang="en-US" dirty="0"/>
              <a:t>Hardware </a:t>
            </a:r>
            <a:r>
              <a:rPr lang="en-US" dirty="0" smtClean="0"/>
              <a:t>components: CPUs</a:t>
            </a:r>
            <a:r>
              <a:rPr lang="en-US" dirty="0"/>
              <a:t>, peripherals, etc.</a:t>
            </a:r>
          </a:p>
          <a:p>
            <a:pPr lvl="1"/>
            <a:r>
              <a:rPr lang="en-US" dirty="0"/>
              <a:t>Software </a:t>
            </a:r>
            <a:r>
              <a:rPr lang="en-US" dirty="0" smtClean="0"/>
              <a:t>components: major </a:t>
            </a:r>
            <a:r>
              <a:rPr lang="en-US" dirty="0"/>
              <a:t>programs and their operations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Block diagrams: General architecture, Hardware architecture, Software </a:t>
            </a:r>
            <a:r>
              <a:rPr lang="en-US" dirty="0"/>
              <a:t>architecture</a:t>
            </a:r>
          </a:p>
          <a:p>
            <a:r>
              <a:rPr lang="en-US" dirty="0" smtClean="0"/>
              <a:t>Must </a:t>
            </a:r>
            <a:r>
              <a:rPr lang="en-US" dirty="0"/>
              <a:t>satisfy functional and non-functional requirements</a:t>
            </a:r>
          </a:p>
        </p:txBody>
      </p:sp>
    </p:spTree>
    <p:extLst>
      <p:ext uri="{BB962C8B-B14F-4D97-AF65-F5344CB8AC3E}">
        <p14:creationId xmlns:p14="http://schemas.microsoft.com/office/powerpoint/2010/main" val="42447154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GPS Moving Map Block Diagram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hows </a:t>
            </a:r>
            <a:r>
              <a:rPr lang="en-US" dirty="0"/>
              <a:t>major operations and data flows among them </a:t>
            </a:r>
          </a:p>
        </p:txBody>
      </p:sp>
      <p:sp>
        <p:nvSpPr>
          <p:cNvPr id="4" name="Line 11"/>
          <p:cNvSpPr>
            <a:spLocks noChangeShapeType="1"/>
          </p:cNvSpPr>
          <p:nvPr/>
        </p:nvSpPr>
        <p:spPr bwMode="auto">
          <a:xfrm>
            <a:off x="638848" y="2981253"/>
            <a:ext cx="617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72248" y="2524053"/>
            <a:ext cx="1524000" cy="990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GPS</a:t>
            </a:r>
          </a:p>
          <a:p>
            <a:pPr algn="ctr"/>
            <a:r>
              <a:rPr lang="en-US" dirty="0"/>
              <a:t>receiver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001048" y="2524053"/>
            <a:ext cx="1371600" cy="990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search</a:t>
            </a:r>
          </a:p>
          <a:p>
            <a:pPr algn="ctr"/>
            <a:r>
              <a:rPr lang="en-US" dirty="0"/>
              <a:t>engine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753648" y="2524053"/>
            <a:ext cx="1371600" cy="990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renderer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677448" y="4124253"/>
            <a:ext cx="1524000" cy="990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user</a:t>
            </a:r>
          </a:p>
          <a:p>
            <a:pPr algn="ctr"/>
            <a:r>
              <a:rPr lang="en-US" dirty="0"/>
              <a:t>interface</a:t>
            </a: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3001048" y="4048053"/>
            <a:ext cx="1371600" cy="1447800"/>
          </a:xfrm>
          <a:prstGeom prst="can">
            <a:avLst>
              <a:gd name="adj" fmla="val 26389"/>
            </a:avLst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database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6811048" y="2447853"/>
            <a:ext cx="1447800" cy="10668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display</a:t>
            </a:r>
            <a:endParaRPr lang="en-US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>
            <a:off x="638848" y="2219253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86448" y="2219253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486448" y="2219253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638848" y="2219253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5363248" y="3514653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3686848" y="3514653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74218" y="5618066"/>
            <a:ext cx="34638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General Architecture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6568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GPS </a:t>
            </a:r>
            <a:r>
              <a:rPr lang="en-US" dirty="0" smtClean="0"/>
              <a:t>Moving Map Hardware Architecture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537008" y="3321411"/>
            <a:ext cx="1524000" cy="9906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GPS</a:t>
            </a:r>
          </a:p>
          <a:p>
            <a:pPr algn="ctr"/>
            <a:r>
              <a:rPr lang="en-US"/>
              <a:t>receiver</a:t>
            </a:r>
          </a:p>
        </p:txBody>
      </p: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7518208" y="3016611"/>
            <a:ext cx="304800" cy="762000"/>
            <a:chOff x="432" y="1488"/>
            <a:chExt cx="192" cy="480"/>
          </a:xfrm>
        </p:grpSpPr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528" y="1488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432" y="148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>
              <a:off x="432" y="148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V="1">
              <a:off x="528" y="1488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4851208" y="1873611"/>
            <a:ext cx="0" cy="3505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537008" y="2254611"/>
            <a:ext cx="1143000" cy="914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chemeClr val="accent5">
                <a:lumMod val="5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CPU</a:t>
            </a:r>
            <a:endParaRPr lang="en-US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537008" y="4540611"/>
            <a:ext cx="1524000" cy="7620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panel I/O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H="1">
            <a:off x="4851208" y="2711811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>
            <a:off x="4851208" y="3778611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>
            <a:off x="7061008" y="3778611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H="1">
            <a:off x="4851208" y="4921611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AutoShape 18"/>
          <p:cNvSpPr>
            <a:spLocks noChangeArrowheads="1"/>
          </p:cNvSpPr>
          <p:nvPr/>
        </p:nvSpPr>
        <p:spPr bwMode="auto">
          <a:xfrm>
            <a:off x="1346008" y="2254611"/>
            <a:ext cx="1447800" cy="1066800"/>
          </a:xfrm>
          <a:prstGeom prst="roundRect">
            <a:avLst>
              <a:gd name="adj" fmla="val 16667"/>
            </a:avLst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display</a:t>
            </a:r>
            <a:endParaRPr lang="en-US"/>
          </a:p>
        </p:txBody>
      </p: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3251008" y="2254611"/>
            <a:ext cx="1143000" cy="13716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frame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buffer</a:t>
            </a:r>
            <a:endParaRPr lang="en-US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251008" y="4235811"/>
            <a:ext cx="1143000" cy="9906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memory</a:t>
            </a:r>
            <a:endParaRPr lang="en-US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>
            <a:off x="2793808" y="2788011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4394008" y="2940411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4394008" y="4693011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35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an Embedded System?</a:t>
            </a:r>
            <a:endParaRPr lang="en-US" altLang="en-US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296988"/>
            <a:ext cx="7950200" cy="4781934"/>
          </a:xfrm>
        </p:spPr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Embedded computing system</a:t>
            </a:r>
            <a:r>
              <a:rPr lang="en-US" dirty="0"/>
              <a:t>: any device that includes a programmable computer but is not itself a general-purpose computer.</a:t>
            </a:r>
          </a:p>
          <a:p>
            <a:r>
              <a:rPr lang="en-US" dirty="0"/>
              <a:t>Take advantage of application characteristics to optimize the design:</a:t>
            </a:r>
          </a:p>
          <a:p>
            <a:pPr lvl="1"/>
            <a:r>
              <a:rPr lang="en-US" dirty="0"/>
              <a:t>don’t need all the general-purpose bells and whistles</a:t>
            </a:r>
            <a:r>
              <a:rPr lang="en-US" dirty="0" smtClean="0"/>
              <a:t>.</a:t>
            </a:r>
          </a:p>
          <a:p>
            <a:r>
              <a:rPr lang="en-US" dirty="0"/>
              <a:t>Examples: calculator, fax, clock, coffee maker, </a:t>
            </a:r>
            <a:r>
              <a:rPr lang="en-US" dirty="0" smtClean="0"/>
              <a:t>cell phone, printer, TV, microwave</a:t>
            </a:r>
            <a:r>
              <a:rPr lang="en-US" dirty="0"/>
              <a:t>, camera, car (40–100 microcontrollers</a:t>
            </a:r>
            <a:r>
              <a:rPr lang="en-US" dirty="0" smtClean="0"/>
              <a:t>)</a:t>
            </a:r>
          </a:p>
          <a:p>
            <a:r>
              <a:rPr lang="en-US" dirty="0"/>
              <a:t>It all started from a calculator: </a:t>
            </a:r>
            <a:r>
              <a:rPr lang="en-US" dirty="0" smtClean="0"/>
              <a:t>using Intel 4004 microprocessor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GPS Moving Map Software Architecture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imer used to </a:t>
            </a:r>
            <a:r>
              <a:rPr lang="en-US" dirty="0"/>
              <a:t>control when we read the buttons on the user interface and render data onto the screen 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12502" y="2451942"/>
            <a:ext cx="94448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position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728576" y="2334467"/>
            <a:ext cx="1600200" cy="1066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/>
              <a:t>database</a:t>
            </a:r>
          </a:p>
          <a:p>
            <a:pPr algn="ctr"/>
            <a:r>
              <a:rPr lang="en-US" dirty="0"/>
              <a:t>search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090776" y="2334467"/>
            <a:ext cx="1600200" cy="1066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renderer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5090776" y="3858467"/>
            <a:ext cx="1600200" cy="1066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timer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728576" y="3858467"/>
            <a:ext cx="1600200" cy="1066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user</a:t>
            </a:r>
          </a:p>
          <a:p>
            <a:pPr algn="ctr"/>
            <a:r>
              <a:rPr lang="en-US"/>
              <a:t>interface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7360901" y="2375742"/>
            <a:ext cx="7107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pixels</a:t>
            </a:r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2271376" y="2715467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6690976" y="2639267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4328776" y="2867867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H="1">
            <a:off x="4328776" y="4468067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 flipV="1">
            <a:off x="3490576" y="340126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5"/>
          <p:cNvSpPr>
            <a:spLocks noChangeShapeType="1"/>
          </p:cNvSpPr>
          <p:nvPr/>
        </p:nvSpPr>
        <p:spPr bwMode="auto">
          <a:xfrm flipH="1" flipV="1">
            <a:off x="5896961" y="3401267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350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Designing </a:t>
            </a:r>
            <a:r>
              <a:rPr lang="en-US" dirty="0" smtClean="0"/>
              <a:t>Hardware </a:t>
            </a:r>
            <a:r>
              <a:rPr lang="en-US" dirty="0"/>
              <a:t>and </a:t>
            </a:r>
            <a:r>
              <a:rPr lang="en-US" dirty="0" smtClean="0"/>
              <a:t>Software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Building system components in conformance to </a:t>
            </a:r>
            <a:r>
              <a:rPr lang="en-US" dirty="0" smtClean="0"/>
              <a:t>the architecture </a:t>
            </a:r>
            <a:r>
              <a:rPr lang="en-US" dirty="0"/>
              <a:t>and </a:t>
            </a:r>
            <a:r>
              <a:rPr lang="en-US" dirty="0" smtClean="0"/>
              <a:t>specification.</a:t>
            </a:r>
          </a:p>
          <a:p>
            <a:r>
              <a:rPr lang="en-US" dirty="0" smtClean="0"/>
              <a:t>Some </a:t>
            </a:r>
            <a:r>
              <a:rPr lang="en-US" dirty="0"/>
              <a:t>components are ready-made,  some </a:t>
            </a:r>
            <a:r>
              <a:rPr lang="en-US" dirty="0" smtClean="0"/>
              <a:t>are modified </a:t>
            </a:r>
            <a:r>
              <a:rPr lang="en-US" dirty="0"/>
              <a:t>from existing designs, others </a:t>
            </a:r>
            <a:r>
              <a:rPr lang="en-US" dirty="0" smtClean="0"/>
              <a:t>designed </a:t>
            </a:r>
            <a:r>
              <a:rPr lang="en-US" dirty="0"/>
              <a:t>from scratch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Ready-made</a:t>
            </a:r>
            <a:r>
              <a:rPr lang="en-US" dirty="0"/>
              <a:t>, standard components</a:t>
            </a:r>
          </a:p>
          <a:p>
            <a:pPr lvl="1"/>
            <a:r>
              <a:rPr lang="en-US" dirty="0" smtClean="0"/>
              <a:t>CPU</a:t>
            </a:r>
            <a:r>
              <a:rPr lang="en-US" dirty="0"/>
              <a:t>, memory, GPS receiver</a:t>
            </a:r>
          </a:p>
          <a:p>
            <a:pPr lvl="1"/>
            <a:r>
              <a:rPr lang="en-US" dirty="0" smtClean="0"/>
              <a:t>Software </a:t>
            </a:r>
            <a:r>
              <a:rPr lang="en-US" dirty="0"/>
              <a:t>library, topographic </a:t>
            </a:r>
            <a:r>
              <a:rPr lang="en-US" dirty="0" smtClean="0"/>
              <a:t>data databases</a:t>
            </a:r>
            <a:endParaRPr lang="en-US" dirty="0"/>
          </a:p>
          <a:p>
            <a:r>
              <a:rPr lang="en-US" dirty="0" smtClean="0"/>
              <a:t>Custom </a:t>
            </a:r>
            <a:r>
              <a:rPr lang="en-US" dirty="0"/>
              <a:t>components</a:t>
            </a:r>
          </a:p>
          <a:p>
            <a:pPr lvl="1"/>
            <a:r>
              <a:rPr lang="en-US" dirty="0" smtClean="0"/>
              <a:t>PCB</a:t>
            </a:r>
            <a:r>
              <a:rPr lang="en-US" dirty="0"/>
              <a:t>, FPGA</a:t>
            </a:r>
          </a:p>
          <a:p>
            <a:pPr lvl="1"/>
            <a:r>
              <a:rPr lang="en-US" dirty="0" smtClean="0"/>
              <a:t>Custom </a:t>
            </a:r>
            <a:r>
              <a:rPr lang="en-US" dirty="0"/>
              <a:t>software modules</a:t>
            </a:r>
          </a:p>
        </p:txBody>
      </p:sp>
    </p:spTree>
    <p:extLst>
      <p:ext uri="{BB962C8B-B14F-4D97-AF65-F5344CB8AC3E}">
        <p14:creationId xmlns:p14="http://schemas.microsoft.com/office/powerpoint/2010/main" val="217374231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</a:t>
            </a:r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Putting the system components </a:t>
            </a:r>
            <a:r>
              <a:rPr lang="en-US" dirty="0" smtClean="0"/>
              <a:t>together</a:t>
            </a:r>
          </a:p>
          <a:p>
            <a:pPr lvl="1"/>
            <a:r>
              <a:rPr lang="en-US" dirty="0" smtClean="0"/>
              <a:t>Many </a:t>
            </a:r>
            <a:r>
              <a:rPr lang="en-US" dirty="0"/>
              <a:t>bugs appear only at this </a:t>
            </a:r>
            <a:r>
              <a:rPr lang="en-US" dirty="0" smtClean="0"/>
              <a:t>stage</a:t>
            </a:r>
            <a:endParaRPr lang="en-US" dirty="0"/>
          </a:p>
          <a:p>
            <a:r>
              <a:rPr lang="en-US" dirty="0"/>
              <a:t>Have a plan for integrating components to uncover bugs quickly, test as much functionality as early as </a:t>
            </a:r>
            <a:r>
              <a:rPr lang="en-US" dirty="0" smtClean="0"/>
              <a:t>possible</a:t>
            </a:r>
          </a:p>
          <a:p>
            <a:r>
              <a:rPr lang="en-US" dirty="0"/>
              <a:t>Bug discovery</a:t>
            </a:r>
          </a:p>
          <a:p>
            <a:pPr lvl="1"/>
            <a:r>
              <a:rPr lang="en-US" dirty="0" smtClean="0"/>
              <a:t>Building </a:t>
            </a:r>
            <a:r>
              <a:rPr lang="en-US" dirty="0"/>
              <a:t>the system in phases</a:t>
            </a:r>
          </a:p>
          <a:p>
            <a:pPr lvl="1"/>
            <a:r>
              <a:rPr lang="en-US" dirty="0" smtClean="0"/>
              <a:t>Testing</a:t>
            </a:r>
          </a:p>
          <a:p>
            <a:r>
              <a:rPr lang="en-US" dirty="0"/>
              <a:t>I</a:t>
            </a:r>
            <a:r>
              <a:rPr lang="en-US" dirty="0" smtClean="0"/>
              <a:t>nserting </a:t>
            </a:r>
            <a:r>
              <a:rPr lang="en-US" dirty="0"/>
              <a:t>appropriate debugging facilities during design can help ease system integration </a:t>
            </a:r>
            <a:r>
              <a:rPr lang="en-US" dirty="0" smtClean="0"/>
              <a:t>problems. </a:t>
            </a:r>
          </a:p>
          <a:p>
            <a:r>
              <a:rPr lang="en-US" dirty="0" smtClean="0"/>
              <a:t>Debugging </a:t>
            </a:r>
            <a:r>
              <a:rPr lang="en-US" dirty="0"/>
              <a:t>facilities for embedded systems are usually much more limited than what you would find on desktop </a:t>
            </a:r>
            <a:r>
              <a:rPr lang="en-US" dirty="0" smtClean="0"/>
              <a:t>systems; always a challenge.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66725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System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Unified Modeling Language 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UML</a:t>
            </a:r>
            <a:r>
              <a:rPr lang="en-US" dirty="0" smtClean="0"/>
              <a:t>): </a:t>
            </a:r>
            <a:r>
              <a:rPr lang="en-US" dirty="0"/>
              <a:t>A visual, object-oriented modeling language used to </a:t>
            </a:r>
            <a:r>
              <a:rPr lang="en-US" dirty="0" smtClean="0"/>
              <a:t>capture design tasks</a:t>
            </a:r>
          </a:p>
          <a:p>
            <a:r>
              <a:rPr lang="en-US" dirty="0"/>
              <a:t>D</a:t>
            </a:r>
            <a:r>
              <a:rPr lang="en-US" dirty="0" smtClean="0"/>
              <a:t>esigned </a:t>
            </a:r>
            <a:r>
              <a:rPr lang="en-US" dirty="0"/>
              <a:t>to be useful at many levels of abstraction in the design process </a:t>
            </a:r>
            <a:endParaRPr lang="en-US" dirty="0" smtClean="0"/>
          </a:p>
          <a:p>
            <a:pPr lvl="1"/>
            <a:r>
              <a:rPr lang="en-US" dirty="0"/>
              <a:t>described as a number of interacting objects </a:t>
            </a:r>
            <a:endParaRPr lang="en-US" dirty="0" smtClean="0"/>
          </a:p>
          <a:p>
            <a:pPr lvl="1"/>
            <a:r>
              <a:rPr lang="en-US" dirty="0"/>
              <a:t>some of those objects </a:t>
            </a:r>
            <a:r>
              <a:rPr lang="en-US" dirty="0" smtClean="0"/>
              <a:t>correspond </a:t>
            </a:r>
            <a:r>
              <a:rPr lang="en-US" dirty="0"/>
              <a:t>to real pieces of software or hardware in </a:t>
            </a:r>
            <a:r>
              <a:rPr lang="en-US" dirty="0" smtClean="0"/>
              <a:t>system; others correspond to people or machines </a:t>
            </a:r>
          </a:p>
          <a:p>
            <a:r>
              <a:rPr lang="en-US" dirty="0">
                <a:solidFill>
                  <a:srgbClr val="FF0000"/>
                </a:solidFill>
              </a:rPr>
              <a:t>Structural </a:t>
            </a:r>
            <a:r>
              <a:rPr lang="en-US" dirty="0" smtClean="0">
                <a:solidFill>
                  <a:srgbClr val="FF0000"/>
                </a:solidFill>
              </a:rPr>
              <a:t>Description</a:t>
            </a:r>
            <a:r>
              <a:rPr lang="en-US" dirty="0" smtClean="0"/>
              <a:t>: the </a:t>
            </a:r>
            <a:r>
              <a:rPr lang="en-US" dirty="0"/>
              <a:t>system components</a:t>
            </a: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Behavioral </a:t>
            </a:r>
            <a:r>
              <a:rPr lang="en-US" dirty="0" smtClean="0">
                <a:solidFill>
                  <a:srgbClr val="FF0000"/>
                </a:solidFill>
              </a:rPr>
              <a:t>Description</a:t>
            </a:r>
            <a:r>
              <a:rPr lang="en-US" dirty="0" smtClean="0"/>
              <a:t>: how </a:t>
            </a:r>
            <a:r>
              <a:rPr lang="en-US" dirty="0"/>
              <a:t>the system components act</a:t>
            </a:r>
          </a:p>
        </p:txBody>
      </p:sp>
    </p:spTree>
    <p:extLst>
      <p:ext uri="{BB962C8B-B14F-4D97-AF65-F5344CB8AC3E}">
        <p14:creationId xmlns:p14="http://schemas.microsoft.com/office/powerpoint/2010/main" val="6078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Structural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Classes, interfaces, and objects</a:t>
            </a:r>
          </a:p>
          <a:p>
            <a:r>
              <a:rPr lang="en-US" dirty="0"/>
              <a:t>A class is a form of type definition. It defines </a:t>
            </a:r>
            <a:r>
              <a:rPr lang="en-US" dirty="0" smtClean="0">
                <a:solidFill>
                  <a:srgbClr val="FF0000"/>
                </a:solidFill>
              </a:rPr>
              <a:t>attributes</a:t>
            </a:r>
            <a:r>
              <a:rPr lang="en-US" dirty="0" smtClean="0"/>
              <a:t> </a:t>
            </a:r>
            <a:r>
              <a:rPr lang="en-US" dirty="0"/>
              <a:t>that an object may have and </a:t>
            </a:r>
            <a:r>
              <a:rPr lang="en-US" dirty="0" smtClean="0">
                <a:solidFill>
                  <a:srgbClr val="FF0000"/>
                </a:solidFill>
              </a:rPr>
              <a:t>operations</a:t>
            </a:r>
            <a:r>
              <a:rPr lang="en-US" dirty="0" smtClean="0"/>
              <a:t> </a:t>
            </a:r>
            <a:r>
              <a:rPr lang="en-US" dirty="0"/>
              <a:t>that determine how the object interacts with the rest of the world.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761" y="3048648"/>
            <a:ext cx="3455383" cy="28558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3965" y="2910537"/>
            <a:ext cx="4269028" cy="345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27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Class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operations provide the abstract interface between the class’s implementation and other classes.</a:t>
            </a:r>
          </a:p>
          <a:p>
            <a:r>
              <a:rPr lang="en-US" dirty="0"/>
              <a:t>Operations may have arguments, return values.</a:t>
            </a:r>
          </a:p>
          <a:p>
            <a:r>
              <a:rPr lang="en-US" dirty="0"/>
              <a:t>An operation can examine and/or modify </a:t>
            </a:r>
            <a:r>
              <a:rPr lang="en-US" dirty="0" smtClean="0"/>
              <a:t>object’s </a:t>
            </a:r>
            <a:r>
              <a:rPr lang="en-US" dirty="0"/>
              <a:t>state.</a:t>
            </a:r>
          </a:p>
          <a:p>
            <a:r>
              <a:rPr lang="en-US" dirty="0"/>
              <a:t>Choose your interface </a:t>
            </a:r>
            <a:r>
              <a:rPr lang="en-US" dirty="0" smtClean="0"/>
              <a:t>properly</a:t>
            </a:r>
          </a:p>
          <a:p>
            <a:pPr lvl="1"/>
            <a:r>
              <a:rPr lang="en-US" dirty="0"/>
              <a:t>If the interface is too small/specialized:</a:t>
            </a:r>
          </a:p>
          <a:p>
            <a:pPr lvl="2"/>
            <a:r>
              <a:rPr lang="en-US" dirty="0"/>
              <a:t>object is hard to </a:t>
            </a:r>
            <a:r>
              <a:rPr lang="en-US" dirty="0" smtClean="0"/>
              <a:t>use and reuse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If the interface is too large:</a:t>
            </a:r>
          </a:p>
          <a:p>
            <a:pPr lvl="2"/>
            <a:r>
              <a:rPr lang="en-US" dirty="0"/>
              <a:t>class becomes too cumbersome for designers to understand;</a:t>
            </a:r>
          </a:p>
          <a:p>
            <a:pPr lvl="2"/>
            <a:r>
              <a:rPr lang="en-US" dirty="0"/>
              <a:t>implementation may be too </a:t>
            </a:r>
            <a:r>
              <a:rPr lang="en-US" dirty="0" smtClean="0"/>
              <a:t>slow; spec and implementation are probably buggy.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85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Structural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conceptual model, not tied to </a:t>
            </a:r>
            <a:r>
              <a:rPr lang="en-US" dirty="0" smtClean="0"/>
              <a:t>implementation</a:t>
            </a:r>
          </a:p>
          <a:p>
            <a:r>
              <a:rPr lang="en-US" dirty="0" smtClean="0"/>
              <a:t>Relationships </a:t>
            </a:r>
            <a:r>
              <a:rPr lang="en-US" dirty="0"/>
              <a:t>between </a:t>
            </a:r>
            <a:r>
              <a:rPr lang="en-US" dirty="0" smtClean="0"/>
              <a:t>classes:</a:t>
            </a:r>
            <a:endParaRPr lang="en-US" dirty="0"/>
          </a:p>
          <a:p>
            <a:pPr lvl="1"/>
            <a:r>
              <a:rPr lang="en-US" dirty="0">
                <a:solidFill>
                  <a:srgbClr val="FF3300"/>
                </a:solidFill>
              </a:rPr>
              <a:t>Association</a:t>
            </a:r>
            <a:r>
              <a:rPr lang="en-US" dirty="0"/>
              <a:t>: </a:t>
            </a:r>
            <a:r>
              <a:rPr lang="en-US" dirty="0" smtClean="0"/>
              <a:t>classes </a:t>
            </a:r>
            <a:r>
              <a:rPr lang="en-US" dirty="0"/>
              <a:t>communicate but one does not own other</a:t>
            </a:r>
            <a:r>
              <a:rPr lang="en-US" dirty="0"/>
              <a:t>. </a:t>
            </a:r>
            <a:r>
              <a:rPr lang="en-US" dirty="0" smtClean="0"/>
              <a:t>One </a:t>
            </a:r>
            <a:r>
              <a:rPr lang="en-US" dirty="0"/>
              <a:t>class </a:t>
            </a:r>
            <a:r>
              <a:rPr lang="en-US" dirty="0" smtClean="0"/>
              <a:t>uses </a:t>
            </a:r>
            <a:r>
              <a:rPr lang="en-US" dirty="0"/>
              <a:t>the functionalities provided by another </a:t>
            </a:r>
            <a:r>
              <a:rPr lang="en-US" dirty="0" smtClean="0"/>
              <a:t>class.</a:t>
            </a:r>
            <a:endParaRPr lang="en-US" dirty="0"/>
          </a:p>
          <a:p>
            <a:pPr lvl="1"/>
            <a:r>
              <a:rPr lang="en-US" dirty="0">
                <a:solidFill>
                  <a:srgbClr val="FF3300"/>
                </a:solidFill>
              </a:rPr>
              <a:t>Aggregation</a:t>
            </a:r>
            <a:r>
              <a:rPr lang="en-US" dirty="0"/>
              <a:t>: a complex </a:t>
            </a:r>
            <a:r>
              <a:rPr lang="en-US" dirty="0" smtClean="0"/>
              <a:t>class </a:t>
            </a:r>
            <a:r>
              <a:rPr lang="en-US" dirty="0"/>
              <a:t>is made of several smaller </a:t>
            </a:r>
            <a:r>
              <a:rPr lang="en-US" dirty="0" smtClean="0"/>
              <a:t>classes.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child can exist independently of the parent.</a:t>
            </a:r>
            <a:endParaRPr lang="en-US" dirty="0"/>
          </a:p>
          <a:p>
            <a:pPr lvl="1"/>
            <a:r>
              <a:rPr lang="en-US" dirty="0">
                <a:solidFill>
                  <a:srgbClr val="FF3300"/>
                </a:solidFill>
              </a:rPr>
              <a:t>Composition</a:t>
            </a:r>
            <a:r>
              <a:rPr lang="en-US" dirty="0"/>
              <a:t>: aggregation in which owner does not allow access to its components</a:t>
            </a:r>
            <a:r>
              <a:rPr lang="en-US" dirty="0" smtClean="0"/>
              <a:t>.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child cannot exist independent of the parent.</a:t>
            </a:r>
            <a:endParaRPr lang="en-US" dirty="0"/>
          </a:p>
          <a:p>
            <a:pPr lvl="1"/>
            <a:r>
              <a:rPr lang="en-US" dirty="0">
                <a:solidFill>
                  <a:srgbClr val="FF3300"/>
                </a:solidFill>
              </a:rPr>
              <a:t>Generalization</a:t>
            </a:r>
            <a:r>
              <a:rPr lang="en-US" dirty="0"/>
              <a:t>: define one class in terms of another</a:t>
            </a:r>
            <a:r>
              <a:rPr lang="en-US" dirty="0" smtClean="0"/>
              <a:t>. </a:t>
            </a: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superclass has the most general attributes, operations, and relationships that may be shared with subclasses. A subclass may have more specialized attributes and </a:t>
            </a:r>
            <a:r>
              <a:rPr lang="en-US" dirty="0" smtClean="0"/>
              <a:t>operations.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1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Relations </a:t>
            </a:r>
            <a:r>
              <a:rPr lang="fr-FR" dirty="0" err="1" smtClean="0"/>
              <a:t>Examples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25" y="1182326"/>
            <a:ext cx="5848263" cy="12097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7466" y="2392073"/>
            <a:ext cx="4666167" cy="17574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877" y="4388917"/>
            <a:ext cx="4493346" cy="180522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85152" y="1525589"/>
            <a:ext cx="20233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Association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5152" y="3193815"/>
            <a:ext cx="21852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Composition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0708" y="4930820"/>
            <a:ext cx="2125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Aggregation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41014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Derivation: UML Generalization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May want to define one class in terms of another.</a:t>
            </a:r>
          </a:p>
          <a:p>
            <a:pPr lvl="1"/>
            <a:r>
              <a:rPr lang="en-US" dirty="0"/>
              <a:t>Derived class </a:t>
            </a:r>
            <a:r>
              <a:rPr lang="en-US" dirty="0">
                <a:solidFill>
                  <a:srgbClr val="FF3300"/>
                </a:solidFill>
              </a:rPr>
              <a:t>inherits</a:t>
            </a:r>
            <a:r>
              <a:rPr lang="en-US" dirty="0"/>
              <a:t> attributes, operations of base class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152" y="2152152"/>
            <a:ext cx="7639050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97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</a:t>
            </a:r>
            <a:r>
              <a:rPr lang="en-US" dirty="0" smtClean="0"/>
              <a:t>Inheritance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550" y="1700790"/>
            <a:ext cx="56769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60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Embedding a </a:t>
            </a:r>
            <a:r>
              <a:rPr lang="en-US" dirty="0" smtClean="0"/>
              <a:t>Computer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008" y="2268413"/>
            <a:ext cx="6324600" cy="3836126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539510" y="1252108"/>
            <a:ext cx="81472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rgbClr val="FF3300"/>
                </a:solidFill>
              </a:rPr>
              <a:t>Microcontroller:</a:t>
            </a:r>
            <a:r>
              <a:rPr lang="en-US" sz="2400" dirty="0"/>
              <a:t> includes </a:t>
            </a:r>
            <a:r>
              <a:rPr lang="en-US" sz="2400" dirty="0" smtClean="0"/>
              <a:t>CPU, I/O </a:t>
            </a:r>
            <a:r>
              <a:rPr lang="en-US" sz="2400" dirty="0"/>
              <a:t>devices, on-board memory.</a:t>
            </a:r>
          </a:p>
        </p:txBody>
      </p:sp>
    </p:spTree>
    <p:extLst>
      <p:ext uri="{BB962C8B-B14F-4D97-AF65-F5344CB8AC3E}">
        <p14:creationId xmlns:p14="http://schemas.microsoft.com/office/powerpoint/2010/main" val="391575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and </a:t>
            </a:r>
            <a:r>
              <a:rPr lang="en-US" dirty="0" smtClean="0"/>
              <a:t>Associations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Link</a:t>
            </a:r>
            <a:r>
              <a:rPr lang="en-US" dirty="0"/>
              <a:t>: describes relationships between objects.</a:t>
            </a:r>
          </a:p>
          <a:p>
            <a:r>
              <a:rPr lang="en-US" dirty="0">
                <a:solidFill>
                  <a:srgbClr val="FF3300"/>
                </a:solidFill>
              </a:rPr>
              <a:t>Association</a:t>
            </a:r>
            <a:r>
              <a:rPr lang="en-US" dirty="0"/>
              <a:t>: describes relationship between classes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1397" y="2219253"/>
            <a:ext cx="5242237" cy="19586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3772" y="4381702"/>
            <a:ext cx="5242237" cy="17448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7117" y="2852930"/>
            <a:ext cx="18245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Links between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objects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4296" y="5099603"/>
            <a:ext cx="25378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Association between</a:t>
            </a:r>
          </a:p>
          <a:p>
            <a:r>
              <a:rPr lang="en-US" sz="2000" dirty="0" smtClean="0">
                <a:solidFill>
                  <a:srgbClr val="FF0000"/>
                </a:solidFill>
              </a:rPr>
              <a:t>classes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89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Behavioral Description: State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5554975" cy="51435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Event-driven</a:t>
            </a:r>
            <a:r>
              <a:rPr lang="en-US" dirty="0" smtClean="0"/>
              <a:t>: An event is some type of action. </a:t>
            </a:r>
          </a:p>
          <a:p>
            <a:r>
              <a:rPr lang="en-US" dirty="0" smtClean="0"/>
              <a:t>It may originate outside the system or inside it.</a:t>
            </a:r>
          </a:p>
          <a:p>
            <a:r>
              <a:rPr lang="en-US" dirty="0" smtClean="0"/>
              <a:t>Types of events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signal</a:t>
            </a:r>
            <a:r>
              <a:rPr lang="en-US" dirty="0" smtClean="0"/>
              <a:t> is an asynchronous occurrence. It is defined in UML by an object that is labeled as a «signal». 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call event </a:t>
            </a:r>
            <a:r>
              <a:rPr lang="en-US" dirty="0" smtClean="0"/>
              <a:t>follows the model of a procedure call in a programming language. 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time-out event </a:t>
            </a:r>
            <a:r>
              <a:rPr lang="en-US" dirty="0" smtClean="0"/>
              <a:t>causes machine to leave state after certain amount of time. 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1811" y="1239935"/>
            <a:ext cx="3089818" cy="504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76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Description: State Machine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45" y="1527969"/>
            <a:ext cx="7334250" cy="42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12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Behavioral Description: </a:t>
            </a:r>
            <a:r>
              <a:rPr lang="en-US" dirty="0" smtClean="0"/>
              <a:t>Sequence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Shows sequence of operations over </a:t>
            </a:r>
            <a:r>
              <a:rPr lang="en-US" dirty="0" smtClean="0"/>
              <a:t>time</a:t>
            </a:r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escribes </a:t>
            </a:r>
            <a:r>
              <a:rPr lang="en-US" dirty="0"/>
              <a:t>how—and in what order—a group of objects </a:t>
            </a:r>
            <a:r>
              <a:rPr lang="en-US" dirty="0" smtClean="0"/>
              <a:t>work together</a:t>
            </a:r>
          </a:p>
          <a:p>
            <a:r>
              <a:rPr lang="en-US" dirty="0" smtClean="0"/>
              <a:t>Shows </a:t>
            </a:r>
            <a:r>
              <a:rPr lang="en-US" dirty="0"/>
              <a:t>a particular </a:t>
            </a:r>
            <a:r>
              <a:rPr lang="en-US" dirty="0" smtClean="0"/>
              <a:t>scenario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366" y="3256179"/>
            <a:ext cx="6885613" cy="2928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29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Embedded computers are all around </a:t>
            </a:r>
            <a:r>
              <a:rPr lang="en-US" dirty="0" smtClean="0"/>
              <a:t>us</a:t>
            </a:r>
            <a:endParaRPr lang="en-US" dirty="0"/>
          </a:p>
          <a:p>
            <a:pPr lvl="1"/>
            <a:r>
              <a:rPr lang="en-US" dirty="0"/>
              <a:t>Many systems have complex embedded hardware and </a:t>
            </a:r>
            <a:r>
              <a:rPr lang="en-US" dirty="0" smtClean="0"/>
              <a:t>software.</a:t>
            </a:r>
            <a:endParaRPr lang="en-US" dirty="0"/>
          </a:p>
          <a:p>
            <a:r>
              <a:rPr lang="en-US" dirty="0"/>
              <a:t>Embedded systems pose many design challenges: design time, deadlines, power, </a:t>
            </a:r>
            <a:r>
              <a:rPr lang="en-US" dirty="0" smtClean="0"/>
              <a:t>etc.</a:t>
            </a:r>
            <a:endParaRPr lang="en-US" dirty="0"/>
          </a:p>
          <a:p>
            <a:r>
              <a:rPr lang="en-US" dirty="0"/>
              <a:t>Design methodologies help us manage the design </a:t>
            </a:r>
            <a:r>
              <a:rPr lang="en-US" dirty="0" smtClean="0"/>
              <a:t>process.</a:t>
            </a:r>
          </a:p>
          <a:p>
            <a:r>
              <a:rPr lang="en-US" dirty="0" smtClean="0"/>
              <a:t>Object-oriented </a:t>
            </a:r>
            <a:r>
              <a:rPr lang="en-US" dirty="0"/>
              <a:t>design helps us organize a </a:t>
            </a:r>
            <a:r>
              <a:rPr lang="en-US" dirty="0" smtClean="0"/>
              <a:t>design.</a:t>
            </a:r>
            <a:endParaRPr lang="en-US" dirty="0"/>
          </a:p>
          <a:p>
            <a:r>
              <a:rPr lang="en-US" dirty="0"/>
              <a:t>UML is a transportable system design </a:t>
            </a:r>
            <a:r>
              <a:rPr lang="en-US" dirty="0" smtClean="0"/>
              <a:t>language</a:t>
            </a:r>
            <a:endParaRPr lang="en-US" dirty="0"/>
          </a:p>
          <a:p>
            <a:pPr lvl="1"/>
            <a:r>
              <a:rPr lang="en-US" dirty="0"/>
              <a:t>Provides structural and behavioral description </a:t>
            </a:r>
            <a:r>
              <a:rPr lang="en-US" dirty="0" smtClean="0"/>
              <a:t>primitives.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75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control: front panel of microwave oven, etc.</a:t>
            </a:r>
          </a:p>
          <a:p>
            <a:r>
              <a:rPr lang="en-US" dirty="0"/>
              <a:t>Canon EOS 3 has three microprocessors.</a:t>
            </a:r>
          </a:p>
          <a:p>
            <a:pPr lvl="1"/>
            <a:r>
              <a:rPr lang="en-US" dirty="0"/>
              <a:t>32-bit RISC CPU runs autofocus and eye control systems.</a:t>
            </a:r>
          </a:p>
          <a:p>
            <a:r>
              <a:rPr lang="en-US" dirty="0"/>
              <a:t>Digital TV: programmable CPUs + hardwired logic.</a:t>
            </a:r>
          </a:p>
          <a:p>
            <a:r>
              <a:rPr lang="en-US" dirty="0"/>
              <a:t>Today’s high-end automobile may have 100 microprocessors:</a:t>
            </a:r>
          </a:p>
          <a:p>
            <a:pPr lvl="1"/>
            <a:r>
              <a:rPr lang="en-US" dirty="0"/>
              <a:t>4-bit microcontroller checks seat belt;</a:t>
            </a:r>
          </a:p>
          <a:p>
            <a:pPr lvl="1"/>
            <a:r>
              <a:rPr lang="en-US" dirty="0"/>
              <a:t>microcontrollers run dashboard devices;</a:t>
            </a:r>
          </a:p>
          <a:p>
            <a:pPr lvl="1"/>
            <a:r>
              <a:rPr lang="en-US" dirty="0"/>
              <a:t>16/32-bit microprocessor controls </a:t>
            </a:r>
            <a:r>
              <a:rPr lang="en-US" dirty="0" smtClean="0"/>
              <a:t>engine</a:t>
            </a:r>
            <a:r>
              <a:rPr lang="ar-SA" dirty="0" smtClean="0"/>
              <a:t>: </a:t>
            </a:r>
            <a:r>
              <a:rPr lang="en-US" dirty="0" smtClean="0"/>
              <a:t>determining </a:t>
            </a:r>
            <a:r>
              <a:rPr lang="en-US" dirty="0"/>
              <a:t>when spark plugs fire, controlling the fuel/air </a:t>
            </a:r>
            <a:r>
              <a:rPr lang="en-US" dirty="0" smtClean="0"/>
              <a:t>mixture, etc. </a:t>
            </a:r>
            <a:endParaRPr lang="en-US" dirty="0"/>
          </a:p>
          <a:p>
            <a:r>
              <a:rPr lang="en-US" dirty="0"/>
              <a:t>Low-end cars use 20+ microprocessors.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1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Embedded Systems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82327"/>
            <a:ext cx="8229600" cy="5011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58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BMW 850i A</a:t>
            </a:r>
            <a:r>
              <a:rPr lang="en-US" dirty="0" smtClean="0"/>
              <a:t>ntilock </a:t>
            </a:r>
            <a:r>
              <a:rPr lang="en-US" dirty="0"/>
              <a:t>B</a:t>
            </a:r>
            <a:r>
              <a:rPr lang="en-US" dirty="0" smtClean="0"/>
              <a:t>rake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antilock brake system (ABS) reduces skidding by pumping the brakes. </a:t>
            </a:r>
            <a:endParaRPr lang="en-US" dirty="0" smtClean="0"/>
          </a:p>
          <a:p>
            <a:r>
              <a:rPr lang="en-US" dirty="0"/>
              <a:t>The purpose of an ABS is to temporarily release the brake on a wheel when it rotates too </a:t>
            </a:r>
            <a:r>
              <a:rPr lang="en-US" dirty="0" smtClean="0"/>
              <a:t>slowly.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5" y="2795323"/>
            <a:ext cx="7524750" cy="334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043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Cyber-Physical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physical system that tightly interacts with a computer system.</a:t>
            </a:r>
          </a:p>
          <a:p>
            <a:r>
              <a:rPr lang="en-US" dirty="0"/>
              <a:t>The embedded computer is the cyber-part of the cyber-physical </a:t>
            </a:r>
            <a:r>
              <a:rPr lang="en-US" dirty="0" smtClean="0"/>
              <a:t>system. </a:t>
            </a:r>
          </a:p>
          <a:p>
            <a:r>
              <a:rPr lang="en-US" dirty="0" smtClean="0"/>
              <a:t>Computers </a:t>
            </a:r>
            <a:r>
              <a:rPr lang="en-US" dirty="0"/>
              <a:t>replace mechanical controllers:</a:t>
            </a:r>
          </a:p>
          <a:p>
            <a:pPr lvl="1"/>
            <a:r>
              <a:rPr lang="en-US" dirty="0"/>
              <a:t>More accurate.</a:t>
            </a:r>
          </a:p>
          <a:p>
            <a:pPr lvl="1"/>
            <a:r>
              <a:rPr lang="en-US" dirty="0"/>
              <a:t>More sophisticated control.</a:t>
            </a:r>
          </a:p>
          <a:p>
            <a:r>
              <a:rPr lang="en-US" dirty="0"/>
              <a:t>Engine controllers replace distributor, carburetor, etc.</a:t>
            </a:r>
          </a:p>
          <a:p>
            <a:pPr lvl="1"/>
            <a:r>
              <a:rPr lang="en-US" dirty="0"/>
              <a:t>Complex algorithms allow both greater fuel efficiency and lower emissions.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28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Characteristics of </a:t>
            </a:r>
            <a:r>
              <a:rPr lang="en-US" dirty="0" smtClean="0"/>
              <a:t>Embedded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Sophisticated </a:t>
            </a:r>
            <a:r>
              <a:rPr lang="en-US" dirty="0" smtClean="0">
                <a:solidFill>
                  <a:srgbClr val="FF0000"/>
                </a:solidFill>
              </a:rPr>
              <a:t>functionality</a:t>
            </a:r>
          </a:p>
          <a:p>
            <a:pPr lvl="1"/>
            <a:r>
              <a:rPr lang="en-US" dirty="0" smtClean="0"/>
              <a:t>Often </a:t>
            </a:r>
            <a:r>
              <a:rPr lang="en-US" dirty="0"/>
              <a:t>have to run sophisticated algorithms or multiple </a:t>
            </a:r>
            <a:r>
              <a:rPr lang="en-US" dirty="0" smtClean="0"/>
              <a:t>algorithms: e.g., a microprocessor controlling automobile engine </a:t>
            </a:r>
          </a:p>
          <a:p>
            <a:pPr lvl="1"/>
            <a:r>
              <a:rPr lang="en-US" dirty="0" smtClean="0"/>
              <a:t>Often </a:t>
            </a:r>
            <a:r>
              <a:rPr lang="en-US" dirty="0"/>
              <a:t>provide sophisticated user </a:t>
            </a:r>
            <a:r>
              <a:rPr lang="en-US" dirty="0" smtClean="0"/>
              <a:t>interfaces: e.g. </a:t>
            </a:r>
            <a:r>
              <a:rPr lang="en-US" dirty="0"/>
              <a:t>moving maps in Global Positioning System (GPS) </a:t>
            </a:r>
          </a:p>
          <a:p>
            <a:r>
              <a:rPr lang="en-US" dirty="0">
                <a:solidFill>
                  <a:srgbClr val="FF0000"/>
                </a:solidFill>
              </a:rPr>
              <a:t>Real-time </a:t>
            </a:r>
            <a:r>
              <a:rPr lang="en-US" dirty="0" smtClean="0">
                <a:solidFill>
                  <a:srgbClr val="FF0000"/>
                </a:solidFill>
              </a:rPr>
              <a:t>operation</a:t>
            </a:r>
          </a:p>
          <a:p>
            <a:pPr lvl="1"/>
            <a:r>
              <a:rPr lang="en-US" dirty="0"/>
              <a:t>Must finish operations by deadlines.</a:t>
            </a:r>
          </a:p>
          <a:p>
            <a:pPr lvl="2"/>
            <a:r>
              <a:rPr lang="en-US" dirty="0">
                <a:solidFill>
                  <a:srgbClr val="FF3300"/>
                </a:solidFill>
              </a:rPr>
              <a:t>Hard real time:</a:t>
            </a:r>
            <a:r>
              <a:rPr lang="en-US" dirty="0"/>
              <a:t> missing deadline causes </a:t>
            </a:r>
            <a:r>
              <a:rPr lang="en-US" dirty="0" smtClean="0"/>
              <a:t>failure; e.g., missed </a:t>
            </a:r>
            <a:r>
              <a:rPr lang="en-US" dirty="0"/>
              <a:t>deadlines in </a:t>
            </a:r>
            <a:r>
              <a:rPr lang="en-US" dirty="0" smtClean="0"/>
              <a:t>printers can </a:t>
            </a:r>
            <a:r>
              <a:rPr lang="en-US" dirty="0"/>
              <a:t>result in scrambled pages </a:t>
            </a:r>
          </a:p>
          <a:p>
            <a:pPr lvl="2"/>
            <a:r>
              <a:rPr lang="en-US" dirty="0">
                <a:solidFill>
                  <a:srgbClr val="FF3300"/>
                </a:solidFill>
              </a:rPr>
              <a:t>Soft real time:</a:t>
            </a:r>
            <a:r>
              <a:rPr lang="en-US" dirty="0"/>
              <a:t> missing deadline results in degraded </a:t>
            </a:r>
            <a:r>
              <a:rPr lang="en-US" dirty="0" smtClean="0"/>
              <a:t>performance; e.g., </a:t>
            </a:r>
            <a:r>
              <a:rPr lang="en-US" dirty="0"/>
              <a:t>Streaming audio-video</a:t>
            </a:r>
          </a:p>
          <a:p>
            <a:pPr lvl="1"/>
            <a:r>
              <a:rPr lang="en-US" dirty="0"/>
              <a:t>Many systems are </a:t>
            </a:r>
            <a:r>
              <a:rPr lang="en-US" dirty="0">
                <a:solidFill>
                  <a:srgbClr val="FF3300"/>
                </a:solidFill>
              </a:rPr>
              <a:t>multi-rate</a:t>
            </a:r>
            <a:r>
              <a:rPr lang="en-US" dirty="0"/>
              <a:t>: must handle operations at widely varying </a:t>
            </a:r>
            <a:r>
              <a:rPr lang="en-US" dirty="0" smtClean="0"/>
              <a:t>rates</a:t>
            </a:r>
            <a:r>
              <a:rPr lang="en-US" dirty="0"/>
              <a:t>;</a:t>
            </a:r>
            <a:r>
              <a:rPr lang="en-US" dirty="0" smtClean="0"/>
              <a:t> audio </a:t>
            </a:r>
            <a:r>
              <a:rPr lang="en-US" dirty="0"/>
              <a:t>and video </a:t>
            </a:r>
            <a:r>
              <a:rPr lang="en-US" dirty="0" smtClean="0"/>
              <a:t>of </a:t>
            </a:r>
            <a:r>
              <a:rPr lang="en-US" dirty="0"/>
              <a:t>a multimedia stream run at very different rates, but they must remain closely </a:t>
            </a:r>
            <a:r>
              <a:rPr lang="en-US" dirty="0" smtClean="0"/>
              <a:t>synchronized.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28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17284</TotalTime>
  <Words>2316</Words>
  <Application>Microsoft Office PowerPoint</Application>
  <PresentationFormat>On-screen Show (4:3)</PresentationFormat>
  <Paragraphs>311</Paragraphs>
  <Slides>44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  <vt:variant>
        <vt:lpstr>Custom Shows</vt:lpstr>
      </vt:variant>
      <vt:variant>
        <vt:i4>1</vt:i4>
      </vt:variant>
    </vt:vector>
  </HeadingPairs>
  <TitlesOfParts>
    <vt:vector size="51" baseType="lpstr">
      <vt:lpstr>Arial</vt:lpstr>
      <vt:lpstr>Comic Sans MS</vt:lpstr>
      <vt:lpstr>Times New Roman</vt:lpstr>
      <vt:lpstr>Wingdings</vt:lpstr>
      <vt:lpstr>Default Design</vt:lpstr>
      <vt:lpstr>Document</vt:lpstr>
      <vt:lpstr>Embedded Computing Chapter 1</vt:lpstr>
      <vt:lpstr>Next . . .</vt:lpstr>
      <vt:lpstr>What is an Embedded System?</vt:lpstr>
      <vt:lpstr>Embedding a Computer</vt:lpstr>
      <vt:lpstr>Application Examples</vt:lpstr>
      <vt:lpstr>Examples of Embedded Systems</vt:lpstr>
      <vt:lpstr>BMW 850i Antilock Brake System</vt:lpstr>
      <vt:lpstr>Cyber-Physical Systems</vt:lpstr>
      <vt:lpstr>Characteristics of Embedded Systems</vt:lpstr>
      <vt:lpstr>Characteristics of Embedded Systems</vt:lpstr>
      <vt:lpstr>Implementation Alternatives</vt:lpstr>
      <vt:lpstr>Why Use Microprocessors?</vt:lpstr>
      <vt:lpstr>Embedded Computing Platform</vt:lpstr>
      <vt:lpstr>Challenges in Embedded System Design</vt:lpstr>
      <vt:lpstr>Challenges in Embedded System Design</vt:lpstr>
      <vt:lpstr>Performance of Embedded Computing Systems </vt:lpstr>
      <vt:lpstr>The Computing Stack</vt:lpstr>
      <vt:lpstr>Importance of Design Methodology</vt:lpstr>
      <vt:lpstr>Design Goals</vt:lpstr>
      <vt:lpstr>Embedded System Design Process </vt:lpstr>
      <vt:lpstr>Requirements</vt:lpstr>
      <vt:lpstr>Requirements Analysis</vt:lpstr>
      <vt:lpstr>Example: GPS Moving Map Requirements</vt:lpstr>
      <vt:lpstr>GPS Moving Map Requirements Form</vt:lpstr>
      <vt:lpstr>Specification</vt:lpstr>
      <vt:lpstr>GPS Specification</vt:lpstr>
      <vt:lpstr>Architecture Design</vt:lpstr>
      <vt:lpstr>GPS Moving Map Block Diagram</vt:lpstr>
      <vt:lpstr>GPS Moving Map Hardware Architecture</vt:lpstr>
      <vt:lpstr>GPS Moving Map Software Architecture</vt:lpstr>
      <vt:lpstr>Designing Hardware and Software Components</vt:lpstr>
      <vt:lpstr>System Integration</vt:lpstr>
      <vt:lpstr>Formal System Description</vt:lpstr>
      <vt:lpstr>Structural Description</vt:lpstr>
      <vt:lpstr>The Class Interface</vt:lpstr>
      <vt:lpstr>Structural Description</vt:lpstr>
      <vt:lpstr>Relations Examples</vt:lpstr>
      <vt:lpstr>Class Derivation: UML Generalization</vt:lpstr>
      <vt:lpstr>Multiple Inheritance</vt:lpstr>
      <vt:lpstr>Links and Associations</vt:lpstr>
      <vt:lpstr>Behavioral Description: State Machine</vt:lpstr>
      <vt:lpstr>Behavioral Description: State Machine</vt:lpstr>
      <vt:lpstr>Behavioral Description: Sequence Diagram</vt:lpstr>
      <vt:lpstr>Summary</vt:lpstr>
      <vt:lpstr>Shl</vt:lpstr>
    </vt:vector>
  </TitlesOfParts>
  <Company>KFUPM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Muhamed Mudawar</dc:creator>
  <cp:lastModifiedBy>Windows User</cp:lastModifiedBy>
  <cp:revision>489</cp:revision>
  <dcterms:created xsi:type="dcterms:W3CDTF">2004-09-12T13:54:39Z</dcterms:created>
  <dcterms:modified xsi:type="dcterms:W3CDTF">2018-09-05T18:01:57Z</dcterms:modified>
</cp:coreProperties>
</file>