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381" r:id="rId4"/>
    <p:sldId id="411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20" r:id="rId13"/>
    <p:sldId id="421" r:id="rId14"/>
  </p:sldIdLst>
  <p:sldSz cx="9144000" cy="6858000" type="screen4x3"/>
  <p:notesSz cx="7315200" cy="96012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7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fld id="{EBE88B82-F1A4-426F-8DE1-0B4856209D9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09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fld id="{6875EA34-32CA-4963-8440-D706EADE2FC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0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94172-7B06-4899-9B63-AFF9288479EC}" type="slidenum">
              <a:rPr lang="ar-SA"/>
              <a:pPr/>
              <a:t>1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97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9C238-D52D-43CA-ACD0-F3B337478EE1}" type="slidenum">
              <a:rPr lang="ar-SA"/>
              <a:pPr/>
              <a:t>10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50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3BF30-AEFF-4A5A-8E21-FC642EC14F6B}" type="slidenum">
              <a:rPr lang="ar-SA"/>
              <a:pPr/>
              <a:t>11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64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CEDCC-0559-4B0D-AAD6-878497C4B62A}" type="slidenum">
              <a:rPr lang="ar-SA"/>
              <a:pPr/>
              <a:t>12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46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FF9C0-A8B9-4423-874C-5427FBEE95D2}" type="slidenum">
              <a:rPr lang="ar-SA"/>
              <a:pPr/>
              <a:t>13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24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15839-C2F7-4009-99C7-9D3944D1C6CB}" type="slidenum">
              <a:rPr lang="ar-SA"/>
              <a:pPr/>
              <a:t>2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9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5673B-4AAE-4583-9BD9-F0D82BF5E5E0}" type="slidenum">
              <a:rPr lang="ar-SA"/>
              <a:pPr/>
              <a:t>3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84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B0D88-04E7-4CE0-B33E-4CEF97252A29}" type="slidenum">
              <a:rPr lang="ar-SA"/>
              <a:pPr/>
              <a:t>4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A9A81-2F21-43E8-BEFF-023C0169DFDF}" type="slidenum">
              <a:rPr lang="ar-SA"/>
              <a:pPr/>
              <a:t>5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62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5E9CF-378C-4F48-A8B3-9060FF902A76}" type="slidenum">
              <a:rPr lang="ar-SA"/>
              <a:pPr/>
              <a:t>6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16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F1C00-2770-448B-ADB3-FAF71CE223C4}" type="slidenum">
              <a:rPr lang="ar-SA"/>
              <a:pPr/>
              <a:t>7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1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73601-48E7-4E4D-880F-95049B9B89E9}" type="slidenum">
              <a:rPr lang="ar-SA"/>
              <a:pPr/>
              <a:t>8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43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E08CB-B341-482B-96C3-CFF027F8DA76}" type="slidenum">
              <a:rPr lang="ar-SA"/>
              <a:pPr/>
              <a:t>9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5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4/14/2014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F7F453-3B5D-4096-9D14-ACCA2500E88A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5D2D-EF08-4724-8D78-F6D6B837A2C2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7199-E01B-42B4-962B-50774590E751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57200" y="6272213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467600" y="6245225"/>
            <a:ext cx="1219200" cy="476250"/>
          </a:xfrm>
        </p:spPr>
        <p:txBody>
          <a:bodyPr/>
          <a:lstStyle>
            <a:lvl1pPr>
              <a:defRPr/>
            </a:lvl1pPr>
          </a:lstStyle>
          <a:p>
            <a:fld id="{B0910086-9DBA-411C-BED9-881454101DD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7C66E0-DEA8-4AB1-B676-E52C65D22F4C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7F14A1-69B7-41C1-90D4-57AF64ED3FE6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46D6-0910-42E7-A1F4-6CB643E42C63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61FD-C1A4-4654-AF5C-0B10D43BEDDE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4FA322-6836-491D-8F74-19BB7AC4919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4DBFD-6918-48C0-8DBB-6FC22DA9E8B4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4/14/2014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C6A1FE-B888-4921-A240-B757D953A543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4/14/2014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029478-0A49-4B24-BD3A-2CDE6CC6FAC1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4/14/2014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81508F-47FE-478A-BB21-A22B8058A9DA}" type="slidenum">
              <a:rPr lang="ar-SA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ccse.kfupm.edu.sa/~abuosba/ics201lec/lec14.1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B13D-2E8C-4D3C-AC89-132223CB8B20}" type="slidenum">
              <a:rPr lang="ar-SA"/>
              <a:pPr/>
              <a:t>1</a:t>
            </a:fld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1524000"/>
            <a:ext cx="7696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j-lt"/>
              </a:rPr>
              <a:t>ICS103 Programming in C</a:t>
            </a:r>
            <a:br>
              <a:rPr lang="en-US" sz="4000" dirty="0">
                <a:solidFill>
                  <a:schemeClr val="tx2"/>
                </a:solidFill>
                <a:latin typeface="+mj-lt"/>
              </a:rPr>
            </a:br>
            <a:r>
              <a:rPr lang="en-US" sz="4000" dirty="0">
                <a:solidFill>
                  <a:schemeClr val="tx2"/>
                </a:solidFill>
                <a:latin typeface="+mj-lt"/>
              </a:rPr>
              <a:t/>
            </a:r>
            <a:br>
              <a:rPr lang="en-US" sz="4000" dirty="0">
                <a:solidFill>
                  <a:schemeClr val="tx2"/>
                </a:solidFill>
                <a:latin typeface="+mj-lt"/>
              </a:rPr>
            </a:br>
            <a:r>
              <a:rPr lang="en-US" sz="4000" dirty="0">
                <a:solidFill>
                  <a:schemeClr val="tx2"/>
                </a:solidFill>
                <a:latin typeface="+mj-lt"/>
              </a:rPr>
              <a:t>Lecture 14: Searching and Sorting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/>
              <a:t>Selection Sort Algorithm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3276600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400" dirty="0">
                <a:solidFill>
                  <a:srgbClr val="FF0000"/>
                </a:solidFill>
              </a:rPr>
              <a:t>Selection sort </a:t>
            </a:r>
            <a:r>
              <a:rPr lang="en-US" sz="2400" dirty="0"/>
              <a:t>involved scanning through the list to find (or select) the smallest element and swap it with the first element.</a:t>
            </a:r>
          </a:p>
          <a:p>
            <a:pPr marL="533400" indent="-533400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400" dirty="0"/>
              <a:t>The rest of the list is then search for the next smallest and swap it with the second element.  </a:t>
            </a:r>
          </a:p>
          <a:p>
            <a:pPr marL="533400" indent="-533400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400" dirty="0"/>
              <a:t>This process is repeated until the rest of the list reduces to one element, by which time the list is sorted. </a:t>
            </a:r>
          </a:p>
          <a:p>
            <a:pPr marL="533400" indent="-533400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400" dirty="0"/>
              <a:t>The following table shows how selection sort works. </a:t>
            </a:r>
            <a:endParaRPr lang="en-US" sz="2400" b="1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D44B20-90BB-46DD-A163-5041B31D07CF}" type="slidenum">
              <a:rPr lang="ar-SA"/>
              <a:pPr/>
              <a:t>10</a:t>
            </a:fld>
            <a:endParaRPr lang="en-US"/>
          </a:p>
        </p:txBody>
      </p:sp>
      <p:pic>
        <p:nvPicPr>
          <p:cNvPr id="4945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962400"/>
            <a:ext cx="6973888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839200" cy="563563"/>
          </a:xfrm>
        </p:spPr>
        <p:txBody>
          <a:bodyPr>
            <a:normAutofit fontScale="90000"/>
          </a:bodyPr>
          <a:lstStyle/>
          <a:p>
            <a:r>
              <a:rPr lang="en-US" sz="3600"/>
              <a:t>Selection Sort Implementation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457200"/>
            <a:ext cx="5334000" cy="6400800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#include &lt;</a:t>
            </a:r>
            <a:r>
              <a:rPr lang="en-US" sz="1300" b="1" dirty="0" err="1"/>
              <a:t>stdio.h</a:t>
            </a:r>
            <a:r>
              <a:rPr lang="en-US" sz="1300" b="1" dirty="0"/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#define SIZE  10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void </a:t>
            </a:r>
            <a:r>
              <a:rPr lang="en-US" sz="1300" b="1" dirty="0" err="1"/>
              <a:t>selection_sort</a:t>
            </a:r>
            <a:r>
              <a:rPr lang="en-US" sz="1300" b="1" dirty="0"/>
              <a:t>(double a[], </a:t>
            </a:r>
            <a:r>
              <a:rPr lang="en-US" sz="1300" b="1" dirty="0" err="1"/>
              <a:t>int</a:t>
            </a:r>
            <a:r>
              <a:rPr lang="en-US" sz="1300" b="1" dirty="0"/>
              <a:t>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void </a:t>
            </a:r>
            <a:r>
              <a:rPr lang="en-US" sz="1300" b="1" dirty="0" err="1"/>
              <a:t>read_array</a:t>
            </a:r>
            <a:r>
              <a:rPr lang="en-US" sz="1300" b="1" dirty="0"/>
              <a:t>(double a[], </a:t>
            </a:r>
            <a:r>
              <a:rPr lang="en-US" sz="1300" b="1" dirty="0" err="1"/>
              <a:t>int</a:t>
            </a:r>
            <a:r>
              <a:rPr lang="en-US" sz="1300" b="1" dirty="0"/>
              <a:t>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void </a:t>
            </a:r>
            <a:r>
              <a:rPr lang="en-US" sz="1300" b="1" dirty="0" err="1"/>
              <a:t>print_array</a:t>
            </a:r>
            <a:r>
              <a:rPr lang="en-US" sz="1300" b="1" dirty="0"/>
              <a:t>(double a[], </a:t>
            </a:r>
            <a:r>
              <a:rPr lang="en-US" sz="1300" b="1" dirty="0" err="1"/>
              <a:t>int</a:t>
            </a:r>
            <a:r>
              <a:rPr lang="en-US" sz="1300" b="1" dirty="0"/>
              <a:t>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 err="1"/>
              <a:t>int</a:t>
            </a:r>
            <a:r>
              <a:rPr lang="en-US" sz="1300" b="1" dirty="0"/>
              <a:t> </a:t>
            </a:r>
            <a:r>
              <a:rPr lang="en-US" sz="1300" b="1" dirty="0" err="1"/>
              <a:t>find_min</a:t>
            </a:r>
            <a:r>
              <a:rPr lang="en-US" sz="1300" b="1" dirty="0"/>
              <a:t>(double a[], </a:t>
            </a:r>
            <a:r>
              <a:rPr lang="en-US" sz="1300" b="1" dirty="0" err="1"/>
              <a:t>int</a:t>
            </a:r>
            <a:r>
              <a:rPr lang="en-US" sz="1300" b="1" dirty="0"/>
              <a:t> start, </a:t>
            </a:r>
            <a:r>
              <a:rPr lang="en-US" sz="1300" b="1" dirty="0" err="1"/>
              <a:t>int</a:t>
            </a:r>
            <a:r>
              <a:rPr lang="en-US" sz="1300" b="1" dirty="0"/>
              <a:t>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void swap(double *a, double *b);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3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 err="1"/>
              <a:t>int</a:t>
            </a:r>
            <a:r>
              <a:rPr lang="en-US" sz="1300" b="1" dirty="0"/>
              <a:t> main(void)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 double x[SIZE];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 </a:t>
            </a:r>
            <a:r>
              <a:rPr lang="en-US" sz="1300" b="1" dirty="0" err="1"/>
              <a:t>int</a:t>
            </a:r>
            <a:r>
              <a:rPr lang="en-US" sz="1300" b="1" dirty="0"/>
              <a:t>    </a:t>
            </a:r>
            <a:r>
              <a:rPr lang="en-US" sz="1300" b="1" dirty="0" err="1"/>
              <a:t>i</a:t>
            </a:r>
            <a:r>
              <a:rPr lang="en-US" sz="1300" b="1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 </a:t>
            </a:r>
            <a:r>
              <a:rPr lang="en-US" sz="1300" b="1" dirty="0" err="1"/>
              <a:t>read_array</a:t>
            </a:r>
            <a:r>
              <a:rPr lang="en-US" sz="1300" b="1" dirty="0"/>
              <a:t>(x, SIZE);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 </a:t>
            </a:r>
            <a:r>
              <a:rPr lang="en-US" sz="1300" b="1" dirty="0" err="1"/>
              <a:t>printf</a:t>
            </a:r>
            <a:r>
              <a:rPr lang="en-US" sz="1300" b="1" dirty="0"/>
              <a:t>("Before Sorting: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 </a:t>
            </a:r>
            <a:r>
              <a:rPr lang="en-US" sz="1300" b="1" dirty="0" err="1"/>
              <a:t>print_array</a:t>
            </a:r>
            <a:r>
              <a:rPr lang="en-US" sz="1300" b="1" dirty="0"/>
              <a:t>(x,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 </a:t>
            </a:r>
            <a:r>
              <a:rPr lang="en-US" sz="1300" b="1" dirty="0" err="1">
                <a:solidFill>
                  <a:srgbClr val="0033CC"/>
                </a:solidFill>
              </a:rPr>
              <a:t>selection_sort</a:t>
            </a:r>
            <a:r>
              <a:rPr lang="en-US" sz="1300" b="1" dirty="0">
                <a:solidFill>
                  <a:srgbClr val="0033CC"/>
                </a:solidFill>
              </a:rPr>
              <a:t>(x, SIZE);</a:t>
            </a:r>
            <a:r>
              <a:rPr lang="en-US" sz="1300" b="1" dirty="0"/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 </a:t>
            </a:r>
            <a:r>
              <a:rPr lang="en-US" sz="1300" b="1" dirty="0" err="1"/>
              <a:t>printf</a:t>
            </a:r>
            <a:r>
              <a:rPr lang="en-US" sz="1300" b="1" dirty="0"/>
              <a:t>("After Sorting: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 </a:t>
            </a:r>
            <a:r>
              <a:rPr lang="en-US" sz="1300" b="1" dirty="0" err="1"/>
              <a:t>print_array</a:t>
            </a:r>
            <a:r>
              <a:rPr lang="en-US" sz="1300" b="1" dirty="0"/>
              <a:t>(x,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system("pause");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 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 b="1" dirty="0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0033CC"/>
                </a:solidFill>
              </a:rPr>
              <a:t>void </a:t>
            </a:r>
            <a:r>
              <a:rPr lang="en-US" sz="1400" b="1" dirty="0" err="1">
                <a:solidFill>
                  <a:srgbClr val="0033CC"/>
                </a:solidFill>
              </a:rPr>
              <a:t>selection_sort</a:t>
            </a:r>
            <a:r>
              <a:rPr lang="en-US" sz="1400" b="1" dirty="0">
                <a:solidFill>
                  <a:srgbClr val="0033CC"/>
                </a:solidFill>
              </a:rPr>
              <a:t>(double a[],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b="1" dirty="0">
                <a:solidFill>
                  <a:srgbClr val="0033CC"/>
                </a:solidFill>
              </a:rPr>
              <a:t> size)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0033CC"/>
                </a:solidFill>
              </a:rPr>
              <a:t>   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b="1" dirty="0">
                <a:solidFill>
                  <a:srgbClr val="0033CC"/>
                </a:solidFill>
              </a:rPr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i</a:t>
            </a:r>
            <a:r>
              <a:rPr lang="en-US" sz="1400" b="1" dirty="0">
                <a:solidFill>
                  <a:srgbClr val="0033CC"/>
                </a:solidFill>
              </a:rPr>
              <a:t>, </a:t>
            </a:r>
            <a:r>
              <a:rPr lang="en-US" sz="1400" b="1" dirty="0" err="1">
                <a:solidFill>
                  <a:srgbClr val="0033CC"/>
                </a:solidFill>
              </a:rPr>
              <a:t>min_pos</a:t>
            </a:r>
            <a:r>
              <a:rPr lang="en-US" sz="1400" b="1" dirty="0">
                <a:solidFill>
                  <a:srgbClr val="0033CC"/>
                </a:solidFill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0033CC"/>
                </a:solidFill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0033CC"/>
                </a:solidFill>
              </a:rPr>
              <a:t>     for (</a:t>
            </a:r>
            <a:r>
              <a:rPr lang="en-US" sz="1400" b="1" dirty="0" err="1">
                <a:solidFill>
                  <a:srgbClr val="0033CC"/>
                </a:solidFill>
              </a:rPr>
              <a:t>i</a:t>
            </a:r>
            <a:r>
              <a:rPr lang="en-US" sz="1400" b="1" dirty="0">
                <a:solidFill>
                  <a:srgbClr val="0033CC"/>
                </a:solidFill>
              </a:rPr>
              <a:t> = 0; </a:t>
            </a:r>
            <a:r>
              <a:rPr lang="en-US" sz="1400" b="1" dirty="0" err="1" smtClean="0">
                <a:solidFill>
                  <a:srgbClr val="0033CC"/>
                </a:solidFill>
              </a:rPr>
              <a:t>i</a:t>
            </a:r>
            <a:r>
              <a:rPr lang="en-US" sz="1400" b="1" dirty="0" smtClean="0">
                <a:solidFill>
                  <a:srgbClr val="0033CC"/>
                </a:solidFill>
              </a:rPr>
              <a:t>&lt;= size-2</a:t>
            </a:r>
            <a:r>
              <a:rPr lang="en-US" sz="1400" b="1" dirty="0">
                <a:solidFill>
                  <a:srgbClr val="0033CC"/>
                </a:solidFill>
              </a:rPr>
              <a:t>; </a:t>
            </a:r>
            <a:r>
              <a:rPr lang="en-US" sz="1400" b="1" dirty="0" err="1">
                <a:solidFill>
                  <a:srgbClr val="0033CC"/>
                </a:solidFill>
              </a:rPr>
              <a:t>i</a:t>
            </a:r>
            <a:r>
              <a:rPr lang="en-US" sz="1400" b="1" dirty="0">
                <a:solidFill>
                  <a:srgbClr val="0033CC"/>
                </a:solidFill>
              </a:rPr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0033CC"/>
                </a:solidFill>
              </a:rPr>
              <a:t>         </a:t>
            </a:r>
            <a:r>
              <a:rPr lang="en-US" sz="1400" b="1" dirty="0" err="1">
                <a:solidFill>
                  <a:srgbClr val="0033CC"/>
                </a:solidFill>
              </a:rPr>
              <a:t>min_pos</a:t>
            </a:r>
            <a:r>
              <a:rPr lang="en-US" sz="1400" b="1" dirty="0">
                <a:solidFill>
                  <a:srgbClr val="0033CC"/>
                </a:solidFill>
              </a:rPr>
              <a:t> = </a:t>
            </a:r>
            <a:r>
              <a:rPr lang="en-US" sz="1400" b="1" dirty="0" err="1">
                <a:solidFill>
                  <a:srgbClr val="0033CC"/>
                </a:solidFill>
              </a:rPr>
              <a:t>find_min</a:t>
            </a:r>
            <a:r>
              <a:rPr lang="en-US" sz="1400" b="1" dirty="0">
                <a:solidFill>
                  <a:srgbClr val="0033CC"/>
                </a:solidFill>
              </a:rPr>
              <a:t>(a, </a:t>
            </a:r>
            <a:r>
              <a:rPr lang="en-US" sz="1400" b="1" dirty="0" err="1">
                <a:solidFill>
                  <a:srgbClr val="0033CC"/>
                </a:solidFill>
              </a:rPr>
              <a:t>i</a:t>
            </a:r>
            <a:r>
              <a:rPr lang="en-US" sz="1400" b="1" dirty="0">
                <a:solidFill>
                  <a:srgbClr val="0033CC"/>
                </a:solidFill>
              </a:rPr>
              <a:t>,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0033CC"/>
                </a:solidFill>
              </a:rPr>
              <a:t>         swap(&amp;a[</a:t>
            </a:r>
            <a:r>
              <a:rPr lang="en-US" sz="1400" b="1" dirty="0" err="1">
                <a:solidFill>
                  <a:srgbClr val="0033CC"/>
                </a:solidFill>
              </a:rPr>
              <a:t>i</a:t>
            </a:r>
            <a:r>
              <a:rPr lang="en-US" sz="1400" b="1" dirty="0">
                <a:solidFill>
                  <a:srgbClr val="0033CC"/>
                </a:solidFill>
              </a:rPr>
              <a:t>], &amp;a[</a:t>
            </a:r>
            <a:r>
              <a:rPr lang="en-US" sz="1400" b="1" dirty="0" err="1">
                <a:solidFill>
                  <a:srgbClr val="0033CC"/>
                </a:solidFill>
              </a:rPr>
              <a:t>min_pos</a:t>
            </a:r>
            <a:r>
              <a:rPr lang="en-US" sz="1400" b="1" dirty="0">
                <a:solidFill>
                  <a:srgbClr val="0033CC"/>
                </a:solidFill>
              </a:rPr>
              <a:t>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0033CC"/>
                </a:solidFill>
              </a:rPr>
              <a:t>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solidFill>
                  <a:srgbClr val="0033CC"/>
                </a:solidFill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0D79E5-E600-4674-A8CF-D7E7DD8ECC82}" type="slidenum">
              <a:rPr lang="ar-SA"/>
              <a:pPr/>
              <a:t>11</a:t>
            </a:fld>
            <a:endParaRPr lang="en-US"/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4191000" y="609600"/>
            <a:ext cx="4876800" cy="5972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find_min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(double a[],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start,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size)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  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int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min_index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= start;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   for (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=start+1;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&lt;size;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++)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       if (a[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] &lt; a[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min_index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])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         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min_index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=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i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      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    return </a:t>
            </a:r>
            <a:r>
              <a:rPr lang="en-US" sz="1400" b="1" dirty="0" err="1">
                <a:solidFill>
                  <a:srgbClr val="0033CC"/>
                </a:solidFill>
                <a:latin typeface="Times New Roman" pitchFamily="18" charset="0"/>
              </a:rPr>
              <a:t>min_index</a:t>
            </a: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void swap(double *a, double *b)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    double temp = *a;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    *a = *b;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     *b = temp;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solidFill>
                  <a:srgbClr val="0033CC"/>
                </a:solidFill>
                <a:latin typeface="Times New Roman" pitchFamily="18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void </a:t>
            </a:r>
            <a:r>
              <a:rPr lang="en-US" sz="1400" b="1" dirty="0" err="1">
                <a:latin typeface="Times New Roman" pitchFamily="18" charset="0"/>
              </a:rPr>
              <a:t>read_array</a:t>
            </a:r>
            <a:r>
              <a:rPr lang="en-US" sz="1400" b="1" dirty="0">
                <a:latin typeface="Times New Roman" pitchFamily="18" charset="0"/>
              </a:rPr>
              <a:t> (double a[], </a:t>
            </a:r>
            <a:r>
              <a:rPr lang="en-US" sz="1400" b="1" dirty="0" err="1">
                <a:latin typeface="Times New Roman" pitchFamily="18" charset="0"/>
              </a:rPr>
              <a:t>int</a:t>
            </a:r>
            <a:r>
              <a:rPr lang="en-US" sz="1400" b="1" dirty="0">
                <a:latin typeface="Times New Roman" pitchFamily="18" charset="0"/>
              </a:rPr>
              <a:t> size)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     </a:t>
            </a:r>
            <a:r>
              <a:rPr lang="en-US" sz="1400" b="1" dirty="0" err="1">
                <a:latin typeface="Times New Roman" pitchFamily="18" charset="0"/>
              </a:rPr>
              <a:t>int</a:t>
            </a:r>
            <a:r>
              <a:rPr lang="en-US" sz="1400" b="1" dirty="0">
                <a:latin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</a:rPr>
              <a:t>i</a:t>
            </a:r>
            <a:r>
              <a:rPr lang="en-US" sz="1400" b="1" dirty="0"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     </a:t>
            </a:r>
            <a:r>
              <a:rPr lang="en-US" sz="1400" b="1" dirty="0" err="1">
                <a:latin typeface="Times New Roman" pitchFamily="18" charset="0"/>
              </a:rPr>
              <a:t>printf</a:t>
            </a:r>
            <a:r>
              <a:rPr lang="en-US" sz="1400" b="1" dirty="0">
                <a:latin typeface="Times New Roman" pitchFamily="18" charset="0"/>
              </a:rPr>
              <a:t>("Enter %d integer numbers separated by blanks\n&gt; ", size);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     for  (</a:t>
            </a:r>
            <a:r>
              <a:rPr lang="en-US" sz="1400" b="1" dirty="0" err="1">
                <a:latin typeface="Times New Roman" pitchFamily="18" charset="0"/>
              </a:rPr>
              <a:t>i</a:t>
            </a:r>
            <a:r>
              <a:rPr lang="en-US" sz="1400" b="1" dirty="0">
                <a:latin typeface="Times New Roman" pitchFamily="18" charset="0"/>
              </a:rPr>
              <a:t> = 0;  </a:t>
            </a:r>
            <a:r>
              <a:rPr lang="en-US" sz="1400" b="1" dirty="0" err="1">
                <a:latin typeface="Times New Roman" pitchFamily="18" charset="0"/>
              </a:rPr>
              <a:t>i</a:t>
            </a:r>
            <a:r>
              <a:rPr lang="en-US" sz="1400" b="1" dirty="0">
                <a:latin typeface="Times New Roman" pitchFamily="18" charset="0"/>
              </a:rPr>
              <a:t> &lt; size;  ++</a:t>
            </a:r>
            <a:r>
              <a:rPr lang="en-US" sz="1400" b="1" dirty="0" err="1">
                <a:latin typeface="Times New Roman" pitchFamily="18" charset="0"/>
              </a:rPr>
              <a:t>i</a:t>
            </a:r>
            <a:r>
              <a:rPr lang="en-US" sz="1400" b="1" dirty="0"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         </a:t>
            </a:r>
            <a:r>
              <a:rPr lang="en-US" sz="1400" b="1" dirty="0" err="1">
                <a:latin typeface="Times New Roman" pitchFamily="18" charset="0"/>
              </a:rPr>
              <a:t>scanf</a:t>
            </a:r>
            <a:r>
              <a:rPr lang="en-US" sz="1400" b="1" dirty="0">
                <a:latin typeface="Times New Roman" pitchFamily="18" charset="0"/>
              </a:rPr>
              <a:t>("%lf", &amp;a[</a:t>
            </a:r>
            <a:r>
              <a:rPr lang="en-US" sz="1400" b="1" dirty="0" err="1">
                <a:latin typeface="Times New Roman" pitchFamily="18" charset="0"/>
              </a:rPr>
              <a:t>i</a:t>
            </a:r>
            <a:r>
              <a:rPr lang="en-US" sz="1400" b="1" dirty="0">
                <a:latin typeface="Times New Roman" pitchFamily="18" charset="0"/>
              </a:rPr>
              <a:t>]);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void </a:t>
            </a:r>
            <a:r>
              <a:rPr lang="en-US" sz="1400" b="1" dirty="0" err="1">
                <a:latin typeface="Times New Roman" pitchFamily="18" charset="0"/>
              </a:rPr>
              <a:t>print_array</a:t>
            </a:r>
            <a:r>
              <a:rPr lang="en-US" sz="1400" b="1" dirty="0">
                <a:latin typeface="Times New Roman" pitchFamily="18" charset="0"/>
              </a:rPr>
              <a:t>(double a[], </a:t>
            </a:r>
            <a:r>
              <a:rPr lang="en-US" sz="1400" b="1" dirty="0" err="1">
                <a:latin typeface="Times New Roman" pitchFamily="18" charset="0"/>
              </a:rPr>
              <a:t>int</a:t>
            </a:r>
            <a:r>
              <a:rPr lang="en-US" sz="1400" b="1" dirty="0">
                <a:latin typeface="Times New Roman" pitchFamily="18" charset="0"/>
              </a:rPr>
              <a:t> size)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       </a:t>
            </a:r>
            <a:r>
              <a:rPr lang="en-US" sz="1400" b="1" dirty="0" err="1">
                <a:latin typeface="Times New Roman" pitchFamily="18" charset="0"/>
              </a:rPr>
              <a:t>int</a:t>
            </a:r>
            <a:r>
              <a:rPr lang="en-US" sz="1400" b="1" dirty="0">
                <a:latin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</a:rPr>
              <a:t>i</a:t>
            </a:r>
            <a:r>
              <a:rPr lang="en-US" sz="1400" b="1" dirty="0"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   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       for (</a:t>
            </a:r>
            <a:r>
              <a:rPr lang="en-US" sz="1400" b="1" dirty="0" err="1">
                <a:latin typeface="Times New Roman" pitchFamily="18" charset="0"/>
              </a:rPr>
              <a:t>i</a:t>
            </a:r>
            <a:r>
              <a:rPr lang="en-US" sz="1400" b="1" dirty="0">
                <a:latin typeface="Times New Roman" pitchFamily="18" charset="0"/>
              </a:rPr>
              <a:t> = 0;  </a:t>
            </a:r>
            <a:r>
              <a:rPr lang="en-US" sz="1400" b="1" dirty="0" err="1">
                <a:latin typeface="Times New Roman" pitchFamily="18" charset="0"/>
              </a:rPr>
              <a:t>i</a:t>
            </a:r>
            <a:r>
              <a:rPr lang="en-US" sz="1400" b="1" dirty="0">
                <a:latin typeface="Times New Roman" pitchFamily="18" charset="0"/>
              </a:rPr>
              <a:t> &lt; size;  ++</a:t>
            </a:r>
            <a:r>
              <a:rPr lang="en-US" sz="1400" b="1" dirty="0" err="1">
                <a:latin typeface="Times New Roman" pitchFamily="18" charset="0"/>
              </a:rPr>
              <a:t>i</a:t>
            </a:r>
            <a:r>
              <a:rPr lang="en-US" sz="1400" b="1" dirty="0">
                <a:latin typeface="Times New Roman" pitchFamily="18" charset="0"/>
              </a:rPr>
              <a:t>)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             </a:t>
            </a:r>
            <a:r>
              <a:rPr lang="en-US" sz="1400" b="1" dirty="0" err="1">
                <a:latin typeface="Times New Roman" pitchFamily="18" charset="0"/>
              </a:rPr>
              <a:t>printf</a:t>
            </a:r>
            <a:r>
              <a:rPr lang="en-US" sz="1400" b="1" dirty="0">
                <a:latin typeface="Times New Roman" pitchFamily="18" charset="0"/>
              </a:rPr>
              <a:t>("%.1f  ", a[</a:t>
            </a:r>
            <a:r>
              <a:rPr lang="en-US" sz="1400" b="1" dirty="0" err="1">
                <a:latin typeface="Times New Roman" pitchFamily="18" charset="0"/>
              </a:rPr>
              <a:t>i</a:t>
            </a:r>
            <a:r>
              <a:rPr lang="en-US" sz="1400" b="1" dirty="0">
                <a:latin typeface="Times New Roman" pitchFamily="18" charset="0"/>
              </a:rPr>
              <a:t>]);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       </a:t>
            </a:r>
            <a:r>
              <a:rPr lang="en-US" sz="1400" b="1" dirty="0" err="1">
                <a:latin typeface="Times New Roman" pitchFamily="18" charset="0"/>
              </a:rPr>
              <a:t>printf</a:t>
            </a:r>
            <a:r>
              <a:rPr lang="en-US" sz="1400" b="1" dirty="0">
                <a:latin typeface="Times New Roman" pitchFamily="18" charset="0"/>
              </a:rPr>
              <a:t>("\n");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>
                <a:latin typeface="Times New Roman" pitchFamily="18" charset="0"/>
              </a:rPr>
              <a:t>}</a:t>
            </a:r>
          </a:p>
        </p:txBody>
      </p:sp>
      <p:pic>
        <p:nvPicPr>
          <p:cNvPr id="4966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6019800"/>
            <a:ext cx="64452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66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66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6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6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66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66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66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66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66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66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66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66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66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66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66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66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66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664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66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664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664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664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664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664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664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664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664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664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664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664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664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9664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9664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9664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9664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664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9664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9664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9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 animBg="1"/>
      <p:bldP spid="4966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/>
              <a:t>Bubble Sort Algorithm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3657600"/>
          </a:xfrm>
        </p:spPr>
        <p:txBody>
          <a:bodyPr>
            <a:normAutofit fontScale="85000" lnSpcReduction="20000"/>
          </a:bodyPr>
          <a:lstStyle/>
          <a:p>
            <a:pPr marL="533400" indent="-533400">
              <a:lnSpc>
                <a:spcPct val="110000"/>
              </a:lnSpc>
              <a:buFont typeface="Symbol" pitchFamily="18" charset="2"/>
              <a:buChar char=""/>
            </a:pPr>
            <a:r>
              <a:rPr lang="en-US" sz="2400" dirty="0"/>
              <a:t>The idea of </a:t>
            </a:r>
            <a:r>
              <a:rPr lang="en-US" sz="2400" dirty="0">
                <a:solidFill>
                  <a:srgbClr val="FF0000"/>
                </a:solidFill>
              </a:rPr>
              <a:t>Bubble</a:t>
            </a:r>
            <a:r>
              <a:rPr lang="en-US" sz="2400" dirty="0"/>
              <a:t> (or exchange) sort is to scan through the list and swap each pair of adjacent elements that are in the wrong order.</a:t>
            </a:r>
          </a:p>
          <a:p>
            <a:pPr marL="533400" indent="-533400">
              <a:lnSpc>
                <a:spcPct val="110000"/>
              </a:lnSpc>
              <a:buFont typeface="Symbol" pitchFamily="18" charset="2"/>
              <a:buChar char=""/>
            </a:pPr>
            <a:r>
              <a:rPr lang="en-US" sz="2400" dirty="0"/>
              <a:t>The process is repeated each time from index zero to one less than the previous limit until either the list is exhausted or until a pass that involve no swap is encountered. </a:t>
            </a:r>
          </a:p>
          <a:p>
            <a:pPr marL="533400" indent="-533400">
              <a:lnSpc>
                <a:spcPct val="110000"/>
              </a:lnSpc>
              <a:buFont typeface="Symbol" pitchFamily="18" charset="2"/>
              <a:buChar char=""/>
            </a:pPr>
            <a:r>
              <a:rPr lang="en-US" sz="2400" dirty="0"/>
              <a:t>At the end of first pass, the largest element will move (or bubble up) to the end of the list.  </a:t>
            </a:r>
          </a:p>
          <a:p>
            <a:pPr marL="533400" indent="-533400">
              <a:lnSpc>
                <a:spcPct val="110000"/>
              </a:lnSpc>
              <a:buFont typeface="Symbol" pitchFamily="18" charset="2"/>
              <a:buChar char=""/>
            </a:pPr>
            <a:r>
              <a:rPr lang="en-US" sz="2400" dirty="0"/>
              <a:t>At the end of the second swap, the second largest will move to its right place, etc.</a:t>
            </a:r>
          </a:p>
          <a:p>
            <a:pPr marL="533400" indent="-533400">
              <a:lnSpc>
                <a:spcPct val="110000"/>
              </a:lnSpc>
              <a:buFont typeface="Symbol" pitchFamily="18" charset="2"/>
              <a:buChar char=""/>
            </a:pPr>
            <a:r>
              <a:rPr lang="en-US" sz="2400" dirty="0"/>
              <a:t>The following table shows a trace of how bubble sort works.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645F10-47D5-45B2-918C-A15F51EFD511}" type="slidenum">
              <a:rPr lang="ar-SA"/>
              <a:pPr/>
              <a:t>12</a:t>
            </a:fld>
            <a:endParaRPr lang="en-US"/>
          </a:p>
        </p:txBody>
      </p:sp>
      <p:pic>
        <p:nvPicPr>
          <p:cNvPr id="50074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495800"/>
            <a:ext cx="6983413" cy="203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839200" cy="563563"/>
          </a:xfrm>
        </p:spPr>
        <p:txBody>
          <a:bodyPr>
            <a:normAutofit fontScale="90000"/>
          </a:bodyPr>
          <a:lstStyle/>
          <a:p>
            <a:r>
              <a:rPr lang="en-US" sz="3600"/>
              <a:t>Bubble Sort Implementation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457200"/>
            <a:ext cx="5334000" cy="64008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#define SIZE  10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5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void bubble_sort(double a[], int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void read_array(double a[], int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void print_array(double a[], int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void swap(double *a, double *b);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5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int main(void)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 double x[SIZE];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 int    i;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5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 read_array(x, SIZE);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 printf("Before Sorting: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 print_array(x,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 </a:t>
            </a:r>
            <a:r>
              <a:rPr lang="en-US" sz="1500" b="1">
                <a:solidFill>
                  <a:srgbClr val="0033CC"/>
                </a:solidFill>
              </a:rPr>
              <a:t>bubble_sort(x, SIZE);</a:t>
            </a:r>
            <a:r>
              <a:rPr lang="en-US" sz="1500" b="1"/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 printf("After Sorting: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 print_array(x,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system("pause");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 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/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>
                <a:solidFill>
                  <a:srgbClr val="0033CC"/>
                </a:solidFill>
              </a:rPr>
              <a:t>void swap(double *a, double *b)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>
                <a:solidFill>
                  <a:srgbClr val="0033CC"/>
                </a:solidFill>
              </a:rPr>
              <a:t>     double temp = *a;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>
                <a:solidFill>
                  <a:srgbClr val="0033CC"/>
                </a:solidFill>
              </a:rPr>
              <a:t>     *a = *b;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>
                <a:solidFill>
                  <a:srgbClr val="0033CC"/>
                </a:solidFill>
              </a:rPr>
              <a:t>     *b = temp;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>
                <a:solidFill>
                  <a:srgbClr val="0033CC"/>
                </a:solidFill>
              </a:rPr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541890-32F0-4BE1-813D-77B5077DF680}" type="slidenum">
              <a:rPr lang="ar-SA"/>
              <a:pPr/>
              <a:t>13</a:t>
            </a:fld>
            <a:endParaRPr lang="en-US"/>
          </a:p>
        </p:txBody>
      </p:sp>
      <p:sp>
        <p:nvSpPr>
          <p:cNvPr id="502788" name="Text Box 4"/>
          <p:cNvSpPr txBox="1">
            <a:spLocks noChangeArrowheads="1"/>
          </p:cNvSpPr>
          <p:nvPr/>
        </p:nvSpPr>
        <p:spPr bwMode="auto">
          <a:xfrm>
            <a:off x="4191000" y="609600"/>
            <a:ext cx="4876800" cy="58816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void bubble_sort(double a[], int size)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 int i, pass = 1, swap_occurs;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800" b="1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 do{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        swap_occurs = 0;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        for(i = 1; i &lt;= size - pass; i++)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 	if (a[i - 1] &gt; a[i])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	        swap(&amp;a[i-1], &amp;a[i]);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	        swap_occurs = 1;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	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       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        pass++;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    } while (swap_occurs &amp;&amp; pass &lt;= size-1);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solidFill>
                  <a:srgbClr val="0033CC"/>
                </a:solidFill>
                <a:latin typeface="Times New Roman" pitchFamily="18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void read_array (double a[], int size)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     int i;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     printf("Enter %d integer numbers separated by blanks\n&gt; ", size);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     for  (i = 0;  i &lt; size;  ++i)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         scanf("%lf", &amp;a[i]);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void print_array(double a[], int size)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       int i;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   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       for (i = 0;  i &lt; size;  ++i)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             printf("%.1f  ", a[i]);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       printf("\n");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}</a:t>
            </a:r>
          </a:p>
        </p:txBody>
      </p:sp>
      <p:pic>
        <p:nvPicPr>
          <p:cNvPr id="5027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6178550"/>
            <a:ext cx="64452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7" grpId="0" build="p" animBg="1"/>
      <p:bldP spid="5027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>
                <a:cs typeface="Times New Roman" pitchFamily="18" charset="0"/>
              </a:rPr>
              <a:t>Outline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534400" cy="5334000"/>
          </a:xfrm>
        </p:spPr>
        <p:txBody>
          <a:bodyPr/>
          <a:lstStyle/>
          <a:p>
            <a:r>
              <a:rPr lang="en-US" dirty="0"/>
              <a:t>Searching</a:t>
            </a:r>
          </a:p>
          <a:p>
            <a:pPr lvl="1"/>
            <a:r>
              <a:rPr lang="en-US" dirty="0"/>
              <a:t>Linear Search Algorithm</a:t>
            </a:r>
          </a:p>
          <a:p>
            <a:pPr lvl="1"/>
            <a:r>
              <a:rPr lang="en-US" dirty="0"/>
              <a:t>Linear Search Implementation </a:t>
            </a:r>
          </a:p>
          <a:p>
            <a:pPr lvl="1"/>
            <a:r>
              <a:rPr lang="en-US" dirty="0"/>
              <a:t>Binary Search Algorithm</a:t>
            </a:r>
          </a:p>
          <a:p>
            <a:pPr lvl="1"/>
            <a:r>
              <a:rPr lang="en-US" dirty="0"/>
              <a:t>Binary Search Implementation </a:t>
            </a:r>
          </a:p>
          <a:p>
            <a:r>
              <a:rPr lang="en-US" dirty="0"/>
              <a:t>Sorting</a:t>
            </a:r>
          </a:p>
          <a:p>
            <a:pPr lvl="1"/>
            <a:r>
              <a:rPr lang="en-US" dirty="0"/>
              <a:t>Selection Sort Algorithm</a:t>
            </a:r>
          </a:p>
          <a:p>
            <a:pPr lvl="1"/>
            <a:r>
              <a:rPr lang="en-US" dirty="0"/>
              <a:t>Selection Sort Implementation </a:t>
            </a:r>
          </a:p>
          <a:p>
            <a:pPr lvl="1"/>
            <a:r>
              <a:rPr lang="en-US" dirty="0"/>
              <a:t>Bubble Sort Algorithm</a:t>
            </a:r>
          </a:p>
          <a:p>
            <a:pPr lvl="1"/>
            <a:r>
              <a:rPr lang="en-US" dirty="0"/>
              <a:t>Bubble Sort Implementation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A704A7-B6CD-44BB-AD6C-5A4A3A48F4E0}" type="slidenum">
              <a:rPr lang="ar-SA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/>
              <a:t>Introduction to Searching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Searching means scanning through a list of items (in an array) to find if a particular one exists.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It usually requires the user to specify the </a:t>
            </a:r>
            <a:r>
              <a:rPr lang="en-US" sz="2800" dirty="0">
                <a:solidFill>
                  <a:srgbClr val="0033CC"/>
                </a:solidFill>
              </a:rPr>
              <a:t>target item</a:t>
            </a:r>
            <a:r>
              <a:rPr lang="en-US" sz="2800" dirty="0"/>
              <a:t> – the item he wishes to locate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If the target item is found, the item or its location (index) is returned, otherwise, an appropriate message or flag is returned.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An important issue in processing a search request is response time.  Some factors affecting response time are:  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The size of the array to search from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The organization of data in the array; random or ordered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The searching method or algorithm; linear or binary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In this lecture, we study two searching methods; </a:t>
            </a:r>
            <a:r>
              <a:rPr lang="en-US" sz="2800" dirty="0">
                <a:solidFill>
                  <a:srgbClr val="FF0000"/>
                </a:solidFill>
              </a:rPr>
              <a:t>Linear Search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</a:rPr>
              <a:t>Binary Search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3FE89F-EBA5-4B58-BA2F-6825A10511A7}" type="slidenum">
              <a:rPr lang="ar-SA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/>
              <a:t>Linear Search Algorithm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marL="381000" indent="-381000">
              <a:lnSpc>
                <a:spcPct val="110000"/>
              </a:lnSpc>
            </a:pPr>
            <a:r>
              <a:rPr lang="en-US" sz="2400" dirty="0"/>
              <a:t>This involves searching through the array </a:t>
            </a:r>
            <a:r>
              <a:rPr lang="en-US" sz="2400" dirty="0">
                <a:solidFill>
                  <a:srgbClr val="FF0000"/>
                </a:solidFill>
              </a:rPr>
              <a:t>sequentially</a:t>
            </a:r>
            <a:r>
              <a:rPr lang="en-US" sz="2400" dirty="0"/>
              <a:t> until the target item is found or the array is exhausted.</a:t>
            </a:r>
          </a:p>
          <a:p>
            <a:pPr marL="381000" indent="-381000">
              <a:lnSpc>
                <a:spcPct val="110000"/>
              </a:lnSpc>
            </a:pPr>
            <a:r>
              <a:rPr lang="en-US" sz="2400" dirty="0"/>
              <a:t>If the target is found, its location is returned, otherwise a flag such as –1 is returned.  Here is the algorithm for Linear Search</a:t>
            </a:r>
          </a:p>
          <a:p>
            <a:pPr marL="800100" lvl="1" indent="-3429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sz="2400" dirty="0">
                <a:solidFill>
                  <a:srgbClr val="0033CC"/>
                </a:solidFill>
              </a:rPr>
              <a:t>Assume that the target has not been found</a:t>
            </a:r>
          </a:p>
          <a:p>
            <a:pPr marL="800100" lvl="1" indent="-3429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sz="2400" dirty="0">
                <a:solidFill>
                  <a:srgbClr val="0033CC"/>
                </a:solidFill>
              </a:rPr>
              <a:t>Start with initial array element</a:t>
            </a:r>
          </a:p>
          <a:p>
            <a:pPr marL="800100" lvl="1" indent="-3429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sz="2400" dirty="0">
                <a:solidFill>
                  <a:srgbClr val="0033CC"/>
                </a:solidFill>
              </a:rPr>
              <a:t>Repeat while the target is not found and there are more array elements</a:t>
            </a:r>
          </a:p>
          <a:p>
            <a:pPr marL="1219200" lvl="2" indent="-304800">
              <a:lnSpc>
                <a:spcPct val="110000"/>
              </a:lnSpc>
              <a:buFont typeface="Wingdings" pitchFamily="2" charset="2"/>
              <a:buAutoNum type="arabicPeriod" startAt="4"/>
            </a:pPr>
            <a:r>
              <a:rPr lang="en-US" sz="2000" dirty="0">
                <a:solidFill>
                  <a:srgbClr val="0033CC"/>
                </a:solidFill>
              </a:rPr>
              <a:t>If the current element matches the target</a:t>
            </a:r>
          </a:p>
          <a:p>
            <a:pPr marL="1638300" lvl="3" indent="-266700">
              <a:lnSpc>
                <a:spcPct val="110000"/>
              </a:lnSpc>
              <a:buFont typeface="Wingdings" pitchFamily="2" charset="2"/>
              <a:buAutoNum type="arabicPeriod" startAt="5"/>
            </a:pPr>
            <a:r>
              <a:rPr lang="en-US" dirty="0">
                <a:solidFill>
                  <a:srgbClr val="0033CC"/>
                </a:solidFill>
              </a:rPr>
              <a:t>Set a flag to indicate that the target has been found</a:t>
            </a:r>
          </a:p>
          <a:p>
            <a:pPr marL="1219200" lvl="2" indent="-304800">
              <a:lnSpc>
                <a:spcPct val="11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33CC"/>
                </a:solidFill>
              </a:rPr>
              <a:t>     else</a:t>
            </a:r>
          </a:p>
          <a:p>
            <a:pPr marL="1638300" lvl="3" indent="-266700">
              <a:lnSpc>
                <a:spcPct val="110000"/>
              </a:lnSpc>
              <a:buFont typeface="Wingdings" pitchFamily="2" charset="2"/>
              <a:buAutoNum type="arabicPeriod" startAt="6"/>
            </a:pPr>
            <a:r>
              <a:rPr lang="en-US" dirty="0">
                <a:solidFill>
                  <a:srgbClr val="0033CC"/>
                </a:solidFill>
              </a:rPr>
              <a:t>Advance to the next array element</a:t>
            </a:r>
          </a:p>
          <a:p>
            <a:pPr marL="800100" lvl="1" indent="-342900">
              <a:lnSpc>
                <a:spcPct val="110000"/>
              </a:lnSpc>
              <a:buFont typeface="Wingdings" pitchFamily="2" charset="2"/>
              <a:buAutoNum type="arabicPeriod" startAt="7"/>
            </a:pPr>
            <a:r>
              <a:rPr lang="en-US" sz="2400" dirty="0">
                <a:solidFill>
                  <a:srgbClr val="0033CC"/>
                </a:solidFill>
              </a:rPr>
              <a:t>If the target was found</a:t>
            </a:r>
          </a:p>
          <a:p>
            <a:pPr marL="1219200" lvl="2" indent="-304800">
              <a:lnSpc>
                <a:spcPct val="110000"/>
              </a:lnSpc>
              <a:buFont typeface="Wingdings" pitchFamily="2" charset="2"/>
              <a:buAutoNum type="arabicPeriod" startAt="8"/>
            </a:pPr>
            <a:r>
              <a:rPr lang="en-US" sz="2000" dirty="0">
                <a:solidFill>
                  <a:srgbClr val="0033CC"/>
                </a:solidFill>
              </a:rPr>
              <a:t>Return the target index as the search result</a:t>
            </a:r>
          </a:p>
          <a:p>
            <a:pPr marL="800100" lvl="1" indent="-342900">
              <a:lnSpc>
                <a:spcPct val="11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0033CC"/>
                </a:solidFill>
              </a:rPr>
              <a:t>		else</a:t>
            </a:r>
          </a:p>
          <a:p>
            <a:pPr marL="1219200" lvl="2" indent="-304800">
              <a:lnSpc>
                <a:spcPct val="110000"/>
              </a:lnSpc>
              <a:buFont typeface="Wingdings" pitchFamily="2" charset="2"/>
              <a:buAutoNum type="arabicPeriod" startAt="9"/>
            </a:pPr>
            <a:r>
              <a:rPr lang="en-US" sz="2000" dirty="0">
                <a:solidFill>
                  <a:srgbClr val="0033CC"/>
                </a:solidFill>
              </a:rPr>
              <a:t>Return -1 as the search result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0E0093-23B8-4AF2-AD77-BC87D251908D}" type="slidenum">
              <a:rPr lang="ar-SA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839200" cy="563563"/>
          </a:xfrm>
        </p:spPr>
        <p:txBody>
          <a:bodyPr>
            <a:normAutofit fontScale="90000"/>
          </a:bodyPr>
          <a:lstStyle/>
          <a:p>
            <a:r>
              <a:rPr lang="en-US" sz="3600"/>
              <a:t>Linear Search Implementation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457200"/>
            <a:ext cx="4876800" cy="6400800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#include &lt;</a:t>
            </a:r>
            <a:r>
              <a:rPr lang="en-US" sz="1500" b="1" dirty="0" err="1"/>
              <a:t>stdio.h</a:t>
            </a:r>
            <a:r>
              <a:rPr lang="en-US" sz="1500" b="1" dirty="0"/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#define SIZE  8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 err="1"/>
              <a:t>int</a:t>
            </a:r>
            <a:r>
              <a:rPr lang="en-US" sz="1500" b="1" dirty="0"/>
              <a:t> </a:t>
            </a:r>
            <a:r>
              <a:rPr lang="en-US" sz="1500" b="1" dirty="0" err="1"/>
              <a:t>linear_search</a:t>
            </a:r>
            <a:r>
              <a:rPr lang="en-US" sz="1500" b="1" dirty="0"/>
              <a:t>(double a[],  double target, </a:t>
            </a:r>
            <a:r>
              <a:rPr lang="en-US" sz="1500" b="1" dirty="0" err="1"/>
              <a:t>int</a:t>
            </a:r>
            <a:r>
              <a:rPr lang="en-US" sz="1500" b="1" dirty="0"/>
              <a:t>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void </a:t>
            </a:r>
            <a:r>
              <a:rPr lang="en-US" sz="1500" b="1" dirty="0" err="1"/>
              <a:t>read_array</a:t>
            </a:r>
            <a:r>
              <a:rPr lang="en-US" sz="1500" b="1" dirty="0"/>
              <a:t>(double a[], </a:t>
            </a:r>
            <a:r>
              <a:rPr lang="en-US" sz="1500" b="1" dirty="0" err="1"/>
              <a:t>int</a:t>
            </a:r>
            <a:r>
              <a:rPr lang="en-US" sz="1500" b="1" dirty="0"/>
              <a:t> size);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5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 err="1"/>
              <a:t>int</a:t>
            </a:r>
            <a:r>
              <a:rPr lang="en-US" sz="1500" b="1" dirty="0"/>
              <a:t> main(void)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double x[SIZE], target;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</a:t>
            </a:r>
            <a:r>
              <a:rPr lang="en-US" sz="1500" b="1" dirty="0" err="1"/>
              <a:t>int</a:t>
            </a:r>
            <a:r>
              <a:rPr lang="en-US" sz="1500" b="1" dirty="0"/>
              <a:t> index;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</a:t>
            </a:r>
            <a:r>
              <a:rPr lang="en-US" sz="800" b="1" dirty="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</a:t>
            </a:r>
            <a:r>
              <a:rPr lang="en-US" sz="1500" b="1" dirty="0" err="1"/>
              <a:t>read_array</a:t>
            </a:r>
            <a:r>
              <a:rPr lang="en-US" sz="1500" b="1" dirty="0"/>
              <a:t>(x, SIZE);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</a:t>
            </a:r>
            <a:r>
              <a:rPr lang="en-US" sz="1500" b="1" dirty="0" err="1"/>
              <a:t>printf</a:t>
            </a:r>
            <a:r>
              <a:rPr lang="en-US" sz="1500" b="1" dirty="0"/>
              <a:t>("Enter Element to search for: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</a:t>
            </a:r>
            <a:r>
              <a:rPr lang="en-US" sz="1500" b="1" dirty="0" err="1"/>
              <a:t>scanf</a:t>
            </a:r>
            <a:r>
              <a:rPr lang="en-US" sz="1500" b="1" dirty="0"/>
              <a:t>("%lf", &amp;target);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index = </a:t>
            </a:r>
            <a:r>
              <a:rPr lang="en-US" sz="1500" b="1" dirty="0" err="1"/>
              <a:t>linear_search</a:t>
            </a:r>
            <a:r>
              <a:rPr lang="en-US" sz="1500" b="1" dirty="0"/>
              <a:t>(x, target,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if (index != -1)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   </a:t>
            </a:r>
            <a:r>
              <a:rPr lang="en-US" sz="1500" b="1" dirty="0" err="1"/>
              <a:t>printf</a:t>
            </a:r>
            <a:r>
              <a:rPr lang="en-US" sz="1500" b="1" dirty="0"/>
              <a:t>("Target was found at index %d\n", index);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    </a:t>
            </a:r>
            <a:r>
              <a:rPr lang="en-US" sz="1500" b="1" dirty="0" err="1"/>
              <a:t>printf</a:t>
            </a:r>
            <a:r>
              <a:rPr lang="en-US" sz="1500" b="1" dirty="0"/>
              <a:t>("Sorry, target item was not found");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system("pause");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void </a:t>
            </a:r>
            <a:r>
              <a:rPr lang="en-US" sz="1500" b="1" dirty="0" err="1"/>
              <a:t>read_array</a:t>
            </a:r>
            <a:r>
              <a:rPr lang="en-US" sz="1500" b="1" dirty="0"/>
              <a:t> (double a[], </a:t>
            </a:r>
            <a:r>
              <a:rPr lang="en-US" sz="1500" b="1" dirty="0" err="1"/>
              <a:t>int</a:t>
            </a:r>
            <a:r>
              <a:rPr lang="en-US" sz="1500" b="1" dirty="0"/>
              <a:t> size)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</a:t>
            </a:r>
            <a:r>
              <a:rPr lang="en-US" sz="1500" b="1" dirty="0" err="1"/>
              <a:t>int</a:t>
            </a:r>
            <a:r>
              <a:rPr lang="en-US" sz="1500" b="1" dirty="0"/>
              <a:t> </a:t>
            </a:r>
            <a:r>
              <a:rPr lang="en-US" sz="1500" b="1" dirty="0" err="1"/>
              <a:t>i</a:t>
            </a:r>
            <a:r>
              <a:rPr lang="en-US" sz="1500" b="1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</a:t>
            </a:r>
            <a:r>
              <a:rPr lang="en-US" sz="1500" b="1" dirty="0" err="1"/>
              <a:t>printf</a:t>
            </a:r>
            <a:r>
              <a:rPr lang="en-US" sz="1500" b="1" dirty="0"/>
              <a:t>("Enter %d integer numbers separated by blanks\n&gt; ",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for  (</a:t>
            </a:r>
            <a:r>
              <a:rPr lang="en-US" sz="1500" b="1" dirty="0" err="1"/>
              <a:t>i</a:t>
            </a:r>
            <a:r>
              <a:rPr lang="en-US" sz="1500" b="1" dirty="0"/>
              <a:t> = 0;  </a:t>
            </a:r>
            <a:r>
              <a:rPr lang="en-US" sz="1500" b="1" dirty="0" err="1"/>
              <a:t>i</a:t>
            </a:r>
            <a:r>
              <a:rPr lang="en-US" sz="1500" b="1" dirty="0"/>
              <a:t> &lt; size;  ++</a:t>
            </a:r>
            <a:r>
              <a:rPr lang="en-US" sz="1500" b="1" dirty="0" err="1"/>
              <a:t>i</a:t>
            </a:r>
            <a:r>
              <a:rPr lang="en-US" sz="1500" b="1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   </a:t>
            </a:r>
            <a:r>
              <a:rPr lang="en-US" sz="1500" b="1" dirty="0" err="1"/>
              <a:t>scanf</a:t>
            </a:r>
            <a:r>
              <a:rPr lang="en-US" sz="1500" b="1" dirty="0"/>
              <a:t>("%lf", &amp;a[</a:t>
            </a:r>
            <a:r>
              <a:rPr lang="en-US" sz="1500" b="1" dirty="0" err="1"/>
              <a:t>i</a:t>
            </a:r>
            <a:r>
              <a:rPr lang="en-US" sz="1500" b="1" dirty="0"/>
              <a:t>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DFDBDB-01B4-48EF-8882-489DCD6EE76B}" type="slidenum">
              <a:rPr lang="ar-SA"/>
              <a:pPr/>
              <a:t>5</a:t>
            </a:fld>
            <a:endParaRPr lang="en-US"/>
          </a:p>
        </p:txBody>
      </p:sp>
      <p:sp>
        <p:nvSpPr>
          <p:cNvPr id="484356" name="Text Box 4"/>
          <p:cNvSpPr txBox="1">
            <a:spLocks noChangeArrowheads="1"/>
          </p:cNvSpPr>
          <p:nvPr/>
        </p:nvSpPr>
        <p:spPr bwMode="auto">
          <a:xfrm>
            <a:off x="4876800" y="533400"/>
            <a:ext cx="4191000" cy="5724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/* Searches for target in an array using Linear search;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*  Returns index of target or -1 if not found  */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500" b="1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int linear_search(double a[],  double target,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                        int size)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int i, found = 0,  where;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i = 0;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while (!found &amp;&amp; i &lt; size)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    if (a[i] == target)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          found = 1;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    else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          ++i;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500" b="1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if (found)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      where = i;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else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      where = -1;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500" b="1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      return where;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>
                <a:solidFill>
                  <a:srgbClr val="0033CC"/>
                </a:solidFill>
                <a:latin typeface="Times New Roman" pitchFamily="18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500" b="1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4843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6096000"/>
            <a:ext cx="40401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435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435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4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4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4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4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4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4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4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4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4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4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4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4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43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43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43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43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43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43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43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43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43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435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43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435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435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435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435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435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435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435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8435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8435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435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4355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 animBg="1"/>
      <p:bldP spid="4843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/>
              <a:t>Binary Search Algorithm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10000"/>
              </a:lnSpc>
              <a:buFont typeface="Symbol" pitchFamily="18" charset="2"/>
              <a:buChar char=""/>
            </a:pPr>
            <a:r>
              <a:rPr lang="en-US" sz="2400" dirty="0"/>
              <a:t>For a list of </a:t>
            </a:r>
            <a:r>
              <a:rPr lang="en-US" sz="2400" b="1" dirty="0"/>
              <a:t>n</a:t>
            </a:r>
            <a:r>
              <a:rPr lang="en-US" sz="2400" dirty="0"/>
              <a:t> elements, the linear search takes an average of </a:t>
            </a:r>
            <a:r>
              <a:rPr lang="en-US" sz="2400" b="1" dirty="0"/>
              <a:t>n/2</a:t>
            </a:r>
            <a:r>
              <a:rPr lang="en-US" sz="2400" dirty="0"/>
              <a:t> comparisons to find an item, with the best case being </a:t>
            </a:r>
            <a:r>
              <a:rPr lang="en-US" sz="2400" b="1" dirty="0"/>
              <a:t>1 </a:t>
            </a:r>
            <a:r>
              <a:rPr lang="en-US" sz="2400" dirty="0"/>
              <a:t>comparison and the worst case being </a:t>
            </a:r>
            <a:r>
              <a:rPr lang="en-US" sz="2400" b="1" dirty="0"/>
              <a:t>n </a:t>
            </a:r>
            <a:r>
              <a:rPr lang="en-US" sz="2400" dirty="0"/>
              <a:t>comparisons.</a:t>
            </a:r>
            <a:endParaRPr lang="en-US" sz="2400" b="1" dirty="0"/>
          </a:p>
          <a:p>
            <a:pPr marL="457200" indent="-457200">
              <a:lnSpc>
                <a:spcPct val="110000"/>
              </a:lnSpc>
              <a:buFont typeface="Symbol" pitchFamily="18" charset="2"/>
              <a:buChar char=""/>
            </a:pPr>
            <a:r>
              <a:rPr lang="en-US" sz="2400" dirty="0"/>
              <a:t>However, if the list is ordered, it is a waste of time to look for an item using linear search - it would be like looking for a word in a dictionary sequentially. </a:t>
            </a:r>
          </a:p>
          <a:p>
            <a:pPr marL="457200" indent="-457200">
              <a:lnSpc>
                <a:spcPct val="110000"/>
              </a:lnSpc>
              <a:buFont typeface="Symbol" pitchFamily="18" charset="2"/>
              <a:buChar char=""/>
            </a:pPr>
            <a:r>
              <a:rPr lang="en-US" sz="2400" dirty="0"/>
              <a:t>In this case we apply a more efficient method called </a:t>
            </a:r>
            <a:r>
              <a:rPr lang="en-US" sz="2400" b="1" dirty="0">
                <a:solidFill>
                  <a:srgbClr val="FF0000"/>
                </a:solidFill>
              </a:rPr>
              <a:t>binary search</a:t>
            </a:r>
            <a:r>
              <a:rPr lang="en-US" sz="2400" b="1" dirty="0"/>
              <a:t>.  </a:t>
            </a:r>
            <a:r>
              <a:rPr lang="en-US" sz="2400" dirty="0"/>
              <a:t>Binary search works by comparing the target with the item at the </a:t>
            </a:r>
            <a:r>
              <a:rPr lang="en-US" sz="2400" b="1" dirty="0"/>
              <a:t>middle</a:t>
            </a:r>
            <a:r>
              <a:rPr lang="en-US" sz="2400" dirty="0"/>
              <a:t> of the list.  This leads to one of three results:</a:t>
            </a:r>
            <a:endParaRPr lang="en-US" sz="2400" b="1" dirty="0"/>
          </a:p>
          <a:p>
            <a:pPr marL="838200" lvl="1" indent="-3810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0033CC"/>
                </a:solidFill>
              </a:rPr>
              <a:t>If the middle item is the target – we are done.</a:t>
            </a:r>
          </a:p>
          <a:p>
            <a:pPr marL="838200" lvl="1" indent="-3810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sz="2000" dirty="0">
                <a:solidFill>
                  <a:srgbClr val="0033CC"/>
                </a:solidFill>
              </a:rPr>
              <a:t> If the middle item is less than target, we apply the algorithm to the upper half of the list.</a:t>
            </a:r>
          </a:p>
          <a:p>
            <a:pPr marL="838200" lvl="1" indent="-381000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sz="2000" dirty="0">
                <a:solidFill>
                  <a:srgbClr val="0033CC"/>
                </a:solidFill>
              </a:rPr>
              <a:t>If the middle item is bigger than the target, we apply the algorithm to  the  lower half of the list.</a:t>
            </a:r>
          </a:p>
          <a:p>
            <a:pPr marL="838200" lvl="1" indent="-381000">
              <a:lnSpc>
                <a:spcPct val="110000"/>
              </a:lnSpc>
            </a:pPr>
            <a:r>
              <a:rPr lang="en-US" sz="2000" dirty="0"/>
              <a:t>This process is repeated until the item is found or the list is exhausted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9C705F-B7AA-4F0D-B4EE-53417003C573}" type="slidenum">
              <a:rPr lang="ar-SA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11163"/>
          </a:xfrm>
        </p:spPr>
        <p:txBody>
          <a:bodyPr>
            <a:normAutofit fontScale="90000"/>
          </a:bodyPr>
          <a:lstStyle/>
          <a:p>
            <a:r>
              <a:rPr lang="en-US" sz="3600"/>
              <a:t>Binary Search Algorithm ….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EC60D7-CA2A-42AC-B1C9-C47489391935}" type="slidenum">
              <a:rPr lang="ar-SA"/>
              <a:pPr/>
              <a:t>7</a:t>
            </a:fld>
            <a:endParaRPr lang="en-US"/>
          </a:p>
        </p:txBody>
      </p:sp>
      <p:pic>
        <p:nvPicPr>
          <p:cNvPr id="488452" name="Picture 4" descr="http://www.ccse.kfupm.edu.sa/~abuosba/ics201lec/lec14.1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600200" y="762000"/>
            <a:ext cx="5046663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839200" cy="563563"/>
          </a:xfrm>
        </p:spPr>
        <p:txBody>
          <a:bodyPr/>
          <a:lstStyle/>
          <a:p>
            <a:r>
              <a:rPr lang="en-US"/>
              <a:t>Binary Search Implementation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457200"/>
            <a:ext cx="5334000" cy="6400800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#include &lt;</a:t>
            </a:r>
            <a:r>
              <a:rPr lang="en-US" sz="1500" b="1" dirty="0" err="1"/>
              <a:t>stdio.h</a:t>
            </a:r>
            <a:r>
              <a:rPr lang="en-US" sz="1500" b="1" dirty="0"/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#define SIZE  8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 err="1"/>
              <a:t>int</a:t>
            </a:r>
            <a:r>
              <a:rPr lang="en-US" sz="1500" b="1" dirty="0"/>
              <a:t> </a:t>
            </a:r>
            <a:r>
              <a:rPr lang="en-US" sz="1500" b="1" dirty="0" err="1"/>
              <a:t>binary_search</a:t>
            </a:r>
            <a:r>
              <a:rPr lang="en-US" sz="1500" b="1" dirty="0"/>
              <a:t> (double x[], </a:t>
            </a:r>
            <a:r>
              <a:rPr lang="en-US" sz="1500" b="1" dirty="0" err="1"/>
              <a:t>int</a:t>
            </a:r>
            <a:r>
              <a:rPr lang="en-US" sz="1500" b="1" dirty="0"/>
              <a:t> low, </a:t>
            </a:r>
            <a:r>
              <a:rPr lang="en-US" sz="1500" b="1" dirty="0" err="1"/>
              <a:t>int</a:t>
            </a:r>
            <a:r>
              <a:rPr lang="en-US" sz="1500" b="1" dirty="0"/>
              <a:t> high,  double target);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void </a:t>
            </a:r>
            <a:r>
              <a:rPr lang="en-US" sz="1500" b="1" dirty="0" err="1"/>
              <a:t>read_array</a:t>
            </a:r>
            <a:r>
              <a:rPr lang="en-US" sz="1500" b="1" dirty="0"/>
              <a:t>(double a[], </a:t>
            </a:r>
            <a:r>
              <a:rPr lang="en-US" sz="1500" b="1" dirty="0" err="1"/>
              <a:t>int</a:t>
            </a:r>
            <a:r>
              <a:rPr lang="en-US" sz="1500" b="1" dirty="0"/>
              <a:t> size);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5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 err="1"/>
              <a:t>int</a:t>
            </a:r>
            <a:r>
              <a:rPr lang="en-US" sz="1500" b="1" dirty="0"/>
              <a:t> main(void)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double x[SIZE], target;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</a:t>
            </a:r>
            <a:r>
              <a:rPr lang="en-US" sz="1500" b="1" dirty="0" err="1"/>
              <a:t>int</a:t>
            </a:r>
            <a:r>
              <a:rPr lang="en-US" sz="1500" b="1" dirty="0"/>
              <a:t> index;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</a:t>
            </a:r>
            <a:r>
              <a:rPr lang="en-US" sz="800" b="1" dirty="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</a:t>
            </a:r>
            <a:r>
              <a:rPr lang="en-US" sz="1500" b="1" dirty="0" err="1"/>
              <a:t>read_array</a:t>
            </a:r>
            <a:r>
              <a:rPr lang="en-US" sz="1500" b="1" dirty="0"/>
              <a:t>(x, SIZE);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</a:t>
            </a:r>
            <a:r>
              <a:rPr lang="en-US" sz="1500" b="1" dirty="0" err="1"/>
              <a:t>printf</a:t>
            </a:r>
            <a:r>
              <a:rPr lang="en-US" sz="1500" b="1" dirty="0"/>
              <a:t>("Enter Element to search for: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</a:t>
            </a:r>
            <a:r>
              <a:rPr lang="en-US" sz="1500" b="1" dirty="0" err="1"/>
              <a:t>scanf</a:t>
            </a:r>
            <a:r>
              <a:rPr lang="en-US" sz="1500" b="1" dirty="0"/>
              <a:t>("%lf", &amp;target);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</a:t>
            </a:r>
            <a:r>
              <a:rPr lang="en-US" sz="1500" b="1" dirty="0">
                <a:solidFill>
                  <a:srgbClr val="0033CC"/>
                </a:solidFill>
              </a:rPr>
              <a:t>index = </a:t>
            </a:r>
            <a:r>
              <a:rPr lang="en-US" sz="1400" b="1" dirty="0" err="1">
                <a:solidFill>
                  <a:srgbClr val="0033CC"/>
                </a:solidFill>
              </a:rPr>
              <a:t>binary_search</a:t>
            </a:r>
            <a:r>
              <a:rPr lang="en-US" sz="1400" b="1" dirty="0">
                <a:solidFill>
                  <a:srgbClr val="0033CC"/>
                </a:solidFill>
              </a:rPr>
              <a:t>(x, 0, SIZE-1, target);</a:t>
            </a:r>
            <a:endParaRPr lang="en-US" sz="1500" b="1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if (index != -1)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   </a:t>
            </a:r>
            <a:r>
              <a:rPr lang="en-US" sz="1500" b="1" dirty="0" err="1"/>
              <a:t>printf</a:t>
            </a:r>
            <a:r>
              <a:rPr lang="en-US" sz="1500" b="1" dirty="0"/>
              <a:t>("Target was found at index %d\n", index);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    </a:t>
            </a:r>
            <a:r>
              <a:rPr lang="en-US" sz="1500" b="1" dirty="0" err="1"/>
              <a:t>printf</a:t>
            </a:r>
            <a:r>
              <a:rPr lang="en-US" sz="1500" b="1" dirty="0"/>
              <a:t>("Sorry, target item was not found");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system("pause");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void </a:t>
            </a:r>
            <a:r>
              <a:rPr lang="en-US" sz="1500" b="1" dirty="0" err="1"/>
              <a:t>read_array</a:t>
            </a:r>
            <a:r>
              <a:rPr lang="en-US" sz="1500" b="1" dirty="0"/>
              <a:t> (double a[], </a:t>
            </a:r>
            <a:r>
              <a:rPr lang="en-US" sz="1500" b="1" dirty="0" err="1"/>
              <a:t>int</a:t>
            </a:r>
            <a:r>
              <a:rPr lang="en-US" sz="1500" b="1" dirty="0"/>
              <a:t> size)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</a:t>
            </a:r>
            <a:r>
              <a:rPr lang="en-US" sz="1500" b="1" dirty="0" err="1"/>
              <a:t>int</a:t>
            </a:r>
            <a:r>
              <a:rPr lang="en-US" sz="1500" b="1" dirty="0"/>
              <a:t> </a:t>
            </a:r>
            <a:r>
              <a:rPr lang="en-US" sz="1500" b="1" dirty="0" err="1"/>
              <a:t>i</a:t>
            </a:r>
            <a:r>
              <a:rPr lang="en-US" sz="1500" b="1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</a:t>
            </a:r>
            <a:r>
              <a:rPr lang="en-US" sz="1500" b="1" dirty="0" err="1"/>
              <a:t>printf</a:t>
            </a:r>
            <a:r>
              <a:rPr lang="en-US" sz="1500" b="1" dirty="0"/>
              <a:t>("Enter %d integer numbers separated by blanks\n&gt; ", size);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for  (</a:t>
            </a:r>
            <a:r>
              <a:rPr lang="en-US" sz="1500" b="1" dirty="0" err="1"/>
              <a:t>i</a:t>
            </a:r>
            <a:r>
              <a:rPr lang="en-US" sz="1500" b="1" dirty="0"/>
              <a:t> = 0;  </a:t>
            </a:r>
            <a:r>
              <a:rPr lang="en-US" sz="1500" b="1" dirty="0" err="1"/>
              <a:t>i</a:t>
            </a:r>
            <a:r>
              <a:rPr lang="en-US" sz="1500" b="1" dirty="0"/>
              <a:t> &lt; size;  ++</a:t>
            </a:r>
            <a:r>
              <a:rPr lang="en-US" sz="1500" b="1" dirty="0" err="1"/>
              <a:t>i</a:t>
            </a:r>
            <a:r>
              <a:rPr lang="en-US" sz="1500" b="1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         </a:t>
            </a:r>
            <a:r>
              <a:rPr lang="en-US" sz="1500" b="1" dirty="0" err="1"/>
              <a:t>scanf</a:t>
            </a:r>
            <a:r>
              <a:rPr lang="en-US" sz="1500" b="1" dirty="0"/>
              <a:t>("%lf", &amp;a[</a:t>
            </a:r>
            <a:r>
              <a:rPr lang="en-US" sz="1500" b="1" dirty="0" err="1"/>
              <a:t>i</a:t>
            </a:r>
            <a:r>
              <a:rPr lang="en-US" sz="1500" b="1" dirty="0"/>
              <a:t>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 b="1" dirty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430C7A-E7FC-4F78-805B-DCF757FADB44}" type="slidenum">
              <a:rPr lang="ar-SA"/>
              <a:pPr/>
              <a:t>8</a:t>
            </a:fld>
            <a:endParaRPr lang="en-US"/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4876800" y="1347788"/>
            <a:ext cx="4191000" cy="36933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 err="1" smtClean="0">
                <a:solidFill>
                  <a:srgbClr val="0033CC"/>
                </a:solidFill>
                <a:latin typeface="Times New Roman" pitchFamily="18" charset="0"/>
              </a:rPr>
              <a:t>int</a:t>
            </a:r>
            <a:r>
              <a:rPr lang="en-US" sz="1500" b="1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1500" b="1" dirty="0" err="1">
                <a:solidFill>
                  <a:srgbClr val="0033CC"/>
                </a:solidFill>
                <a:latin typeface="Times New Roman" pitchFamily="18" charset="0"/>
              </a:rPr>
              <a:t>binary_search</a:t>
            </a: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(double x[], </a:t>
            </a:r>
            <a:r>
              <a:rPr lang="en-US" sz="1500" b="1" dirty="0" err="1">
                <a:solidFill>
                  <a:srgbClr val="0033CC"/>
                </a:solidFill>
                <a:latin typeface="Times New Roman" pitchFamily="18" charset="0"/>
              </a:rPr>
              <a:t>int</a:t>
            </a: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low, </a:t>
            </a:r>
            <a:r>
              <a:rPr lang="en-US" sz="1500" b="1" dirty="0" err="1">
                <a:solidFill>
                  <a:srgbClr val="0033CC"/>
                </a:solidFill>
                <a:latin typeface="Times New Roman" pitchFamily="18" charset="0"/>
              </a:rPr>
              <a:t>int</a:t>
            </a: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high,  double target) {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  <a:r>
              <a:rPr lang="en-US" sz="1500" b="1" dirty="0" err="1">
                <a:solidFill>
                  <a:srgbClr val="0033CC"/>
                </a:solidFill>
                <a:latin typeface="Times New Roman" pitchFamily="18" charset="0"/>
              </a:rPr>
              <a:t>int</a:t>
            </a: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middle;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 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 </a:t>
            </a:r>
            <a:r>
              <a:rPr lang="en-US" sz="1500" b="1" dirty="0" smtClean="0">
                <a:solidFill>
                  <a:srgbClr val="0033CC"/>
                </a:solidFill>
                <a:latin typeface="Times New Roman" pitchFamily="18" charset="0"/>
              </a:rPr>
              <a:t>while (low &lt;= high) {</a:t>
            </a:r>
            <a:endParaRPr lang="en-US" sz="15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       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     middle = (low + high)/2;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     if (x[middle] == target)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        return (middle); </a:t>
            </a:r>
            <a:endParaRPr lang="en-US" sz="15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1500" b="1" dirty="0" smtClean="0">
                <a:solidFill>
                  <a:srgbClr val="0033CC"/>
                </a:solidFill>
                <a:latin typeface="Times New Roman" pitchFamily="18" charset="0"/>
              </a:rPr>
              <a:t>     </a:t>
            </a:r>
            <a:r>
              <a:rPr lang="en-US" sz="1500" b="1" dirty="0" smtClean="0">
                <a:solidFill>
                  <a:srgbClr val="0033CC"/>
                </a:solidFill>
                <a:latin typeface="Times New Roman" pitchFamily="18" charset="0"/>
              </a:rPr>
              <a:t>else </a:t>
            </a: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if (x[middle] &lt; target)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          </a:t>
            </a:r>
            <a:r>
              <a:rPr lang="en-US" sz="1500" b="1" dirty="0" smtClean="0">
                <a:solidFill>
                  <a:srgbClr val="0033CC"/>
                </a:solidFill>
                <a:latin typeface="Times New Roman" pitchFamily="18" charset="0"/>
              </a:rPr>
              <a:t>low = middle + 1</a:t>
            </a:r>
            <a:endParaRPr lang="en-US" sz="15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     else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         </a:t>
            </a:r>
            <a:r>
              <a:rPr lang="en-US" sz="1500" b="1" dirty="0" smtClean="0">
                <a:solidFill>
                  <a:srgbClr val="0033CC"/>
                </a:solidFill>
                <a:latin typeface="Times New Roman" pitchFamily="18" charset="0"/>
              </a:rPr>
              <a:t>high = middle - 1;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1500" b="1" dirty="0" smtClean="0">
                <a:solidFill>
                  <a:srgbClr val="0033CC"/>
                </a:solidFill>
                <a:latin typeface="Times New Roman" pitchFamily="18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1500" b="1" dirty="0" smtClean="0">
                <a:solidFill>
                  <a:srgbClr val="0033CC"/>
                </a:solidFill>
                <a:latin typeface="Times New Roman" pitchFamily="18" charset="0"/>
              </a:rPr>
              <a:t>return -1;</a:t>
            </a:r>
            <a:endParaRPr lang="en-US" sz="15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500" b="1" dirty="0">
                <a:solidFill>
                  <a:srgbClr val="0033CC"/>
                </a:solidFill>
                <a:latin typeface="Times New Roman" pitchFamily="18" charset="0"/>
              </a:rPr>
              <a:t>}</a:t>
            </a:r>
          </a:p>
        </p:txBody>
      </p:sp>
      <p:pic>
        <p:nvPicPr>
          <p:cNvPr id="4905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6096000"/>
            <a:ext cx="408622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04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04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0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0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0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0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0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0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0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0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04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04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04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04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04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04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04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04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04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04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04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04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04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04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904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04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04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04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04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049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04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049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04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049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04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9049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 animBg="1"/>
      <p:bldP spid="4905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/>
              <a:t>Introduction to Sorting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Sorting is the re-arrangement of a collection of data according to some key-field.</a:t>
            </a:r>
          </a:p>
          <a:p>
            <a:pPr>
              <a:lnSpc>
                <a:spcPct val="90000"/>
              </a:lnSpc>
            </a:pPr>
            <a:r>
              <a:rPr lang="en-US" dirty="0"/>
              <a:t>It is a common activity in data management.  Even when a list is maintained in a certain order, there is often a need to re-arrange the list in a different order.</a:t>
            </a:r>
          </a:p>
          <a:p>
            <a:pPr>
              <a:lnSpc>
                <a:spcPct val="90000"/>
              </a:lnSpc>
            </a:pPr>
            <a:r>
              <a:rPr lang="en-US" dirty="0"/>
              <a:t>Because it takes so much processing time, sorting is a serious topic in computer science, and many different sorting algorithms have been designed.</a:t>
            </a:r>
          </a:p>
          <a:p>
            <a:pPr>
              <a:lnSpc>
                <a:spcPct val="90000"/>
              </a:lnSpc>
            </a:pPr>
            <a:r>
              <a:rPr lang="en-US" dirty="0"/>
              <a:t>We shall consider two of such sorting methods; </a:t>
            </a:r>
            <a:r>
              <a:rPr lang="en-US" dirty="0">
                <a:solidFill>
                  <a:srgbClr val="FF0000"/>
                </a:solidFill>
              </a:rPr>
              <a:t>Selection </a:t>
            </a:r>
            <a:r>
              <a:rPr lang="en-US" dirty="0" smtClean="0">
                <a:solidFill>
                  <a:srgbClr val="FF0000"/>
                </a:solidFill>
              </a:rPr>
              <a:t>sort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Bubble </a:t>
            </a:r>
            <a:r>
              <a:rPr lang="en-US" dirty="0" smtClean="0">
                <a:solidFill>
                  <a:srgbClr val="FF0000"/>
                </a:solidFill>
              </a:rPr>
              <a:t>sort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DEC0CE-0999-4EF6-8633-4051DB88B52E}" type="slidenum">
              <a:rPr lang="ar-SA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22741</TotalTime>
  <Words>1768</Words>
  <Application>Microsoft Office PowerPoint</Application>
  <PresentationFormat>On-screen Show (4:3)</PresentationFormat>
  <Paragraphs>294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Century Schoolbook</vt:lpstr>
      <vt:lpstr>Symbol</vt:lpstr>
      <vt:lpstr>Times New Roman</vt:lpstr>
      <vt:lpstr>Verdana</vt:lpstr>
      <vt:lpstr>Wingdings</vt:lpstr>
      <vt:lpstr>Wingdings 2</vt:lpstr>
      <vt:lpstr>Oriel</vt:lpstr>
      <vt:lpstr>PowerPoint Presentation</vt:lpstr>
      <vt:lpstr>Outline</vt:lpstr>
      <vt:lpstr>Introduction to Searching</vt:lpstr>
      <vt:lpstr>Linear Search Algorithm</vt:lpstr>
      <vt:lpstr>Linear Search Implementation</vt:lpstr>
      <vt:lpstr>Binary Search Algorithm</vt:lpstr>
      <vt:lpstr>Binary Search Algorithm ….</vt:lpstr>
      <vt:lpstr>Binary Search Implementation</vt:lpstr>
      <vt:lpstr>Introduction to Sorting</vt:lpstr>
      <vt:lpstr>Selection Sort Algorithm</vt:lpstr>
      <vt:lpstr>Selection Sort Implementation</vt:lpstr>
      <vt:lpstr>Bubble Sort Algorithm</vt:lpstr>
      <vt:lpstr>Bubble Sort Implementation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debzanideb</dc:creator>
  <cp:lastModifiedBy>Dr. Aiman</cp:lastModifiedBy>
  <cp:revision>441</cp:revision>
  <dcterms:created xsi:type="dcterms:W3CDTF">2006-12-07T16:06:22Z</dcterms:created>
  <dcterms:modified xsi:type="dcterms:W3CDTF">2014-04-14T20:17:26Z</dcterms:modified>
</cp:coreProperties>
</file>