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9"/>
  </p:notesMasterIdLst>
  <p:handoutMasterIdLst>
    <p:handoutMasterId r:id="rId70"/>
  </p:handoutMasterIdLst>
  <p:sldIdLst>
    <p:sldId id="256" r:id="rId2"/>
    <p:sldId id="261" r:id="rId3"/>
    <p:sldId id="266" r:id="rId4"/>
    <p:sldId id="293" r:id="rId5"/>
    <p:sldId id="300" r:id="rId6"/>
    <p:sldId id="280" r:id="rId7"/>
    <p:sldId id="336" r:id="rId8"/>
    <p:sldId id="302" r:id="rId9"/>
    <p:sldId id="319" r:id="rId10"/>
    <p:sldId id="318" r:id="rId11"/>
    <p:sldId id="346" r:id="rId12"/>
    <p:sldId id="347" r:id="rId13"/>
    <p:sldId id="282" r:id="rId14"/>
    <p:sldId id="283" r:id="rId15"/>
    <p:sldId id="312" r:id="rId16"/>
    <p:sldId id="337" r:id="rId17"/>
    <p:sldId id="338" r:id="rId18"/>
    <p:sldId id="330" r:id="rId19"/>
    <p:sldId id="348" r:id="rId20"/>
    <p:sldId id="264" r:id="rId21"/>
    <p:sldId id="262" r:id="rId22"/>
    <p:sldId id="339" r:id="rId23"/>
    <p:sldId id="340" r:id="rId24"/>
    <p:sldId id="331" r:id="rId25"/>
    <p:sldId id="332" r:id="rId26"/>
    <p:sldId id="333" r:id="rId27"/>
    <p:sldId id="334" r:id="rId28"/>
    <p:sldId id="335" r:id="rId29"/>
    <p:sldId id="321" r:id="rId30"/>
    <p:sldId id="267" r:id="rId31"/>
    <p:sldId id="305" r:id="rId32"/>
    <p:sldId id="284" r:id="rId33"/>
    <p:sldId id="285" r:id="rId34"/>
    <p:sldId id="306" r:id="rId35"/>
    <p:sldId id="307" r:id="rId36"/>
    <p:sldId id="341" r:id="rId37"/>
    <p:sldId id="328" r:id="rId38"/>
    <p:sldId id="326" r:id="rId39"/>
    <p:sldId id="325" r:id="rId40"/>
    <p:sldId id="327" r:id="rId41"/>
    <p:sldId id="342" r:id="rId42"/>
    <p:sldId id="323" r:id="rId43"/>
    <p:sldId id="324" r:id="rId44"/>
    <p:sldId id="270" r:id="rId45"/>
    <p:sldId id="294" r:id="rId46"/>
    <p:sldId id="289" r:id="rId47"/>
    <p:sldId id="272" r:id="rId48"/>
    <p:sldId id="316" r:id="rId49"/>
    <p:sldId id="295" r:id="rId50"/>
    <p:sldId id="315" r:id="rId51"/>
    <p:sldId id="296" r:id="rId52"/>
    <p:sldId id="317" r:id="rId53"/>
    <p:sldId id="297" r:id="rId54"/>
    <p:sldId id="298" r:id="rId55"/>
    <p:sldId id="277" r:id="rId56"/>
    <p:sldId id="343" r:id="rId57"/>
    <p:sldId id="322" r:id="rId58"/>
    <p:sldId id="314" r:id="rId59"/>
    <p:sldId id="268" r:id="rId60"/>
    <p:sldId id="313" r:id="rId61"/>
    <p:sldId id="269" r:id="rId62"/>
    <p:sldId id="286" r:id="rId63"/>
    <p:sldId id="309" r:id="rId64"/>
    <p:sldId id="311" r:id="rId65"/>
    <p:sldId id="344" r:id="rId66"/>
    <p:sldId id="345" r:id="rId67"/>
    <p:sldId id="263" r:id="rId68"/>
  </p:sldIdLst>
  <p:sldSz cx="9144000" cy="6858000" type="screen4x3"/>
  <p:notesSz cx="7315200" cy="9601200"/>
  <p:defaultTextStyle>
    <a:defPPr>
      <a:defRPr lang="en-US"/>
    </a:defPPr>
    <a:lvl1pPr algn="l" rtl="0" fontAlgn="base">
      <a:spcBef>
        <a:spcPct val="0"/>
      </a:spcBef>
      <a:spcAft>
        <a:spcPct val="0"/>
      </a:spcAft>
      <a:defRPr sz="2100" b="1" kern="1200">
        <a:solidFill>
          <a:schemeClr val="tx1"/>
        </a:solidFill>
        <a:latin typeface="Arial" pitchFamily="34" charset="0"/>
        <a:ea typeface="+mn-ea"/>
        <a:cs typeface="+mn-cs"/>
      </a:defRPr>
    </a:lvl1pPr>
    <a:lvl2pPr marL="457200" algn="l" rtl="0" fontAlgn="base">
      <a:spcBef>
        <a:spcPct val="0"/>
      </a:spcBef>
      <a:spcAft>
        <a:spcPct val="0"/>
      </a:spcAft>
      <a:defRPr sz="2100" b="1" kern="1200">
        <a:solidFill>
          <a:schemeClr val="tx1"/>
        </a:solidFill>
        <a:latin typeface="Arial" pitchFamily="34" charset="0"/>
        <a:ea typeface="+mn-ea"/>
        <a:cs typeface="+mn-cs"/>
      </a:defRPr>
    </a:lvl2pPr>
    <a:lvl3pPr marL="914400" algn="l" rtl="0" fontAlgn="base">
      <a:spcBef>
        <a:spcPct val="0"/>
      </a:spcBef>
      <a:spcAft>
        <a:spcPct val="0"/>
      </a:spcAft>
      <a:defRPr sz="2100" b="1" kern="1200">
        <a:solidFill>
          <a:schemeClr val="tx1"/>
        </a:solidFill>
        <a:latin typeface="Arial" pitchFamily="34" charset="0"/>
        <a:ea typeface="+mn-ea"/>
        <a:cs typeface="+mn-cs"/>
      </a:defRPr>
    </a:lvl3pPr>
    <a:lvl4pPr marL="1371600" algn="l" rtl="0" fontAlgn="base">
      <a:spcBef>
        <a:spcPct val="0"/>
      </a:spcBef>
      <a:spcAft>
        <a:spcPct val="0"/>
      </a:spcAft>
      <a:defRPr sz="2100" b="1" kern="1200">
        <a:solidFill>
          <a:schemeClr val="tx1"/>
        </a:solidFill>
        <a:latin typeface="Arial" pitchFamily="34" charset="0"/>
        <a:ea typeface="+mn-ea"/>
        <a:cs typeface="+mn-cs"/>
      </a:defRPr>
    </a:lvl4pPr>
    <a:lvl5pPr marL="1828800" algn="l" rtl="0" fontAlgn="base">
      <a:spcBef>
        <a:spcPct val="0"/>
      </a:spcBef>
      <a:spcAft>
        <a:spcPct val="0"/>
      </a:spcAft>
      <a:defRPr sz="2100" b="1" kern="1200">
        <a:solidFill>
          <a:schemeClr val="tx1"/>
        </a:solidFill>
        <a:latin typeface="Arial" pitchFamily="34" charset="0"/>
        <a:ea typeface="+mn-ea"/>
        <a:cs typeface="+mn-cs"/>
      </a:defRPr>
    </a:lvl5pPr>
    <a:lvl6pPr marL="2286000" algn="l" defTabSz="914400" rtl="0" eaLnBrk="1" latinLnBrk="0" hangingPunct="1">
      <a:defRPr sz="2100" b="1" kern="1200">
        <a:solidFill>
          <a:schemeClr val="tx1"/>
        </a:solidFill>
        <a:latin typeface="Arial" pitchFamily="34" charset="0"/>
        <a:ea typeface="+mn-ea"/>
        <a:cs typeface="+mn-cs"/>
      </a:defRPr>
    </a:lvl6pPr>
    <a:lvl7pPr marL="2743200" algn="l" defTabSz="914400" rtl="0" eaLnBrk="1" latinLnBrk="0" hangingPunct="1">
      <a:defRPr sz="2100" b="1" kern="1200">
        <a:solidFill>
          <a:schemeClr val="tx1"/>
        </a:solidFill>
        <a:latin typeface="Arial" pitchFamily="34" charset="0"/>
        <a:ea typeface="+mn-ea"/>
        <a:cs typeface="+mn-cs"/>
      </a:defRPr>
    </a:lvl7pPr>
    <a:lvl8pPr marL="3200400" algn="l" defTabSz="914400" rtl="0" eaLnBrk="1" latinLnBrk="0" hangingPunct="1">
      <a:defRPr sz="2100" b="1" kern="1200">
        <a:solidFill>
          <a:schemeClr val="tx1"/>
        </a:solidFill>
        <a:latin typeface="Arial" pitchFamily="34" charset="0"/>
        <a:ea typeface="+mn-ea"/>
        <a:cs typeface="+mn-cs"/>
      </a:defRPr>
    </a:lvl8pPr>
    <a:lvl9pPr marL="3657600" algn="l" defTabSz="914400" rtl="0" eaLnBrk="1" latinLnBrk="0" hangingPunct="1">
      <a:defRPr sz="21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680" autoAdjust="0"/>
    <p:restoredTop sz="90929"/>
  </p:normalViewPr>
  <p:slideViewPr>
    <p:cSldViewPr>
      <p:cViewPr varScale="1">
        <p:scale>
          <a:sx n="71" d="100"/>
          <a:sy n="71" d="100"/>
        </p:scale>
        <p:origin x="-8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0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a:latin typeface="Times New Roman" pitchFamily="18" charset="0"/>
              </a:defRPr>
            </a:lvl1pPr>
          </a:lstStyle>
          <a:p>
            <a:endParaRPr lang="zh-TW" altLang="en-US"/>
          </a:p>
        </p:txBody>
      </p:sp>
      <p:sp>
        <p:nvSpPr>
          <p:cNvPr id="3277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latin typeface="Times New Roman" pitchFamily="18" charset="0"/>
              </a:defRPr>
            </a:lvl1pPr>
          </a:lstStyle>
          <a:p>
            <a:endParaRPr lang="zh-TW" altLang="en-US"/>
          </a:p>
        </p:txBody>
      </p:sp>
      <p:sp>
        <p:nvSpPr>
          <p:cNvPr id="3277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a:latin typeface="Times New Roman" pitchFamily="18" charset="0"/>
              </a:defRPr>
            </a:lvl1pPr>
          </a:lstStyle>
          <a:p>
            <a:endParaRPr lang="zh-TW" altLang="en-US"/>
          </a:p>
        </p:txBody>
      </p:sp>
      <p:sp>
        <p:nvSpPr>
          <p:cNvPr id="3277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latin typeface="Times New Roman" pitchFamily="18" charset="0"/>
              </a:defRPr>
            </a:lvl1pPr>
          </a:lstStyle>
          <a:p>
            <a:fld id="{816D7F0A-B46A-41BC-AAAD-C5C169BAB56C}" type="slidenum">
              <a:rPr lang="zh-TW" altLang="en-US"/>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a:lvl1pPr>
          </a:lstStyle>
          <a:p>
            <a:endParaRPr lang="zh-TW" altLang="en-US"/>
          </a:p>
        </p:txBody>
      </p:sp>
      <p:sp>
        <p:nvSpPr>
          <p:cNvPr id="3584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lvl1pPr>
          </a:lstStyle>
          <a:p>
            <a:endParaRPr lang="zh-TW" altLang="en-US"/>
          </a:p>
        </p:txBody>
      </p:sp>
      <p:sp>
        <p:nvSpPr>
          <p:cNvPr id="35844"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3584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a:lvl1pPr>
          </a:lstStyle>
          <a:p>
            <a:endParaRPr lang="zh-TW" altLang="en-US"/>
          </a:p>
        </p:txBody>
      </p:sp>
      <p:sp>
        <p:nvSpPr>
          <p:cNvPr id="3584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lvl1pPr>
          </a:lstStyle>
          <a:p>
            <a:fld id="{0FF171AB-5A38-4B66-9364-6E52C2690BDB}" type="slidenum">
              <a:rPr lang="zh-TW" altLang="en-US"/>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8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ltLang="zh-TW"/>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Tx/>
              <a:buNone/>
              <a:defRPr/>
            </a:lvl1p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lvl1pPr>
              <a:defRPr/>
            </a:lvl1pPr>
          </a:lstStyle>
          <a:p>
            <a:fld id="{91D330C0-52E8-4825-91B0-39254E1894A4}" type="slidenum">
              <a:rPr lang="zh-TW" altLang="en-US"/>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lvl1pPr>
              <a:defRPr/>
            </a:lvl1pPr>
          </a:lstStyle>
          <a:p>
            <a:fld id="{2C59CF31-B364-43AC-A7AE-40687A3059AB}" type="slidenum">
              <a:rPr lang="zh-TW" altLang="en-US"/>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lvl1pPr>
              <a:defRPr/>
            </a:lvl1pPr>
          </a:lstStyle>
          <a:p>
            <a:fld id="{15F91BB2-101E-4F71-A2FE-CB9F8A27EBDF}" type="slidenum">
              <a:rPr lang="zh-TW" altLang="en-US"/>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lvl1pPr>
              <a:defRPr/>
            </a:lvl1pPr>
          </a:lstStyle>
          <a:p>
            <a:fld id="{BD2FB003-CD23-484C-8732-3F14AC4F1A5E}" type="slidenum">
              <a:rPr lang="zh-TW" altLang="en-US"/>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6" name="Slide Number Placeholder 5"/>
          <p:cNvSpPr>
            <a:spLocks noGrp="1"/>
          </p:cNvSpPr>
          <p:nvPr>
            <p:ph type="sldNum" sz="quarter" idx="11"/>
          </p:nvPr>
        </p:nvSpPr>
        <p:spPr/>
        <p:txBody>
          <a:bodyPr/>
          <a:lstStyle>
            <a:lvl1pPr>
              <a:defRPr/>
            </a:lvl1pPr>
          </a:lstStyle>
          <a:p>
            <a:fld id="{370C237C-4E1C-4CA7-8D57-E84F297F8A3C}" type="slidenum">
              <a:rPr lang="zh-TW" altLang="en-US"/>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8" name="Slide Number Placeholder 7"/>
          <p:cNvSpPr>
            <a:spLocks noGrp="1"/>
          </p:cNvSpPr>
          <p:nvPr>
            <p:ph type="sldNum" sz="quarter" idx="11"/>
          </p:nvPr>
        </p:nvSpPr>
        <p:spPr/>
        <p:txBody>
          <a:bodyPr/>
          <a:lstStyle>
            <a:lvl1pPr>
              <a:defRPr/>
            </a:lvl1pPr>
          </a:lstStyle>
          <a:p>
            <a:fld id="{8B7D4F97-B530-44A9-A732-B7562123E8DC}" type="slidenum">
              <a:rPr lang="zh-TW" altLang="en-US"/>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4" name="Slide Number Placeholder 3"/>
          <p:cNvSpPr>
            <a:spLocks noGrp="1"/>
          </p:cNvSpPr>
          <p:nvPr>
            <p:ph type="sldNum" sz="quarter" idx="11"/>
          </p:nvPr>
        </p:nvSpPr>
        <p:spPr/>
        <p:txBody>
          <a:bodyPr/>
          <a:lstStyle>
            <a:lvl1pPr>
              <a:defRPr/>
            </a:lvl1pPr>
          </a:lstStyle>
          <a:p>
            <a:fld id="{076A8B3F-B926-4745-8CBF-31B82B62A043}" type="slidenum">
              <a:rPr lang="zh-TW" altLang="en-US"/>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3" name="Slide Number Placeholder 2"/>
          <p:cNvSpPr>
            <a:spLocks noGrp="1"/>
          </p:cNvSpPr>
          <p:nvPr>
            <p:ph type="sldNum" sz="quarter" idx="11"/>
          </p:nvPr>
        </p:nvSpPr>
        <p:spPr/>
        <p:txBody>
          <a:bodyPr/>
          <a:lstStyle>
            <a:lvl1pPr>
              <a:defRPr/>
            </a:lvl1pPr>
          </a:lstStyle>
          <a:p>
            <a:fld id="{A87625BE-C93A-411B-A9E7-05176BA4BB57}" type="slidenum">
              <a:rPr lang="zh-TW" altLang="en-US"/>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6" name="Slide Number Placeholder 5"/>
          <p:cNvSpPr>
            <a:spLocks noGrp="1"/>
          </p:cNvSpPr>
          <p:nvPr>
            <p:ph type="sldNum" sz="quarter" idx="11"/>
          </p:nvPr>
        </p:nvSpPr>
        <p:spPr/>
        <p:txBody>
          <a:bodyPr/>
          <a:lstStyle>
            <a:lvl1pPr>
              <a:defRPr/>
            </a:lvl1pPr>
          </a:lstStyle>
          <a:p>
            <a:fld id="{1DA92D54-9BEA-4036-ABA6-F88C8A227E4B}" type="slidenum">
              <a:rPr lang="zh-TW" altLang="en-US"/>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zh-TW"/>
              <a:t>Irvine, Kip R. Assembly Language for Intel-Based Computers 5/e, 2007.</a:t>
            </a:r>
          </a:p>
        </p:txBody>
      </p:sp>
      <p:sp>
        <p:nvSpPr>
          <p:cNvPr id="6" name="Slide Number Placeholder 5"/>
          <p:cNvSpPr>
            <a:spLocks noGrp="1"/>
          </p:cNvSpPr>
          <p:nvPr>
            <p:ph type="sldNum" sz="quarter" idx="11"/>
          </p:nvPr>
        </p:nvSpPr>
        <p:spPr/>
        <p:txBody>
          <a:bodyPr/>
          <a:lstStyle>
            <a:lvl1pPr>
              <a:defRPr/>
            </a:lvl1pPr>
          </a:lstStyle>
          <a:p>
            <a:fld id="{67EC14BB-7A45-46ED-892A-A5874BD65AD2}" type="slidenum">
              <a:rPr lang="zh-TW" altLang="en-US"/>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asmirvine.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smirvine.com/example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zh-TW" smtClean="0"/>
              <a:t>Click to edit Master title style</a:t>
            </a:r>
          </a:p>
        </p:txBody>
      </p:sp>
      <p:sp>
        <p:nvSpPr>
          <p:cNvPr id="2056" name="Rectangle 8"/>
          <p:cNvSpPr>
            <a:spLocks noGrp="1" noChangeArrowheads="1"/>
          </p:cNvSpPr>
          <p:nvPr>
            <p:ph type="ftr" sz="quarter" idx="3"/>
          </p:nvPr>
        </p:nvSpPr>
        <p:spPr bwMode="auto">
          <a:xfrm>
            <a:off x="533400" y="6340475"/>
            <a:ext cx="4191000" cy="304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000" b="0">
                <a:ea typeface="新細明體" pitchFamily="18" charset="-120"/>
              </a:defRPr>
            </a:lvl1pPr>
          </a:lstStyle>
          <a:p>
            <a:r>
              <a:rPr lang="en-US" altLang="zh-TW"/>
              <a:t>Irvine, Kip R. Assembly Language for Intel-Based Computers 5/e, 2007.</a:t>
            </a:r>
          </a:p>
        </p:txBody>
      </p:sp>
      <p:sp>
        <p:nvSpPr>
          <p:cNvPr id="2059" name="Rectangle 11"/>
          <p:cNvSpPr>
            <a:spLocks noGrp="1" noChangeArrowheads="1"/>
          </p:cNvSpPr>
          <p:nvPr>
            <p:ph type="body" idx="1"/>
          </p:nvPr>
        </p:nvSpPr>
        <p:spPr bwMode="auto">
          <a:xfrm>
            <a:off x="685800" y="11430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p:txBody>
      </p:sp>
      <p:sp>
        <p:nvSpPr>
          <p:cNvPr id="2060" name="Text Box 12"/>
          <p:cNvSpPr txBox="1">
            <a:spLocks noChangeArrowheads="1"/>
          </p:cNvSpPr>
          <p:nvPr userDrawn="1"/>
        </p:nvSpPr>
        <p:spPr bwMode="auto">
          <a:xfrm>
            <a:off x="685800" y="5867400"/>
            <a:ext cx="2209800" cy="593725"/>
          </a:xfrm>
          <a:prstGeom prst="rect">
            <a:avLst/>
          </a:prstGeom>
          <a:noFill/>
          <a:ln w="9525">
            <a:noFill/>
            <a:miter lim="800000"/>
            <a:headEnd/>
            <a:tailEnd/>
          </a:ln>
          <a:effectLst/>
        </p:spPr>
        <p:txBody>
          <a:bodyPr tIns="137160" bIns="137160">
            <a:spAutoFit/>
          </a:bodyPr>
          <a:lstStyle/>
          <a:p>
            <a:pPr>
              <a:spcBef>
                <a:spcPct val="50000"/>
              </a:spcBef>
            </a:pPr>
            <a:endParaRPr lang="zh-TW" altLang="en-US" b="0">
              <a:ea typeface="新細明體" pitchFamily="18" charset="-120"/>
            </a:endParaRPr>
          </a:p>
        </p:txBody>
      </p:sp>
      <p:sp>
        <p:nvSpPr>
          <p:cNvPr id="2057" name="Rectangle 9"/>
          <p:cNvSpPr>
            <a:spLocks noGrp="1" noChangeArrowheads="1"/>
          </p:cNvSpPr>
          <p:nvPr>
            <p:ph type="sldNum" sz="quarter" idx="4"/>
          </p:nvPr>
        </p:nvSpPr>
        <p:spPr bwMode="auto">
          <a:xfrm>
            <a:off x="7467600" y="6248400"/>
            <a:ext cx="990600" cy="381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600" b="0">
                <a:latin typeface="Times New Roman" pitchFamily="18" charset="0"/>
                <a:ea typeface="新細明體" pitchFamily="18" charset="-120"/>
              </a:defRPr>
            </a:lvl1pPr>
          </a:lstStyle>
          <a:p>
            <a:fld id="{EDEAD933-06C3-4375-BF27-1C477DA050BE}" type="slidenum">
              <a:rPr lang="zh-TW" altLang="en-US"/>
              <a:pPr/>
              <a:t>‹#›</a:t>
            </a:fld>
            <a:endParaRPr lang="zh-TW" altLang="en-US"/>
          </a:p>
        </p:txBody>
      </p:sp>
      <p:sp>
        <p:nvSpPr>
          <p:cNvPr id="2062" name="Text Box 14"/>
          <p:cNvSpPr txBox="1">
            <a:spLocks noChangeArrowheads="1"/>
          </p:cNvSpPr>
          <p:nvPr userDrawn="1"/>
        </p:nvSpPr>
        <p:spPr bwMode="auto">
          <a:xfrm>
            <a:off x="5257800" y="6248400"/>
            <a:ext cx="2057400" cy="471488"/>
          </a:xfrm>
          <a:prstGeom prst="rect">
            <a:avLst/>
          </a:prstGeom>
          <a:noFill/>
          <a:ln w="9525">
            <a:noFill/>
            <a:miter lim="800000"/>
            <a:headEnd/>
            <a:tailEnd/>
          </a:ln>
          <a:effectLst/>
        </p:spPr>
        <p:txBody>
          <a:bodyPr tIns="137160" bIns="137160">
            <a:spAutoFit/>
          </a:bodyPr>
          <a:lstStyle/>
          <a:p>
            <a:pPr>
              <a:spcBef>
                <a:spcPct val="50000"/>
              </a:spcBef>
            </a:pPr>
            <a:r>
              <a:rPr lang="en-US" altLang="zh-TW" sz="1300" b="0">
                <a:ea typeface="新細明體" pitchFamily="18" charset="-120"/>
                <a:hlinkClick r:id="rId13"/>
              </a:rPr>
              <a:t>Web site</a:t>
            </a:r>
            <a:r>
              <a:rPr lang="en-US" altLang="zh-TW" sz="1300" b="0">
                <a:ea typeface="新細明體" pitchFamily="18" charset="-120"/>
              </a:rPr>
              <a:t>     </a:t>
            </a:r>
            <a:r>
              <a:rPr lang="en-US" altLang="zh-TW" sz="1300" b="0">
                <a:ea typeface="新細明體" pitchFamily="18" charset="-120"/>
                <a:hlinkClick r:id="rId14"/>
              </a:rPr>
              <a:t>Examples</a:t>
            </a:r>
            <a:endParaRPr lang="en-US" altLang="zh-TW" sz="1300" b="0">
              <a:ea typeface="新細明體" pitchFamily="18" charset="-120"/>
            </a:endParaRP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fontAlgn="base">
        <a:spcBef>
          <a:spcPct val="0"/>
        </a:spcBef>
        <a:spcAft>
          <a:spcPct val="0"/>
        </a:spcAft>
        <a:defRPr sz="3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200">
          <a:solidFill>
            <a:schemeClr val="tx1"/>
          </a:solidFill>
          <a:latin typeface="+mn-lt"/>
        </a:defRPr>
      </a:lvl2pPr>
      <a:lvl3pPr marL="857250" algn="l" rtl="0" fontAlgn="base">
        <a:spcBef>
          <a:spcPct val="20000"/>
        </a:spcBef>
        <a:spcAft>
          <a:spcPct val="0"/>
        </a:spcAft>
        <a:buClr>
          <a:schemeClr val="tx1"/>
        </a:buClr>
        <a:defRPr b="1">
          <a:solidFill>
            <a:schemeClr val="tx2"/>
          </a:solidFill>
          <a:latin typeface="Courier New" pitchFamily="49" charset="0"/>
        </a:defRPr>
      </a:lvl3pPr>
      <a:lvl4pPr marL="1600200" indent="-228600" algn="l" rtl="0" fontAlgn="base">
        <a:spcBef>
          <a:spcPct val="20000"/>
        </a:spcBef>
        <a:spcAft>
          <a:spcPct val="0"/>
        </a:spcAft>
        <a:buClr>
          <a:schemeClr val="tx1"/>
        </a:buClr>
        <a:buChar char="–"/>
        <a:defRPr sz="2000">
          <a:solidFill>
            <a:schemeClr val="tx1"/>
          </a:solidFill>
          <a:latin typeface="Times New Roman" pitchFamily="18" charset="0"/>
        </a:defRPr>
      </a:lvl4pPr>
      <a:lvl5pPr marL="2057400" indent="-228600" algn="l" rtl="0" fontAlgn="base">
        <a:spcBef>
          <a:spcPct val="20000"/>
        </a:spcBef>
        <a:spcAft>
          <a:spcPct val="0"/>
        </a:spcAft>
        <a:buClr>
          <a:schemeClr val="accent1"/>
        </a:buClr>
        <a:buChar char="•"/>
        <a:defRPr sz="2000">
          <a:solidFill>
            <a:schemeClr val="tx1"/>
          </a:solidFill>
          <a:latin typeface="Times New Roman" pitchFamily="18" charset="0"/>
        </a:defRPr>
      </a:lvl5pPr>
      <a:lvl6pPr marL="2514600" indent="-228600" algn="l" rtl="0" fontAlgn="base">
        <a:spcBef>
          <a:spcPct val="20000"/>
        </a:spcBef>
        <a:spcAft>
          <a:spcPct val="0"/>
        </a:spcAft>
        <a:buClr>
          <a:schemeClr val="accent1"/>
        </a:buClr>
        <a:buChar char="•"/>
        <a:defRPr sz="2000">
          <a:solidFill>
            <a:schemeClr val="tx1"/>
          </a:solidFill>
          <a:latin typeface="Times New Roman" pitchFamily="18" charset="0"/>
        </a:defRPr>
      </a:lvl6pPr>
      <a:lvl7pPr marL="2971800" indent="-228600" algn="l" rtl="0" fontAlgn="base">
        <a:spcBef>
          <a:spcPct val="20000"/>
        </a:spcBef>
        <a:spcAft>
          <a:spcPct val="0"/>
        </a:spcAft>
        <a:buClr>
          <a:schemeClr val="accent1"/>
        </a:buClr>
        <a:buChar char="•"/>
        <a:defRPr sz="2000">
          <a:solidFill>
            <a:schemeClr val="tx1"/>
          </a:solidFill>
          <a:latin typeface="Times New Roman" pitchFamily="18" charset="0"/>
        </a:defRPr>
      </a:lvl7pPr>
      <a:lvl8pPr marL="3429000" indent="-228600" algn="l" rtl="0" fontAlgn="base">
        <a:spcBef>
          <a:spcPct val="20000"/>
        </a:spcBef>
        <a:spcAft>
          <a:spcPct val="0"/>
        </a:spcAft>
        <a:buClr>
          <a:schemeClr val="accent1"/>
        </a:buClr>
        <a:buChar char="•"/>
        <a:defRPr sz="2000">
          <a:solidFill>
            <a:schemeClr val="tx1"/>
          </a:solidFill>
          <a:latin typeface="Times New Roman" pitchFamily="18" charset="0"/>
        </a:defRPr>
      </a:lvl8pPr>
      <a:lvl9pPr marL="3886200" indent="-228600" algn="l" rtl="0" fontAlgn="base">
        <a:spcBef>
          <a:spcPct val="20000"/>
        </a:spcBef>
        <a:spcAft>
          <a:spcPct val="0"/>
        </a:spcAft>
        <a:buClr>
          <a:schemeClr val="accent1"/>
        </a:buClr>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hyperlink" Target="ArryFill.as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2.xml.rels><?xml version="1.0" encoding="UTF-8" standalone="yes"?>
<Relationships xmlns="http://schemas.openxmlformats.org/package/2006/relationships"><Relationship Id="rId3" Type="http://schemas.openxmlformats.org/officeDocument/2006/relationships/hyperlink" Target="Csum.as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4.xml.rels><?xml version="1.0" encoding="UTF-8" standalone="yes"?>
<Relationships xmlns="http://schemas.openxmlformats.org/package/2006/relationships"><Relationship Id="rId2" Type="http://schemas.openxmlformats.org/officeDocument/2006/relationships/hyperlink" Target="Fact.as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hyperlink" Target="ModSum/_prompt.asm" TargetMode="External"/><Relationship Id="rId2" Type="http://schemas.openxmlformats.org/officeDocument/2006/relationships/hyperlink" Target="ModSum/Sum_main.asm" TargetMode="External"/><Relationship Id="rId1" Type="http://schemas.openxmlformats.org/officeDocument/2006/relationships/slideLayout" Target="../slideLayouts/slideLayout2.xml"/><Relationship Id="rId6" Type="http://schemas.openxmlformats.org/officeDocument/2006/relationships/hyperlink" Target="ModSum/make32bat.txt" TargetMode="External"/><Relationship Id="rId5" Type="http://schemas.openxmlformats.org/officeDocument/2006/relationships/hyperlink" Target="ModSum/_display.asm" TargetMode="External"/><Relationship Id="rId4" Type="http://schemas.openxmlformats.org/officeDocument/2006/relationships/hyperlink" Target="ModSum/_arrysum.asm"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609600"/>
            <a:ext cx="7772400" cy="1143000"/>
          </a:xfrm>
        </p:spPr>
        <p:txBody>
          <a:bodyPr/>
          <a:lstStyle/>
          <a:p>
            <a:r>
              <a:rPr lang="en-US" altLang="zh-TW">
                <a:ea typeface="新細明體" pitchFamily="18" charset="-120"/>
              </a:rPr>
              <a:t>Assembly Language for Intel-Based Computers, 5</a:t>
            </a:r>
            <a:r>
              <a:rPr lang="en-US" altLang="zh-TW" baseline="30000">
                <a:ea typeface="新細明體" pitchFamily="18" charset="-120"/>
              </a:rPr>
              <a:t>th</a:t>
            </a:r>
            <a:r>
              <a:rPr lang="en-US" altLang="zh-TW">
                <a:ea typeface="新細明體" pitchFamily="18" charset="-120"/>
              </a:rPr>
              <a:t> Edition </a:t>
            </a:r>
          </a:p>
        </p:txBody>
      </p:sp>
      <p:sp>
        <p:nvSpPr>
          <p:cNvPr id="28675" name="Rectangle 3"/>
          <p:cNvSpPr>
            <a:spLocks noGrp="1" noChangeArrowheads="1"/>
          </p:cNvSpPr>
          <p:nvPr>
            <p:ph type="subTitle" idx="1"/>
          </p:nvPr>
        </p:nvSpPr>
        <p:spPr>
          <a:xfrm>
            <a:off x="1447800" y="2209800"/>
            <a:ext cx="6400800" cy="1752600"/>
          </a:xfrm>
        </p:spPr>
        <p:txBody>
          <a:bodyPr/>
          <a:lstStyle/>
          <a:p>
            <a:r>
              <a:rPr lang="en-US" altLang="zh-TW" sz="3200">
                <a:ea typeface="新細明體" pitchFamily="18" charset="-120"/>
              </a:rPr>
              <a:t>Chapter 8: Advanced Procedures</a:t>
            </a:r>
          </a:p>
        </p:txBody>
      </p:sp>
      <p:sp>
        <p:nvSpPr>
          <p:cNvPr id="28676" name="Text Box 4"/>
          <p:cNvSpPr txBox="1">
            <a:spLocks noChangeArrowheads="1"/>
          </p:cNvSpPr>
          <p:nvPr/>
        </p:nvSpPr>
        <p:spPr bwMode="auto">
          <a:xfrm>
            <a:off x="533400" y="6172200"/>
            <a:ext cx="8229600" cy="457200"/>
          </a:xfrm>
          <a:prstGeom prst="rect">
            <a:avLst/>
          </a:prstGeom>
          <a:noFill/>
          <a:ln w="9525">
            <a:noFill/>
            <a:miter lim="800000"/>
            <a:headEnd/>
            <a:tailEnd/>
          </a:ln>
          <a:effectLst/>
        </p:spPr>
        <p:txBody>
          <a:bodyPr>
            <a:spAutoFit/>
          </a:bodyPr>
          <a:lstStyle/>
          <a:p>
            <a:pPr>
              <a:spcBef>
                <a:spcPct val="50000"/>
              </a:spcBef>
            </a:pPr>
            <a:r>
              <a:rPr lang="zh-TW" altLang="en-US" sz="1200" b="0">
                <a:ea typeface="新細明體" pitchFamily="18" charset="-120"/>
              </a:rPr>
              <a:t>(</a:t>
            </a:r>
            <a:r>
              <a:rPr lang="en-US" altLang="zh-TW" sz="1200" b="0">
                <a:ea typeface="新細明體" pitchFamily="18" charset="-120"/>
              </a:rPr>
              <a:t>c) Pearson Education, 2006-2007. All rights reserved. You may modify and copy this slide show for your personal use, or for use in the classroom, as long as this copyright statement, the author's name, and the title are not changed.</a:t>
            </a:r>
          </a:p>
        </p:txBody>
      </p:sp>
      <p:sp>
        <p:nvSpPr>
          <p:cNvPr id="28678" name="Text Box 6"/>
          <p:cNvSpPr txBox="1">
            <a:spLocks noChangeArrowheads="1"/>
          </p:cNvSpPr>
          <p:nvPr/>
        </p:nvSpPr>
        <p:spPr bwMode="auto">
          <a:xfrm>
            <a:off x="533400" y="4876800"/>
            <a:ext cx="5181600" cy="982663"/>
          </a:xfrm>
          <a:prstGeom prst="rect">
            <a:avLst/>
          </a:prstGeom>
          <a:noFill/>
          <a:ln w="9525">
            <a:noFill/>
            <a:miter lim="800000"/>
            <a:headEnd/>
            <a:tailEnd/>
          </a:ln>
          <a:effectLst/>
        </p:spPr>
        <p:txBody>
          <a:bodyPr tIns="137160" bIns="137160">
            <a:spAutoFit/>
          </a:bodyPr>
          <a:lstStyle/>
          <a:p>
            <a:pPr>
              <a:spcBef>
                <a:spcPct val="50000"/>
              </a:spcBef>
            </a:pPr>
            <a:r>
              <a:rPr lang="en-US" altLang="zh-TW" b="0" i="1">
                <a:ea typeface="新細明體" pitchFamily="18" charset="-120"/>
              </a:rPr>
              <a:t>Slides prepared by Kip R. Irvine</a:t>
            </a:r>
          </a:p>
          <a:p>
            <a:pPr>
              <a:spcBef>
                <a:spcPct val="50000"/>
              </a:spcBef>
            </a:pPr>
            <a:r>
              <a:rPr lang="en-US" altLang="zh-TW" sz="1700" b="0" i="1">
                <a:ea typeface="新細明體" pitchFamily="18" charset="-120"/>
              </a:rPr>
              <a:t>Revision date: June 4, 2006</a:t>
            </a:r>
          </a:p>
        </p:txBody>
      </p:sp>
      <p:sp>
        <p:nvSpPr>
          <p:cNvPr id="28679" name="Text Box 7"/>
          <p:cNvSpPr txBox="1">
            <a:spLocks noChangeArrowheads="1"/>
          </p:cNvSpPr>
          <p:nvPr/>
        </p:nvSpPr>
        <p:spPr bwMode="auto">
          <a:xfrm>
            <a:off x="2895600" y="1676400"/>
            <a:ext cx="3276600" cy="593725"/>
          </a:xfrm>
          <a:prstGeom prst="rect">
            <a:avLst/>
          </a:prstGeom>
          <a:noFill/>
          <a:ln w="9525">
            <a:noFill/>
            <a:miter lim="800000"/>
            <a:headEnd/>
            <a:tailEnd/>
          </a:ln>
          <a:effectLst/>
        </p:spPr>
        <p:txBody>
          <a:bodyPr tIns="137160" bIns="137160">
            <a:spAutoFit/>
          </a:bodyPr>
          <a:lstStyle/>
          <a:p>
            <a:pPr algn="ctr">
              <a:spcBef>
                <a:spcPct val="50000"/>
              </a:spcBef>
            </a:pPr>
            <a:r>
              <a:rPr lang="en-US" altLang="zh-TW" b="0">
                <a:solidFill>
                  <a:schemeClr val="tx2"/>
                </a:solidFill>
                <a:ea typeface="新細明體" pitchFamily="18" charset="-120"/>
              </a:rPr>
              <a:t>Kip R. Irvine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altLang="zh-TW"/>
              <a:t>Irvine, Kip R. Assembly Language for Intel-Based Computers 5/e, 2007.</a:t>
            </a:r>
          </a:p>
        </p:txBody>
      </p:sp>
      <p:sp>
        <p:nvSpPr>
          <p:cNvPr id="8" name="Slide Number Placeholder 3"/>
          <p:cNvSpPr>
            <a:spLocks noGrp="1"/>
          </p:cNvSpPr>
          <p:nvPr>
            <p:ph type="sldNum" sz="quarter" idx="11"/>
          </p:nvPr>
        </p:nvSpPr>
        <p:spPr/>
        <p:txBody>
          <a:bodyPr/>
          <a:lstStyle/>
          <a:p>
            <a:fld id="{528D2CB6-DAEF-41A6-821B-066B4C31A31B}" type="slidenum">
              <a:rPr lang="zh-TW" altLang="en-US"/>
              <a:pPr/>
              <a:t>10</a:t>
            </a:fld>
            <a:endParaRPr lang="zh-TW" altLang="en-US"/>
          </a:p>
        </p:txBody>
      </p:sp>
      <p:sp>
        <p:nvSpPr>
          <p:cNvPr id="142338" name="Rectangle 2"/>
          <p:cNvSpPr>
            <a:spLocks noGrp="1" noChangeArrowheads="1"/>
          </p:cNvSpPr>
          <p:nvPr>
            <p:ph type="title"/>
          </p:nvPr>
        </p:nvSpPr>
        <p:spPr/>
        <p:txBody>
          <a:bodyPr/>
          <a:lstStyle/>
          <a:p>
            <a:r>
              <a:rPr lang="en-US" altLang="zh-TW">
                <a:ea typeface="新細明體" pitchFamily="18" charset="-120"/>
              </a:rPr>
              <a:t>AddTwo Procedure</a:t>
            </a:r>
            <a:r>
              <a:rPr lang="en-US" altLang="zh-TW" sz="2400">
                <a:ea typeface="新細明體" pitchFamily="18" charset="-120"/>
              </a:rPr>
              <a:t>  (2 of 2)</a:t>
            </a:r>
          </a:p>
        </p:txBody>
      </p:sp>
      <p:sp>
        <p:nvSpPr>
          <p:cNvPr id="142339" name="Text Box 3"/>
          <p:cNvSpPr txBox="1">
            <a:spLocks noChangeArrowheads="1"/>
          </p:cNvSpPr>
          <p:nvPr/>
        </p:nvSpPr>
        <p:spPr bwMode="auto">
          <a:xfrm>
            <a:off x="1143000" y="2133600"/>
            <a:ext cx="4953000" cy="42672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AddTwo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val1:DWORD, val2:DWORD</a:t>
            </a: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	push ebp</a:t>
            </a: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	mov  ebp, esp</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eax,val1</a:t>
            </a: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	mov  eax,dword ptr [ebp+8]</a:t>
            </a:r>
          </a:p>
          <a:p>
            <a:pPr>
              <a:lnSpc>
                <a:spcPct val="50000"/>
              </a:lnSpc>
              <a:spcBef>
                <a:spcPct val="50000"/>
              </a:spcBef>
              <a:tabLst>
                <a:tab pos="457200" algn="l"/>
                <a:tab pos="3657600" algn="l"/>
                <a:tab pos="4114800" algn="l"/>
              </a:tabLst>
            </a:pPr>
            <a:endParaRPr lang="en-US" altLang="zh-TW" sz="1800">
              <a:solidFill>
                <a:schemeClr val="tx2"/>
              </a:solidFill>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add  eax,val2</a:t>
            </a: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	add  eax,dword ptr [ebp+0ch]</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ret</a:t>
            </a: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	leave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t>
            </a:r>
            <a:r>
              <a:rPr lang="en-US" altLang="zh-TW" sz="1800">
                <a:solidFill>
                  <a:schemeClr val="tx2"/>
                </a:solidFill>
                <a:latin typeface="Courier New" pitchFamily="49" charset="0"/>
                <a:ea typeface="新細明體" pitchFamily="18" charset="-120"/>
              </a:rPr>
              <a:t>ret  8</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AddTwo ENDP</a:t>
            </a:r>
          </a:p>
        </p:txBody>
      </p:sp>
      <p:sp>
        <p:nvSpPr>
          <p:cNvPr id="142340" name="Text Box 4"/>
          <p:cNvSpPr txBox="1">
            <a:spLocks noChangeArrowheads="1"/>
          </p:cNvSpPr>
          <p:nvPr/>
        </p:nvSpPr>
        <p:spPr bwMode="auto">
          <a:xfrm>
            <a:off x="838200" y="1066800"/>
            <a:ext cx="7696200" cy="914400"/>
          </a:xfrm>
          <a:prstGeom prst="rect">
            <a:avLst/>
          </a:prstGeom>
          <a:noFill/>
          <a:ln w="9525">
            <a:noFill/>
            <a:miter lim="800000"/>
            <a:headEnd/>
            <a:tailEnd/>
          </a:ln>
          <a:effectLst/>
        </p:spPr>
        <p:txBody>
          <a:bodyPr tIns="137160" bIns="137160">
            <a:spAutoFit/>
          </a:bodyPr>
          <a:lstStyle/>
          <a:p>
            <a:pPr marL="290513" indent="-290513">
              <a:spcBef>
                <a:spcPct val="50000"/>
              </a:spcBef>
              <a:buFontTx/>
              <a:buChar char="•"/>
            </a:pPr>
            <a:r>
              <a:rPr lang="en-US" altLang="zh-TW" b="0">
                <a:ea typeface="新細明體" pitchFamily="18" charset="-120"/>
              </a:rPr>
              <a:t>MASM generates the following code when we assemble AddTwo (from the previous panel):</a:t>
            </a:r>
          </a:p>
        </p:txBody>
      </p:sp>
      <p:sp>
        <p:nvSpPr>
          <p:cNvPr id="142341" name="Text Box 5"/>
          <p:cNvSpPr txBox="1">
            <a:spLocks noChangeArrowheads="1"/>
          </p:cNvSpPr>
          <p:nvPr/>
        </p:nvSpPr>
        <p:spPr bwMode="auto">
          <a:xfrm>
            <a:off x="5334000" y="2971800"/>
            <a:ext cx="2743200" cy="9144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esp,ebp</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pop  ebp</a:t>
            </a:r>
          </a:p>
        </p:txBody>
      </p:sp>
      <p:sp>
        <p:nvSpPr>
          <p:cNvPr id="142342" name="Text Box 6"/>
          <p:cNvSpPr txBox="1">
            <a:spLocks noChangeArrowheads="1"/>
          </p:cNvSpPr>
          <p:nvPr/>
        </p:nvSpPr>
        <p:spPr bwMode="auto">
          <a:xfrm>
            <a:off x="5334000" y="2133600"/>
            <a:ext cx="3505200" cy="822325"/>
          </a:xfrm>
          <a:prstGeom prst="rect">
            <a:avLst/>
          </a:prstGeom>
          <a:noFill/>
          <a:ln w="9525">
            <a:noFill/>
            <a:miter lim="800000"/>
            <a:headEnd/>
            <a:tailEnd/>
          </a:ln>
          <a:effectLst/>
        </p:spPr>
        <p:txBody>
          <a:bodyPr tIns="137160" bIns="137160">
            <a:spAutoFit/>
          </a:bodyPr>
          <a:lstStyle/>
          <a:p>
            <a:pPr>
              <a:spcBef>
                <a:spcPct val="50000"/>
              </a:spcBef>
            </a:pPr>
            <a:r>
              <a:rPr lang="en-US" altLang="zh-TW" sz="1800" b="0">
                <a:ea typeface="新細明體" pitchFamily="18" charset="-120"/>
              </a:rPr>
              <a:t>The LEAVE instruction is shorthand for: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9D244410-0CA2-4581-B5A6-5E9ACFFA902F}" type="slidenum">
              <a:rPr lang="zh-TW" altLang="en-US"/>
              <a:pPr/>
              <a:t>11</a:t>
            </a:fld>
            <a:endParaRPr lang="zh-TW" altLang="en-US"/>
          </a:p>
        </p:txBody>
      </p:sp>
      <p:sp>
        <p:nvSpPr>
          <p:cNvPr id="173058" name="Rectangle 2"/>
          <p:cNvSpPr>
            <a:spLocks noGrp="1" noChangeArrowheads="1"/>
          </p:cNvSpPr>
          <p:nvPr>
            <p:ph type="title"/>
          </p:nvPr>
        </p:nvSpPr>
        <p:spPr/>
        <p:txBody>
          <a:bodyPr/>
          <a:lstStyle/>
          <a:p>
            <a:r>
              <a:rPr lang="en-US" altLang="zh-TW">
                <a:ea typeface="新細明體" pitchFamily="18" charset="-120"/>
              </a:rPr>
              <a:t>Passing Arguments by Reference</a:t>
            </a:r>
            <a:r>
              <a:rPr lang="en-US" altLang="zh-TW" sz="2400">
                <a:ea typeface="新細明體" pitchFamily="18" charset="-120"/>
              </a:rPr>
              <a:t>  (1 of 2)</a:t>
            </a:r>
            <a:endParaRPr lang="en-US" altLang="zh-TW">
              <a:ea typeface="新細明體" pitchFamily="18" charset="-120"/>
            </a:endParaRPr>
          </a:p>
        </p:txBody>
      </p:sp>
      <p:sp>
        <p:nvSpPr>
          <p:cNvPr id="173059" name="Rectangle 3"/>
          <p:cNvSpPr>
            <a:spLocks noGrp="1" noChangeArrowheads="1"/>
          </p:cNvSpPr>
          <p:nvPr>
            <p:ph type="body" idx="1"/>
          </p:nvPr>
        </p:nvSpPr>
        <p:spPr>
          <a:xfrm>
            <a:off x="685800" y="1143000"/>
            <a:ext cx="7772400" cy="1676400"/>
          </a:xfrm>
        </p:spPr>
        <p:txBody>
          <a:bodyPr/>
          <a:lstStyle/>
          <a:p>
            <a:r>
              <a:rPr lang="en-US" altLang="zh-TW">
                <a:ea typeface="新細明體" pitchFamily="18" charset="-120"/>
              </a:rPr>
              <a:t>The </a:t>
            </a:r>
            <a:r>
              <a:rPr lang="en-US" altLang="zh-TW">
                <a:solidFill>
                  <a:schemeClr val="tx2"/>
                </a:solidFill>
                <a:ea typeface="新細明體" pitchFamily="18" charset="-120"/>
              </a:rPr>
              <a:t>ArrayFill</a:t>
            </a:r>
            <a:r>
              <a:rPr lang="en-US" altLang="zh-TW">
                <a:ea typeface="新細明體" pitchFamily="18" charset="-120"/>
              </a:rPr>
              <a:t> procedure fills an array with 16-bit random integers</a:t>
            </a:r>
          </a:p>
          <a:p>
            <a:r>
              <a:rPr lang="en-US" altLang="zh-TW">
                <a:ea typeface="新細明體" pitchFamily="18" charset="-120"/>
              </a:rPr>
              <a:t>The calling program passes the address of the array, along with a count of the number of array elements:</a:t>
            </a:r>
          </a:p>
        </p:txBody>
      </p:sp>
      <p:sp>
        <p:nvSpPr>
          <p:cNvPr id="173060" name="Text Box 4"/>
          <p:cNvSpPr txBox="1">
            <a:spLocks noChangeArrowheads="1"/>
          </p:cNvSpPr>
          <p:nvPr/>
        </p:nvSpPr>
        <p:spPr bwMode="auto">
          <a:xfrm>
            <a:off x="1981200" y="3124200"/>
            <a:ext cx="4953000" cy="22860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zh-TW" altLang="en-US" sz="1800">
                <a:latin typeface="Courier New" pitchFamily="49" charset="0"/>
                <a:ea typeface="新細明體" pitchFamily="18" charset="-120"/>
              </a:rPr>
              <a:t>.</a:t>
            </a:r>
            <a:r>
              <a:rPr lang="en-US" altLang="zh-TW" sz="1800">
                <a:latin typeface="Courier New" pitchFamily="49" charset="0"/>
                <a:ea typeface="新細明體" pitchFamily="18" charset="-120"/>
              </a:rPr>
              <a:t>data</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count = 100</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array WORD count DUP(?)</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.code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push OFFSET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push COUNT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call ArrayFill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zh-TW"/>
              <a:t>Irvine, Kip R. Assembly Language for Intel-Based Computers 5/e, 2007.</a:t>
            </a:r>
          </a:p>
        </p:txBody>
      </p:sp>
      <p:sp>
        <p:nvSpPr>
          <p:cNvPr id="8" name="Slide Number Placeholder 4"/>
          <p:cNvSpPr>
            <a:spLocks noGrp="1"/>
          </p:cNvSpPr>
          <p:nvPr>
            <p:ph type="sldNum" sz="quarter" idx="11"/>
          </p:nvPr>
        </p:nvSpPr>
        <p:spPr/>
        <p:txBody>
          <a:bodyPr/>
          <a:lstStyle/>
          <a:p>
            <a:fld id="{C215F011-2C3E-4812-9A18-DC0F26551D01}" type="slidenum">
              <a:rPr lang="zh-TW" altLang="en-US"/>
              <a:pPr/>
              <a:t>12</a:t>
            </a:fld>
            <a:endParaRPr lang="zh-TW" altLang="en-US"/>
          </a:p>
        </p:txBody>
      </p:sp>
      <p:sp>
        <p:nvSpPr>
          <p:cNvPr id="174082" name="Rectangle 1026"/>
          <p:cNvSpPr>
            <a:spLocks noGrp="1" noChangeArrowheads="1"/>
          </p:cNvSpPr>
          <p:nvPr>
            <p:ph type="title"/>
          </p:nvPr>
        </p:nvSpPr>
        <p:spPr/>
        <p:txBody>
          <a:bodyPr/>
          <a:lstStyle/>
          <a:p>
            <a:r>
              <a:rPr lang="en-US" altLang="zh-TW">
                <a:ea typeface="新細明體" pitchFamily="18" charset="-120"/>
              </a:rPr>
              <a:t>Passing Arguments by Reference</a:t>
            </a:r>
            <a:r>
              <a:rPr lang="en-US" altLang="zh-TW" sz="2400">
                <a:ea typeface="新細明體" pitchFamily="18" charset="-120"/>
              </a:rPr>
              <a:t>  (2 of 2)</a:t>
            </a:r>
            <a:endParaRPr lang="en-US" altLang="zh-TW">
              <a:ea typeface="新細明體" pitchFamily="18" charset="-120"/>
            </a:endParaRPr>
          </a:p>
        </p:txBody>
      </p:sp>
      <p:sp>
        <p:nvSpPr>
          <p:cNvPr id="174083" name="Text Box 1027"/>
          <p:cNvSpPr txBox="1">
            <a:spLocks noChangeArrowheads="1"/>
          </p:cNvSpPr>
          <p:nvPr/>
        </p:nvSpPr>
        <p:spPr bwMode="auto">
          <a:xfrm>
            <a:off x="685800" y="2209800"/>
            <a:ext cx="3581400" cy="23622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ArrayFill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push ebp</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ebp,esp</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pushad</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esi,[ebp+12]</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ecx,[ebp+8]</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t>
            </a:r>
          </a:p>
        </p:txBody>
      </p:sp>
      <p:graphicFrame>
        <p:nvGraphicFramePr>
          <p:cNvPr id="174084" name="Object 1028"/>
          <p:cNvGraphicFramePr>
            <a:graphicFrameLocks noChangeAspect="1"/>
          </p:cNvGraphicFramePr>
          <p:nvPr/>
        </p:nvGraphicFramePr>
        <p:xfrm>
          <a:off x="4816475" y="2438400"/>
          <a:ext cx="3014663" cy="1843088"/>
        </p:xfrm>
        <a:graphic>
          <a:graphicData uri="http://schemas.openxmlformats.org/presentationml/2006/ole">
            <p:oleObj spid="_x0000_s174084" name="VISIO" r:id="rId3" imgW="2040840" imgH="1071000" progId="Visio.Drawing.6">
              <p:embed/>
            </p:oleObj>
          </a:graphicData>
        </a:graphic>
      </p:graphicFrame>
      <p:sp>
        <p:nvSpPr>
          <p:cNvPr id="174085" name="Text Box 1029"/>
          <p:cNvSpPr txBox="1">
            <a:spLocks noChangeArrowheads="1"/>
          </p:cNvSpPr>
          <p:nvPr/>
        </p:nvSpPr>
        <p:spPr bwMode="auto">
          <a:xfrm>
            <a:off x="685800" y="4800600"/>
            <a:ext cx="7848600" cy="977900"/>
          </a:xfrm>
          <a:prstGeom prst="rect">
            <a:avLst/>
          </a:prstGeom>
          <a:noFill/>
          <a:ln w="9525">
            <a:noFill/>
            <a:miter lim="800000"/>
            <a:headEnd/>
            <a:tailEnd/>
          </a:ln>
          <a:effectLst/>
        </p:spPr>
        <p:txBody>
          <a:bodyPr tIns="137160" bIns="137160">
            <a:spAutoFit/>
          </a:bodyPr>
          <a:lstStyle/>
          <a:p>
            <a:pPr>
              <a:lnSpc>
                <a:spcPct val="110000"/>
              </a:lnSpc>
              <a:spcBef>
                <a:spcPct val="50000"/>
              </a:spcBef>
            </a:pPr>
            <a:r>
              <a:rPr lang="en-US" altLang="zh-TW" b="0">
                <a:ea typeface="新細明體" pitchFamily="18" charset="-120"/>
              </a:rPr>
              <a:t>ESI points to the beginning of the array, so it's easy to use a loop to access each array element. </a:t>
            </a:r>
            <a:r>
              <a:rPr lang="en-US" altLang="zh-TW" b="0">
                <a:ea typeface="新細明體" pitchFamily="18" charset="-120"/>
                <a:hlinkClick r:id="rId4"/>
              </a:rPr>
              <a:t>View the complete program</a:t>
            </a:r>
            <a:r>
              <a:rPr lang="en-US" altLang="zh-TW" b="0">
                <a:ea typeface="新細明體" pitchFamily="18" charset="-120"/>
              </a:rPr>
              <a:t>.</a:t>
            </a:r>
          </a:p>
        </p:txBody>
      </p:sp>
      <p:sp>
        <p:nvSpPr>
          <p:cNvPr id="174086" name="Text Box 1030"/>
          <p:cNvSpPr txBox="1">
            <a:spLocks noChangeArrowheads="1"/>
          </p:cNvSpPr>
          <p:nvPr/>
        </p:nvSpPr>
        <p:spPr bwMode="auto">
          <a:xfrm>
            <a:off x="609600" y="1066800"/>
            <a:ext cx="7848600" cy="977900"/>
          </a:xfrm>
          <a:prstGeom prst="rect">
            <a:avLst/>
          </a:prstGeom>
          <a:noFill/>
          <a:ln w="9525">
            <a:noFill/>
            <a:miter lim="800000"/>
            <a:headEnd/>
            <a:tailEnd/>
          </a:ln>
          <a:effectLst/>
        </p:spPr>
        <p:txBody>
          <a:bodyPr tIns="137160" bIns="137160">
            <a:spAutoFit/>
          </a:bodyPr>
          <a:lstStyle/>
          <a:p>
            <a:pPr>
              <a:lnSpc>
                <a:spcPct val="110000"/>
              </a:lnSpc>
              <a:spcBef>
                <a:spcPct val="50000"/>
              </a:spcBef>
            </a:pPr>
            <a:r>
              <a:rPr lang="en-US" altLang="zh-TW" b="0">
                <a:ea typeface="新細明體" pitchFamily="18" charset="-120"/>
              </a:rPr>
              <a:t>ArrayFill can reference an array without knowing the array's name: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4084"/>
                                        </p:tgtEl>
                                        <p:attrNameLst>
                                          <p:attrName>style.visibility</p:attrName>
                                        </p:attrNameLst>
                                      </p:cBhvr>
                                      <p:to>
                                        <p:strVal val="visible"/>
                                      </p:to>
                                    </p:set>
                                    <p:animEffect transition="in" filter="box(in)">
                                      <p:cBhvr>
                                        <p:cTn id="7" dur="500"/>
                                        <p:tgtEl>
                                          <p:spTgt spid="17408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085"/>
                                        </p:tgtEl>
                                        <p:attrNameLst>
                                          <p:attrName>style.visibility</p:attrName>
                                        </p:attrNameLst>
                                      </p:cBhvr>
                                      <p:to>
                                        <p:strVal val="visible"/>
                                      </p:to>
                                    </p:set>
                                    <p:animEffect transition="in" filter="box(in)">
                                      <p:cBhvr>
                                        <p:cTn id="12" dur="500"/>
                                        <p:tgtEl>
                                          <p:spTgt spid="174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17F9B784-376A-499D-AE94-865CFF3723A8}" type="slidenum">
              <a:rPr lang="zh-TW" altLang="en-US"/>
              <a:pPr/>
              <a:t>13</a:t>
            </a:fld>
            <a:endParaRPr lang="zh-TW" altLang="en-US"/>
          </a:p>
        </p:txBody>
      </p:sp>
      <p:sp>
        <p:nvSpPr>
          <p:cNvPr id="98306" name="Rectangle 2"/>
          <p:cNvSpPr>
            <a:spLocks noGrp="1" noChangeArrowheads="1"/>
          </p:cNvSpPr>
          <p:nvPr>
            <p:ph type="title"/>
          </p:nvPr>
        </p:nvSpPr>
        <p:spPr/>
        <p:txBody>
          <a:bodyPr/>
          <a:lstStyle/>
          <a:p>
            <a:r>
              <a:rPr lang="en-US" altLang="zh-TW">
                <a:ea typeface="新細明體" pitchFamily="18" charset="-120"/>
              </a:rPr>
              <a:t>Local Variables</a:t>
            </a:r>
          </a:p>
        </p:txBody>
      </p:sp>
      <p:sp>
        <p:nvSpPr>
          <p:cNvPr id="98307" name="Rectangle 3"/>
          <p:cNvSpPr>
            <a:spLocks noGrp="1" noChangeArrowheads="1"/>
          </p:cNvSpPr>
          <p:nvPr>
            <p:ph type="body" idx="1"/>
          </p:nvPr>
        </p:nvSpPr>
        <p:spPr>
          <a:xfrm>
            <a:off x="685800" y="1143000"/>
            <a:ext cx="7772400" cy="2133600"/>
          </a:xfrm>
        </p:spPr>
        <p:txBody>
          <a:bodyPr/>
          <a:lstStyle/>
          <a:p>
            <a:r>
              <a:rPr lang="en-US" altLang="zh-TW">
                <a:ea typeface="新細明體" pitchFamily="18" charset="-120"/>
              </a:rPr>
              <a:t>To explicitly create local variables, subtract their total size from ESP.</a:t>
            </a:r>
          </a:p>
          <a:p>
            <a:r>
              <a:rPr lang="en-US" altLang="zh-TW">
                <a:ea typeface="新細明體" pitchFamily="18" charset="-120"/>
              </a:rPr>
              <a:t>The following example creates and initializes two 32-bit local variables (we'll call them </a:t>
            </a:r>
            <a:r>
              <a:rPr lang="en-US" altLang="zh-TW">
                <a:solidFill>
                  <a:schemeClr val="tx2"/>
                </a:solidFill>
                <a:ea typeface="新細明體" pitchFamily="18" charset="-120"/>
              </a:rPr>
              <a:t>locA</a:t>
            </a:r>
            <a:r>
              <a:rPr lang="en-US" altLang="zh-TW">
                <a:ea typeface="新細明體" pitchFamily="18" charset="-120"/>
              </a:rPr>
              <a:t> and </a:t>
            </a:r>
            <a:r>
              <a:rPr lang="en-US" altLang="zh-TW">
                <a:solidFill>
                  <a:schemeClr val="tx2"/>
                </a:solidFill>
                <a:ea typeface="新細明體" pitchFamily="18" charset="-120"/>
              </a:rPr>
              <a:t>locB</a:t>
            </a:r>
            <a:r>
              <a:rPr lang="en-US" altLang="zh-TW">
                <a:ea typeface="新細明體" pitchFamily="18" charset="-120"/>
              </a:rPr>
              <a:t>):</a:t>
            </a:r>
          </a:p>
        </p:txBody>
      </p:sp>
      <p:sp>
        <p:nvSpPr>
          <p:cNvPr id="98308" name="Text Box 4"/>
          <p:cNvSpPr txBox="1">
            <a:spLocks noChangeArrowheads="1"/>
          </p:cNvSpPr>
          <p:nvPr/>
        </p:nvSpPr>
        <p:spPr bwMode="auto">
          <a:xfrm>
            <a:off x="1524000" y="3048000"/>
            <a:ext cx="5867400" cy="25146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MySub PROC</a:t>
            </a:r>
          </a:p>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	push ebp</a:t>
            </a:r>
          </a:p>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	mov  ebp,esp</a:t>
            </a:r>
          </a:p>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	sub  esp,8</a:t>
            </a:r>
          </a:p>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	mov  [ebp-4],123456h	; locA</a:t>
            </a:r>
          </a:p>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	mov  [ebp-8],0	; locB</a:t>
            </a:r>
          </a:p>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	.</a:t>
            </a:r>
          </a:p>
          <a:p>
            <a:pPr>
              <a:lnSpc>
                <a:spcPct val="50000"/>
              </a:lnSpc>
              <a:spcBef>
                <a:spcPct val="50000"/>
              </a:spcBef>
              <a:tabLst>
                <a:tab pos="457200" algn="l"/>
                <a:tab pos="4514850" algn="l"/>
              </a:tabLst>
            </a:pPr>
            <a:r>
              <a:rPr lang="en-US" altLang="zh-TW" sz="1800">
                <a:latin typeface="Courier New" pitchFamily="49" charset="0"/>
                <a:ea typeface="新細明體" pitchFamily="18" charset="-12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A1BA6EE7-FE01-4538-B664-875AE44632EA}" type="slidenum">
              <a:rPr lang="zh-TW" altLang="en-US"/>
              <a:pPr/>
              <a:t>14</a:t>
            </a:fld>
            <a:endParaRPr lang="zh-TW" altLang="en-US"/>
          </a:p>
        </p:txBody>
      </p:sp>
      <p:sp>
        <p:nvSpPr>
          <p:cNvPr id="99330" name="Rectangle 2"/>
          <p:cNvSpPr>
            <a:spLocks noGrp="1" noChangeArrowheads="1"/>
          </p:cNvSpPr>
          <p:nvPr>
            <p:ph type="title"/>
          </p:nvPr>
        </p:nvSpPr>
        <p:spPr/>
        <p:txBody>
          <a:bodyPr/>
          <a:lstStyle/>
          <a:p>
            <a:r>
              <a:rPr lang="en-US" altLang="zh-TW">
                <a:ea typeface="新細明體" pitchFamily="18" charset="-120"/>
              </a:rPr>
              <a:t>LEA Instruction</a:t>
            </a:r>
          </a:p>
        </p:txBody>
      </p:sp>
      <p:sp>
        <p:nvSpPr>
          <p:cNvPr id="99331" name="Rectangle 3"/>
          <p:cNvSpPr>
            <a:spLocks noGrp="1" noChangeArrowheads="1"/>
          </p:cNvSpPr>
          <p:nvPr>
            <p:ph type="body" idx="1"/>
          </p:nvPr>
        </p:nvSpPr>
        <p:spPr>
          <a:xfrm>
            <a:off x="685800" y="1143000"/>
            <a:ext cx="7772400" cy="2438400"/>
          </a:xfrm>
        </p:spPr>
        <p:txBody>
          <a:bodyPr/>
          <a:lstStyle/>
          <a:p>
            <a:r>
              <a:rPr lang="en-US" altLang="zh-TW">
                <a:ea typeface="新細明體" pitchFamily="18" charset="-120"/>
              </a:rPr>
              <a:t>The LEA instruction returns offsets of both direct and</a:t>
            </a:r>
            <a:r>
              <a:rPr lang="en-US" altLang="zh-TW">
                <a:solidFill>
                  <a:schemeClr val="tx2"/>
                </a:solidFill>
                <a:ea typeface="新細明體" pitchFamily="18" charset="-120"/>
              </a:rPr>
              <a:t> </a:t>
            </a:r>
            <a:r>
              <a:rPr lang="en-US" altLang="zh-TW">
                <a:ea typeface="新細明體" pitchFamily="18" charset="-120"/>
              </a:rPr>
              <a:t>indirect operands. </a:t>
            </a:r>
          </a:p>
          <a:p>
            <a:pPr lvl="1"/>
            <a:r>
              <a:rPr lang="en-US" altLang="zh-TW">
                <a:ea typeface="新細明體" pitchFamily="18" charset="-120"/>
              </a:rPr>
              <a:t>OFFSET operator can only return constant offsets.</a:t>
            </a:r>
          </a:p>
          <a:p>
            <a:r>
              <a:rPr lang="en-US" altLang="zh-TW">
                <a:ea typeface="新細明體" pitchFamily="18" charset="-120"/>
              </a:rPr>
              <a:t>LEA is required when obtaining the offset of a stack parameter or local variable. For example:</a:t>
            </a:r>
          </a:p>
        </p:txBody>
      </p:sp>
      <p:sp>
        <p:nvSpPr>
          <p:cNvPr id="99332" name="Text Box 4"/>
          <p:cNvSpPr txBox="1">
            <a:spLocks noChangeArrowheads="1"/>
          </p:cNvSpPr>
          <p:nvPr/>
        </p:nvSpPr>
        <p:spPr bwMode="auto">
          <a:xfrm>
            <a:off x="1066800" y="3429000"/>
            <a:ext cx="7162800" cy="23622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4110038" algn="l"/>
              </a:tabLst>
            </a:pPr>
            <a:r>
              <a:rPr lang="en-US" altLang="zh-TW" sz="1800">
                <a:latin typeface="Courier New" pitchFamily="49" charset="0"/>
                <a:ea typeface="新細明體" pitchFamily="18" charset="-120"/>
              </a:rPr>
              <a:t>CopyString PROC,</a:t>
            </a:r>
          </a:p>
          <a:p>
            <a:pPr>
              <a:lnSpc>
                <a:spcPct val="50000"/>
              </a:lnSpc>
              <a:spcBef>
                <a:spcPct val="50000"/>
              </a:spcBef>
              <a:tabLst>
                <a:tab pos="457200" algn="l"/>
                <a:tab pos="4110038" algn="l"/>
              </a:tabLst>
            </a:pPr>
            <a:r>
              <a:rPr lang="en-US" altLang="zh-TW" sz="1800">
                <a:latin typeface="Courier New" pitchFamily="49" charset="0"/>
                <a:ea typeface="新細明體" pitchFamily="18" charset="-120"/>
              </a:rPr>
              <a:t>	count:DWORD	; parameter</a:t>
            </a:r>
          </a:p>
          <a:p>
            <a:pPr>
              <a:lnSpc>
                <a:spcPct val="50000"/>
              </a:lnSpc>
              <a:spcBef>
                <a:spcPct val="50000"/>
              </a:spcBef>
              <a:tabLst>
                <a:tab pos="457200" algn="l"/>
                <a:tab pos="4110038" algn="l"/>
              </a:tabLst>
            </a:pPr>
            <a:r>
              <a:rPr lang="en-US" altLang="zh-TW" sz="1800">
                <a:latin typeface="Courier New" pitchFamily="49" charset="0"/>
                <a:ea typeface="新細明體" pitchFamily="18" charset="-120"/>
              </a:rPr>
              <a:t>	LOCAL temp[20]:BYTE	; local variable</a:t>
            </a:r>
          </a:p>
          <a:p>
            <a:pPr>
              <a:lnSpc>
                <a:spcPct val="50000"/>
              </a:lnSpc>
              <a:spcBef>
                <a:spcPct val="50000"/>
              </a:spcBef>
              <a:tabLst>
                <a:tab pos="457200" algn="l"/>
                <a:tab pos="4110038"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4110038" algn="l"/>
              </a:tabLst>
            </a:pPr>
            <a:r>
              <a:rPr lang="en-US" altLang="zh-TW" sz="1800">
                <a:latin typeface="Courier New" pitchFamily="49" charset="0"/>
                <a:ea typeface="新細明體" pitchFamily="18" charset="-120"/>
              </a:rPr>
              <a:t>	mov edi,OFFSET count	; invalid operand</a:t>
            </a:r>
          </a:p>
          <a:p>
            <a:pPr>
              <a:lnSpc>
                <a:spcPct val="50000"/>
              </a:lnSpc>
              <a:spcBef>
                <a:spcPct val="50000"/>
              </a:spcBef>
              <a:tabLst>
                <a:tab pos="457200" algn="l"/>
                <a:tab pos="4110038" algn="l"/>
              </a:tabLst>
            </a:pPr>
            <a:r>
              <a:rPr lang="en-US" altLang="zh-TW" sz="1800">
                <a:latin typeface="Courier New" pitchFamily="49" charset="0"/>
                <a:ea typeface="新細明體" pitchFamily="18" charset="-120"/>
              </a:rPr>
              <a:t>	mov esi,OFFSET temp	; invalid operand</a:t>
            </a:r>
          </a:p>
          <a:p>
            <a:pPr>
              <a:lnSpc>
                <a:spcPct val="50000"/>
              </a:lnSpc>
              <a:spcBef>
                <a:spcPct val="50000"/>
              </a:spcBef>
              <a:tabLst>
                <a:tab pos="457200" algn="l"/>
                <a:tab pos="4110038" algn="l"/>
              </a:tabLst>
            </a:pPr>
            <a:r>
              <a:rPr lang="en-US" altLang="zh-TW" sz="1800">
                <a:latin typeface="Courier New" pitchFamily="49" charset="0"/>
                <a:ea typeface="新細明體" pitchFamily="18" charset="-120"/>
              </a:rPr>
              <a:t>	lea edi,count	; ok</a:t>
            </a:r>
          </a:p>
          <a:p>
            <a:pPr>
              <a:lnSpc>
                <a:spcPct val="50000"/>
              </a:lnSpc>
              <a:spcBef>
                <a:spcPct val="50000"/>
              </a:spcBef>
              <a:tabLst>
                <a:tab pos="457200" algn="l"/>
                <a:tab pos="4110038" algn="l"/>
              </a:tabLst>
            </a:pPr>
            <a:r>
              <a:rPr lang="en-US" altLang="zh-TW" sz="1800">
                <a:latin typeface="Courier New" pitchFamily="49" charset="0"/>
                <a:ea typeface="新細明體" pitchFamily="18" charset="-120"/>
              </a:rPr>
              <a:t>	lea esi,temp	; 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box(in)">
                                      <p:cBhvr>
                                        <p:cTn id="7" dur="500"/>
                                        <p:tgtEl>
                                          <p:spTgt spid="99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6EF4E38D-C0BD-4AD3-841E-E07C9088F327}" type="slidenum">
              <a:rPr lang="zh-TW" altLang="en-US"/>
              <a:pPr/>
              <a:t>15</a:t>
            </a:fld>
            <a:endParaRPr lang="zh-TW" altLang="en-US"/>
          </a:p>
        </p:txBody>
      </p:sp>
      <p:sp>
        <p:nvSpPr>
          <p:cNvPr id="134146" name="Rectangle 1026"/>
          <p:cNvSpPr>
            <a:spLocks noGrp="1" noChangeArrowheads="1"/>
          </p:cNvSpPr>
          <p:nvPr>
            <p:ph type="title"/>
          </p:nvPr>
        </p:nvSpPr>
        <p:spPr/>
        <p:txBody>
          <a:bodyPr/>
          <a:lstStyle/>
          <a:p>
            <a:r>
              <a:rPr lang="en-US" altLang="zh-TW">
                <a:ea typeface="新細明體" pitchFamily="18" charset="-120"/>
              </a:rPr>
              <a:t>Your turn . . .</a:t>
            </a:r>
          </a:p>
        </p:txBody>
      </p:sp>
      <p:sp>
        <p:nvSpPr>
          <p:cNvPr id="134147" name="Rectangle 1027"/>
          <p:cNvSpPr>
            <a:spLocks noGrp="1" noChangeArrowheads="1"/>
          </p:cNvSpPr>
          <p:nvPr>
            <p:ph type="body" idx="1"/>
          </p:nvPr>
        </p:nvSpPr>
        <p:spPr>
          <a:xfrm>
            <a:off x="685800" y="1143000"/>
            <a:ext cx="7772400" cy="2438400"/>
          </a:xfrm>
        </p:spPr>
        <p:txBody>
          <a:bodyPr/>
          <a:lstStyle/>
          <a:p>
            <a:pPr>
              <a:tabLst>
                <a:tab pos="4117975" algn="l"/>
              </a:tabLst>
            </a:pPr>
            <a:r>
              <a:rPr lang="en-US" altLang="zh-TW">
                <a:ea typeface="新細明體" pitchFamily="18" charset="-120"/>
              </a:rPr>
              <a:t>Create a procedure named </a:t>
            </a:r>
            <a:r>
              <a:rPr lang="en-US" altLang="zh-TW">
                <a:solidFill>
                  <a:schemeClr val="tx2"/>
                </a:solidFill>
                <a:ea typeface="新細明體" pitchFamily="18" charset="-120"/>
              </a:rPr>
              <a:t>Difference</a:t>
            </a:r>
            <a:r>
              <a:rPr lang="en-US" altLang="zh-TW">
                <a:ea typeface="新細明體" pitchFamily="18" charset="-120"/>
              </a:rPr>
              <a:t> that subtracts the first argument from the second one. Following is a sample call:</a:t>
            </a:r>
          </a:p>
          <a:p>
            <a:pPr lvl="2">
              <a:tabLst>
                <a:tab pos="4117975" algn="l"/>
              </a:tabLst>
            </a:pPr>
            <a:r>
              <a:rPr lang="en-US" altLang="zh-TW" sz="1600">
                <a:ea typeface="新細明體" pitchFamily="18" charset="-120"/>
              </a:rPr>
              <a:t>push 14	; first argument</a:t>
            </a:r>
          </a:p>
          <a:p>
            <a:pPr lvl="2">
              <a:tabLst>
                <a:tab pos="4117975" algn="l"/>
              </a:tabLst>
            </a:pPr>
            <a:r>
              <a:rPr lang="en-US" altLang="zh-TW" sz="1600">
                <a:ea typeface="新細明體" pitchFamily="18" charset="-120"/>
              </a:rPr>
              <a:t>push 30	; second argument</a:t>
            </a:r>
          </a:p>
          <a:p>
            <a:pPr lvl="2">
              <a:tabLst>
                <a:tab pos="4117975" algn="l"/>
              </a:tabLst>
            </a:pPr>
            <a:r>
              <a:rPr lang="en-US" altLang="zh-TW" sz="1600">
                <a:ea typeface="新細明體" pitchFamily="18" charset="-120"/>
              </a:rPr>
              <a:t>call Difference	; EAX = 16</a:t>
            </a:r>
          </a:p>
        </p:txBody>
      </p:sp>
      <p:sp>
        <p:nvSpPr>
          <p:cNvPr id="134148" name="Text Box 1028"/>
          <p:cNvSpPr txBox="1">
            <a:spLocks noChangeArrowheads="1"/>
          </p:cNvSpPr>
          <p:nvPr/>
        </p:nvSpPr>
        <p:spPr bwMode="auto">
          <a:xfrm>
            <a:off x="914400" y="3581400"/>
            <a:ext cx="7162800" cy="25146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Difference PROC</a:t>
            </a:r>
          </a:p>
          <a:p>
            <a:pPr lvl="1">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push ebp</a:t>
            </a:r>
          </a:p>
          <a:p>
            <a:pPr lvl="1">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mov  ebp,esp</a:t>
            </a:r>
          </a:p>
          <a:p>
            <a:pPr lvl="1">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mov  eax,[ebp + 8]	; second argument</a:t>
            </a:r>
          </a:p>
          <a:p>
            <a:pPr lvl="1">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sub  eax,[ebp + 12]	; first argument</a:t>
            </a:r>
          </a:p>
          <a:p>
            <a:pPr lvl="1">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pop  ebp</a:t>
            </a:r>
          </a:p>
          <a:p>
            <a:pPr lvl="1">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ret  8</a:t>
            </a:r>
          </a:p>
          <a:p>
            <a:pPr>
              <a:lnSpc>
                <a:spcPct val="50000"/>
              </a:lnSpc>
              <a:spcBef>
                <a:spcPct val="50000"/>
              </a:spcBef>
              <a:tabLst>
                <a:tab pos="457200" algn="l"/>
                <a:tab pos="3657600" algn="l"/>
                <a:tab pos="4114800" algn="l"/>
              </a:tabLst>
            </a:pPr>
            <a:r>
              <a:rPr lang="en-US" altLang="zh-TW" sz="1600">
                <a:solidFill>
                  <a:schemeClr val="tx2"/>
                </a:solidFill>
                <a:latin typeface="Courier New" pitchFamily="49" charset="0"/>
                <a:ea typeface="新細明體" pitchFamily="18" charset="-120"/>
              </a:rPr>
              <a:t>Difference ENDP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148"/>
                                        </p:tgtEl>
                                        <p:attrNameLst>
                                          <p:attrName>style.visibility</p:attrName>
                                        </p:attrNameLst>
                                      </p:cBhvr>
                                      <p:to>
                                        <p:strVal val="visible"/>
                                      </p:to>
                                    </p:set>
                                    <p:animEffect transition="in" filter="dissolve">
                                      <p:cBhvr>
                                        <p:cTn id="7" dur="500"/>
                                        <p:tgtEl>
                                          <p:spTgt spid="134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4"/>
          <p:cNvSpPr>
            <a:spLocks noGrp="1"/>
          </p:cNvSpPr>
          <p:nvPr>
            <p:ph type="sldNum" sz="quarter" idx="11"/>
          </p:nvPr>
        </p:nvSpPr>
        <p:spPr/>
        <p:txBody>
          <a:bodyPr/>
          <a:lstStyle/>
          <a:p>
            <a:fld id="{F5E23D4A-0C09-4462-B977-63CAC88D7B0D}" type="slidenum">
              <a:rPr lang="zh-TW" altLang="en-US"/>
              <a:pPr/>
              <a:t>16</a:t>
            </a:fld>
            <a:endParaRPr lang="zh-TW" altLang="en-US"/>
          </a:p>
        </p:txBody>
      </p:sp>
      <p:sp>
        <p:nvSpPr>
          <p:cNvPr id="162818" name="Rectangle 1026"/>
          <p:cNvSpPr>
            <a:spLocks noGrp="1" noChangeArrowheads="1"/>
          </p:cNvSpPr>
          <p:nvPr>
            <p:ph type="title"/>
          </p:nvPr>
        </p:nvSpPr>
        <p:spPr/>
        <p:txBody>
          <a:bodyPr/>
          <a:lstStyle/>
          <a:p>
            <a:r>
              <a:rPr lang="en-US" altLang="zh-TW">
                <a:ea typeface="新細明體" pitchFamily="18" charset="-120"/>
              </a:rPr>
              <a:t>Parameter Classifications</a:t>
            </a:r>
          </a:p>
        </p:txBody>
      </p:sp>
      <p:sp>
        <p:nvSpPr>
          <p:cNvPr id="162819" name="Rectangle 1027"/>
          <p:cNvSpPr>
            <a:spLocks noGrp="1" noChangeArrowheads="1"/>
          </p:cNvSpPr>
          <p:nvPr>
            <p:ph type="body" idx="1"/>
          </p:nvPr>
        </p:nvSpPr>
        <p:spPr>
          <a:xfrm>
            <a:off x="685800" y="1143000"/>
            <a:ext cx="7772400" cy="1828800"/>
          </a:xfrm>
        </p:spPr>
        <p:txBody>
          <a:bodyPr/>
          <a:lstStyle/>
          <a:p>
            <a:r>
              <a:rPr lang="en-US" altLang="zh-TW" sz="2000">
                <a:ea typeface="新細明體" pitchFamily="18" charset="-120"/>
              </a:rPr>
              <a:t>An </a:t>
            </a:r>
            <a:r>
              <a:rPr lang="en-US" altLang="zh-TW" sz="2000">
                <a:solidFill>
                  <a:schemeClr val="tx2"/>
                </a:solidFill>
                <a:ea typeface="新細明體" pitchFamily="18" charset="-120"/>
              </a:rPr>
              <a:t>input parameter</a:t>
            </a:r>
            <a:r>
              <a:rPr lang="en-US" altLang="zh-TW" sz="2000">
                <a:ea typeface="新細明體" pitchFamily="18" charset="-120"/>
              </a:rPr>
              <a:t> is data passed by a calling program to a procedure. </a:t>
            </a:r>
          </a:p>
          <a:p>
            <a:pPr lvl="1"/>
            <a:r>
              <a:rPr lang="en-US" altLang="zh-TW" sz="2000">
                <a:ea typeface="新細明體" pitchFamily="18" charset="-120"/>
              </a:rPr>
              <a:t>The called procedure is not expected to modify the corresponding parameter variable, and even if it does, the modification is confined to the procedure itself.</a:t>
            </a:r>
          </a:p>
        </p:txBody>
      </p:sp>
      <p:sp>
        <p:nvSpPr>
          <p:cNvPr id="162820" name="Text Box 1028"/>
          <p:cNvSpPr txBox="1">
            <a:spLocks noChangeArrowheads="1"/>
          </p:cNvSpPr>
          <p:nvPr/>
        </p:nvSpPr>
        <p:spPr bwMode="auto">
          <a:xfrm>
            <a:off x="685800" y="4419600"/>
            <a:ext cx="8229600" cy="1247775"/>
          </a:xfrm>
          <a:prstGeom prst="rect">
            <a:avLst/>
          </a:prstGeom>
          <a:noFill/>
          <a:ln w="9525">
            <a:noFill/>
            <a:miter lim="800000"/>
            <a:headEnd/>
            <a:tailEnd/>
          </a:ln>
          <a:effectLst/>
        </p:spPr>
        <p:txBody>
          <a:bodyPr tIns="137160" bIns="137160">
            <a:spAutoFit/>
          </a:bodyPr>
          <a:lstStyle/>
          <a:p>
            <a:pPr marL="341313" indent="-341313">
              <a:spcBef>
                <a:spcPct val="20000"/>
              </a:spcBef>
              <a:buClr>
                <a:schemeClr val="tx1"/>
              </a:buClr>
              <a:buFontTx/>
              <a:buChar char="•"/>
            </a:pPr>
            <a:r>
              <a:rPr lang="en-US" altLang="zh-TW" sz="2000" b="0">
                <a:ea typeface="新細明體" pitchFamily="18" charset="-120"/>
              </a:rPr>
              <a:t>An </a:t>
            </a:r>
            <a:r>
              <a:rPr lang="en-US" altLang="zh-TW" sz="2000" b="0">
                <a:solidFill>
                  <a:schemeClr val="tx2"/>
                </a:solidFill>
                <a:ea typeface="新細明體" pitchFamily="18" charset="-120"/>
              </a:rPr>
              <a:t>input-output parameter</a:t>
            </a:r>
            <a:r>
              <a:rPr lang="en-US" altLang="zh-TW" sz="2000" b="0">
                <a:ea typeface="新細明體" pitchFamily="18" charset="-120"/>
              </a:rPr>
              <a:t> is a pointer to a variable containing input that will be both used and modified by the procedure. </a:t>
            </a:r>
          </a:p>
          <a:p>
            <a:pPr marL="739775" lvl="1" indent="-282575">
              <a:spcBef>
                <a:spcPct val="20000"/>
              </a:spcBef>
              <a:buClr>
                <a:schemeClr val="tx1"/>
              </a:buClr>
              <a:buFontTx/>
              <a:buChar char="•"/>
            </a:pPr>
            <a:r>
              <a:rPr lang="en-US" altLang="zh-TW" sz="2000" b="0">
                <a:ea typeface="新細明體" pitchFamily="18" charset="-120"/>
              </a:rPr>
              <a:t>The variable passed by the calling program is modified.</a:t>
            </a:r>
            <a:endParaRPr lang="en-US" altLang="zh-TW">
              <a:ea typeface="新細明體" pitchFamily="18" charset="-120"/>
            </a:endParaRPr>
          </a:p>
        </p:txBody>
      </p:sp>
      <p:sp>
        <p:nvSpPr>
          <p:cNvPr id="162821" name="Rectangle 1029"/>
          <p:cNvSpPr>
            <a:spLocks noChangeArrowheads="1"/>
          </p:cNvSpPr>
          <p:nvPr/>
        </p:nvSpPr>
        <p:spPr bwMode="auto">
          <a:xfrm>
            <a:off x="685800" y="2819400"/>
            <a:ext cx="8382000" cy="1644650"/>
          </a:xfrm>
          <a:prstGeom prst="rect">
            <a:avLst/>
          </a:prstGeom>
          <a:noFill/>
          <a:ln w="9525">
            <a:noFill/>
            <a:miter lim="800000"/>
            <a:headEnd/>
            <a:tailEnd/>
          </a:ln>
          <a:effectLst/>
        </p:spPr>
        <p:txBody>
          <a:bodyPr tIns="137160" bIns="137160">
            <a:spAutoFit/>
          </a:bodyPr>
          <a:lstStyle/>
          <a:p>
            <a:pPr marL="341313" indent="-341313">
              <a:spcBef>
                <a:spcPct val="50000"/>
              </a:spcBef>
              <a:buClr>
                <a:schemeClr val="tx1"/>
              </a:buClr>
              <a:buFontTx/>
              <a:buChar char="•"/>
            </a:pPr>
            <a:r>
              <a:rPr lang="en-US" altLang="zh-TW" sz="2000" b="0">
                <a:ea typeface="新細明體" pitchFamily="18" charset="-120"/>
              </a:rPr>
              <a:t>An </a:t>
            </a:r>
            <a:r>
              <a:rPr lang="en-US" altLang="zh-TW" sz="2000" b="0">
                <a:solidFill>
                  <a:schemeClr val="tx2"/>
                </a:solidFill>
                <a:ea typeface="新細明體" pitchFamily="18" charset="-120"/>
              </a:rPr>
              <a:t>output parameter</a:t>
            </a:r>
            <a:r>
              <a:rPr lang="en-US" altLang="zh-TW" sz="2000" b="0">
                <a:ea typeface="新細明體" pitchFamily="18" charset="-120"/>
              </a:rPr>
              <a:t> is created by passing a pointer to a variable when a procedure is called. </a:t>
            </a:r>
          </a:p>
          <a:p>
            <a:pPr marL="682625" lvl="1" indent="-227013">
              <a:spcBef>
                <a:spcPct val="50000"/>
              </a:spcBef>
              <a:buClr>
                <a:schemeClr val="tx1"/>
              </a:buClr>
              <a:buFontTx/>
              <a:buChar char="•"/>
            </a:pPr>
            <a:r>
              <a:rPr lang="en-US" altLang="zh-TW" sz="2000" b="0">
                <a:ea typeface="新細明體" pitchFamily="18" charset="-120"/>
              </a:rPr>
              <a:t>The procedure does not use any existing data from the variable, but it fills in a new value before it returns.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2821"/>
                                        </p:tgtEl>
                                        <p:attrNameLst>
                                          <p:attrName>style.visibility</p:attrName>
                                        </p:attrNameLst>
                                      </p:cBhvr>
                                      <p:to>
                                        <p:strVal val="visible"/>
                                      </p:to>
                                    </p:set>
                                    <p:animEffect transition="in" filter="box(in)">
                                      <p:cBhvr>
                                        <p:cTn id="7" dur="500"/>
                                        <p:tgtEl>
                                          <p:spTgt spid="1628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2820"/>
                                        </p:tgtEl>
                                        <p:attrNameLst>
                                          <p:attrName>style.visibility</p:attrName>
                                        </p:attrNameLst>
                                      </p:cBhvr>
                                      <p:to>
                                        <p:strVal val="visible"/>
                                      </p:to>
                                    </p:set>
                                    <p:animEffect transition="in" filter="box(in)">
                                      <p:cBhvr>
                                        <p:cTn id="12" dur="500"/>
                                        <p:tgtEl>
                                          <p:spTgt spid="162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autoUpdateAnimBg="0"/>
      <p:bldP spid="16282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3DA0ED59-31BC-48E5-A777-6CBDACB2E010}" type="slidenum">
              <a:rPr lang="zh-TW" altLang="en-US"/>
              <a:pPr/>
              <a:t>17</a:t>
            </a:fld>
            <a:endParaRPr lang="zh-TW" altLang="en-US"/>
          </a:p>
        </p:txBody>
      </p:sp>
      <p:sp>
        <p:nvSpPr>
          <p:cNvPr id="164866" name="Rectangle 1026"/>
          <p:cNvSpPr>
            <a:spLocks noGrp="1" noChangeArrowheads="1"/>
          </p:cNvSpPr>
          <p:nvPr>
            <p:ph type="title"/>
          </p:nvPr>
        </p:nvSpPr>
        <p:spPr/>
        <p:txBody>
          <a:bodyPr/>
          <a:lstStyle/>
          <a:p>
            <a:r>
              <a:rPr lang="en-US" altLang="zh-TW">
                <a:ea typeface="新細明體" pitchFamily="18" charset="-120"/>
              </a:rPr>
              <a:t>Example: Exchanging Two Integers</a:t>
            </a:r>
          </a:p>
        </p:txBody>
      </p:sp>
      <p:sp>
        <p:nvSpPr>
          <p:cNvPr id="164867" name="Text Box 1027"/>
          <p:cNvSpPr txBox="1">
            <a:spLocks noChangeArrowheads="1"/>
          </p:cNvSpPr>
          <p:nvPr/>
        </p:nvSpPr>
        <p:spPr bwMode="auto">
          <a:xfrm>
            <a:off x="762000" y="2362200"/>
            <a:ext cx="7772400" cy="32766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Swap PROC USES eax esi edi,</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pValX:PTR DWORD,	; pointer to first integer</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pValY:PTR DWORD	; pointer to second integer</a:t>
            </a:r>
          </a:p>
          <a:p>
            <a:pPr lvl="1">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esi,pValX	; get pointers</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edi,pValY</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eax,[esi]	; get first integer</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xchg eax,[edi]	; exchange with second</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[esi],eax	; replace first integer</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ret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Swap ENDP</a:t>
            </a:r>
          </a:p>
        </p:txBody>
      </p:sp>
      <p:sp>
        <p:nvSpPr>
          <p:cNvPr id="164868" name="Text Box 1028"/>
          <p:cNvSpPr txBox="1">
            <a:spLocks noChangeArrowheads="1"/>
          </p:cNvSpPr>
          <p:nvPr/>
        </p:nvSpPr>
        <p:spPr bwMode="auto">
          <a:xfrm>
            <a:off x="685800" y="990600"/>
            <a:ext cx="7696200" cy="123507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The Swap procedure exchanges the values of two 32-bit integers. </a:t>
            </a:r>
            <a:r>
              <a:rPr lang="en-US" altLang="zh-TW" b="0">
                <a:solidFill>
                  <a:schemeClr val="tx2"/>
                </a:solidFill>
                <a:ea typeface="新細明體" pitchFamily="18" charset="-120"/>
              </a:rPr>
              <a:t>pValX</a:t>
            </a:r>
            <a:r>
              <a:rPr lang="en-US" altLang="zh-TW" b="0">
                <a:ea typeface="新細明體" pitchFamily="18" charset="-120"/>
              </a:rPr>
              <a:t> and </a:t>
            </a:r>
            <a:r>
              <a:rPr lang="en-US" altLang="zh-TW" b="0">
                <a:solidFill>
                  <a:schemeClr val="tx2"/>
                </a:solidFill>
                <a:ea typeface="新細明體" pitchFamily="18" charset="-120"/>
              </a:rPr>
              <a:t>pValY</a:t>
            </a:r>
            <a:r>
              <a:rPr lang="en-US" altLang="zh-TW" b="0">
                <a:ea typeface="新細明體" pitchFamily="18" charset="-120"/>
              </a:rPr>
              <a:t> do not change values, but the integers they point to are modified.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9F6D0396-2F0E-4654-B76B-FB01586373BC}" type="slidenum">
              <a:rPr lang="zh-TW" altLang="en-US"/>
              <a:pPr/>
              <a:t>18</a:t>
            </a:fld>
            <a:endParaRPr lang="zh-TW" altLang="en-US"/>
          </a:p>
        </p:txBody>
      </p:sp>
      <p:sp>
        <p:nvSpPr>
          <p:cNvPr id="154626" name="Rectangle 1026"/>
          <p:cNvSpPr>
            <a:spLocks noGrp="1" noChangeArrowheads="1"/>
          </p:cNvSpPr>
          <p:nvPr>
            <p:ph type="title"/>
          </p:nvPr>
        </p:nvSpPr>
        <p:spPr/>
        <p:txBody>
          <a:bodyPr/>
          <a:lstStyle/>
          <a:p>
            <a:r>
              <a:rPr lang="en-US" altLang="zh-TW">
                <a:ea typeface="新細明體" pitchFamily="18" charset="-120"/>
              </a:rPr>
              <a:t>ENTER and LEAVE</a:t>
            </a:r>
          </a:p>
        </p:txBody>
      </p:sp>
      <p:sp>
        <p:nvSpPr>
          <p:cNvPr id="154627" name="Rectangle 1027"/>
          <p:cNvSpPr>
            <a:spLocks noGrp="1" noChangeArrowheads="1"/>
          </p:cNvSpPr>
          <p:nvPr>
            <p:ph type="body" idx="1"/>
          </p:nvPr>
        </p:nvSpPr>
        <p:spPr>
          <a:xfrm>
            <a:off x="685800" y="1143000"/>
            <a:ext cx="7772400" cy="4876800"/>
          </a:xfrm>
        </p:spPr>
        <p:txBody>
          <a:bodyPr/>
          <a:lstStyle/>
          <a:p>
            <a:pPr>
              <a:lnSpc>
                <a:spcPct val="90000"/>
              </a:lnSpc>
            </a:pPr>
            <a:r>
              <a:rPr lang="en-US" altLang="zh-TW">
                <a:ea typeface="新細明體" pitchFamily="18" charset="-120"/>
              </a:rPr>
              <a:t>ENTER instruction creates stack frame for a called procedure</a:t>
            </a:r>
          </a:p>
          <a:p>
            <a:pPr lvl="1">
              <a:lnSpc>
                <a:spcPct val="90000"/>
              </a:lnSpc>
            </a:pPr>
            <a:r>
              <a:rPr lang="en-US" altLang="zh-TW">
                <a:ea typeface="新細明體" pitchFamily="18" charset="-120"/>
              </a:rPr>
              <a:t>ENTER </a:t>
            </a:r>
            <a:r>
              <a:rPr lang="en-US" altLang="zh-TW" i="1">
                <a:ea typeface="新細明體" pitchFamily="18" charset="-120"/>
              </a:rPr>
              <a:t>numbytes, nestinglevel</a:t>
            </a:r>
          </a:p>
          <a:p>
            <a:pPr lvl="1">
              <a:lnSpc>
                <a:spcPct val="90000"/>
              </a:lnSpc>
            </a:pPr>
            <a:r>
              <a:rPr lang="en-US" altLang="zh-TW">
                <a:ea typeface="新細明體" pitchFamily="18" charset="-120"/>
              </a:rPr>
              <a:t>pushes EBP on the stack</a:t>
            </a:r>
          </a:p>
          <a:p>
            <a:pPr lvl="1">
              <a:lnSpc>
                <a:spcPct val="90000"/>
              </a:lnSpc>
            </a:pPr>
            <a:r>
              <a:rPr lang="en-US" altLang="zh-TW">
                <a:ea typeface="新細明體" pitchFamily="18" charset="-120"/>
              </a:rPr>
              <a:t>sets EBP to the base of the stack frame</a:t>
            </a:r>
          </a:p>
          <a:p>
            <a:pPr lvl="1">
              <a:lnSpc>
                <a:spcPct val="90000"/>
              </a:lnSpc>
            </a:pPr>
            <a:r>
              <a:rPr lang="en-US" altLang="zh-TW">
                <a:ea typeface="新細明體" pitchFamily="18" charset="-120"/>
              </a:rPr>
              <a:t>reserves space for local variables</a:t>
            </a:r>
          </a:p>
          <a:p>
            <a:pPr lvl="1">
              <a:lnSpc>
                <a:spcPct val="90000"/>
              </a:lnSpc>
            </a:pPr>
            <a:r>
              <a:rPr lang="en-US" altLang="zh-TW">
                <a:ea typeface="新細明體" pitchFamily="18" charset="-120"/>
              </a:rPr>
              <a:t>Example:</a:t>
            </a:r>
          </a:p>
          <a:p>
            <a:pPr lvl="2">
              <a:lnSpc>
                <a:spcPct val="90000"/>
              </a:lnSpc>
            </a:pPr>
            <a:r>
              <a:rPr lang="en-US" altLang="zh-TW">
                <a:ea typeface="新細明體" pitchFamily="18" charset="-120"/>
              </a:rPr>
              <a:t>MySub PROC</a:t>
            </a:r>
          </a:p>
          <a:p>
            <a:pPr lvl="2">
              <a:lnSpc>
                <a:spcPct val="90000"/>
              </a:lnSpc>
            </a:pPr>
            <a:r>
              <a:rPr lang="en-US" altLang="zh-TW">
                <a:ea typeface="新細明體" pitchFamily="18" charset="-120"/>
              </a:rPr>
              <a:t>	enter 8,0</a:t>
            </a:r>
          </a:p>
          <a:p>
            <a:pPr lvl="1">
              <a:lnSpc>
                <a:spcPct val="90000"/>
              </a:lnSpc>
            </a:pPr>
            <a:r>
              <a:rPr lang="en-US" altLang="zh-TW">
                <a:ea typeface="新細明體" pitchFamily="18" charset="-120"/>
              </a:rPr>
              <a:t>Equivalent to:</a:t>
            </a:r>
          </a:p>
          <a:p>
            <a:pPr lvl="2">
              <a:lnSpc>
                <a:spcPct val="90000"/>
              </a:lnSpc>
            </a:pPr>
            <a:r>
              <a:rPr lang="en-US" altLang="zh-TW">
                <a:ea typeface="新細明體" pitchFamily="18" charset="-120"/>
              </a:rPr>
              <a:t>MySub PROC</a:t>
            </a:r>
          </a:p>
          <a:p>
            <a:pPr lvl="2">
              <a:lnSpc>
                <a:spcPct val="90000"/>
              </a:lnSpc>
            </a:pPr>
            <a:r>
              <a:rPr lang="en-US" altLang="zh-TW">
                <a:ea typeface="新細明體" pitchFamily="18" charset="-120"/>
              </a:rPr>
              <a:t>	push ebp</a:t>
            </a:r>
          </a:p>
          <a:p>
            <a:pPr lvl="2">
              <a:lnSpc>
                <a:spcPct val="90000"/>
              </a:lnSpc>
            </a:pPr>
            <a:r>
              <a:rPr lang="en-US" altLang="zh-TW">
                <a:ea typeface="新細明體" pitchFamily="18" charset="-120"/>
              </a:rPr>
              <a:t>	mov ebp,esp</a:t>
            </a:r>
          </a:p>
          <a:p>
            <a:pPr lvl="2">
              <a:lnSpc>
                <a:spcPct val="90000"/>
              </a:lnSpc>
            </a:pPr>
            <a:r>
              <a:rPr lang="en-US" altLang="zh-TW">
                <a:ea typeface="新細明體" pitchFamily="18" charset="-120"/>
              </a:rPr>
              <a:t>	sub esp,8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zh-TW"/>
              <a:t>Irvine, Kip R. Assembly Language for Intel-Based Computers 5/e, 2007.</a:t>
            </a:r>
          </a:p>
        </p:txBody>
      </p:sp>
      <p:sp>
        <p:nvSpPr>
          <p:cNvPr id="8" name="Slide Number Placeholder 4"/>
          <p:cNvSpPr>
            <a:spLocks noGrp="1"/>
          </p:cNvSpPr>
          <p:nvPr>
            <p:ph type="sldNum" sz="quarter" idx="11"/>
          </p:nvPr>
        </p:nvSpPr>
        <p:spPr/>
        <p:txBody>
          <a:bodyPr/>
          <a:lstStyle/>
          <a:p>
            <a:fld id="{F6169348-C254-4AF3-ACD6-590B77B443C5}" type="slidenum">
              <a:rPr lang="zh-TW" altLang="en-US"/>
              <a:pPr/>
              <a:t>19</a:t>
            </a:fld>
            <a:endParaRPr lang="zh-TW" altLang="en-US"/>
          </a:p>
        </p:txBody>
      </p:sp>
      <p:sp>
        <p:nvSpPr>
          <p:cNvPr id="175106" name="Rectangle 2"/>
          <p:cNvSpPr>
            <a:spLocks noGrp="1" noChangeArrowheads="1"/>
          </p:cNvSpPr>
          <p:nvPr>
            <p:ph type="title"/>
          </p:nvPr>
        </p:nvSpPr>
        <p:spPr/>
        <p:txBody>
          <a:bodyPr/>
          <a:lstStyle/>
          <a:p>
            <a:r>
              <a:rPr lang="en-US" altLang="zh-TW">
                <a:ea typeface="新細明體" pitchFamily="18" charset="-120"/>
              </a:rPr>
              <a:t>ENTER and LEAVE (cont.)</a:t>
            </a:r>
          </a:p>
        </p:txBody>
      </p:sp>
      <p:sp>
        <p:nvSpPr>
          <p:cNvPr id="175107" name="Rectangle 3"/>
          <p:cNvSpPr>
            <a:spLocks noGrp="1" noChangeArrowheads="1"/>
          </p:cNvSpPr>
          <p:nvPr>
            <p:ph type="body" idx="1"/>
          </p:nvPr>
        </p:nvSpPr>
        <p:spPr/>
        <p:txBody>
          <a:bodyPr/>
          <a:lstStyle/>
          <a:p>
            <a:r>
              <a:rPr lang="en-US" altLang="zh-TW">
                <a:ea typeface="新細明體" pitchFamily="18" charset="-120"/>
              </a:rPr>
              <a:t>LEAVE instruction terminates the stack frame for a procedure.</a:t>
            </a:r>
          </a:p>
          <a:p>
            <a:r>
              <a:rPr lang="en-US" altLang="zh-TW">
                <a:ea typeface="新細明體" pitchFamily="18" charset="-120"/>
              </a:rPr>
              <a:t>It reverses the action of a previous ENTER instruction by restoring ESP and EBP to the values they were assigned when the procedure was called.</a:t>
            </a:r>
          </a:p>
        </p:txBody>
      </p:sp>
      <p:sp>
        <p:nvSpPr>
          <p:cNvPr id="175109" name="Text Box 5"/>
          <p:cNvSpPr txBox="1">
            <a:spLocks noChangeArrowheads="1"/>
          </p:cNvSpPr>
          <p:nvPr/>
        </p:nvSpPr>
        <p:spPr bwMode="auto">
          <a:xfrm>
            <a:off x="1143000" y="3276600"/>
            <a:ext cx="2590800" cy="2717800"/>
          </a:xfrm>
          <a:prstGeom prst="rect">
            <a:avLst/>
          </a:prstGeom>
          <a:noFill/>
          <a:ln w="9525">
            <a:noFill/>
            <a:miter lim="800000"/>
            <a:headEnd/>
            <a:tailEnd/>
          </a:ln>
          <a:effectLst/>
        </p:spPr>
        <p:txBody>
          <a:bodyPr tIns="137160" bIns="137160">
            <a:spAutoFit/>
          </a:bodyPr>
          <a:lstStyle/>
          <a:p>
            <a:pPr>
              <a:spcBef>
                <a:spcPct val="50000"/>
              </a:spcBef>
            </a:pPr>
            <a:r>
              <a:rPr lang="en-US" altLang="zh-TW" sz="1600">
                <a:ea typeface="新細明體" pitchFamily="18" charset="-120"/>
              </a:rPr>
              <a:t>MySub PROC</a:t>
            </a:r>
          </a:p>
          <a:p>
            <a:pPr>
              <a:spcBef>
                <a:spcPct val="50000"/>
              </a:spcBef>
            </a:pPr>
            <a:r>
              <a:rPr lang="en-US" altLang="zh-TW" sz="1600">
                <a:solidFill>
                  <a:schemeClr val="tx2"/>
                </a:solidFill>
                <a:ea typeface="新細明體" pitchFamily="18" charset="-120"/>
              </a:rPr>
              <a:t>	enter 8,0</a:t>
            </a:r>
          </a:p>
          <a:p>
            <a:pPr>
              <a:spcBef>
                <a:spcPct val="50000"/>
              </a:spcBef>
            </a:pPr>
            <a:r>
              <a:rPr lang="en-US" altLang="zh-TW" sz="1600">
                <a:ea typeface="新細明體" pitchFamily="18" charset="-120"/>
              </a:rPr>
              <a:t>	.</a:t>
            </a:r>
          </a:p>
          <a:p>
            <a:pPr>
              <a:spcBef>
                <a:spcPct val="50000"/>
              </a:spcBef>
            </a:pPr>
            <a:r>
              <a:rPr lang="en-US" altLang="zh-TW" sz="1600">
                <a:ea typeface="新細明體" pitchFamily="18" charset="-120"/>
              </a:rPr>
              <a:t>	.</a:t>
            </a:r>
          </a:p>
          <a:p>
            <a:pPr>
              <a:spcBef>
                <a:spcPct val="50000"/>
              </a:spcBef>
            </a:pPr>
            <a:r>
              <a:rPr lang="en-US" altLang="zh-TW" sz="1600">
                <a:solidFill>
                  <a:schemeClr val="tx2"/>
                </a:solidFill>
                <a:ea typeface="新細明體" pitchFamily="18" charset="-120"/>
              </a:rPr>
              <a:t>	leave</a:t>
            </a:r>
          </a:p>
          <a:p>
            <a:pPr>
              <a:spcBef>
                <a:spcPct val="50000"/>
              </a:spcBef>
            </a:pPr>
            <a:r>
              <a:rPr lang="en-US" altLang="zh-TW" sz="1600">
                <a:ea typeface="新細明體" pitchFamily="18" charset="-120"/>
              </a:rPr>
              <a:t>	ret</a:t>
            </a:r>
          </a:p>
          <a:p>
            <a:pPr>
              <a:spcBef>
                <a:spcPct val="50000"/>
              </a:spcBef>
            </a:pPr>
            <a:r>
              <a:rPr lang="en-US" altLang="zh-TW" sz="1600">
                <a:ea typeface="新細明體" pitchFamily="18" charset="-120"/>
              </a:rPr>
              <a:t>MySub ENDP</a:t>
            </a:r>
          </a:p>
        </p:txBody>
      </p:sp>
      <p:sp>
        <p:nvSpPr>
          <p:cNvPr id="175110" name="Text Box 6"/>
          <p:cNvSpPr txBox="1">
            <a:spLocks noChangeArrowheads="1"/>
          </p:cNvSpPr>
          <p:nvPr/>
        </p:nvSpPr>
        <p:spPr bwMode="auto">
          <a:xfrm>
            <a:off x="5486400" y="3048000"/>
            <a:ext cx="2590800" cy="3357563"/>
          </a:xfrm>
          <a:prstGeom prst="rect">
            <a:avLst/>
          </a:prstGeom>
          <a:noFill/>
          <a:ln w="9525">
            <a:noFill/>
            <a:miter lim="800000"/>
            <a:headEnd/>
            <a:tailEnd/>
          </a:ln>
          <a:effectLst/>
        </p:spPr>
        <p:txBody>
          <a:bodyPr tIns="137160" bIns="137160">
            <a:spAutoFit/>
          </a:bodyPr>
          <a:lstStyle/>
          <a:p>
            <a:pPr>
              <a:spcBef>
                <a:spcPct val="50000"/>
              </a:spcBef>
            </a:pPr>
            <a:r>
              <a:rPr lang="en-US" altLang="zh-TW" sz="1400">
                <a:ea typeface="新細明體" pitchFamily="18" charset="-120"/>
              </a:rPr>
              <a:t>MySub PROC</a:t>
            </a:r>
          </a:p>
          <a:p>
            <a:pPr>
              <a:spcBef>
                <a:spcPct val="50000"/>
              </a:spcBef>
            </a:pPr>
            <a:r>
              <a:rPr lang="en-US" altLang="zh-TW" sz="1400">
                <a:solidFill>
                  <a:schemeClr val="tx2"/>
                </a:solidFill>
                <a:ea typeface="新細明體" pitchFamily="18" charset="-120"/>
              </a:rPr>
              <a:t>	push ebp</a:t>
            </a:r>
          </a:p>
          <a:p>
            <a:pPr>
              <a:spcBef>
                <a:spcPct val="50000"/>
              </a:spcBef>
            </a:pPr>
            <a:r>
              <a:rPr lang="en-US" altLang="zh-TW" sz="1400">
                <a:solidFill>
                  <a:schemeClr val="tx2"/>
                </a:solidFill>
                <a:ea typeface="新細明體" pitchFamily="18" charset="-120"/>
              </a:rPr>
              <a:t>	mov ebp,esp</a:t>
            </a:r>
          </a:p>
          <a:p>
            <a:pPr>
              <a:spcBef>
                <a:spcPct val="50000"/>
              </a:spcBef>
            </a:pPr>
            <a:r>
              <a:rPr lang="en-US" altLang="zh-TW" sz="1400">
                <a:solidFill>
                  <a:schemeClr val="tx2"/>
                </a:solidFill>
                <a:ea typeface="新細明體" pitchFamily="18" charset="-120"/>
              </a:rPr>
              <a:t>	sub esp,8</a:t>
            </a:r>
          </a:p>
          <a:p>
            <a:pPr>
              <a:spcBef>
                <a:spcPct val="50000"/>
              </a:spcBef>
            </a:pPr>
            <a:r>
              <a:rPr lang="en-US" altLang="zh-TW" sz="1400">
                <a:ea typeface="新細明體" pitchFamily="18" charset="-120"/>
              </a:rPr>
              <a:t>	.</a:t>
            </a:r>
          </a:p>
          <a:p>
            <a:pPr>
              <a:spcBef>
                <a:spcPct val="50000"/>
              </a:spcBef>
            </a:pPr>
            <a:r>
              <a:rPr lang="en-US" altLang="zh-TW" sz="1400">
                <a:ea typeface="新細明體" pitchFamily="18" charset="-120"/>
              </a:rPr>
              <a:t>	.</a:t>
            </a:r>
          </a:p>
          <a:p>
            <a:pPr>
              <a:spcBef>
                <a:spcPct val="50000"/>
              </a:spcBef>
            </a:pPr>
            <a:r>
              <a:rPr lang="en-US" altLang="zh-TW" sz="1400">
                <a:solidFill>
                  <a:schemeClr val="tx2"/>
                </a:solidFill>
                <a:ea typeface="新細明體" pitchFamily="18" charset="-120"/>
              </a:rPr>
              <a:t>	mov esp,ebp</a:t>
            </a:r>
          </a:p>
          <a:p>
            <a:pPr>
              <a:spcBef>
                <a:spcPct val="50000"/>
              </a:spcBef>
            </a:pPr>
            <a:r>
              <a:rPr lang="en-US" altLang="zh-TW" sz="1400">
                <a:solidFill>
                  <a:schemeClr val="tx2"/>
                </a:solidFill>
                <a:ea typeface="新細明體" pitchFamily="18" charset="-120"/>
              </a:rPr>
              <a:t>	pop ebp</a:t>
            </a:r>
          </a:p>
          <a:p>
            <a:pPr>
              <a:spcBef>
                <a:spcPct val="50000"/>
              </a:spcBef>
            </a:pPr>
            <a:r>
              <a:rPr lang="en-US" altLang="zh-TW" sz="1400">
                <a:ea typeface="新細明體" pitchFamily="18" charset="-120"/>
              </a:rPr>
              <a:t>	ret</a:t>
            </a:r>
          </a:p>
          <a:p>
            <a:pPr>
              <a:spcBef>
                <a:spcPct val="50000"/>
              </a:spcBef>
            </a:pPr>
            <a:r>
              <a:rPr lang="en-US" altLang="zh-TW" sz="1400">
                <a:ea typeface="新細明體" pitchFamily="18" charset="-120"/>
              </a:rPr>
              <a:t>MySub ENDP</a:t>
            </a:r>
          </a:p>
        </p:txBody>
      </p:sp>
      <p:sp>
        <p:nvSpPr>
          <p:cNvPr id="175111" name="Text Box 7"/>
          <p:cNvSpPr txBox="1">
            <a:spLocks noChangeArrowheads="1"/>
          </p:cNvSpPr>
          <p:nvPr/>
        </p:nvSpPr>
        <p:spPr bwMode="auto">
          <a:xfrm>
            <a:off x="3352800" y="4191000"/>
            <a:ext cx="1778000" cy="577850"/>
          </a:xfrm>
          <a:prstGeom prst="rect">
            <a:avLst/>
          </a:prstGeom>
          <a:noFill/>
          <a:ln w="9525">
            <a:noFill/>
            <a:miter lim="800000"/>
            <a:headEnd/>
            <a:tailEnd/>
          </a:ln>
          <a:effectLst/>
        </p:spPr>
        <p:txBody>
          <a:bodyPr wrap="none" tIns="137160" bIns="137160">
            <a:spAutoFit/>
          </a:bodyPr>
          <a:lstStyle/>
          <a:p>
            <a:r>
              <a:rPr lang="en-US" altLang="zh-TW" sz="2000">
                <a:ea typeface="新細明體" pitchFamily="18" charset="-120"/>
              </a:rPr>
              <a:t>Equivalent 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2C5706D4-B49C-4DC9-8395-4659D08FF748}" type="slidenum">
              <a:rPr lang="zh-TW" altLang="en-US"/>
              <a:pPr/>
              <a:t>2</a:t>
            </a:fld>
            <a:endParaRPr lang="zh-TW" altLang="en-US"/>
          </a:p>
        </p:txBody>
      </p:sp>
      <p:sp>
        <p:nvSpPr>
          <p:cNvPr id="37890" name="Rectangle 2"/>
          <p:cNvSpPr>
            <a:spLocks noGrp="1" noChangeArrowheads="1"/>
          </p:cNvSpPr>
          <p:nvPr>
            <p:ph type="title"/>
          </p:nvPr>
        </p:nvSpPr>
        <p:spPr/>
        <p:txBody>
          <a:bodyPr/>
          <a:lstStyle/>
          <a:p>
            <a:r>
              <a:rPr lang="en-US" altLang="zh-TW">
                <a:ea typeface="新細明體" pitchFamily="18" charset="-120"/>
              </a:rPr>
              <a:t>Chapter Overview</a:t>
            </a:r>
          </a:p>
        </p:txBody>
      </p:sp>
      <p:sp>
        <p:nvSpPr>
          <p:cNvPr id="37891" name="Rectangle 3"/>
          <p:cNvSpPr>
            <a:spLocks noGrp="1" noChangeArrowheads="1"/>
          </p:cNvSpPr>
          <p:nvPr>
            <p:ph type="body" idx="1"/>
          </p:nvPr>
        </p:nvSpPr>
        <p:spPr>
          <a:xfrm>
            <a:off x="1752600" y="1828800"/>
            <a:ext cx="5943600" cy="3048000"/>
          </a:xfrm>
        </p:spPr>
        <p:txBody>
          <a:bodyPr/>
          <a:lstStyle/>
          <a:p>
            <a:r>
              <a:rPr lang="en-US" altLang="zh-TW" b="1">
                <a:solidFill>
                  <a:schemeClr val="tx2"/>
                </a:solidFill>
                <a:ea typeface="新細明體" pitchFamily="18" charset="-120"/>
              </a:rPr>
              <a:t>Stack Frames</a:t>
            </a:r>
          </a:p>
          <a:p>
            <a:r>
              <a:rPr lang="en-US" altLang="zh-TW">
                <a:ea typeface="新細明體" pitchFamily="18" charset="-120"/>
              </a:rPr>
              <a:t>Recursion</a:t>
            </a:r>
          </a:p>
          <a:p>
            <a:r>
              <a:rPr lang="en-US" altLang="zh-TW">
                <a:ea typeface="新細明體" pitchFamily="18" charset="-120"/>
              </a:rPr>
              <a:t>.MODEL Directive</a:t>
            </a:r>
          </a:p>
          <a:p>
            <a:r>
              <a:rPr lang="en-US" altLang="zh-TW">
                <a:ea typeface="新細明體" pitchFamily="18" charset="-120"/>
              </a:rPr>
              <a:t>INVOKE, ADDR, PROC, and PROTO</a:t>
            </a:r>
          </a:p>
          <a:p>
            <a:r>
              <a:rPr lang="en-US" altLang="zh-TW">
                <a:ea typeface="新細明體" pitchFamily="18" charset="-120"/>
              </a:rPr>
              <a:t>Creating Multimodule Programs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68294F3B-EA51-4517-9353-6B23E34DBBC1}" type="slidenum">
              <a:rPr lang="zh-TW" altLang="en-US"/>
              <a:pPr/>
              <a:t>20</a:t>
            </a:fld>
            <a:endParaRPr lang="zh-TW" altLang="en-US"/>
          </a:p>
        </p:txBody>
      </p:sp>
      <p:sp>
        <p:nvSpPr>
          <p:cNvPr id="78850" name="Rectangle 2"/>
          <p:cNvSpPr>
            <a:spLocks noGrp="1" noChangeArrowheads="1"/>
          </p:cNvSpPr>
          <p:nvPr>
            <p:ph type="title"/>
          </p:nvPr>
        </p:nvSpPr>
        <p:spPr/>
        <p:txBody>
          <a:bodyPr/>
          <a:lstStyle/>
          <a:p>
            <a:r>
              <a:rPr lang="en-US" altLang="zh-TW">
                <a:ea typeface="新細明體" pitchFamily="18" charset="-120"/>
              </a:rPr>
              <a:t>LOCAL Directive</a:t>
            </a:r>
          </a:p>
        </p:txBody>
      </p:sp>
      <p:sp>
        <p:nvSpPr>
          <p:cNvPr id="78851" name="Rectangle 3"/>
          <p:cNvSpPr>
            <a:spLocks noGrp="1" noChangeArrowheads="1"/>
          </p:cNvSpPr>
          <p:nvPr>
            <p:ph type="body" idx="1"/>
          </p:nvPr>
        </p:nvSpPr>
        <p:spPr>
          <a:xfrm>
            <a:off x="838200" y="1219200"/>
            <a:ext cx="7162800" cy="3962400"/>
          </a:xfrm>
        </p:spPr>
        <p:txBody>
          <a:bodyPr/>
          <a:lstStyle/>
          <a:p>
            <a:r>
              <a:rPr lang="en-US" altLang="zh-TW">
                <a:ea typeface="新細明體" pitchFamily="18" charset="-120"/>
              </a:rPr>
              <a:t>A </a:t>
            </a:r>
            <a:r>
              <a:rPr lang="en-US" altLang="zh-TW">
                <a:solidFill>
                  <a:schemeClr val="tx2"/>
                </a:solidFill>
                <a:ea typeface="新細明體" pitchFamily="18" charset="-120"/>
              </a:rPr>
              <a:t>local variable</a:t>
            </a:r>
            <a:r>
              <a:rPr lang="en-US" altLang="zh-TW">
                <a:ea typeface="新細明體" pitchFamily="18" charset="-120"/>
              </a:rPr>
              <a:t> is created, used, and destroyed within a single procedure</a:t>
            </a:r>
          </a:p>
          <a:p>
            <a:r>
              <a:rPr lang="en-US" altLang="zh-TW">
                <a:ea typeface="新細明體" pitchFamily="18" charset="-120"/>
              </a:rPr>
              <a:t>The LOCAL directive declares a list of local variables</a:t>
            </a:r>
          </a:p>
          <a:p>
            <a:pPr lvl="1"/>
            <a:r>
              <a:rPr lang="en-US" altLang="zh-TW">
                <a:ea typeface="新細明體" pitchFamily="18" charset="-120"/>
              </a:rPr>
              <a:t>immediately follows the PROC directive</a:t>
            </a:r>
          </a:p>
          <a:p>
            <a:pPr lvl="1"/>
            <a:r>
              <a:rPr lang="en-US" altLang="zh-TW">
                <a:ea typeface="新細明體" pitchFamily="18" charset="-120"/>
              </a:rPr>
              <a:t>each variable is assigned a type</a:t>
            </a:r>
          </a:p>
          <a:p>
            <a:r>
              <a:rPr lang="en-US" altLang="zh-TW">
                <a:ea typeface="新細明體" pitchFamily="18" charset="-120"/>
              </a:rPr>
              <a:t>Syntax:</a:t>
            </a:r>
          </a:p>
          <a:p>
            <a:pPr lvl="2"/>
            <a:r>
              <a:rPr lang="en-US" altLang="zh-TW">
                <a:ea typeface="新細明體" pitchFamily="18" charset="-120"/>
              </a:rPr>
              <a:t>LOCAL </a:t>
            </a:r>
            <a:r>
              <a:rPr lang="en-US" altLang="zh-TW" i="1">
                <a:ea typeface="新細明體" pitchFamily="18" charset="-120"/>
              </a:rPr>
              <a:t>varlist</a:t>
            </a:r>
          </a:p>
          <a:p>
            <a:pPr>
              <a:buFontTx/>
              <a:buNone/>
            </a:pPr>
            <a:r>
              <a:rPr lang="en-US" altLang="zh-TW">
                <a:ea typeface="新細明體" pitchFamily="18" charset="-120"/>
              </a:rPr>
              <a:t>Example:</a:t>
            </a:r>
          </a:p>
        </p:txBody>
      </p:sp>
      <p:sp>
        <p:nvSpPr>
          <p:cNvPr id="78852" name="Text Box 4"/>
          <p:cNvSpPr txBox="1">
            <a:spLocks noChangeArrowheads="1"/>
          </p:cNvSpPr>
          <p:nvPr/>
        </p:nvSpPr>
        <p:spPr bwMode="auto">
          <a:xfrm>
            <a:off x="1524000" y="4953000"/>
            <a:ext cx="6172200" cy="838200"/>
          </a:xfrm>
          <a:prstGeom prst="rect">
            <a:avLst/>
          </a:prstGeom>
          <a:noFill/>
          <a:ln w="9525">
            <a:solidFill>
              <a:schemeClr val="tx1"/>
            </a:solid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MySub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LOCAL var1:BYTE, var2:WORD, var3:SDWORD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C2A341FA-762E-4574-B0B6-7EB47DBD46B3}" type="slidenum">
              <a:rPr lang="zh-TW" altLang="en-US"/>
              <a:pPr/>
              <a:t>21</a:t>
            </a:fld>
            <a:endParaRPr lang="zh-TW" altLang="en-US"/>
          </a:p>
        </p:txBody>
      </p:sp>
      <p:sp>
        <p:nvSpPr>
          <p:cNvPr id="76802" name="Rectangle 2"/>
          <p:cNvSpPr>
            <a:spLocks noGrp="1" noChangeArrowheads="1"/>
          </p:cNvSpPr>
          <p:nvPr>
            <p:ph type="title"/>
          </p:nvPr>
        </p:nvSpPr>
        <p:spPr/>
        <p:txBody>
          <a:bodyPr/>
          <a:lstStyle/>
          <a:p>
            <a:r>
              <a:rPr lang="en-US" altLang="zh-TW">
                <a:ea typeface="新細明體" pitchFamily="18" charset="-120"/>
              </a:rPr>
              <a:t>Using LOCAL</a:t>
            </a:r>
          </a:p>
        </p:txBody>
      </p:sp>
      <p:sp>
        <p:nvSpPr>
          <p:cNvPr id="76803" name="Text Box 3"/>
          <p:cNvSpPr txBox="1">
            <a:spLocks noChangeArrowheads="1"/>
          </p:cNvSpPr>
          <p:nvPr/>
        </p:nvSpPr>
        <p:spPr bwMode="auto">
          <a:xfrm>
            <a:off x="762000" y="1981200"/>
            <a:ext cx="7162800" cy="30480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LOCAL flagVals[20]:BYTE	; array of bytes</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LOCAL pArray:PTR WORD	; pointer to an array</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myProc PROC,	; procedure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LOCAL t1:BYTE	; local variables</a:t>
            </a:r>
          </a:p>
        </p:txBody>
      </p:sp>
      <p:sp>
        <p:nvSpPr>
          <p:cNvPr id="76804" name="Text Box 4"/>
          <p:cNvSpPr txBox="1">
            <a:spLocks noChangeArrowheads="1"/>
          </p:cNvSpPr>
          <p:nvPr/>
        </p:nvSpPr>
        <p:spPr bwMode="auto">
          <a:xfrm>
            <a:off x="685800" y="1066800"/>
            <a:ext cx="7696200" cy="59372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Examples: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3"/>
          <p:cNvSpPr>
            <a:spLocks noGrp="1"/>
          </p:cNvSpPr>
          <p:nvPr>
            <p:ph type="sldNum" sz="quarter" idx="11"/>
          </p:nvPr>
        </p:nvSpPr>
        <p:spPr/>
        <p:txBody>
          <a:bodyPr/>
          <a:lstStyle/>
          <a:p>
            <a:fld id="{65A1ABF6-448D-4CA7-8558-60261DADDB1B}" type="slidenum">
              <a:rPr lang="zh-TW" altLang="en-US"/>
              <a:pPr/>
              <a:t>22</a:t>
            </a:fld>
            <a:endParaRPr lang="zh-TW" altLang="en-US"/>
          </a:p>
        </p:txBody>
      </p:sp>
      <p:sp>
        <p:nvSpPr>
          <p:cNvPr id="165890" name="Rectangle 2"/>
          <p:cNvSpPr>
            <a:spLocks noGrp="1" noChangeArrowheads="1"/>
          </p:cNvSpPr>
          <p:nvPr>
            <p:ph type="title"/>
          </p:nvPr>
        </p:nvSpPr>
        <p:spPr/>
        <p:txBody>
          <a:bodyPr/>
          <a:lstStyle/>
          <a:p>
            <a:r>
              <a:rPr lang="en-US" altLang="zh-TW">
                <a:ea typeface="新細明體" pitchFamily="18" charset="-120"/>
              </a:rPr>
              <a:t>LOCAL Example</a:t>
            </a:r>
            <a:r>
              <a:rPr lang="en-US" altLang="zh-TW" sz="2400">
                <a:ea typeface="新細明體" pitchFamily="18" charset="-120"/>
              </a:rPr>
              <a:t>  (1 of 2)</a:t>
            </a:r>
          </a:p>
        </p:txBody>
      </p:sp>
      <p:sp>
        <p:nvSpPr>
          <p:cNvPr id="165891" name="Text Box 3"/>
          <p:cNvSpPr txBox="1">
            <a:spLocks noChangeArrowheads="1"/>
          </p:cNvSpPr>
          <p:nvPr/>
        </p:nvSpPr>
        <p:spPr bwMode="auto">
          <a:xfrm>
            <a:off x="990600" y="1143000"/>
            <a:ext cx="6553200" cy="15240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BubbleSort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LOCAL temp:DWORD, SwapFlag:BYTE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 .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ret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BubbleSort ENDP</a:t>
            </a:r>
          </a:p>
        </p:txBody>
      </p:sp>
      <p:sp>
        <p:nvSpPr>
          <p:cNvPr id="165892" name="Text Box 4"/>
          <p:cNvSpPr txBox="1">
            <a:spLocks noChangeArrowheads="1"/>
          </p:cNvSpPr>
          <p:nvPr/>
        </p:nvSpPr>
        <p:spPr bwMode="auto">
          <a:xfrm>
            <a:off x="990600" y="3429000"/>
            <a:ext cx="6629400" cy="2590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BubbleSort PROC</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	push ebp</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	mov  ebp,esp</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	add  esp,0FFFFFFF8h	; add -8 to ESP</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	. . .</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	mov  esp,ebp</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	pop  ebp</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	ret</a:t>
            </a:r>
          </a:p>
          <a:p>
            <a:pPr>
              <a:lnSpc>
                <a:spcPct val="50000"/>
              </a:lnSpc>
              <a:spcBef>
                <a:spcPct val="50000"/>
              </a:spcBef>
              <a:tabLst>
                <a:tab pos="457200" algn="l"/>
                <a:tab pos="4114800" algn="l"/>
              </a:tabLst>
            </a:pPr>
            <a:r>
              <a:rPr lang="en-US" altLang="zh-TW" sz="1800">
                <a:latin typeface="Courier New" pitchFamily="49" charset="0"/>
                <a:ea typeface="新細明體" pitchFamily="18" charset="-120"/>
              </a:rPr>
              <a:t>BubbleSort ENDP</a:t>
            </a:r>
          </a:p>
        </p:txBody>
      </p:sp>
      <p:sp>
        <p:nvSpPr>
          <p:cNvPr id="165893" name="Text Box 5"/>
          <p:cNvSpPr txBox="1">
            <a:spLocks noChangeArrowheads="1"/>
          </p:cNvSpPr>
          <p:nvPr/>
        </p:nvSpPr>
        <p:spPr bwMode="auto">
          <a:xfrm>
            <a:off x="914400" y="2819400"/>
            <a:ext cx="5943600" cy="59372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MASM generates the following code: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4F97FFE7-9F63-47EF-AD57-9D0007951143}" type="slidenum">
              <a:rPr lang="zh-TW" altLang="en-US"/>
              <a:pPr/>
              <a:t>23</a:t>
            </a:fld>
            <a:endParaRPr lang="zh-TW" altLang="en-US"/>
          </a:p>
        </p:txBody>
      </p:sp>
      <p:sp>
        <p:nvSpPr>
          <p:cNvPr id="166914" name="Rectangle 2"/>
          <p:cNvSpPr>
            <a:spLocks noGrp="1" noChangeArrowheads="1"/>
          </p:cNvSpPr>
          <p:nvPr>
            <p:ph type="title"/>
          </p:nvPr>
        </p:nvSpPr>
        <p:spPr/>
        <p:txBody>
          <a:bodyPr/>
          <a:lstStyle/>
          <a:p>
            <a:r>
              <a:rPr lang="en-US" altLang="zh-TW">
                <a:ea typeface="新細明體" pitchFamily="18" charset="-120"/>
              </a:rPr>
              <a:t>LOCAL Example</a:t>
            </a:r>
            <a:r>
              <a:rPr lang="en-US" altLang="zh-TW" sz="2400">
                <a:ea typeface="新細明體" pitchFamily="18" charset="-120"/>
              </a:rPr>
              <a:t>  (2 of 2)</a:t>
            </a:r>
          </a:p>
        </p:txBody>
      </p:sp>
      <p:sp>
        <p:nvSpPr>
          <p:cNvPr id="166915" name="Text Box 3"/>
          <p:cNvSpPr txBox="1">
            <a:spLocks noChangeArrowheads="1"/>
          </p:cNvSpPr>
          <p:nvPr/>
        </p:nvSpPr>
        <p:spPr bwMode="auto">
          <a:xfrm>
            <a:off x="838200" y="1143000"/>
            <a:ext cx="7467600" cy="1035050"/>
          </a:xfrm>
          <a:prstGeom prst="rect">
            <a:avLst/>
          </a:prstGeom>
          <a:noFill/>
          <a:ln w="9525">
            <a:noFill/>
            <a:miter lim="800000"/>
            <a:headEnd/>
            <a:tailEnd/>
          </a:ln>
          <a:effectLst/>
        </p:spPr>
        <p:txBody>
          <a:bodyPr tIns="137160" bIns="137160">
            <a:spAutoFit/>
          </a:bodyPr>
          <a:lstStyle/>
          <a:p>
            <a:pPr>
              <a:spcBef>
                <a:spcPct val="50000"/>
              </a:spcBef>
            </a:pPr>
            <a:r>
              <a:rPr lang="en-US" altLang="zh-TW" sz="2500" b="0">
                <a:ea typeface="新細明體" pitchFamily="18" charset="-120"/>
              </a:rPr>
              <a:t>Diagram of the stack frame for the BubbleSort procedure:</a:t>
            </a:r>
          </a:p>
        </p:txBody>
      </p:sp>
      <p:graphicFrame>
        <p:nvGraphicFramePr>
          <p:cNvPr id="166916" name="Object 4"/>
          <p:cNvGraphicFramePr>
            <a:graphicFrameLocks noChangeAspect="1"/>
          </p:cNvGraphicFramePr>
          <p:nvPr/>
        </p:nvGraphicFramePr>
        <p:xfrm>
          <a:off x="1676400" y="2514600"/>
          <a:ext cx="4953000" cy="2382838"/>
        </p:xfrm>
        <a:graphic>
          <a:graphicData uri="http://schemas.openxmlformats.org/presentationml/2006/ole">
            <p:oleObj spid="_x0000_s166916" name="VISIO" r:id="rId3" imgW="2747160" imgH="1071000" progId="Visio.Drawing.6">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341C9BF3-0F65-4EA4-8472-F2537F5A6124}" type="slidenum">
              <a:rPr lang="zh-TW" altLang="en-US"/>
              <a:pPr/>
              <a:t>24</a:t>
            </a:fld>
            <a:endParaRPr lang="zh-TW" altLang="en-US"/>
          </a:p>
        </p:txBody>
      </p:sp>
      <p:sp>
        <p:nvSpPr>
          <p:cNvPr id="156674" name="Rectangle 2"/>
          <p:cNvSpPr>
            <a:spLocks noGrp="1" noChangeArrowheads="1"/>
          </p:cNvSpPr>
          <p:nvPr>
            <p:ph type="title"/>
          </p:nvPr>
        </p:nvSpPr>
        <p:spPr/>
        <p:txBody>
          <a:bodyPr/>
          <a:lstStyle/>
          <a:p>
            <a:r>
              <a:rPr lang="en-US" altLang="zh-TW">
                <a:ea typeface="新細明體" pitchFamily="18" charset="-120"/>
              </a:rPr>
              <a:t>Non-Doubleword Local Variables</a:t>
            </a:r>
          </a:p>
        </p:txBody>
      </p:sp>
      <p:sp>
        <p:nvSpPr>
          <p:cNvPr id="156675" name="Rectangle 3"/>
          <p:cNvSpPr>
            <a:spLocks noGrp="1" noChangeArrowheads="1"/>
          </p:cNvSpPr>
          <p:nvPr>
            <p:ph type="body" idx="1"/>
          </p:nvPr>
        </p:nvSpPr>
        <p:spPr>
          <a:xfrm>
            <a:off x="685800" y="1295400"/>
            <a:ext cx="7772400" cy="4495800"/>
          </a:xfrm>
        </p:spPr>
        <p:txBody>
          <a:bodyPr/>
          <a:lstStyle/>
          <a:p>
            <a:r>
              <a:rPr lang="en-US" altLang="zh-TW">
                <a:ea typeface="新細明體" pitchFamily="18" charset="-120"/>
              </a:rPr>
              <a:t>Local variables can be different sizes</a:t>
            </a:r>
          </a:p>
          <a:p>
            <a:r>
              <a:rPr lang="en-US" altLang="zh-TW">
                <a:ea typeface="新細明體" pitchFamily="18" charset="-120"/>
              </a:rPr>
              <a:t>How created in the stack by LOCAL directive:</a:t>
            </a:r>
          </a:p>
          <a:p>
            <a:pPr lvl="1"/>
            <a:r>
              <a:rPr lang="en-US" altLang="zh-TW">
                <a:ea typeface="新細明體" pitchFamily="18" charset="-120"/>
              </a:rPr>
              <a:t>8-bit: assigned to next available byte</a:t>
            </a:r>
          </a:p>
          <a:p>
            <a:pPr lvl="1"/>
            <a:r>
              <a:rPr lang="en-US" altLang="zh-TW">
                <a:ea typeface="新細明體" pitchFamily="18" charset="-120"/>
              </a:rPr>
              <a:t>16-bit: assigned to next even (word) boundary</a:t>
            </a:r>
          </a:p>
          <a:p>
            <a:pPr lvl="1"/>
            <a:r>
              <a:rPr lang="en-US" altLang="zh-TW">
                <a:ea typeface="新細明體" pitchFamily="18" charset="-120"/>
              </a:rPr>
              <a:t>32-bit: assigned to next doubleword boundary</a:t>
            </a:r>
          </a:p>
          <a:p>
            <a:endParaRPr lang="zh-TW" altLang="en-US">
              <a:ea typeface="新細明體" pitchFamily="18"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D9621039-1BB2-4762-A6D9-32EFC3A280E6}" type="slidenum">
              <a:rPr lang="zh-TW" altLang="en-US"/>
              <a:pPr/>
              <a:t>25</a:t>
            </a:fld>
            <a:endParaRPr lang="zh-TW" altLang="en-US"/>
          </a:p>
        </p:txBody>
      </p:sp>
      <p:sp>
        <p:nvSpPr>
          <p:cNvPr id="157698" name="Rectangle 2"/>
          <p:cNvSpPr>
            <a:spLocks noGrp="1" noChangeArrowheads="1"/>
          </p:cNvSpPr>
          <p:nvPr>
            <p:ph type="title"/>
          </p:nvPr>
        </p:nvSpPr>
        <p:spPr/>
        <p:txBody>
          <a:bodyPr/>
          <a:lstStyle/>
          <a:p>
            <a:r>
              <a:rPr lang="en-US" altLang="zh-TW">
                <a:ea typeface="新細明體" pitchFamily="18" charset="-120"/>
              </a:rPr>
              <a:t>Local Byte Variable</a:t>
            </a:r>
          </a:p>
        </p:txBody>
      </p:sp>
      <p:sp>
        <p:nvSpPr>
          <p:cNvPr id="157699" name="Rectangle 3"/>
          <p:cNvSpPr>
            <a:spLocks noGrp="1" noChangeArrowheads="1"/>
          </p:cNvSpPr>
          <p:nvPr>
            <p:ph type="body" idx="1"/>
          </p:nvPr>
        </p:nvSpPr>
        <p:spPr/>
        <p:txBody>
          <a:bodyPr/>
          <a:lstStyle/>
          <a:p>
            <a:pPr lvl="2"/>
            <a:endParaRPr lang="zh-TW" altLang="en-US">
              <a:ea typeface="新細明體" pitchFamily="18" charset="-120"/>
            </a:endParaRPr>
          </a:p>
          <a:p>
            <a:pPr lvl="2"/>
            <a:r>
              <a:rPr lang="en-US" altLang="zh-TW">
                <a:ea typeface="新細明體" pitchFamily="18" charset="-120"/>
              </a:rPr>
              <a:t>Example1 PROC</a:t>
            </a:r>
          </a:p>
          <a:p>
            <a:pPr lvl="2"/>
            <a:r>
              <a:rPr lang="en-US" altLang="zh-TW">
                <a:ea typeface="新細明體" pitchFamily="18" charset="-120"/>
              </a:rPr>
              <a:t>   LOCAL var1:BYTE</a:t>
            </a:r>
          </a:p>
          <a:p>
            <a:pPr lvl="2"/>
            <a:r>
              <a:rPr lang="en-US" altLang="zh-TW">
                <a:ea typeface="新細明體" pitchFamily="18" charset="-120"/>
              </a:rPr>
              <a:t>   mov al,var1            ; [EBP - 1]</a:t>
            </a:r>
          </a:p>
          <a:p>
            <a:pPr lvl="2"/>
            <a:r>
              <a:rPr lang="en-US" altLang="zh-TW">
                <a:ea typeface="新細明體" pitchFamily="18" charset="-120"/>
              </a:rPr>
              <a:t>   ret</a:t>
            </a:r>
          </a:p>
          <a:p>
            <a:pPr lvl="2"/>
            <a:r>
              <a:rPr lang="en-US" altLang="zh-TW">
                <a:ea typeface="新細明體" pitchFamily="18" charset="-120"/>
              </a:rPr>
              <a:t>Example1 ENDP</a:t>
            </a:r>
          </a:p>
        </p:txBody>
      </p:sp>
      <p:pic>
        <p:nvPicPr>
          <p:cNvPr id="157700" name="Picture 4"/>
          <p:cNvPicPr>
            <a:picLocks noChangeAspect="1" noChangeArrowheads="1"/>
          </p:cNvPicPr>
          <p:nvPr/>
        </p:nvPicPr>
        <p:blipFill>
          <a:blip r:embed="rId2"/>
          <a:srcRect/>
          <a:stretch>
            <a:fillRect/>
          </a:stretch>
        </p:blipFill>
        <p:spPr bwMode="auto">
          <a:xfrm>
            <a:off x="4343400" y="3048000"/>
            <a:ext cx="2876550" cy="240982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7C9C4F1B-EF5A-4FE9-B1F3-196D882AD952}" type="slidenum">
              <a:rPr lang="zh-TW" altLang="en-US"/>
              <a:pPr/>
              <a:t>26</a:t>
            </a:fld>
            <a:endParaRPr lang="zh-TW" altLang="en-US"/>
          </a:p>
        </p:txBody>
      </p:sp>
      <p:sp>
        <p:nvSpPr>
          <p:cNvPr id="158722" name="Rectangle 2"/>
          <p:cNvSpPr>
            <a:spLocks noGrp="1" noChangeArrowheads="1"/>
          </p:cNvSpPr>
          <p:nvPr>
            <p:ph type="title"/>
          </p:nvPr>
        </p:nvSpPr>
        <p:spPr/>
        <p:txBody>
          <a:bodyPr/>
          <a:lstStyle/>
          <a:p>
            <a:r>
              <a:rPr lang="en-US" altLang="zh-TW">
                <a:ea typeface="新細明體" pitchFamily="18" charset="-120"/>
              </a:rPr>
              <a:t>WriteStackFrame Procedure</a:t>
            </a:r>
          </a:p>
        </p:txBody>
      </p:sp>
      <p:sp>
        <p:nvSpPr>
          <p:cNvPr id="158723" name="Rectangle 3"/>
          <p:cNvSpPr>
            <a:spLocks noGrp="1" noChangeArrowheads="1"/>
          </p:cNvSpPr>
          <p:nvPr>
            <p:ph type="body" idx="1"/>
          </p:nvPr>
        </p:nvSpPr>
        <p:spPr>
          <a:xfrm>
            <a:off x="304800" y="1143000"/>
            <a:ext cx="8458200" cy="4495800"/>
          </a:xfrm>
        </p:spPr>
        <p:txBody>
          <a:bodyPr/>
          <a:lstStyle/>
          <a:p>
            <a:r>
              <a:rPr lang="en-US" altLang="zh-TW">
                <a:ea typeface="新細明體" pitchFamily="18" charset="-120"/>
              </a:rPr>
              <a:t>Displays contents of current stack frame</a:t>
            </a:r>
          </a:p>
          <a:p>
            <a:pPr lvl="1"/>
            <a:r>
              <a:rPr lang="en-US" altLang="zh-TW">
                <a:ea typeface="新細明體" pitchFamily="18" charset="-120"/>
              </a:rPr>
              <a:t>Prototype:</a:t>
            </a:r>
          </a:p>
          <a:p>
            <a:pPr lvl="2"/>
            <a:r>
              <a:rPr lang="en-US" altLang="zh-TW">
                <a:ea typeface="新細明體" pitchFamily="18" charset="-120"/>
              </a:rPr>
              <a:t>WriteStackFrame PROTO,</a:t>
            </a:r>
          </a:p>
          <a:p>
            <a:pPr lvl="2"/>
            <a:r>
              <a:rPr lang="en-US" altLang="zh-TW">
                <a:ea typeface="新細明體" pitchFamily="18" charset="-120"/>
              </a:rPr>
              <a:t>  numParam:DWORD,     ; number of passed parameters</a:t>
            </a:r>
          </a:p>
          <a:p>
            <a:pPr lvl="2"/>
            <a:r>
              <a:rPr lang="en-US" altLang="zh-TW">
                <a:ea typeface="新細明體" pitchFamily="18" charset="-120"/>
              </a:rPr>
              <a:t>  numLocalVal: DWORD, ; number of DWordLocal variables</a:t>
            </a:r>
          </a:p>
          <a:p>
            <a:pPr lvl="2"/>
            <a:r>
              <a:rPr lang="en-US" altLang="zh-TW">
                <a:ea typeface="新細明體" pitchFamily="18" charset="-120"/>
              </a:rPr>
              <a:t>  numSavedReg: DWORD  ; number of saved registers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3474ECEC-0259-495D-BE35-84773C544778}" type="slidenum">
              <a:rPr lang="zh-TW" altLang="en-US"/>
              <a:pPr/>
              <a:t>27</a:t>
            </a:fld>
            <a:endParaRPr lang="zh-TW" altLang="en-US"/>
          </a:p>
        </p:txBody>
      </p:sp>
      <p:sp>
        <p:nvSpPr>
          <p:cNvPr id="159746" name="Rectangle 2"/>
          <p:cNvSpPr>
            <a:spLocks noGrp="1" noChangeArrowheads="1"/>
          </p:cNvSpPr>
          <p:nvPr>
            <p:ph type="title"/>
          </p:nvPr>
        </p:nvSpPr>
        <p:spPr/>
        <p:txBody>
          <a:bodyPr/>
          <a:lstStyle/>
          <a:p>
            <a:r>
              <a:rPr lang="en-US" altLang="zh-TW">
                <a:ea typeface="新細明體" pitchFamily="18" charset="-120"/>
              </a:rPr>
              <a:t>WriteStackFrame Example</a:t>
            </a:r>
          </a:p>
        </p:txBody>
      </p:sp>
      <p:sp>
        <p:nvSpPr>
          <p:cNvPr id="159747" name="Rectangle 3"/>
          <p:cNvSpPr>
            <a:spLocks noGrp="1" noChangeArrowheads="1"/>
          </p:cNvSpPr>
          <p:nvPr>
            <p:ph type="body" idx="1"/>
          </p:nvPr>
        </p:nvSpPr>
        <p:spPr>
          <a:xfrm>
            <a:off x="228600" y="1143000"/>
            <a:ext cx="7772400" cy="4495800"/>
          </a:xfrm>
        </p:spPr>
        <p:txBody>
          <a:bodyPr/>
          <a:lstStyle/>
          <a:p>
            <a:pPr marL="1138238" lvl="2" indent="-280988">
              <a:lnSpc>
                <a:spcPct val="90000"/>
              </a:lnSpc>
            </a:pPr>
            <a:r>
              <a:rPr lang="en-US" altLang="zh-TW" sz="1600">
                <a:ea typeface="新細明體" pitchFamily="18" charset="-120"/>
              </a:rPr>
              <a:t>main PROC</a:t>
            </a:r>
          </a:p>
          <a:p>
            <a:pPr marL="1138238" lvl="2" indent="-280988">
              <a:lnSpc>
                <a:spcPct val="90000"/>
              </a:lnSpc>
            </a:pPr>
            <a:r>
              <a:rPr lang="en-US" altLang="zh-TW" sz="1600">
                <a:ea typeface="新細明體" pitchFamily="18" charset="-120"/>
              </a:rPr>
              <a:t>	mov eax, 0EAEAEAEAh</a:t>
            </a:r>
          </a:p>
          <a:p>
            <a:pPr marL="1138238" lvl="2" indent="-280988">
              <a:lnSpc>
                <a:spcPct val="90000"/>
              </a:lnSpc>
            </a:pPr>
            <a:r>
              <a:rPr lang="en-US" altLang="zh-TW" sz="1600">
                <a:ea typeface="新細明體" pitchFamily="18" charset="-120"/>
              </a:rPr>
              <a:t>	mov ebx, 0EBEBEBEBh</a:t>
            </a:r>
          </a:p>
          <a:p>
            <a:pPr marL="1138238" lvl="2" indent="-280988">
              <a:lnSpc>
                <a:spcPct val="90000"/>
              </a:lnSpc>
            </a:pPr>
            <a:r>
              <a:rPr lang="en-US" altLang="zh-TW" sz="1600">
                <a:ea typeface="新細明體" pitchFamily="18" charset="-120"/>
              </a:rPr>
              <a:t>	INVOKE aProc, 1111h, 2222h</a:t>
            </a:r>
          </a:p>
          <a:p>
            <a:pPr marL="1138238" lvl="2" indent="-280988">
              <a:lnSpc>
                <a:spcPct val="90000"/>
              </a:lnSpc>
            </a:pPr>
            <a:r>
              <a:rPr lang="en-US" altLang="zh-TW" sz="1600">
                <a:ea typeface="新細明體" pitchFamily="18" charset="-120"/>
              </a:rPr>
              <a:t>	exit</a:t>
            </a:r>
          </a:p>
          <a:p>
            <a:pPr marL="1138238" lvl="2" indent="-280988">
              <a:lnSpc>
                <a:spcPct val="90000"/>
              </a:lnSpc>
            </a:pPr>
            <a:r>
              <a:rPr lang="en-US" altLang="zh-TW" sz="1600">
                <a:ea typeface="新細明體" pitchFamily="18" charset="-120"/>
              </a:rPr>
              <a:t>main ENDP</a:t>
            </a:r>
          </a:p>
          <a:p>
            <a:pPr marL="1138238" lvl="2" indent="-280988">
              <a:lnSpc>
                <a:spcPct val="90000"/>
              </a:lnSpc>
            </a:pPr>
            <a:endParaRPr lang="en-US" altLang="zh-TW" sz="1600">
              <a:ea typeface="新細明體" pitchFamily="18" charset="-120"/>
            </a:endParaRPr>
          </a:p>
          <a:p>
            <a:pPr marL="1138238" lvl="2" indent="-280988">
              <a:lnSpc>
                <a:spcPct val="90000"/>
              </a:lnSpc>
            </a:pPr>
            <a:r>
              <a:rPr lang="en-US" altLang="zh-TW" sz="1600">
                <a:ea typeface="新細明體" pitchFamily="18" charset="-120"/>
              </a:rPr>
              <a:t>aProc PROC USES eax ebx,</a:t>
            </a:r>
          </a:p>
          <a:p>
            <a:pPr marL="1138238" lvl="2" indent="-280988">
              <a:lnSpc>
                <a:spcPct val="90000"/>
              </a:lnSpc>
            </a:pPr>
            <a:r>
              <a:rPr lang="en-US" altLang="zh-TW" sz="1600">
                <a:ea typeface="新細明體" pitchFamily="18" charset="-120"/>
              </a:rPr>
              <a:t>	x: DWORD, y: DWORD</a:t>
            </a:r>
          </a:p>
          <a:p>
            <a:pPr marL="1138238" lvl="2" indent="-280988">
              <a:lnSpc>
                <a:spcPct val="90000"/>
              </a:lnSpc>
            </a:pPr>
            <a:r>
              <a:rPr lang="en-US" altLang="zh-TW" sz="1600">
                <a:ea typeface="新細明體" pitchFamily="18" charset="-120"/>
              </a:rPr>
              <a:t>	LOCAL a:DWORD, b:DWORD</a:t>
            </a:r>
          </a:p>
          <a:p>
            <a:pPr marL="1138238" lvl="2" indent="-280988">
              <a:lnSpc>
                <a:spcPct val="90000"/>
              </a:lnSpc>
            </a:pPr>
            <a:r>
              <a:rPr lang="en-US" altLang="zh-TW" sz="1600">
                <a:ea typeface="新細明體" pitchFamily="18" charset="-120"/>
              </a:rPr>
              <a:t>	PARAMS = 2</a:t>
            </a:r>
          </a:p>
          <a:p>
            <a:pPr marL="1138238" lvl="2" indent="-280988">
              <a:lnSpc>
                <a:spcPct val="90000"/>
              </a:lnSpc>
            </a:pPr>
            <a:r>
              <a:rPr lang="en-US" altLang="zh-TW" sz="1600">
                <a:ea typeface="新細明體" pitchFamily="18" charset="-120"/>
              </a:rPr>
              <a:t>	LOCALS = 2</a:t>
            </a:r>
          </a:p>
          <a:p>
            <a:pPr marL="1138238" lvl="2" indent="-280988">
              <a:lnSpc>
                <a:spcPct val="90000"/>
              </a:lnSpc>
            </a:pPr>
            <a:r>
              <a:rPr lang="en-US" altLang="zh-TW" sz="1600">
                <a:ea typeface="新細明體" pitchFamily="18" charset="-120"/>
              </a:rPr>
              <a:t>	SAVED_REGS = 2</a:t>
            </a:r>
          </a:p>
          <a:p>
            <a:pPr marL="1138238" lvl="2" indent="-280988">
              <a:lnSpc>
                <a:spcPct val="90000"/>
              </a:lnSpc>
            </a:pPr>
            <a:r>
              <a:rPr lang="en-US" altLang="zh-TW" sz="1600">
                <a:ea typeface="新細明體" pitchFamily="18" charset="-120"/>
              </a:rPr>
              <a:t>	mov a,0AAAAh</a:t>
            </a:r>
          </a:p>
          <a:p>
            <a:pPr marL="1138238" lvl="2" indent="-280988">
              <a:lnSpc>
                <a:spcPct val="90000"/>
              </a:lnSpc>
            </a:pPr>
            <a:r>
              <a:rPr lang="en-US" altLang="zh-TW" sz="1600">
                <a:ea typeface="新細明體" pitchFamily="18" charset="-120"/>
              </a:rPr>
              <a:t>	mov b,0BBBBh</a:t>
            </a:r>
          </a:p>
          <a:p>
            <a:pPr marL="1138238" lvl="2" indent="-280988">
              <a:lnSpc>
                <a:spcPct val="90000"/>
              </a:lnSpc>
            </a:pPr>
            <a:r>
              <a:rPr lang="en-US" altLang="zh-TW" sz="1600">
                <a:ea typeface="新細明體" pitchFamily="18" charset="-120"/>
              </a:rPr>
              <a:t>	INVOKE WriteStackFrame, PARAMS, LOCALS, SAVED_REGS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D98F9A8B-4B0B-415C-9C0C-4CD18A0D632D}" type="slidenum">
              <a:rPr lang="zh-TW" altLang="en-US"/>
              <a:pPr/>
              <a:t>28</a:t>
            </a:fld>
            <a:endParaRPr lang="zh-TW" altLang="en-US"/>
          </a:p>
        </p:txBody>
      </p:sp>
      <p:sp>
        <p:nvSpPr>
          <p:cNvPr id="160770" name="Rectangle 2"/>
          <p:cNvSpPr>
            <a:spLocks noGrp="1" noChangeArrowheads="1"/>
          </p:cNvSpPr>
          <p:nvPr>
            <p:ph type="title"/>
          </p:nvPr>
        </p:nvSpPr>
        <p:spPr/>
        <p:txBody>
          <a:bodyPr/>
          <a:lstStyle/>
          <a:p>
            <a:r>
              <a:rPr lang="en-US" altLang="zh-TW">
                <a:ea typeface="新細明體" pitchFamily="18" charset="-120"/>
              </a:rPr>
              <a:t>Review</a:t>
            </a:r>
          </a:p>
        </p:txBody>
      </p:sp>
      <p:sp>
        <p:nvSpPr>
          <p:cNvPr id="160771" name="Rectangle 3"/>
          <p:cNvSpPr>
            <a:spLocks noGrp="1" noChangeArrowheads="1"/>
          </p:cNvSpPr>
          <p:nvPr>
            <p:ph type="body" idx="1"/>
          </p:nvPr>
        </p:nvSpPr>
        <p:spPr/>
        <p:txBody>
          <a:bodyPr/>
          <a:lstStyle/>
          <a:p>
            <a:pPr marL="381000" indent="-381000">
              <a:lnSpc>
                <a:spcPct val="90000"/>
              </a:lnSpc>
              <a:buFontTx/>
              <a:buAutoNum type="arabicPeriod"/>
            </a:pPr>
            <a:r>
              <a:rPr lang="zh-TW" altLang="en-US" sz="2000">
                <a:ea typeface="新細明體" pitchFamily="18" charset="-120"/>
              </a:rPr>
              <a:t> (</a:t>
            </a:r>
            <a:r>
              <a:rPr lang="en-US" altLang="zh-TW" sz="2000">
                <a:ea typeface="新細明體" pitchFamily="18" charset="-120"/>
              </a:rPr>
              <a:t>True/False): A subroutine’s stack frame always contains the caller’s return address and the subroutine’s local variables.</a:t>
            </a:r>
          </a:p>
          <a:p>
            <a:pPr marL="381000" indent="-381000">
              <a:lnSpc>
                <a:spcPct val="90000"/>
              </a:lnSpc>
              <a:buFontTx/>
              <a:buAutoNum type="arabicPeriod"/>
            </a:pPr>
            <a:r>
              <a:rPr lang="en-US" altLang="zh-TW" sz="2000">
                <a:ea typeface="新細明體" pitchFamily="18" charset="-120"/>
              </a:rPr>
              <a:t> (True/False): Arrays are passed by reference to avoid copying them onto the stack.</a:t>
            </a:r>
          </a:p>
          <a:p>
            <a:pPr marL="381000" indent="-381000">
              <a:lnSpc>
                <a:spcPct val="90000"/>
              </a:lnSpc>
              <a:buFontTx/>
              <a:buAutoNum type="arabicPeriod"/>
            </a:pPr>
            <a:r>
              <a:rPr lang="en-US" altLang="zh-TW" sz="2000">
                <a:ea typeface="新細明體" pitchFamily="18" charset="-120"/>
              </a:rPr>
              <a:t> (True/False): A procedure’s prologue code always pushes EBP on the stack.</a:t>
            </a:r>
          </a:p>
          <a:p>
            <a:pPr marL="381000" indent="-381000">
              <a:lnSpc>
                <a:spcPct val="90000"/>
              </a:lnSpc>
              <a:buFontTx/>
              <a:buAutoNum type="arabicPeriod"/>
            </a:pPr>
            <a:r>
              <a:rPr lang="en-US" altLang="zh-TW" sz="2000">
                <a:ea typeface="新細明體" pitchFamily="18" charset="-120"/>
              </a:rPr>
              <a:t> (True/False): Local variables are created by adding an integer to the stack pointer.</a:t>
            </a:r>
          </a:p>
          <a:p>
            <a:pPr marL="381000" indent="-381000">
              <a:lnSpc>
                <a:spcPct val="90000"/>
              </a:lnSpc>
              <a:buFontTx/>
              <a:buAutoNum type="arabicPeriod"/>
            </a:pPr>
            <a:r>
              <a:rPr lang="en-US" altLang="zh-TW" sz="2000">
                <a:ea typeface="新細明體" pitchFamily="18" charset="-120"/>
              </a:rPr>
              <a:t> (True/False): In 32-bit protected mode, the last argument to be pushed on the stack in a procedure call is stored at location ebp+8.</a:t>
            </a:r>
          </a:p>
          <a:p>
            <a:pPr marL="381000" indent="-381000">
              <a:lnSpc>
                <a:spcPct val="90000"/>
              </a:lnSpc>
              <a:buFontTx/>
              <a:buAutoNum type="arabicPeriod"/>
            </a:pPr>
            <a:r>
              <a:rPr lang="en-US" altLang="zh-TW" sz="2000">
                <a:ea typeface="新細明體" pitchFamily="18" charset="-120"/>
              </a:rPr>
              <a:t> (True/False): Passing by reference requires popping a parameter’s offset from the stack inside the called procedure.</a:t>
            </a:r>
          </a:p>
          <a:p>
            <a:pPr marL="381000" indent="-381000">
              <a:lnSpc>
                <a:spcPct val="90000"/>
              </a:lnSpc>
              <a:buFontTx/>
              <a:buAutoNum type="arabicPeriod"/>
            </a:pPr>
            <a:r>
              <a:rPr lang="en-US" altLang="zh-TW" sz="2000">
                <a:ea typeface="新細明體" pitchFamily="18" charset="-120"/>
              </a:rPr>
              <a:t> What are two common types of stack parameters?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DCE2E793-5B8A-4795-9357-CD58BED8198B}" type="slidenum">
              <a:rPr lang="zh-TW" altLang="en-US"/>
              <a:pPr/>
              <a:t>29</a:t>
            </a:fld>
            <a:endParaRPr lang="zh-TW" altLang="en-US"/>
          </a:p>
        </p:txBody>
      </p:sp>
      <p:sp>
        <p:nvSpPr>
          <p:cNvPr id="145410" name="Rectangle 2"/>
          <p:cNvSpPr>
            <a:spLocks noGrp="1" noChangeArrowheads="1"/>
          </p:cNvSpPr>
          <p:nvPr>
            <p:ph type="title"/>
          </p:nvPr>
        </p:nvSpPr>
        <p:spPr/>
        <p:txBody>
          <a:bodyPr/>
          <a:lstStyle/>
          <a:p>
            <a:r>
              <a:rPr lang="en-US" altLang="zh-TW">
                <a:ea typeface="新細明體" pitchFamily="18" charset="-120"/>
              </a:rPr>
              <a:t>What's Next</a:t>
            </a:r>
          </a:p>
        </p:txBody>
      </p:sp>
      <p:sp>
        <p:nvSpPr>
          <p:cNvPr id="145411" name="Rectangle 3"/>
          <p:cNvSpPr>
            <a:spLocks noGrp="1" noChangeArrowheads="1"/>
          </p:cNvSpPr>
          <p:nvPr>
            <p:ph type="body" idx="1"/>
          </p:nvPr>
        </p:nvSpPr>
        <p:spPr>
          <a:xfrm>
            <a:off x="1752600" y="1828800"/>
            <a:ext cx="5943600" cy="3048000"/>
          </a:xfrm>
        </p:spPr>
        <p:txBody>
          <a:bodyPr/>
          <a:lstStyle/>
          <a:p>
            <a:r>
              <a:rPr lang="en-US" altLang="zh-TW">
                <a:ea typeface="新細明體" pitchFamily="18" charset="-120"/>
              </a:rPr>
              <a:t>Stack Frames</a:t>
            </a:r>
          </a:p>
          <a:p>
            <a:r>
              <a:rPr lang="en-US" altLang="zh-TW" b="1">
                <a:solidFill>
                  <a:schemeClr val="tx2"/>
                </a:solidFill>
                <a:ea typeface="新細明體" pitchFamily="18" charset="-120"/>
              </a:rPr>
              <a:t>Recursion</a:t>
            </a:r>
          </a:p>
          <a:p>
            <a:r>
              <a:rPr lang="en-US" altLang="zh-TW">
                <a:ea typeface="新細明體" pitchFamily="18" charset="-120"/>
              </a:rPr>
              <a:t>.MODEL Directive</a:t>
            </a:r>
          </a:p>
          <a:p>
            <a:r>
              <a:rPr lang="en-US" altLang="zh-TW">
                <a:ea typeface="新細明體" pitchFamily="18" charset="-120"/>
              </a:rPr>
              <a:t>INVOKE, ADDR, PROC, and PROTO</a:t>
            </a:r>
          </a:p>
          <a:p>
            <a:r>
              <a:rPr lang="en-US" altLang="zh-TW">
                <a:ea typeface="新細明體" pitchFamily="18" charset="-120"/>
              </a:rPr>
              <a:t>Creating Multimodule Programs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00099113-D859-4749-A839-0B8A6399DB41}" type="slidenum">
              <a:rPr lang="zh-TW" altLang="en-US"/>
              <a:pPr/>
              <a:t>3</a:t>
            </a:fld>
            <a:endParaRPr lang="zh-TW" altLang="en-US"/>
          </a:p>
        </p:txBody>
      </p:sp>
      <p:sp>
        <p:nvSpPr>
          <p:cNvPr id="80898" name="Rectangle 2"/>
          <p:cNvSpPr>
            <a:spLocks noGrp="1" noChangeArrowheads="1"/>
          </p:cNvSpPr>
          <p:nvPr>
            <p:ph type="title"/>
          </p:nvPr>
        </p:nvSpPr>
        <p:spPr/>
        <p:txBody>
          <a:bodyPr/>
          <a:lstStyle/>
          <a:p>
            <a:r>
              <a:rPr lang="en-US" altLang="zh-TW">
                <a:ea typeface="新細明體" pitchFamily="18" charset="-120"/>
              </a:rPr>
              <a:t>Stack Frames</a:t>
            </a:r>
          </a:p>
        </p:txBody>
      </p:sp>
      <p:sp>
        <p:nvSpPr>
          <p:cNvPr id="80899" name="Rectangle 3"/>
          <p:cNvSpPr>
            <a:spLocks noGrp="1" noChangeArrowheads="1"/>
          </p:cNvSpPr>
          <p:nvPr>
            <p:ph type="body" idx="1"/>
          </p:nvPr>
        </p:nvSpPr>
        <p:spPr>
          <a:xfrm>
            <a:off x="1828800" y="1600200"/>
            <a:ext cx="6477000" cy="2667000"/>
          </a:xfrm>
        </p:spPr>
        <p:txBody>
          <a:bodyPr/>
          <a:lstStyle/>
          <a:p>
            <a:r>
              <a:rPr lang="en-US" altLang="zh-TW">
                <a:ea typeface="新細明體" pitchFamily="18" charset="-120"/>
              </a:rPr>
              <a:t>Stack Parameters</a:t>
            </a:r>
          </a:p>
          <a:p>
            <a:r>
              <a:rPr lang="en-US" altLang="zh-TW">
                <a:ea typeface="新細明體" pitchFamily="18" charset="-120"/>
              </a:rPr>
              <a:t>Local Variables</a:t>
            </a:r>
          </a:p>
          <a:p>
            <a:r>
              <a:rPr lang="en-US" altLang="zh-TW">
                <a:ea typeface="新細明體" pitchFamily="18" charset="-120"/>
              </a:rPr>
              <a:t>ENTER and LEAVE Instructions</a:t>
            </a:r>
          </a:p>
          <a:p>
            <a:r>
              <a:rPr lang="en-US" altLang="zh-TW">
                <a:ea typeface="新細明體" pitchFamily="18" charset="-120"/>
              </a:rPr>
              <a:t>LOCAL Directive</a:t>
            </a:r>
          </a:p>
          <a:p>
            <a:r>
              <a:rPr lang="en-US" altLang="zh-TW">
                <a:ea typeface="新細明體" pitchFamily="18" charset="-120"/>
              </a:rPr>
              <a:t>WriteStackFrame Procedure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4FECD115-8F1A-450C-A1A4-55455C9C86B1}" type="slidenum">
              <a:rPr lang="zh-TW" altLang="en-US"/>
              <a:pPr/>
              <a:t>30</a:t>
            </a:fld>
            <a:endParaRPr lang="zh-TW" altLang="en-US"/>
          </a:p>
        </p:txBody>
      </p:sp>
      <p:sp>
        <p:nvSpPr>
          <p:cNvPr id="81922" name="Rectangle 2"/>
          <p:cNvSpPr>
            <a:spLocks noGrp="1" noChangeArrowheads="1"/>
          </p:cNvSpPr>
          <p:nvPr>
            <p:ph type="title"/>
          </p:nvPr>
        </p:nvSpPr>
        <p:spPr/>
        <p:txBody>
          <a:bodyPr/>
          <a:lstStyle/>
          <a:p>
            <a:r>
              <a:rPr lang="en-US" altLang="zh-TW">
                <a:ea typeface="新細明體" pitchFamily="18" charset="-120"/>
              </a:rPr>
              <a:t>Recursion</a:t>
            </a:r>
          </a:p>
        </p:txBody>
      </p:sp>
      <p:sp>
        <p:nvSpPr>
          <p:cNvPr id="81923" name="Rectangle 3"/>
          <p:cNvSpPr>
            <a:spLocks noGrp="1" noChangeArrowheads="1"/>
          </p:cNvSpPr>
          <p:nvPr>
            <p:ph type="body" idx="1"/>
          </p:nvPr>
        </p:nvSpPr>
        <p:spPr>
          <a:xfrm>
            <a:off x="1828800" y="1600200"/>
            <a:ext cx="5257800" cy="1524000"/>
          </a:xfrm>
        </p:spPr>
        <p:txBody>
          <a:bodyPr/>
          <a:lstStyle/>
          <a:p>
            <a:r>
              <a:rPr lang="en-US" altLang="zh-TW">
                <a:ea typeface="新細明體" pitchFamily="18" charset="-120"/>
              </a:rPr>
              <a:t>What is recursion?</a:t>
            </a:r>
          </a:p>
          <a:p>
            <a:r>
              <a:rPr lang="en-US" altLang="zh-TW">
                <a:ea typeface="新細明體" pitchFamily="18" charset="-120"/>
              </a:rPr>
              <a:t>Recursively Calculating a Sum</a:t>
            </a:r>
          </a:p>
          <a:p>
            <a:r>
              <a:rPr lang="en-US" altLang="zh-TW">
                <a:ea typeface="新細明體" pitchFamily="18" charset="-120"/>
              </a:rPr>
              <a:t>Calculating a Factorial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F8881896-8F29-4F48-BA70-6805240A0701}" type="slidenum">
              <a:rPr lang="zh-TW" altLang="en-US"/>
              <a:pPr/>
              <a:t>31</a:t>
            </a:fld>
            <a:endParaRPr lang="zh-TW" altLang="en-US"/>
          </a:p>
        </p:txBody>
      </p:sp>
      <p:sp>
        <p:nvSpPr>
          <p:cNvPr id="126978" name="Rectangle 2"/>
          <p:cNvSpPr>
            <a:spLocks noGrp="1" noChangeArrowheads="1"/>
          </p:cNvSpPr>
          <p:nvPr>
            <p:ph type="title"/>
          </p:nvPr>
        </p:nvSpPr>
        <p:spPr/>
        <p:txBody>
          <a:bodyPr/>
          <a:lstStyle/>
          <a:p>
            <a:r>
              <a:rPr lang="en-US" altLang="zh-TW">
                <a:ea typeface="新細明體" pitchFamily="18" charset="-120"/>
              </a:rPr>
              <a:t>What is Recursion?</a:t>
            </a:r>
          </a:p>
        </p:txBody>
      </p:sp>
      <p:sp>
        <p:nvSpPr>
          <p:cNvPr id="126979" name="Rectangle 3"/>
          <p:cNvSpPr>
            <a:spLocks noGrp="1" noChangeArrowheads="1"/>
          </p:cNvSpPr>
          <p:nvPr>
            <p:ph type="body" idx="1"/>
          </p:nvPr>
        </p:nvSpPr>
        <p:spPr>
          <a:xfrm>
            <a:off x="914400" y="1219200"/>
            <a:ext cx="7620000" cy="2895600"/>
          </a:xfrm>
        </p:spPr>
        <p:txBody>
          <a:bodyPr/>
          <a:lstStyle/>
          <a:p>
            <a:r>
              <a:rPr lang="en-US" altLang="zh-TW">
                <a:ea typeface="新細明體" pitchFamily="18" charset="-120"/>
              </a:rPr>
              <a:t>The process created when . . .</a:t>
            </a:r>
          </a:p>
          <a:p>
            <a:pPr lvl="1"/>
            <a:r>
              <a:rPr lang="en-US" altLang="zh-TW">
                <a:ea typeface="新細明體" pitchFamily="18" charset="-120"/>
              </a:rPr>
              <a:t>A procedure calls itself</a:t>
            </a:r>
          </a:p>
          <a:p>
            <a:pPr lvl="1"/>
            <a:r>
              <a:rPr lang="en-US" altLang="zh-TW">
                <a:ea typeface="新細明體" pitchFamily="18" charset="-120"/>
              </a:rPr>
              <a:t>Procedure A calls procedure B, which in turn calls procedure A</a:t>
            </a:r>
          </a:p>
          <a:p>
            <a:r>
              <a:rPr lang="en-US" altLang="zh-TW">
                <a:ea typeface="新細明體" pitchFamily="18" charset="-120"/>
              </a:rPr>
              <a:t>Using a graph in which each node is a procedure and each edge is a procedure call, recursion forms a </a:t>
            </a:r>
            <a:r>
              <a:rPr lang="en-US" altLang="zh-TW">
                <a:solidFill>
                  <a:schemeClr val="tx2"/>
                </a:solidFill>
                <a:ea typeface="新細明體" pitchFamily="18" charset="-120"/>
              </a:rPr>
              <a:t>cycle</a:t>
            </a:r>
            <a:r>
              <a:rPr lang="en-US" altLang="zh-TW">
                <a:ea typeface="新細明體" pitchFamily="18" charset="-120"/>
              </a:rPr>
              <a:t>:</a:t>
            </a:r>
          </a:p>
        </p:txBody>
      </p:sp>
      <p:graphicFrame>
        <p:nvGraphicFramePr>
          <p:cNvPr id="126981" name="Object 5"/>
          <p:cNvGraphicFramePr>
            <a:graphicFrameLocks noChangeAspect="1"/>
          </p:cNvGraphicFramePr>
          <p:nvPr/>
        </p:nvGraphicFramePr>
        <p:xfrm>
          <a:off x="3352800" y="3810000"/>
          <a:ext cx="2209800" cy="2057400"/>
        </p:xfrm>
        <a:graphic>
          <a:graphicData uri="http://schemas.openxmlformats.org/presentationml/2006/ole">
            <p:oleObj spid="_x0000_s126981" name="VISIO" r:id="rId3" imgW="1292040" imgH="1177560" progId="Visio.Drawing.6">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altLang="zh-TW"/>
              <a:t>Irvine, Kip R. Assembly Language for Intel-Based Computers 5/e, 2007.</a:t>
            </a:r>
          </a:p>
        </p:txBody>
      </p:sp>
      <p:sp>
        <p:nvSpPr>
          <p:cNvPr id="10" name="Slide Number Placeholder 4"/>
          <p:cNvSpPr>
            <a:spLocks noGrp="1"/>
          </p:cNvSpPr>
          <p:nvPr>
            <p:ph type="sldNum" sz="quarter" idx="11"/>
          </p:nvPr>
        </p:nvSpPr>
        <p:spPr/>
        <p:txBody>
          <a:bodyPr/>
          <a:lstStyle/>
          <a:p>
            <a:fld id="{BF1BCF42-D21B-4BF6-A2CC-BD8E60E9B152}" type="slidenum">
              <a:rPr lang="zh-TW" altLang="en-US"/>
              <a:pPr/>
              <a:t>32</a:t>
            </a:fld>
            <a:endParaRPr lang="zh-TW" altLang="en-US"/>
          </a:p>
        </p:txBody>
      </p:sp>
      <p:sp>
        <p:nvSpPr>
          <p:cNvPr id="100354" name="Rectangle 2"/>
          <p:cNvSpPr>
            <a:spLocks noGrp="1" noChangeArrowheads="1"/>
          </p:cNvSpPr>
          <p:nvPr>
            <p:ph type="title"/>
          </p:nvPr>
        </p:nvSpPr>
        <p:spPr/>
        <p:txBody>
          <a:bodyPr/>
          <a:lstStyle/>
          <a:p>
            <a:r>
              <a:rPr lang="en-US" altLang="zh-TW">
                <a:ea typeface="新細明體" pitchFamily="18" charset="-120"/>
              </a:rPr>
              <a:t>Recursively Calculating a Sum</a:t>
            </a:r>
          </a:p>
        </p:txBody>
      </p:sp>
      <p:sp>
        <p:nvSpPr>
          <p:cNvPr id="100356" name="Text Box 4"/>
          <p:cNvSpPr txBox="1">
            <a:spLocks noChangeArrowheads="1"/>
          </p:cNvSpPr>
          <p:nvPr/>
        </p:nvSpPr>
        <p:spPr bwMode="auto">
          <a:xfrm>
            <a:off x="838200" y="1752600"/>
            <a:ext cx="7239000" cy="2133600"/>
          </a:xfrm>
          <a:prstGeom prst="rect">
            <a:avLst/>
          </a:prstGeom>
          <a:noFill/>
          <a:ln w="9525">
            <a:noFill/>
            <a:miter lim="800000"/>
            <a:headEnd/>
            <a:tailEnd/>
          </a:ln>
          <a:effectLst/>
        </p:spPr>
        <p:txBody>
          <a:bodyPr lIns="137160" tIns="182880" rIns="137160" bIns="182880"/>
          <a:lstStyle/>
          <a:p>
            <a:pPr>
              <a:lnSpc>
                <a:spcPct val="40000"/>
              </a:lnSpc>
              <a:spcBef>
                <a:spcPct val="50000"/>
              </a:spcBef>
              <a:tabLst>
                <a:tab pos="457200" algn="l"/>
                <a:tab pos="3657600" algn="l"/>
                <a:tab pos="4114800" algn="l"/>
              </a:tabLst>
            </a:pPr>
            <a:r>
              <a:rPr lang="en-US" altLang="zh-TW" sz="1800">
                <a:latin typeface="Courier New" pitchFamily="49" charset="0"/>
                <a:ea typeface="新細明體" pitchFamily="18" charset="-120"/>
              </a:rPr>
              <a:t>CalcSum PROC</a:t>
            </a:r>
          </a:p>
          <a:p>
            <a:pPr>
              <a:lnSpc>
                <a:spcPct val="40000"/>
              </a:lnSpc>
              <a:spcBef>
                <a:spcPct val="50000"/>
              </a:spcBef>
              <a:tabLst>
                <a:tab pos="457200" algn="l"/>
                <a:tab pos="3657600" algn="l"/>
                <a:tab pos="4114800" algn="l"/>
              </a:tabLst>
            </a:pPr>
            <a:r>
              <a:rPr lang="en-US" altLang="zh-TW" sz="1800">
                <a:latin typeface="Courier New" pitchFamily="49" charset="0"/>
                <a:ea typeface="新細明體" pitchFamily="18" charset="-120"/>
              </a:rPr>
              <a:t>	cmp ecx,0	; check counter value</a:t>
            </a:r>
          </a:p>
          <a:p>
            <a:pPr lvl="1">
              <a:lnSpc>
                <a:spcPct val="40000"/>
              </a:lnSpc>
              <a:spcBef>
                <a:spcPct val="50000"/>
              </a:spcBef>
              <a:tabLst>
                <a:tab pos="457200" algn="l"/>
                <a:tab pos="3657600" algn="l"/>
                <a:tab pos="4114800" algn="l"/>
              </a:tabLst>
            </a:pPr>
            <a:r>
              <a:rPr lang="en-US" altLang="zh-TW" sz="1800">
                <a:latin typeface="Courier New" pitchFamily="49" charset="0"/>
                <a:ea typeface="新細明體" pitchFamily="18" charset="-120"/>
              </a:rPr>
              <a:t>jz L2	; quit if zero</a:t>
            </a:r>
          </a:p>
          <a:p>
            <a:pPr lvl="1">
              <a:lnSpc>
                <a:spcPct val="40000"/>
              </a:lnSpc>
              <a:spcBef>
                <a:spcPct val="50000"/>
              </a:spcBef>
              <a:tabLst>
                <a:tab pos="457200" algn="l"/>
                <a:tab pos="3657600" algn="l"/>
                <a:tab pos="4114800" algn="l"/>
              </a:tabLst>
            </a:pPr>
            <a:r>
              <a:rPr lang="en-US" altLang="zh-TW" sz="1800">
                <a:latin typeface="Courier New" pitchFamily="49" charset="0"/>
                <a:ea typeface="新細明體" pitchFamily="18" charset="-120"/>
              </a:rPr>
              <a:t>add eax,ecx	; otherwise, add to sum</a:t>
            </a:r>
          </a:p>
          <a:p>
            <a:pPr lvl="1">
              <a:lnSpc>
                <a:spcPct val="40000"/>
              </a:lnSpc>
              <a:spcBef>
                <a:spcPct val="50000"/>
              </a:spcBef>
              <a:tabLst>
                <a:tab pos="457200" algn="l"/>
                <a:tab pos="3657600" algn="l"/>
                <a:tab pos="4114800" algn="l"/>
              </a:tabLst>
            </a:pPr>
            <a:r>
              <a:rPr lang="en-US" altLang="zh-TW" sz="1800">
                <a:latin typeface="Courier New" pitchFamily="49" charset="0"/>
                <a:ea typeface="新細明體" pitchFamily="18" charset="-120"/>
              </a:rPr>
              <a:t>dec ecx	; decrement counter</a:t>
            </a:r>
          </a:p>
          <a:p>
            <a:pPr lvl="1">
              <a:lnSpc>
                <a:spcPct val="4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call CalcSum</a:t>
            </a:r>
            <a:r>
              <a:rPr lang="en-US" altLang="zh-TW" sz="1800">
                <a:latin typeface="Courier New" pitchFamily="49" charset="0"/>
                <a:ea typeface="新細明體" pitchFamily="18" charset="-120"/>
              </a:rPr>
              <a:t>	; recursive call</a:t>
            </a:r>
          </a:p>
          <a:p>
            <a:pPr>
              <a:lnSpc>
                <a:spcPct val="40000"/>
              </a:lnSpc>
              <a:spcBef>
                <a:spcPct val="50000"/>
              </a:spcBef>
              <a:tabLst>
                <a:tab pos="457200" algn="l"/>
                <a:tab pos="3657600" algn="l"/>
                <a:tab pos="4114800" algn="l"/>
              </a:tabLst>
            </a:pPr>
            <a:r>
              <a:rPr lang="en-US" altLang="zh-TW" sz="1800">
                <a:latin typeface="Courier New" pitchFamily="49" charset="0"/>
                <a:ea typeface="新細明體" pitchFamily="18" charset="-120"/>
              </a:rPr>
              <a:t>L2: ret</a:t>
            </a:r>
          </a:p>
          <a:p>
            <a:pPr>
              <a:lnSpc>
                <a:spcPct val="40000"/>
              </a:lnSpc>
              <a:spcBef>
                <a:spcPct val="50000"/>
              </a:spcBef>
              <a:tabLst>
                <a:tab pos="457200" algn="l"/>
                <a:tab pos="3657600" algn="l"/>
                <a:tab pos="4114800" algn="l"/>
              </a:tabLst>
            </a:pPr>
            <a:r>
              <a:rPr lang="en-US" altLang="zh-TW" sz="1800">
                <a:latin typeface="Courier New" pitchFamily="49" charset="0"/>
                <a:ea typeface="新細明體" pitchFamily="18" charset="-120"/>
              </a:rPr>
              <a:t>CalcSum ENDP</a:t>
            </a:r>
          </a:p>
        </p:txBody>
      </p:sp>
      <p:sp>
        <p:nvSpPr>
          <p:cNvPr id="100357" name="Text Box 5"/>
          <p:cNvSpPr txBox="1">
            <a:spLocks noChangeArrowheads="1"/>
          </p:cNvSpPr>
          <p:nvPr/>
        </p:nvSpPr>
        <p:spPr bwMode="auto">
          <a:xfrm>
            <a:off x="685800" y="838200"/>
            <a:ext cx="7696200" cy="914400"/>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The CalcSum procedure recursively calculates the sum of an array of integers. Receives: ECX = count. Returns: EAX = sum</a:t>
            </a:r>
          </a:p>
        </p:txBody>
      </p:sp>
      <p:grpSp>
        <p:nvGrpSpPr>
          <p:cNvPr id="100360" name="Group 8"/>
          <p:cNvGrpSpPr>
            <a:grpSpLocks/>
          </p:cNvGrpSpPr>
          <p:nvPr/>
        </p:nvGrpSpPr>
        <p:grpSpPr bwMode="auto">
          <a:xfrm>
            <a:off x="152400" y="4038600"/>
            <a:ext cx="5486400" cy="1985963"/>
            <a:chOff x="720" y="2544"/>
            <a:chExt cx="3456" cy="1251"/>
          </a:xfrm>
        </p:grpSpPr>
        <p:pic>
          <p:nvPicPr>
            <p:cNvPr id="100358" name="Picture 6"/>
            <p:cNvPicPr>
              <a:picLocks noChangeAspect="1" noChangeArrowheads="1"/>
            </p:cNvPicPr>
            <p:nvPr/>
          </p:nvPicPr>
          <p:blipFill>
            <a:blip r:embed="rId2"/>
            <a:srcRect/>
            <a:stretch>
              <a:fillRect/>
            </a:stretch>
          </p:blipFill>
          <p:spPr bwMode="auto">
            <a:xfrm>
              <a:off x="2448" y="2544"/>
              <a:ext cx="1728" cy="1251"/>
            </a:xfrm>
            <a:prstGeom prst="rect">
              <a:avLst/>
            </a:prstGeom>
            <a:noFill/>
            <a:ln w="9525">
              <a:noFill/>
              <a:miter lim="800000"/>
              <a:headEnd/>
              <a:tailEnd/>
            </a:ln>
            <a:effectLst/>
          </p:spPr>
        </p:pic>
        <p:sp>
          <p:nvSpPr>
            <p:cNvPr id="100359" name="Text Box 7"/>
            <p:cNvSpPr txBox="1">
              <a:spLocks noChangeArrowheads="1"/>
            </p:cNvSpPr>
            <p:nvPr/>
          </p:nvSpPr>
          <p:spPr bwMode="auto">
            <a:xfrm>
              <a:off x="720" y="2976"/>
              <a:ext cx="1536" cy="374"/>
            </a:xfrm>
            <a:prstGeom prst="rect">
              <a:avLst/>
            </a:prstGeom>
            <a:noFill/>
            <a:ln w="9525">
              <a:noFill/>
              <a:miter lim="800000"/>
              <a:headEnd/>
              <a:tailEnd/>
            </a:ln>
            <a:effectLst/>
          </p:spPr>
          <p:txBody>
            <a:bodyPr tIns="137160" bIns="137160">
              <a:spAutoFit/>
            </a:bodyPr>
            <a:lstStyle/>
            <a:p>
              <a:pPr algn="r">
                <a:spcBef>
                  <a:spcPct val="50000"/>
                </a:spcBef>
              </a:pPr>
              <a:r>
                <a:rPr lang="en-US" altLang="zh-TW" b="0">
                  <a:ea typeface="新細明體" pitchFamily="18" charset="-120"/>
                </a:rPr>
                <a:t>Stack frame:</a:t>
              </a:r>
            </a:p>
          </p:txBody>
        </p:sp>
      </p:grpSp>
      <p:sp>
        <p:nvSpPr>
          <p:cNvPr id="100361" name="Text Box 9"/>
          <p:cNvSpPr txBox="1">
            <a:spLocks noChangeArrowheads="1"/>
          </p:cNvSpPr>
          <p:nvPr/>
        </p:nvSpPr>
        <p:spPr bwMode="auto">
          <a:xfrm>
            <a:off x="5943600" y="4419600"/>
            <a:ext cx="2590800" cy="790575"/>
          </a:xfrm>
          <a:prstGeom prst="rect">
            <a:avLst/>
          </a:prstGeom>
          <a:noFill/>
          <a:ln w="9525">
            <a:noFill/>
            <a:miter lim="800000"/>
            <a:headEnd/>
            <a:tailEnd/>
          </a:ln>
          <a:effectLst/>
        </p:spPr>
        <p:txBody>
          <a:bodyPr tIns="137160" bIns="137160">
            <a:spAutoFit/>
          </a:bodyPr>
          <a:lstStyle/>
          <a:p>
            <a:pPr>
              <a:spcBef>
                <a:spcPct val="50000"/>
              </a:spcBef>
            </a:pPr>
            <a:r>
              <a:rPr lang="en-US" altLang="zh-TW" sz="1700" b="0">
                <a:ea typeface="新細明體" pitchFamily="18" charset="-120"/>
              </a:rPr>
              <a:t>View the </a:t>
            </a:r>
            <a:r>
              <a:rPr lang="en-US" altLang="zh-TW" sz="1700" b="0">
                <a:ea typeface="新細明體" pitchFamily="18" charset="-120"/>
                <a:hlinkClick r:id="rId3"/>
              </a:rPr>
              <a:t>complete program</a:t>
            </a:r>
            <a:endParaRPr lang="en-US" altLang="zh-TW" sz="1700" b="0">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0360"/>
                                        </p:tgtEl>
                                        <p:attrNameLst>
                                          <p:attrName>style.visibility</p:attrName>
                                        </p:attrNameLst>
                                      </p:cBhvr>
                                      <p:to>
                                        <p:strVal val="visible"/>
                                      </p:to>
                                    </p:set>
                                    <p:animEffect transition="in" filter="box(in)">
                                      <p:cBhvr>
                                        <p:cTn id="7" dur="500"/>
                                        <p:tgtEl>
                                          <p:spTgt spid="1003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61"/>
                                        </p:tgtEl>
                                        <p:attrNameLst>
                                          <p:attrName>style.visibility</p:attrName>
                                        </p:attrNameLst>
                                      </p:cBhvr>
                                      <p:to>
                                        <p:strVal val="visible"/>
                                      </p:to>
                                    </p:set>
                                    <p:animEffect transition="in" filter="dissolve">
                                      <p:cBhvr>
                                        <p:cTn id="12" dur="500"/>
                                        <p:tgtEl>
                                          <p:spTgt spid="100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1"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zh-TW"/>
              <a:t>Irvine, Kip R. Assembly Language for Intel-Based Computers 5/e, 2007.</a:t>
            </a:r>
          </a:p>
        </p:txBody>
      </p:sp>
      <p:sp>
        <p:nvSpPr>
          <p:cNvPr id="8" name="Slide Number Placeholder 4"/>
          <p:cNvSpPr>
            <a:spLocks noGrp="1"/>
          </p:cNvSpPr>
          <p:nvPr>
            <p:ph type="sldNum" sz="quarter" idx="11"/>
          </p:nvPr>
        </p:nvSpPr>
        <p:spPr/>
        <p:txBody>
          <a:bodyPr/>
          <a:lstStyle/>
          <a:p>
            <a:fld id="{ADDAFEE1-A659-4329-A2A6-7FA2AB85A92C}" type="slidenum">
              <a:rPr lang="zh-TW" altLang="en-US"/>
              <a:pPr/>
              <a:t>33</a:t>
            </a:fld>
            <a:endParaRPr lang="zh-TW" altLang="en-US"/>
          </a:p>
        </p:txBody>
      </p:sp>
      <p:sp>
        <p:nvSpPr>
          <p:cNvPr id="101378" name="Rectangle 2"/>
          <p:cNvSpPr>
            <a:spLocks noGrp="1" noChangeArrowheads="1"/>
          </p:cNvSpPr>
          <p:nvPr>
            <p:ph type="title"/>
          </p:nvPr>
        </p:nvSpPr>
        <p:spPr/>
        <p:txBody>
          <a:bodyPr/>
          <a:lstStyle/>
          <a:p>
            <a:r>
              <a:rPr lang="en-US" altLang="zh-TW">
                <a:ea typeface="新細明體" pitchFamily="18" charset="-120"/>
              </a:rPr>
              <a:t>Calculating a Factorial</a:t>
            </a:r>
            <a:r>
              <a:rPr lang="en-US" altLang="zh-TW" sz="2400">
                <a:ea typeface="新細明體" pitchFamily="18" charset="-120"/>
              </a:rPr>
              <a:t>  (1 of 3)</a:t>
            </a:r>
            <a:endParaRPr lang="en-US" altLang="zh-TW">
              <a:ea typeface="新細明體" pitchFamily="18" charset="-120"/>
            </a:endParaRPr>
          </a:p>
        </p:txBody>
      </p:sp>
      <p:sp>
        <p:nvSpPr>
          <p:cNvPr id="101380" name="Text Box 4"/>
          <p:cNvSpPr txBox="1">
            <a:spLocks noChangeArrowheads="1"/>
          </p:cNvSpPr>
          <p:nvPr/>
        </p:nvSpPr>
        <p:spPr bwMode="auto">
          <a:xfrm>
            <a:off x="609600" y="2133600"/>
            <a:ext cx="4724400" cy="21336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int function factorial(int n)</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if(n == 0)</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return 1;</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else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return n * factorial(n-1);</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t>
            </a:r>
          </a:p>
        </p:txBody>
      </p:sp>
      <p:graphicFrame>
        <p:nvGraphicFramePr>
          <p:cNvPr id="101381" name="Object 5"/>
          <p:cNvGraphicFramePr>
            <a:graphicFrameLocks noChangeAspect="1"/>
          </p:cNvGraphicFramePr>
          <p:nvPr/>
        </p:nvGraphicFramePr>
        <p:xfrm>
          <a:off x="5638800" y="2133600"/>
          <a:ext cx="2919413" cy="3657600"/>
        </p:xfrm>
        <a:graphic>
          <a:graphicData uri="http://schemas.openxmlformats.org/presentationml/2006/ole">
            <p:oleObj spid="_x0000_s101381" name="VISIO" r:id="rId3" imgW="1789920" imgH="2242800" progId="Visio.Drawing.6">
              <p:embed/>
            </p:oleObj>
          </a:graphicData>
        </a:graphic>
      </p:graphicFrame>
      <p:sp>
        <p:nvSpPr>
          <p:cNvPr id="101382" name="Text Box 6"/>
          <p:cNvSpPr txBox="1">
            <a:spLocks noChangeArrowheads="1"/>
          </p:cNvSpPr>
          <p:nvPr/>
        </p:nvSpPr>
        <p:spPr bwMode="auto">
          <a:xfrm>
            <a:off x="609600" y="1143000"/>
            <a:ext cx="7543800" cy="914400"/>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This function calculates the factorial of integer </a:t>
            </a:r>
            <a:r>
              <a:rPr lang="en-US" altLang="zh-TW" b="0" i="1">
                <a:ea typeface="新細明體" pitchFamily="18" charset="-120"/>
              </a:rPr>
              <a:t>n</a:t>
            </a:r>
            <a:r>
              <a:rPr lang="en-US" altLang="zh-TW" b="0">
                <a:ea typeface="新細明體" pitchFamily="18" charset="-120"/>
              </a:rPr>
              <a:t>. A new value of </a:t>
            </a:r>
            <a:r>
              <a:rPr lang="en-US" altLang="zh-TW" b="0" i="1">
                <a:ea typeface="新細明體" pitchFamily="18" charset="-120"/>
              </a:rPr>
              <a:t>n</a:t>
            </a:r>
            <a:r>
              <a:rPr lang="en-US" altLang="zh-TW" b="0">
                <a:ea typeface="新細明體" pitchFamily="18" charset="-120"/>
              </a:rPr>
              <a:t> is saved in each stack frame:</a:t>
            </a:r>
          </a:p>
        </p:txBody>
      </p:sp>
      <p:sp>
        <p:nvSpPr>
          <p:cNvPr id="101383" name="Text Box 7"/>
          <p:cNvSpPr txBox="1">
            <a:spLocks noChangeArrowheads="1"/>
          </p:cNvSpPr>
          <p:nvPr/>
        </p:nvSpPr>
        <p:spPr bwMode="auto">
          <a:xfrm>
            <a:off x="609600" y="4495800"/>
            <a:ext cx="4648200" cy="123507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As each call instance returns, the product it returns is multiplied by the previous value of 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1383"/>
                                        </p:tgtEl>
                                        <p:attrNameLst>
                                          <p:attrName>style.visibility</p:attrName>
                                        </p:attrNameLst>
                                      </p:cBhvr>
                                      <p:to>
                                        <p:strVal val="visible"/>
                                      </p:to>
                                    </p:set>
                                    <p:animEffect transition="in" filter="box(in)">
                                      <p:cBhvr>
                                        <p:cTn id="7" dur="500"/>
                                        <p:tgtEl>
                                          <p:spTgt spid="10138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1381"/>
                                        </p:tgtEl>
                                        <p:attrNameLst>
                                          <p:attrName>style.visibility</p:attrName>
                                        </p:attrNameLst>
                                      </p:cBhvr>
                                      <p:to>
                                        <p:strVal val="visible"/>
                                      </p:to>
                                    </p:set>
                                    <p:animEffect transition="in" filter="box(in)">
                                      <p:cBhvr>
                                        <p:cTn id="12"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2BA130F6-F243-4577-80FE-A8342FE591D1}" type="slidenum">
              <a:rPr lang="zh-TW" altLang="en-US"/>
              <a:pPr/>
              <a:t>34</a:t>
            </a:fld>
            <a:endParaRPr lang="zh-TW" altLang="en-US"/>
          </a:p>
        </p:txBody>
      </p:sp>
      <p:sp>
        <p:nvSpPr>
          <p:cNvPr id="128002" name="Rectangle 2"/>
          <p:cNvSpPr>
            <a:spLocks noGrp="1" noChangeArrowheads="1"/>
          </p:cNvSpPr>
          <p:nvPr>
            <p:ph type="title"/>
          </p:nvPr>
        </p:nvSpPr>
        <p:spPr/>
        <p:txBody>
          <a:bodyPr/>
          <a:lstStyle/>
          <a:p>
            <a:r>
              <a:rPr lang="en-US" altLang="zh-TW">
                <a:ea typeface="新細明體" pitchFamily="18" charset="-120"/>
              </a:rPr>
              <a:t>Calculating a Factorial</a:t>
            </a:r>
            <a:r>
              <a:rPr lang="en-US" altLang="zh-TW" sz="2400">
                <a:ea typeface="新細明體" pitchFamily="18" charset="-120"/>
              </a:rPr>
              <a:t>  (2 of 3)</a:t>
            </a:r>
            <a:endParaRPr lang="en-US" altLang="zh-TW">
              <a:ea typeface="新細明體" pitchFamily="18" charset="-120"/>
            </a:endParaRPr>
          </a:p>
        </p:txBody>
      </p:sp>
      <p:sp>
        <p:nvSpPr>
          <p:cNvPr id="128003" name="Text Box 3"/>
          <p:cNvSpPr txBox="1">
            <a:spLocks noChangeArrowheads="1"/>
          </p:cNvSpPr>
          <p:nvPr/>
        </p:nvSpPr>
        <p:spPr bwMode="auto">
          <a:xfrm>
            <a:off x="1295400" y="1143000"/>
            <a:ext cx="6705600" cy="4724400"/>
          </a:xfrm>
          <a:prstGeom prst="rect">
            <a:avLst/>
          </a:prstGeom>
          <a:noFill/>
          <a:ln w="9525">
            <a:noFill/>
            <a:miter lim="800000"/>
            <a:headEnd/>
            <a:tailEnd/>
          </a:ln>
          <a:effectLst/>
        </p:spPr>
        <p:txBody>
          <a:bodyPr lIns="137160" tIns="182880" rIns="137160" bIns="182880"/>
          <a:lstStyle/>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Factorial PROC</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push ebp</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mov  ebp,esp</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mov  eax,[ebp+8]		; get n</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cmp  eax,0		; n &lt; 0?</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ja   L1		; yes: continue</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mov  eax,1		; no: return 1</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jmp  L2</a:t>
            </a:r>
          </a:p>
          <a:p>
            <a:pPr>
              <a:lnSpc>
                <a:spcPct val="30000"/>
              </a:lnSpc>
              <a:spcBef>
                <a:spcPct val="50000"/>
              </a:spcBef>
              <a:tabLst>
                <a:tab pos="457200" algn="l"/>
                <a:tab pos="3657600" algn="l"/>
                <a:tab pos="4114800" algn="l"/>
              </a:tabLst>
            </a:pPr>
            <a:endParaRPr lang="en-US" altLang="zh-TW" sz="1600">
              <a:latin typeface="Courier New" pitchFamily="49" charset="0"/>
              <a:ea typeface="新細明體" pitchFamily="18" charset="-120"/>
            </a:endParaRP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L1:	dec  eax</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push eax		; Factorial(n-1)</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a:t>
            </a:r>
            <a:r>
              <a:rPr lang="en-US" altLang="zh-TW" sz="1600">
                <a:solidFill>
                  <a:schemeClr val="tx2"/>
                </a:solidFill>
                <a:latin typeface="Courier New" pitchFamily="49" charset="0"/>
                <a:ea typeface="新細明體" pitchFamily="18" charset="-120"/>
              </a:rPr>
              <a:t>call Factorial</a:t>
            </a:r>
          </a:p>
          <a:p>
            <a:pPr>
              <a:lnSpc>
                <a:spcPct val="30000"/>
              </a:lnSpc>
              <a:spcBef>
                <a:spcPct val="50000"/>
              </a:spcBef>
              <a:tabLst>
                <a:tab pos="457200" algn="l"/>
                <a:tab pos="3657600" algn="l"/>
                <a:tab pos="4114800" algn="l"/>
              </a:tabLst>
            </a:pPr>
            <a:endParaRPr lang="en-US" altLang="zh-TW" sz="1600">
              <a:solidFill>
                <a:schemeClr val="tx2"/>
              </a:solidFill>
              <a:latin typeface="Courier New" pitchFamily="49" charset="0"/>
              <a:ea typeface="新細明體" pitchFamily="18" charset="-120"/>
            </a:endParaRP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Instructions from this point on execute when each</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recursive call returns.</a:t>
            </a:r>
          </a:p>
          <a:p>
            <a:pPr>
              <a:lnSpc>
                <a:spcPct val="30000"/>
              </a:lnSpc>
              <a:spcBef>
                <a:spcPct val="50000"/>
              </a:spcBef>
              <a:tabLst>
                <a:tab pos="457200" algn="l"/>
                <a:tab pos="3657600" algn="l"/>
                <a:tab pos="4114800" algn="l"/>
              </a:tabLst>
            </a:pPr>
            <a:endParaRPr lang="en-US" altLang="zh-TW" sz="1600">
              <a:latin typeface="Courier New" pitchFamily="49" charset="0"/>
              <a:ea typeface="新細明體" pitchFamily="18" charset="-120"/>
            </a:endParaRP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ReturnFact:</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mov  ebx,[ebp+8]   		; get n</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mul  ebx          		; eax = eax * ebx</a:t>
            </a:r>
          </a:p>
          <a:p>
            <a:pPr>
              <a:lnSpc>
                <a:spcPct val="30000"/>
              </a:lnSpc>
              <a:spcBef>
                <a:spcPct val="50000"/>
              </a:spcBef>
              <a:tabLst>
                <a:tab pos="457200" algn="l"/>
                <a:tab pos="3657600" algn="l"/>
                <a:tab pos="4114800" algn="l"/>
              </a:tabLst>
            </a:pPr>
            <a:endParaRPr lang="en-US" altLang="zh-TW" sz="1600">
              <a:latin typeface="Courier New" pitchFamily="49" charset="0"/>
              <a:ea typeface="新細明體" pitchFamily="18" charset="-120"/>
            </a:endParaRP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L2:	pop  ebp		; return EAX</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	ret  4		; clean up stack</a:t>
            </a:r>
          </a:p>
          <a:p>
            <a:pPr>
              <a:lnSpc>
                <a:spcPct val="30000"/>
              </a:lnSpc>
              <a:spcBef>
                <a:spcPct val="50000"/>
              </a:spcBef>
              <a:tabLst>
                <a:tab pos="457200" algn="l"/>
                <a:tab pos="3657600" algn="l"/>
                <a:tab pos="4114800" algn="l"/>
              </a:tabLst>
            </a:pPr>
            <a:r>
              <a:rPr lang="en-US" altLang="zh-TW" sz="1600">
                <a:latin typeface="Courier New" pitchFamily="49" charset="0"/>
                <a:ea typeface="新細明體" pitchFamily="18" charset="-120"/>
              </a:rPr>
              <a:t>Factorial ENDP</a:t>
            </a:r>
          </a:p>
        </p:txBody>
      </p:sp>
      <p:sp>
        <p:nvSpPr>
          <p:cNvPr id="128007" name="Text Box 7"/>
          <p:cNvSpPr txBox="1">
            <a:spLocks noChangeArrowheads="1"/>
          </p:cNvSpPr>
          <p:nvPr/>
        </p:nvSpPr>
        <p:spPr bwMode="auto">
          <a:xfrm>
            <a:off x="1295400" y="5867400"/>
            <a:ext cx="3581400" cy="561975"/>
          </a:xfrm>
          <a:prstGeom prst="rect">
            <a:avLst/>
          </a:prstGeom>
          <a:noFill/>
          <a:ln w="9525">
            <a:noFill/>
            <a:miter lim="800000"/>
            <a:headEnd/>
            <a:tailEnd/>
          </a:ln>
          <a:effectLst/>
        </p:spPr>
        <p:txBody>
          <a:bodyPr tIns="137160" bIns="137160">
            <a:spAutoFit/>
          </a:bodyPr>
          <a:lstStyle/>
          <a:p>
            <a:pPr>
              <a:spcBef>
                <a:spcPct val="50000"/>
              </a:spcBef>
            </a:pPr>
            <a:r>
              <a:rPr lang="en-US" altLang="zh-TW" sz="1900" b="0">
                <a:ea typeface="新細明體" pitchFamily="18" charset="-120"/>
              </a:rPr>
              <a:t>See the </a:t>
            </a:r>
            <a:r>
              <a:rPr lang="en-US" altLang="zh-TW" sz="1900" b="0">
                <a:ea typeface="新細明體" pitchFamily="18" charset="-120"/>
                <a:hlinkClick r:id="rId2"/>
              </a:rPr>
              <a:t>program listing</a:t>
            </a:r>
            <a:endParaRPr lang="en-US" altLang="zh-TW" sz="1900" b="0">
              <a:ea typeface="新細明體" pitchFamily="18" charset="-12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2039896B-276B-47BE-A4D1-1E43FB07ECB7}" type="slidenum">
              <a:rPr lang="zh-TW" altLang="en-US"/>
              <a:pPr/>
              <a:t>35</a:t>
            </a:fld>
            <a:endParaRPr lang="zh-TW" altLang="en-US"/>
          </a:p>
        </p:txBody>
      </p:sp>
      <p:sp>
        <p:nvSpPr>
          <p:cNvPr id="129026" name="Rectangle 2"/>
          <p:cNvSpPr>
            <a:spLocks noGrp="1" noChangeArrowheads="1"/>
          </p:cNvSpPr>
          <p:nvPr>
            <p:ph type="title"/>
          </p:nvPr>
        </p:nvSpPr>
        <p:spPr/>
        <p:txBody>
          <a:bodyPr/>
          <a:lstStyle/>
          <a:p>
            <a:r>
              <a:rPr lang="en-US" altLang="zh-TW">
                <a:ea typeface="新細明體" pitchFamily="18" charset="-120"/>
              </a:rPr>
              <a:t>Calculating a Factorial</a:t>
            </a:r>
            <a:r>
              <a:rPr lang="en-US" altLang="zh-TW" sz="2400">
                <a:ea typeface="新細明體" pitchFamily="18" charset="-120"/>
              </a:rPr>
              <a:t>  (3 of 3)</a:t>
            </a:r>
            <a:endParaRPr lang="en-US" altLang="zh-TW">
              <a:ea typeface="新細明體" pitchFamily="18" charset="-120"/>
            </a:endParaRPr>
          </a:p>
        </p:txBody>
      </p:sp>
      <p:graphicFrame>
        <p:nvGraphicFramePr>
          <p:cNvPr id="129029" name="Object 5"/>
          <p:cNvGraphicFramePr>
            <a:graphicFrameLocks noChangeAspect="1"/>
          </p:cNvGraphicFramePr>
          <p:nvPr/>
        </p:nvGraphicFramePr>
        <p:xfrm>
          <a:off x="4800600" y="914400"/>
          <a:ext cx="2590800" cy="4800600"/>
        </p:xfrm>
        <a:graphic>
          <a:graphicData uri="http://schemas.openxmlformats.org/presentationml/2006/ole">
            <p:oleObj spid="_x0000_s129029" name="VISIO" r:id="rId3" imgW="2040840" imgH="3114720" progId="Visio.Drawing.6">
              <p:embed/>
            </p:oleObj>
          </a:graphicData>
        </a:graphic>
      </p:graphicFrame>
      <p:sp>
        <p:nvSpPr>
          <p:cNvPr id="129030" name="Text Box 6"/>
          <p:cNvSpPr txBox="1">
            <a:spLocks noChangeArrowheads="1"/>
          </p:cNvSpPr>
          <p:nvPr/>
        </p:nvSpPr>
        <p:spPr bwMode="auto">
          <a:xfrm>
            <a:off x="990600" y="1752600"/>
            <a:ext cx="3276600" cy="315912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Suppose we want to calculate 12! </a:t>
            </a:r>
          </a:p>
          <a:p>
            <a:pPr>
              <a:spcBef>
                <a:spcPct val="50000"/>
              </a:spcBef>
            </a:pPr>
            <a:r>
              <a:rPr lang="en-US" altLang="zh-TW" b="0">
                <a:ea typeface="新細明體" pitchFamily="18" charset="-120"/>
              </a:rPr>
              <a:t>This diagram shows the first few stack frames created by recursive calls to Factorial</a:t>
            </a:r>
          </a:p>
          <a:p>
            <a:pPr>
              <a:spcBef>
                <a:spcPct val="50000"/>
              </a:spcBef>
            </a:pPr>
            <a:r>
              <a:rPr lang="en-US" altLang="zh-TW" b="0">
                <a:ea typeface="新細明體" pitchFamily="18" charset="-120"/>
              </a:rPr>
              <a:t>Each recursive call uses 12 bytes of stack space.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A3EEEDE9-38E9-4932-A49C-1414DBC1207F}" type="slidenum">
              <a:rPr lang="zh-TW" altLang="en-US"/>
              <a:pPr/>
              <a:t>36</a:t>
            </a:fld>
            <a:endParaRPr lang="zh-TW" altLang="en-US"/>
          </a:p>
        </p:txBody>
      </p:sp>
      <p:sp>
        <p:nvSpPr>
          <p:cNvPr id="167938" name="Rectangle 2"/>
          <p:cNvSpPr>
            <a:spLocks noGrp="1" noChangeArrowheads="1"/>
          </p:cNvSpPr>
          <p:nvPr>
            <p:ph type="title"/>
          </p:nvPr>
        </p:nvSpPr>
        <p:spPr/>
        <p:txBody>
          <a:bodyPr/>
          <a:lstStyle/>
          <a:p>
            <a:r>
              <a:rPr lang="en-US" altLang="zh-TW">
                <a:ea typeface="新細明體" pitchFamily="18" charset="-120"/>
              </a:rPr>
              <a:t>Review</a:t>
            </a:r>
          </a:p>
        </p:txBody>
      </p:sp>
      <p:sp>
        <p:nvSpPr>
          <p:cNvPr id="167939" name="Rectangle 3"/>
          <p:cNvSpPr>
            <a:spLocks noGrp="1" noChangeArrowheads="1"/>
          </p:cNvSpPr>
          <p:nvPr>
            <p:ph type="body" idx="1"/>
          </p:nvPr>
        </p:nvSpPr>
        <p:spPr/>
        <p:txBody>
          <a:bodyPr/>
          <a:lstStyle/>
          <a:p>
            <a:pPr marL="457200" indent="-457200">
              <a:lnSpc>
                <a:spcPct val="90000"/>
              </a:lnSpc>
              <a:buFontTx/>
              <a:buAutoNum type="arabicPeriod"/>
            </a:pPr>
            <a:r>
              <a:rPr lang="zh-TW" altLang="en-US" sz="2000">
                <a:ea typeface="新細明體" pitchFamily="18" charset="-120"/>
              </a:rPr>
              <a:t>(</a:t>
            </a:r>
            <a:r>
              <a:rPr lang="en-US" altLang="zh-TW" sz="2000">
                <a:ea typeface="新細明體" pitchFamily="18" charset="-120"/>
              </a:rPr>
              <a:t>True/False): Given the same task to accomplish, a recursive subroutine usually uses less memory than a nonrecursive one.</a:t>
            </a:r>
          </a:p>
          <a:p>
            <a:pPr marL="457200" indent="-457200">
              <a:lnSpc>
                <a:spcPct val="90000"/>
              </a:lnSpc>
              <a:buFontTx/>
              <a:buAutoNum type="arabicPeriod"/>
            </a:pPr>
            <a:r>
              <a:rPr lang="en-US" altLang="zh-TW" sz="2000">
                <a:ea typeface="新細明體" pitchFamily="18" charset="-120"/>
              </a:rPr>
              <a:t>In the Factorial function, what condition terminates the recursion?</a:t>
            </a:r>
          </a:p>
          <a:p>
            <a:pPr marL="457200" indent="-457200">
              <a:lnSpc>
                <a:spcPct val="90000"/>
              </a:lnSpc>
              <a:buFontTx/>
              <a:buAutoNum type="arabicPeriod"/>
            </a:pPr>
            <a:r>
              <a:rPr lang="en-US" altLang="zh-TW" sz="2000">
                <a:ea typeface="新細明體" pitchFamily="18" charset="-120"/>
              </a:rPr>
              <a:t>Which instructions in the assembly language Factorial procedure execute after each recursive call has finished?</a:t>
            </a:r>
          </a:p>
          <a:p>
            <a:pPr marL="457200" indent="-457200">
              <a:lnSpc>
                <a:spcPct val="90000"/>
              </a:lnSpc>
              <a:buFontTx/>
              <a:buAutoNum type="arabicPeriod"/>
            </a:pPr>
            <a:r>
              <a:rPr lang="en-US" altLang="zh-TW" sz="2000">
                <a:ea typeface="新細明體" pitchFamily="18" charset="-120"/>
              </a:rPr>
              <a:t>What will happen to the Factorial program’s output when trying to calculate 13 factorial?</a:t>
            </a:r>
          </a:p>
          <a:p>
            <a:pPr marL="457200" indent="-457200">
              <a:lnSpc>
                <a:spcPct val="90000"/>
              </a:lnSpc>
              <a:buFontTx/>
              <a:buAutoNum type="arabicPeriod"/>
            </a:pPr>
            <a:r>
              <a:rPr lang="en-US" altLang="zh-TW" sz="2000">
                <a:ea typeface="新細明體" pitchFamily="18" charset="-120"/>
              </a:rPr>
              <a:t>Challenge: In the Factorial program, how many bytes of stack space are used by the Factorial procedure when calculating 12 factorial?</a:t>
            </a:r>
          </a:p>
          <a:p>
            <a:pPr marL="457200" indent="-457200">
              <a:lnSpc>
                <a:spcPct val="90000"/>
              </a:lnSpc>
              <a:buFontTx/>
              <a:buAutoNum type="arabicPeriod"/>
            </a:pPr>
            <a:r>
              <a:rPr lang="en-US" altLang="zh-TW" sz="2000">
                <a:ea typeface="新細明體" pitchFamily="18" charset="-120"/>
              </a:rPr>
              <a:t>Challenge: Write the pseudocode for a recursive algorithm that generates the first 20 integers of the Fibonacci series (1, 1, 2, 3, 5, 8, 13, 21, . .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43BC37CC-87FE-432A-BE82-A276BF6ECCBB}" type="slidenum">
              <a:rPr lang="zh-TW" altLang="en-US"/>
              <a:pPr/>
              <a:t>37</a:t>
            </a:fld>
            <a:endParaRPr lang="zh-TW" altLang="en-US"/>
          </a:p>
        </p:txBody>
      </p:sp>
      <p:sp>
        <p:nvSpPr>
          <p:cNvPr id="152578" name="Rectangle 2"/>
          <p:cNvSpPr>
            <a:spLocks noGrp="1" noChangeArrowheads="1"/>
          </p:cNvSpPr>
          <p:nvPr>
            <p:ph type="title"/>
          </p:nvPr>
        </p:nvSpPr>
        <p:spPr/>
        <p:txBody>
          <a:bodyPr/>
          <a:lstStyle/>
          <a:p>
            <a:r>
              <a:rPr lang="en-US" altLang="zh-TW">
                <a:ea typeface="新細明體" pitchFamily="18" charset="-120"/>
              </a:rPr>
              <a:t>What's Next</a:t>
            </a:r>
          </a:p>
        </p:txBody>
      </p:sp>
      <p:sp>
        <p:nvSpPr>
          <p:cNvPr id="152579" name="Rectangle 3"/>
          <p:cNvSpPr>
            <a:spLocks noGrp="1" noChangeArrowheads="1"/>
          </p:cNvSpPr>
          <p:nvPr>
            <p:ph type="body" idx="1"/>
          </p:nvPr>
        </p:nvSpPr>
        <p:spPr>
          <a:xfrm>
            <a:off x="1752600" y="1828800"/>
            <a:ext cx="5943600" cy="3048000"/>
          </a:xfrm>
        </p:spPr>
        <p:txBody>
          <a:bodyPr/>
          <a:lstStyle/>
          <a:p>
            <a:r>
              <a:rPr lang="en-US" altLang="zh-TW">
                <a:ea typeface="新細明體" pitchFamily="18" charset="-120"/>
              </a:rPr>
              <a:t>Stack Frames</a:t>
            </a:r>
          </a:p>
          <a:p>
            <a:r>
              <a:rPr lang="en-US" altLang="zh-TW">
                <a:ea typeface="新細明體" pitchFamily="18" charset="-120"/>
              </a:rPr>
              <a:t>Recursion</a:t>
            </a:r>
          </a:p>
          <a:p>
            <a:r>
              <a:rPr lang="en-US" altLang="zh-TW" b="1">
                <a:solidFill>
                  <a:schemeClr val="tx2"/>
                </a:solidFill>
                <a:ea typeface="新細明體" pitchFamily="18" charset="-120"/>
              </a:rPr>
              <a:t>.MODEL Directive</a:t>
            </a:r>
          </a:p>
          <a:p>
            <a:r>
              <a:rPr lang="en-US" altLang="zh-TW">
                <a:ea typeface="新細明體" pitchFamily="18" charset="-120"/>
              </a:rPr>
              <a:t>INVOKE, ADDR, PROC, and PROTO</a:t>
            </a:r>
          </a:p>
          <a:p>
            <a:r>
              <a:rPr lang="en-US" altLang="zh-TW">
                <a:ea typeface="新細明體" pitchFamily="18" charset="-120"/>
              </a:rPr>
              <a:t>Creating Multimodule Programs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A2E513F3-0597-44B5-A142-D84BD04E60B9}" type="slidenum">
              <a:rPr lang="zh-TW" altLang="en-US"/>
              <a:pPr/>
              <a:t>38</a:t>
            </a:fld>
            <a:endParaRPr lang="zh-TW" altLang="en-US"/>
          </a:p>
        </p:txBody>
      </p:sp>
      <p:sp>
        <p:nvSpPr>
          <p:cNvPr id="150530" name="Rectangle 2"/>
          <p:cNvSpPr>
            <a:spLocks noGrp="1" noChangeArrowheads="1"/>
          </p:cNvSpPr>
          <p:nvPr>
            <p:ph type="title"/>
          </p:nvPr>
        </p:nvSpPr>
        <p:spPr/>
        <p:txBody>
          <a:bodyPr/>
          <a:lstStyle/>
          <a:p>
            <a:r>
              <a:rPr lang="zh-TW" altLang="en-US">
                <a:ea typeface="新細明體" pitchFamily="18" charset="-120"/>
              </a:rPr>
              <a:t>.</a:t>
            </a:r>
            <a:r>
              <a:rPr lang="en-US" altLang="zh-TW">
                <a:ea typeface="新細明體" pitchFamily="18" charset="-120"/>
              </a:rPr>
              <a:t>MODEL Directive</a:t>
            </a:r>
          </a:p>
        </p:txBody>
      </p:sp>
      <p:sp>
        <p:nvSpPr>
          <p:cNvPr id="150531" name="Rectangle 3"/>
          <p:cNvSpPr>
            <a:spLocks noGrp="1" noChangeArrowheads="1"/>
          </p:cNvSpPr>
          <p:nvPr>
            <p:ph type="body" idx="1"/>
          </p:nvPr>
        </p:nvSpPr>
        <p:spPr>
          <a:xfrm>
            <a:off x="685800" y="1143000"/>
            <a:ext cx="7772400" cy="4267200"/>
          </a:xfrm>
        </p:spPr>
        <p:txBody>
          <a:bodyPr/>
          <a:lstStyle/>
          <a:p>
            <a:pPr>
              <a:lnSpc>
                <a:spcPct val="110000"/>
              </a:lnSpc>
            </a:pPr>
            <a:r>
              <a:rPr lang="zh-TW" altLang="en-US">
                <a:ea typeface="新細明體" pitchFamily="18" charset="-120"/>
              </a:rPr>
              <a:t>.</a:t>
            </a:r>
            <a:r>
              <a:rPr lang="en-US" altLang="zh-TW">
                <a:ea typeface="新細明體" pitchFamily="18" charset="-120"/>
              </a:rPr>
              <a:t>MODEL directive specifies a program's memory model and model options (language-specifier).</a:t>
            </a:r>
          </a:p>
          <a:p>
            <a:pPr>
              <a:lnSpc>
                <a:spcPct val="110000"/>
              </a:lnSpc>
            </a:pPr>
            <a:r>
              <a:rPr lang="en-US" altLang="zh-TW">
                <a:ea typeface="新細明體" pitchFamily="18" charset="-120"/>
              </a:rPr>
              <a:t>Syntax:</a:t>
            </a:r>
          </a:p>
          <a:p>
            <a:pPr lvl="2">
              <a:lnSpc>
                <a:spcPct val="110000"/>
              </a:lnSpc>
            </a:pPr>
            <a:r>
              <a:rPr lang="en-US" altLang="zh-TW" b="0">
                <a:ea typeface="新細明體" pitchFamily="18" charset="-120"/>
              </a:rPr>
              <a:t>.MODEL </a:t>
            </a:r>
            <a:r>
              <a:rPr lang="en-US" altLang="zh-TW" b="0" i="1">
                <a:ea typeface="新細明體" pitchFamily="18" charset="-120"/>
              </a:rPr>
              <a:t>memorymodel</a:t>
            </a:r>
            <a:r>
              <a:rPr lang="en-US" altLang="zh-TW" b="0">
                <a:ea typeface="新細明體" pitchFamily="18" charset="-120"/>
              </a:rPr>
              <a:t> [,</a:t>
            </a:r>
            <a:r>
              <a:rPr lang="en-US" altLang="zh-TW" b="0" i="1">
                <a:ea typeface="新細明體" pitchFamily="18" charset="-120"/>
              </a:rPr>
              <a:t>modeloptions</a:t>
            </a:r>
            <a:r>
              <a:rPr lang="en-US" altLang="zh-TW" b="0">
                <a:ea typeface="新細明體" pitchFamily="18" charset="-120"/>
              </a:rPr>
              <a:t>]</a:t>
            </a:r>
          </a:p>
          <a:p>
            <a:pPr>
              <a:lnSpc>
                <a:spcPct val="110000"/>
              </a:lnSpc>
            </a:pPr>
            <a:r>
              <a:rPr lang="en-US" altLang="zh-TW" i="1">
                <a:ea typeface="新細明體" pitchFamily="18" charset="-120"/>
              </a:rPr>
              <a:t>memorymodel</a:t>
            </a:r>
            <a:r>
              <a:rPr lang="en-US" altLang="zh-TW">
                <a:ea typeface="新細明體" pitchFamily="18" charset="-120"/>
              </a:rPr>
              <a:t> can be one of the following:</a:t>
            </a:r>
          </a:p>
          <a:p>
            <a:pPr lvl="1">
              <a:lnSpc>
                <a:spcPct val="110000"/>
              </a:lnSpc>
            </a:pPr>
            <a:r>
              <a:rPr lang="en-US" altLang="zh-TW">
                <a:ea typeface="新細明體" pitchFamily="18" charset="-120"/>
              </a:rPr>
              <a:t>tiny, small, medium, compact, large, huge, or flat</a:t>
            </a:r>
          </a:p>
          <a:p>
            <a:pPr>
              <a:lnSpc>
                <a:spcPct val="110000"/>
              </a:lnSpc>
            </a:pPr>
            <a:r>
              <a:rPr lang="en-US" altLang="zh-TW" i="1">
                <a:ea typeface="新細明體" pitchFamily="18" charset="-120"/>
              </a:rPr>
              <a:t>modeloptions</a:t>
            </a:r>
            <a:r>
              <a:rPr lang="en-US" altLang="zh-TW">
                <a:ea typeface="新細明體" pitchFamily="18" charset="-120"/>
              </a:rPr>
              <a:t> includes the language specifier:</a:t>
            </a:r>
          </a:p>
          <a:p>
            <a:pPr lvl="1">
              <a:lnSpc>
                <a:spcPct val="110000"/>
              </a:lnSpc>
            </a:pPr>
            <a:r>
              <a:rPr lang="en-US" altLang="zh-TW">
                <a:ea typeface="新細明體" pitchFamily="18" charset="-120"/>
              </a:rPr>
              <a:t>procedure naming scheme</a:t>
            </a:r>
          </a:p>
          <a:p>
            <a:pPr lvl="1">
              <a:lnSpc>
                <a:spcPct val="110000"/>
              </a:lnSpc>
            </a:pPr>
            <a:r>
              <a:rPr lang="en-US" altLang="zh-TW">
                <a:ea typeface="新細明體" pitchFamily="18" charset="-120"/>
              </a:rPr>
              <a:t>parameter passing conventions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4"/>
          <p:cNvSpPr>
            <a:spLocks noGrp="1"/>
          </p:cNvSpPr>
          <p:nvPr>
            <p:ph type="sldNum" sz="quarter" idx="11"/>
          </p:nvPr>
        </p:nvSpPr>
        <p:spPr/>
        <p:txBody>
          <a:bodyPr/>
          <a:lstStyle/>
          <a:p>
            <a:fld id="{8FCA63AB-CE29-408D-8508-BBA5FCCBE063}" type="slidenum">
              <a:rPr lang="zh-TW" altLang="en-US"/>
              <a:pPr/>
              <a:t>39</a:t>
            </a:fld>
            <a:endParaRPr lang="zh-TW" altLang="en-US"/>
          </a:p>
        </p:txBody>
      </p:sp>
      <p:sp>
        <p:nvSpPr>
          <p:cNvPr id="149506" name="Rectangle 2"/>
          <p:cNvSpPr>
            <a:spLocks noGrp="1" noChangeArrowheads="1"/>
          </p:cNvSpPr>
          <p:nvPr>
            <p:ph type="title"/>
          </p:nvPr>
        </p:nvSpPr>
        <p:spPr/>
        <p:txBody>
          <a:bodyPr/>
          <a:lstStyle/>
          <a:p>
            <a:r>
              <a:rPr lang="en-US" altLang="zh-TW">
                <a:ea typeface="新細明體" pitchFamily="18" charset="-120"/>
              </a:rPr>
              <a:t>Memory Models</a:t>
            </a:r>
          </a:p>
        </p:txBody>
      </p:sp>
      <p:sp>
        <p:nvSpPr>
          <p:cNvPr id="149507" name="Rectangle 3"/>
          <p:cNvSpPr>
            <a:spLocks noGrp="1" noChangeArrowheads="1"/>
          </p:cNvSpPr>
          <p:nvPr>
            <p:ph type="body" idx="1"/>
          </p:nvPr>
        </p:nvSpPr>
        <p:spPr>
          <a:xfrm>
            <a:off x="685800" y="1143000"/>
            <a:ext cx="7772400" cy="2209800"/>
          </a:xfrm>
        </p:spPr>
        <p:txBody>
          <a:bodyPr/>
          <a:lstStyle/>
          <a:p>
            <a:r>
              <a:rPr lang="en-US" altLang="zh-TW">
                <a:ea typeface="新細明體" pitchFamily="18" charset="-120"/>
              </a:rPr>
              <a:t>A program's memory model determines the number and sizes of code and data segments.</a:t>
            </a:r>
          </a:p>
          <a:p>
            <a:r>
              <a:rPr lang="en-US" altLang="zh-TW">
                <a:ea typeface="新細明體" pitchFamily="18" charset="-120"/>
              </a:rPr>
              <a:t>Real-address mode supports </a:t>
            </a:r>
            <a:r>
              <a:rPr lang="en-US" altLang="zh-TW">
                <a:solidFill>
                  <a:schemeClr val="tx2"/>
                </a:solidFill>
                <a:ea typeface="新細明體" pitchFamily="18" charset="-120"/>
              </a:rPr>
              <a:t>tiny, small, medium, compact, large,</a:t>
            </a:r>
            <a:r>
              <a:rPr lang="en-US" altLang="zh-TW">
                <a:ea typeface="新細明體" pitchFamily="18" charset="-120"/>
              </a:rPr>
              <a:t> and </a:t>
            </a:r>
            <a:r>
              <a:rPr lang="en-US" altLang="zh-TW">
                <a:solidFill>
                  <a:schemeClr val="tx2"/>
                </a:solidFill>
                <a:ea typeface="新細明體" pitchFamily="18" charset="-120"/>
              </a:rPr>
              <a:t>huge</a:t>
            </a:r>
            <a:r>
              <a:rPr lang="en-US" altLang="zh-TW">
                <a:ea typeface="新細明體" pitchFamily="18" charset="-120"/>
              </a:rPr>
              <a:t> models.</a:t>
            </a:r>
          </a:p>
          <a:p>
            <a:r>
              <a:rPr lang="en-US" altLang="zh-TW">
                <a:ea typeface="新細明體" pitchFamily="18" charset="-120"/>
              </a:rPr>
              <a:t>Protected mode supports only the </a:t>
            </a:r>
            <a:r>
              <a:rPr lang="en-US" altLang="zh-TW">
                <a:solidFill>
                  <a:schemeClr val="tx2"/>
                </a:solidFill>
                <a:ea typeface="新細明體" pitchFamily="18" charset="-120"/>
              </a:rPr>
              <a:t>flat</a:t>
            </a:r>
            <a:r>
              <a:rPr lang="en-US" altLang="zh-TW">
                <a:ea typeface="新細明體" pitchFamily="18" charset="-120"/>
              </a:rPr>
              <a:t> model.</a:t>
            </a:r>
          </a:p>
        </p:txBody>
      </p:sp>
      <p:sp>
        <p:nvSpPr>
          <p:cNvPr id="149508" name="Text Box 4"/>
          <p:cNvSpPr txBox="1">
            <a:spLocks noChangeArrowheads="1"/>
          </p:cNvSpPr>
          <p:nvPr/>
        </p:nvSpPr>
        <p:spPr bwMode="auto">
          <a:xfrm>
            <a:off x="990600" y="3505200"/>
            <a:ext cx="7315200" cy="914400"/>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Small model: code &lt; 64 KB, data (including stack) &lt; 64 KB. All offsets are 16 bits.</a:t>
            </a:r>
          </a:p>
        </p:txBody>
      </p:sp>
      <p:sp>
        <p:nvSpPr>
          <p:cNvPr id="149509" name="Text Box 5"/>
          <p:cNvSpPr txBox="1">
            <a:spLocks noChangeArrowheads="1"/>
          </p:cNvSpPr>
          <p:nvPr/>
        </p:nvSpPr>
        <p:spPr bwMode="auto">
          <a:xfrm>
            <a:off x="990600" y="4724400"/>
            <a:ext cx="7315200" cy="914400"/>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Flat model: single segment for code and data, up to 4 GB. All offsets are 32 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9508"/>
                                        </p:tgtEl>
                                        <p:attrNameLst>
                                          <p:attrName>style.visibility</p:attrName>
                                        </p:attrNameLst>
                                      </p:cBhvr>
                                      <p:to>
                                        <p:strVal val="visible"/>
                                      </p:to>
                                    </p:set>
                                    <p:animEffect transition="in" filter="box(in)">
                                      <p:cBhvr>
                                        <p:cTn id="7" dur="500"/>
                                        <p:tgtEl>
                                          <p:spTgt spid="14950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9509"/>
                                        </p:tgtEl>
                                        <p:attrNameLst>
                                          <p:attrName>style.visibility</p:attrName>
                                        </p:attrNameLst>
                                      </p:cBhvr>
                                      <p:to>
                                        <p:strVal val="visible"/>
                                      </p:to>
                                    </p:set>
                                    <p:animEffect transition="in" filter="box(in)">
                                      <p:cBhvr>
                                        <p:cTn id="12" dur="500"/>
                                        <p:tgtEl>
                                          <p:spTgt spid="149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8" grpId="0" autoUpdateAnimBg="0"/>
      <p:bldP spid="14950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altLang="zh-TW"/>
              <a:t>Irvine, Kip R. Assembly Language for Intel-Based Computers 5/e, 2007.</a:t>
            </a:r>
          </a:p>
        </p:txBody>
      </p:sp>
      <p:sp>
        <p:nvSpPr>
          <p:cNvPr id="8" name="Slide Number Placeholder 4"/>
          <p:cNvSpPr>
            <a:spLocks noGrp="1"/>
          </p:cNvSpPr>
          <p:nvPr>
            <p:ph type="sldNum" sz="quarter" idx="11"/>
          </p:nvPr>
        </p:nvSpPr>
        <p:spPr/>
        <p:txBody>
          <a:bodyPr/>
          <a:lstStyle/>
          <a:p>
            <a:fld id="{126D1924-4521-4213-B80A-868B1684B6A0}" type="slidenum">
              <a:rPr lang="zh-TW" altLang="en-US"/>
              <a:pPr/>
              <a:t>4</a:t>
            </a:fld>
            <a:endParaRPr lang="zh-TW" altLang="en-US"/>
          </a:p>
        </p:txBody>
      </p:sp>
      <p:sp>
        <p:nvSpPr>
          <p:cNvPr id="113666" name="Rectangle 2"/>
          <p:cNvSpPr>
            <a:spLocks noGrp="1" noChangeArrowheads="1"/>
          </p:cNvSpPr>
          <p:nvPr>
            <p:ph type="title"/>
          </p:nvPr>
        </p:nvSpPr>
        <p:spPr/>
        <p:txBody>
          <a:bodyPr/>
          <a:lstStyle/>
          <a:p>
            <a:r>
              <a:rPr lang="en-US" altLang="zh-TW">
                <a:ea typeface="新細明體" pitchFamily="18" charset="-120"/>
              </a:rPr>
              <a:t>Stack Parameters</a:t>
            </a:r>
          </a:p>
        </p:txBody>
      </p:sp>
      <p:sp>
        <p:nvSpPr>
          <p:cNvPr id="113667" name="Rectangle 3"/>
          <p:cNvSpPr>
            <a:spLocks noGrp="1" noChangeArrowheads="1"/>
          </p:cNvSpPr>
          <p:nvPr>
            <p:ph type="body" idx="1"/>
          </p:nvPr>
        </p:nvSpPr>
        <p:spPr>
          <a:xfrm>
            <a:off x="685800" y="1143000"/>
            <a:ext cx="7772400" cy="1447800"/>
          </a:xfrm>
        </p:spPr>
        <p:txBody>
          <a:bodyPr/>
          <a:lstStyle/>
          <a:p>
            <a:r>
              <a:rPr lang="en-US" altLang="zh-TW">
                <a:ea typeface="新細明體" pitchFamily="18" charset="-120"/>
              </a:rPr>
              <a:t>More convenient than register parameters</a:t>
            </a:r>
          </a:p>
          <a:p>
            <a:r>
              <a:rPr lang="en-US" altLang="zh-TW">
                <a:ea typeface="新細明體" pitchFamily="18" charset="-120"/>
              </a:rPr>
              <a:t>Two possible ways of calling DumpMem. Which is easier?</a:t>
            </a:r>
          </a:p>
        </p:txBody>
      </p:sp>
      <p:sp>
        <p:nvSpPr>
          <p:cNvPr id="113668" name="Text Box 4"/>
          <p:cNvSpPr txBox="1">
            <a:spLocks noChangeArrowheads="1"/>
          </p:cNvSpPr>
          <p:nvPr/>
        </p:nvSpPr>
        <p:spPr bwMode="auto">
          <a:xfrm>
            <a:off x="838200" y="2667000"/>
            <a:ext cx="3657600" cy="21336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pushad</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esi,OFFSET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ecx,LENGTHOF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mov ebx,TYPE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call DumpMem</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popad</a:t>
            </a:r>
          </a:p>
        </p:txBody>
      </p:sp>
      <p:sp>
        <p:nvSpPr>
          <p:cNvPr id="113669" name="Text Box 5"/>
          <p:cNvSpPr txBox="1">
            <a:spLocks noChangeArrowheads="1"/>
          </p:cNvSpPr>
          <p:nvPr/>
        </p:nvSpPr>
        <p:spPr bwMode="auto">
          <a:xfrm>
            <a:off x="4724400" y="2667000"/>
            <a:ext cx="3429000" cy="21336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push TYPE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push LENGTHOF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push OFFSET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call DumpMem</a:t>
            </a:r>
          </a:p>
        </p:txBody>
      </p:sp>
      <p:sp>
        <p:nvSpPr>
          <p:cNvPr id="113670" name="Text Box 6"/>
          <p:cNvSpPr txBox="1">
            <a:spLocks noChangeArrowheads="1"/>
          </p:cNvSpPr>
          <p:nvPr/>
        </p:nvSpPr>
        <p:spPr bwMode="auto">
          <a:xfrm>
            <a:off x="838200" y="4800600"/>
            <a:ext cx="5410200" cy="1828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Another possible version</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push TYPE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push LENGTHOF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push OFFSET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call DumpMem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65C455F5-2BEF-4429-B359-E014715FF52C}" type="slidenum">
              <a:rPr lang="zh-TW" altLang="en-US"/>
              <a:pPr/>
              <a:t>40</a:t>
            </a:fld>
            <a:endParaRPr lang="zh-TW" altLang="en-US"/>
          </a:p>
        </p:txBody>
      </p:sp>
      <p:sp>
        <p:nvSpPr>
          <p:cNvPr id="151554" name="Rectangle 2"/>
          <p:cNvSpPr>
            <a:spLocks noGrp="1" noChangeArrowheads="1"/>
          </p:cNvSpPr>
          <p:nvPr>
            <p:ph type="title"/>
          </p:nvPr>
        </p:nvSpPr>
        <p:spPr/>
        <p:txBody>
          <a:bodyPr/>
          <a:lstStyle/>
          <a:p>
            <a:r>
              <a:rPr lang="en-US" altLang="zh-TW">
                <a:ea typeface="新細明體" pitchFamily="18" charset="-120"/>
              </a:rPr>
              <a:t>Language Specifiers</a:t>
            </a:r>
          </a:p>
        </p:txBody>
      </p:sp>
      <p:sp>
        <p:nvSpPr>
          <p:cNvPr id="151555" name="Rectangle 3"/>
          <p:cNvSpPr>
            <a:spLocks noGrp="1" noChangeArrowheads="1"/>
          </p:cNvSpPr>
          <p:nvPr>
            <p:ph type="body" idx="1"/>
          </p:nvPr>
        </p:nvSpPr>
        <p:spPr>
          <a:xfrm>
            <a:off x="685800" y="1447800"/>
            <a:ext cx="7772400" cy="3962400"/>
          </a:xfrm>
        </p:spPr>
        <p:txBody>
          <a:bodyPr/>
          <a:lstStyle/>
          <a:p>
            <a:r>
              <a:rPr lang="en-US" altLang="zh-TW">
                <a:solidFill>
                  <a:schemeClr val="tx2"/>
                </a:solidFill>
                <a:ea typeface="新細明體" pitchFamily="18" charset="-120"/>
              </a:rPr>
              <a:t>C:</a:t>
            </a:r>
          </a:p>
          <a:p>
            <a:pPr lvl="1"/>
            <a:r>
              <a:rPr lang="en-US" altLang="zh-TW">
                <a:ea typeface="新細明體" pitchFamily="18" charset="-120"/>
              </a:rPr>
              <a:t>procedure arguments pushed on stack in reverse order (right to left)</a:t>
            </a:r>
          </a:p>
          <a:p>
            <a:pPr lvl="1"/>
            <a:r>
              <a:rPr lang="en-US" altLang="zh-TW">
                <a:ea typeface="新細明體" pitchFamily="18" charset="-120"/>
              </a:rPr>
              <a:t>calling program cleans up the stack</a:t>
            </a:r>
          </a:p>
          <a:p>
            <a:r>
              <a:rPr lang="en-US" altLang="zh-TW">
                <a:solidFill>
                  <a:schemeClr val="tx2"/>
                </a:solidFill>
                <a:ea typeface="新細明體" pitchFamily="18" charset="-120"/>
              </a:rPr>
              <a:t>STDCALL</a:t>
            </a:r>
          </a:p>
          <a:p>
            <a:pPr lvl="1"/>
            <a:r>
              <a:rPr lang="en-US" altLang="zh-TW">
                <a:ea typeface="新細明體" pitchFamily="18" charset="-120"/>
              </a:rPr>
              <a:t>procedure arguments pushed on stack in reverse order (right to left)</a:t>
            </a:r>
          </a:p>
          <a:p>
            <a:pPr lvl="1"/>
            <a:r>
              <a:rPr lang="en-US" altLang="zh-TW">
                <a:ea typeface="新細明體" pitchFamily="18" charset="-120"/>
              </a:rPr>
              <a:t>called procedure cleans up the stack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41B178FE-C984-4749-8748-F68726161F3C}" type="slidenum">
              <a:rPr lang="zh-TW" altLang="en-US"/>
              <a:pPr/>
              <a:t>41</a:t>
            </a:fld>
            <a:endParaRPr lang="zh-TW" altLang="en-US"/>
          </a:p>
        </p:txBody>
      </p:sp>
      <p:sp>
        <p:nvSpPr>
          <p:cNvPr id="168962" name="Rectangle 2"/>
          <p:cNvSpPr>
            <a:spLocks noGrp="1" noChangeArrowheads="1"/>
          </p:cNvSpPr>
          <p:nvPr>
            <p:ph type="title"/>
          </p:nvPr>
        </p:nvSpPr>
        <p:spPr/>
        <p:txBody>
          <a:bodyPr/>
          <a:lstStyle/>
          <a:p>
            <a:r>
              <a:rPr lang="en-US" altLang="zh-TW">
                <a:ea typeface="新細明體" pitchFamily="18" charset="-120"/>
              </a:rPr>
              <a:t>Review Questions</a:t>
            </a:r>
          </a:p>
        </p:txBody>
      </p:sp>
      <p:sp>
        <p:nvSpPr>
          <p:cNvPr id="168963" name="Rectangle 3"/>
          <p:cNvSpPr>
            <a:spLocks noGrp="1" noChangeArrowheads="1"/>
          </p:cNvSpPr>
          <p:nvPr>
            <p:ph type="body" idx="1"/>
          </p:nvPr>
        </p:nvSpPr>
        <p:spPr/>
        <p:txBody>
          <a:bodyPr/>
          <a:lstStyle/>
          <a:p>
            <a:pPr marL="457200" indent="-457200">
              <a:buFontTx/>
              <a:buAutoNum type="arabicPeriod"/>
            </a:pPr>
            <a:r>
              <a:rPr lang="en-US" altLang="zh-TW">
                <a:ea typeface="新細明體" pitchFamily="18" charset="-120"/>
              </a:rPr>
              <a:t>Describe the small memory model.</a:t>
            </a:r>
          </a:p>
          <a:p>
            <a:pPr marL="457200" indent="-457200">
              <a:buFontTx/>
              <a:buAutoNum type="arabicPeriod"/>
            </a:pPr>
            <a:r>
              <a:rPr lang="en-US" altLang="zh-TW">
                <a:ea typeface="新細明體" pitchFamily="18" charset="-120"/>
              </a:rPr>
              <a:t>Describe the flat memory model.</a:t>
            </a:r>
          </a:p>
          <a:p>
            <a:pPr marL="457200" indent="-457200">
              <a:buFontTx/>
              <a:buAutoNum type="arabicPeriod"/>
            </a:pPr>
            <a:r>
              <a:rPr lang="en-US" altLang="zh-TW">
                <a:ea typeface="新細明體" pitchFamily="18" charset="-120"/>
              </a:rPr>
              <a:t>How is the C language option (of the .MODEL directive) different from that of STDCALL in regard to removing arguments from the stack?</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79D7B86F-417B-4ECD-A0DC-D0DD4837C94E}" type="slidenum">
              <a:rPr lang="zh-TW" altLang="en-US"/>
              <a:pPr/>
              <a:t>42</a:t>
            </a:fld>
            <a:endParaRPr lang="zh-TW" altLang="en-US"/>
          </a:p>
        </p:txBody>
      </p:sp>
      <p:sp>
        <p:nvSpPr>
          <p:cNvPr id="147458" name="Rectangle 2"/>
          <p:cNvSpPr>
            <a:spLocks noGrp="1" noChangeArrowheads="1"/>
          </p:cNvSpPr>
          <p:nvPr>
            <p:ph type="title"/>
          </p:nvPr>
        </p:nvSpPr>
        <p:spPr/>
        <p:txBody>
          <a:bodyPr/>
          <a:lstStyle/>
          <a:p>
            <a:r>
              <a:rPr lang="en-US" altLang="zh-TW">
                <a:ea typeface="新細明體" pitchFamily="18" charset="-120"/>
              </a:rPr>
              <a:t>What's Next</a:t>
            </a:r>
          </a:p>
        </p:txBody>
      </p:sp>
      <p:sp>
        <p:nvSpPr>
          <p:cNvPr id="147459" name="Rectangle 3"/>
          <p:cNvSpPr>
            <a:spLocks noGrp="1" noChangeArrowheads="1"/>
          </p:cNvSpPr>
          <p:nvPr>
            <p:ph type="body" idx="1"/>
          </p:nvPr>
        </p:nvSpPr>
        <p:spPr>
          <a:xfrm>
            <a:off x="1752600" y="1828800"/>
            <a:ext cx="5943600" cy="3048000"/>
          </a:xfrm>
        </p:spPr>
        <p:txBody>
          <a:bodyPr/>
          <a:lstStyle/>
          <a:p>
            <a:r>
              <a:rPr lang="en-US" altLang="zh-TW">
                <a:ea typeface="新細明體" pitchFamily="18" charset="-120"/>
              </a:rPr>
              <a:t>Stack Frames</a:t>
            </a:r>
          </a:p>
          <a:p>
            <a:r>
              <a:rPr lang="en-US" altLang="zh-TW">
                <a:ea typeface="新細明體" pitchFamily="18" charset="-120"/>
              </a:rPr>
              <a:t>Recursion</a:t>
            </a:r>
          </a:p>
          <a:p>
            <a:r>
              <a:rPr lang="en-US" altLang="zh-TW">
                <a:ea typeface="新細明體" pitchFamily="18" charset="-120"/>
              </a:rPr>
              <a:t>.MODEL Directive</a:t>
            </a:r>
          </a:p>
          <a:p>
            <a:r>
              <a:rPr lang="en-US" altLang="zh-TW" b="1">
                <a:solidFill>
                  <a:schemeClr val="tx2"/>
                </a:solidFill>
                <a:ea typeface="新細明體" pitchFamily="18" charset="-120"/>
              </a:rPr>
              <a:t>INVOKE, ADDR, PROC, and PROTO</a:t>
            </a:r>
          </a:p>
          <a:p>
            <a:r>
              <a:rPr lang="en-US" altLang="zh-TW">
                <a:ea typeface="新細明體" pitchFamily="18" charset="-120"/>
              </a:rPr>
              <a:t>Creating Multimodule Programs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4C3E83AB-A906-416F-B164-EBA1A3881342}" type="slidenum">
              <a:rPr lang="zh-TW" altLang="en-US"/>
              <a:pPr/>
              <a:t>43</a:t>
            </a:fld>
            <a:endParaRPr lang="zh-TW" altLang="en-US"/>
          </a:p>
        </p:txBody>
      </p:sp>
      <p:sp>
        <p:nvSpPr>
          <p:cNvPr id="148482" name="Rectangle 2"/>
          <p:cNvSpPr>
            <a:spLocks noGrp="1" noChangeArrowheads="1"/>
          </p:cNvSpPr>
          <p:nvPr>
            <p:ph type="title"/>
          </p:nvPr>
        </p:nvSpPr>
        <p:spPr/>
        <p:txBody>
          <a:bodyPr/>
          <a:lstStyle/>
          <a:p>
            <a:r>
              <a:rPr lang="en-US" altLang="zh-TW">
                <a:ea typeface="新細明體" pitchFamily="18" charset="-120"/>
              </a:rPr>
              <a:t>INVOKE, ADDR, PROC, and PROTO</a:t>
            </a:r>
          </a:p>
        </p:txBody>
      </p:sp>
      <p:sp>
        <p:nvSpPr>
          <p:cNvPr id="148483" name="Rectangle 3"/>
          <p:cNvSpPr>
            <a:spLocks noGrp="1" noChangeArrowheads="1"/>
          </p:cNvSpPr>
          <p:nvPr>
            <p:ph type="body" idx="1"/>
          </p:nvPr>
        </p:nvSpPr>
        <p:spPr>
          <a:xfrm>
            <a:off x="2362200" y="1524000"/>
            <a:ext cx="5791200" cy="3581400"/>
          </a:xfrm>
        </p:spPr>
        <p:txBody>
          <a:bodyPr/>
          <a:lstStyle/>
          <a:p>
            <a:r>
              <a:rPr lang="en-US" altLang="zh-TW">
                <a:ea typeface="新細明體" pitchFamily="18" charset="-120"/>
              </a:rPr>
              <a:t>INVOKE Directive</a:t>
            </a:r>
          </a:p>
          <a:p>
            <a:r>
              <a:rPr lang="en-US" altLang="zh-TW">
                <a:ea typeface="新細明體" pitchFamily="18" charset="-120"/>
              </a:rPr>
              <a:t>ADDR Operator</a:t>
            </a:r>
          </a:p>
          <a:p>
            <a:r>
              <a:rPr lang="en-US" altLang="zh-TW">
                <a:ea typeface="新細明體" pitchFamily="18" charset="-120"/>
              </a:rPr>
              <a:t>PROC Directive</a:t>
            </a:r>
          </a:p>
          <a:p>
            <a:r>
              <a:rPr lang="en-US" altLang="zh-TW">
                <a:ea typeface="新細明體" pitchFamily="18" charset="-120"/>
              </a:rPr>
              <a:t>PROTO Directive</a:t>
            </a:r>
          </a:p>
          <a:p>
            <a:r>
              <a:rPr lang="en-US" altLang="zh-TW">
                <a:ea typeface="新細明體" pitchFamily="18" charset="-120"/>
              </a:rPr>
              <a:t>Parameter Classifications</a:t>
            </a:r>
          </a:p>
          <a:p>
            <a:r>
              <a:rPr lang="en-US" altLang="zh-TW">
                <a:ea typeface="新細明體" pitchFamily="18" charset="-120"/>
              </a:rPr>
              <a:t>Example: Exchaning Two Integers</a:t>
            </a:r>
          </a:p>
          <a:p>
            <a:r>
              <a:rPr lang="en-US" altLang="zh-TW">
                <a:ea typeface="新細明體" pitchFamily="18" charset="-120"/>
              </a:rPr>
              <a:t>Debugging Tips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4A628557-13B4-4C9A-A483-D38F868EAB47}" type="slidenum">
              <a:rPr lang="zh-TW" altLang="en-US"/>
              <a:pPr/>
              <a:t>44</a:t>
            </a:fld>
            <a:endParaRPr lang="zh-TW" altLang="en-US"/>
          </a:p>
        </p:txBody>
      </p:sp>
      <p:sp>
        <p:nvSpPr>
          <p:cNvPr id="84994" name="Rectangle 2"/>
          <p:cNvSpPr>
            <a:spLocks noGrp="1" noChangeArrowheads="1"/>
          </p:cNvSpPr>
          <p:nvPr>
            <p:ph type="title"/>
          </p:nvPr>
        </p:nvSpPr>
        <p:spPr/>
        <p:txBody>
          <a:bodyPr/>
          <a:lstStyle/>
          <a:p>
            <a:r>
              <a:rPr lang="en-US" altLang="zh-TW">
                <a:ea typeface="新細明體" pitchFamily="18" charset="-120"/>
              </a:rPr>
              <a:t>INVOKE Directive</a:t>
            </a:r>
          </a:p>
        </p:txBody>
      </p:sp>
      <p:sp>
        <p:nvSpPr>
          <p:cNvPr id="84995" name="Rectangle 3"/>
          <p:cNvSpPr>
            <a:spLocks noGrp="1" noChangeArrowheads="1"/>
          </p:cNvSpPr>
          <p:nvPr>
            <p:ph type="body" idx="1"/>
          </p:nvPr>
        </p:nvSpPr>
        <p:spPr>
          <a:xfrm>
            <a:off x="685800" y="1219200"/>
            <a:ext cx="7772400" cy="4572000"/>
          </a:xfrm>
        </p:spPr>
        <p:txBody>
          <a:bodyPr/>
          <a:lstStyle/>
          <a:p>
            <a:pPr>
              <a:lnSpc>
                <a:spcPct val="90000"/>
              </a:lnSpc>
            </a:pPr>
            <a:r>
              <a:rPr lang="en-US" altLang="zh-TW">
                <a:ea typeface="新細明體" pitchFamily="18" charset="-120"/>
              </a:rPr>
              <a:t>The INVOKE directive is a powerful replacement for Intel’s CALL instruction that lets you pass multiple arguments </a:t>
            </a:r>
          </a:p>
          <a:p>
            <a:pPr>
              <a:lnSpc>
                <a:spcPct val="90000"/>
              </a:lnSpc>
            </a:pPr>
            <a:r>
              <a:rPr lang="en-US" altLang="zh-TW">
                <a:ea typeface="新細明體" pitchFamily="18" charset="-120"/>
              </a:rPr>
              <a:t>Syntax:</a:t>
            </a:r>
          </a:p>
          <a:p>
            <a:pPr lvl="2">
              <a:lnSpc>
                <a:spcPct val="90000"/>
              </a:lnSpc>
            </a:pPr>
            <a:r>
              <a:rPr lang="en-US" altLang="zh-TW">
                <a:ea typeface="新細明體" pitchFamily="18" charset="-120"/>
              </a:rPr>
              <a:t>INVOKE </a:t>
            </a:r>
            <a:r>
              <a:rPr lang="en-US" altLang="zh-TW" i="1">
                <a:ea typeface="新細明體" pitchFamily="18" charset="-120"/>
              </a:rPr>
              <a:t>procedureName</a:t>
            </a:r>
            <a:r>
              <a:rPr lang="en-US" altLang="zh-TW">
                <a:ea typeface="新細明體" pitchFamily="18" charset="-120"/>
              </a:rPr>
              <a:t> [, </a:t>
            </a:r>
            <a:r>
              <a:rPr lang="en-US" altLang="zh-TW" i="1">
                <a:ea typeface="新細明體" pitchFamily="18" charset="-120"/>
              </a:rPr>
              <a:t>argumentList</a:t>
            </a:r>
            <a:r>
              <a:rPr lang="en-US" altLang="zh-TW">
                <a:ea typeface="新細明體" pitchFamily="18" charset="-120"/>
              </a:rPr>
              <a:t>]</a:t>
            </a:r>
          </a:p>
          <a:p>
            <a:pPr>
              <a:lnSpc>
                <a:spcPct val="90000"/>
              </a:lnSpc>
            </a:pPr>
            <a:r>
              <a:rPr lang="en-US" altLang="zh-TW" i="1">
                <a:ea typeface="新細明體" pitchFamily="18" charset="-120"/>
              </a:rPr>
              <a:t>ArgumentList</a:t>
            </a:r>
            <a:r>
              <a:rPr lang="en-US" altLang="zh-TW">
                <a:ea typeface="新細明體" pitchFamily="18" charset="-120"/>
              </a:rPr>
              <a:t> is an optional comma-delimited list of procedure arguments</a:t>
            </a:r>
          </a:p>
          <a:p>
            <a:pPr>
              <a:lnSpc>
                <a:spcPct val="90000"/>
              </a:lnSpc>
            </a:pPr>
            <a:r>
              <a:rPr lang="en-US" altLang="zh-TW">
                <a:ea typeface="新細明體" pitchFamily="18" charset="-120"/>
              </a:rPr>
              <a:t>Arguments can be:</a:t>
            </a:r>
          </a:p>
          <a:p>
            <a:pPr lvl="1">
              <a:lnSpc>
                <a:spcPct val="90000"/>
              </a:lnSpc>
            </a:pPr>
            <a:r>
              <a:rPr lang="en-US" altLang="zh-TW">
                <a:ea typeface="新細明體" pitchFamily="18" charset="-120"/>
              </a:rPr>
              <a:t>immediate values and integer expressions</a:t>
            </a:r>
          </a:p>
          <a:p>
            <a:pPr lvl="1">
              <a:lnSpc>
                <a:spcPct val="90000"/>
              </a:lnSpc>
            </a:pPr>
            <a:r>
              <a:rPr lang="en-US" altLang="zh-TW">
                <a:ea typeface="新細明體" pitchFamily="18" charset="-120"/>
              </a:rPr>
              <a:t>variable names</a:t>
            </a:r>
          </a:p>
          <a:p>
            <a:pPr lvl="1">
              <a:lnSpc>
                <a:spcPct val="90000"/>
              </a:lnSpc>
            </a:pPr>
            <a:r>
              <a:rPr lang="en-US" altLang="zh-TW">
                <a:ea typeface="新細明體" pitchFamily="18" charset="-120"/>
              </a:rPr>
              <a:t>address and ADDR expressions</a:t>
            </a:r>
          </a:p>
          <a:p>
            <a:pPr lvl="1">
              <a:lnSpc>
                <a:spcPct val="90000"/>
              </a:lnSpc>
            </a:pPr>
            <a:r>
              <a:rPr lang="en-US" altLang="zh-TW">
                <a:ea typeface="新細明體" pitchFamily="18" charset="-120"/>
              </a:rPr>
              <a:t>register names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3"/>
          <p:cNvSpPr>
            <a:spLocks noGrp="1"/>
          </p:cNvSpPr>
          <p:nvPr>
            <p:ph type="sldNum" sz="quarter" idx="11"/>
          </p:nvPr>
        </p:nvSpPr>
        <p:spPr/>
        <p:txBody>
          <a:bodyPr/>
          <a:lstStyle/>
          <a:p>
            <a:fld id="{3119EA4C-E6E8-4965-8084-8BCFF59DCBA8}" type="slidenum">
              <a:rPr lang="zh-TW" altLang="en-US"/>
              <a:pPr/>
              <a:t>45</a:t>
            </a:fld>
            <a:endParaRPr lang="zh-TW" altLang="en-US"/>
          </a:p>
        </p:txBody>
      </p:sp>
      <p:sp>
        <p:nvSpPr>
          <p:cNvPr id="114690" name="Rectangle 2"/>
          <p:cNvSpPr>
            <a:spLocks noGrp="1" noChangeArrowheads="1"/>
          </p:cNvSpPr>
          <p:nvPr>
            <p:ph type="title"/>
          </p:nvPr>
        </p:nvSpPr>
        <p:spPr/>
        <p:txBody>
          <a:bodyPr/>
          <a:lstStyle/>
          <a:p>
            <a:r>
              <a:rPr lang="en-US" altLang="zh-TW">
                <a:ea typeface="新細明體" pitchFamily="18" charset="-120"/>
              </a:rPr>
              <a:t>INVOKE Examples</a:t>
            </a:r>
          </a:p>
        </p:txBody>
      </p:sp>
      <p:sp>
        <p:nvSpPr>
          <p:cNvPr id="114691" name="Text Box 3"/>
          <p:cNvSpPr txBox="1">
            <a:spLocks noChangeArrowheads="1"/>
          </p:cNvSpPr>
          <p:nvPr/>
        </p:nvSpPr>
        <p:spPr bwMode="auto">
          <a:xfrm>
            <a:off x="1295400" y="1371600"/>
            <a:ext cx="6477000" cy="4495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zh-TW" altLang="en-US" sz="1800">
                <a:latin typeface="Courier New" pitchFamily="49" charset="0"/>
                <a:ea typeface="新細明體" pitchFamily="18" charset="-120"/>
              </a:rPr>
              <a:t>.</a:t>
            </a:r>
            <a:r>
              <a:rPr lang="en-US" altLang="zh-TW" sz="1800">
                <a:latin typeface="Courier New" pitchFamily="49" charset="0"/>
                <a:ea typeface="新細明體" pitchFamily="18" charset="-120"/>
              </a:rPr>
              <a:t>data</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byteVal BYTE 10</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wordVal WORD 1000h</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.code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 direct operands:</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INVOKE Sub1,byteVal,wordVal</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 address of variable: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INVOKE Sub2,ADDR byteVal</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 register name, integer expression:</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INVOKE Sub3,eax,(10 * 20)</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 address expression (indirect operand):</a:t>
            </a:r>
          </a:p>
          <a:p>
            <a:pPr>
              <a:lnSpc>
                <a:spcPct val="50000"/>
              </a:lnSpc>
              <a:spcBef>
                <a:spcPct val="50000"/>
              </a:spcBef>
              <a:tabLst>
                <a:tab pos="457200" algn="l"/>
                <a:tab pos="3657600" algn="l"/>
                <a:tab pos="4114800" algn="l"/>
              </a:tabLst>
            </a:pPr>
            <a:r>
              <a:rPr lang="zh-TW" altLang="en-US" sz="1800">
                <a:latin typeface="Courier New" pitchFamily="49" charset="0"/>
                <a:ea typeface="新細明體" pitchFamily="18" charset="-120"/>
              </a:rPr>
              <a:t>	</a:t>
            </a:r>
            <a:r>
              <a:rPr lang="en-US" altLang="zh-TW" sz="1800">
                <a:latin typeface="Courier New" pitchFamily="49" charset="0"/>
                <a:ea typeface="新細明體" pitchFamily="18" charset="-120"/>
              </a:rPr>
              <a:t>INVOKE Sub4,[ebx]</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6CDA8142-C323-4A10-A583-6C82290387ED}" type="slidenum">
              <a:rPr lang="zh-TW" altLang="en-US"/>
              <a:pPr/>
              <a:t>46</a:t>
            </a:fld>
            <a:endParaRPr lang="zh-TW" altLang="en-US"/>
          </a:p>
        </p:txBody>
      </p:sp>
      <p:sp>
        <p:nvSpPr>
          <p:cNvPr id="109570" name="Rectangle 2"/>
          <p:cNvSpPr>
            <a:spLocks noGrp="1" noChangeArrowheads="1"/>
          </p:cNvSpPr>
          <p:nvPr>
            <p:ph type="title"/>
          </p:nvPr>
        </p:nvSpPr>
        <p:spPr/>
        <p:txBody>
          <a:bodyPr/>
          <a:lstStyle/>
          <a:p>
            <a:r>
              <a:rPr lang="en-US" altLang="zh-TW">
                <a:ea typeface="新細明體" pitchFamily="18" charset="-120"/>
              </a:rPr>
              <a:t>ADDR Operator</a:t>
            </a:r>
          </a:p>
        </p:txBody>
      </p:sp>
      <p:sp>
        <p:nvSpPr>
          <p:cNvPr id="109571" name="Text Box 3"/>
          <p:cNvSpPr txBox="1">
            <a:spLocks noChangeArrowheads="1"/>
          </p:cNvSpPr>
          <p:nvPr/>
        </p:nvSpPr>
        <p:spPr bwMode="auto">
          <a:xfrm>
            <a:off x="2438400" y="3505200"/>
            <a:ext cx="4191000" cy="1447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zh-TW" altLang="en-US" sz="1800">
                <a:latin typeface="Courier New" pitchFamily="49" charset="0"/>
                <a:ea typeface="新細明體" pitchFamily="18" charset="-120"/>
              </a:rPr>
              <a:t>.</a:t>
            </a:r>
            <a:r>
              <a:rPr lang="en-US" altLang="zh-TW" sz="1800">
                <a:latin typeface="Courier New" pitchFamily="49" charset="0"/>
                <a:ea typeface="新細明體" pitchFamily="18" charset="-120"/>
              </a:rPr>
              <a:t>data</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myWord WORD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.code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INVOKE mySub,ADDR myWord</a:t>
            </a:r>
          </a:p>
        </p:txBody>
      </p:sp>
      <p:sp>
        <p:nvSpPr>
          <p:cNvPr id="109572" name="Text Box 4"/>
          <p:cNvSpPr txBox="1">
            <a:spLocks noChangeArrowheads="1"/>
          </p:cNvSpPr>
          <p:nvPr/>
        </p:nvSpPr>
        <p:spPr bwMode="auto">
          <a:xfrm>
            <a:off x="685800" y="1066800"/>
            <a:ext cx="7696200" cy="2324100"/>
          </a:xfrm>
          <a:prstGeom prst="rect">
            <a:avLst/>
          </a:prstGeom>
          <a:noFill/>
          <a:ln w="9525">
            <a:noFill/>
            <a:miter lim="800000"/>
            <a:headEnd/>
            <a:tailEnd/>
          </a:ln>
          <a:effectLst/>
        </p:spPr>
        <p:txBody>
          <a:bodyPr tIns="137160" bIns="137160">
            <a:spAutoFit/>
          </a:bodyPr>
          <a:lstStyle/>
          <a:p>
            <a:pPr marL="231775" indent="-231775">
              <a:spcBef>
                <a:spcPct val="50000"/>
              </a:spcBef>
              <a:buFontTx/>
              <a:buChar char="•"/>
            </a:pPr>
            <a:r>
              <a:rPr lang="en-US" altLang="zh-TW" b="0">
                <a:ea typeface="新細明體" pitchFamily="18" charset="-120"/>
              </a:rPr>
              <a:t>Returns a near or far pointer to a variable, depending on which memory model your program uses:</a:t>
            </a:r>
          </a:p>
          <a:p>
            <a:pPr marL="630238" lvl="1" indent="-117475">
              <a:lnSpc>
                <a:spcPct val="60000"/>
              </a:lnSpc>
              <a:spcBef>
                <a:spcPct val="50000"/>
              </a:spcBef>
              <a:buFontTx/>
              <a:buChar char="•"/>
            </a:pPr>
            <a:r>
              <a:rPr lang="en-US" altLang="zh-TW" b="0">
                <a:ea typeface="新細明體" pitchFamily="18" charset="-120"/>
              </a:rPr>
              <a:t>	Small model: returns 16-bit offset</a:t>
            </a:r>
          </a:p>
          <a:p>
            <a:pPr marL="630238" lvl="1" indent="-117475">
              <a:lnSpc>
                <a:spcPct val="60000"/>
              </a:lnSpc>
              <a:spcBef>
                <a:spcPct val="50000"/>
              </a:spcBef>
              <a:buFontTx/>
              <a:buChar char="•"/>
            </a:pPr>
            <a:r>
              <a:rPr lang="en-US" altLang="zh-TW" b="0">
                <a:ea typeface="新細明體" pitchFamily="18" charset="-120"/>
              </a:rPr>
              <a:t>	Large model: returns 32-bit segment/offset</a:t>
            </a:r>
          </a:p>
          <a:p>
            <a:pPr marL="630238" lvl="1" indent="-117475">
              <a:lnSpc>
                <a:spcPct val="60000"/>
              </a:lnSpc>
              <a:spcBef>
                <a:spcPct val="50000"/>
              </a:spcBef>
              <a:buFontTx/>
              <a:buChar char="•"/>
            </a:pPr>
            <a:r>
              <a:rPr lang="en-US" altLang="zh-TW" b="0">
                <a:ea typeface="新細明體" pitchFamily="18" charset="-120"/>
              </a:rPr>
              <a:t>	Flat model: returns 32-bit offset</a:t>
            </a:r>
          </a:p>
          <a:p>
            <a:pPr marL="231775" indent="-231775">
              <a:lnSpc>
                <a:spcPct val="60000"/>
              </a:lnSpc>
              <a:spcBef>
                <a:spcPct val="50000"/>
              </a:spcBef>
              <a:buFontTx/>
              <a:buChar char="•"/>
            </a:pPr>
            <a:r>
              <a:rPr lang="en-US" altLang="zh-TW" b="0">
                <a:ea typeface="新細明體" pitchFamily="18" charset="-120"/>
              </a:rPr>
              <a:t>Simple example: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C96D32D6-D992-4C47-956C-30B456ED3338}" type="slidenum">
              <a:rPr lang="zh-TW" altLang="en-US"/>
              <a:pPr/>
              <a:t>47</a:t>
            </a:fld>
            <a:endParaRPr lang="zh-TW" altLang="en-US"/>
          </a:p>
        </p:txBody>
      </p:sp>
      <p:sp>
        <p:nvSpPr>
          <p:cNvPr id="87042" name="Rectangle 2"/>
          <p:cNvSpPr>
            <a:spLocks noGrp="1" noChangeArrowheads="1"/>
          </p:cNvSpPr>
          <p:nvPr>
            <p:ph type="title"/>
          </p:nvPr>
        </p:nvSpPr>
        <p:spPr/>
        <p:txBody>
          <a:bodyPr/>
          <a:lstStyle/>
          <a:p>
            <a:r>
              <a:rPr lang="en-US" altLang="zh-TW">
                <a:ea typeface="新細明體" pitchFamily="18" charset="-120"/>
              </a:rPr>
              <a:t>PROC Directive</a:t>
            </a:r>
            <a:r>
              <a:rPr lang="en-US" altLang="zh-TW" sz="2400">
                <a:ea typeface="新細明體" pitchFamily="18" charset="-120"/>
              </a:rPr>
              <a:t>  (1 of 2)</a:t>
            </a:r>
          </a:p>
        </p:txBody>
      </p:sp>
      <p:sp>
        <p:nvSpPr>
          <p:cNvPr id="87043" name="Rectangle 3"/>
          <p:cNvSpPr>
            <a:spLocks noGrp="1" noChangeArrowheads="1"/>
          </p:cNvSpPr>
          <p:nvPr>
            <p:ph type="body" idx="1"/>
          </p:nvPr>
        </p:nvSpPr>
        <p:spPr>
          <a:xfrm>
            <a:off x="685800" y="1143000"/>
            <a:ext cx="7772400" cy="4343400"/>
          </a:xfrm>
        </p:spPr>
        <p:txBody>
          <a:bodyPr/>
          <a:lstStyle/>
          <a:p>
            <a:pPr marL="227013" indent="-227013">
              <a:lnSpc>
                <a:spcPct val="90000"/>
              </a:lnSpc>
            </a:pPr>
            <a:r>
              <a:rPr lang="en-US" altLang="zh-TW">
                <a:ea typeface="新細明體" pitchFamily="18" charset="-120"/>
              </a:rPr>
              <a:t>The PROC directive declares a procedure with an optional list of named parameters. </a:t>
            </a:r>
          </a:p>
          <a:p>
            <a:pPr marL="227013" indent="-227013">
              <a:lnSpc>
                <a:spcPct val="90000"/>
              </a:lnSpc>
            </a:pPr>
            <a:r>
              <a:rPr lang="en-US" altLang="zh-TW">
                <a:ea typeface="新細明體" pitchFamily="18" charset="-120"/>
              </a:rPr>
              <a:t>Syntax:</a:t>
            </a:r>
          </a:p>
          <a:p>
            <a:pPr marL="795338" lvl="1">
              <a:lnSpc>
                <a:spcPct val="90000"/>
              </a:lnSpc>
              <a:buFontTx/>
              <a:buNone/>
            </a:pPr>
            <a:r>
              <a:rPr lang="en-US" altLang="zh-TW" i="1">
                <a:solidFill>
                  <a:schemeClr val="tx2"/>
                </a:solidFill>
                <a:ea typeface="新細明體" pitchFamily="18" charset="-120"/>
              </a:rPr>
              <a:t>label</a:t>
            </a:r>
            <a:r>
              <a:rPr lang="en-US" altLang="zh-TW">
                <a:solidFill>
                  <a:schemeClr val="tx2"/>
                </a:solidFill>
                <a:ea typeface="新細明體" pitchFamily="18" charset="-120"/>
              </a:rPr>
              <a:t> PROC paramList</a:t>
            </a:r>
          </a:p>
          <a:p>
            <a:pPr marL="227013" indent="-227013">
              <a:lnSpc>
                <a:spcPct val="90000"/>
              </a:lnSpc>
            </a:pPr>
            <a:r>
              <a:rPr lang="en-US" altLang="zh-TW" i="1">
                <a:ea typeface="新細明體" pitchFamily="18" charset="-120"/>
              </a:rPr>
              <a:t>paramList</a:t>
            </a:r>
            <a:r>
              <a:rPr lang="en-US" altLang="zh-TW">
                <a:ea typeface="新細明體" pitchFamily="18" charset="-120"/>
              </a:rPr>
              <a:t> is a list of parameters separated by commas. Each parameter has the following syntax:</a:t>
            </a:r>
          </a:p>
          <a:p>
            <a:pPr marL="795338" lvl="1">
              <a:lnSpc>
                <a:spcPct val="90000"/>
              </a:lnSpc>
              <a:buFontTx/>
              <a:buNone/>
            </a:pPr>
            <a:r>
              <a:rPr lang="en-US" altLang="zh-TW" i="1">
                <a:solidFill>
                  <a:schemeClr val="tx2"/>
                </a:solidFill>
                <a:ea typeface="新細明體" pitchFamily="18" charset="-120"/>
              </a:rPr>
              <a:t>paramName </a:t>
            </a:r>
            <a:r>
              <a:rPr lang="en-US" altLang="zh-TW" b="1">
                <a:solidFill>
                  <a:schemeClr val="tx2"/>
                </a:solidFill>
                <a:ea typeface="新細明體" pitchFamily="18" charset="-120"/>
              </a:rPr>
              <a:t>: </a:t>
            </a:r>
            <a:r>
              <a:rPr lang="en-US" altLang="zh-TW" i="1">
                <a:solidFill>
                  <a:schemeClr val="tx2"/>
                </a:solidFill>
                <a:ea typeface="新細明體" pitchFamily="18" charset="-120"/>
              </a:rPr>
              <a:t>type</a:t>
            </a:r>
          </a:p>
          <a:p>
            <a:pPr marL="227013" indent="-227013">
              <a:lnSpc>
                <a:spcPct val="90000"/>
              </a:lnSpc>
              <a:buFontTx/>
              <a:buNone/>
            </a:pPr>
            <a:endParaRPr lang="en-US" altLang="zh-TW" sz="2000" i="1">
              <a:ea typeface="新細明體" pitchFamily="18" charset="-120"/>
            </a:endParaRPr>
          </a:p>
          <a:p>
            <a:pPr marL="227013" indent="-227013">
              <a:lnSpc>
                <a:spcPct val="90000"/>
              </a:lnSpc>
              <a:buFontTx/>
              <a:buNone/>
            </a:pPr>
            <a:r>
              <a:rPr lang="en-US" altLang="zh-TW" i="1">
                <a:ea typeface="新細明體" pitchFamily="18" charset="-120"/>
              </a:rPr>
              <a:t>type</a:t>
            </a:r>
            <a:r>
              <a:rPr lang="en-US" altLang="zh-TW">
                <a:ea typeface="新細明體" pitchFamily="18" charset="-120"/>
              </a:rPr>
              <a:t> must either be one of the standard ASM types  (BYTE, SBYTE, WORD, etc.), or it can be a pointer to one of these types.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4"/>
          <p:cNvSpPr>
            <a:spLocks noGrp="1"/>
          </p:cNvSpPr>
          <p:nvPr>
            <p:ph type="sldNum" sz="quarter" idx="11"/>
          </p:nvPr>
        </p:nvSpPr>
        <p:spPr/>
        <p:txBody>
          <a:bodyPr/>
          <a:lstStyle/>
          <a:p>
            <a:fld id="{BAF4ED8C-3BB9-4190-A838-B7D7659906AA}" type="slidenum">
              <a:rPr lang="zh-TW" altLang="en-US"/>
              <a:pPr/>
              <a:t>48</a:t>
            </a:fld>
            <a:endParaRPr lang="zh-TW" altLang="en-US"/>
          </a:p>
        </p:txBody>
      </p:sp>
      <p:sp>
        <p:nvSpPr>
          <p:cNvPr id="139266" name="Rectangle 2"/>
          <p:cNvSpPr>
            <a:spLocks noGrp="1" noChangeArrowheads="1"/>
          </p:cNvSpPr>
          <p:nvPr>
            <p:ph type="title"/>
          </p:nvPr>
        </p:nvSpPr>
        <p:spPr/>
        <p:txBody>
          <a:bodyPr/>
          <a:lstStyle/>
          <a:p>
            <a:r>
              <a:rPr lang="en-US" altLang="zh-TW">
                <a:ea typeface="新細明體" pitchFamily="18" charset="-120"/>
              </a:rPr>
              <a:t>PROC Directive</a:t>
            </a:r>
            <a:r>
              <a:rPr lang="en-US" altLang="zh-TW" sz="2400">
                <a:ea typeface="新細明體" pitchFamily="18" charset="-120"/>
              </a:rPr>
              <a:t>  (2 of 2)</a:t>
            </a:r>
          </a:p>
        </p:txBody>
      </p:sp>
      <p:sp>
        <p:nvSpPr>
          <p:cNvPr id="139267" name="Rectangle 3"/>
          <p:cNvSpPr>
            <a:spLocks noGrp="1" noChangeArrowheads="1"/>
          </p:cNvSpPr>
          <p:nvPr>
            <p:ph type="body" idx="1"/>
          </p:nvPr>
        </p:nvSpPr>
        <p:spPr>
          <a:xfrm>
            <a:off x="685800" y="1143000"/>
            <a:ext cx="7772400" cy="4876800"/>
          </a:xfrm>
        </p:spPr>
        <p:txBody>
          <a:bodyPr/>
          <a:lstStyle/>
          <a:p>
            <a:pPr marL="227013" indent="-227013">
              <a:lnSpc>
                <a:spcPct val="110000"/>
              </a:lnSpc>
            </a:pPr>
            <a:r>
              <a:rPr lang="en-US" altLang="zh-TW">
                <a:ea typeface="新細明體" pitchFamily="18" charset="-120"/>
              </a:rPr>
              <a:t>Alternate format permits parameter list to be on one or more separate lines:</a:t>
            </a:r>
          </a:p>
          <a:p>
            <a:pPr marL="795338" lvl="1">
              <a:lnSpc>
                <a:spcPct val="110000"/>
              </a:lnSpc>
              <a:buFontTx/>
              <a:buNone/>
            </a:pPr>
            <a:r>
              <a:rPr lang="en-US" altLang="zh-TW" sz="2000" i="1">
                <a:solidFill>
                  <a:schemeClr val="tx2"/>
                </a:solidFill>
                <a:ea typeface="新細明體" pitchFamily="18" charset="-120"/>
              </a:rPr>
              <a:t>label</a:t>
            </a:r>
            <a:r>
              <a:rPr lang="en-US" altLang="zh-TW" sz="2000">
                <a:solidFill>
                  <a:schemeClr val="tx2"/>
                </a:solidFill>
                <a:ea typeface="新細明體" pitchFamily="18" charset="-120"/>
              </a:rPr>
              <a:t> PROC</a:t>
            </a:r>
            <a:r>
              <a:rPr lang="en-US" altLang="zh-TW" sz="2000" b="1">
                <a:solidFill>
                  <a:schemeClr val="tx2"/>
                </a:solidFill>
                <a:ea typeface="新細明體" pitchFamily="18" charset="-120"/>
              </a:rPr>
              <a:t>,</a:t>
            </a:r>
          </a:p>
          <a:p>
            <a:pPr marL="795338" lvl="1">
              <a:lnSpc>
                <a:spcPct val="110000"/>
              </a:lnSpc>
              <a:buFontTx/>
              <a:buNone/>
            </a:pPr>
            <a:r>
              <a:rPr lang="en-US" altLang="zh-TW" sz="2000">
                <a:solidFill>
                  <a:schemeClr val="tx2"/>
                </a:solidFill>
                <a:ea typeface="新細明體" pitchFamily="18" charset="-120"/>
              </a:rPr>
              <a:t>	paramList</a:t>
            </a:r>
            <a:endParaRPr lang="en-US" altLang="zh-TW" sz="2000" i="1">
              <a:ea typeface="新細明體" pitchFamily="18" charset="-120"/>
            </a:endParaRPr>
          </a:p>
          <a:p>
            <a:pPr marL="227013" indent="-227013">
              <a:lnSpc>
                <a:spcPct val="110000"/>
              </a:lnSpc>
            </a:pPr>
            <a:r>
              <a:rPr lang="en-US" altLang="zh-TW">
                <a:ea typeface="新細明體" pitchFamily="18" charset="-120"/>
              </a:rPr>
              <a:t>The parameters can be on the same line . . .</a:t>
            </a:r>
          </a:p>
          <a:p>
            <a:pPr marL="795338" lvl="1">
              <a:lnSpc>
                <a:spcPct val="110000"/>
              </a:lnSpc>
              <a:buFontTx/>
              <a:buNone/>
            </a:pPr>
            <a:r>
              <a:rPr lang="en-US" altLang="zh-TW" sz="2000" i="1">
                <a:solidFill>
                  <a:schemeClr val="tx2"/>
                </a:solidFill>
                <a:ea typeface="新細明體" pitchFamily="18" charset="-120"/>
              </a:rPr>
              <a:t>param-1:type-1, param-2:type-2, . . ., param-n:type-n</a:t>
            </a:r>
            <a:endParaRPr lang="en-US" altLang="zh-TW" sz="1800" i="1">
              <a:ea typeface="新細明體" pitchFamily="18" charset="-120"/>
            </a:endParaRPr>
          </a:p>
          <a:p>
            <a:pPr marL="227013" indent="-227013">
              <a:lnSpc>
                <a:spcPct val="110000"/>
              </a:lnSpc>
            </a:pPr>
            <a:r>
              <a:rPr lang="en-US" altLang="zh-TW">
                <a:ea typeface="新細明體" pitchFamily="18" charset="-120"/>
              </a:rPr>
              <a:t>Or they can be on separate lines:</a:t>
            </a:r>
          </a:p>
          <a:p>
            <a:pPr marL="795338" lvl="1">
              <a:lnSpc>
                <a:spcPct val="110000"/>
              </a:lnSpc>
              <a:buFontTx/>
              <a:buNone/>
            </a:pPr>
            <a:r>
              <a:rPr lang="en-US" altLang="zh-TW" sz="2000" i="1">
                <a:solidFill>
                  <a:schemeClr val="tx2"/>
                </a:solidFill>
                <a:ea typeface="新細明體" pitchFamily="18" charset="-120"/>
              </a:rPr>
              <a:t>param-1:type-1, </a:t>
            </a:r>
          </a:p>
          <a:p>
            <a:pPr marL="795338" lvl="1">
              <a:lnSpc>
                <a:spcPct val="110000"/>
              </a:lnSpc>
              <a:buFontTx/>
              <a:buNone/>
            </a:pPr>
            <a:r>
              <a:rPr lang="en-US" altLang="zh-TW" sz="2000" i="1">
                <a:solidFill>
                  <a:schemeClr val="tx2"/>
                </a:solidFill>
                <a:ea typeface="新細明體" pitchFamily="18" charset="-120"/>
              </a:rPr>
              <a:t>param-2:type-2,</a:t>
            </a:r>
          </a:p>
          <a:p>
            <a:pPr marL="795338" lvl="1">
              <a:lnSpc>
                <a:spcPct val="110000"/>
              </a:lnSpc>
              <a:buFontTx/>
              <a:buNone/>
            </a:pPr>
            <a:r>
              <a:rPr lang="en-US" altLang="zh-TW" sz="2000" i="1">
                <a:solidFill>
                  <a:schemeClr val="tx2"/>
                </a:solidFill>
                <a:ea typeface="新細明體" pitchFamily="18" charset="-120"/>
              </a:rPr>
              <a:t>. . ., </a:t>
            </a:r>
          </a:p>
          <a:p>
            <a:pPr marL="795338" lvl="1">
              <a:lnSpc>
                <a:spcPct val="110000"/>
              </a:lnSpc>
              <a:buFontTx/>
              <a:buNone/>
            </a:pPr>
            <a:r>
              <a:rPr lang="en-US" altLang="zh-TW" sz="2000" i="1">
                <a:solidFill>
                  <a:schemeClr val="tx2"/>
                </a:solidFill>
                <a:ea typeface="新細明體" pitchFamily="18" charset="-120"/>
              </a:rPr>
              <a:t>param-n:type-n</a:t>
            </a:r>
            <a:endParaRPr lang="en-US" altLang="zh-TW" sz="2000">
              <a:ea typeface="新細明體" pitchFamily="18" charset="-120"/>
            </a:endParaRPr>
          </a:p>
        </p:txBody>
      </p:sp>
      <p:sp>
        <p:nvSpPr>
          <p:cNvPr id="139268" name="Line 4"/>
          <p:cNvSpPr>
            <a:spLocks noChangeShapeType="1"/>
          </p:cNvSpPr>
          <p:nvPr/>
        </p:nvSpPr>
        <p:spPr bwMode="auto">
          <a:xfrm flipH="1">
            <a:off x="2971800" y="2133600"/>
            <a:ext cx="1676400" cy="0"/>
          </a:xfrm>
          <a:prstGeom prst="line">
            <a:avLst/>
          </a:prstGeom>
          <a:noFill/>
          <a:ln w="9525">
            <a:solidFill>
              <a:schemeClr val="tx1"/>
            </a:solidFill>
            <a:round/>
            <a:headEnd/>
            <a:tailEnd type="triangle" w="med" len="med"/>
          </a:ln>
          <a:effectLst/>
        </p:spPr>
        <p:txBody>
          <a:bodyPr tIns="137160" bIns="137160">
            <a:spAutoFit/>
          </a:bodyPr>
          <a:lstStyle/>
          <a:p>
            <a:endParaRPr lang="en-US"/>
          </a:p>
        </p:txBody>
      </p:sp>
      <p:sp>
        <p:nvSpPr>
          <p:cNvPr id="139269" name="Text Box 5"/>
          <p:cNvSpPr txBox="1">
            <a:spLocks noChangeArrowheads="1"/>
          </p:cNvSpPr>
          <p:nvPr/>
        </p:nvSpPr>
        <p:spPr bwMode="auto">
          <a:xfrm>
            <a:off x="4648200" y="1876425"/>
            <a:ext cx="2362200" cy="517525"/>
          </a:xfrm>
          <a:prstGeom prst="rect">
            <a:avLst/>
          </a:prstGeom>
          <a:noFill/>
          <a:ln w="9525">
            <a:noFill/>
            <a:miter lim="800000"/>
            <a:headEnd/>
            <a:tailEnd/>
          </a:ln>
          <a:effectLst/>
        </p:spPr>
        <p:txBody>
          <a:bodyPr tIns="137160" bIns="137160">
            <a:spAutoFit/>
          </a:bodyPr>
          <a:lstStyle/>
          <a:p>
            <a:pPr>
              <a:spcBef>
                <a:spcPct val="50000"/>
              </a:spcBef>
            </a:pPr>
            <a:r>
              <a:rPr lang="en-US" altLang="zh-TW" sz="1600" b="0">
                <a:ea typeface="新細明體" pitchFamily="18" charset="-120"/>
              </a:rPr>
              <a:t>comma required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565D9226-3B82-4663-B93F-05F67DEE8EA8}" type="slidenum">
              <a:rPr lang="zh-TW" altLang="en-US"/>
              <a:pPr/>
              <a:t>49</a:t>
            </a:fld>
            <a:endParaRPr lang="zh-TW" altLang="en-US"/>
          </a:p>
        </p:txBody>
      </p:sp>
      <p:sp>
        <p:nvSpPr>
          <p:cNvPr id="115714" name="Rectangle 2"/>
          <p:cNvSpPr>
            <a:spLocks noGrp="1" noChangeArrowheads="1"/>
          </p:cNvSpPr>
          <p:nvPr>
            <p:ph type="title"/>
          </p:nvPr>
        </p:nvSpPr>
        <p:spPr/>
        <p:txBody>
          <a:bodyPr/>
          <a:lstStyle/>
          <a:p>
            <a:r>
              <a:rPr lang="en-US" altLang="zh-TW">
                <a:ea typeface="新細明體" pitchFamily="18" charset="-120"/>
              </a:rPr>
              <a:t>PROC Examples</a:t>
            </a:r>
            <a:r>
              <a:rPr lang="en-US" altLang="zh-TW" sz="2400">
                <a:ea typeface="新細明體" pitchFamily="18" charset="-120"/>
              </a:rPr>
              <a:t>  (1 of 3)</a:t>
            </a:r>
          </a:p>
        </p:txBody>
      </p:sp>
      <p:sp>
        <p:nvSpPr>
          <p:cNvPr id="115715" name="Text Box 3"/>
          <p:cNvSpPr txBox="1">
            <a:spLocks noChangeArrowheads="1"/>
          </p:cNvSpPr>
          <p:nvPr/>
        </p:nvSpPr>
        <p:spPr bwMode="auto">
          <a:xfrm>
            <a:off x="2667000" y="2209800"/>
            <a:ext cx="4114800" cy="2590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AddTwo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val1:DWORD, val2:DWORD</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eax,val1</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add eax,val2</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ret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AddTwo ENDP</a:t>
            </a:r>
          </a:p>
        </p:txBody>
      </p:sp>
      <p:sp>
        <p:nvSpPr>
          <p:cNvPr id="115718" name="Text Box 6"/>
          <p:cNvSpPr txBox="1">
            <a:spLocks noChangeArrowheads="1"/>
          </p:cNvSpPr>
          <p:nvPr/>
        </p:nvSpPr>
        <p:spPr bwMode="auto">
          <a:xfrm>
            <a:off x="838200" y="1066800"/>
            <a:ext cx="7696200" cy="914400"/>
          </a:xfrm>
          <a:prstGeom prst="rect">
            <a:avLst/>
          </a:prstGeom>
          <a:noFill/>
          <a:ln w="9525">
            <a:noFill/>
            <a:miter lim="800000"/>
            <a:headEnd/>
            <a:tailEnd/>
          </a:ln>
          <a:effectLst/>
        </p:spPr>
        <p:txBody>
          <a:bodyPr tIns="137160" bIns="137160">
            <a:spAutoFit/>
          </a:bodyPr>
          <a:lstStyle/>
          <a:p>
            <a:pPr marL="290513" indent="-290513">
              <a:spcBef>
                <a:spcPct val="50000"/>
              </a:spcBef>
              <a:buFontTx/>
              <a:buChar char="•"/>
            </a:pPr>
            <a:r>
              <a:rPr lang="en-US" altLang="zh-TW" b="0">
                <a:ea typeface="新細明體" pitchFamily="18" charset="-120"/>
              </a:rPr>
              <a:t>The AddTwo procedure receives two integers and returns their sum in EAX.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2C629217-249A-48B3-882D-190F1617E66B}" type="slidenum">
              <a:rPr lang="zh-TW" altLang="en-US"/>
              <a:pPr/>
              <a:t>5</a:t>
            </a:fld>
            <a:endParaRPr lang="zh-TW" altLang="en-US"/>
          </a:p>
        </p:txBody>
      </p:sp>
      <p:sp>
        <p:nvSpPr>
          <p:cNvPr id="121858" name="Rectangle 1026"/>
          <p:cNvSpPr>
            <a:spLocks noGrp="1" noChangeArrowheads="1"/>
          </p:cNvSpPr>
          <p:nvPr>
            <p:ph type="title"/>
          </p:nvPr>
        </p:nvSpPr>
        <p:spPr/>
        <p:txBody>
          <a:bodyPr/>
          <a:lstStyle/>
          <a:p>
            <a:r>
              <a:rPr lang="en-US" altLang="zh-TW">
                <a:ea typeface="新細明體" pitchFamily="18" charset="-120"/>
              </a:rPr>
              <a:t>Stack Frame</a:t>
            </a:r>
          </a:p>
        </p:txBody>
      </p:sp>
      <p:sp>
        <p:nvSpPr>
          <p:cNvPr id="121859" name="Rectangle 1027"/>
          <p:cNvSpPr>
            <a:spLocks noGrp="1" noChangeArrowheads="1"/>
          </p:cNvSpPr>
          <p:nvPr>
            <p:ph type="body" idx="1"/>
          </p:nvPr>
        </p:nvSpPr>
        <p:spPr>
          <a:xfrm>
            <a:off x="685800" y="1143000"/>
            <a:ext cx="7772400" cy="4724400"/>
          </a:xfrm>
        </p:spPr>
        <p:txBody>
          <a:bodyPr/>
          <a:lstStyle/>
          <a:p>
            <a:r>
              <a:rPr lang="en-US" altLang="zh-TW">
                <a:ea typeface="新細明體" pitchFamily="18" charset="-120"/>
              </a:rPr>
              <a:t>Also known as an </a:t>
            </a:r>
            <a:r>
              <a:rPr lang="en-US" altLang="zh-TW" i="1">
                <a:solidFill>
                  <a:schemeClr val="tx2"/>
                </a:solidFill>
                <a:ea typeface="新細明體" pitchFamily="18" charset="-120"/>
              </a:rPr>
              <a:t>activation record</a:t>
            </a:r>
          </a:p>
          <a:p>
            <a:r>
              <a:rPr lang="en-US" altLang="zh-TW">
                <a:ea typeface="新細明體" pitchFamily="18" charset="-120"/>
              </a:rPr>
              <a:t>Area of the stack set aside for a procedure's return address, passed parameters, saved registers, and local variables</a:t>
            </a:r>
          </a:p>
          <a:p>
            <a:r>
              <a:rPr lang="en-US" altLang="zh-TW">
                <a:ea typeface="新細明體" pitchFamily="18" charset="-120"/>
              </a:rPr>
              <a:t>Created by the following steps:</a:t>
            </a:r>
          </a:p>
          <a:p>
            <a:pPr lvl="1"/>
            <a:r>
              <a:rPr lang="en-US" altLang="zh-TW">
                <a:ea typeface="新細明體" pitchFamily="18" charset="-120"/>
              </a:rPr>
              <a:t>Calling program pushes arguments on the stack and calls the procedure.</a:t>
            </a:r>
          </a:p>
          <a:p>
            <a:pPr lvl="1"/>
            <a:r>
              <a:rPr lang="en-US" altLang="zh-TW">
                <a:ea typeface="新細明體" pitchFamily="18" charset="-120"/>
              </a:rPr>
              <a:t>The called procedure pushes EBP on the stack, and sets EBP to ESP.</a:t>
            </a:r>
          </a:p>
          <a:p>
            <a:pPr lvl="1"/>
            <a:r>
              <a:rPr lang="en-US" altLang="zh-TW">
                <a:ea typeface="新細明體" pitchFamily="18" charset="-120"/>
              </a:rPr>
              <a:t>If local variables are needed, a constant is subtracted from ESP to make room on the stack.</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01975AC8-13DC-4543-BD74-8A5A0CD8C15F}" type="slidenum">
              <a:rPr lang="zh-TW" altLang="en-US"/>
              <a:pPr/>
              <a:t>50</a:t>
            </a:fld>
            <a:endParaRPr lang="zh-TW" altLang="en-US"/>
          </a:p>
        </p:txBody>
      </p:sp>
      <p:sp>
        <p:nvSpPr>
          <p:cNvPr id="138242" name="Rectangle 2"/>
          <p:cNvSpPr>
            <a:spLocks noGrp="1" noChangeArrowheads="1"/>
          </p:cNvSpPr>
          <p:nvPr>
            <p:ph type="title"/>
          </p:nvPr>
        </p:nvSpPr>
        <p:spPr/>
        <p:txBody>
          <a:bodyPr/>
          <a:lstStyle/>
          <a:p>
            <a:r>
              <a:rPr lang="en-US" altLang="zh-TW">
                <a:ea typeface="新細明體" pitchFamily="18" charset="-120"/>
              </a:rPr>
              <a:t>PROC Examples</a:t>
            </a:r>
            <a:r>
              <a:rPr lang="en-US" altLang="zh-TW" sz="2400">
                <a:ea typeface="新細明體" pitchFamily="18" charset="-120"/>
              </a:rPr>
              <a:t>  (2 of 3)</a:t>
            </a:r>
          </a:p>
        </p:txBody>
      </p:sp>
      <p:sp>
        <p:nvSpPr>
          <p:cNvPr id="138244" name="Text Box 4"/>
          <p:cNvSpPr txBox="1">
            <a:spLocks noChangeArrowheads="1"/>
          </p:cNvSpPr>
          <p:nvPr/>
        </p:nvSpPr>
        <p:spPr bwMode="auto">
          <a:xfrm>
            <a:off x="1676400" y="2362200"/>
            <a:ext cx="5867400" cy="35814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FillArray PROC,</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pArray:PTR BYTE, fillVal:BYTE</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arraySize:DWORD</a:t>
            </a:r>
          </a:p>
          <a:p>
            <a:pPr>
              <a:lnSpc>
                <a:spcPct val="50000"/>
              </a:lnSpc>
              <a:spcBef>
                <a:spcPct val="50000"/>
              </a:spcBef>
              <a:tabLst>
                <a:tab pos="568325"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mov ecx,arraySize</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mov esi,pArray</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mov al,fillVal</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L1:	mov [esi],al</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inc esi</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loop L1</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	ret</a:t>
            </a:r>
          </a:p>
          <a:p>
            <a:pPr>
              <a:lnSpc>
                <a:spcPct val="50000"/>
              </a:lnSpc>
              <a:spcBef>
                <a:spcPct val="50000"/>
              </a:spcBef>
              <a:tabLst>
                <a:tab pos="568325" algn="l"/>
                <a:tab pos="3657600" algn="l"/>
                <a:tab pos="4114800" algn="l"/>
              </a:tabLst>
            </a:pPr>
            <a:r>
              <a:rPr lang="en-US" altLang="zh-TW" sz="1800">
                <a:latin typeface="Courier New" pitchFamily="49" charset="0"/>
                <a:ea typeface="新細明體" pitchFamily="18" charset="-120"/>
              </a:rPr>
              <a:t>FillArray ENDP</a:t>
            </a:r>
          </a:p>
        </p:txBody>
      </p:sp>
      <p:sp>
        <p:nvSpPr>
          <p:cNvPr id="138246" name="Text Box 6"/>
          <p:cNvSpPr txBox="1">
            <a:spLocks noChangeArrowheads="1"/>
          </p:cNvSpPr>
          <p:nvPr/>
        </p:nvSpPr>
        <p:spPr bwMode="auto">
          <a:xfrm>
            <a:off x="838200" y="1066800"/>
            <a:ext cx="7696200" cy="123507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FillArray receives a pointer to an array of bytes, a single byte fill value that will be copied to each element of the array, and the size of the array.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8244"/>
                                        </p:tgtEl>
                                        <p:attrNameLst>
                                          <p:attrName>style.visibility</p:attrName>
                                        </p:attrNameLst>
                                      </p:cBhvr>
                                      <p:to>
                                        <p:strVal val="visible"/>
                                      </p:to>
                                    </p:set>
                                    <p:animEffect transition="in" filter="box(in)">
                                      <p:cBhvr>
                                        <p:cTn id="7" dur="500"/>
                                        <p:tgtEl>
                                          <p:spTgt spid="138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4"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768EECDD-BFCB-4B5F-935A-93A3609EEF52}" type="slidenum">
              <a:rPr lang="zh-TW" altLang="en-US"/>
              <a:pPr/>
              <a:t>51</a:t>
            </a:fld>
            <a:endParaRPr lang="zh-TW" altLang="en-US"/>
          </a:p>
        </p:txBody>
      </p:sp>
      <p:sp>
        <p:nvSpPr>
          <p:cNvPr id="116738" name="Rectangle 2"/>
          <p:cNvSpPr>
            <a:spLocks noGrp="1" noChangeArrowheads="1"/>
          </p:cNvSpPr>
          <p:nvPr>
            <p:ph type="title"/>
          </p:nvPr>
        </p:nvSpPr>
        <p:spPr/>
        <p:txBody>
          <a:bodyPr/>
          <a:lstStyle/>
          <a:p>
            <a:r>
              <a:rPr lang="en-US" altLang="zh-TW">
                <a:ea typeface="新細明體" pitchFamily="18" charset="-120"/>
              </a:rPr>
              <a:t>PROC Examples</a:t>
            </a:r>
            <a:r>
              <a:rPr lang="en-US" altLang="zh-TW" sz="2400">
                <a:ea typeface="新細明體" pitchFamily="18" charset="-120"/>
              </a:rPr>
              <a:t>  (3 of 3)</a:t>
            </a:r>
            <a:endParaRPr lang="en-US" altLang="zh-TW">
              <a:ea typeface="新細明體" pitchFamily="18" charset="-120"/>
            </a:endParaRPr>
          </a:p>
        </p:txBody>
      </p:sp>
      <p:sp>
        <p:nvSpPr>
          <p:cNvPr id="116739" name="Text Box 3"/>
          <p:cNvSpPr txBox="1">
            <a:spLocks noChangeArrowheads="1"/>
          </p:cNvSpPr>
          <p:nvPr/>
        </p:nvSpPr>
        <p:spPr bwMode="auto">
          <a:xfrm>
            <a:off x="1143000" y="3657600"/>
            <a:ext cx="6019800" cy="15240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ReadFile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pBuffer:PTR BYTE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LOCAL fileHandle:DWORD</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 .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ReadFile ENDP</a:t>
            </a:r>
          </a:p>
        </p:txBody>
      </p:sp>
      <p:sp>
        <p:nvSpPr>
          <p:cNvPr id="116741" name="Text Box 5"/>
          <p:cNvSpPr txBox="1">
            <a:spLocks noChangeArrowheads="1"/>
          </p:cNvSpPr>
          <p:nvPr/>
        </p:nvSpPr>
        <p:spPr bwMode="auto">
          <a:xfrm>
            <a:off x="1143000" y="1447800"/>
            <a:ext cx="5943600" cy="16764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Swap PROC,</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pValX:PTR DWORD,</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pValY:PTR DWORD</a:t>
            </a:r>
          </a:p>
          <a:p>
            <a:pPr lvl="1">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Swap ENDP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6739"/>
                                        </p:tgtEl>
                                        <p:attrNameLst>
                                          <p:attrName>style.visibility</p:attrName>
                                        </p:attrNameLst>
                                      </p:cBhvr>
                                      <p:to>
                                        <p:strVal val="visible"/>
                                      </p:to>
                                    </p:set>
                                    <p:animEffect transition="in" filter="box(in)">
                                      <p:cBhvr>
                                        <p:cTn id="7" dur="500"/>
                                        <p:tgtEl>
                                          <p:spTgt spid="116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7AF027CF-CD97-4B0E-B4A1-FA454C4550A0}" type="slidenum">
              <a:rPr lang="zh-TW" altLang="en-US"/>
              <a:pPr/>
              <a:t>52</a:t>
            </a:fld>
            <a:endParaRPr lang="zh-TW" altLang="en-US"/>
          </a:p>
        </p:txBody>
      </p:sp>
      <p:sp>
        <p:nvSpPr>
          <p:cNvPr id="140290" name="Rectangle 2"/>
          <p:cNvSpPr>
            <a:spLocks noGrp="1" noChangeArrowheads="1"/>
          </p:cNvSpPr>
          <p:nvPr>
            <p:ph type="title"/>
          </p:nvPr>
        </p:nvSpPr>
        <p:spPr/>
        <p:txBody>
          <a:bodyPr/>
          <a:lstStyle/>
          <a:p>
            <a:r>
              <a:rPr lang="en-US" altLang="zh-TW">
                <a:ea typeface="新細明體" pitchFamily="18" charset="-120"/>
              </a:rPr>
              <a:t>PROTO Directive</a:t>
            </a:r>
          </a:p>
        </p:txBody>
      </p:sp>
      <p:sp>
        <p:nvSpPr>
          <p:cNvPr id="140291" name="Rectangle 3"/>
          <p:cNvSpPr>
            <a:spLocks noGrp="1" noChangeArrowheads="1"/>
          </p:cNvSpPr>
          <p:nvPr>
            <p:ph type="body" idx="1"/>
          </p:nvPr>
        </p:nvSpPr>
        <p:spPr>
          <a:xfrm>
            <a:off x="762000" y="1524000"/>
            <a:ext cx="7772400" cy="3581400"/>
          </a:xfrm>
        </p:spPr>
        <p:txBody>
          <a:bodyPr/>
          <a:lstStyle/>
          <a:p>
            <a:r>
              <a:rPr lang="en-US" altLang="zh-TW" dirty="0">
                <a:ea typeface="新細明體" pitchFamily="18" charset="-120"/>
              </a:rPr>
              <a:t>Creates a procedure prototype</a:t>
            </a:r>
          </a:p>
          <a:p>
            <a:r>
              <a:rPr lang="en-US" altLang="zh-TW" dirty="0">
                <a:ea typeface="新細明體" pitchFamily="18" charset="-120"/>
              </a:rPr>
              <a:t>Syntax:</a:t>
            </a:r>
          </a:p>
          <a:p>
            <a:pPr lvl="1"/>
            <a:r>
              <a:rPr lang="en-US" altLang="zh-TW" i="1" dirty="0">
                <a:solidFill>
                  <a:schemeClr val="tx2"/>
                </a:solidFill>
                <a:ea typeface="新細明體" pitchFamily="18" charset="-120"/>
              </a:rPr>
              <a:t>label </a:t>
            </a:r>
            <a:r>
              <a:rPr lang="en-US" altLang="zh-TW" dirty="0">
                <a:solidFill>
                  <a:schemeClr val="tx2"/>
                </a:solidFill>
                <a:ea typeface="新細明體" pitchFamily="18" charset="-120"/>
              </a:rPr>
              <a:t> PROTO</a:t>
            </a:r>
            <a:r>
              <a:rPr lang="en-US" altLang="zh-TW" i="1" dirty="0">
                <a:solidFill>
                  <a:schemeClr val="tx2"/>
                </a:solidFill>
                <a:ea typeface="新細明體" pitchFamily="18" charset="-120"/>
              </a:rPr>
              <a:t>,  </a:t>
            </a:r>
            <a:r>
              <a:rPr lang="en-US" altLang="zh-TW" i="1" dirty="0" err="1">
                <a:solidFill>
                  <a:schemeClr val="tx2"/>
                </a:solidFill>
                <a:ea typeface="新細明體" pitchFamily="18" charset="-120"/>
              </a:rPr>
              <a:t>paramList</a:t>
            </a:r>
            <a:endParaRPr lang="en-US" altLang="zh-TW" i="1" dirty="0">
              <a:solidFill>
                <a:schemeClr val="tx2"/>
              </a:solidFill>
              <a:ea typeface="新細明體" pitchFamily="18" charset="-120"/>
            </a:endParaRPr>
          </a:p>
          <a:p>
            <a:r>
              <a:rPr lang="en-US" altLang="zh-TW" dirty="0">
                <a:ea typeface="新細明體" pitchFamily="18" charset="-120"/>
              </a:rPr>
              <a:t>Every procedure called by the INVOKE directive must have a prototype</a:t>
            </a:r>
          </a:p>
          <a:p>
            <a:r>
              <a:rPr lang="en-US" altLang="zh-TW" dirty="0">
                <a:ea typeface="新細明體" pitchFamily="18" charset="-120"/>
              </a:rPr>
              <a:t>A complete procedure definition can also serve as its own prototype when its location is prior to the location of the INVOKE statement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D5B7083B-9EA6-48B8-9D2F-413D860E4D28}" type="slidenum">
              <a:rPr lang="zh-TW" altLang="en-US"/>
              <a:pPr/>
              <a:t>53</a:t>
            </a:fld>
            <a:endParaRPr lang="zh-TW" altLang="en-US"/>
          </a:p>
        </p:txBody>
      </p:sp>
      <p:sp>
        <p:nvSpPr>
          <p:cNvPr id="117762" name="Rectangle 2"/>
          <p:cNvSpPr>
            <a:spLocks noGrp="1" noChangeArrowheads="1"/>
          </p:cNvSpPr>
          <p:nvPr>
            <p:ph type="title"/>
          </p:nvPr>
        </p:nvSpPr>
        <p:spPr/>
        <p:txBody>
          <a:bodyPr/>
          <a:lstStyle/>
          <a:p>
            <a:r>
              <a:rPr lang="en-US" altLang="zh-TW">
                <a:ea typeface="新細明體" pitchFamily="18" charset="-120"/>
              </a:rPr>
              <a:t>PROTO Directive</a:t>
            </a:r>
          </a:p>
        </p:txBody>
      </p:sp>
      <p:sp>
        <p:nvSpPr>
          <p:cNvPr id="117763" name="Rectangle 3"/>
          <p:cNvSpPr>
            <a:spLocks noGrp="1" noChangeArrowheads="1"/>
          </p:cNvSpPr>
          <p:nvPr>
            <p:ph type="body" idx="1"/>
          </p:nvPr>
        </p:nvSpPr>
        <p:spPr>
          <a:xfrm>
            <a:off x="685800" y="1143000"/>
            <a:ext cx="7924800" cy="1143000"/>
          </a:xfrm>
        </p:spPr>
        <p:txBody>
          <a:bodyPr/>
          <a:lstStyle/>
          <a:p>
            <a:pPr>
              <a:lnSpc>
                <a:spcPct val="110000"/>
              </a:lnSpc>
            </a:pPr>
            <a:r>
              <a:rPr lang="en-US" altLang="zh-TW" sz="2000">
                <a:ea typeface="新細明體" pitchFamily="18" charset="-120"/>
              </a:rPr>
              <a:t>Standard configuration: PROTO appears at top of the program listing, INVOKE appears in the code segment, and the procedure implementation occurs later in the program:</a:t>
            </a:r>
          </a:p>
        </p:txBody>
      </p:sp>
      <p:sp>
        <p:nvSpPr>
          <p:cNvPr id="117764" name="Text Box 4"/>
          <p:cNvSpPr txBox="1">
            <a:spLocks noChangeArrowheads="1"/>
          </p:cNvSpPr>
          <p:nvPr/>
        </p:nvSpPr>
        <p:spPr bwMode="auto">
          <a:xfrm>
            <a:off x="1219200" y="2590800"/>
            <a:ext cx="7086600" cy="2971800"/>
          </a:xfrm>
          <a:prstGeom prst="rect">
            <a:avLst/>
          </a:prstGeom>
          <a:noFill/>
          <a:ln w="9525">
            <a:solidFill>
              <a:schemeClr val="tx1"/>
            </a:solidFill>
            <a:miter lim="800000"/>
            <a:headEnd/>
            <a:tailEnd/>
          </a:ln>
          <a:effectLst/>
        </p:spPr>
        <p:txBody>
          <a:bodyPr lIns="137160" tIns="182880" rIns="137160" bIns="182880"/>
          <a:lstStyle/>
          <a:p>
            <a:pPr>
              <a:lnSpc>
                <a:spcPct val="50000"/>
              </a:lnSpc>
              <a:spcBef>
                <a:spcPct val="50000"/>
              </a:spcBef>
              <a:tabLst>
                <a:tab pos="457200" algn="l"/>
                <a:tab pos="2681288" algn="l"/>
              </a:tabLst>
            </a:pPr>
            <a:r>
              <a:rPr lang="en-US" altLang="zh-TW" sz="1800">
                <a:latin typeface="Courier New" pitchFamily="49" charset="0"/>
                <a:ea typeface="新細明體" pitchFamily="18" charset="-120"/>
              </a:rPr>
              <a:t>MySub PROTO  	; procedure prototype</a:t>
            </a:r>
          </a:p>
          <a:p>
            <a:pPr>
              <a:lnSpc>
                <a:spcPct val="50000"/>
              </a:lnSpc>
              <a:spcBef>
                <a:spcPct val="50000"/>
              </a:spcBef>
              <a:tabLst>
                <a:tab pos="457200" algn="l"/>
                <a:tab pos="2681288"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2681288" algn="l"/>
              </a:tabLst>
            </a:pPr>
            <a:r>
              <a:rPr lang="en-US" altLang="zh-TW" sz="1800">
                <a:latin typeface="Courier New" pitchFamily="49" charset="0"/>
                <a:ea typeface="新細明體" pitchFamily="18" charset="-120"/>
              </a:rPr>
              <a:t>.code</a:t>
            </a:r>
          </a:p>
          <a:p>
            <a:pPr>
              <a:lnSpc>
                <a:spcPct val="50000"/>
              </a:lnSpc>
              <a:spcBef>
                <a:spcPct val="50000"/>
              </a:spcBef>
              <a:tabLst>
                <a:tab pos="457200" algn="l"/>
                <a:tab pos="2681288" algn="l"/>
              </a:tabLst>
            </a:pPr>
            <a:r>
              <a:rPr lang="en-US" altLang="zh-TW" sz="1800">
                <a:latin typeface="Courier New" pitchFamily="49" charset="0"/>
                <a:ea typeface="新細明體" pitchFamily="18" charset="-120"/>
              </a:rPr>
              <a:t>INVOKE MySub 	; procedure call</a:t>
            </a:r>
          </a:p>
          <a:p>
            <a:pPr>
              <a:lnSpc>
                <a:spcPct val="50000"/>
              </a:lnSpc>
              <a:spcBef>
                <a:spcPct val="50000"/>
              </a:spcBef>
              <a:tabLst>
                <a:tab pos="457200" algn="l"/>
                <a:tab pos="2681288"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2681288"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2681288" algn="l"/>
              </a:tabLst>
            </a:pPr>
            <a:r>
              <a:rPr lang="en-US" altLang="zh-TW" sz="1800">
                <a:latin typeface="Courier New" pitchFamily="49" charset="0"/>
                <a:ea typeface="新細明體" pitchFamily="18" charset="-120"/>
              </a:rPr>
              <a:t>MySub PROC 	; procedure implementation</a:t>
            </a:r>
          </a:p>
          <a:p>
            <a:pPr>
              <a:lnSpc>
                <a:spcPct val="50000"/>
              </a:lnSpc>
              <a:spcBef>
                <a:spcPct val="50000"/>
              </a:spcBef>
              <a:tabLst>
                <a:tab pos="457200" algn="l"/>
                <a:tab pos="2681288" algn="l"/>
              </a:tabLst>
            </a:pPr>
            <a:r>
              <a:rPr lang="en-US" altLang="zh-TW" sz="1800">
                <a:latin typeface="Courier New" pitchFamily="49" charset="0"/>
                <a:ea typeface="新細明體" pitchFamily="18" charset="-120"/>
              </a:rPr>
              <a:t>	.</a:t>
            </a:r>
          </a:p>
          <a:p>
            <a:pPr>
              <a:lnSpc>
                <a:spcPct val="50000"/>
              </a:lnSpc>
              <a:spcBef>
                <a:spcPct val="50000"/>
              </a:spcBef>
              <a:tabLst>
                <a:tab pos="457200" algn="l"/>
                <a:tab pos="2681288" algn="l"/>
              </a:tabLst>
            </a:pPr>
            <a:r>
              <a:rPr lang="en-US" altLang="zh-TW" sz="1800">
                <a:latin typeface="Courier New" pitchFamily="49" charset="0"/>
                <a:ea typeface="新細明體" pitchFamily="18" charset="-120"/>
              </a:rPr>
              <a:t>	.</a:t>
            </a:r>
          </a:p>
          <a:p>
            <a:pPr>
              <a:lnSpc>
                <a:spcPct val="50000"/>
              </a:lnSpc>
              <a:spcBef>
                <a:spcPct val="50000"/>
              </a:spcBef>
              <a:tabLst>
                <a:tab pos="457200" algn="l"/>
                <a:tab pos="2681288" algn="l"/>
              </a:tabLst>
            </a:pPr>
            <a:r>
              <a:rPr lang="en-US" altLang="zh-TW" sz="1800">
                <a:latin typeface="Courier New" pitchFamily="49" charset="0"/>
                <a:ea typeface="新細明體" pitchFamily="18" charset="-120"/>
              </a:rPr>
              <a:t>MySub ENDP</a:t>
            </a:r>
          </a:p>
          <a:p>
            <a:pPr>
              <a:lnSpc>
                <a:spcPct val="50000"/>
              </a:lnSpc>
              <a:spcBef>
                <a:spcPct val="50000"/>
              </a:spcBef>
              <a:tabLst>
                <a:tab pos="457200" algn="l"/>
                <a:tab pos="2681288" algn="l"/>
              </a:tabLst>
            </a:pPr>
            <a:endParaRPr lang="zh-TW" altLang="en-US" sz="1800">
              <a:latin typeface="Courier New" pitchFamily="49" charset="0"/>
              <a:ea typeface="新細明體" pitchFamily="18" charset="-12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26D26217-DFA0-41EB-AE56-367FFF55BFA0}" type="slidenum">
              <a:rPr lang="zh-TW" altLang="en-US"/>
              <a:pPr/>
              <a:t>54</a:t>
            </a:fld>
            <a:endParaRPr lang="zh-TW" altLang="en-US"/>
          </a:p>
        </p:txBody>
      </p:sp>
      <p:sp>
        <p:nvSpPr>
          <p:cNvPr id="118786" name="Rectangle 2"/>
          <p:cNvSpPr>
            <a:spLocks noGrp="1" noChangeArrowheads="1"/>
          </p:cNvSpPr>
          <p:nvPr>
            <p:ph type="title"/>
          </p:nvPr>
        </p:nvSpPr>
        <p:spPr/>
        <p:txBody>
          <a:bodyPr/>
          <a:lstStyle/>
          <a:p>
            <a:r>
              <a:rPr lang="en-US" altLang="zh-TW">
                <a:ea typeface="新細明體" pitchFamily="18" charset="-120"/>
              </a:rPr>
              <a:t>PROTO Example</a:t>
            </a:r>
          </a:p>
        </p:txBody>
      </p:sp>
      <p:sp>
        <p:nvSpPr>
          <p:cNvPr id="118787" name="Rectangle 3"/>
          <p:cNvSpPr>
            <a:spLocks noGrp="1" noChangeArrowheads="1"/>
          </p:cNvSpPr>
          <p:nvPr>
            <p:ph type="body" idx="1"/>
          </p:nvPr>
        </p:nvSpPr>
        <p:spPr>
          <a:xfrm>
            <a:off x="685800" y="1143000"/>
            <a:ext cx="8001000" cy="914400"/>
          </a:xfrm>
        </p:spPr>
        <p:txBody>
          <a:bodyPr/>
          <a:lstStyle/>
          <a:p>
            <a:r>
              <a:rPr lang="en-US" altLang="zh-TW">
                <a:ea typeface="新細明體" pitchFamily="18" charset="-120"/>
              </a:rPr>
              <a:t>Prototype for the ArraySum procedure, showing its parameter list:</a:t>
            </a:r>
          </a:p>
        </p:txBody>
      </p:sp>
      <p:sp>
        <p:nvSpPr>
          <p:cNvPr id="118788" name="Text Box 4"/>
          <p:cNvSpPr txBox="1">
            <a:spLocks noChangeArrowheads="1"/>
          </p:cNvSpPr>
          <p:nvPr/>
        </p:nvSpPr>
        <p:spPr bwMode="auto">
          <a:xfrm>
            <a:off x="1219200" y="2362200"/>
            <a:ext cx="7086600" cy="11430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60775" algn="l"/>
              </a:tabLst>
            </a:pPr>
            <a:r>
              <a:rPr lang="en-US" altLang="zh-TW" sz="1800">
                <a:latin typeface="Courier New" pitchFamily="49" charset="0"/>
                <a:ea typeface="新細明體" pitchFamily="18" charset="-120"/>
              </a:rPr>
              <a:t>ArraySum PROTO,</a:t>
            </a:r>
          </a:p>
          <a:p>
            <a:pPr>
              <a:lnSpc>
                <a:spcPct val="50000"/>
              </a:lnSpc>
              <a:spcBef>
                <a:spcPct val="50000"/>
              </a:spcBef>
              <a:tabLst>
                <a:tab pos="457200" algn="l"/>
                <a:tab pos="3660775" algn="l"/>
              </a:tabLst>
            </a:pPr>
            <a:r>
              <a:rPr lang="en-US" altLang="zh-TW" sz="1800">
                <a:latin typeface="Courier New" pitchFamily="49" charset="0"/>
                <a:ea typeface="新細明體" pitchFamily="18" charset="-120"/>
              </a:rPr>
              <a:t>	ptrArray:PTR DWORD,	; points to the array</a:t>
            </a:r>
          </a:p>
          <a:p>
            <a:pPr>
              <a:lnSpc>
                <a:spcPct val="50000"/>
              </a:lnSpc>
              <a:spcBef>
                <a:spcPct val="50000"/>
              </a:spcBef>
              <a:tabLst>
                <a:tab pos="457200" algn="l"/>
                <a:tab pos="3660775" algn="l"/>
              </a:tabLst>
            </a:pPr>
            <a:r>
              <a:rPr lang="en-US" altLang="zh-TW" sz="1800">
                <a:latin typeface="Courier New" pitchFamily="49" charset="0"/>
                <a:ea typeface="新細明體" pitchFamily="18" charset="-120"/>
              </a:rPr>
              <a:t>	szArray:DWORD	; array size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4"/>
          <p:cNvSpPr>
            <a:spLocks noGrp="1"/>
          </p:cNvSpPr>
          <p:nvPr>
            <p:ph type="sldNum" sz="quarter" idx="11"/>
          </p:nvPr>
        </p:nvSpPr>
        <p:spPr/>
        <p:txBody>
          <a:bodyPr/>
          <a:lstStyle/>
          <a:p>
            <a:fld id="{A4E070F9-0A5B-40F2-A429-27AEC9B7F038}" type="slidenum">
              <a:rPr lang="zh-TW" altLang="en-US"/>
              <a:pPr/>
              <a:t>55</a:t>
            </a:fld>
            <a:endParaRPr lang="zh-TW" altLang="en-US"/>
          </a:p>
        </p:txBody>
      </p:sp>
      <p:sp>
        <p:nvSpPr>
          <p:cNvPr id="92162" name="Rectangle 2"/>
          <p:cNvSpPr>
            <a:spLocks noGrp="1" noChangeArrowheads="1"/>
          </p:cNvSpPr>
          <p:nvPr>
            <p:ph type="title"/>
          </p:nvPr>
        </p:nvSpPr>
        <p:spPr/>
        <p:txBody>
          <a:bodyPr/>
          <a:lstStyle/>
          <a:p>
            <a:r>
              <a:rPr lang="en-US" altLang="zh-TW">
                <a:ea typeface="新細明體" pitchFamily="18" charset="-120"/>
              </a:rPr>
              <a:t>Trouble-Shooting Tips</a:t>
            </a:r>
          </a:p>
        </p:txBody>
      </p:sp>
      <p:sp>
        <p:nvSpPr>
          <p:cNvPr id="92163" name="Rectangle 3"/>
          <p:cNvSpPr>
            <a:spLocks noGrp="1" noChangeArrowheads="1"/>
          </p:cNvSpPr>
          <p:nvPr>
            <p:ph type="body" idx="1"/>
          </p:nvPr>
        </p:nvSpPr>
        <p:spPr>
          <a:xfrm>
            <a:off x="609600" y="1295400"/>
            <a:ext cx="7772400" cy="1295400"/>
          </a:xfrm>
        </p:spPr>
        <p:txBody>
          <a:bodyPr/>
          <a:lstStyle/>
          <a:p>
            <a:r>
              <a:rPr lang="en-US" altLang="zh-TW" sz="2000">
                <a:ea typeface="新細明體" pitchFamily="18" charset="-120"/>
              </a:rPr>
              <a:t>Save and restore registers when they are modified by a procedure.</a:t>
            </a:r>
          </a:p>
          <a:p>
            <a:pPr lvl="1"/>
            <a:r>
              <a:rPr lang="en-US" altLang="zh-TW" sz="2000">
                <a:ea typeface="新細明體" pitchFamily="18" charset="-120"/>
              </a:rPr>
              <a:t>Except a register that returns a function result</a:t>
            </a:r>
          </a:p>
        </p:txBody>
      </p:sp>
      <p:sp>
        <p:nvSpPr>
          <p:cNvPr id="92164" name="Rectangle 4"/>
          <p:cNvSpPr>
            <a:spLocks noChangeArrowheads="1"/>
          </p:cNvSpPr>
          <p:nvPr/>
        </p:nvSpPr>
        <p:spPr bwMode="auto">
          <a:xfrm>
            <a:off x="609600" y="2514600"/>
            <a:ext cx="7848600" cy="1447800"/>
          </a:xfrm>
          <a:prstGeom prst="rect">
            <a:avLst/>
          </a:prstGeom>
          <a:noFill/>
          <a:ln w="9525">
            <a:noFill/>
            <a:miter lim="800000"/>
            <a:headEnd/>
            <a:tailEnd/>
          </a:ln>
          <a:effectLst/>
        </p:spPr>
        <p:txBody>
          <a:bodyPr/>
          <a:lstStyle/>
          <a:p>
            <a:pPr marL="342900" indent="-342900">
              <a:lnSpc>
                <a:spcPct val="90000"/>
              </a:lnSpc>
              <a:spcBef>
                <a:spcPct val="20000"/>
              </a:spcBef>
              <a:buClr>
                <a:schemeClr val="tx1"/>
              </a:buClr>
              <a:buFontTx/>
              <a:buChar char="•"/>
            </a:pPr>
            <a:r>
              <a:rPr lang="en-US" altLang="zh-TW" sz="2000" b="0">
                <a:ea typeface="新細明體" pitchFamily="18" charset="-120"/>
              </a:rPr>
              <a:t>When using INVOKE, be careful to pass a pointer to the correct data type.</a:t>
            </a:r>
          </a:p>
          <a:p>
            <a:pPr marL="742950" lvl="1" indent="-285750">
              <a:lnSpc>
                <a:spcPct val="110000"/>
              </a:lnSpc>
              <a:spcBef>
                <a:spcPct val="20000"/>
              </a:spcBef>
              <a:buClr>
                <a:schemeClr val="tx1"/>
              </a:buClr>
              <a:buFontTx/>
              <a:buChar char="•"/>
            </a:pPr>
            <a:r>
              <a:rPr lang="en-US" altLang="zh-TW" sz="2000" b="0">
                <a:ea typeface="新細明體" pitchFamily="18" charset="-120"/>
              </a:rPr>
              <a:t>For example, MASM cannot distinguish between a DWORD argument and a PTR BYTE argument.</a:t>
            </a:r>
          </a:p>
        </p:txBody>
      </p:sp>
      <p:sp>
        <p:nvSpPr>
          <p:cNvPr id="92165" name="Rectangle 5"/>
          <p:cNvSpPr>
            <a:spLocks noChangeArrowheads="1"/>
          </p:cNvSpPr>
          <p:nvPr/>
        </p:nvSpPr>
        <p:spPr bwMode="auto">
          <a:xfrm>
            <a:off x="609600" y="4114800"/>
            <a:ext cx="7772400" cy="1295400"/>
          </a:xfrm>
          <a:prstGeom prst="rect">
            <a:avLst/>
          </a:prstGeom>
          <a:noFill/>
          <a:ln w="9525">
            <a:noFill/>
            <a:miter lim="800000"/>
            <a:headEnd/>
            <a:tailEnd/>
          </a:ln>
          <a:effectLst/>
        </p:spPr>
        <p:txBody>
          <a:bodyPr/>
          <a:lstStyle/>
          <a:p>
            <a:pPr marL="342900" indent="-342900">
              <a:lnSpc>
                <a:spcPct val="90000"/>
              </a:lnSpc>
              <a:spcBef>
                <a:spcPct val="20000"/>
              </a:spcBef>
              <a:buClr>
                <a:schemeClr val="tx1"/>
              </a:buClr>
              <a:buFontTx/>
              <a:buChar char="•"/>
            </a:pPr>
            <a:r>
              <a:rPr lang="en-US" altLang="zh-TW" sz="2000" b="0">
                <a:ea typeface="新細明體" pitchFamily="18" charset="-120"/>
              </a:rPr>
              <a:t>Do not pass an immediate value to a procedure that expects a reference parameter.</a:t>
            </a:r>
          </a:p>
          <a:p>
            <a:pPr marL="742950" lvl="1" indent="-285750">
              <a:lnSpc>
                <a:spcPct val="90000"/>
              </a:lnSpc>
              <a:spcBef>
                <a:spcPct val="20000"/>
              </a:spcBef>
              <a:buClr>
                <a:schemeClr val="tx1"/>
              </a:buClr>
              <a:buFontTx/>
              <a:buChar char="•"/>
            </a:pPr>
            <a:r>
              <a:rPr lang="en-US" altLang="zh-TW" sz="2000" b="0">
                <a:ea typeface="新細明體" pitchFamily="18" charset="-120"/>
              </a:rPr>
              <a:t>Dereferencing its address will likely cause a general-protection fault.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ox(in)">
                                      <p:cBhvr>
                                        <p:cTn id="7" dur="500"/>
                                        <p:tgtEl>
                                          <p:spTgt spid="9216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2165"/>
                                        </p:tgtEl>
                                        <p:attrNameLst>
                                          <p:attrName>style.visibility</p:attrName>
                                        </p:attrNameLst>
                                      </p:cBhvr>
                                      <p:to>
                                        <p:strVal val="visible"/>
                                      </p:to>
                                    </p:set>
                                    <p:animEffect transition="in" filter="box(in)">
                                      <p:cBhvr>
                                        <p:cTn id="12"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P spid="92165"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CEE6C4BE-2409-4E50-8BEF-2210E2B4554E}" type="slidenum">
              <a:rPr lang="zh-TW" altLang="en-US"/>
              <a:pPr/>
              <a:t>56</a:t>
            </a:fld>
            <a:endParaRPr lang="zh-TW" altLang="en-US"/>
          </a:p>
        </p:txBody>
      </p:sp>
      <p:sp>
        <p:nvSpPr>
          <p:cNvPr id="169986" name="Rectangle 2"/>
          <p:cNvSpPr>
            <a:spLocks noGrp="1" noChangeArrowheads="1"/>
          </p:cNvSpPr>
          <p:nvPr>
            <p:ph type="title"/>
          </p:nvPr>
        </p:nvSpPr>
        <p:spPr/>
        <p:txBody>
          <a:bodyPr/>
          <a:lstStyle/>
          <a:p>
            <a:r>
              <a:rPr lang="en-US" altLang="zh-TW">
                <a:ea typeface="新細明體" pitchFamily="18" charset="-120"/>
              </a:rPr>
              <a:t>Review</a:t>
            </a:r>
          </a:p>
        </p:txBody>
      </p:sp>
      <p:sp>
        <p:nvSpPr>
          <p:cNvPr id="169987" name="Rectangle 3"/>
          <p:cNvSpPr>
            <a:spLocks noGrp="1" noChangeArrowheads="1"/>
          </p:cNvSpPr>
          <p:nvPr>
            <p:ph type="body" idx="1"/>
          </p:nvPr>
        </p:nvSpPr>
        <p:spPr>
          <a:xfrm>
            <a:off x="685800" y="914400"/>
            <a:ext cx="7772400" cy="4495800"/>
          </a:xfrm>
        </p:spPr>
        <p:txBody>
          <a:bodyPr/>
          <a:lstStyle/>
          <a:p>
            <a:pPr marL="457200" indent="-457200">
              <a:lnSpc>
                <a:spcPct val="90000"/>
              </a:lnSpc>
              <a:buFontTx/>
              <a:buAutoNum type="arabicPeriod"/>
            </a:pPr>
            <a:r>
              <a:rPr lang="zh-TW" altLang="en-US" sz="1800">
                <a:ea typeface="新細明體" pitchFamily="18" charset="-120"/>
              </a:rPr>
              <a:t>(</a:t>
            </a:r>
            <a:r>
              <a:rPr lang="en-US" altLang="zh-TW" sz="1800">
                <a:ea typeface="新細明體" pitchFamily="18" charset="-120"/>
              </a:rPr>
              <a:t>True/False): The CALL instruction cannot include procedure arguments.</a:t>
            </a:r>
          </a:p>
          <a:p>
            <a:pPr marL="457200" indent="-457200">
              <a:lnSpc>
                <a:spcPct val="90000"/>
              </a:lnSpc>
              <a:buFontTx/>
              <a:buAutoNum type="arabicPeriod"/>
            </a:pPr>
            <a:r>
              <a:rPr lang="en-US" altLang="zh-TW" sz="1800">
                <a:ea typeface="新細明體" pitchFamily="18" charset="-120"/>
              </a:rPr>
              <a:t>(True/False): The INVOKE directive can include up to a maximum of three arguments.</a:t>
            </a:r>
          </a:p>
          <a:p>
            <a:pPr marL="457200" indent="-457200">
              <a:lnSpc>
                <a:spcPct val="90000"/>
              </a:lnSpc>
              <a:buFontTx/>
              <a:buAutoNum type="arabicPeriod"/>
            </a:pPr>
            <a:r>
              <a:rPr lang="en-US" altLang="zh-TW" sz="1800">
                <a:ea typeface="新細明體" pitchFamily="18" charset="-120"/>
              </a:rPr>
              <a:t>(True/False): The INVOKE directive can only pass memory operands, but not register values.</a:t>
            </a:r>
          </a:p>
          <a:p>
            <a:pPr marL="457200" indent="-457200">
              <a:lnSpc>
                <a:spcPct val="90000"/>
              </a:lnSpc>
              <a:buFontTx/>
              <a:buAutoNum type="arabicPeriod"/>
            </a:pPr>
            <a:r>
              <a:rPr lang="en-US" altLang="zh-TW" sz="1800">
                <a:ea typeface="新細明體" pitchFamily="18" charset="-120"/>
              </a:rPr>
              <a:t>(True/False):The PROC directive can contain a USES operator, but the PROTO directive cannot.</a:t>
            </a:r>
          </a:p>
          <a:p>
            <a:pPr marL="457200" indent="-457200">
              <a:lnSpc>
                <a:spcPct val="90000"/>
              </a:lnSpc>
              <a:buFontTx/>
              <a:buAutoNum type="arabicPeriod"/>
            </a:pPr>
            <a:r>
              <a:rPr lang="en-US" altLang="zh-TW" sz="1800">
                <a:ea typeface="新細明體" pitchFamily="18" charset="-120"/>
              </a:rPr>
              <a:t>(True/False): When using the PROC directive, all parameters must be listed on the same line.</a:t>
            </a:r>
          </a:p>
          <a:p>
            <a:pPr marL="457200" indent="-457200">
              <a:lnSpc>
                <a:spcPct val="90000"/>
              </a:lnSpc>
              <a:buFontTx/>
              <a:buAutoNum type="arabicPeriod"/>
            </a:pPr>
            <a:r>
              <a:rPr lang="en-US" altLang="zh-TW" sz="1800">
                <a:ea typeface="新細明體" pitchFamily="18" charset="-120"/>
              </a:rPr>
              <a:t>(True/False): If you pass a variable containing the offset of an array of bytes to a procedure that expects a pointer to an array of words, the assembler will not catch your error.</a:t>
            </a:r>
          </a:p>
          <a:p>
            <a:pPr marL="457200" indent="-457200">
              <a:lnSpc>
                <a:spcPct val="90000"/>
              </a:lnSpc>
              <a:buFontTx/>
              <a:buAutoNum type="arabicPeriod"/>
            </a:pPr>
            <a:r>
              <a:rPr lang="en-US" altLang="zh-TW" sz="1800">
                <a:ea typeface="新細明體" pitchFamily="18" charset="-120"/>
              </a:rPr>
              <a:t>(True/False): If you pass an immediate value to a procedure that expects a reference parameter, you can generate a general-protection fault (in protected mode).</a:t>
            </a:r>
          </a:p>
          <a:p>
            <a:pPr marL="457200" indent="-457200">
              <a:lnSpc>
                <a:spcPct val="90000"/>
              </a:lnSpc>
              <a:buFontTx/>
              <a:buAutoNum type="arabicPeriod"/>
            </a:pPr>
            <a:r>
              <a:rPr lang="en-US" altLang="zh-TW" sz="1800">
                <a:ea typeface="新細明體" pitchFamily="18" charset="-120"/>
              </a:rPr>
              <a:t>Declare a procedure named MultArray that receives two pointers to arrays of doublewords, and a third parameter indicating the number of array elements.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DD9A4B64-692B-4AE5-99E0-B96C41994D81}" type="slidenum">
              <a:rPr lang="zh-TW" altLang="en-US"/>
              <a:pPr/>
              <a:t>57</a:t>
            </a:fld>
            <a:endParaRPr lang="zh-TW" altLang="en-US"/>
          </a:p>
        </p:txBody>
      </p:sp>
      <p:sp>
        <p:nvSpPr>
          <p:cNvPr id="146434" name="Rectangle 2"/>
          <p:cNvSpPr>
            <a:spLocks noGrp="1" noChangeArrowheads="1"/>
          </p:cNvSpPr>
          <p:nvPr>
            <p:ph type="title"/>
          </p:nvPr>
        </p:nvSpPr>
        <p:spPr/>
        <p:txBody>
          <a:bodyPr/>
          <a:lstStyle/>
          <a:p>
            <a:r>
              <a:rPr lang="en-US" altLang="zh-TW">
                <a:ea typeface="新細明體" pitchFamily="18" charset="-120"/>
              </a:rPr>
              <a:t>What's Next</a:t>
            </a:r>
          </a:p>
        </p:txBody>
      </p:sp>
      <p:sp>
        <p:nvSpPr>
          <p:cNvPr id="146435" name="Rectangle 3"/>
          <p:cNvSpPr>
            <a:spLocks noGrp="1" noChangeArrowheads="1"/>
          </p:cNvSpPr>
          <p:nvPr>
            <p:ph type="body" idx="1"/>
          </p:nvPr>
        </p:nvSpPr>
        <p:spPr>
          <a:xfrm>
            <a:off x="1752600" y="1828800"/>
            <a:ext cx="5943600" cy="2971800"/>
          </a:xfrm>
        </p:spPr>
        <p:txBody>
          <a:bodyPr/>
          <a:lstStyle/>
          <a:p>
            <a:r>
              <a:rPr lang="en-US" altLang="zh-TW">
                <a:ea typeface="新細明體" pitchFamily="18" charset="-120"/>
              </a:rPr>
              <a:t>Stack Frames</a:t>
            </a:r>
          </a:p>
          <a:p>
            <a:r>
              <a:rPr lang="en-US" altLang="zh-TW">
                <a:ea typeface="新細明體" pitchFamily="18" charset="-120"/>
              </a:rPr>
              <a:t>Recursion</a:t>
            </a:r>
          </a:p>
          <a:p>
            <a:r>
              <a:rPr lang="en-US" altLang="zh-TW">
                <a:ea typeface="新細明體" pitchFamily="18" charset="-120"/>
              </a:rPr>
              <a:t>.MODEL Directive</a:t>
            </a:r>
          </a:p>
          <a:p>
            <a:r>
              <a:rPr lang="en-US" altLang="zh-TW">
                <a:ea typeface="新細明體" pitchFamily="18" charset="-120"/>
              </a:rPr>
              <a:t>INVOKE, ADDR, PROC, and PROTO</a:t>
            </a:r>
          </a:p>
          <a:p>
            <a:r>
              <a:rPr lang="en-US" altLang="zh-TW" b="1">
                <a:solidFill>
                  <a:schemeClr val="tx2"/>
                </a:solidFill>
                <a:ea typeface="新細明體" pitchFamily="18" charset="-120"/>
              </a:rPr>
              <a:t>Creating Multimodule Programs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B32B27AF-3E1B-49D9-BE83-E0C0AE03E16B}" type="slidenum">
              <a:rPr lang="zh-TW" altLang="en-US"/>
              <a:pPr/>
              <a:t>58</a:t>
            </a:fld>
            <a:endParaRPr lang="zh-TW" altLang="en-US"/>
          </a:p>
        </p:txBody>
      </p:sp>
      <p:sp>
        <p:nvSpPr>
          <p:cNvPr id="137218" name="Rectangle 2"/>
          <p:cNvSpPr>
            <a:spLocks noGrp="1" noChangeArrowheads="1"/>
          </p:cNvSpPr>
          <p:nvPr>
            <p:ph type="title"/>
          </p:nvPr>
        </p:nvSpPr>
        <p:spPr/>
        <p:txBody>
          <a:bodyPr/>
          <a:lstStyle/>
          <a:p>
            <a:r>
              <a:rPr lang="en-US" altLang="zh-TW">
                <a:ea typeface="新細明體" pitchFamily="18" charset="-120"/>
              </a:rPr>
              <a:t>Multimodule Programs</a:t>
            </a:r>
          </a:p>
        </p:txBody>
      </p:sp>
      <p:sp>
        <p:nvSpPr>
          <p:cNvPr id="137219" name="Rectangle 3"/>
          <p:cNvSpPr>
            <a:spLocks noGrp="1" noChangeArrowheads="1"/>
          </p:cNvSpPr>
          <p:nvPr>
            <p:ph type="body" idx="1"/>
          </p:nvPr>
        </p:nvSpPr>
        <p:spPr>
          <a:xfrm>
            <a:off x="685800" y="1219200"/>
            <a:ext cx="7772400" cy="4495800"/>
          </a:xfrm>
        </p:spPr>
        <p:txBody>
          <a:bodyPr/>
          <a:lstStyle/>
          <a:p>
            <a:pPr>
              <a:lnSpc>
                <a:spcPct val="110000"/>
              </a:lnSpc>
            </a:pPr>
            <a:r>
              <a:rPr lang="en-US" altLang="zh-TW">
                <a:ea typeface="新細明體" pitchFamily="18" charset="-120"/>
              </a:rPr>
              <a:t>A </a:t>
            </a:r>
            <a:r>
              <a:rPr lang="en-US" altLang="zh-TW">
                <a:solidFill>
                  <a:schemeClr val="tx2"/>
                </a:solidFill>
                <a:ea typeface="新細明體" pitchFamily="18" charset="-120"/>
              </a:rPr>
              <a:t>multimodule program</a:t>
            </a:r>
            <a:r>
              <a:rPr lang="en-US" altLang="zh-TW">
                <a:ea typeface="新細明體" pitchFamily="18" charset="-120"/>
              </a:rPr>
              <a:t> is a program whose source code has been divided up into separate ASM files.</a:t>
            </a:r>
          </a:p>
          <a:p>
            <a:pPr>
              <a:lnSpc>
                <a:spcPct val="110000"/>
              </a:lnSpc>
            </a:pPr>
            <a:r>
              <a:rPr lang="en-US" altLang="zh-TW">
                <a:ea typeface="新細明體" pitchFamily="18" charset="-120"/>
              </a:rPr>
              <a:t>Each ASM file (module) is assembled into a separate OBJ file.</a:t>
            </a:r>
          </a:p>
          <a:p>
            <a:pPr>
              <a:lnSpc>
                <a:spcPct val="110000"/>
              </a:lnSpc>
            </a:pPr>
            <a:r>
              <a:rPr lang="en-US" altLang="zh-TW">
                <a:ea typeface="新細明體" pitchFamily="18" charset="-120"/>
              </a:rPr>
              <a:t>All OBJ files belonging to the same program are linked using the </a:t>
            </a:r>
            <a:r>
              <a:rPr lang="en-US" altLang="zh-TW">
                <a:solidFill>
                  <a:schemeClr val="tx2"/>
                </a:solidFill>
                <a:ea typeface="新細明體" pitchFamily="18" charset="-120"/>
              </a:rPr>
              <a:t>link</a:t>
            </a:r>
            <a:r>
              <a:rPr lang="en-US" altLang="zh-TW">
                <a:ea typeface="新細明體" pitchFamily="18" charset="-120"/>
              </a:rPr>
              <a:t> utility into a single EXE file.</a:t>
            </a:r>
          </a:p>
          <a:p>
            <a:pPr lvl="1">
              <a:lnSpc>
                <a:spcPct val="110000"/>
              </a:lnSpc>
            </a:pPr>
            <a:r>
              <a:rPr lang="en-US" altLang="zh-TW">
                <a:ea typeface="新細明體" pitchFamily="18" charset="-120"/>
              </a:rPr>
              <a:t>This process is called </a:t>
            </a:r>
            <a:r>
              <a:rPr lang="en-US" altLang="zh-TW">
                <a:solidFill>
                  <a:schemeClr val="tx2"/>
                </a:solidFill>
                <a:ea typeface="新細明體" pitchFamily="18" charset="-120"/>
              </a:rPr>
              <a:t>static linking</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4"/>
          <p:cNvSpPr>
            <a:spLocks noGrp="1"/>
          </p:cNvSpPr>
          <p:nvPr>
            <p:ph type="sldNum" sz="quarter" idx="11"/>
          </p:nvPr>
        </p:nvSpPr>
        <p:spPr/>
        <p:txBody>
          <a:bodyPr/>
          <a:lstStyle/>
          <a:p>
            <a:fld id="{CB5E61A5-3BCD-478E-B6C9-D6200D0D330D}" type="slidenum">
              <a:rPr lang="zh-TW" altLang="en-US"/>
              <a:pPr/>
              <a:t>59</a:t>
            </a:fld>
            <a:endParaRPr lang="zh-TW" altLang="en-US"/>
          </a:p>
        </p:txBody>
      </p:sp>
      <p:sp>
        <p:nvSpPr>
          <p:cNvPr id="82946" name="Rectangle 2"/>
          <p:cNvSpPr>
            <a:spLocks noGrp="1" noChangeArrowheads="1"/>
          </p:cNvSpPr>
          <p:nvPr>
            <p:ph type="title"/>
          </p:nvPr>
        </p:nvSpPr>
        <p:spPr/>
        <p:txBody>
          <a:bodyPr/>
          <a:lstStyle/>
          <a:p>
            <a:r>
              <a:rPr lang="en-US" altLang="zh-TW">
                <a:ea typeface="新細明體" pitchFamily="18" charset="-120"/>
              </a:rPr>
              <a:t>Advantages</a:t>
            </a:r>
          </a:p>
        </p:txBody>
      </p:sp>
      <p:sp>
        <p:nvSpPr>
          <p:cNvPr id="82947" name="Rectangle 3"/>
          <p:cNvSpPr>
            <a:spLocks noGrp="1" noChangeArrowheads="1"/>
          </p:cNvSpPr>
          <p:nvPr>
            <p:ph type="body" idx="1"/>
          </p:nvPr>
        </p:nvSpPr>
        <p:spPr>
          <a:xfrm>
            <a:off x="685800" y="1143000"/>
            <a:ext cx="7696200" cy="1295400"/>
          </a:xfrm>
        </p:spPr>
        <p:txBody>
          <a:bodyPr/>
          <a:lstStyle/>
          <a:p>
            <a:r>
              <a:rPr lang="en-US" altLang="zh-TW">
                <a:ea typeface="新細明體" pitchFamily="18" charset="-120"/>
              </a:rPr>
              <a:t>Large programs are easier to write, maintain, and debug when divided into separate source code modules.</a:t>
            </a:r>
          </a:p>
        </p:txBody>
      </p:sp>
      <p:sp>
        <p:nvSpPr>
          <p:cNvPr id="82948" name="Rectangle 4"/>
          <p:cNvSpPr>
            <a:spLocks noChangeArrowheads="1"/>
          </p:cNvSpPr>
          <p:nvPr/>
        </p:nvSpPr>
        <p:spPr bwMode="auto">
          <a:xfrm>
            <a:off x="685800" y="2438400"/>
            <a:ext cx="7772400" cy="1066800"/>
          </a:xfrm>
          <a:prstGeom prst="rect">
            <a:avLst/>
          </a:prstGeom>
          <a:noFill/>
          <a:ln w="9525">
            <a:noFill/>
            <a:miter lim="800000"/>
            <a:headEnd/>
            <a:tailEnd/>
          </a:ln>
          <a:effectLst/>
        </p:spPr>
        <p:txBody>
          <a:bodyPr/>
          <a:lstStyle/>
          <a:p>
            <a:pPr marL="342900" indent="-342900">
              <a:lnSpc>
                <a:spcPct val="90000"/>
              </a:lnSpc>
              <a:spcBef>
                <a:spcPct val="20000"/>
              </a:spcBef>
              <a:buClr>
                <a:schemeClr val="tx1"/>
              </a:buClr>
              <a:buFontTx/>
              <a:buChar char="•"/>
            </a:pPr>
            <a:r>
              <a:rPr lang="en-US" altLang="zh-TW" sz="2200" b="0">
                <a:ea typeface="新細明體" pitchFamily="18" charset="-120"/>
              </a:rPr>
              <a:t>When changing a line of code, only its enclosing module needs to be assembled again. Linking assembled modules requires little time.</a:t>
            </a:r>
            <a:endParaRPr lang="en-US" altLang="zh-TW" sz="2400" b="0">
              <a:ea typeface="新細明體" pitchFamily="18" charset="-120"/>
            </a:endParaRPr>
          </a:p>
        </p:txBody>
      </p:sp>
      <p:sp>
        <p:nvSpPr>
          <p:cNvPr id="82949" name="Rectangle 5"/>
          <p:cNvSpPr>
            <a:spLocks noChangeArrowheads="1"/>
          </p:cNvSpPr>
          <p:nvPr/>
        </p:nvSpPr>
        <p:spPr bwMode="auto">
          <a:xfrm>
            <a:off x="685800" y="3581400"/>
            <a:ext cx="7620000" cy="1981200"/>
          </a:xfrm>
          <a:prstGeom prst="rect">
            <a:avLst/>
          </a:prstGeom>
          <a:noFill/>
          <a:ln w="9525">
            <a:noFill/>
            <a:miter lim="800000"/>
            <a:headEnd/>
            <a:tailEnd/>
          </a:ln>
          <a:effectLst/>
        </p:spPr>
        <p:txBody>
          <a:bodyPr/>
          <a:lstStyle/>
          <a:p>
            <a:pPr marL="342900" indent="-342900">
              <a:spcBef>
                <a:spcPct val="20000"/>
              </a:spcBef>
              <a:buClr>
                <a:schemeClr val="tx1"/>
              </a:buClr>
              <a:buFontTx/>
              <a:buChar char="•"/>
            </a:pPr>
            <a:r>
              <a:rPr lang="en-US" altLang="zh-TW" sz="2400" b="0">
                <a:ea typeface="新細明體" pitchFamily="18" charset="-120"/>
              </a:rPr>
              <a:t>A module can be a container for logically related code and data (think object-oriented here...)</a:t>
            </a:r>
          </a:p>
          <a:p>
            <a:pPr marL="742950" lvl="1" indent="-285750">
              <a:spcBef>
                <a:spcPct val="20000"/>
              </a:spcBef>
              <a:buClr>
                <a:schemeClr val="tx1"/>
              </a:buClr>
              <a:buFontTx/>
              <a:buChar char="•"/>
            </a:pPr>
            <a:r>
              <a:rPr lang="en-US" altLang="zh-TW" sz="2200" b="0">
                <a:solidFill>
                  <a:schemeClr val="tx2"/>
                </a:solidFill>
                <a:ea typeface="新細明體" pitchFamily="18" charset="-120"/>
              </a:rPr>
              <a:t>encapsulation:</a:t>
            </a:r>
            <a:r>
              <a:rPr lang="en-US" altLang="zh-TW" sz="2200" b="0">
                <a:ea typeface="新細明體" pitchFamily="18" charset="-120"/>
              </a:rPr>
              <a:t> procedures and variables are automatically hidden in a module unless you declare them public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box(in)">
                                      <p:cBhvr>
                                        <p:cTn id="7" dur="500"/>
                                        <p:tgtEl>
                                          <p:spTgt spid="8294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box(in)">
                                      <p:cBhvr>
                                        <p:cTn id="12" dur="500"/>
                                        <p:tgtEl>
                                          <p:spTgt spid="8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utoUpdateAnimBg="0"/>
      <p:bldP spid="8294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F56895EE-06FA-43C6-A945-3F171ACEECD7}" type="slidenum">
              <a:rPr lang="zh-TW" altLang="en-US"/>
              <a:pPr/>
              <a:t>6</a:t>
            </a:fld>
            <a:endParaRPr lang="zh-TW" altLang="en-US"/>
          </a:p>
        </p:txBody>
      </p:sp>
      <p:sp>
        <p:nvSpPr>
          <p:cNvPr id="96258" name="Rectangle 2"/>
          <p:cNvSpPr>
            <a:spLocks noGrp="1" noChangeArrowheads="1"/>
          </p:cNvSpPr>
          <p:nvPr>
            <p:ph type="title"/>
          </p:nvPr>
        </p:nvSpPr>
        <p:spPr/>
        <p:txBody>
          <a:bodyPr/>
          <a:lstStyle/>
          <a:p>
            <a:r>
              <a:rPr lang="en-US" altLang="zh-TW">
                <a:ea typeface="新細明體" pitchFamily="18" charset="-120"/>
              </a:rPr>
              <a:t>Explicit Access to Stack Parameters</a:t>
            </a:r>
          </a:p>
        </p:txBody>
      </p:sp>
      <p:sp>
        <p:nvSpPr>
          <p:cNvPr id="96259" name="Rectangle 3"/>
          <p:cNvSpPr>
            <a:spLocks noGrp="1" noChangeArrowheads="1"/>
          </p:cNvSpPr>
          <p:nvPr>
            <p:ph type="body" idx="1"/>
          </p:nvPr>
        </p:nvSpPr>
        <p:spPr>
          <a:xfrm>
            <a:off x="685800" y="1371600"/>
            <a:ext cx="7772400" cy="3810000"/>
          </a:xfrm>
        </p:spPr>
        <p:txBody>
          <a:bodyPr/>
          <a:lstStyle/>
          <a:p>
            <a:pPr>
              <a:lnSpc>
                <a:spcPct val="110000"/>
              </a:lnSpc>
            </a:pPr>
            <a:r>
              <a:rPr lang="en-US" altLang="zh-TW">
                <a:ea typeface="新細明體" pitchFamily="18" charset="-120"/>
              </a:rPr>
              <a:t>A procedure can explicitly access stack parameters using constant offsets from EBP</a:t>
            </a:r>
            <a:r>
              <a:rPr lang="en-US" altLang="zh-TW" baseline="30000">
                <a:ea typeface="新細明體" pitchFamily="18" charset="-120"/>
              </a:rPr>
              <a:t>1</a:t>
            </a:r>
            <a:r>
              <a:rPr lang="en-US" altLang="zh-TW">
                <a:ea typeface="新細明體" pitchFamily="18" charset="-120"/>
              </a:rPr>
              <a:t>.</a:t>
            </a:r>
          </a:p>
          <a:p>
            <a:pPr lvl="1">
              <a:lnSpc>
                <a:spcPct val="110000"/>
              </a:lnSpc>
            </a:pPr>
            <a:r>
              <a:rPr lang="en-US" altLang="zh-TW">
                <a:ea typeface="新細明體" pitchFamily="18" charset="-120"/>
              </a:rPr>
              <a:t>Example: [ebp + 8]</a:t>
            </a:r>
          </a:p>
          <a:p>
            <a:pPr>
              <a:lnSpc>
                <a:spcPct val="110000"/>
              </a:lnSpc>
            </a:pPr>
            <a:r>
              <a:rPr lang="en-US" altLang="zh-TW">
                <a:ea typeface="新細明體" pitchFamily="18" charset="-120"/>
              </a:rPr>
              <a:t>EBP is often called the </a:t>
            </a:r>
            <a:r>
              <a:rPr lang="en-US" altLang="zh-TW">
                <a:solidFill>
                  <a:schemeClr val="tx2"/>
                </a:solidFill>
                <a:ea typeface="新細明體" pitchFamily="18" charset="-120"/>
              </a:rPr>
              <a:t>base pointer</a:t>
            </a:r>
            <a:r>
              <a:rPr lang="en-US" altLang="zh-TW">
                <a:ea typeface="新細明體" pitchFamily="18" charset="-120"/>
              </a:rPr>
              <a:t> or </a:t>
            </a:r>
            <a:r>
              <a:rPr lang="en-US" altLang="zh-TW">
                <a:solidFill>
                  <a:schemeClr val="tx2"/>
                </a:solidFill>
                <a:ea typeface="新細明體" pitchFamily="18" charset="-120"/>
              </a:rPr>
              <a:t>frame pointer</a:t>
            </a:r>
            <a:r>
              <a:rPr lang="en-US" altLang="zh-TW">
                <a:ea typeface="新細明體" pitchFamily="18" charset="-120"/>
              </a:rPr>
              <a:t> because it holds the base address of the stack frame.</a:t>
            </a:r>
          </a:p>
          <a:p>
            <a:pPr>
              <a:lnSpc>
                <a:spcPct val="110000"/>
              </a:lnSpc>
            </a:pPr>
            <a:r>
              <a:rPr lang="en-US" altLang="zh-TW">
                <a:ea typeface="新細明體" pitchFamily="18" charset="-120"/>
              </a:rPr>
              <a:t>EBP does not change value during the procedure.</a:t>
            </a:r>
          </a:p>
          <a:p>
            <a:pPr>
              <a:lnSpc>
                <a:spcPct val="110000"/>
              </a:lnSpc>
            </a:pPr>
            <a:r>
              <a:rPr lang="en-US" altLang="zh-TW">
                <a:ea typeface="新細明體" pitchFamily="18" charset="-120"/>
              </a:rPr>
              <a:t>EBP must be restored to its original value when a procedure returns.</a:t>
            </a:r>
          </a:p>
        </p:txBody>
      </p:sp>
      <p:sp>
        <p:nvSpPr>
          <p:cNvPr id="96260" name="Text Box 4"/>
          <p:cNvSpPr txBox="1">
            <a:spLocks noChangeArrowheads="1"/>
          </p:cNvSpPr>
          <p:nvPr/>
        </p:nvSpPr>
        <p:spPr bwMode="auto">
          <a:xfrm>
            <a:off x="381000" y="5715000"/>
            <a:ext cx="7620000" cy="561975"/>
          </a:xfrm>
          <a:prstGeom prst="rect">
            <a:avLst/>
          </a:prstGeom>
          <a:noFill/>
          <a:ln w="9525">
            <a:noFill/>
            <a:miter lim="800000"/>
            <a:headEnd/>
            <a:tailEnd/>
          </a:ln>
          <a:effectLst/>
        </p:spPr>
        <p:txBody>
          <a:bodyPr tIns="137160" bIns="137160">
            <a:spAutoFit/>
          </a:bodyPr>
          <a:lstStyle/>
          <a:p>
            <a:pPr>
              <a:spcBef>
                <a:spcPct val="50000"/>
              </a:spcBef>
            </a:pPr>
            <a:r>
              <a:rPr lang="zh-TW" altLang="en-US" sz="2400" b="0" baseline="30000">
                <a:ea typeface="新細明體" pitchFamily="18" charset="-120"/>
              </a:rPr>
              <a:t>1</a:t>
            </a:r>
            <a:r>
              <a:rPr lang="zh-TW" altLang="en-US" sz="1900" b="0">
                <a:ea typeface="新細明體" pitchFamily="18" charset="-120"/>
              </a:rPr>
              <a:t> </a:t>
            </a:r>
            <a:r>
              <a:rPr lang="en-US" altLang="zh-TW" sz="1900" b="0">
                <a:ea typeface="新細明體" pitchFamily="18" charset="-120"/>
              </a:rPr>
              <a:t>BP in Real-address mode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8A4819A4-C119-4C5F-8DD8-7F28307EBA3A}" type="slidenum">
              <a:rPr lang="zh-TW" altLang="en-US"/>
              <a:pPr/>
              <a:t>60</a:t>
            </a:fld>
            <a:endParaRPr lang="zh-TW" altLang="en-US"/>
          </a:p>
        </p:txBody>
      </p:sp>
      <p:sp>
        <p:nvSpPr>
          <p:cNvPr id="135170" name="Rectangle 2"/>
          <p:cNvSpPr>
            <a:spLocks noGrp="1" noChangeArrowheads="1"/>
          </p:cNvSpPr>
          <p:nvPr>
            <p:ph type="title"/>
          </p:nvPr>
        </p:nvSpPr>
        <p:spPr/>
        <p:txBody>
          <a:bodyPr/>
          <a:lstStyle/>
          <a:p>
            <a:r>
              <a:rPr lang="en-US" altLang="zh-TW">
                <a:ea typeface="新細明體" pitchFamily="18" charset="-120"/>
              </a:rPr>
              <a:t>Creating a Multimodule Program</a:t>
            </a:r>
          </a:p>
        </p:txBody>
      </p:sp>
      <p:sp>
        <p:nvSpPr>
          <p:cNvPr id="135171" name="Rectangle 3"/>
          <p:cNvSpPr>
            <a:spLocks noGrp="1" noChangeArrowheads="1"/>
          </p:cNvSpPr>
          <p:nvPr>
            <p:ph type="body" idx="1"/>
          </p:nvPr>
        </p:nvSpPr>
        <p:spPr>
          <a:xfrm>
            <a:off x="762000" y="1295400"/>
            <a:ext cx="7162800" cy="4800600"/>
          </a:xfrm>
        </p:spPr>
        <p:txBody>
          <a:bodyPr/>
          <a:lstStyle/>
          <a:p>
            <a:pPr>
              <a:lnSpc>
                <a:spcPct val="110000"/>
              </a:lnSpc>
            </a:pPr>
            <a:r>
              <a:rPr lang="en-US" altLang="zh-TW">
                <a:ea typeface="新細明體" pitchFamily="18" charset="-120"/>
              </a:rPr>
              <a:t>Here are some basic steps to follow when creating a multimodule program:</a:t>
            </a:r>
          </a:p>
          <a:p>
            <a:pPr lvl="1">
              <a:lnSpc>
                <a:spcPct val="110000"/>
              </a:lnSpc>
            </a:pPr>
            <a:r>
              <a:rPr lang="en-US" altLang="zh-TW">
                <a:ea typeface="新細明體" pitchFamily="18" charset="-120"/>
              </a:rPr>
              <a:t>Create the main module</a:t>
            </a:r>
          </a:p>
          <a:p>
            <a:pPr lvl="1">
              <a:lnSpc>
                <a:spcPct val="110000"/>
              </a:lnSpc>
            </a:pPr>
            <a:r>
              <a:rPr lang="en-US" altLang="zh-TW">
                <a:ea typeface="新細明體" pitchFamily="18" charset="-120"/>
              </a:rPr>
              <a:t>Create a separate source code module for each procedure or set of related procedures</a:t>
            </a:r>
          </a:p>
          <a:p>
            <a:pPr lvl="1">
              <a:lnSpc>
                <a:spcPct val="110000"/>
              </a:lnSpc>
            </a:pPr>
            <a:r>
              <a:rPr lang="en-US" altLang="zh-TW">
                <a:ea typeface="新細明體" pitchFamily="18" charset="-120"/>
              </a:rPr>
              <a:t>Create an include file that contains procedure prototypes for </a:t>
            </a:r>
            <a:r>
              <a:rPr lang="en-US" altLang="zh-TW">
                <a:solidFill>
                  <a:schemeClr val="tx2"/>
                </a:solidFill>
                <a:ea typeface="新細明體" pitchFamily="18" charset="-120"/>
              </a:rPr>
              <a:t>external</a:t>
            </a:r>
            <a:r>
              <a:rPr lang="en-US" altLang="zh-TW">
                <a:ea typeface="新細明體" pitchFamily="18" charset="-120"/>
              </a:rPr>
              <a:t> </a:t>
            </a:r>
            <a:r>
              <a:rPr lang="en-US" altLang="zh-TW">
                <a:solidFill>
                  <a:schemeClr val="tx2"/>
                </a:solidFill>
                <a:ea typeface="新細明體" pitchFamily="18" charset="-120"/>
              </a:rPr>
              <a:t>procedures</a:t>
            </a:r>
            <a:r>
              <a:rPr lang="en-US" altLang="zh-TW">
                <a:ea typeface="新細明體" pitchFamily="18" charset="-120"/>
              </a:rPr>
              <a:t> (ones that are called between modules)</a:t>
            </a:r>
          </a:p>
          <a:p>
            <a:pPr lvl="1">
              <a:lnSpc>
                <a:spcPct val="110000"/>
              </a:lnSpc>
            </a:pPr>
            <a:r>
              <a:rPr lang="en-US" altLang="zh-TW">
                <a:ea typeface="新細明體" pitchFamily="18" charset="-120"/>
              </a:rPr>
              <a:t>Use the INCLUDE directive to make your procedure prototypes available to each module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4"/>
          <p:cNvSpPr>
            <a:spLocks noGrp="1"/>
          </p:cNvSpPr>
          <p:nvPr>
            <p:ph type="sldNum" sz="quarter" idx="11"/>
          </p:nvPr>
        </p:nvSpPr>
        <p:spPr/>
        <p:txBody>
          <a:bodyPr/>
          <a:lstStyle/>
          <a:p>
            <a:fld id="{3538248C-6073-45E9-BA7F-0B88B45EA318}" type="slidenum">
              <a:rPr lang="zh-TW" altLang="en-US"/>
              <a:pPr/>
              <a:t>61</a:t>
            </a:fld>
            <a:endParaRPr lang="zh-TW" altLang="en-US"/>
          </a:p>
        </p:txBody>
      </p:sp>
      <p:sp>
        <p:nvSpPr>
          <p:cNvPr id="83970" name="Rectangle 2"/>
          <p:cNvSpPr>
            <a:spLocks noGrp="1" noChangeArrowheads="1"/>
          </p:cNvSpPr>
          <p:nvPr>
            <p:ph type="title"/>
          </p:nvPr>
        </p:nvSpPr>
        <p:spPr/>
        <p:txBody>
          <a:bodyPr/>
          <a:lstStyle/>
          <a:p>
            <a:r>
              <a:rPr lang="en-US" altLang="zh-TW">
                <a:ea typeface="新細明體" pitchFamily="18" charset="-120"/>
              </a:rPr>
              <a:t>Example: ArraySum Program</a:t>
            </a:r>
          </a:p>
        </p:txBody>
      </p:sp>
      <p:sp>
        <p:nvSpPr>
          <p:cNvPr id="83971" name="Rectangle 3"/>
          <p:cNvSpPr>
            <a:spLocks noGrp="1" noChangeArrowheads="1"/>
          </p:cNvSpPr>
          <p:nvPr>
            <p:ph type="body" idx="1"/>
          </p:nvPr>
        </p:nvSpPr>
        <p:spPr>
          <a:xfrm>
            <a:off x="685800" y="1143000"/>
            <a:ext cx="7772400" cy="609600"/>
          </a:xfrm>
        </p:spPr>
        <p:txBody>
          <a:bodyPr/>
          <a:lstStyle/>
          <a:p>
            <a:r>
              <a:rPr lang="en-US" altLang="zh-TW">
                <a:ea typeface="新細明體" pitchFamily="18" charset="-120"/>
              </a:rPr>
              <a:t>Let's review the ArraySum program from Chapter 5. </a:t>
            </a:r>
          </a:p>
        </p:txBody>
      </p:sp>
      <p:graphicFrame>
        <p:nvGraphicFramePr>
          <p:cNvPr id="178176" name="Object 0"/>
          <p:cNvGraphicFramePr>
            <a:graphicFrameLocks noChangeAspect="1"/>
          </p:cNvGraphicFramePr>
          <p:nvPr/>
        </p:nvGraphicFramePr>
        <p:xfrm>
          <a:off x="838200" y="1752600"/>
          <a:ext cx="7391400" cy="3429000"/>
        </p:xfrm>
        <a:graphic>
          <a:graphicData uri="http://schemas.openxmlformats.org/presentationml/2006/ole">
            <p:oleObj spid="_x0000_s178176" name="VISIO" r:id="rId3" imgW="4475880" imgH="1990080" progId="Visio.Drawing.6">
              <p:embed/>
            </p:oleObj>
          </a:graphicData>
        </a:graphic>
      </p:graphicFrame>
      <p:sp>
        <p:nvSpPr>
          <p:cNvPr id="83973" name="Text Box 5"/>
          <p:cNvSpPr txBox="1">
            <a:spLocks noChangeArrowheads="1"/>
          </p:cNvSpPr>
          <p:nvPr/>
        </p:nvSpPr>
        <p:spPr bwMode="auto">
          <a:xfrm>
            <a:off x="838200" y="5334000"/>
            <a:ext cx="7467600" cy="59372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Each of the four white rectangles will become a module.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animEffect transition="in" filter="box(in)">
                                      <p:cBhvr>
                                        <p:cTn id="7" dur="500"/>
                                        <p:tgtEl>
                                          <p:spTgt spid="8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3"/>
          <p:cNvSpPr>
            <a:spLocks noGrp="1"/>
          </p:cNvSpPr>
          <p:nvPr>
            <p:ph type="sldNum" sz="quarter" idx="11"/>
          </p:nvPr>
        </p:nvSpPr>
        <p:spPr/>
        <p:txBody>
          <a:bodyPr/>
          <a:lstStyle/>
          <a:p>
            <a:fld id="{7E36CCFC-973F-4BCE-B3D9-58FED947DE51}" type="slidenum">
              <a:rPr lang="zh-TW" altLang="en-US"/>
              <a:pPr/>
              <a:t>62</a:t>
            </a:fld>
            <a:endParaRPr lang="zh-TW" altLang="en-US"/>
          </a:p>
        </p:txBody>
      </p:sp>
      <p:sp>
        <p:nvSpPr>
          <p:cNvPr id="103426" name="Rectangle 2"/>
          <p:cNvSpPr>
            <a:spLocks noGrp="1" noChangeArrowheads="1"/>
          </p:cNvSpPr>
          <p:nvPr>
            <p:ph type="title"/>
          </p:nvPr>
        </p:nvSpPr>
        <p:spPr/>
        <p:txBody>
          <a:bodyPr/>
          <a:lstStyle/>
          <a:p>
            <a:r>
              <a:rPr lang="en-US" altLang="zh-TW">
                <a:ea typeface="新細明體" pitchFamily="18" charset="-120"/>
              </a:rPr>
              <a:t>Sample Program output</a:t>
            </a:r>
          </a:p>
        </p:txBody>
      </p:sp>
      <p:sp>
        <p:nvSpPr>
          <p:cNvPr id="103427" name="Text Box 3"/>
          <p:cNvSpPr txBox="1">
            <a:spLocks noChangeArrowheads="1"/>
          </p:cNvSpPr>
          <p:nvPr/>
        </p:nvSpPr>
        <p:spPr bwMode="auto">
          <a:xfrm>
            <a:off x="1981200" y="1981200"/>
            <a:ext cx="5410200" cy="2209800"/>
          </a:xfrm>
          <a:prstGeom prst="rect">
            <a:avLst/>
          </a:prstGeom>
          <a:solidFill>
            <a:schemeClr val="bg2"/>
          </a:solidFill>
          <a:ln w="9525">
            <a:solidFill>
              <a:schemeClr val="tx1"/>
            </a:solid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Enter a signed integer: -25</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Enter a signed integer: 36</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Enter a signed integer: 42</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The sum of the integers is: +53</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A4B63B64-2EFA-4311-87C5-5CCCF1CDD303}" type="slidenum">
              <a:rPr lang="zh-TW" altLang="en-US"/>
              <a:pPr/>
              <a:t>63</a:t>
            </a:fld>
            <a:endParaRPr lang="zh-TW" altLang="en-US"/>
          </a:p>
        </p:txBody>
      </p:sp>
      <p:sp>
        <p:nvSpPr>
          <p:cNvPr id="131074" name="Rectangle 2"/>
          <p:cNvSpPr>
            <a:spLocks noGrp="1" noChangeArrowheads="1"/>
          </p:cNvSpPr>
          <p:nvPr>
            <p:ph type="title"/>
          </p:nvPr>
        </p:nvSpPr>
        <p:spPr/>
        <p:txBody>
          <a:bodyPr/>
          <a:lstStyle/>
          <a:p>
            <a:r>
              <a:rPr lang="en-US" altLang="zh-TW">
                <a:ea typeface="新細明體" pitchFamily="18" charset="-120"/>
              </a:rPr>
              <a:t>INCLUDE File</a:t>
            </a:r>
          </a:p>
        </p:txBody>
      </p:sp>
      <p:sp>
        <p:nvSpPr>
          <p:cNvPr id="131075" name="Text Box 3"/>
          <p:cNvSpPr txBox="1">
            <a:spLocks noChangeArrowheads="1"/>
          </p:cNvSpPr>
          <p:nvPr/>
        </p:nvSpPr>
        <p:spPr bwMode="auto">
          <a:xfrm>
            <a:off x="762000" y="1828800"/>
            <a:ext cx="7467600" cy="4114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INCLUDE Irvine32.inc</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PromptForIntegers</a:t>
            </a:r>
            <a:r>
              <a:rPr lang="en-US" altLang="zh-TW" sz="1800">
                <a:latin typeface="Courier New" pitchFamily="49" charset="0"/>
                <a:ea typeface="新細明體" pitchFamily="18" charset="-120"/>
              </a:rPr>
              <a:t> PROTO,</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ptrPrompt:PTR BYTE,		; prompt string</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ptrArray:PTR DWORD,		; points to the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arraySize:DWORD		; size of the array</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ArraySum</a:t>
            </a:r>
            <a:r>
              <a:rPr lang="en-US" altLang="zh-TW" sz="1800">
                <a:latin typeface="Courier New" pitchFamily="49" charset="0"/>
                <a:ea typeface="新細明體" pitchFamily="18" charset="-120"/>
              </a:rPr>
              <a:t> PROTO,</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ptrArray:PTR DWORD,		; points to the array</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count:DWORD		; size of the array</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solidFill>
                  <a:schemeClr val="tx2"/>
                </a:solidFill>
                <a:latin typeface="Courier New" pitchFamily="49" charset="0"/>
                <a:ea typeface="新細明體" pitchFamily="18" charset="-120"/>
              </a:rPr>
              <a:t>DisplaySum</a:t>
            </a:r>
            <a:r>
              <a:rPr lang="en-US" altLang="zh-TW" sz="1800">
                <a:latin typeface="Courier New" pitchFamily="49" charset="0"/>
                <a:ea typeface="新細明體" pitchFamily="18" charset="-120"/>
              </a:rPr>
              <a:t> PROTO,</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ptrPrompt:PTR BYTE,		; prompt string</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theSum:DWORD		; sum of the array</a:t>
            </a:r>
          </a:p>
        </p:txBody>
      </p:sp>
      <p:sp>
        <p:nvSpPr>
          <p:cNvPr id="131076" name="Text Box 4"/>
          <p:cNvSpPr txBox="1">
            <a:spLocks noChangeArrowheads="1"/>
          </p:cNvSpPr>
          <p:nvPr/>
        </p:nvSpPr>
        <p:spPr bwMode="auto">
          <a:xfrm>
            <a:off x="685800" y="914400"/>
            <a:ext cx="7696200" cy="914400"/>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rPr>
              <a:t>The </a:t>
            </a:r>
            <a:r>
              <a:rPr lang="en-US" altLang="zh-TW" b="0">
                <a:solidFill>
                  <a:schemeClr val="tx2"/>
                </a:solidFill>
                <a:ea typeface="新細明體" pitchFamily="18" charset="-120"/>
              </a:rPr>
              <a:t>sum.inc</a:t>
            </a:r>
            <a:r>
              <a:rPr lang="en-US" altLang="zh-TW" b="0">
                <a:ea typeface="新細明體" pitchFamily="18" charset="-120"/>
              </a:rPr>
              <a:t> file contains prototypes for external functions that are not in the Irvine32 library:</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4"/>
          <p:cNvSpPr>
            <a:spLocks noGrp="1"/>
          </p:cNvSpPr>
          <p:nvPr>
            <p:ph type="sldNum" sz="quarter" idx="11"/>
          </p:nvPr>
        </p:nvSpPr>
        <p:spPr/>
        <p:txBody>
          <a:bodyPr/>
          <a:lstStyle/>
          <a:p>
            <a:fld id="{812E0B11-8F17-422B-B55B-C4706288CD09}" type="slidenum">
              <a:rPr lang="zh-TW" altLang="en-US"/>
              <a:pPr/>
              <a:t>64</a:t>
            </a:fld>
            <a:endParaRPr lang="zh-TW" altLang="en-US"/>
          </a:p>
        </p:txBody>
      </p:sp>
      <p:sp>
        <p:nvSpPr>
          <p:cNvPr id="133122" name="Rectangle 2"/>
          <p:cNvSpPr>
            <a:spLocks noGrp="1" noChangeArrowheads="1"/>
          </p:cNvSpPr>
          <p:nvPr>
            <p:ph type="title"/>
          </p:nvPr>
        </p:nvSpPr>
        <p:spPr/>
        <p:txBody>
          <a:bodyPr/>
          <a:lstStyle/>
          <a:p>
            <a:r>
              <a:rPr lang="en-US" altLang="zh-TW">
                <a:ea typeface="新細明體" pitchFamily="18" charset="-120"/>
              </a:rPr>
              <a:t>Inspect Individual Modules</a:t>
            </a:r>
          </a:p>
        </p:txBody>
      </p:sp>
      <p:sp>
        <p:nvSpPr>
          <p:cNvPr id="133123" name="Rectangle 3"/>
          <p:cNvSpPr>
            <a:spLocks noGrp="1" noChangeArrowheads="1"/>
          </p:cNvSpPr>
          <p:nvPr>
            <p:ph type="body" idx="1"/>
          </p:nvPr>
        </p:nvSpPr>
        <p:spPr>
          <a:xfrm>
            <a:off x="1828800" y="1600200"/>
            <a:ext cx="5715000" cy="1981200"/>
          </a:xfrm>
        </p:spPr>
        <p:txBody>
          <a:bodyPr/>
          <a:lstStyle/>
          <a:p>
            <a:r>
              <a:rPr lang="en-US" altLang="zh-TW">
                <a:ea typeface="新細明體" pitchFamily="18" charset="-120"/>
                <a:hlinkClick r:id="rId2" action="ppaction://hlinkfile"/>
              </a:rPr>
              <a:t>Main</a:t>
            </a:r>
            <a:endParaRPr lang="en-US" altLang="zh-TW">
              <a:ea typeface="新細明體" pitchFamily="18" charset="-120"/>
            </a:endParaRPr>
          </a:p>
          <a:p>
            <a:r>
              <a:rPr lang="en-US" altLang="zh-TW">
                <a:ea typeface="新細明體" pitchFamily="18" charset="-120"/>
                <a:hlinkClick r:id="rId3" action="ppaction://hlinkfile"/>
              </a:rPr>
              <a:t>PromptForIntegers</a:t>
            </a:r>
            <a:endParaRPr lang="en-US" altLang="zh-TW">
              <a:ea typeface="新細明體" pitchFamily="18" charset="-120"/>
            </a:endParaRPr>
          </a:p>
          <a:p>
            <a:r>
              <a:rPr lang="en-US" altLang="zh-TW">
                <a:ea typeface="新細明體" pitchFamily="18" charset="-120"/>
                <a:hlinkClick r:id="rId4" action="ppaction://hlinkfile"/>
              </a:rPr>
              <a:t>ArraySum</a:t>
            </a:r>
            <a:endParaRPr lang="en-US" altLang="zh-TW">
              <a:ea typeface="新細明體" pitchFamily="18" charset="-120"/>
            </a:endParaRPr>
          </a:p>
          <a:p>
            <a:r>
              <a:rPr lang="en-US" altLang="zh-TW">
                <a:ea typeface="新細明體" pitchFamily="18" charset="-120"/>
                <a:hlinkClick r:id="rId5" action="ppaction://hlinkfile"/>
              </a:rPr>
              <a:t>DisplaySum</a:t>
            </a:r>
            <a:endParaRPr lang="en-US" altLang="zh-TW">
              <a:ea typeface="新細明體" pitchFamily="18" charset="-120"/>
            </a:endParaRPr>
          </a:p>
        </p:txBody>
      </p:sp>
      <p:sp>
        <p:nvSpPr>
          <p:cNvPr id="133124" name="Text Box 4"/>
          <p:cNvSpPr txBox="1">
            <a:spLocks noChangeArrowheads="1"/>
          </p:cNvSpPr>
          <p:nvPr/>
        </p:nvSpPr>
        <p:spPr bwMode="auto">
          <a:xfrm>
            <a:off x="1447800" y="4267200"/>
            <a:ext cx="5943600" cy="593725"/>
          </a:xfrm>
          <a:prstGeom prst="rect">
            <a:avLst/>
          </a:prstGeom>
          <a:noFill/>
          <a:ln w="9525">
            <a:noFill/>
            <a:miter lim="800000"/>
            <a:headEnd/>
            <a:tailEnd/>
          </a:ln>
          <a:effectLst/>
        </p:spPr>
        <p:txBody>
          <a:bodyPr tIns="137160" bIns="137160">
            <a:spAutoFit/>
          </a:bodyPr>
          <a:lstStyle/>
          <a:p>
            <a:pPr>
              <a:spcBef>
                <a:spcPct val="50000"/>
              </a:spcBef>
            </a:pPr>
            <a:r>
              <a:rPr lang="en-US" altLang="zh-TW" b="0">
                <a:ea typeface="新細明體" pitchFamily="18" charset="-120"/>
                <a:hlinkClick r:id="rId6"/>
              </a:rPr>
              <a:t>Custom batch file</a:t>
            </a:r>
            <a:r>
              <a:rPr lang="en-US" altLang="zh-TW" b="0">
                <a:ea typeface="新細明體" pitchFamily="18" charset="-120"/>
              </a:rPr>
              <a:t> for assembling and linking.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box(in)">
                                      <p:cBhvr>
                                        <p:cTn id="7" dur="500"/>
                                        <p:tgtEl>
                                          <p:spTgt spid="133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68CC2EBB-B272-4835-924B-6AF1A9DAF251}" type="slidenum">
              <a:rPr lang="zh-TW" altLang="en-US"/>
              <a:pPr/>
              <a:t>65</a:t>
            </a:fld>
            <a:endParaRPr lang="zh-TW" altLang="en-US"/>
          </a:p>
        </p:txBody>
      </p:sp>
      <p:sp>
        <p:nvSpPr>
          <p:cNvPr id="171010" name="Rectangle 2"/>
          <p:cNvSpPr>
            <a:spLocks noGrp="1" noChangeArrowheads="1"/>
          </p:cNvSpPr>
          <p:nvPr>
            <p:ph type="title"/>
          </p:nvPr>
        </p:nvSpPr>
        <p:spPr/>
        <p:txBody>
          <a:bodyPr/>
          <a:lstStyle/>
          <a:p>
            <a:r>
              <a:rPr lang="en-US" altLang="zh-TW">
                <a:ea typeface="新細明體" pitchFamily="18" charset="-120"/>
              </a:rPr>
              <a:t>Review Questions</a:t>
            </a:r>
          </a:p>
        </p:txBody>
      </p:sp>
      <p:sp>
        <p:nvSpPr>
          <p:cNvPr id="171011" name="Rectangle 3"/>
          <p:cNvSpPr>
            <a:spLocks noGrp="1" noChangeArrowheads="1"/>
          </p:cNvSpPr>
          <p:nvPr>
            <p:ph type="body" idx="1"/>
          </p:nvPr>
        </p:nvSpPr>
        <p:spPr/>
        <p:txBody>
          <a:bodyPr/>
          <a:lstStyle/>
          <a:p>
            <a:pPr marL="457200" indent="-457200">
              <a:buFontTx/>
              <a:buAutoNum type="arabicPeriod"/>
            </a:pPr>
            <a:r>
              <a:rPr lang="zh-TW" altLang="en-US">
                <a:ea typeface="新細明體" pitchFamily="18" charset="-120"/>
              </a:rPr>
              <a:t>(</a:t>
            </a:r>
            <a:r>
              <a:rPr lang="en-US" altLang="zh-TW">
                <a:ea typeface="新細明體" pitchFamily="18" charset="-120"/>
              </a:rPr>
              <a:t>True/False): Linking OBJ modules is much faster than assembling ASM source files.</a:t>
            </a:r>
          </a:p>
          <a:p>
            <a:pPr marL="457200" indent="-457200">
              <a:buFontTx/>
              <a:buAutoNum type="arabicPeriod"/>
            </a:pPr>
            <a:r>
              <a:rPr lang="en-US" altLang="zh-TW">
                <a:ea typeface="新細明體" pitchFamily="18" charset="-120"/>
              </a:rPr>
              <a:t>(True/False): Separating a large program into short modules makes a program more difficult to maintain.</a:t>
            </a:r>
          </a:p>
          <a:p>
            <a:pPr marL="457200" indent="-457200">
              <a:buFontTx/>
              <a:buAutoNum type="arabicPeriod"/>
            </a:pPr>
            <a:r>
              <a:rPr lang="en-US" altLang="zh-TW">
                <a:ea typeface="新細明體" pitchFamily="18" charset="-120"/>
              </a:rPr>
              <a:t>(True/False): In a multimodule program, an END statement with a label occurs only once, in the startup module.</a:t>
            </a:r>
          </a:p>
          <a:p>
            <a:pPr marL="457200" indent="-457200">
              <a:buFontTx/>
              <a:buAutoNum type="arabicPeriod"/>
            </a:pPr>
            <a:r>
              <a:rPr lang="en-US" altLang="zh-TW">
                <a:ea typeface="新細明體" pitchFamily="18" charset="-120"/>
              </a:rPr>
              <a:t>(True/False): PROTO directives use up memory, so you must be careful not to include a PROTO directive for a procedure unless the procedure is actually called.</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E80FBBE4-C9BD-4D7E-8CA6-0C8872504841}" type="slidenum">
              <a:rPr lang="zh-TW" altLang="en-US"/>
              <a:pPr/>
              <a:t>66</a:t>
            </a:fld>
            <a:endParaRPr lang="zh-TW" altLang="en-US"/>
          </a:p>
        </p:txBody>
      </p:sp>
      <p:sp>
        <p:nvSpPr>
          <p:cNvPr id="172034" name="Rectangle 2"/>
          <p:cNvSpPr>
            <a:spLocks noGrp="1" noChangeArrowheads="1"/>
          </p:cNvSpPr>
          <p:nvPr>
            <p:ph type="title"/>
          </p:nvPr>
        </p:nvSpPr>
        <p:spPr/>
        <p:txBody>
          <a:bodyPr/>
          <a:lstStyle/>
          <a:p>
            <a:r>
              <a:rPr lang="en-US" altLang="zh-TW">
                <a:ea typeface="新細明體" pitchFamily="18" charset="-120"/>
              </a:rPr>
              <a:t>Summary</a:t>
            </a:r>
          </a:p>
        </p:txBody>
      </p:sp>
      <p:sp>
        <p:nvSpPr>
          <p:cNvPr id="172035" name="Rectangle 3"/>
          <p:cNvSpPr>
            <a:spLocks noGrp="1" noChangeArrowheads="1"/>
          </p:cNvSpPr>
          <p:nvPr>
            <p:ph type="body" idx="1"/>
          </p:nvPr>
        </p:nvSpPr>
        <p:spPr/>
        <p:txBody>
          <a:bodyPr/>
          <a:lstStyle/>
          <a:p>
            <a:pPr>
              <a:lnSpc>
                <a:spcPct val="90000"/>
              </a:lnSpc>
            </a:pPr>
            <a:r>
              <a:rPr lang="en-US" altLang="zh-TW">
                <a:ea typeface="新細明體" pitchFamily="18" charset="-120"/>
              </a:rPr>
              <a:t>Stack parameters</a:t>
            </a:r>
          </a:p>
          <a:p>
            <a:pPr lvl="1">
              <a:lnSpc>
                <a:spcPct val="90000"/>
              </a:lnSpc>
            </a:pPr>
            <a:r>
              <a:rPr lang="en-US" altLang="zh-TW">
                <a:ea typeface="新細明體" pitchFamily="18" charset="-120"/>
              </a:rPr>
              <a:t>more convenient than register parameters</a:t>
            </a:r>
          </a:p>
          <a:p>
            <a:pPr lvl="1">
              <a:lnSpc>
                <a:spcPct val="90000"/>
              </a:lnSpc>
            </a:pPr>
            <a:r>
              <a:rPr lang="en-US" altLang="zh-TW">
                <a:ea typeface="新細明體" pitchFamily="18" charset="-120"/>
              </a:rPr>
              <a:t>passed by value or reference</a:t>
            </a:r>
          </a:p>
          <a:p>
            <a:pPr lvl="1">
              <a:lnSpc>
                <a:spcPct val="90000"/>
              </a:lnSpc>
            </a:pPr>
            <a:r>
              <a:rPr lang="en-US" altLang="zh-TW">
                <a:ea typeface="新細明體" pitchFamily="18" charset="-120"/>
              </a:rPr>
              <a:t>ENTER and LEAVE instructions</a:t>
            </a:r>
          </a:p>
          <a:p>
            <a:pPr>
              <a:lnSpc>
                <a:spcPct val="90000"/>
              </a:lnSpc>
            </a:pPr>
            <a:r>
              <a:rPr lang="en-US" altLang="zh-TW">
                <a:ea typeface="新細明體" pitchFamily="18" charset="-120"/>
              </a:rPr>
              <a:t>Local variables</a:t>
            </a:r>
          </a:p>
          <a:p>
            <a:pPr lvl="1">
              <a:lnSpc>
                <a:spcPct val="90000"/>
              </a:lnSpc>
            </a:pPr>
            <a:r>
              <a:rPr lang="en-US" altLang="zh-TW">
                <a:ea typeface="新細明體" pitchFamily="18" charset="-120"/>
              </a:rPr>
              <a:t>created on the stack below stack pointer</a:t>
            </a:r>
          </a:p>
          <a:p>
            <a:pPr lvl="1">
              <a:lnSpc>
                <a:spcPct val="90000"/>
              </a:lnSpc>
            </a:pPr>
            <a:r>
              <a:rPr lang="en-US" altLang="zh-TW">
                <a:ea typeface="新細明體" pitchFamily="18" charset="-120"/>
              </a:rPr>
              <a:t>LOCAL directive</a:t>
            </a:r>
          </a:p>
          <a:p>
            <a:pPr>
              <a:lnSpc>
                <a:spcPct val="90000"/>
              </a:lnSpc>
            </a:pPr>
            <a:r>
              <a:rPr lang="en-US" altLang="zh-TW">
                <a:ea typeface="新細明體" pitchFamily="18" charset="-120"/>
              </a:rPr>
              <a:t>Recursive procedure calls itself</a:t>
            </a:r>
          </a:p>
          <a:p>
            <a:pPr>
              <a:lnSpc>
                <a:spcPct val="90000"/>
              </a:lnSpc>
            </a:pPr>
            <a:r>
              <a:rPr lang="en-US" altLang="zh-TW">
                <a:ea typeface="新細明體" pitchFamily="18" charset="-120"/>
              </a:rPr>
              <a:t>Calling conventions (C, stdcall)</a:t>
            </a:r>
          </a:p>
          <a:p>
            <a:pPr>
              <a:lnSpc>
                <a:spcPct val="90000"/>
              </a:lnSpc>
            </a:pPr>
            <a:r>
              <a:rPr lang="en-US" altLang="zh-TW">
                <a:ea typeface="新細明體" pitchFamily="18" charset="-120"/>
              </a:rPr>
              <a:t>MASM procedure-related directives</a:t>
            </a:r>
          </a:p>
          <a:p>
            <a:pPr lvl="1">
              <a:lnSpc>
                <a:spcPct val="90000"/>
              </a:lnSpc>
            </a:pPr>
            <a:r>
              <a:rPr lang="en-US" altLang="zh-TW">
                <a:ea typeface="新細明體" pitchFamily="18" charset="-120"/>
              </a:rPr>
              <a:t>INVOKE, PROC, PROTO</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3"/>
          <p:cNvSpPr>
            <a:spLocks noGrp="1"/>
          </p:cNvSpPr>
          <p:nvPr>
            <p:ph type="sldNum" sz="quarter" idx="11"/>
          </p:nvPr>
        </p:nvSpPr>
        <p:spPr/>
        <p:txBody>
          <a:bodyPr/>
          <a:lstStyle/>
          <a:p>
            <a:fld id="{6C8E0F63-B9D5-4675-9D9A-CA4B44C8D1B4}" type="slidenum">
              <a:rPr lang="zh-TW" altLang="en-US"/>
              <a:pPr/>
              <a:t>67</a:t>
            </a:fld>
            <a:endParaRPr lang="zh-TW" altLang="en-US"/>
          </a:p>
        </p:txBody>
      </p:sp>
      <p:sp>
        <p:nvSpPr>
          <p:cNvPr id="77826" name="Rectangle 2"/>
          <p:cNvSpPr>
            <a:spLocks noGrp="1" noChangeArrowheads="1"/>
          </p:cNvSpPr>
          <p:nvPr>
            <p:ph type="title"/>
          </p:nvPr>
        </p:nvSpPr>
        <p:spPr>
          <a:xfrm>
            <a:off x="609600" y="2057400"/>
            <a:ext cx="7772400" cy="533400"/>
          </a:xfrm>
        </p:spPr>
        <p:txBody>
          <a:bodyPr/>
          <a:lstStyle/>
          <a:p>
            <a:r>
              <a:rPr lang="en-US" altLang="zh-TW">
                <a:latin typeface="Viner Hand ITC" pitchFamily="66" charset="0"/>
                <a:ea typeface="新細明體" pitchFamily="18" charset="-120"/>
              </a:rPr>
              <a:t>The End</a:t>
            </a:r>
          </a:p>
        </p:txBody>
      </p:sp>
      <p:graphicFrame>
        <p:nvGraphicFramePr>
          <p:cNvPr id="179200" name="Object 0"/>
          <p:cNvGraphicFramePr>
            <a:graphicFrameLocks noChangeAspect="1"/>
          </p:cNvGraphicFramePr>
          <p:nvPr/>
        </p:nvGraphicFramePr>
        <p:xfrm>
          <a:off x="3886200" y="2895600"/>
          <a:ext cx="1295400" cy="688975"/>
        </p:xfrm>
        <a:graphic>
          <a:graphicData uri="http://schemas.openxmlformats.org/presentationml/2006/ole">
            <p:oleObj spid="_x0000_s179200" name="Clip" r:id="rId3" imgW="4090320" imgH="2177640" progId="MS_ClipArt_Gallery.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zh-TW"/>
              <a:t>Irvine, Kip R. Assembly Language for Intel-Based Computers 5/e, 2007.</a:t>
            </a:r>
          </a:p>
        </p:txBody>
      </p:sp>
      <p:sp>
        <p:nvSpPr>
          <p:cNvPr id="5" name="Slide Number Placeholder 4"/>
          <p:cNvSpPr>
            <a:spLocks noGrp="1"/>
          </p:cNvSpPr>
          <p:nvPr>
            <p:ph type="sldNum" sz="quarter" idx="11"/>
          </p:nvPr>
        </p:nvSpPr>
        <p:spPr/>
        <p:txBody>
          <a:bodyPr/>
          <a:lstStyle/>
          <a:p>
            <a:fld id="{1E48AE9F-A5D4-4511-A05A-274FF20ABDF5}" type="slidenum">
              <a:rPr lang="zh-TW" altLang="en-US"/>
              <a:pPr/>
              <a:t>7</a:t>
            </a:fld>
            <a:endParaRPr lang="zh-TW" altLang="en-US"/>
          </a:p>
        </p:txBody>
      </p:sp>
      <p:sp>
        <p:nvSpPr>
          <p:cNvPr id="161794" name="Rectangle 2"/>
          <p:cNvSpPr>
            <a:spLocks noGrp="1" noChangeArrowheads="1"/>
          </p:cNvSpPr>
          <p:nvPr>
            <p:ph type="title"/>
          </p:nvPr>
        </p:nvSpPr>
        <p:spPr/>
        <p:txBody>
          <a:bodyPr/>
          <a:lstStyle/>
          <a:p>
            <a:r>
              <a:rPr lang="en-US" altLang="zh-TW">
                <a:ea typeface="新細明體" pitchFamily="18" charset="-120"/>
              </a:rPr>
              <a:t>RET Instruction</a:t>
            </a:r>
          </a:p>
        </p:txBody>
      </p:sp>
      <p:sp>
        <p:nvSpPr>
          <p:cNvPr id="161795" name="Rectangle 3"/>
          <p:cNvSpPr>
            <a:spLocks noGrp="1" noChangeArrowheads="1"/>
          </p:cNvSpPr>
          <p:nvPr>
            <p:ph type="body" idx="1"/>
          </p:nvPr>
        </p:nvSpPr>
        <p:spPr>
          <a:xfrm>
            <a:off x="685800" y="1752600"/>
            <a:ext cx="7772400" cy="3200400"/>
          </a:xfrm>
        </p:spPr>
        <p:txBody>
          <a:bodyPr/>
          <a:lstStyle/>
          <a:p>
            <a:pPr>
              <a:lnSpc>
                <a:spcPct val="90000"/>
              </a:lnSpc>
            </a:pPr>
            <a:r>
              <a:rPr lang="en-US" altLang="zh-TW" i="1">
                <a:ea typeface="新細明體" pitchFamily="18" charset="-120"/>
              </a:rPr>
              <a:t>Return from subroutine</a:t>
            </a:r>
          </a:p>
          <a:p>
            <a:pPr>
              <a:lnSpc>
                <a:spcPct val="90000"/>
              </a:lnSpc>
            </a:pPr>
            <a:r>
              <a:rPr lang="en-US" altLang="zh-TW">
                <a:ea typeface="新細明體" pitchFamily="18" charset="-120"/>
              </a:rPr>
              <a:t>Pops stack into the instruction pointer (EIP or IP). Control transfers to the target address.</a:t>
            </a:r>
          </a:p>
          <a:p>
            <a:pPr>
              <a:lnSpc>
                <a:spcPct val="90000"/>
              </a:lnSpc>
            </a:pPr>
            <a:r>
              <a:rPr lang="en-US" altLang="zh-TW">
                <a:ea typeface="新細明體" pitchFamily="18" charset="-120"/>
              </a:rPr>
              <a:t>Syntax:</a:t>
            </a:r>
          </a:p>
          <a:p>
            <a:pPr lvl="1">
              <a:lnSpc>
                <a:spcPct val="90000"/>
              </a:lnSpc>
            </a:pPr>
            <a:r>
              <a:rPr lang="en-US" altLang="zh-TW" b="1">
                <a:solidFill>
                  <a:schemeClr val="tx2"/>
                </a:solidFill>
                <a:ea typeface="新細明體" pitchFamily="18" charset="-120"/>
              </a:rPr>
              <a:t>RET</a:t>
            </a:r>
          </a:p>
          <a:p>
            <a:pPr lvl="1">
              <a:lnSpc>
                <a:spcPct val="90000"/>
              </a:lnSpc>
            </a:pPr>
            <a:r>
              <a:rPr lang="en-US" altLang="zh-TW" b="1">
                <a:solidFill>
                  <a:schemeClr val="tx2"/>
                </a:solidFill>
                <a:ea typeface="新細明體" pitchFamily="18" charset="-120"/>
              </a:rPr>
              <a:t>RET</a:t>
            </a:r>
            <a:r>
              <a:rPr lang="en-US" altLang="zh-TW" i="1">
                <a:solidFill>
                  <a:schemeClr val="tx2"/>
                </a:solidFill>
                <a:ea typeface="新細明體" pitchFamily="18" charset="-120"/>
              </a:rPr>
              <a:t> </a:t>
            </a:r>
            <a:r>
              <a:rPr lang="en-US" altLang="zh-TW" b="1" i="1">
                <a:solidFill>
                  <a:schemeClr val="tx2"/>
                </a:solidFill>
                <a:ea typeface="新細明體" pitchFamily="18" charset="-120"/>
              </a:rPr>
              <a:t>n</a:t>
            </a:r>
          </a:p>
          <a:p>
            <a:pPr>
              <a:lnSpc>
                <a:spcPct val="90000"/>
              </a:lnSpc>
            </a:pPr>
            <a:r>
              <a:rPr lang="en-US" altLang="zh-TW">
                <a:ea typeface="新細明體" pitchFamily="18" charset="-120"/>
              </a:rPr>
              <a:t>Optional operand </a:t>
            </a:r>
            <a:r>
              <a:rPr lang="en-US" altLang="zh-TW" i="1">
                <a:ea typeface="新細明體" pitchFamily="18" charset="-120"/>
              </a:rPr>
              <a:t>n</a:t>
            </a:r>
            <a:r>
              <a:rPr lang="en-US" altLang="zh-TW">
                <a:ea typeface="新細明體" pitchFamily="18" charset="-120"/>
              </a:rPr>
              <a:t> causes </a:t>
            </a:r>
            <a:r>
              <a:rPr lang="en-US" altLang="zh-TW" i="1">
                <a:ea typeface="新細明體" pitchFamily="18" charset="-120"/>
              </a:rPr>
              <a:t>n</a:t>
            </a:r>
            <a:r>
              <a:rPr lang="en-US" altLang="zh-TW">
                <a:ea typeface="新細明體" pitchFamily="18" charset="-120"/>
              </a:rPr>
              <a:t> bytes to be added to the stack pointer after EIP (or IP) is assigned a value.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ltLang="zh-TW"/>
              <a:t>Irvine, Kip R. Assembly Language for Intel-Based Computers 5/e, 2007.</a:t>
            </a:r>
          </a:p>
        </p:txBody>
      </p:sp>
      <p:sp>
        <p:nvSpPr>
          <p:cNvPr id="7" name="Slide Number Placeholder 4"/>
          <p:cNvSpPr>
            <a:spLocks noGrp="1"/>
          </p:cNvSpPr>
          <p:nvPr>
            <p:ph type="sldNum" sz="quarter" idx="11"/>
          </p:nvPr>
        </p:nvSpPr>
        <p:spPr/>
        <p:txBody>
          <a:bodyPr/>
          <a:lstStyle/>
          <a:p>
            <a:fld id="{C63D95F4-5A14-4454-A855-03AFACDE9DD5}" type="slidenum">
              <a:rPr lang="zh-TW" altLang="en-US"/>
              <a:pPr/>
              <a:t>8</a:t>
            </a:fld>
            <a:endParaRPr lang="zh-TW" altLang="en-US"/>
          </a:p>
        </p:txBody>
      </p:sp>
      <p:sp>
        <p:nvSpPr>
          <p:cNvPr id="123906" name="Rectangle 2"/>
          <p:cNvSpPr>
            <a:spLocks noGrp="1" noChangeArrowheads="1"/>
          </p:cNvSpPr>
          <p:nvPr>
            <p:ph type="title"/>
          </p:nvPr>
        </p:nvSpPr>
        <p:spPr/>
        <p:txBody>
          <a:bodyPr/>
          <a:lstStyle/>
          <a:p>
            <a:r>
              <a:rPr lang="en-US" altLang="zh-TW">
                <a:ea typeface="新細明體" pitchFamily="18" charset="-120"/>
              </a:rPr>
              <a:t>Stack Frame Example</a:t>
            </a:r>
            <a:r>
              <a:rPr lang="en-US" altLang="zh-TW" sz="2400">
                <a:ea typeface="新細明體" pitchFamily="18" charset="-120"/>
              </a:rPr>
              <a:t>  (1 of 2)</a:t>
            </a:r>
            <a:endParaRPr lang="en-US" altLang="zh-TW">
              <a:ea typeface="新細明體" pitchFamily="18" charset="-120"/>
            </a:endParaRPr>
          </a:p>
        </p:txBody>
      </p:sp>
      <p:sp>
        <p:nvSpPr>
          <p:cNvPr id="123909" name="Text Box 5"/>
          <p:cNvSpPr txBox="1">
            <a:spLocks noChangeArrowheads="1"/>
          </p:cNvSpPr>
          <p:nvPr/>
        </p:nvSpPr>
        <p:spPr bwMode="auto">
          <a:xfrm>
            <a:off x="914400" y="1143000"/>
            <a:ext cx="7086600" cy="2209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zh-TW" altLang="en-US" sz="1800">
                <a:latin typeface="Courier New" pitchFamily="49" charset="0"/>
                <a:ea typeface="新細明體" pitchFamily="18" charset="-120"/>
              </a:rPr>
              <a:t>.</a:t>
            </a:r>
            <a:r>
              <a:rPr lang="en-US" altLang="zh-TW" sz="1800">
                <a:latin typeface="Courier New" pitchFamily="49" charset="0"/>
                <a:ea typeface="新細明體" pitchFamily="18" charset="-120"/>
              </a:rPr>
              <a:t>data</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sum DWORD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.code</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push 6 	; second argument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push 5 	; first argument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call AddTwo	; EAX = sum</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sum,eax	; save the sum</a:t>
            </a:r>
          </a:p>
        </p:txBody>
      </p:sp>
      <p:sp>
        <p:nvSpPr>
          <p:cNvPr id="123911" name="Text Box 7"/>
          <p:cNvSpPr txBox="1">
            <a:spLocks noChangeArrowheads="1"/>
          </p:cNvSpPr>
          <p:nvPr/>
        </p:nvSpPr>
        <p:spPr bwMode="auto">
          <a:xfrm>
            <a:off x="914400" y="3810000"/>
            <a:ext cx="2590800" cy="16764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AddTwo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push ebp</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ebp,esp</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t>
            </a:r>
          </a:p>
        </p:txBody>
      </p:sp>
      <p:graphicFrame>
        <p:nvGraphicFramePr>
          <p:cNvPr id="177152" name="Object 1024"/>
          <p:cNvGraphicFramePr>
            <a:graphicFrameLocks noChangeAspect="1"/>
          </p:cNvGraphicFramePr>
          <p:nvPr/>
        </p:nvGraphicFramePr>
        <p:xfrm>
          <a:off x="3962400" y="3810000"/>
          <a:ext cx="3276600" cy="1647825"/>
        </p:xfrm>
        <a:graphic>
          <a:graphicData uri="http://schemas.openxmlformats.org/presentationml/2006/ole">
            <p:oleObj spid="_x0000_s177152" name="VISIO" r:id="rId3" imgW="2441160" imgH="1071000" progId="Visio.Drawing.6">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altLang="zh-TW"/>
              <a:t>Irvine, Kip R. Assembly Language for Intel-Based Computers 5/e, 2007.</a:t>
            </a:r>
          </a:p>
        </p:txBody>
      </p:sp>
      <p:sp>
        <p:nvSpPr>
          <p:cNvPr id="6" name="Slide Number Placeholder 3"/>
          <p:cNvSpPr>
            <a:spLocks noGrp="1"/>
          </p:cNvSpPr>
          <p:nvPr>
            <p:ph type="sldNum" sz="quarter" idx="11"/>
          </p:nvPr>
        </p:nvSpPr>
        <p:spPr/>
        <p:txBody>
          <a:bodyPr/>
          <a:lstStyle/>
          <a:p>
            <a:fld id="{02D00F62-691D-413E-BEF4-D778E368DC4A}" type="slidenum">
              <a:rPr lang="zh-TW" altLang="en-US"/>
              <a:pPr/>
              <a:t>9</a:t>
            </a:fld>
            <a:endParaRPr lang="zh-TW" altLang="en-US"/>
          </a:p>
        </p:txBody>
      </p:sp>
      <p:sp>
        <p:nvSpPr>
          <p:cNvPr id="143362" name="Rectangle 1026"/>
          <p:cNvSpPr>
            <a:spLocks noGrp="1" noChangeArrowheads="1"/>
          </p:cNvSpPr>
          <p:nvPr>
            <p:ph type="title"/>
          </p:nvPr>
        </p:nvSpPr>
        <p:spPr/>
        <p:txBody>
          <a:bodyPr/>
          <a:lstStyle/>
          <a:p>
            <a:r>
              <a:rPr lang="en-US" altLang="zh-TW">
                <a:ea typeface="新細明體" pitchFamily="18" charset="-120"/>
              </a:rPr>
              <a:t>AddTwo Procedure</a:t>
            </a:r>
            <a:r>
              <a:rPr lang="en-US" altLang="zh-TW" sz="2400">
                <a:ea typeface="新細明體" pitchFamily="18" charset="-120"/>
              </a:rPr>
              <a:t>  (1 of 2)</a:t>
            </a:r>
          </a:p>
        </p:txBody>
      </p:sp>
      <p:sp>
        <p:nvSpPr>
          <p:cNvPr id="143363" name="Text Box 1027"/>
          <p:cNvSpPr txBox="1">
            <a:spLocks noChangeArrowheads="1"/>
          </p:cNvSpPr>
          <p:nvPr/>
        </p:nvSpPr>
        <p:spPr bwMode="auto">
          <a:xfrm>
            <a:off x="2514600" y="2057400"/>
            <a:ext cx="4114800" cy="2590800"/>
          </a:xfrm>
          <a:prstGeom prst="rect">
            <a:avLst/>
          </a:prstGeom>
          <a:noFill/>
          <a:ln w="9525">
            <a:noFill/>
            <a:miter lim="800000"/>
            <a:headEnd/>
            <a:tailEnd/>
          </a:ln>
          <a:effectLst/>
        </p:spPr>
        <p:txBody>
          <a:bodyPr lIns="137160" tIns="182880" rIns="137160" bIns="182880"/>
          <a:lstStyle/>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AddTwo PROC,</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val1:DWORD, val2:DWORD</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mov eax,val1</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add eax,val2</a:t>
            </a:r>
          </a:p>
          <a:p>
            <a:pPr>
              <a:lnSpc>
                <a:spcPct val="50000"/>
              </a:lnSpc>
              <a:spcBef>
                <a:spcPct val="50000"/>
              </a:spcBef>
              <a:tabLst>
                <a:tab pos="457200" algn="l"/>
                <a:tab pos="3657600" algn="l"/>
                <a:tab pos="4114800" algn="l"/>
              </a:tabLst>
            </a:pPr>
            <a:endParaRPr lang="en-US" altLang="zh-TW" sz="1800">
              <a:latin typeface="Courier New" pitchFamily="49" charset="0"/>
              <a:ea typeface="新細明體" pitchFamily="18" charset="-120"/>
            </a:endParaRP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	ret</a:t>
            </a:r>
          </a:p>
          <a:p>
            <a:pPr>
              <a:lnSpc>
                <a:spcPct val="50000"/>
              </a:lnSpc>
              <a:spcBef>
                <a:spcPct val="50000"/>
              </a:spcBef>
              <a:tabLst>
                <a:tab pos="457200" algn="l"/>
                <a:tab pos="3657600" algn="l"/>
                <a:tab pos="4114800" algn="l"/>
              </a:tabLst>
            </a:pPr>
            <a:r>
              <a:rPr lang="en-US" altLang="zh-TW" sz="1800">
                <a:latin typeface="Courier New" pitchFamily="49" charset="0"/>
                <a:ea typeface="新細明體" pitchFamily="18" charset="-120"/>
              </a:rPr>
              <a:t>AddTwo ENDP</a:t>
            </a:r>
          </a:p>
        </p:txBody>
      </p:sp>
      <p:sp>
        <p:nvSpPr>
          <p:cNvPr id="143364" name="Text Box 1028"/>
          <p:cNvSpPr txBox="1">
            <a:spLocks noChangeArrowheads="1"/>
          </p:cNvSpPr>
          <p:nvPr/>
        </p:nvSpPr>
        <p:spPr bwMode="auto">
          <a:xfrm>
            <a:off x="838200" y="1066800"/>
            <a:ext cx="7696200" cy="593725"/>
          </a:xfrm>
          <a:prstGeom prst="rect">
            <a:avLst/>
          </a:prstGeom>
          <a:noFill/>
          <a:ln w="9525">
            <a:noFill/>
            <a:miter lim="800000"/>
            <a:headEnd/>
            <a:tailEnd/>
          </a:ln>
          <a:effectLst/>
        </p:spPr>
        <p:txBody>
          <a:bodyPr tIns="137160" bIns="137160">
            <a:spAutoFit/>
          </a:bodyPr>
          <a:lstStyle/>
          <a:p>
            <a:pPr marL="290513" indent="-290513">
              <a:spcBef>
                <a:spcPct val="50000"/>
              </a:spcBef>
              <a:buFontTx/>
              <a:buChar char="•"/>
            </a:pPr>
            <a:r>
              <a:rPr lang="en-US" altLang="zh-TW" b="0">
                <a:ea typeface="新細明體" pitchFamily="18" charset="-120"/>
              </a:rPr>
              <a:t>Recall the AddTwo Procedure</a:t>
            </a:r>
          </a:p>
        </p:txBody>
      </p:sp>
    </p:spTree>
  </p:cSld>
  <p:clrMapOvr>
    <a:masterClrMapping/>
  </p:clrMapOvr>
</p:sld>
</file>

<file path=ppt/theme/theme1.xml><?xml version="1.0" encoding="utf-8"?>
<a:theme xmlns:a="http://schemas.openxmlformats.org/drawingml/2006/main" name="Soaring">
  <a:themeElements>
    <a:clrScheme name="">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ECFE02"/>
      </a:hlink>
      <a:folHlink>
        <a:srgbClr val="FFFF00"/>
      </a:folHlink>
    </a:clrScheme>
    <a:fontScheme name="Soar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137160" rIns="91440" bIns="13716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1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137160" rIns="91440" bIns="13716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1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Soaring 1">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4">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D:\ProgramFiles2000\Microsoft Office\Templates\Presentation Designs\Soaring.pot</Template>
  <TotalTime>3899</TotalTime>
  <Words>3957</Words>
  <Application>Microsoft PowerPoint</Application>
  <PresentationFormat>On-screen Show (4:3)</PresentationFormat>
  <Paragraphs>747</Paragraphs>
  <Slides>67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67</vt:i4>
      </vt:variant>
    </vt:vector>
  </HeadingPairs>
  <TitlesOfParts>
    <vt:vector size="76" baseType="lpstr">
      <vt:lpstr>Times New Roman</vt:lpstr>
      <vt:lpstr>Arial</vt:lpstr>
      <vt:lpstr>Wingdings</vt:lpstr>
      <vt:lpstr>Courier New</vt:lpstr>
      <vt:lpstr>新細明體</vt:lpstr>
      <vt:lpstr>Viner Hand ITC</vt:lpstr>
      <vt:lpstr>Soaring</vt:lpstr>
      <vt:lpstr>Microsoft Clip Gallery</vt:lpstr>
      <vt:lpstr>Microsoft Visio Drawing</vt:lpstr>
      <vt:lpstr>Assembly Language for Intel-Based Computers, 5th Edition </vt:lpstr>
      <vt:lpstr>Chapter Overview</vt:lpstr>
      <vt:lpstr>Stack Frames</vt:lpstr>
      <vt:lpstr>Stack Parameters</vt:lpstr>
      <vt:lpstr>Stack Frame</vt:lpstr>
      <vt:lpstr>Explicit Access to Stack Parameters</vt:lpstr>
      <vt:lpstr>RET Instruction</vt:lpstr>
      <vt:lpstr>Stack Frame Example  (1 of 2)</vt:lpstr>
      <vt:lpstr>AddTwo Procedure  (1 of 2)</vt:lpstr>
      <vt:lpstr>AddTwo Procedure  (2 of 2)</vt:lpstr>
      <vt:lpstr>Passing Arguments by Reference  (1 of 2)</vt:lpstr>
      <vt:lpstr>Passing Arguments by Reference  (2 of 2)</vt:lpstr>
      <vt:lpstr>Local Variables</vt:lpstr>
      <vt:lpstr>LEA Instruction</vt:lpstr>
      <vt:lpstr>Your turn . . .</vt:lpstr>
      <vt:lpstr>Parameter Classifications</vt:lpstr>
      <vt:lpstr>Example: Exchanging Two Integers</vt:lpstr>
      <vt:lpstr>ENTER and LEAVE</vt:lpstr>
      <vt:lpstr>ENTER and LEAVE (cont.)</vt:lpstr>
      <vt:lpstr>LOCAL Directive</vt:lpstr>
      <vt:lpstr>Using LOCAL</vt:lpstr>
      <vt:lpstr>LOCAL Example  (1 of 2)</vt:lpstr>
      <vt:lpstr>LOCAL Example  (2 of 2)</vt:lpstr>
      <vt:lpstr>Non-Doubleword Local Variables</vt:lpstr>
      <vt:lpstr>Local Byte Variable</vt:lpstr>
      <vt:lpstr>WriteStackFrame Procedure</vt:lpstr>
      <vt:lpstr>WriteStackFrame Example</vt:lpstr>
      <vt:lpstr>Review</vt:lpstr>
      <vt:lpstr>What's Next</vt:lpstr>
      <vt:lpstr>Recursion</vt:lpstr>
      <vt:lpstr>What is Recursion?</vt:lpstr>
      <vt:lpstr>Recursively Calculating a Sum</vt:lpstr>
      <vt:lpstr>Calculating a Factorial  (1 of 3)</vt:lpstr>
      <vt:lpstr>Calculating a Factorial  (2 of 3)</vt:lpstr>
      <vt:lpstr>Calculating a Factorial  (3 of 3)</vt:lpstr>
      <vt:lpstr>Review</vt:lpstr>
      <vt:lpstr>What's Next</vt:lpstr>
      <vt:lpstr>.MODEL Directive</vt:lpstr>
      <vt:lpstr>Memory Models</vt:lpstr>
      <vt:lpstr>Language Specifiers</vt:lpstr>
      <vt:lpstr>Review Questions</vt:lpstr>
      <vt:lpstr>What's Next</vt:lpstr>
      <vt:lpstr>INVOKE, ADDR, PROC, and PROTO</vt:lpstr>
      <vt:lpstr>INVOKE Directive</vt:lpstr>
      <vt:lpstr>INVOKE Examples</vt:lpstr>
      <vt:lpstr>ADDR Operator</vt:lpstr>
      <vt:lpstr>PROC Directive  (1 of 2)</vt:lpstr>
      <vt:lpstr>PROC Directive  (2 of 2)</vt:lpstr>
      <vt:lpstr>PROC Examples  (1 of 3)</vt:lpstr>
      <vt:lpstr>PROC Examples  (2 of 3)</vt:lpstr>
      <vt:lpstr>PROC Examples  (3 of 3)</vt:lpstr>
      <vt:lpstr>PROTO Directive</vt:lpstr>
      <vt:lpstr>PROTO Directive</vt:lpstr>
      <vt:lpstr>PROTO Example</vt:lpstr>
      <vt:lpstr>Trouble-Shooting Tips</vt:lpstr>
      <vt:lpstr>Review</vt:lpstr>
      <vt:lpstr>What's Next</vt:lpstr>
      <vt:lpstr>Multimodule Programs</vt:lpstr>
      <vt:lpstr>Advantages</vt:lpstr>
      <vt:lpstr>Creating a Multimodule Program</vt:lpstr>
      <vt:lpstr>Example: ArraySum Program</vt:lpstr>
      <vt:lpstr>Sample Program output</vt:lpstr>
      <vt:lpstr>INCLUDE File</vt:lpstr>
      <vt:lpstr>Inspect Individual Modules</vt:lpstr>
      <vt:lpstr>Review Questions</vt:lpstr>
      <vt:lpstr>Summary</vt:lpstr>
      <vt:lpstr>The End</vt:lpstr>
    </vt:vector>
  </TitlesOfParts>
  <Company>Prentice-Hall Publishing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Advanced Procedures</dc:subject>
  <dc:creator>Kip Irvine</dc:creator>
  <cp:lastModifiedBy>Aiman</cp:lastModifiedBy>
  <cp:revision>534</cp:revision>
  <cp:lastPrinted>1601-01-01T00:00:00Z</cp:lastPrinted>
  <dcterms:created xsi:type="dcterms:W3CDTF">2002-05-30T02:31:33Z</dcterms:created>
  <dcterms:modified xsi:type="dcterms:W3CDTF">2009-05-01T14:55:53Z</dcterms:modified>
</cp:coreProperties>
</file>