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481" r:id="rId3"/>
    <p:sldId id="484" r:id="rId4"/>
    <p:sldId id="583" r:id="rId5"/>
    <p:sldId id="586" r:id="rId6"/>
    <p:sldId id="584" r:id="rId7"/>
    <p:sldId id="585" r:id="rId8"/>
    <p:sldId id="485" r:id="rId9"/>
    <p:sldId id="587" r:id="rId10"/>
    <p:sldId id="588" r:id="rId11"/>
    <p:sldId id="589" r:id="rId12"/>
    <p:sldId id="590" r:id="rId13"/>
    <p:sldId id="591" r:id="rId14"/>
    <p:sldId id="592" r:id="rId15"/>
    <p:sldId id="596" r:id="rId16"/>
    <p:sldId id="593" r:id="rId17"/>
    <p:sldId id="594" r:id="rId18"/>
    <p:sldId id="595" r:id="rId19"/>
    <p:sldId id="597" r:id="rId20"/>
    <p:sldId id="598" r:id="rId21"/>
    <p:sldId id="599" r:id="rId22"/>
  </p:sldIdLst>
  <p:sldSz cx="9144000" cy="6858000" type="screen4x3"/>
  <p:notesSz cx="7099300" cy="10234613"/>
  <p:custShowLst>
    <p:custShow name="Shl" id="0">
      <p:sldLst/>
    </p:custShow>
  </p:custShowLst>
  <p:defaultTextStyle>
    <a:defPPr>
      <a:defRPr lang="en-US"/>
    </a:defPPr>
    <a:lvl1pPr algn="ctr" rtl="0" fontAlgn="base">
      <a:spcBef>
        <a:spcPct val="0"/>
      </a:spcBef>
      <a:spcAft>
        <a:spcPct val="0"/>
      </a:spcAft>
      <a:defRPr sz="2000" kern="1200">
        <a:solidFill>
          <a:schemeClr val="tx1"/>
        </a:solidFill>
        <a:latin typeface="Arial" charset="0"/>
        <a:ea typeface="+mn-ea"/>
        <a:cs typeface="Arial" charset="0"/>
      </a:defRPr>
    </a:lvl1pPr>
    <a:lvl2pPr marL="457200" algn="ctr" rtl="0" fontAlgn="base">
      <a:spcBef>
        <a:spcPct val="0"/>
      </a:spcBef>
      <a:spcAft>
        <a:spcPct val="0"/>
      </a:spcAft>
      <a:defRPr sz="2000" kern="1200">
        <a:solidFill>
          <a:schemeClr val="tx1"/>
        </a:solidFill>
        <a:latin typeface="Arial" charset="0"/>
        <a:ea typeface="+mn-ea"/>
        <a:cs typeface="Arial" charset="0"/>
      </a:defRPr>
    </a:lvl2pPr>
    <a:lvl3pPr marL="914400" algn="ctr" rtl="0" fontAlgn="base">
      <a:spcBef>
        <a:spcPct val="0"/>
      </a:spcBef>
      <a:spcAft>
        <a:spcPct val="0"/>
      </a:spcAft>
      <a:defRPr sz="2000" kern="1200">
        <a:solidFill>
          <a:schemeClr val="tx1"/>
        </a:solidFill>
        <a:latin typeface="Arial" charset="0"/>
        <a:ea typeface="+mn-ea"/>
        <a:cs typeface="Arial" charset="0"/>
      </a:defRPr>
    </a:lvl3pPr>
    <a:lvl4pPr marL="1371600" algn="ctr" rtl="0" fontAlgn="base">
      <a:spcBef>
        <a:spcPct val="0"/>
      </a:spcBef>
      <a:spcAft>
        <a:spcPct val="0"/>
      </a:spcAft>
      <a:defRPr sz="2000" kern="1200">
        <a:solidFill>
          <a:schemeClr val="tx1"/>
        </a:solidFill>
        <a:latin typeface="Arial" charset="0"/>
        <a:ea typeface="+mn-ea"/>
        <a:cs typeface="Arial" charset="0"/>
      </a:defRPr>
    </a:lvl4pPr>
    <a:lvl5pPr marL="1828800" algn="ctr"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FF"/>
    <a:srgbClr val="008000"/>
    <a:srgbClr val="FFFF66"/>
    <a:srgbClr val="FF0000"/>
    <a:srgbClr val="FFFFFF"/>
    <a:srgbClr val="EAEAEA"/>
    <a:srgbClr val="969696"/>
    <a:srgbClr val="B2B2B2"/>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792" autoAdjust="0"/>
    <p:restoredTop sz="94682" autoAdjust="0"/>
  </p:normalViewPr>
  <p:slideViewPr>
    <p:cSldViewPr>
      <p:cViewPr varScale="1">
        <p:scale>
          <a:sx n="78" d="100"/>
          <a:sy n="78" d="100"/>
        </p:scale>
        <p:origin x="-151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34"/>
    </p:cViewPr>
  </p:sorterViewPr>
  <p:gridSpacing cx="58989913" cy="5898991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182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defTabSz="990600">
              <a:defRPr sz="1300"/>
            </a:lvl1pPr>
          </a:lstStyle>
          <a:p>
            <a:pPr>
              <a:defRPr/>
            </a:pPr>
            <a:endParaRPr lang="en-US"/>
          </a:p>
        </p:txBody>
      </p:sp>
      <p:sp>
        <p:nvSpPr>
          <p:cNvPr id="461827"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en-US"/>
          </a:p>
        </p:txBody>
      </p:sp>
      <p:sp>
        <p:nvSpPr>
          <p:cNvPr id="461828"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defTabSz="990600">
              <a:defRPr sz="1300"/>
            </a:lvl1pPr>
          </a:lstStyle>
          <a:p>
            <a:pPr>
              <a:defRPr/>
            </a:pPr>
            <a:endParaRPr lang="en-US"/>
          </a:p>
        </p:txBody>
      </p:sp>
      <p:sp>
        <p:nvSpPr>
          <p:cNvPr id="461829"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1D76402D-925E-4389-9E1E-C36384DC40F9}" type="slidenum">
              <a:rPr lang="ar-SA"/>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68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defTabSz="990600">
              <a:defRPr sz="1300"/>
            </a:lvl1pPr>
          </a:lstStyle>
          <a:p>
            <a:pPr>
              <a:defRPr/>
            </a:pPr>
            <a:endParaRPr lang="en-US"/>
          </a:p>
        </p:txBody>
      </p:sp>
      <p:sp>
        <p:nvSpPr>
          <p:cNvPr id="3368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3369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690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defTabSz="990600">
              <a:defRPr sz="1300"/>
            </a:lvl1pPr>
          </a:lstStyle>
          <a:p>
            <a:pPr>
              <a:defRPr/>
            </a:pPr>
            <a:endParaRPr lang="en-US"/>
          </a:p>
        </p:txBody>
      </p:sp>
      <p:sp>
        <p:nvSpPr>
          <p:cNvPr id="33690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B13EE777-E871-40C8-8C16-F4AA3BAFFE65}"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800100"/>
            <a:ext cx="8229600" cy="20574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457200" y="3086100"/>
            <a:ext cx="8229600" cy="2552700"/>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11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011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514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14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92162"/>
          </a:xfrm>
          <a:prstGeom prst="rect">
            <a:avLst/>
          </a:prstGeom>
          <a:solidFill>
            <a:srgbClr val="CCCCFF"/>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143000"/>
            <a:ext cx="8229600" cy="5143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userDrawn="1"/>
        </p:nvSpPr>
        <p:spPr bwMode="auto">
          <a:xfrm>
            <a:off x="457200" y="6324600"/>
            <a:ext cx="8229600" cy="246063"/>
          </a:xfrm>
          <a:prstGeom prst="rect">
            <a:avLst/>
          </a:prstGeom>
          <a:solidFill>
            <a:srgbClr val="FFFF99"/>
          </a:solidFill>
          <a:ln w="9525">
            <a:noFill/>
            <a:miter lim="800000"/>
            <a:headEnd/>
            <a:tailEnd/>
          </a:ln>
          <a:effectLst/>
        </p:spPr>
        <p:txBody>
          <a:bodyPr>
            <a:spAutoFit/>
          </a:bodyPr>
          <a:lstStyle/>
          <a:p>
            <a:pPr algn="l">
              <a:spcBef>
                <a:spcPct val="50000"/>
              </a:spcBef>
              <a:tabLst>
                <a:tab pos="3943350" algn="ctr"/>
                <a:tab pos="8050213" algn="r"/>
              </a:tabLst>
              <a:defRPr/>
            </a:pPr>
            <a:r>
              <a:rPr lang="en-US" sz="1000" i="1" dirty="0"/>
              <a:t>Introduction to Interrupts</a:t>
            </a:r>
            <a:r>
              <a:rPr lang="en-US" sz="1000" i="1" dirty="0">
                <a:latin typeface="Times New Roman" pitchFamily="18" charset="0"/>
                <a:cs typeface="Times New Roman" pitchFamily="18" charset="0"/>
              </a:rPr>
              <a:t>	                                                                                 COE 205 – KFUPM                                        	slide </a:t>
            </a:r>
            <a:fld id="{1B9B2272-3BC5-4087-90A5-283B018BE6A9}" type="slidenum">
              <a:rPr lang="ar-SA" sz="1000" i="1">
                <a:latin typeface="Times New Roman" pitchFamily="18" charset="0"/>
                <a:cs typeface="Times New Roman" pitchFamily="18" charset="0"/>
              </a:rPr>
              <a:pPr algn="l">
                <a:spcBef>
                  <a:spcPct val="50000"/>
                </a:spcBef>
                <a:tabLst>
                  <a:tab pos="3943350" algn="ctr"/>
                  <a:tab pos="8050213" algn="r"/>
                </a:tabLst>
                <a:defRPr/>
              </a:pPr>
              <a:t>‹#›</a:t>
            </a:fld>
            <a:endParaRPr lang="en-US" sz="1000" i="1" dirty="0">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rtl="0" eaLnBrk="0" fontAlgn="base" hangingPunct="0">
        <a:spcBef>
          <a:spcPct val="0"/>
        </a:spcBef>
        <a:spcAft>
          <a:spcPct val="0"/>
        </a:spcAft>
        <a:defRPr sz="3600">
          <a:solidFill>
            <a:srgbClr val="000099"/>
          </a:solidFill>
          <a:latin typeface="+mj-lt"/>
          <a:ea typeface="+mj-ea"/>
          <a:cs typeface="+mj-cs"/>
        </a:defRPr>
      </a:lvl1pPr>
      <a:lvl2pPr algn="ctr" rtl="0" eaLnBrk="0" fontAlgn="base" hangingPunct="0">
        <a:spcBef>
          <a:spcPct val="0"/>
        </a:spcBef>
        <a:spcAft>
          <a:spcPct val="0"/>
        </a:spcAft>
        <a:defRPr sz="3600">
          <a:solidFill>
            <a:srgbClr val="000099"/>
          </a:solidFill>
          <a:latin typeface="Comic Sans MS" pitchFamily="66" charset="0"/>
          <a:cs typeface="Arial" charset="0"/>
        </a:defRPr>
      </a:lvl2pPr>
      <a:lvl3pPr algn="ctr" rtl="0" eaLnBrk="0" fontAlgn="base" hangingPunct="0">
        <a:spcBef>
          <a:spcPct val="0"/>
        </a:spcBef>
        <a:spcAft>
          <a:spcPct val="0"/>
        </a:spcAft>
        <a:defRPr sz="3600">
          <a:solidFill>
            <a:srgbClr val="000099"/>
          </a:solidFill>
          <a:latin typeface="Comic Sans MS" pitchFamily="66" charset="0"/>
          <a:cs typeface="Arial" charset="0"/>
        </a:defRPr>
      </a:lvl3pPr>
      <a:lvl4pPr algn="ctr" rtl="0" eaLnBrk="0" fontAlgn="base" hangingPunct="0">
        <a:spcBef>
          <a:spcPct val="0"/>
        </a:spcBef>
        <a:spcAft>
          <a:spcPct val="0"/>
        </a:spcAft>
        <a:defRPr sz="3600">
          <a:solidFill>
            <a:srgbClr val="000099"/>
          </a:solidFill>
          <a:latin typeface="Comic Sans MS" pitchFamily="66" charset="0"/>
          <a:cs typeface="Arial" charset="0"/>
        </a:defRPr>
      </a:lvl4pPr>
      <a:lvl5pPr algn="ctr" rtl="0" eaLnBrk="0" fontAlgn="base" hangingPunct="0">
        <a:spcBef>
          <a:spcPct val="0"/>
        </a:spcBef>
        <a:spcAft>
          <a:spcPct val="0"/>
        </a:spcAft>
        <a:defRPr sz="3600">
          <a:solidFill>
            <a:srgbClr val="000099"/>
          </a:solidFill>
          <a:latin typeface="Comic Sans MS" pitchFamily="66" charset="0"/>
          <a:cs typeface="Arial" charset="0"/>
        </a:defRPr>
      </a:lvl5pPr>
      <a:lvl6pPr marL="457200" algn="ctr" rtl="0" fontAlgn="base">
        <a:spcBef>
          <a:spcPct val="0"/>
        </a:spcBef>
        <a:spcAft>
          <a:spcPct val="0"/>
        </a:spcAft>
        <a:defRPr sz="3600">
          <a:solidFill>
            <a:srgbClr val="000099"/>
          </a:solidFill>
          <a:latin typeface="Comic Sans MS" pitchFamily="66" charset="0"/>
          <a:cs typeface="Arial" charset="0"/>
        </a:defRPr>
      </a:lvl6pPr>
      <a:lvl7pPr marL="914400" algn="ctr" rtl="0" fontAlgn="base">
        <a:spcBef>
          <a:spcPct val="0"/>
        </a:spcBef>
        <a:spcAft>
          <a:spcPct val="0"/>
        </a:spcAft>
        <a:defRPr sz="3600">
          <a:solidFill>
            <a:srgbClr val="000099"/>
          </a:solidFill>
          <a:latin typeface="Comic Sans MS" pitchFamily="66" charset="0"/>
          <a:cs typeface="Arial" charset="0"/>
        </a:defRPr>
      </a:lvl7pPr>
      <a:lvl8pPr marL="1371600" algn="ctr" rtl="0" fontAlgn="base">
        <a:spcBef>
          <a:spcPct val="0"/>
        </a:spcBef>
        <a:spcAft>
          <a:spcPct val="0"/>
        </a:spcAft>
        <a:defRPr sz="3600">
          <a:solidFill>
            <a:srgbClr val="000099"/>
          </a:solidFill>
          <a:latin typeface="Comic Sans MS" pitchFamily="66" charset="0"/>
          <a:cs typeface="Arial" charset="0"/>
        </a:defRPr>
      </a:lvl8pPr>
      <a:lvl9pPr marL="1828800" algn="ctr" rtl="0" fontAlgn="base">
        <a:spcBef>
          <a:spcPct val="0"/>
        </a:spcBef>
        <a:spcAft>
          <a:spcPct val="0"/>
        </a:spcAft>
        <a:defRPr sz="3600">
          <a:solidFill>
            <a:srgbClr val="000099"/>
          </a:solidFill>
          <a:latin typeface="Comic Sans MS" pitchFamily="66" charset="0"/>
          <a:cs typeface="Arial" charset="0"/>
        </a:defRPr>
      </a:lvl9pPr>
    </p:titleStyle>
    <p:bodyStyle>
      <a:lvl1pPr marL="347663" indent="-347663" algn="l" rtl="0" eaLnBrk="0" fontAlgn="base" hangingPunct="0">
        <a:spcBef>
          <a:spcPct val="40000"/>
        </a:spcBef>
        <a:spcAft>
          <a:spcPct val="0"/>
        </a:spcAft>
        <a:buFont typeface="Wingdings" pitchFamily="2" charset="2"/>
        <a:buChar char="v"/>
        <a:defRPr sz="2400">
          <a:solidFill>
            <a:schemeClr val="tx1"/>
          </a:solidFill>
          <a:latin typeface="+mn-lt"/>
          <a:ea typeface="+mn-ea"/>
          <a:cs typeface="+mn-cs"/>
        </a:defRPr>
      </a:lvl1pPr>
      <a:lvl2pPr marL="798513" indent="-336550" algn="l" rtl="0" eaLnBrk="0" fontAlgn="base" hangingPunct="0">
        <a:spcBef>
          <a:spcPct val="40000"/>
        </a:spcBef>
        <a:spcAft>
          <a:spcPct val="0"/>
        </a:spcAft>
        <a:buFont typeface="Wingdings" pitchFamily="2" charset="2"/>
        <a:buChar char="²"/>
        <a:defRPr sz="2000">
          <a:solidFill>
            <a:schemeClr val="tx1"/>
          </a:solidFill>
          <a:latin typeface="+mn-lt"/>
          <a:cs typeface="+mn-cs"/>
        </a:defRPr>
      </a:lvl2pPr>
      <a:lvl3pPr marL="1144588" indent="-231775" algn="l" rtl="0" eaLnBrk="0" fontAlgn="base" hangingPunct="0">
        <a:spcBef>
          <a:spcPct val="40000"/>
        </a:spcBef>
        <a:spcAft>
          <a:spcPct val="0"/>
        </a:spcAft>
        <a:buFont typeface="Wingdings" pitchFamily="2" charset="2"/>
        <a:buChar char="§"/>
        <a:defRPr sz="2400">
          <a:solidFill>
            <a:schemeClr val="tx1"/>
          </a:solidFill>
          <a:latin typeface="+mn-lt"/>
          <a:cs typeface="+mn-cs"/>
        </a:defRPr>
      </a:lvl3pPr>
      <a:lvl4pPr marL="1481138" indent="-222250" algn="l" rtl="0" eaLnBrk="0" fontAlgn="base" hangingPunct="0">
        <a:spcBef>
          <a:spcPct val="40000"/>
        </a:spcBef>
        <a:spcAft>
          <a:spcPct val="0"/>
        </a:spcAft>
        <a:buChar char="–"/>
        <a:defRPr sz="1600">
          <a:solidFill>
            <a:schemeClr val="tx1"/>
          </a:solidFill>
          <a:latin typeface="+mn-lt"/>
          <a:cs typeface="+mn-cs"/>
        </a:defRPr>
      </a:lvl4pPr>
      <a:lvl5pPr marL="1828800" indent="-233363" algn="l" rtl="0" eaLnBrk="0" fontAlgn="base" hangingPunct="0">
        <a:spcBef>
          <a:spcPct val="40000"/>
        </a:spcBef>
        <a:spcAft>
          <a:spcPct val="0"/>
        </a:spcAft>
        <a:buChar char="»"/>
        <a:defRPr sz="1600">
          <a:solidFill>
            <a:schemeClr val="tx1"/>
          </a:solidFill>
          <a:latin typeface="+mn-lt"/>
          <a:cs typeface="+mn-cs"/>
        </a:defRPr>
      </a:lvl5pPr>
      <a:lvl6pPr marL="2286000" indent="-233363" algn="l" rtl="0" fontAlgn="base">
        <a:spcBef>
          <a:spcPct val="40000"/>
        </a:spcBef>
        <a:spcAft>
          <a:spcPct val="0"/>
        </a:spcAft>
        <a:buChar char="»"/>
        <a:defRPr sz="1600">
          <a:solidFill>
            <a:schemeClr val="tx1"/>
          </a:solidFill>
          <a:latin typeface="+mn-lt"/>
          <a:cs typeface="+mn-cs"/>
        </a:defRPr>
      </a:lvl6pPr>
      <a:lvl7pPr marL="2743200" indent="-233363" algn="l" rtl="0" fontAlgn="base">
        <a:spcBef>
          <a:spcPct val="40000"/>
        </a:spcBef>
        <a:spcAft>
          <a:spcPct val="0"/>
        </a:spcAft>
        <a:buChar char="»"/>
        <a:defRPr sz="1600">
          <a:solidFill>
            <a:schemeClr val="tx1"/>
          </a:solidFill>
          <a:latin typeface="+mn-lt"/>
          <a:cs typeface="+mn-cs"/>
        </a:defRPr>
      </a:lvl7pPr>
      <a:lvl8pPr marL="3200400" indent="-233363" algn="l" rtl="0" fontAlgn="base">
        <a:spcBef>
          <a:spcPct val="40000"/>
        </a:spcBef>
        <a:spcAft>
          <a:spcPct val="0"/>
        </a:spcAft>
        <a:buChar char="»"/>
        <a:defRPr sz="1600">
          <a:solidFill>
            <a:schemeClr val="tx1"/>
          </a:solidFill>
          <a:latin typeface="+mn-lt"/>
          <a:cs typeface="+mn-cs"/>
        </a:defRPr>
      </a:lvl8pPr>
      <a:lvl9pPr marL="3657600" indent="-233363" algn="l" rtl="0" fontAlgn="base">
        <a:spcBef>
          <a:spcPct val="4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82600" y="800100"/>
            <a:ext cx="8229600" cy="2057400"/>
          </a:xfrm>
        </p:spPr>
        <p:txBody>
          <a:bodyPr/>
          <a:lstStyle/>
          <a:p>
            <a:pPr eaLnBrk="1" hangingPunct="1">
              <a:lnSpc>
                <a:spcPct val="120000"/>
              </a:lnSpc>
              <a:spcBef>
                <a:spcPct val="50000"/>
              </a:spcBef>
            </a:pPr>
            <a:r>
              <a:rPr lang="en-US" sz="4400" smtClean="0"/>
              <a:t>Introduction to Interrupts</a:t>
            </a:r>
          </a:p>
        </p:txBody>
      </p:sp>
      <p:sp>
        <p:nvSpPr>
          <p:cNvPr id="3075" name="Rectangle 3"/>
          <p:cNvSpPr>
            <a:spLocks noGrp="1" noChangeArrowheads="1"/>
          </p:cNvSpPr>
          <p:nvPr>
            <p:ph type="subTitle" idx="1"/>
          </p:nvPr>
        </p:nvSpPr>
        <p:spPr>
          <a:xfrm>
            <a:off x="457200" y="3086100"/>
            <a:ext cx="8229600" cy="2971800"/>
          </a:xfrm>
        </p:spPr>
        <p:txBody>
          <a:bodyPr/>
          <a:lstStyle/>
          <a:p>
            <a:pPr eaLnBrk="1" hangingPunct="1">
              <a:lnSpc>
                <a:spcPct val="90000"/>
              </a:lnSpc>
            </a:pPr>
            <a:r>
              <a:rPr lang="en-US" smtClean="0"/>
              <a:t>COE 205</a:t>
            </a:r>
          </a:p>
          <a:p>
            <a:pPr eaLnBrk="1" hangingPunct="1">
              <a:lnSpc>
                <a:spcPct val="90000"/>
              </a:lnSpc>
              <a:spcBef>
                <a:spcPct val="50000"/>
              </a:spcBef>
            </a:pPr>
            <a:r>
              <a:rPr lang="en-US" sz="2000" smtClean="0"/>
              <a:t>Computer Organization and Assembly Language</a:t>
            </a:r>
          </a:p>
          <a:p>
            <a:pPr eaLnBrk="1" hangingPunct="1">
              <a:lnSpc>
                <a:spcPct val="90000"/>
              </a:lnSpc>
            </a:pPr>
            <a:r>
              <a:rPr lang="en-US" sz="2000" smtClean="0"/>
              <a:t>Dr. Aiman El-Maleh</a:t>
            </a:r>
          </a:p>
          <a:p>
            <a:pPr eaLnBrk="1" hangingPunct="1">
              <a:lnSpc>
                <a:spcPct val="90000"/>
              </a:lnSpc>
              <a:spcBef>
                <a:spcPct val="100000"/>
              </a:spcBef>
            </a:pPr>
            <a:r>
              <a:rPr lang="en-US" sz="1800" smtClean="0"/>
              <a:t>College of Computer Sciences and Engineering</a:t>
            </a:r>
          </a:p>
          <a:p>
            <a:pPr eaLnBrk="1" hangingPunct="1">
              <a:lnSpc>
                <a:spcPct val="90000"/>
              </a:lnSpc>
            </a:pPr>
            <a:r>
              <a:rPr lang="en-US" sz="1800" smtClean="0"/>
              <a:t>King Fahd University of Petroleum and Minerals</a:t>
            </a:r>
          </a:p>
          <a:p>
            <a:pPr eaLnBrk="1" hangingPunct="1">
              <a:lnSpc>
                <a:spcPct val="90000"/>
              </a:lnSpc>
            </a:pPr>
            <a:endParaRPr lang="en-US" sz="16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Hardware Interrupts</a:t>
            </a:r>
          </a:p>
        </p:txBody>
      </p:sp>
      <p:sp>
        <p:nvSpPr>
          <p:cNvPr id="12291" name="Content Placeholder 2"/>
          <p:cNvSpPr>
            <a:spLocks noGrp="1"/>
          </p:cNvSpPr>
          <p:nvPr>
            <p:ph idx="1"/>
          </p:nvPr>
        </p:nvSpPr>
        <p:spPr/>
        <p:txBody>
          <a:bodyPr/>
          <a:lstStyle/>
          <a:p>
            <a:r>
              <a:rPr lang="en-US" dirty="0" smtClean="0">
                <a:solidFill>
                  <a:srgbClr val="FF0000"/>
                </a:solidFill>
              </a:rPr>
              <a:t>Identifying Hardware Interrupt Types </a:t>
            </a:r>
          </a:p>
          <a:p>
            <a:pPr lvl="1"/>
            <a:r>
              <a:rPr lang="en-US" dirty="0" smtClean="0"/>
              <a:t>In response to a hardware interrupt request on the INTR pin, the CPU initiates an interrupt acknowledge sequence. </a:t>
            </a:r>
          </a:p>
          <a:p>
            <a:pPr lvl="1"/>
            <a:r>
              <a:rPr lang="en-US" dirty="0" smtClean="0"/>
              <a:t>The CPU sends out an interrupt acknowledge (INTA) signal, </a:t>
            </a:r>
          </a:p>
          <a:p>
            <a:pPr lvl="1"/>
            <a:r>
              <a:rPr lang="en-US" dirty="0" smtClean="0"/>
              <a:t>The interrupting device places the interrupt type number on the data bus. </a:t>
            </a:r>
          </a:p>
          <a:p>
            <a:r>
              <a:rPr lang="en-US" dirty="0" smtClean="0">
                <a:solidFill>
                  <a:srgbClr val="FF0000"/>
                </a:solidFill>
              </a:rPr>
              <a:t>Handling Interrupts from Several I/O Devices  </a:t>
            </a:r>
          </a:p>
          <a:p>
            <a:pPr lvl="1"/>
            <a:r>
              <a:rPr lang="en-US" dirty="0" smtClean="0"/>
              <a:t>All interrupts requested from external devices are </a:t>
            </a:r>
            <a:r>
              <a:rPr lang="en-US" dirty="0" err="1" smtClean="0"/>
              <a:t>maskable</a:t>
            </a:r>
            <a:r>
              <a:rPr lang="en-US" dirty="0" smtClean="0"/>
              <a:t> and initiated through the INTR pin. </a:t>
            </a:r>
          </a:p>
          <a:p>
            <a:pPr lvl="1"/>
            <a:r>
              <a:rPr lang="en-US" dirty="0" smtClean="0"/>
              <a:t>When more than one device interrupts, interrupts are prioritized and only one interrupt request is forwarded to the CPU while other interrupt requests remain pending using a special chip -- the </a:t>
            </a:r>
            <a:r>
              <a:rPr lang="en-US" dirty="0" smtClean="0">
                <a:solidFill>
                  <a:srgbClr val="0000CC"/>
                </a:solidFill>
              </a:rPr>
              <a:t>Intel 8259 Programmable Interrupt Controller</a:t>
            </a:r>
            <a:r>
              <a:rPr lang="en-US" dirty="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Processor Interrupts or Exceptions </a:t>
            </a:r>
          </a:p>
        </p:txBody>
      </p:sp>
      <p:sp>
        <p:nvSpPr>
          <p:cNvPr id="5" name="Content Placeholder 4"/>
          <p:cNvSpPr>
            <a:spLocks noGrp="1"/>
          </p:cNvSpPr>
          <p:nvPr>
            <p:ph idx="1"/>
          </p:nvPr>
        </p:nvSpPr>
        <p:spPr/>
        <p:txBody>
          <a:bodyPr/>
          <a:lstStyle/>
          <a:p>
            <a:pPr>
              <a:defRPr/>
            </a:pPr>
            <a:r>
              <a:rPr lang="en-US" dirty="0" smtClean="0"/>
              <a:t>Exceptions are processor interrupts to handle instruction faults. </a:t>
            </a:r>
          </a:p>
          <a:p>
            <a:pPr>
              <a:defRPr/>
            </a:pPr>
            <a:r>
              <a:rPr lang="en-US" dirty="0" smtClean="0"/>
              <a:t>An example of an exception is the divide error fault, which is generated when the quotient can not fit in the quotient register. </a:t>
            </a:r>
          </a:p>
          <a:p>
            <a:pPr>
              <a:defRPr/>
            </a:pPr>
            <a:r>
              <a:rPr lang="en-US" dirty="0" smtClean="0"/>
              <a:t>Exceptions are classified into three types depending on the way they are reported and whether or not the instruction that interrupted is restarted: </a:t>
            </a:r>
          </a:p>
          <a:p>
            <a:pPr lvl="1">
              <a:defRPr/>
            </a:pPr>
            <a:r>
              <a:rPr lang="en-US" dirty="0" smtClean="0">
                <a:solidFill>
                  <a:srgbClr val="FF0000"/>
                </a:solidFill>
                <a:ea typeface="+mn-ea"/>
              </a:rPr>
              <a:t>Faults </a:t>
            </a:r>
          </a:p>
          <a:p>
            <a:pPr lvl="1">
              <a:defRPr/>
            </a:pPr>
            <a:r>
              <a:rPr lang="en-US" dirty="0" smtClean="0">
                <a:solidFill>
                  <a:srgbClr val="FF0000"/>
                </a:solidFill>
                <a:ea typeface="+mn-ea"/>
              </a:rPr>
              <a:t>Traps </a:t>
            </a:r>
          </a:p>
          <a:p>
            <a:pPr lvl="1">
              <a:defRPr/>
            </a:pPr>
            <a:r>
              <a:rPr lang="en-US" dirty="0" smtClean="0">
                <a:solidFill>
                  <a:srgbClr val="FF0000"/>
                </a:solidFill>
                <a:ea typeface="+mn-ea"/>
              </a:rPr>
              <a:t>Aborts </a:t>
            </a:r>
          </a:p>
          <a:p>
            <a:pPr>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Processor Interrupts or Exceptions </a:t>
            </a:r>
          </a:p>
        </p:txBody>
      </p:sp>
      <p:sp>
        <p:nvSpPr>
          <p:cNvPr id="14339" name="Content Placeholder 2"/>
          <p:cNvSpPr>
            <a:spLocks noGrp="1"/>
          </p:cNvSpPr>
          <p:nvPr>
            <p:ph idx="1"/>
          </p:nvPr>
        </p:nvSpPr>
        <p:spPr/>
        <p:txBody>
          <a:bodyPr/>
          <a:lstStyle/>
          <a:p>
            <a:r>
              <a:rPr lang="en-US" dirty="0" smtClean="0">
                <a:solidFill>
                  <a:srgbClr val="0000CC"/>
                </a:solidFill>
              </a:rPr>
              <a:t>Faults and traps are reported at instructions boundaries</a:t>
            </a:r>
            <a:r>
              <a:rPr lang="en-US" dirty="0" smtClean="0"/>
              <a:t>. </a:t>
            </a:r>
          </a:p>
          <a:p>
            <a:r>
              <a:rPr lang="en-US" dirty="0" smtClean="0"/>
              <a:t>When a fault is reported, the system state is restored to the state before the instruction that caused the interrupt so that the instruction can be restarted. </a:t>
            </a:r>
          </a:p>
          <a:p>
            <a:r>
              <a:rPr lang="en-US" dirty="0" smtClean="0"/>
              <a:t>Examples of faults are the </a:t>
            </a:r>
            <a:r>
              <a:rPr lang="en-US" i="1" dirty="0" smtClean="0">
                <a:solidFill>
                  <a:srgbClr val="0000CC"/>
                </a:solidFill>
              </a:rPr>
              <a:t>divide error </a:t>
            </a:r>
            <a:r>
              <a:rPr lang="en-US" dirty="0" smtClean="0"/>
              <a:t>fault and the </a:t>
            </a:r>
            <a:r>
              <a:rPr lang="en-US" i="1" dirty="0" smtClean="0">
                <a:solidFill>
                  <a:srgbClr val="0000CC"/>
                </a:solidFill>
              </a:rPr>
              <a:t>segment-not-present</a:t>
            </a:r>
            <a:r>
              <a:rPr lang="en-US" dirty="0" smtClean="0"/>
              <a:t> fault. </a:t>
            </a:r>
          </a:p>
          <a:p>
            <a:r>
              <a:rPr lang="en-US" dirty="0" smtClean="0"/>
              <a:t>The </a:t>
            </a:r>
            <a:r>
              <a:rPr lang="en-US" i="1" dirty="0" smtClean="0"/>
              <a:t>segment-not-present</a:t>
            </a:r>
            <a:r>
              <a:rPr lang="en-US" dirty="0" smtClean="0"/>
              <a:t> fault is caused by a reference to data in a segment that is not in memory. Then, the exception handler must load the missing segment from the hard disk and resume program execution starting with the instruction that caused the exception. </a:t>
            </a:r>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Processor Interrupts or Exceptions </a:t>
            </a:r>
          </a:p>
        </p:txBody>
      </p:sp>
      <p:sp>
        <p:nvSpPr>
          <p:cNvPr id="15363" name="Content Placeholder 2"/>
          <p:cNvSpPr>
            <a:spLocks noGrp="1"/>
          </p:cNvSpPr>
          <p:nvPr>
            <p:ph idx="1"/>
          </p:nvPr>
        </p:nvSpPr>
        <p:spPr/>
        <p:txBody>
          <a:bodyPr/>
          <a:lstStyle/>
          <a:p>
            <a:r>
              <a:rPr lang="en-US" dirty="0" smtClean="0"/>
              <a:t>When a trap is reported, the system state is restored to the state after the instruction that caused the interrupt. </a:t>
            </a:r>
          </a:p>
          <a:p>
            <a:r>
              <a:rPr lang="en-US" dirty="0" smtClean="0"/>
              <a:t>An example of a trap is the overflow exception (INT 4).</a:t>
            </a:r>
          </a:p>
          <a:p>
            <a:r>
              <a:rPr lang="en-US" dirty="0" smtClean="0"/>
              <a:t>Aborts are exceptions that report severe errors. </a:t>
            </a:r>
          </a:p>
          <a:p>
            <a:r>
              <a:rPr lang="en-US" dirty="0" smtClean="0"/>
              <a:t>Examples include hardware errors and inconsistent values in system </a:t>
            </a:r>
            <a:r>
              <a:rPr lang="en-US" dirty="0" smtClean="0"/>
              <a:t>tables. </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Interrupt Processing</a:t>
            </a:r>
          </a:p>
        </p:txBody>
      </p:sp>
      <p:sp>
        <p:nvSpPr>
          <p:cNvPr id="16387" name="Content Placeholder 2"/>
          <p:cNvSpPr>
            <a:spLocks noGrp="1"/>
          </p:cNvSpPr>
          <p:nvPr>
            <p:ph idx="1"/>
          </p:nvPr>
        </p:nvSpPr>
        <p:spPr/>
        <p:txBody>
          <a:bodyPr/>
          <a:lstStyle/>
          <a:p>
            <a:r>
              <a:rPr lang="en-US" smtClean="0"/>
              <a:t>When the CPU is started, the BIOS and DOS ISRs are loaded into memory and they stay memory resident. </a:t>
            </a:r>
          </a:p>
          <a:p>
            <a:r>
              <a:rPr lang="en-US" smtClean="0"/>
              <a:t>In order to have flexibility in storing these ISRs in memory in any location, their addresses are stored in an </a:t>
            </a:r>
            <a:r>
              <a:rPr lang="en-US" smtClean="0">
                <a:solidFill>
                  <a:srgbClr val="FF0000"/>
                </a:solidFill>
              </a:rPr>
              <a:t>interrupt descriptor table (IDT) or interrupt vector table (IVT)</a:t>
            </a:r>
            <a:r>
              <a:rPr lang="en-US" smtClean="0"/>
              <a:t>. </a:t>
            </a:r>
          </a:p>
          <a:p>
            <a:r>
              <a:rPr lang="en-US" smtClean="0"/>
              <a:t>Interrupt number is used as an index into the </a:t>
            </a:r>
            <a:r>
              <a:rPr lang="en-US" i="1" smtClean="0"/>
              <a:t>Interrupt Descriptor Table</a:t>
            </a:r>
            <a:r>
              <a:rPr lang="en-US" smtClean="0"/>
              <a:t> (IDT)</a:t>
            </a:r>
          </a:p>
          <a:p>
            <a:pPr>
              <a:buFont typeface="Wingdings" pitchFamily="2" charset="2"/>
              <a:buNone/>
            </a:pPr>
            <a:endParaRPr lang="en-US" smtClean="0"/>
          </a:p>
          <a:p>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Interrupt Processing</a:t>
            </a:r>
          </a:p>
        </p:txBody>
      </p:sp>
      <p:sp>
        <p:nvSpPr>
          <p:cNvPr id="17411" name="Content Placeholder 2"/>
          <p:cNvSpPr>
            <a:spLocks noGrp="1"/>
          </p:cNvSpPr>
          <p:nvPr>
            <p:ph idx="1"/>
          </p:nvPr>
        </p:nvSpPr>
        <p:spPr/>
        <p:txBody>
          <a:bodyPr/>
          <a:lstStyle/>
          <a:p>
            <a:r>
              <a:rPr lang="en-US" sz="2200" smtClean="0"/>
              <a:t>In </a:t>
            </a:r>
            <a:r>
              <a:rPr lang="en-US" sz="2200" i="1" smtClean="0">
                <a:solidFill>
                  <a:srgbClr val="FF0000"/>
                </a:solidFill>
              </a:rPr>
              <a:t>protected mode</a:t>
            </a:r>
            <a:r>
              <a:rPr lang="en-US" sz="2200" smtClean="0"/>
              <a:t>, the IDT can be stored at any location and its address is stored at the 48-bit register </a:t>
            </a:r>
            <a:r>
              <a:rPr lang="en-US" sz="2200" i="1" smtClean="0"/>
              <a:t>IDTR</a:t>
            </a:r>
            <a:r>
              <a:rPr lang="en-US" sz="2200" smtClean="0"/>
              <a:t>. </a:t>
            </a:r>
          </a:p>
          <a:p>
            <a:pPr lvl="1"/>
            <a:r>
              <a:rPr lang="en-US" sz="1800" smtClean="0"/>
              <a:t>The address of an ISR requires 8 bytes. So, the size of the IDT is 2048 bytes.</a:t>
            </a:r>
          </a:p>
          <a:p>
            <a:pPr lvl="1"/>
            <a:r>
              <a:rPr lang="en-US" smtClean="0"/>
              <a:t>Interrupt number is multiplied by 8 to get byte offset into IDT</a:t>
            </a:r>
            <a:endParaRPr lang="en-US" sz="2200" smtClean="0"/>
          </a:p>
          <a:p>
            <a:r>
              <a:rPr lang="en-US" sz="2200" smtClean="0"/>
              <a:t>In </a:t>
            </a:r>
            <a:r>
              <a:rPr lang="en-US" sz="2200" i="1" smtClean="0">
                <a:solidFill>
                  <a:srgbClr val="FF0000"/>
                </a:solidFill>
              </a:rPr>
              <a:t>real mode</a:t>
            </a:r>
            <a:r>
              <a:rPr lang="en-US" sz="2200" i="1" smtClean="0"/>
              <a:t>, </a:t>
            </a:r>
            <a:r>
              <a:rPr lang="en-US" sz="2200" smtClean="0"/>
              <a:t>the IDT is stored at base address 0. </a:t>
            </a:r>
          </a:p>
          <a:p>
            <a:pPr lvl="1"/>
            <a:r>
              <a:rPr lang="en-US" sz="1800" smtClean="0"/>
              <a:t>The address of an ISR requires 4 bytes only, 2 bytes for the IP offset and 2 bytes for the CS. </a:t>
            </a:r>
          </a:p>
          <a:p>
            <a:pPr lvl="1"/>
            <a:r>
              <a:rPr lang="en-US" sz="1800" smtClean="0"/>
              <a:t>Interrupt number is multiplied by 4 to get byte offset into IDT</a:t>
            </a:r>
          </a:p>
          <a:p>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Real Mode IDT</a:t>
            </a:r>
          </a:p>
        </p:txBody>
      </p:sp>
      <p:sp>
        <p:nvSpPr>
          <p:cNvPr id="18435" name="Content Placeholder 2"/>
          <p:cNvSpPr>
            <a:spLocks noGrp="1"/>
          </p:cNvSpPr>
          <p:nvPr>
            <p:ph idx="1"/>
          </p:nvPr>
        </p:nvSpPr>
        <p:spPr>
          <a:xfrm>
            <a:off x="457200" y="1143000"/>
            <a:ext cx="5372100" cy="5143500"/>
          </a:xfrm>
        </p:spPr>
        <p:txBody>
          <a:bodyPr/>
          <a:lstStyle/>
          <a:p>
            <a:r>
              <a:rPr lang="en-US" smtClean="0"/>
              <a:t>For example, the ISR pointer for </a:t>
            </a:r>
            <a:r>
              <a:rPr lang="en-US" smtClean="0">
                <a:solidFill>
                  <a:srgbClr val="FF0000"/>
                </a:solidFill>
              </a:rPr>
              <a:t>INT 0</a:t>
            </a:r>
            <a:r>
              <a:rPr lang="en-US" smtClean="0"/>
              <a:t> is 0000h, the pointer for </a:t>
            </a:r>
            <a:r>
              <a:rPr lang="en-US" smtClean="0">
                <a:solidFill>
                  <a:srgbClr val="FF0000"/>
                </a:solidFill>
              </a:rPr>
              <a:t>INT 1</a:t>
            </a:r>
            <a:r>
              <a:rPr lang="en-US" smtClean="0"/>
              <a:t> is 0004h, the pointer for INT 2 is 0008h, and the pointer for </a:t>
            </a:r>
            <a:r>
              <a:rPr lang="en-US" smtClean="0">
                <a:solidFill>
                  <a:srgbClr val="FF0000"/>
                </a:solidFill>
              </a:rPr>
              <a:t>INT 21h </a:t>
            </a:r>
            <a:r>
              <a:rPr lang="en-US" smtClean="0"/>
              <a:t>is 0084h. </a:t>
            </a:r>
          </a:p>
          <a:p>
            <a:r>
              <a:rPr lang="en-US" smtClean="0">
                <a:solidFill>
                  <a:srgbClr val="FF0000"/>
                </a:solidFill>
              </a:rPr>
              <a:t>For INT 21h</a:t>
            </a:r>
            <a:r>
              <a:rPr lang="en-US" smtClean="0"/>
              <a:t>, the IP register will be loaded with the 16-bit from addresses [0085:0084] and the CS register will be loaded with the 16-bit from addresses [0087:0086]. </a:t>
            </a:r>
          </a:p>
        </p:txBody>
      </p:sp>
      <p:pic>
        <p:nvPicPr>
          <p:cNvPr id="18436" name="Picture 2"/>
          <p:cNvPicPr>
            <a:picLocks noChangeAspect="1" noChangeArrowheads="1"/>
          </p:cNvPicPr>
          <p:nvPr/>
        </p:nvPicPr>
        <p:blipFill>
          <a:blip r:embed="rId2" cstate="print"/>
          <a:srcRect/>
          <a:stretch>
            <a:fillRect/>
          </a:stretch>
        </p:blipFill>
        <p:spPr bwMode="auto">
          <a:xfrm>
            <a:off x="5829300" y="1200150"/>
            <a:ext cx="2857500" cy="5002213"/>
          </a:xfrm>
          <a:prstGeom prst="rect">
            <a:avLst/>
          </a:prstGeom>
          <a:noFill/>
          <a:ln w="9525" algn="ctr">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Interrupt Processing</a:t>
            </a:r>
          </a:p>
        </p:txBody>
      </p:sp>
      <p:sp>
        <p:nvSpPr>
          <p:cNvPr id="19459" name="Content Placeholder 2"/>
          <p:cNvSpPr>
            <a:spLocks noGrp="1"/>
          </p:cNvSpPr>
          <p:nvPr>
            <p:ph idx="1"/>
          </p:nvPr>
        </p:nvSpPr>
        <p:spPr/>
        <p:txBody>
          <a:bodyPr/>
          <a:lstStyle/>
          <a:p>
            <a:r>
              <a:rPr lang="en-US" smtClean="0"/>
              <a:t>When an interrupt occurs, the following action is taken by the CPU for protected mode: </a:t>
            </a:r>
          </a:p>
          <a:p>
            <a:pPr lvl="1"/>
            <a:r>
              <a:rPr lang="en-US" smtClean="0"/>
              <a:t>Push EFLAGS register onto the stack, </a:t>
            </a:r>
          </a:p>
          <a:p>
            <a:pPr lvl="1"/>
            <a:r>
              <a:rPr lang="en-US" smtClean="0"/>
              <a:t>Clear interrupt and trap flags to disable further interrupts</a:t>
            </a:r>
          </a:p>
          <a:p>
            <a:pPr lvl="2"/>
            <a:r>
              <a:rPr lang="en-US" sz="2000" smtClean="0">
                <a:solidFill>
                  <a:srgbClr val="FF0000"/>
                </a:solidFill>
              </a:rPr>
              <a:t>sti</a:t>
            </a:r>
            <a:r>
              <a:rPr lang="en-US" sz="2000" smtClean="0"/>
              <a:t> can be used to set interrupt flag</a:t>
            </a:r>
          </a:p>
          <a:p>
            <a:pPr lvl="2"/>
            <a:r>
              <a:rPr lang="en-US" sz="2000" smtClean="0">
                <a:solidFill>
                  <a:srgbClr val="FF0000"/>
                </a:solidFill>
              </a:rPr>
              <a:t>cli</a:t>
            </a:r>
            <a:r>
              <a:rPr lang="en-US" sz="2000" smtClean="0"/>
              <a:t> can be used to clear interrupt flag</a:t>
            </a:r>
          </a:p>
          <a:p>
            <a:pPr lvl="1"/>
            <a:r>
              <a:rPr lang="en-US" smtClean="0"/>
              <a:t>Push CS register onto the stack, </a:t>
            </a:r>
          </a:p>
          <a:p>
            <a:pPr lvl="1"/>
            <a:r>
              <a:rPr lang="en-US" smtClean="0"/>
              <a:t>Push EIP register onto the stack, </a:t>
            </a:r>
          </a:p>
          <a:p>
            <a:pPr lvl="1"/>
            <a:r>
              <a:rPr lang="en-US" smtClean="0"/>
              <a:t>Load CS register with the 16-bit at memory address from IDT</a:t>
            </a:r>
          </a:p>
          <a:p>
            <a:pPr lvl="1"/>
            <a:r>
              <a:rPr lang="en-US" smtClean="0"/>
              <a:t>Load EIP register with the 32-bit from IDT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Interrupt Processing</a:t>
            </a:r>
          </a:p>
        </p:txBody>
      </p:sp>
      <p:sp>
        <p:nvSpPr>
          <p:cNvPr id="3" name="Content Placeholder 2"/>
          <p:cNvSpPr>
            <a:spLocks noGrp="1"/>
          </p:cNvSpPr>
          <p:nvPr>
            <p:ph idx="1"/>
          </p:nvPr>
        </p:nvSpPr>
        <p:spPr/>
        <p:txBody>
          <a:bodyPr/>
          <a:lstStyle/>
          <a:p>
            <a:pPr>
              <a:defRPr/>
            </a:pPr>
            <a:r>
              <a:rPr lang="en-US" dirty="0" smtClean="0"/>
              <a:t>Just like procedures, ISRs should end with a return statement to send control back to the interrupted program. </a:t>
            </a:r>
          </a:p>
          <a:p>
            <a:pPr>
              <a:defRPr/>
            </a:pPr>
            <a:r>
              <a:rPr lang="en-US" dirty="0" smtClean="0"/>
              <a:t>The interrupt return instruction, </a:t>
            </a:r>
            <a:r>
              <a:rPr lang="en-US" dirty="0" smtClean="0">
                <a:solidFill>
                  <a:srgbClr val="FF0000"/>
                </a:solidFill>
              </a:rPr>
              <a:t>IRET</a:t>
            </a:r>
            <a:r>
              <a:rPr lang="en-US" dirty="0" smtClean="0"/>
              <a:t>, is used for this purpose. </a:t>
            </a:r>
          </a:p>
          <a:p>
            <a:pPr>
              <a:defRPr/>
            </a:pPr>
            <a:r>
              <a:rPr lang="en-US" dirty="0" smtClean="0"/>
              <a:t>When the </a:t>
            </a:r>
            <a:r>
              <a:rPr lang="en-US" dirty="0" smtClean="0">
                <a:solidFill>
                  <a:srgbClr val="FF0000"/>
                </a:solidFill>
              </a:rPr>
              <a:t>IRET</a:t>
            </a:r>
            <a:r>
              <a:rPr lang="en-US" dirty="0" smtClean="0"/>
              <a:t> instruction is executed in protected mode, the CPU performs the following steps: </a:t>
            </a:r>
          </a:p>
          <a:p>
            <a:pPr lvl="1">
              <a:defRPr/>
            </a:pPr>
            <a:r>
              <a:rPr lang="en-US" dirty="0" smtClean="0">
                <a:ea typeface="+mn-ea"/>
              </a:rPr>
              <a:t>Pop the 32-bit from the top of the stack into the EIP register, </a:t>
            </a:r>
          </a:p>
          <a:p>
            <a:pPr lvl="1">
              <a:defRPr/>
            </a:pPr>
            <a:r>
              <a:rPr lang="en-US" dirty="0" smtClean="0">
                <a:ea typeface="+mn-ea"/>
              </a:rPr>
              <a:t>Pop the 16-bit from the top of the stack into the CS register, </a:t>
            </a:r>
          </a:p>
          <a:p>
            <a:pPr lvl="1">
              <a:defRPr/>
            </a:pPr>
            <a:r>
              <a:rPr lang="en-US" dirty="0" smtClean="0">
                <a:ea typeface="+mn-ea"/>
              </a:rPr>
              <a:t>Pop the 32-bit from the top of the stack into the EFLAGS register. </a:t>
            </a:r>
          </a:p>
          <a:p>
            <a:pP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Dedicated Interrupts</a:t>
            </a:r>
          </a:p>
        </p:txBody>
      </p:sp>
      <p:sp>
        <p:nvSpPr>
          <p:cNvPr id="21507" name="Content Placeholder 2"/>
          <p:cNvSpPr>
            <a:spLocks noGrp="1"/>
          </p:cNvSpPr>
          <p:nvPr>
            <p:ph idx="1"/>
          </p:nvPr>
        </p:nvSpPr>
        <p:spPr/>
        <p:txBody>
          <a:bodyPr/>
          <a:lstStyle/>
          <a:p>
            <a:r>
              <a:rPr lang="en-US" smtClean="0"/>
              <a:t>Several Pentium predefined interrupts --- called dedicated interrupts</a:t>
            </a:r>
          </a:p>
          <a:p>
            <a:r>
              <a:rPr lang="en-US" smtClean="0"/>
              <a:t>These include the first five interrupts:</a:t>
            </a:r>
          </a:p>
          <a:p>
            <a:pPr lvl="1">
              <a:buFont typeface="Symbol" pitchFamily="18" charset="2"/>
              <a:buNone/>
            </a:pPr>
            <a:r>
              <a:rPr lang="en-US" b="1" smtClean="0">
                <a:solidFill>
                  <a:srgbClr val="FF0000"/>
                </a:solidFill>
              </a:rPr>
              <a:t>interrupt type	Purpose</a:t>
            </a:r>
          </a:p>
          <a:p>
            <a:pPr lvl="1">
              <a:buFont typeface="Symbol" pitchFamily="18" charset="2"/>
              <a:buNone/>
            </a:pPr>
            <a:r>
              <a:rPr lang="en-US" smtClean="0"/>
              <a:t>		</a:t>
            </a:r>
            <a:r>
              <a:rPr lang="en-US" smtClean="0">
                <a:solidFill>
                  <a:schemeClr val="accent2"/>
                </a:solidFill>
              </a:rPr>
              <a:t>0		Divide error</a:t>
            </a:r>
          </a:p>
          <a:p>
            <a:pPr lvl="1">
              <a:buFont typeface="Symbol" pitchFamily="18" charset="2"/>
              <a:buNone/>
            </a:pPr>
            <a:r>
              <a:rPr lang="en-US" smtClean="0">
                <a:solidFill>
                  <a:schemeClr val="accent2"/>
                </a:solidFill>
              </a:rPr>
              <a:t>		1		Single-step</a:t>
            </a:r>
          </a:p>
          <a:p>
            <a:pPr lvl="1">
              <a:buFont typeface="Symbol" pitchFamily="18" charset="2"/>
              <a:buNone/>
            </a:pPr>
            <a:r>
              <a:rPr lang="en-US" smtClean="0">
                <a:solidFill>
                  <a:schemeClr val="accent2"/>
                </a:solidFill>
              </a:rPr>
              <a:t>		2		Nonmaskable interrupt (NMI)</a:t>
            </a:r>
          </a:p>
          <a:p>
            <a:pPr lvl="1">
              <a:buFont typeface="Symbol" pitchFamily="18" charset="2"/>
              <a:buNone/>
            </a:pPr>
            <a:r>
              <a:rPr lang="en-US" smtClean="0">
                <a:solidFill>
                  <a:schemeClr val="accent2"/>
                </a:solidFill>
              </a:rPr>
              <a:t>		3		Breakpoint</a:t>
            </a:r>
          </a:p>
          <a:p>
            <a:pPr lvl="1">
              <a:buFont typeface="Symbol" pitchFamily="18" charset="2"/>
              <a:buNone/>
            </a:pPr>
            <a:r>
              <a:rPr lang="en-US" smtClean="0">
                <a:solidFill>
                  <a:schemeClr val="accent2"/>
                </a:solidFill>
              </a:rPr>
              <a:t>		4		Overflow</a:t>
            </a:r>
          </a:p>
        </p:txBody>
      </p:sp>
      <p:sp>
        <p:nvSpPr>
          <p:cNvPr id="21508" name="Line 4"/>
          <p:cNvSpPr>
            <a:spLocks noChangeShapeType="1"/>
          </p:cNvSpPr>
          <p:nvPr/>
        </p:nvSpPr>
        <p:spPr bwMode="auto">
          <a:xfrm>
            <a:off x="2952750" y="2571750"/>
            <a:ext cx="0" cy="2590800"/>
          </a:xfrm>
          <a:prstGeom prst="line">
            <a:avLst/>
          </a:prstGeom>
          <a:noFill/>
          <a:ln w="38100">
            <a:solidFill>
              <a:schemeClr val="tx1"/>
            </a:solidFill>
            <a:round/>
            <a:headEnd/>
            <a:tailEnd/>
          </a:ln>
        </p:spPr>
        <p:txBody>
          <a:bodyPr wrap="none" anchor="ctr"/>
          <a:lstStyle/>
          <a:p>
            <a:endParaRPr lang="en-US"/>
          </a:p>
        </p:txBody>
      </p:sp>
      <p:sp>
        <p:nvSpPr>
          <p:cNvPr id="21509" name="Line 5"/>
          <p:cNvSpPr>
            <a:spLocks noChangeShapeType="1"/>
          </p:cNvSpPr>
          <p:nvPr/>
        </p:nvSpPr>
        <p:spPr bwMode="auto">
          <a:xfrm>
            <a:off x="971550" y="2952750"/>
            <a:ext cx="3886200" cy="0"/>
          </a:xfrm>
          <a:prstGeom prst="line">
            <a:avLst/>
          </a:prstGeom>
          <a:noFill/>
          <a:ln w="38100">
            <a:solidFill>
              <a:schemeClr val="tx1"/>
            </a:solidFill>
            <a:round/>
            <a:headEnd/>
            <a:tailEnd/>
          </a:ln>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Outline</a:t>
            </a:r>
          </a:p>
        </p:txBody>
      </p:sp>
      <p:sp>
        <p:nvSpPr>
          <p:cNvPr id="4099" name="Rectangle 3"/>
          <p:cNvSpPr>
            <a:spLocks noGrp="1" noChangeArrowheads="1"/>
          </p:cNvSpPr>
          <p:nvPr>
            <p:ph idx="1"/>
          </p:nvPr>
        </p:nvSpPr>
        <p:spPr/>
        <p:txBody>
          <a:bodyPr/>
          <a:lstStyle/>
          <a:p>
            <a:r>
              <a:rPr lang="en-US" smtClean="0"/>
              <a:t>Introduction</a:t>
            </a:r>
          </a:p>
          <a:p>
            <a:r>
              <a:rPr lang="en-US" smtClean="0"/>
              <a:t>Interrupts vs. Procedures </a:t>
            </a:r>
          </a:p>
          <a:p>
            <a:r>
              <a:rPr lang="en-US" smtClean="0"/>
              <a:t>A Taxonomy of Interrupts</a:t>
            </a:r>
          </a:p>
          <a:p>
            <a:r>
              <a:rPr lang="en-US" smtClean="0"/>
              <a:t>Software Interrupts</a:t>
            </a:r>
          </a:p>
          <a:p>
            <a:r>
              <a:rPr lang="en-US" smtClean="0"/>
              <a:t>Hardware Interrupts</a:t>
            </a:r>
          </a:p>
          <a:p>
            <a:r>
              <a:rPr lang="en-US" smtClean="0"/>
              <a:t>Processor Interrupts or Exceptions </a:t>
            </a:r>
          </a:p>
          <a:p>
            <a:r>
              <a:rPr lang="en-US" smtClean="0"/>
              <a:t>Interrupt Processing</a:t>
            </a:r>
          </a:p>
          <a:p>
            <a:r>
              <a:rPr lang="en-US" smtClean="0"/>
              <a:t>Dedicated Interrupts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Dedicated Interrupts</a:t>
            </a:r>
          </a:p>
        </p:txBody>
      </p:sp>
      <p:sp>
        <p:nvSpPr>
          <p:cNvPr id="22531" name="Content Placeholder 2"/>
          <p:cNvSpPr>
            <a:spLocks noGrp="1"/>
          </p:cNvSpPr>
          <p:nvPr>
            <p:ph idx="1"/>
          </p:nvPr>
        </p:nvSpPr>
        <p:spPr/>
        <p:txBody>
          <a:bodyPr/>
          <a:lstStyle/>
          <a:p>
            <a:pPr>
              <a:lnSpc>
                <a:spcPct val="90000"/>
              </a:lnSpc>
            </a:pPr>
            <a:r>
              <a:rPr lang="en-US" dirty="0" smtClean="0">
                <a:solidFill>
                  <a:srgbClr val="FF0000"/>
                </a:solidFill>
              </a:rPr>
              <a:t>Divide Error Interrupt</a:t>
            </a:r>
          </a:p>
          <a:p>
            <a:pPr lvl="1">
              <a:lnSpc>
                <a:spcPct val="90000"/>
              </a:lnSpc>
            </a:pPr>
            <a:r>
              <a:rPr lang="en-US" dirty="0" smtClean="0"/>
              <a:t>CPU generates a type 0 interrupt whenever the div/</a:t>
            </a:r>
            <a:r>
              <a:rPr lang="en-US" dirty="0" err="1" smtClean="0"/>
              <a:t>idiv</a:t>
            </a:r>
            <a:r>
              <a:rPr lang="en-US" dirty="0" smtClean="0"/>
              <a:t> instructions result in a quotient that is larger than the destination specified</a:t>
            </a:r>
          </a:p>
          <a:p>
            <a:pPr>
              <a:lnSpc>
                <a:spcPct val="90000"/>
              </a:lnSpc>
            </a:pPr>
            <a:r>
              <a:rPr lang="en-US" dirty="0" smtClean="0">
                <a:solidFill>
                  <a:srgbClr val="FF0000"/>
                </a:solidFill>
              </a:rPr>
              <a:t>Single-Step Interrupt</a:t>
            </a:r>
          </a:p>
          <a:p>
            <a:pPr lvl="1">
              <a:lnSpc>
                <a:spcPct val="90000"/>
              </a:lnSpc>
            </a:pPr>
            <a:r>
              <a:rPr lang="en-US" dirty="0" smtClean="0"/>
              <a:t>Useful in debugging</a:t>
            </a:r>
          </a:p>
          <a:p>
            <a:pPr lvl="1">
              <a:lnSpc>
                <a:spcPct val="90000"/>
              </a:lnSpc>
            </a:pPr>
            <a:r>
              <a:rPr lang="en-US" dirty="0" smtClean="0"/>
              <a:t>To single step, </a:t>
            </a:r>
            <a:r>
              <a:rPr lang="en-US" dirty="0" smtClean="0">
                <a:solidFill>
                  <a:srgbClr val="0000CC"/>
                </a:solidFill>
              </a:rPr>
              <a:t>Trap Flag (TF) </a:t>
            </a:r>
            <a:r>
              <a:rPr lang="en-US" dirty="0" smtClean="0"/>
              <a:t>should be set</a:t>
            </a:r>
          </a:p>
          <a:p>
            <a:pPr lvl="1">
              <a:lnSpc>
                <a:spcPct val="90000"/>
              </a:lnSpc>
            </a:pPr>
            <a:r>
              <a:rPr lang="en-US" dirty="0" smtClean="0"/>
              <a:t>CPU automatically generates a type 1 interrupt after executing each instruction if TF is set</a:t>
            </a:r>
          </a:p>
          <a:p>
            <a:pPr lvl="1">
              <a:lnSpc>
                <a:spcPct val="90000"/>
              </a:lnSpc>
            </a:pPr>
            <a:r>
              <a:rPr lang="en-US" dirty="0" smtClean="0"/>
              <a:t>Type 1 ISR can be used to present the system state to the user</a:t>
            </a:r>
          </a:p>
          <a:p>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Dedicated Interrupts</a:t>
            </a:r>
          </a:p>
        </p:txBody>
      </p:sp>
      <p:sp>
        <p:nvSpPr>
          <p:cNvPr id="23555" name="Content Placeholder 2"/>
          <p:cNvSpPr>
            <a:spLocks noGrp="1"/>
          </p:cNvSpPr>
          <p:nvPr>
            <p:ph idx="1"/>
          </p:nvPr>
        </p:nvSpPr>
        <p:spPr/>
        <p:txBody>
          <a:bodyPr/>
          <a:lstStyle/>
          <a:p>
            <a:pPr>
              <a:lnSpc>
                <a:spcPct val="90000"/>
              </a:lnSpc>
            </a:pPr>
            <a:r>
              <a:rPr lang="en-US" smtClean="0">
                <a:solidFill>
                  <a:srgbClr val="FF0000"/>
                </a:solidFill>
              </a:rPr>
              <a:t>Breakpoint Interrupt</a:t>
            </a:r>
          </a:p>
          <a:p>
            <a:pPr lvl="1">
              <a:lnSpc>
                <a:spcPct val="90000"/>
              </a:lnSpc>
            </a:pPr>
            <a:r>
              <a:rPr lang="en-US" smtClean="0"/>
              <a:t>Useful in debugging </a:t>
            </a:r>
          </a:p>
          <a:p>
            <a:pPr lvl="1">
              <a:lnSpc>
                <a:spcPct val="90000"/>
              </a:lnSpc>
            </a:pPr>
            <a:r>
              <a:rPr lang="en-US" smtClean="0"/>
              <a:t>CPU generates a </a:t>
            </a:r>
            <a:r>
              <a:rPr lang="en-US" b="1" smtClean="0">
                <a:latin typeface="Courier New" pitchFamily="49" charset="0"/>
              </a:rPr>
              <a:t>type 3</a:t>
            </a:r>
            <a:r>
              <a:rPr lang="en-US" smtClean="0"/>
              <a:t> interrupt </a:t>
            </a:r>
          </a:p>
          <a:p>
            <a:pPr lvl="1">
              <a:lnSpc>
                <a:spcPct val="90000"/>
              </a:lnSpc>
            </a:pPr>
            <a:r>
              <a:rPr lang="en-US" smtClean="0"/>
              <a:t>Generated by executing a special single-byte version of </a:t>
            </a:r>
            <a:r>
              <a:rPr lang="en-US" b="1" smtClean="0">
                <a:latin typeface="Courier New" pitchFamily="49" charset="0"/>
              </a:rPr>
              <a:t>int 3</a:t>
            </a:r>
            <a:r>
              <a:rPr lang="en-US" smtClean="0"/>
              <a:t> instruction (opcode CCH)</a:t>
            </a:r>
          </a:p>
          <a:p>
            <a:pPr>
              <a:lnSpc>
                <a:spcPct val="90000"/>
              </a:lnSpc>
            </a:pPr>
            <a:r>
              <a:rPr lang="en-US" smtClean="0">
                <a:solidFill>
                  <a:srgbClr val="FF0000"/>
                </a:solidFill>
              </a:rPr>
              <a:t>Overflow Interrupt</a:t>
            </a:r>
          </a:p>
          <a:p>
            <a:pPr lvl="1">
              <a:lnSpc>
                <a:spcPct val="90000"/>
              </a:lnSpc>
            </a:pPr>
            <a:r>
              <a:rPr lang="en-US" smtClean="0"/>
              <a:t>Two ways of generating this type 4 interrupt</a:t>
            </a:r>
          </a:p>
          <a:p>
            <a:pPr lvl="2">
              <a:lnSpc>
                <a:spcPct val="90000"/>
              </a:lnSpc>
            </a:pPr>
            <a:r>
              <a:rPr lang="en-US" b="1" smtClean="0">
                <a:latin typeface="Courier New" pitchFamily="49" charset="0"/>
              </a:rPr>
              <a:t>int  4</a:t>
            </a:r>
            <a:r>
              <a:rPr lang="en-US" smtClean="0"/>
              <a:t> (unconditionally generates a type 4 interrupt)</a:t>
            </a:r>
          </a:p>
          <a:p>
            <a:pPr lvl="2">
              <a:lnSpc>
                <a:spcPct val="90000"/>
              </a:lnSpc>
            </a:pPr>
            <a:r>
              <a:rPr lang="en-US" b="1" smtClean="0">
                <a:latin typeface="Courier New" pitchFamily="49" charset="0"/>
              </a:rPr>
              <a:t>into</a:t>
            </a:r>
            <a:r>
              <a:rPr lang="en-US" smtClean="0"/>
              <a:t> (interrupt is generated only if the overflow flag is set)</a:t>
            </a:r>
          </a:p>
          <a:p>
            <a:pPr lvl="1">
              <a:lnSpc>
                <a:spcPct val="90000"/>
              </a:lnSpc>
            </a:pPr>
            <a:r>
              <a:rPr lang="en-US" smtClean="0"/>
              <a:t>We do not normally use </a:t>
            </a:r>
            <a:r>
              <a:rPr lang="en-US" b="1" smtClean="0"/>
              <a:t>into</a:t>
            </a:r>
            <a:r>
              <a:rPr lang="en-US" smtClean="0"/>
              <a:t> as we can use </a:t>
            </a:r>
            <a:r>
              <a:rPr lang="en-US" b="1" smtClean="0">
                <a:latin typeface="Courier New" pitchFamily="49" charset="0"/>
              </a:rPr>
              <a:t>jo/jno</a:t>
            </a:r>
            <a:r>
              <a:rPr lang="en-US" smtClean="0"/>
              <a:t> conditional jumps to take care of overflow</a:t>
            </a:r>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Introduction</a:t>
            </a:r>
          </a:p>
        </p:txBody>
      </p:sp>
      <p:sp>
        <p:nvSpPr>
          <p:cNvPr id="5123" name="Rectangle 3"/>
          <p:cNvSpPr>
            <a:spLocks noGrp="1" noChangeArrowheads="1"/>
          </p:cNvSpPr>
          <p:nvPr>
            <p:ph type="body" idx="1"/>
          </p:nvPr>
        </p:nvSpPr>
        <p:spPr>
          <a:xfrm>
            <a:off x="457200" y="1143000"/>
            <a:ext cx="8229600" cy="4935538"/>
          </a:xfrm>
        </p:spPr>
        <p:txBody>
          <a:bodyPr/>
          <a:lstStyle/>
          <a:p>
            <a:r>
              <a:rPr lang="en-US" dirty="0" smtClean="0"/>
              <a:t>Interrupt is a mechanism by which a program's flow of control can be altered. </a:t>
            </a:r>
          </a:p>
          <a:p>
            <a:r>
              <a:rPr lang="en-US" dirty="0" smtClean="0"/>
              <a:t>When an interrupt occurs, the CPU suspends its execution of the current program, and transfers control to an </a:t>
            </a:r>
            <a:r>
              <a:rPr lang="en-US" dirty="0" smtClean="0">
                <a:solidFill>
                  <a:srgbClr val="FF0000"/>
                </a:solidFill>
              </a:rPr>
              <a:t>Interrupt Service Routine (ISR), </a:t>
            </a:r>
            <a:r>
              <a:rPr lang="en-US" dirty="0" smtClean="0"/>
              <a:t>also called a </a:t>
            </a:r>
            <a:r>
              <a:rPr lang="en-US" dirty="0" smtClean="0">
                <a:solidFill>
                  <a:srgbClr val="FF0000"/>
                </a:solidFill>
              </a:rPr>
              <a:t>Handler</a:t>
            </a:r>
            <a:r>
              <a:rPr lang="en-US" dirty="0" smtClean="0"/>
              <a:t>, that will provide the requested service by the interrupt. </a:t>
            </a:r>
          </a:p>
          <a:p>
            <a:r>
              <a:rPr lang="en-US" dirty="0" smtClean="0"/>
              <a:t>When the ISR is completed, the original program resumes execution as if it were not interrupted.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Interrupts vs. Procedures </a:t>
            </a:r>
          </a:p>
        </p:txBody>
      </p:sp>
      <p:sp>
        <p:nvSpPr>
          <p:cNvPr id="6147" name="Content Placeholder 2"/>
          <p:cNvSpPr>
            <a:spLocks noGrp="1"/>
          </p:cNvSpPr>
          <p:nvPr>
            <p:ph idx="1"/>
          </p:nvPr>
        </p:nvSpPr>
        <p:spPr/>
        <p:txBody>
          <a:bodyPr/>
          <a:lstStyle/>
          <a:p>
            <a:r>
              <a:rPr lang="en-US" dirty="0" smtClean="0"/>
              <a:t>Although the behavior of interrupts is analogous to procedures, there are some basic differences that make interrupts almost indispensable. These differences are highlighted below: </a:t>
            </a:r>
          </a:p>
          <a:p>
            <a:pPr lvl="1"/>
            <a:r>
              <a:rPr lang="en-US" dirty="0" smtClean="0">
                <a:solidFill>
                  <a:srgbClr val="0000CC"/>
                </a:solidFill>
              </a:rPr>
              <a:t>Interrupts can be initiated by both software and hardware</a:t>
            </a:r>
            <a:r>
              <a:rPr lang="en-US" dirty="0" smtClean="0"/>
              <a:t>. However, procedures can be initiated only by software.</a:t>
            </a:r>
          </a:p>
          <a:p>
            <a:pPr lvl="1"/>
            <a:r>
              <a:rPr lang="en-US" dirty="0" smtClean="0"/>
              <a:t>Interrupt mechanism provides an efficient way to </a:t>
            </a:r>
            <a:r>
              <a:rPr lang="en-US" dirty="0" smtClean="0">
                <a:solidFill>
                  <a:srgbClr val="0000CC"/>
                </a:solidFill>
              </a:rPr>
              <a:t>handle unanticipated events</a:t>
            </a:r>
            <a:r>
              <a:rPr lang="en-US" dirty="0" smtClean="0"/>
              <a:t>. For example, if the program goes into an infinite loop, ctrl-break could cause an interrupt to suspend the program execution. </a:t>
            </a:r>
          </a:p>
          <a:p>
            <a:pPr lvl="1"/>
            <a:r>
              <a:rPr lang="en-US" dirty="0" smtClean="0"/>
              <a:t>Interrupt Service Routines are </a:t>
            </a:r>
            <a:r>
              <a:rPr lang="en-US" dirty="0" smtClean="0">
                <a:solidFill>
                  <a:srgbClr val="0000CC"/>
                </a:solidFill>
              </a:rPr>
              <a:t>memory resident </a:t>
            </a:r>
            <a:r>
              <a:rPr lang="en-US" dirty="0" smtClean="0"/>
              <a:t>while procedures are loaded with application programs. </a:t>
            </a:r>
          </a:p>
          <a:p>
            <a:pPr lvl="1"/>
            <a:r>
              <a:rPr lang="en-US" dirty="0" smtClean="0">
                <a:solidFill>
                  <a:srgbClr val="0000CC"/>
                </a:solidFill>
              </a:rPr>
              <a:t>Interrupts are identified by numbers </a:t>
            </a:r>
            <a:r>
              <a:rPr lang="en-US" dirty="0" smtClean="0"/>
              <a:t>while procedures are identified by names. </a:t>
            </a:r>
          </a:p>
          <a:p>
            <a:pPr lvl="1"/>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A Taxonomy of Interrupts</a:t>
            </a:r>
          </a:p>
        </p:txBody>
      </p:sp>
      <p:sp>
        <p:nvSpPr>
          <p:cNvPr id="16387" name="Content Placeholder 2"/>
          <p:cNvSpPr>
            <a:spLocks noGrp="1"/>
          </p:cNvSpPr>
          <p:nvPr>
            <p:ph idx="1"/>
          </p:nvPr>
        </p:nvSpPr>
        <p:spPr/>
        <p:txBody>
          <a:bodyPr/>
          <a:lstStyle/>
          <a:p>
            <a:pPr>
              <a:defRPr/>
            </a:pPr>
            <a:r>
              <a:rPr lang="en-US" dirty="0" smtClean="0"/>
              <a:t>There are three main types of interrupts: </a:t>
            </a:r>
          </a:p>
          <a:p>
            <a:pPr lvl="1">
              <a:defRPr/>
            </a:pPr>
            <a:r>
              <a:rPr lang="en-US" dirty="0" smtClean="0">
                <a:ea typeface="+mn-ea"/>
              </a:rPr>
              <a:t>Software interrupts </a:t>
            </a:r>
          </a:p>
          <a:p>
            <a:pPr lvl="1">
              <a:defRPr/>
            </a:pPr>
            <a:r>
              <a:rPr lang="en-US" dirty="0" smtClean="0">
                <a:ea typeface="+mn-ea"/>
              </a:rPr>
              <a:t>Hardware interrupts </a:t>
            </a:r>
          </a:p>
          <a:p>
            <a:pPr lvl="1">
              <a:defRPr/>
            </a:pPr>
            <a:r>
              <a:rPr lang="en-US" dirty="0" smtClean="0">
                <a:ea typeface="+mn-ea"/>
              </a:rPr>
              <a:t>Processor interrupts or Exceptions </a:t>
            </a:r>
          </a:p>
          <a:p>
            <a:pPr>
              <a:buFont typeface="Wingdings" pitchFamily="2" charset="2"/>
              <a:buNone/>
              <a:defRPr/>
            </a:pPr>
            <a:endParaRPr lang="en-US" dirty="0" smtClean="0"/>
          </a:p>
          <a:p>
            <a:pPr>
              <a:defRPr/>
            </a:pPr>
            <a:endParaRPr lang="en-US" dirty="0" smtClean="0"/>
          </a:p>
        </p:txBody>
      </p:sp>
      <p:pic>
        <p:nvPicPr>
          <p:cNvPr id="7172" name="Picture 5"/>
          <p:cNvPicPr>
            <a:picLocks noChangeAspect="1" noChangeArrowheads="1"/>
          </p:cNvPicPr>
          <p:nvPr/>
        </p:nvPicPr>
        <p:blipFill>
          <a:blip r:embed="rId2" cstate="print"/>
          <a:srcRect/>
          <a:stretch>
            <a:fillRect/>
          </a:stretch>
        </p:blipFill>
        <p:spPr bwMode="auto">
          <a:xfrm>
            <a:off x="1771650" y="3086100"/>
            <a:ext cx="6172200" cy="2790825"/>
          </a:xfrm>
          <a:prstGeom prst="rect">
            <a:avLst/>
          </a:prstGeom>
          <a:noFill/>
          <a:ln w="9525" algn="ctr">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Software Interrupts</a:t>
            </a:r>
          </a:p>
        </p:txBody>
      </p:sp>
      <p:sp>
        <p:nvSpPr>
          <p:cNvPr id="17411" name="Content Placeholder 2"/>
          <p:cNvSpPr>
            <a:spLocks noGrp="1"/>
          </p:cNvSpPr>
          <p:nvPr>
            <p:ph idx="1"/>
          </p:nvPr>
        </p:nvSpPr>
        <p:spPr/>
        <p:txBody>
          <a:bodyPr/>
          <a:lstStyle/>
          <a:p>
            <a:pPr>
              <a:defRPr/>
            </a:pPr>
            <a:r>
              <a:rPr lang="en-US" dirty="0" smtClean="0"/>
              <a:t>Initiated by executing the interrupt instruction </a:t>
            </a:r>
            <a:r>
              <a:rPr lang="en-US" dirty="0" smtClean="0">
                <a:solidFill>
                  <a:srgbClr val="FF0000"/>
                </a:solidFill>
              </a:rPr>
              <a:t>INT</a:t>
            </a:r>
            <a:r>
              <a:rPr lang="en-US" b="1" dirty="0" smtClean="0"/>
              <a:t> </a:t>
            </a:r>
            <a:r>
              <a:rPr lang="en-US" dirty="0" smtClean="0"/>
              <a:t>in a program.</a:t>
            </a:r>
          </a:p>
          <a:p>
            <a:pPr>
              <a:defRPr/>
            </a:pPr>
            <a:r>
              <a:rPr lang="en-US" dirty="0" smtClean="0"/>
              <a:t>Mainly used in accessing I/O devices such as the keyboard, printer, screen, disk drive, etc. </a:t>
            </a:r>
          </a:p>
          <a:p>
            <a:pPr lvl="1">
              <a:defRPr/>
            </a:pPr>
            <a:r>
              <a:rPr lang="en-US" dirty="0" smtClean="0">
                <a:ea typeface="+mn-ea"/>
              </a:rPr>
              <a:t>For example, we use the </a:t>
            </a:r>
            <a:r>
              <a:rPr lang="en-US" dirty="0" smtClean="0">
                <a:solidFill>
                  <a:srgbClr val="0000CC"/>
                </a:solidFill>
                <a:ea typeface="+mn-ea"/>
              </a:rPr>
              <a:t>INT 21H </a:t>
            </a:r>
            <a:r>
              <a:rPr lang="en-US" dirty="0" smtClean="0">
                <a:ea typeface="+mn-ea"/>
              </a:rPr>
              <a:t>instruction to read a character or a string from the keyboard or display a character or a string on the screen. </a:t>
            </a:r>
          </a:p>
          <a:p>
            <a:pPr>
              <a:defRPr/>
            </a:pPr>
            <a:r>
              <a:rPr lang="en-US" dirty="0" smtClean="0"/>
              <a:t>Software interrupts can be classified into </a:t>
            </a:r>
            <a:r>
              <a:rPr lang="en-US" i="1" dirty="0" smtClean="0">
                <a:solidFill>
                  <a:srgbClr val="0000CC"/>
                </a:solidFill>
              </a:rPr>
              <a:t>system-defined</a:t>
            </a:r>
            <a:r>
              <a:rPr lang="en-US" dirty="0" smtClean="0"/>
              <a:t> or </a:t>
            </a:r>
            <a:r>
              <a:rPr lang="en-US" i="1" dirty="0" smtClean="0">
                <a:solidFill>
                  <a:srgbClr val="0000CC"/>
                </a:solidFill>
              </a:rPr>
              <a:t>user-defined</a:t>
            </a:r>
            <a:r>
              <a:rPr lang="en-US" dirty="0" smtClean="0"/>
              <a:t>. </a:t>
            </a:r>
          </a:p>
          <a:p>
            <a:pPr>
              <a:defRPr/>
            </a:pPr>
            <a:r>
              <a:rPr lang="en-US" dirty="0" smtClean="0"/>
              <a:t>System-defined software interrupts are those whose interrupt service routines are supported by BIOS and DOS. </a:t>
            </a:r>
          </a:p>
          <a:p>
            <a:pPr>
              <a:defRPr/>
            </a:pPr>
            <a:endParaRPr lang="en-US" dirty="0" smtClean="0"/>
          </a:p>
          <a:p>
            <a:pPr>
              <a:buFont typeface="Wingdings" pitchFamily="2" charset="2"/>
              <a:buNone/>
              <a:defRPr/>
            </a:pPr>
            <a:endParaRPr lang="en-US" dirty="0" smtClean="0"/>
          </a:p>
          <a:p>
            <a:pPr lvl="1">
              <a:defRPr/>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Software Interrupts</a:t>
            </a:r>
          </a:p>
        </p:txBody>
      </p:sp>
      <p:sp>
        <p:nvSpPr>
          <p:cNvPr id="18435" name="Content Placeholder 2"/>
          <p:cNvSpPr>
            <a:spLocks noGrp="1"/>
          </p:cNvSpPr>
          <p:nvPr>
            <p:ph idx="1"/>
          </p:nvPr>
        </p:nvSpPr>
        <p:spPr/>
        <p:txBody>
          <a:bodyPr/>
          <a:lstStyle/>
          <a:p>
            <a:pPr>
              <a:defRPr/>
            </a:pPr>
            <a:r>
              <a:rPr lang="en-US" dirty="0" smtClean="0"/>
              <a:t>User-defined interrupts are those whose interrupt service routines are provided by the user. </a:t>
            </a:r>
          </a:p>
          <a:p>
            <a:pPr>
              <a:defRPr/>
            </a:pPr>
            <a:r>
              <a:rPr lang="en-US" dirty="0" smtClean="0"/>
              <a:t>The format of the interrupt instruction is: </a:t>
            </a:r>
          </a:p>
          <a:p>
            <a:pPr lvl="1">
              <a:defRPr/>
            </a:pPr>
            <a:r>
              <a:rPr lang="en-US" dirty="0" smtClean="0">
                <a:solidFill>
                  <a:srgbClr val="FF0000"/>
                </a:solidFill>
                <a:ea typeface="+mn-ea"/>
              </a:rPr>
              <a:t>INT</a:t>
            </a:r>
            <a:r>
              <a:rPr lang="en-US" dirty="0" smtClean="0">
                <a:ea typeface="+mn-ea"/>
              </a:rPr>
              <a:t> </a:t>
            </a:r>
            <a:r>
              <a:rPr lang="en-US" dirty="0" smtClean="0">
                <a:solidFill>
                  <a:schemeClr val="accent2"/>
                </a:solidFill>
                <a:ea typeface="+mn-ea"/>
              </a:rPr>
              <a:t>interrupt-type </a:t>
            </a:r>
          </a:p>
          <a:p>
            <a:pPr lvl="1">
              <a:defRPr/>
            </a:pPr>
            <a:r>
              <a:rPr lang="en-US" dirty="0" smtClean="0">
                <a:ea typeface="+mn-ea"/>
              </a:rPr>
              <a:t>interrupt-type is an integer in the range 0 through 255. </a:t>
            </a:r>
          </a:p>
          <a:p>
            <a:pPr>
              <a:defRPr/>
            </a:pPr>
            <a:r>
              <a:rPr lang="en-US" dirty="0" smtClean="0"/>
              <a:t>Thus, there are </a:t>
            </a:r>
            <a:r>
              <a:rPr lang="en-US" dirty="0" smtClean="0">
                <a:solidFill>
                  <a:srgbClr val="0000CC"/>
                </a:solidFill>
              </a:rPr>
              <a:t>256 different interrupt types</a:t>
            </a:r>
            <a:r>
              <a:rPr lang="en-US" dirty="0" smtClean="0"/>
              <a:t>. This is a sufficiently large number, as each interrupt type can be parameterized to provide several services.</a:t>
            </a:r>
          </a:p>
          <a:p>
            <a:pPr lvl="1">
              <a:defRPr/>
            </a:pPr>
            <a:r>
              <a:rPr lang="en-US" dirty="0" smtClean="0">
                <a:ea typeface="+mn-ea"/>
              </a:rPr>
              <a:t> For example, there are more than 80 different </a:t>
            </a:r>
          </a:p>
          <a:p>
            <a:pPr lvl="1">
              <a:buFont typeface="Wingdings" pitchFamily="2" charset="2"/>
              <a:buNone/>
              <a:defRPr/>
            </a:pPr>
            <a:r>
              <a:rPr lang="en-US" dirty="0" smtClean="0">
                <a:ea typeface="+mn-ea"/>
              </a:rPr>
              <a:t>     services (called functions) provided by DOS </a:t>
            </a:r>
          </a:p>
          <a:p>
            <a:pPr lvl="1">
              <a:buFont typeface="Wingdings" pitchFamily="2" charset="2"/>
              <a:buNone/>
              <a:defRPr/>
            </a:pPr>
            <a:r>
              <a:rPr lang="en-US" dirty="0" smtClean="0">
                <a:ea typeface="+mn-ea"/>
              </a:rPr>
              <a:t>     through INT 21H.</a:t>
            </a:r>
            <a:endParaRPr lang="en-US" dirty="0" smtClean="0"/>
          </a:p>
        </p:txBody>
      </p:sp>
      <p:pic>
        <p:nvPicPr>
          <p:cNvPr id="9220" name="Picture 4"/>
          <p:cNvPicPr>
            <a:picLocks noChangeAspect="1" noChangeArrowheads="1"/>
          </p:cNvPicPr>
          <p:nvPr/>
        </p:nvPicPr>
        <p:blipFill>
          <a:blip r:embed="rId2" cstate="print"/>
          <a:srcRect/>
          <a:stretch>
            <a:fillRect/>
          </a:stretch>
        </p:blipFill>
        <p:spPr bwMode="auto">
          <a:xfrm>
            <a:off x="6743700" y="4229100"/>
            <a:ext cx="2171700" cy="2000250"/>
          </a:xfrm>
          <a:prstGeom prst="rect">
            <a:avLst/>
          </a:prstGeom>
          <a:noFill/>
          <a:ln w="9525" algn="ctr">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Hardware Interrupts</a:t>
            </a:r>
          </a:p>
        </p:txBody>
      </p:sp>
      <p:sp>
        <p:nvSpPr>
          <p:cNvPr id="10243" name="Content Placeholder 9"/>
          <p:cNvSpPr>
            <a:spLocks noGrp="1"/>
          </p:cNvSpPr>
          <p:nvPr>
            <p:ph idx="1"/>
          </p:nvPr>
        </p:nvSpPr>
        <p:spPr/>
        <p:txBody>
          <a:bodyPr/>
          <a:lstStyle/>
          <a:p>
            <a:r>
              <a:rPr lang="en-US" smtClean="0"/>
              <a:t>Hardware interrupts are generated by hardware devices to get the attention of the CPU. </a:t>
            </a:r>
          </a:p>
          <a:p>
            <a:r>
              <a:rPr lang="en-US" smtClean="0"/>
              <a:t>For example, when a key is pressed, the keyboard generates an interrupt causing the CPU to suspend its present activity and execute the keyboard interrupt service routine to process the key. </a:t>
            </a:r>
          </a:p>
          <a:p>
            <a:r>
              <a:rPr lang="en-US" smtClean="0"/>
              <a:t>Hardware interrupts can be either </a:t>
            </a:r>
            <a:r>
              <a:rPr lang="en-US" i="1" smtClean="0">
                <a:solidFill>
                  <a:srgbClr val="FF0000"/>
                </a:solidFill>
              </a:rPr>
              <a:t>maskable</a:t>
            </a:r>
            <a:r>
              <a:rPr lang="en-US" i="1" smtClean="0"/>
              <a:t> </a:t>
            </a:r>
            <a:r>
              <a:rPr lang="en-US" smtClean="0"/>
              <a:t>or </a:t>
            </a:r>
            <a:r>
              <a:rPr lang="en-US" i="1" smtClean="0">
                <a:solidFill>
                  <a:srgbClr val="FF0000"/>
                </a:solidFill>
              </a:rPr>
              <a:t>non-maskable</a:t>
            </a:r>
            <a:r>
              <a:rPr lang="en-US" smtClean="0"/>
              <a:t>. </a:t>
            </a:r>
          </a:p>
          <a:p>
            <a:r>
              <a:rPr lang="en-US" smtClean="0"/>
              <a:t>Maskable interrupts are initiated through the CPU pin </a:t>
            </a:r>
            <a:r>
              <a:rPr lang="en-US" smtClean="0">
                <a:solidFill>
                  <a:srgbClr val="FF0000"/>
                </a:solidFill>
              </a:rPr>
              <a:t>INTR</a:t>
            </a:r>
            <a:r>
              <a:rPr lang="en-US" smtClean="0"/>
              <a:t> while non-maskable interrupts are initiated through the CPU pin </a:t>
            </a:r>
            <a:r>
              <a:rPr lang="en-US" smtClean="0">
                <a:solidFill>
                  <a:srgbClr val="FF0000"/>
                </a:solidFill>
              </a:rPr>
              <a:t>NMI</a:t>
            </a:r>
            <a:r>
              <a:rPr lang="en-US" smtClean="0"/>
              <a:t>. </a:t>
            </a:r>
          </a:p>
          <a:p>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Hardware Interrupts</a:t>
            </a:r>
          </a:p>
        </p:txBody>
      </p:sp>
      <p:sp>
        <p:nvSpPr>
          <p:cNvPr id="3" name="Content Placeholder 2"/>
          <p:cNvSpPr>
            <a:spLocks noGrp="1"/>
          </p:cNvSpPr>
          <p:nvPr>
            <p:ph idx="1"/>
          </p:nvPr>
        </p:nvSpPr>
        <p:spPr/>
        <p:txBody>
          <a:bodyPr/>
          <a:lstStyle/>
          <a:p>
            <a:pPr>
              <a:defRPr/>
            </a:pPr>
            <a:r>
              <a:rPr lang="en-US" dirty="0" smtClean="0"/>
              <a:t>Non-</a:t>
            </a:r>
            <a:r>
              <a:rPr lang="en-US" dirty="0" err="1" smtClean="0"/>
              <a:t>maskable</a:t>
            </a:r>
            <a:r>
              <a:rPr lang="en-US" dirty="0" smtClean="0"/>
              <a:t> interrupts are serviced by the CPU immediately after completing the execution of the current instruction. </a:t>
            </a:r>
          </a:p>
          <a:p>
            <a:pPr lvl="1">
              <a:defRPr/>
            </a:pPr>
            <a:r>
              <a:rPr lang="en-US" sz="1800" dirty="0" smtClean="0"/>
              <a:t>e.g. RAM parity error indicating memory malfunction</a:t>
            </a:r>
            <a:endParaRPr lang="en-US" dirty="0" smtClean="0">
              <a:ea typeface="+mn-ea"/>
            </a:endParaRPr>
          </a:p>
          <a:p>
            <a:pPr>
              <a:defRPr/>
            </a:pPr>
            <a:r>
              <a:rPr lang="en-US" dirty="0" err="1" smtClean="0"/>
              <a:t>Maskable</a:t>
            </a:r>
            <a:r>
              <a:rPr lang="en-US" dirty="0" smtClean="0"/>
              <a:t> interrupts can be delayed until execution reaches a convenient point.</a:t>
            </a:r>
          </a:p>
          <a:p>
            <a:pPr>
              <a:defRPr/>
            </a:pPr>
            <a:r>
              <a:rPr lang="en-US" dirty="0" smtClean="0"/>
              <a:t>The </a:t>
            </a:r>
            <a:r>
              <a:rPr lang="en-US" dirty="0" smtClean="0">
                <a:solidFill>
                  <a:srgbClr val="FF0000"/>
                </a:solidFill>
              </a:rPr>
              <a:t>Interrupt Flag (IF) </a:t>
            </a:r>
            <a:r>
              <a:rPr lang="en-US" dirty="0" smtClean="0"/>
              <a:t>controls whether </a:t>
            </a:r>
            <a:r>
              <a:rPr lang="en-US" dirty="0" err="1" smtClean="0"/>
              <a:t>maskable</a:t>
            </a:r>
            <a:r>
              <a:rPr lang="en-US" dirty="0" smtClean="0"/>
              <a:t> interrupts are delayed or not. </a:t>
            </a:r>
          </a:p>
          <a:p>
            <a:pPr lvl="1">
              <a:defRPr/>
            </a:pPr>
            <a:r>
              <a:rPr lang="en-US" dirty="0" smtClean="0">
                <a:ea typeface="+mn-ea"/>
              </a:rPr>
              <a:t>When IF=1, </a:t>
            </a:r>
            <a:r>
              <a:rPr lang="en-US" dirty="0" err="1" smtClean="0">
                <a:ea typeface="+mn-ea"/>
              </a:rPr>
              <a:t>maskable</a:t>
            </a:r>
            <a:r>
              <a:rPr lang="en-US" dirty="0" smtClean="0">
                <a:ea typeface="+mn-ea"/>
              </a:rPr>
              <a:t> interrupts will be serviced by the CPU, otherwise they will be delayed until the IF becomes 1.</a:t>
            </a:r>
          </a:p>
          <a:p>
            <a:pPr lvl="1">
              <a:defRPr/>
            </a:pPr>
            <a:r>
              <a:rPr lang="en-US" dirty="0" smtClean="0">
                <a:ea typeface="+mn-ea"/>
              </a:rPr>
              <a:t>The instruction </a:t>
            </a:r>
            <a:r>
              <a:rPr lang="en-US" dirty="0" smtClean="0">
                <a:solidFill>
                  <a:srgbClr val="FF0000"/>
                </a:solidFill>
                <a:ea typeface="+mn-ea"/>
              </a:rPr>
              <a:t>STI</a:t>
            </a:r>
            <a:r>
              <a:rPr lang="en-US" dirty="0" smtClean="0">
                <a:ea typeface="+mn-ea"/>
              </a:rPr>
              <a:t> can be used to set the interrupt flag</a:t>
            </a:r>
          </a:p>
          <a:p>
            <a:pPr lvl="1">
              <a:defRPr/>
            </a:pPr>
            <a:r>
              <a:rPr lang="en-US" dirty="0" smtClean="0"/>
              <a:t>T</a:t>
            </a:r>
            <a:r>
              <a:rPr lang="en-US" dirty="0" smtClean="0">
                <a:ea typeface="+mn-ea"/>
              </a:rPr>
              <a:t>he instruction </a:t>
            </a:r>
            <a:r>
              <a:rPr lang="en-US" dirty="0" smtClean="0">
                <a:solidFill>
                  <a:srgbClr val="FF0000"/>
                </a:solidFill>
                <a:ea typeface="+mn-ea"/>
              </a:rPr>
              <a:t>CLI</a:t>
            </a:r>
            <a:r>
              <a:rPr lang="en-US" dirty="0" smtClean="0">
                <a:ea typeface="+mn-ea"/>
              </a:rPr>
              <a:t> can be used to clear the interrupt flag.</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24457</TotalTime>
  <Words>1545</Words>
  <Application>Microsoft Office PowerPoint</Application>
  <PresentationFormat>On-screen Show (4:3)</PresentationFormat>
  <Paragraphs>142</Paragraphs>
  <Slides>21</Slides>
  <Notes>0</Notes>
  <HiddenSlides>0</HiddenSlides>
  <MMClips>0</MMClips>
  <ScaleCrop>false</ScaleCrop>
  <HeadingPairs>
    <vt:vector size="6" baseType="variant">
      <vt:variant>
        <vt:lpstr>Theme</vt:lpstr>
      </vt:variant>
      <vt:variant>
        <vt:i4>1</vt:i4>
      </vt:variant>
      <vt:variant>
        <vt:lpstr>Slide Titles</vt:lpstr>
      </vt:variant>
      <vt:variant>
        <vt:i4>21</vt:i4>
      </vt:variant>
      <vt:variant>
        <vt:lpstr>Custom Shows</vt:lpstr>
      </vt:variant>
      <vt:variant>
        <vt:i4>1</vt:i4>
      </vt:variant>
    </vt:vector>
  </HeadingPairs>
  <TitlesOfParts>
    <vt:vector size="23" baseType="lpstr">
      <vt:lpstr>Default Design</vt:lpstr>
      <vt:lpstr>Introduction to Interrupts</vt:lpstr>
      <vt:lpstr>Outline</vt:lpstr>
      <vt:lpstr>Introduction</vt:lpstr>
      <vt:lpstr>Interrupts vs. Procedures </vt:lpstr>
      <vt:lpstr>A Taxonomy of Interrupts</vt:lpstr>
      <vt:lpstr>Software Interrupts</vt:lpstr>
      <vt:lpstr>Software Interrupts</vt:lpstr>
      <vt:lpstr>Hardware Interrupts</vt:lpstr>
      <vt:lpstr>Hardware Interrupts</vt:lpstr>
      <vt:lpstr>Hardware Interrupts</vt:lpstr>
      <vt:lpstr>Processor Interrupts or Exceptions </vt:lpstr>
      <vt:lpstr>Processor Interrupts or Exceptions </vt:lpstr>
      <vt:lpstr>Processor Interrupts or Exceptions </vt:lpstr>
      <vt:lpstr>Interrupt Processing</vt:lpstr>
      <vt:lpstr>Interrupt Processing</vt:lpstr>
      <vt:lpstr>Real Mode IDT</vt:lpstr>
      <vt:lpstr>Interrupt Processing</vt:lpstr>
      <vt:lpstr>Interrupt Processing</vt:lpstr>
      <vt:lpstr>Dedicated Interrupts</vt:lpstr>
      <vt:lpstr>Dedicated Interrupts</vt:lpstr>
      <vt:lpstr>Dedicated Interrupts</vt:lpstr>
      <vt:lpstr>Shl</vt:lpstr>
    </vt:vector>
  </TitlesOfParts>
  <Company>KFUPM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Integer Arithmetic</dc:title>
  <dc:creator>Dr. Muhamed Mudawar</dc:creator>
  <cp:lastModifiedBy>Itc</cp:lastModifiedBy>
  <cp:revision>647</cp:revision>
  <dcterms:created xsi:type="dcterms:W3CDTF">2004-09-12T13:54:39Z</dcterms:created>
  <dcterms:modified xsi:type="dcterms:W3CDTF">2011-01-11T20:55:23Z</dcterms:modified>
</cp:coreProperties>
</file>