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56" r:id="rId2"/>
    <p:sldId id="481" r:id="rId3"/>
    <p:sldId id="484" r:id="rId4"/>
    <p:sldId id="583" r:id="rId5"/>
    <p:sldId id="586" r:id="rId6"/>
    <p:sldId id="584" r:id="rId7"/>
    <p:sldId id="585" r:id="rId8"/>
    <p:sldId id="485" r:id="rId9"/>
    <p:sldId id="587" r:id="rId10"/>
    <p:sldId id="588" r:id="rId11"/>
    <p:sldId id="589" r:id="rId12"/>
    <p:sldId id="590" r:id="rId13"/>
    <p:sldId id="591" r:id="rId14"/>
    <p:sldId id="592" r:id="rId15"/>
    <p:sldId id="593" r:id="rId16"/>
    <p:sldId id="594" r:id="rId17"/>
    <p:sldId id="595" r:id="rId18"/>
    <p:sldId id="596" r:id="rId19"/>
    <p:sldId id="597" r:id="rId20"/>
    <p:sldId id="598" r:id="rId21"/>
    <p:sldId id="599" r:id="rId22"/>
    <p:sldId id="600" r:id="rId23"/>
    <p:sldId id="601" r:id="rId24"/>
    <p:sldId id="602" r:id="rId25"/>
    <p:sldId id="603" r:id="rId26"/>
    <p:sldId id="604" r:id="rId27"/>
    <p:sldId id="605" r:id="rId28"/>
    <p:sldId id="606" r:id="rId29"/>
    <p:sldId id="607" r:id="rId30"/>
    <p:sldId id="608" r:id="rId31"/>
    <p:sldId id="609" r:id="rId32"/>
    <p:sldId id="610" r:id="rId33"/>
    <p:sldId id="611" r:id="rId34"/>
    <p:sldId id="612" r:id="rId35"/>
    <p:sldId id="613" r:id="rId36"/>
    <p:sldId id="614" r:id="rId37"/>
    <p:sldId id="615" r:id="rId38"/>
    <p:sldId id="616" r:id="rId39"/>
    <p:sldId id="617" r:id="rId40"/>
    <p:sldId id="618" r:id="rId41"/>
    <p:sldId id="619" r:id="rId42"/>
    <p:sldId id="620" r:id="rId43"/>
    <p:sldId id="621" r:id="rId44"/>
    <p:sldId id="622" r:id="rId45"/>
    <p:sldId id="623" r:id="rId46"/>
    <p:sldId id="624" r:id="rId47"/>
    <p:sldId id="625" r:id="rId48"/>
    <p:sldId id="626" r:id="rId49"/>
    <p:sldId id="627" r:id="rId50"/>
    <p:sldId id="629" r:id="rId51"/>
    <p:sldId id="628" r:id="rId52"/>
    <p:sldId id="630" r:id="rId53"/>
    <p:sldId id="631" r:id="rId54"/>
    <p:sldId id="632" r:id="rId55"/>
    <p:sldId id="633" r:id="rId56"/>
    <p:sldId id="634" r:id="rId57"/>
    <p:sldId id="635" r:id="rId58"/>
    <p:sldId id="636" r:id="rId59"/>
    <p:sldId id="637" r:id="rId60"/>
    <p:sldId id="638" r:id="rId61"/>
    <p:sldId id="649" r:id="rId62"/>
    <p:sldId id="650" r:id="rId63"/>
    <p:sldId id="651" r:id="rId64"/>
    <p:sldId id="652" r:id="rId65"/>
    <p:sldId id="654" r:id="rId66"/>
    <p:sldId id="653" r:id="rId67"/>
    <p:sldId id="655" r:id="rId68"/>
    <p:sldId id="656" r:id="rId69"/>
    <p:sldId id="657" r:id="rId70"/>
    <p:sldId id="658" r:id="rId71"/>
    <p:sldId id="639" r:id="rId72"/>
    <p:sldId id="640" r:id="rId73"/>
    <p:sldId id="641" r:id="rId74"/>
    <p:sldId id="642" r:id="rId75"/>
    <p:sldId id="643" r:id="rId76"/>
    <p:sldId id="645" r:id="rId77"/>
    <p:sldId id="644" r:id="rId78"/>
    <p:sldId id="646" r:id="rId79"/>
    <p:sldId id="647" r:id="rId80"/>
    <p:sldId id="648" r:id="rId81"/>
  </p:sldIdLst>
  <p:sldSz cx="9144000" cy="6858000" type="screen4x3"/>
  <p:notesSz cx="7099300" cy="10234613"/>
  <p:custShowLst>
    <p:custShow name="Shl" id="0">
      <p:sldLst/>
    </p:custShow>
  </p:custShowLst>
  <p:custDataLst>
    <p:tags r:id="rId84"/>
  </p:custDataLst>
  <p:defaultTextStyle>
    <a:defPPr>
      <a:defRPr lang="en-US"/>
    </a:defPPr>
    <a:lvl1pPr algn="ctr" rtl="0" fontAlgn="base">
      <a:spcBef>
        <a:spcPct val="0"/>
      </a:spcBef>
      <a:spcAft>
        <a:spcPct val="0"/>
      </a:spcAft>
      <a:defRPr sz="2000" kern="1200">
        <a:solidFill>
          <a:schemeClr val="tx1"/>
        </a:solidFill>
        <a:latin typeface="Arial" charset="0"/>
        <a:ea typeface="+mn-ea"/>
        <a:cs typeface="Arial" charset="0"/>
      </a:defRPr>
    </a:lvl1pPr>
    <a:lvl2pPr marL="457200" algn="ctr" rtl="0" fontAlgn="base">
      <a:spcBef>
        <a:spcPct val="0"/>
      </a:spcBef>
      <a:spcAft>
        <a:spcPct val="0"/>
      </a:spcAft>
      <a:defRPr sz="2000" kern="1200">
        <a:solidFill>
          <a:schemeClr val="tx1"/>
        </a:solidFill>
        <a:latin typeface="Arial" charset="0"/>
        <a:ea typeface="+mn-ea"/>
        <a:cs typeface="Arial" charset="0"/>
      </a:defRPr>
    </a:lvl2pPr>
    <a:lvl3pPr marL="914400" algn="ctr" rtl="0" fontAlgn="base">
      <a:spcBef>
        <a:spcPct val="0"/>
      </a:spcBef>
      <a:spcAft>
        <a:spcPct val="0"/>
      </a:spcAft>
      <a:defRPr sz="2000" kern="1200">
        <a:solidFill>
          <a:schemeClr val="tx1"/>
        </a:solidFill>
        <a:latin typeface="Arial" charset="0"/>
        <a:ea typeface="+mn-ea"/>
        <a:cs typeface="Arial" charset="0"/>
      </a:defRPr>
    </a:lvl3pPr>
    <a:lvl4pPr marL="1371600" algn="ctr" rtl="0" fontAlgn="base">
      <a:spcBef>
        <a:spcPct val="0"/>
      </a:spcBef>
      <a:spcAft>
        <a:spcPct val="0"/>
      </a:spcAft>
      <a:defRPr sz="2000" kern="1200">
        <a:solidFill>
          <a:schemeClr val="tx1"/>
        </a:solidFill>
        <a:latin typeface="Arial" charset="0"/>
        <a:ea typeface="+mn-ea"/>
        <a:cs typeface="Arial" charset="0"/>
      </a:defRPr>
    </a:lvl4pPr>
    <a:lvl5pPr marL="1828800" algn="ctr"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66"/>
    <a:srgbClr val="FF0000"/>
    <a:srgbClr val="FFFFFF"/>
    <a:srgbClr val="EAEAEA"/>
    <a:srgbClr val="969696"/>
    <a:srgbClr val="B2B2B2"/>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792" autoAdjust="0"/>
    <p:restoredTop sz="94682" autoAdjust="0"/>
  </p:normalViewPr>
  <p:slideViewPr>
    <p:cSldViewPr>
      <p:cViewPr varScale="1">
        <p:scale>
          <a:sx n="78" d="100"/>
          <a:sy n="78" d="100"/>
        </p:scale>
        <p:origin x="-151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652" y="-102"/>
      </p:cViewPr>
      <p:guideLst>
        <p:guide orient="horz" pos="3223"/>
        <p:guide pos="2236"/>
      </p:guideLst>
    </p:cSldViewPr>
  </p:notesViewPr>
  <p:gridSpacing cx="58989913" cy="5898991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82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pPr>
              <a:defRPr/>
            </a:pPr>
            <a:endParaRPr lang="en-US"/>
          </a:p>
        </p:txBody>
      </p:sp>
      <p:sp>
        <p:nvSpPr>
          <p:cNvPr id="46182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46182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pPr>
              <a:defRPr/>
            </a:pPr>
            <a:endParaRPr lang="en-US"/>
          </a:p>
        </p:txBody>
      </p:sp>
      <p:sp>
        <p:nvSpPr>
          <p:cNvPr id="46182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A5A015A5-B2CA-4AC6-8F16-E5BB9640E55C}" type="slidenum">
              <a:rPr lang="ar-SA"/>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68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defTabSz="990600">
              <a:defRPr sz="1300"/>
            </a:lvl1pPr>
          </a:lstStyle>
          <a:p>
            <a:pPr>
              <a:defRPr/>
            </a:pPr>
            <a:endParaRPr lang="en-US"/>
          </a:p>
        </p:txBody>
      </p:sp>
      <p:sp>
        <p:nvSpPr>
          <p:cNvPr id="33689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7475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33690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690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defTabSz="990600">
              <a:defRPr sz="1300"/>
            </a:lvl1pPr>
          </a:lstStyle>
          <a:p>
            <a:pPr>
              <a:defRPr/>
            </a:pPr>
            <a:endParaRPr lang="en-US"/>
          </a:p>
        </p:txBody>
      </p:sp>
      <p:sp>
        <p:nvSpPr>
          <p:cNvPr id="33690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95675D0E-3581-4F11-A5D0-212CFF149B12}"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800100"/>
            <a:ext cx="8229600" cy="20574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457200" y="3086100"/>
            <a:ext cx="8229600" cy="25527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143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792162"/>
          </a:xfrm>
          <a:prstGeom prst="rect">
            <a:avLst/>
          </a:prstGeom>
          <a:solidFill>
            <a:srgbClr val="CC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143000"/>
            <a:ext cx="8229600" cy="514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userDrawn="1"/>
        </p:nvSpPr>
        <p:spPr bwMode="auto">
          <a:xfrm>
            <a:off x="457200" y="6324600"/>
            <a:ext cx="8229600" cy="244475"/>
          </a:xfrm>
          <a:prstGeom prst="rect">
            <a:avLst/>
          </a:prstGeom>
          <a:solidFill>
            <a:srgbClr val="FFFF99"/>
          </a:solidFill>
          <a:ln w="9525">
            <a:noFill/>
            <a:miter lim="800000"/>
            <a:headEnd/>
            <a:tailEnd/>
          </a:ln>
          <a:effectLst/>
        </p:spPr>
        <p:txBody>
          <a:bodyPr>
            <a:spAutoFit/>
          </a:bodyPr>
          <a:lstStyle/>
          <a:p>
            <a:pPr algn="l">
              <a:spcBef>
                <a:spcPct val="50000"/>
              </a:spcBef>
              <a:tabLst>
                <a:tab pos="3943350" algn="ctr"/>
                <a:tab pos="8050213" algn="r"/>
              </a:tabLst>
              <a:defRPr/>
            </a:pPr>
            <a:r>
              <a:rPr lang="en-US" sz="1000" i="1" dirty="0">
                <a:latin typeface="Times New Roman" pitchFamily="18" charset="0"/>
                <a:cs typeface="Times New Roman" pitchFamily="18" charset="0"/>
              </a:rPr>
              <a:t>Introduction to CPU Design	                                                                                 COE 205 – KFUPM                                        	slide </a:t>
            </a:r>
            <a:fld id="{1D913D2F-3F83-4A65-9FC6-CFB8CD89921F}" type="slidenum">
              <a:rPr lang="ar-SA" sz="1000" i="1">
                <a:latin typeface="Times New Roman" pitchFamily="18" charset="0"/>
                <a:cs typeface="Times New Roman" pitchFamily="18" charset="0"/>
              </a:rPr>
              <a:pPr algn="l">
                <a:spcBef>
                  <a:spcPct val="50000"/>
                </a:spcBef>
                <a:tabLst>
                  <a:tab pos="3943350" algn="ctr"/>
                  <a:tab pos="8050213" algn="r"/>
                </a:tabLst>
                <a:defRPr/>
              </a:pPr>
              <a:t>‹#›</a:t>
            </a:fld>
            <a:endParaRPr lang="en-US" sz="1000" i="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821"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Lst>
  <p:txStyles>
    <p:titleStyle>
      <a:lvl1pPr algn="ctr" rtl="0" eaLnBrk="0" fontAlgn="base" hangingPunct="0">
        <a:spcBef>
          <a:spcPct val="0"/>
        </a:spcBef>
        <a:spcAft>
          <a:spcPct val="0"/>
        </a:spcAft>
        <a:defRPr sz="3600">
          <a:solidFill>
            <a:srgbClr val="000099"/>
          </a:solidFill>
          <a:latin typeface="+mj-lt"/>
          <a:ea typeface="+mj-ea"/>
          <a:cs typeface="+mj-cs"/>
        </a:defRPr>
      </a:lvl1pPr>
      <a:lvl2pPr algn="ctr" rtl="0" eaLnBrk="0" fontAlgn="base" hangingPunct="0">
        <a:spcBef>
          <a:spcPct val="0"/>
        </a:spcBef>
        <a:spcAft>
          <a:spcPct val="0"/>
        </a:spcAft>
        <a:defRPr sz="3600">
          <a:solidFill>
            <a:srgbClr val="000099"/>
          </a:solidFill>
          <a:latin typeface="Comic Sans MS" pitchFamily="66" charset="0"/>
          <a:cs typeface="Arial" charset="0"/>
        </a:defRPr>
      </a:lvl2pPr>
      <a:lvl3pPr algn="ctr" rtl="0" eaLnBrk="0" fontAlgn="base" hangingPunct="0">
        <a:spcBef>
          <a:spcPct val="0"/>
        </a:spcBef>
        <a:spcAft>
          <a:spcPct val="0"/>
        </a:spcAft>
        <a:defRPr sz="3600">
          <a:solidFill>
            <a:srgbClr val="000099"/>
          </a:solidFill>
          <a:latin typeface="Comic Sans MS" pitchFamily="66" charset="0"/>
          <a:cs typeface="Arial" charset="0"/>
        </a:defRPr>
      </a:lvl3pPr>
      <a:lvl4pPr algn="ctr" rtl="0" eaLnBrk="0" fontAlgn="base" hangingPunct="0">
        <a:spcBef>
          <a:spcPct val="0"/>
        </a:spcBef>
        <a:spcAft>
          <a:spcPct val="0"/>
        </a:spcAft>
        <a:defRPr sz="3600">
          <a:solidFill>
            <a:srgbClr val="000099"/>
          </a:solidFill>
          <a:latin typeface="Comic Sans MS" pitchFamily="66" charset="0"/>
          <a:cs typeface="Arial" charset="0"/>
        </a:defRPr>
      </a:lvl4pPr>
      <a:lvl5pPr algn="ctr" rtl="0" eaLnBrk="0" fontAlgn="base" hangingPunct="0">
        <a:spcBef>
          <a:spcPct val="0"/>
        </a:spcBef>
        <a:spcAft>
          <a:spcPct val="0"/>
        </a:spcAft>
        <a:defRPr sz="3600">
          <a:solidFill>
            <a:srgbClr val="000099"/>
          </a:solidFill>
          <a:latin typeface="Comic Sans MS" pitchFamily="66" charset="0"/>
          <a:cs typeface="Arial" charset="0"/>
        </a:defRPr>
      </a:lvl5pPr>
      <a:lvl6pPr marL="457200" algn="ctr" rtl="0" fontAlgn="base">
        <a:spcBef>
          <a:spcPct val="0"/>
        </a:spcBef>
        <a:spcAft>
          <a:spcPct val="0"/>
        </a:spcAft>
        <a:defRPr sz="3600">
          <a:solidFill>
            <a:srgbClr val="000099"/>
          </a:solidFill>
          <a:latin typeface="Comic Sans MS" pitchFamily="66" charset="0"/>
          <a:cs typeface="Arial" charset="0"/>
        </a:defRPr>
      </a:lvl6pPr>
      <a:lvl7pPr marL="914400" algn="ctr" rtl="0" fontAlgn="base">
        <a:spcBef>
          <a:spcPct val="0"/>
        </a:spcBef>
        <a:spcAft>
          <a:spcPct val="0"/>
        </a:spcAft>
        <a:defRPr sz="3600">
          <a:solidFill>
            <a:srgbClr val="000099"/>
          </a:solidFill>
          <a:latin typeface="Comic Sans MS" pitchFamily="66" charset="0"/>
          <a:cs typeface="Arial" charset="0"/>
        </a:defRPr>
      </a:lvl7pPr>
      <a:lvl8pPr marL="1371600" algn="ctr" rtl="0" fontAlgn="base">
        <a:spcBef>
          <a:spcPct val="0"/>
        </a:spcBef>
        <a:spcAft>
          <a:spcPct val="0"/>
        </a:spcAft>
        <a:defRPr sz="3600">
          <a:solidFill>
            <a:srgbClr val="000099"/>
          </a:solidFill>
          <a:latin typeface="Comic Sans MS" pitchFamily="66" charset="0"/>
          <a:cs typeface="Arial" charset="0"/>
        </a:defRPr>
      </a:lvl8pPr>
      <a:lvl9pPr marL="1828800" algn="ctr" rtl="0" fontAlgn="base">
        <a:spcBef>
          <a:spcPct val="0"/>
        </a:spcBef>
        <a:spcAft>
          <a:spcPct val="0"/>
        </a:spcAft>
        <a:defRPr sz="3600">
          <a:solidFill>
            <a:srgbClr val="000099"/>
          </a:solidFill>
          <a:latin typeface="Comic Sans MS" pitchFamily="66" charset="0"/>
          <a:cs typeface="Arial" charset="0"/>
        </a:defRPr>
      </a:lvl9pPr>
    </p:titleStyle>
    <p:bodyStyle>
      <a:lvl1pPr marL="347663" indent="-347663" algn="l" rtl="0" eaLnBrk="0" fontAlgn="base" hangingPunct="0">
        <a:spcBef>
          <a:spcPct val="40000"/>
        </a:spcBef>
        <a:spcAft>
          <a:spcPct val="0"/>
        </a:spcAft>
        <a:buFont typeface="Wingdings" pitchFamily="2" charset="2"/>
        <a:buChar char="v"/>
        <a:defRPr sz="2400">
          <a:solidFill>
            <a:schemeClr val="tx1"/>
          </a:solidFill>
          <a:latin typeface="+mn-lt"/>
          <a:ea typeface="+mn-ea"/>
          <a:cs typeface="+mn-cs"/>
        </a:defRPr>
      </a:lvl1pPr>
      <a:lvl2pPr marL="798513" indent="-336550" algn="l" rtl="0" eaLnBrk="0" fontAlgn="base" hangingPunct="0">
        <a:spcBef>
          <a:spcPct val="40000"/>
        </a:spcBef>
        <a:spcAft>
          <a:spcPct val="0"/>
        </a:spcAft>
        <a:buFont typeface="Wingdings" pitchFamily="2" charset="2"/>
        <a:buChar char="²"/>
        <a:defRPr sz="2000">
          <a:solidFill>
            <a:schemeClr val="tx1"/>
          </a:solidFill>
          <a:latin typeface="+mn-lt"/>
          <a:cs typeface="+mn-cs"/>
        </a:defRPr>
      </a:lvl2pPr>
      <a:lvl3pPr marL="1144588" indent="-231775" algn="l" rtl="0" eaLnBrk="0" fontAlgn="base" hangingPunct="0">
        <a:spcBef>
          <a:spcPct val="40000"/>
        </a:spcBef>
        <a:spcAft>
          <a:spcPct val="0"/>
        </a:spcAft>
        <a:buFont typeface="Wingdings" pitchFamily="2" charset="2"/>
        <a:buChar char="§"/>
        <a:defRPr sz="2400">
          <a:solidFill>
            <a:schemeClr val="tx1"/>
          </a:solidFill>
          <a:latin typeface="+mn-lt"/>
          <a:cs typeface="+mn-cs"/>
        </a:defRPr>
      </a:lvl3pPr>
      <a:lvl4pPr marL="1481138" indent="-222250" algn="l" rtl="0" eaLnBrk="0" fontAlgn="base" hangingPunct="0">
        <a:spcBef>
          <a:spcPct val="40000"/>
        </a:spcBef>
        <a:spcAft>
          <a:spcPct val="0"/>
        </a:spcAft>
        <a:buChar char="–"/>
        <a:defRPr sz="1600">
          <a:solidFill>
            <a:schemeClr val="tx1"/>
          </a:solidFill>
          <a:latin typeface="+mn-lt"/>
          <a:cs typeface="+mn-cs"/>
        </a:defRPr>
      </a:lvl4pPr>
      <a:lvl5pPr marL="1828800" indent="-233363" algn="l" rtl="0" eaLnBrk="0" fontAlgn="base" hangingPunct="0">
        <a:spcBef>
          <a:spcPct val="40000"/>
        </a:spcBef>
        <a:spcAft>
          <a:spcPct val="0"/>
        </a:spcAft>
        <a:buChar char="»"/>
        <a:defRPr sz="1600">
          <a:solidFill>
            <a:schemeClr val="tx1"/>
          </a:solidFill>
          <a:latin typeface="+mn-lt"/>
          <a:cs typeface="+mn-cs"/>
        </a:defRPr>
      </a:lvl5pPr>
      <a:lvl6pPr marL="2286000" indent="-233363" algn="l" rtl="0" fontAlgn="base">
        <a:spcBef>
          <a:spcPct val="40000"/>
        </a:spcBef>
        <a:spcAft>
          <a:spcPct val="0"/>
        </a:spcAft>
        <a:buChar char="»"/>
        <a:defRPr sz="1600">
          <a:solidFill>
            <a:schemeClr val="tx1"/>
          </a:solidFill>
          <a:latin typeface="+mn-lt"/>
          <a:cs typeface="+mn-cs"/>
        </a:defRPr>
      </a:lvl6pPr>
      <a:lvl7pPr marL="2743200" indent="-233363" algn="l" rtl="0" fontAlgn="base">
        <a:spcBef>
          <a:spcPct val="40000"/>
        </a:spcBef>
        <a:spcAft>
          <a:spcPct val="0"/>
        </a:spcAft>
        <a:buChar char="»"/>
        <a:defRPr sz="1600">
          <a:solidFill>
            <a:schemeClr val="tx1"/>
          </a:solidFill>
          <a:latin typeface="+mn-lt"/>
          <a:cs typeface="+mn-cs"/>
        </a:defRPr>
      </a:lvl7pPr>
      <a:lvl8pPr marL="3200400" indent="-233363" algn="l" rtl="0" fontAlgn="base">
        <a:spcBef>
          <a:spcPct val="40000"/>
        </a:spcBef>
        <a:spcAft>
          <a:spcPct val="0"/>
        </a:spcAft>
        <a:buChar char="»"/>
        <a:defRPr sz="1600">
          <a:solidFill>
            <a:schemeClr val="tx1"/>
          </a:solidFill>
          <a:latin typeface="+mn-lt"/>
          <a:cs typeface="+mn-cs"/>
        </a:defRPr>
      </a:lvl8pPr>
      <a:lvl9pPr marL="3657600" indent="-233363" algn="l" rtl="0" fontAlgn="base">
        <a:spcBef>
          <a:spcPct val="4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4.bin"/></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5.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7.bin"/></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oleObject" Target="../embeddings/oleObject18.bin"/><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oleObject" Target="../embeddings/oleObject20.bin"/><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2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5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23.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4.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482600" y="800100"/>
            <a:ext cx="8229600" cy="2057400"/>
          </a:xfrm>
        </p:spPr>
        <p:txBody>
          <a:bodyPr/>
          <a:lstStyle/>
          <a:p>
            <a:pPr eaLnBrk="1" hangingPunct="1">
              <a:lnSpc>
                <a:spcPct val="120000"/>
              </a:lnSpc>
              <a:spcBef>
                <a:spcPct val="50000"/>
              </a:spcBef>
            </a:pPr>
            <a:r>
              <a:rPr lang="en-US" sz="4400" smtClean="0"/>
              <a:t>Introduction to CPU Design</a:t>
            </a:r>
          </a:p>
        </p:txBody>
      </p:sp>
      <p:sp>
        <p:nvSpPr>
          <p:cNvPr id="24579" name="Rectangle 3"/>
          <p:cNvSpPr>
            <a:spLocks noGrp="1" noChangeArrowheads="1"/>
          </p:cNvSpPr>
          <p:nvPr>
            <p:ph type="subTitle" idx="1"/>
          </p:nvPr>
        </p:nvSpPr>
        <p:spPr>
          <a:xfrm>
            <a:off x="457200" y="3086100"/>
            <a:ext cx="8229600" cy="2971800"/>
          </a:xfrm>
        </p:spPr>
        <p:txBody>
          <a:bodyPr/>
          <a:lstStyle/>
          <a:p>
            <a:pPr eaLnBrk="1" hangingPunct="1">
              <a:lnSpc>
                <a:spcPct val="90000"/>
              </a:lnSpc>
            </a:pPr>
            <a:r>
              <a:rPr lang="en-US" smtClean="0"/>
              <a:t>COE 205</a:t>
            </a:r>
          </a:p>
          <a:p>
            <a:pPr eaLnBrk="1" hangingPunct="1">
              <a:lnSpc>
                <a:spcPct val="90000"/>
              </a:lnSpc>
              <a:spcBef>
                <a:spcPct val="50000"/>
              </a:spcBef>
            </a:pPr>
            <a:r>
              <a:rPr lang="en-US" sz="2000" smtClean="0"/>
              <a:t>Computer Organization and Assembly Language</a:t>
            </a:r>
          </a:p>
          <a:p>
            <a:pPr eaLnBrk="1" hangingPunct="1">
              <a:lnSpc>
                <a:spcPct val="90000"/>
              </a:lnSpc>
            </a:pPr>
            <a:r>
              <a:rPr lang="en-US" sz="2000" smtClean="0"/>
              <a:t>Dr. Aiman El-Maleh</a:t>
            </a:r>
          </a:p>
          <a:p>
            <a:pPr eaLnBrk="1" hangingPunct="1">
              <a:lnSpc>
                <a:spcPct val="90000"/>
              </a:lnSpc>
              <a:spcBef>
                <a:spcPct val="100000"/>
              </a:spcBef>
            </a:pPr>
            <a:r>
              <a:rPr lang="en-US" sz="1800" smtClean="0"/>
              <a:t>College of Computer Sciences and Engineering</a:t>
            </a:r>
          </a:p>
          <a:p>
            <a:pPr eaLnBrk="1" hangingPunct="1">
              <a:lnSpc>
                <a:spcPct val="90000"/>
              </a:lnSpc>
            </a:pPr>
            <a:r>
              <a:rPr lang="en-US" sz="1800" smtClean="0"/>
              <a:t>King Fahd University of Petroleum and Minerals</a:t>
            </a:r>
          </a:p>
          <a:p>
            <a:pPr eaLnBrk="1" hangingPunct="1">
              <a:lnSpc>
                <a:spcPct val="90000"/>
              </a:lnSpc>
            </a:pPr>
            <a:endParaRPr lang="en-US" sz="16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mtClean="0"/>
              <a:t>Register Transfer Timing</a:t>
            </a:r>
          </a:p>
        </p:txBody>
      </p:sp>
      <p:sp>
        <p:nvSpPr>
          <p:cNvPr id="3" name="Content Placeholder 2"/>
          <p:cNvSpPr>
            <a:spLocks noGrp="1"/>
          </p:cNvSpPr>
          <p:nvPr>
            <p:ph idx="1"/>
          </p:nvPr>
        </p:nvSpPr>
        <p:spPr/>
        <p:txBody>
          <a:bodyPr/>
          <a:lstStyle/>
          <a:p>
            <a:pPr>
              <a:defRPr/>
            </a:pPr>
            <a:r>
              <a:rPr lang="en-US" dirty="0" smtClean="0"/>
              <a:t>In a register transfer operation, information is moved out of a register, along a bus, possibly through combinational logic, and into another register.</a:t>
            </a:r>
          </a:p>
          <a:p>
            <a:pPr>
              <a:defRPr/>
            </a:pPr>
            <a:r>
              <a:rPr lang="en-US" dirty="0" smtClean="0"/>
              <a:t>Tri-state delay: </a:t>
            </a:r>
            <a:r>
              <a:rPr lang="en-US" dirty="0" err="1" smtClean="0"/>
              <a:t>t</a:t>
            </a:r>
            <a:r>
              <a:rPr lang="en-US" baseline="-25000" dirty="0" err="1" smtClean="0"/>
              <a:t>g</a:t>
            </a:r>
            <a:r>
              <a:rPr lang="en-US" dirty="0" smtClean="0"/>
              <a:t> </a:t>
            </a:r>
          </a:p>
          <a:p>
            <a:pPr>
              <a:defRPr/>
            </a:pPr>
            <a:r>
              <a:rPr lang="en-US" dirty="0" smtClean="0"/>
              <a:t>Bus prob. delay: </a:t>
            </a:r>
            <a:r>
              <a:rPr lang="en-US" dirty="0" err="1" smtClean="0"/>
              <a:t>t</a:t>
            </a:r>
            <a:r>
              <a:rPr lang="en-US" baseline="-25000" dirty="0" err="1" smtClean="0"/>
              <a:t>bp</a:t>
            </a:r>
            <a:r>
              <a:rPr lang="en-US" baseline="-25000" dirty="0" smtClean="0"/>
              <a:t> </a:t>
            </a:r>
            <a:endParaRPr lang="en-US" dirty="0" smtClean="0"/>
          </a:p>
          <a:p>
            <a:pPr>
              <a:defRPr/>
            </a:pPr>
            <a:r>
              <a:rPr lang="en-US" dirty="0" smtClean="0"/>
              <a:t>Combinational delay: </a:t>
            </a:r>
            <a:r>
              <a:rPr lang="en-US" dirty="0" err="1" smtClean="0"/>
              <a:t>t</a:t>
            </a:r>
            <a:r>
              <a:rPr lang="en-US" baseline="-25000" dirty="0" err="1" smtClean="0"/>
              <a:t>comb</a:t>
            </a:r>
            <a:endParaRPr lang="en-US" baseline="-25000" dirty="0" smtClean="0"/>
          </a:p>
          <a:p>
            <a:pPr>
              <a:defRPr/>
            </a:pPr>
            <a:r>
              <a:rPr lang="en-US" dirty="0" smtClean="0"/>
              <a:t>Setup time &amp; FF prob.: </a:t>
            </a:r>
            <a:r>
              <a:rPr lang="en-US" dirty="0" err="1" smtClean="0"/>
              <a:t>t</a:t>
            </a:r>
            <a:r>
              <a:rPr lang="en-US" baseline="-25000" dirty="0" err="1" smtClean="0"/>
              <a:t>su</a:t>
            </a:r>
            <a:r>
              <a:rPr lang="en-US" baseline="-25000" dirty="0" smtClean="0"/>
              <a:t> &amp;</a:t>
            </a:r>
            <a:r>
              <a:rPr lang="en-US" dirty="0" err="1" smtClean="0"/>
              <a:t>t</a:t>
            </a:r>
            <a:r>
              <a:rPr lang="en-US" baseline="-25000" dirty="0" err="1" smtClean="0"/>
              <a:t>ff</a:t>
            </a:r>
            <a:endParaRPr lang="en-US" dirty="0" smtClean="0"/>
          </a:p>
          <a:p>
            <a:pPr>
              <a:defRPr/>
            </a:pPr>
            <a:r>
              <a:rPr lang="en-US" dirty="0" smtClean="0">
                <a:solidFill>
                  <a:srgbClr val="FF0000"/>
                </a:solidFill>
              </a:rPr>
              <a:t>Minimum Pulse Width</a:t>
            </a:r>
          </a:p>
          <a:p>
            <a:pPr lvl="1">
              <a:defRPr/>
            </a:pPr>
            <a:r>
              <a:rPr lang="en-US" dirty="0" err="1" smtClean="0">
                <a:solidFill>
                  <a:schemeClr val="accent2"/>
                </a:solidFill>
                <a:ea typeface="+mn-ea"/>
              </a:rPr>
              <a:t>t</a:t>
            </a:r>
            <a:r>
              <a:rPr lang="en-US" baseline="-25000" dirty="0" err="1" smtClean="0">
                <a:solidFill>
                  <a:schemeClr val="accent2"/>
                </a:solidFill>
                <a:ea typeface="+mn-ea"/>
              </a:rPr>
              <a:t>w</a:t>
            </a:r>
            <a:r>
              <a:rPr lang="en-US" dirty="0" smtClean="0">
                <a:solidFill>
                  <a:schemeClr val="accent2"/>
                </a:solidFill>
                <a:ea typeface="+mn-ea"/>
              </a:rPr>
              <a:t> = </a:t>
            </a:r>
            <a:r>
              <a:rPr lang="en-US" dirty="0" err="1" smtClean="0">
                <a:solidFill>
                  <a:schemeClr val="accent2"/>
                </a:solidFill>
                <a:ea typeface="+mn-ea"/>
              </a:rPr>
              <a:t>t</a:t>
            </a:r>
            <a:r>
              <a:rPr lang="en-US" baseline="-25000" dirty="0" err="1" smtClean="0">
                <a:solidFill>
                  <a:schemeClr val="accent2"/>
                </a:solidFill>
                <a:ea typeface="+mn-ea"/>
              </a:rPr>
              <a:t>g</a:t>
            </a:r>
            <a:r>
              <a:rPr lang="en-US" dirty="0" smtClean="0">
                <a:solidFill>
                  <a:schemeClr val="accent2"/>
                </a:solidFill>
                <a:ea typeface="+mn-ea"/>
              </a:rPr>
              <a:t> + </a:t>
            </a:r>
            <a:r>
              <a:rPr lang="en-US" dirty="0" err="1" smtClean="0">
                <a:solidFill>
                  <a:schemeClr val="accent2"/>
                </a:solidFill>
                <a:ea typeface="+mn-ea"/>
              </a:rPr>
              <a:t>t</a:t>
            </a:r>
            <a:r>
              <a:rPr lang="en-US" baseline="-25000" dirty="0" err="1" smtClean="0">
                <a:solidFill>
                  <a:schemeClr val="accent2"/>
                </a:solidFill>
                <a:ea typeface="+mn-ea"/>
              </a:rPr>
              <a:t>bp</a:t>
            </a:r>
            <a:r>
              <a:rPr lang="en-US" dirty="0" smtClean="0">
                <a:solidFill>
                  <a:schemeClr val="accent2"/>
                </a:solidFill>
                <a:ea typeface="+mn-ea"/>
              </a:rPr>
              <a:t> + </a:t>
            </a:r>
            <a:r>
              <a:rPr lang="en-US" dirty="0" err="1" smtClean="0">
                <a:solidFill>
                  <a:schemeClr val="accent2"/>
                </a:solidFill>
                <a:ea typeface="+mn-ea"/>
              </a:rPr>
              <a:t>t</a:t>
            </a:r>
            <a:r>
              <a:rPr lang="en-US" baseline="-25000" dirty="0" err="1" smtClean="0">
                <a:solidFill>
                  <a:schemeClr val="accent2"/>
                </a:solidFill>
                <a:ea typeface="+mn-ea"/>
              </a:rPr>
              <a:t>comb</a:t>
            </a:r>
            <a:r>
              <a:rPr lang="en-US" dirty="0" smtClean="0">
                <a:solidFill>
                  <a:schemeClr val="accent2"/>
                </a:solidFill>
                <a:ea typeface="+mn-ea"/>
              </a:rPr>
              <a:t> + </a:t>
            </a:r>
            <a:r>
              <a:rPr lang="en-US" dirty="0" err="1" smtClean="0">
                <a:solidFill>
                  <a:schemeClr val="accent2"/>
                </a:solidFill>
                <a:ea typeface="+mn-ea"/>
              </a:rPr>
              <a:t>t</a:t>
            </a:r>
            <a:r>
              <a:rPr lang="en-US" baseline="-25000" dirty="0" err="1" smtClean="0">
                <a:solidFill>
                  <a:schemeClr val="accent2"/>
                </a:solidFill>
                <a:ea typeface="+mn-ea"/>
              </a:rPr>
              <a:t>su</a:t>
            </a:r>
            <a:endParaRPr lang="en-US" baseline="-25000" dirty="0" smtClean="0">
              <a:solidFill>
                <a:schemeClr val="accent2"/>
              </a:solidFill>
              <a:ea typeface="+mn-ea"/>
            </a:endParaRPr>
          </a:p>
          <a:p>
            <a:pPr>
              <a:defRPr/>
            </a:pPr>
            <a:r>
              <a:rPr lang="en-US" dirty="0" smtClean="0">
                <a:solidFill>
                  <a:srgbClr val="FF0000"/>
                </a:solidFill>
              </a:rPr>
              <a:t>Minimum Clock Period</a:t>
            </a:r>
          </a:p>
          <a:p>
            <a:pPr lvl="1">
              <a:defRPr/>
            </a:pPr>
            <a:r>
              <a:rPr lang="en-US" dirty="0" err="1" smtClean="0">
                <a:solidFill>
                  <a:schemeClr val="accent2"/>
                </a:solidFill>
              </a:rPr>
              <a:t>t</a:t>
            </a:r>
            <a:r>
              <a:rPr lang="en-US" baseline="-25000" dirty="0" err="1" smtClean="0">
                <a:solidFill>
                  <a:schemeClr val="accent2"/>
                </a:solidFill>
              </a:rPr>
              <a:t>clk</a:t>
            </a:r>
            <a:r>
              <a:rPr lang="en-US" dirty="0" smtClean="0">
                <a:solidFill>
                  <a:schemeClr val="accent2"/>
                </a:solidFill>
              </a:rPr>
              <a:t>= </a:t>
            </a:r>
            <a:r>
              <a:rPr lang="en-US" dirty="0" err="1" smtClean="0">
                <a:solidFill>
                  <a:schemeClr val="accent2"/>
                </a:solidFill>
              </a:rPr>
              <a:t>t</a:t>
            </a:r>
            <a:r>
              <a:rPr lang="en-US" baseline="-25000" dirty="0" err="1" smtClean="0">
                <a:solidFill>
                  <a:schemeClr val="accent2"/>
                </a:solidFill>
              </a:rPr>
              <a:t>g</a:t>
            </a:r>
            <a:r>
              <a:rPr lang="en-US" dirty="0" smtClean="0">
                <a:solidFill>
                  <a:schemeClr val="accent2"/>
                </a:solidFill>
              </a:rPr>
              <a:t> + </a:t>
            </a:r>
            <a:r>
              <a:rPr lang="en-US" dirty="0" err="1" smtClean="0">
                <a:solidFill>
                  <a:schemeClr val="accent2"/>
                </a:solidFill>
              </a:rPr>
              <a:t>t</a:t>
            </a:r>
            <a:r>
              <a:rPr lang="en-US" baseline="-25000" dirty="0" err="1" smtClean="0">
                <a:solidFill>
                  <a:schemeClr val="accent2"/>
                </a:solidFill>
              </a:rPr>
              <a:t>bp</a:t>
            </a:r>
            <a:r>
              <a:rPr lang="en-US" dirty="0" smtClean="0">
                <a:solidFill>
                  <a:schemeClr val="accent2"/>
                </a:solidFill>
              </a:rPr>
              <a:t> + </a:t>
            </a:r>
            <a:r>
              <a:rPr lang="en-US" dirty="0" err="1" smtClean="0">
                <a:solidFill>
                  <a:schemeClr val="accent2"/>
                </a:solidFill>
              </a:rPr>
              <a:t>t</a:t>
            </a:r>
            <a:r>
              <a:rPr lang="en-US" baseline="-25000" dirty="0" err="1" smtClean="0">
                <a:solidFill>
                  <a:schemeClr val="accent2"/>
                </a:solidFill>
              </a:rPr>
              <a:t>comb</a:t>
            </a:r>
            <a:r>
              <a:rPr lang="en-US" dirty="0" smtClean="0">
                <a:solidFill>
                  <a:schemeClr val="accent2"/>
                </a:solidFill>
              </a:rPr>
              <a:t> + </a:t>
            </a:r>
            <a:r>
              <a:rPr lang="en-US" dirty="0" err="1" smtClean="0">
                <a:solidFill>
                  <a:schemeClr val="accent2"/>
                </a:solidFill>
              </a:rPr>
              <a:t>t</a:t>
            </a:r>
            <a:r>
              <a:rPr lang="en-US" baseline="-25000" dirty="0" err="1" smtClean="0">
                <a:solidFill>
                  <a:schemeClr val="accent2"/>
                </a:solidFill>
              </a:rPr>
              <a:t>su</a:t>
            </a:r>
            <a:r>
              <a:rPr lang="en-US" dirty="0" smtClean="0">
                <a:solidFill>
                  <a:schemeClr val="accent2"/>
                </a:solidFill>
              </a:rPr>
              <a:t> + </a:t>
            </a:r>
            <a:r>
              <a:rPr lang="en-US" dirty="0" err="1" smtClean="0">
                <a:solidFill>
                  <a:schemeClr val="accent2"/>
                </a:solidFill>
              </a:rPr>
              <a:t>t</a:t>
            </a:r>
            <a:r>
              <a:rPr lang="en-US" baseline="-25000" dirty="0" err="1" smtClean="0">
                <a:solidFill>
                  <a:schemeClr val="accent2"/>
                </a:solidFill>
              </a:rPr>
              <a:t>ff</a:t>
            </a:r>
            <a:endParaRPr lang="en-US" dirty="0" smtClean="0">
              <a:solidFill>
                <a:schemeClr val="accent2"/>
              </a:solidFill>
              <a:ea typeface="+mn-ea"/>
            </a:endParaRPr>
          </a:p>
        </p:txBody>
      </p:sp>
      <p:pic>
        <p:nvPicPr>
          <p:cNvPr id="5125" name="Picture 2"/>
          <p:cNvPicPr>
            <a:picLocks noChangeAspect="1" noChangeArrowheads="1"/>
          </p:cNvPicPr>
          <p:nvPr/>
        </p:nvPicPr>
        <p:blipFill>
          <a:blip r:embed="rId3" cstate="print"/>
          <a:srcRect/>
          <a:stretch>
            <a:fillRect/>
          </a:stretch>
        </p:blipFill>
        <p:spPr bwMode="auto">
          <a:xfrm>
            <a:off x="4800600" y="2343150"/>
            <a:ext cx="3943350" cy="3886200"/>
          </a:xfrm>
          <a:prstGeom prst="rect">
            <a:avLst/>
          </a:prstGeom>
          <a:noFill/>
          <a:ln w="9525" algn="ctr">
            <a:noFill/>
            <a:miter lim="800000"/>
            <a:headEnd/>
            <a:tailEnd/>
          </a:ln>
        </p:spPr>
      </p:pic>
      <p:graphicFrame>
        <p:nvGraphicFramePr>
          <p:cNvPr id="5122" name="Object 5"/>
          <p:cNvGraphicFramePr>
            <a:graphicFrameLocks noChangeAspect="1"/>
          </p:cNvGraphicFramePr>
          <p:nvPr/>
        </p:nvGraphicFramePr>
        <p:xfrm>
          <a:off x="3486150" y="2400300"/>
          <a:ext cx="1571625" cy="485775"/>
        </p:xfrm>
        <a:graphic>
          <a:graphicData uri="http://schemas.openxmlformats.org/presentationml/2006/ole">
            <p:oleObj spid="_x0000_s5122" name="Package" r:id="rId4" imgW="1571760" imgH="485640" progId="Package">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Register Transfer Timing</a:t>
            </a:r>
          </a:p>
        </p:txBody>
      </p:sp>
      <p:sp>
        <p:nvSpPr>
          <p:cNvPr id="29699" name="Content Placeholder 2"/>
          <p:cNvSpPr>
            <a:spLocks noGrp="1"/>
          </p:cNvSpPr>
          <p:nvPr>
            <p:ph idx="1"/>
          </p:nvPr>
        </p:nvSpPr>
        <p:spPr/>
        <p:txBody>
          <a:bodyPr/>
          <a:lstStyle/>
          <a:p>
            <a:r>
              <a:rPr lang="en-US" smtClean="0"/>
              <a:t>Example Timing Parameters</a:t>
            </a:r>
          </a:p>
        </p:txBody>
      </p:sp>
      <p:pic>
        <p:nvPicPr>
          <p:cNvPr id="29700" name="Picture 2"/>
          <p:cNvPicPr>
            <a:picLocks noChangeAspect="1" noChangeArrowheads="1"/>
          </p:cNvPicPr>
          <p:nvPr/>
        </p:nvPicPr>
        <p:blipFill>
          <a:blip r:embed="rId2" cstate="print"/>
          <a:srcRect/>
          <a:stretch>
            <a:fillRect/>
          </a:stretch>
        </p:blipFill>
        <p:spPr bwMode="auto">
          <a:xfrm>
            <a:off x="857250" y="1600200"/>
            <a:ext cx="4572000" cy="1865313"/>
          </a:xfrm>
          <a:prstGeom prst="rect">
            <a:avLst/>
          </a:prstGeom>
          <a:noFill/>
          <a:ln w="9525" algn="ctr">
            <a:noFill/>
            <a:miter lim="800000"/>
            <a:headEnd/>
            <a:tailEnd/>
          </a:ln>
        </p:spPr>
      </p:pic>
      <p:pic>
        <p:nvPicPr>
          <p:cNvPr id="29701" name="Picture 4"/>
          <p:cNvPicPr>
            <a:picLocks noChangeAspect="1" noChangeArrowheads="1"/>
          </p:cNvPicPr>
          <p:nvPr/>
        </p:nvPicPr>
        <p:blipFill>
          <a:blip r:embed="rId3" cstate="print"/>
          <a:srcRect/>
          <a:stretch>
            <a:fillRect/>
          </a:stretch>
        </p:blipFill>
        <p:spPr bwMode="auto">
          <a:xfrm>
            <a:off x="857250" y="3600450"/>
            <a:ext cx="7829550" cy="2571750"/>
          </a:xfrm>
          <a:prstGeom prst="rect">
            <a:avLst/>
          </a:prstGeom>
          <a:noFill/>
          <a:ln w="9525" algn="ctr">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p:txBody>
          <a:bodyPr/>
          <a:lstStyle/>
          <a:p>
            <a:r>
              <a:rPr lang="en-US" smtClean="0"/>
              <a:t>Single Bus CPU</a:t>
            </a:r>
          </a:p>
        </p:txBody>
      </p:sp>
      <p:sp>
        <p:nvSpPr>
          <p:cNvPr id="6148" name="Content Placeholder 2"/>
          <p:cNvSpPr>
            <a:spLocks noGrp="1"/>
          </p:cNvSpPr>
          <p:nvPr>
            <p:ph idx="1"/>
          </p:nvPr>
        </p:nvSpPr>
        <p:spPr>
          <a:xfrm>
            <a:off x="457200" y="1143000"/>
            <a:ext cx="4572000" cy="5143500"/>
          </a:xfrm>
        </p:spPr>
        <p:txBody>
          <a:bodyPr/>
          <a:lstStyle/>
          <a:p>
            <a:r>
              <a:rPr lang="en-US" smtClean="0"/>
              <a:t>The data path is 16-bit wide.</a:t>
            </a:r>
          </a:p>
          <a:p>
            <a:r>
              <a:rPr lang="en-US" smtClean="0"/>
              <a:t> It consists of four general purpose registers, R1, R2, R3, and R4. </a:t>
            </a:r>
          </a:p>
          <a:p>
            <a:r>
              <a:rPr lang="en-US" smtClean="0"/>
              <a:t>It contains Program Counter (PC), Instruction Pointer (IP), Arithmetic &amp;Logic Unit (ALU). </a:t>
            </a:r>
          </a:p>
          <a:p>
            <a:r>
              <a:rPr lang="en-US" smtClean="0"/>
              <a:t>It contains Memory Address Register (MAR) and Memory Data Register (MDR).</a:t>
            </a:r>
          </a:p>
        </p:txBody>
      </p:sp>
      <p:pic>
        <p:nvPicPr>
          <p:cNvPr id="6149" name="Picture 2"/>
          <p:cNvPicPr>
            <a:picLocks noChangeAspect="1" noChangeArrowheads="1"/>
          </p:cNvPicPr>
          <p:nvPr/>
        </p:nvPicPr>
        <p:blipFill>
          <a:blip r:embed="rId3" cstate="print"/>
          <a:srcRect/>
          <a:stretch>
            <a:fillRect/>
          </a:stretch>
        </p:blipFill>
        <p:spPr bwMode="auto">
          <a:xfrm>
            <a:off x="5029200" y="1200150"/>
            <a:ext cx="3857625" cy="4972050"/>
          </a:xfrm>
          <a:prstGeom prst="rect">
            <a:avLst/>
          </a:prstGeom>
          <a:noFill/>
          <a:ln w="9525" algn="ctr">
            <a:noFill/>
            <a:miter lim="800000"/>
            <a:headEnd/>
            <a:tailEnd/>
          </a:ln>
        </p:spPr>
      </p:pic>
      <p:graphicFrame>
        <p:nvGraphicFramePr>
          <p:cNvPr id="6146" name="Object 5"/>
          <p:cNvGraphicFramePr>
            <a:graphicFrameLocks noChangeAspect="1"/>
          </p:cNvGraphicFramePr>
          <p:nvPr/>
        </p:nvGraphicFramePr>
        <p:xfrm>
          <a:off x="1028700" y="5486400"/>
          <a:ext cx="1076325" cy="485775"/>
        </p:xfrm>
        <a:graphic>
          <a:graphicData uri="http://schemas.openxmlformats.org/presentationml/2006/ole">
            <p:oleObj spid="_x0000_s6146" name="Package" r:id="rId4" imgW="1076400" imgH="485640" progId="Package">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Fetch Control Sequence</a:t>
            </a:r>
          </a:p>
        </p:txBody>
      </p:sp>
      <p:sp>
        <p:nvSpPr>
          <p:cNvPr id="3" name="Content Placeholder 2"/>
          <p:cNvSpPr>
            <a:spLocks noGrp="1"/>
          </p:cNvSpPr>
          <p:nvPr>
            <p:ph idx="1"/>
          </p:nvPr>
        </p:nvSpPr>
        <p:spPr/>
        <p:txBody>
          <a:bodyPr/>
          <a:lstStyle/>
          <a:p>
            <a:pPr>
              <a:defRPr/>
            </a:pPr>
            <a:r>
              <a:rPr lang="en-US" dirty="0" smtClean="0"/>
              <a:t>The fetch-execute process can be summarized as follows: </a:t>
            </a:r>
          </a:p>
          <a:p>
            <a:pPr lvl="1">
              <a:defRPr/>
            </a:pPr>
            <a:r>
              <a:rPr lang="en-US" dirty="0" smtClean="0">
                <a:ea typeface="+mn-ea"/>
              </a:rPr>
              <a:t>1. Fetch the content of memory location pointed by PC and load it into IR; IR ← [PC] </a:t>
            </a:r>
          </a:p>
          <a:p>
            <a:pPr lvl="1">
              <a:defRPr/>
            </a:pPr>
            <a:r>
              <a:rPr lang="en-US" dirty="0" smtClean="0">
                <a:ea typeface="+mn-ea"/>
              </a:rPr>
              <a:t>2. Increment the content of PC by 1; PC← PC + 1 </a:t>
            </a:r>
          </a:p>
          <a:p>
            <a:pPr lvl="2">
              <a:defRPr/>
            </a:pPr>
            <a:r>
              <a:rPr lang="en-US" sz="1800" dirty="0" smtClean="0">
                <a:ea typeface="+mn-ea"/>
              </a:rPr>
              <a:t>Instruction size is assume 1 byte for simplicity</a:t>
            </a:r>
          </a:p>
          <a:p>
            <a:pPr lvl="1">
              <a:defRPr/>
            </a:pPr>
            <a:r>
              <a:rPr lang="en-US" dirty="0" smtClean="0">
                <a:ea typeface="+mn-ea"/>
              </a:rPr>
              <a:t>3. Execute the instruction based on the content of IR.</a:t>
            </a:r>
          </a:p>
          <a:p>
            <a:pPr>
              <a:defRPr/>
            </a:pPr>
            <a:r>
              <a:rPr lang="en-US" dirty="0" smtClean="0"/>
              <a:t>Fetch Control Sequence </a:t>
            </a:r>
            <a:endParaRPr lang="en-US" dirty="0"/>
          </a:p>
        </p:txBody>
      </p:sp>
      <p:pic>
        <p:nvPicPr>
          <p:cNvPr id="30724" name="Picture 2"/>
          <p:cNvPicPr>
            <a:picLocks noChangeAspect="1" noChangeArrowheads="1"/>
          </p:cNvPicPr>
          <p:nvPr/>
        </p:nvPicPr>
        <p:blipFill>
          <a:blip r:embed="rId2" cstate="print"/>
          <a:srcRect/>
          <a:stretch>
            <a:fillRect/>
          </a:stretch>
        </p:blipFill>
        <p:spPr bwMode="auto">
          <a:xfrm>
            <a:off x="971550" y="4514850"/>
            <a:ext cx="6286500" cy="1600200"/>
          </a:xfrm>
          <a:prstGeom prst="rect">
            <a:avLst/>
          </a:prstGeom>
          <a:noFill/>
          <a:ln w="9525" algn="ctr">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r>
              <a:rPr lang="en-US" smtClean="0"/>
              <a:t>Fetch Control Sequence</a:t>
            </a:r>
          </a:p>
        </p:txBody>
      </p:sp>
      <p:sp>
        <p:nvSpPr>
          <p:cNvPr id="7172" name="Content Placeholder 2"/>
          <p:cNvSpPr>
            <a:spLocks noGrp="1"/>
          </p:cNvSpPr>
          <p:nvPr>
            <p:ph idx="1"/>
          </p:nvPr>
        </p:nvSpPr>
        <p:spPr/>
        <p:txBody>
          <a:bodyPr/>
          <a:lstStyle/>
          <a:p>
            <a:r>
              <a:rPr lang="en-US" smtClean="0"/>
              <a:t>The Wait Memory Function Complete (WMFC) signal is activated to inform the control unit to remain in T2 until the memory finishes the requested read operation. </a:t>
            </a:r>
          </a:p>
          <a:p>
            <a:r>
              <a:rPr lang="en-US" smtClean="0"/>
              <a:t>T2 make take more than one clock cycle depending on the number of clock cycles needed by the memory to finish the read operation.</a:t>
            </a:r>
          </a:p>
          <a:p>
            <a:r>
              <a:rPr lang="en-US" smtClean="0"/>
              <a:t> After the memory finishes its function, it will put the requested value (in this case the instruction) in the MDR. </a:t>
            </a:r>
          </a:p>
        </p:txBody>
      </p:sp>
      <p:graphicFrame>
        <p:nvGraphicFramePr>
          <p:cNvPr id="7170" name="Object 2"/>
          <p:cNvGraphicFramePr>
            <a:graphicFrameLocks noChangeAspect="1"/>
          </p:cNvGraphicFramePr>
          <p:nvPr/>
        </p:nvGraphicFramePr>
        <p:xfrm>
          <a:off x="1028700" y="4914900"/>
          <a:ext cx="857250" cy="485775"/>
        </p:xfrm>
        <a:graphic>
          <a:graphicData uri="http://schemas.openxmlformats.org/presentationml/2006/ole">
            <p:oleObj spid="_x0000_s7170" name="Package" r:id="rId3" imgW="857160" imgH="485640" progId="Package">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Synchronous vs. Asynchronous Memory Transfer</a:t>
            </a:r>
          </a:p>
        </p:txBody>
      </p:sp>
      <p:sp>
        <p:nvSpPr>
          <p:cNvPr id="31747" name="Content Placeholder 2"/>
          <p:cNvSpPr>
            <a:spLocks noGrp="1"/>
          </p:cNvSpPr>
          <p:nvPr>
            <p:ph idx="1"/>
          </p:nvPr>
        </p:nvSpPr>
        <p:spPr/>
        <p:txBody>
          <a:bodyPr/>
          <a:lstStyle/>
          <a:p>
            <a:r>
              <a:rPr lang="en-US" smtClean="0"/>
              <a:t>Data transfer between the CPU and memory can be either synchronous or asynchronous. </a:t>
            </a:r>
          </a:p>
          <a:p>
            <a:r>
              <a:rPr lang="en-US" smtClean="0"/>
              <a:t>In the synchronous transfer, it is assumed that a memory transfer operation (i.e. read or write) can be completed in a fixed and predetermined number of clock cycles. </a:t>
            </a:r>
          </a:p>
          <a:p>
            <a:r>
              <a:rPr lang="en-US" smtClean="0"/>
              <a:t>In this case, whenever the CPU requests a memory operation, it will wait for the required number of cycles and after that it knows that the operation has been completed. </a:t>
            </a:r>
          </a:p>
          <a:p>
            <a:r>
              <a:rPr lang="en-US" smtClean="0"/>
              <a:t>The synchronous transfer leads to simpler implementation, but can't accommodate devices of widely varying speeds. </a:t>
            </a:r>
          </a:p>
          <a:p>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r>
              <a:rPr lang="en-US" smtClean="0"/>
              <a:t>Synchronous vs. Asynchronous Memory Transfer</a:t>
            </a:r>
          </a:p>
        </p:txBody>
      </p:sp>
      <p:sp>
        <p:nvSpPr>
          <p:cNvPr id="8196" name="Content Placeholder 2"/>
          <p:cNvSpPr>
            <a:spLocks noGrp="1"/>
          </p:cNvSpPr>
          <p:nvPr>
            <p:ph idx="1"/>
          </p:nvPr>
        </p:nvSpPr>
        <p:spPr/>
        <p:txBody>
          <a:bodyPr/>
          <a:lstStyle/>
          <a:p>
            <a:r>
              <a:rPr lang="en-US" smtClean="0"/>
              <a:t>In the asynchronus transfer, the CPU after requesting a memory operation waits until the memory indicates that it completed the requested operation by setting a memory function complete signal to 1. </a:t>
            </a:r>
          </a:p>
          <a:p>
            <a:r>
              <a:rPr lang="en-US" smtClean="0"/>
              <a:t>Fetch control sequence for both asynchronous and synchronous memory transfer is shown. It is assumed the memory read operation will take two clock cycles to complete.</a:t>
            </a:r>
          </a:p>
        </p:txBody>
      </p:sp>
      <p:pic>
        <p:nvPicPr>
          <p:cNvPr id="8197" name="Picture 3"/>
          <p:cNvPicPr>
            <a:picLocks noChangeAspect="1" noChangeArrowheads="1"/>
          </p:cNvPicPr>
          <p:nvPr/>
        </p:nvPicPr>
        <p:blipFill>
          <a:blip r:embed="rId3" cstate="print"/>
          <a:srcRect/>
          <a:stretch>
            <a:fillRect/>
          </a:stretch>
        </p:blipFill>
        <p:spPr bwMode="auto">
          <a:xfrm>
            <a:off x="914400" y="4343400"/>
            <a:ext cx="7602538" cy="1771650"/>
          </a:xfrm>
          <a:prstGeom prst="rect">
            <a:avLst/>
          </a:prstGeom>
          <a:noFill/>
          <a:ln w="9525" algn="ctr">
            <a:noFill/>
            <a:miter lim="800000"/>
            <a:headEnd/>
            <a:tailEnd/>
          </a:ln>
        </p:spPr>
      </p:pic>
      <p:graphicFrame>
        <p:nvGraphicFramePr>
          <p:cNvPr id="8194" name="Object 4"/>
          <p:cNvGraphicFramePr>
            <a:graphicFrameLocks noChangeAspect="1"/>
          </p:cNvGraphicFramePr>
          <p:nvPr/>
        </p:nvGraphicFramePr>
        <p:xfrm>
          <a:off x="7315200" y="5486400"/>
          <a:ext cx="1076325" cy="485775"/>
        </p:xfrm>
        <a:graphic>
          <a:graphicData uri="http://schemas.openxmlformats.org/presentationml/2006/ole">
            <p:oleObj spid="_x0000_s8194" name="Package" r:id="rId4" imgW="1076400" imgH="485640" progId="Package">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r>
              <a:rPr lang="en-US" smtClean="0"/>
              <a:t>Execution Control Sequence for Add Instruction </a:t>
            </a:r>
          </a:p>
        </p:txBody>
      </p:sp>
      <p:sp>
        <p:nvSpPr>
          <p:cNvPr id="3" name="Content Placeholder 2"/>
          <p:cNvSpPr>
            <a:spLocks noGrp="1"/>
          </p:cNvSpPr>
          <p:nvPr>
            <p:ph idx="1"/>
          </p:nvPr>
        </p:nvSpPr>
        <p:spPr/>
        <p:txBody>
          <a:bodyPr/>
          <a:lstStyle/>
          <a:p>
            <a:pPr>
              <a:defRPr/>
            </a:pPr>
            <a:r>
              <a:rPr lang="pt-BR" dirty="0" smtClean="0"/>
              <a:t>Consider the instruction ADD R1, [R3] (R1← R1 + [R3]) </a:t>
            </a:r>
          </a:p>
          <a:p>
            <a:pPr>
              <a:defRPr/>
            </a:pPr>
            <a:r>
              <a:rPr lang="en-US" dirty="0" smtClean="0"/>
              <a:t>Execution of this instruction requires the following:</a:t>
            </a:r>
          </a:p>
          <a:p>
            <a:pPr lvl="1">
              <a:defRPr/>
            </a:pPr>
            <a:r>
              <a:rPr lang="en-US" dirty="0" smtClean="0">
                <a:ea typeface="+mn-ea"/>
              </a:rPr>
              <a:t> 1. Read the content of memory location pointed by R3 </a:t>
            </a:r>
          </a:p>
          <a:p>
            <a:pPr lvl="1">
              <a:defRPr/>
            </a:pPr>
            <a:r>
              <a:rPr lang="en-US" dirty="0" smtClean="0">
                <a:ea typeface="+mn-ea"/>
              </a:rPr>
              <a:t>2. Perform the addition </a:t>
            </a:r>
          </a:p>
          <a:p>
            <a:pPr lvl="1">
              <a:defRPr/>
            </a:pPr>
            <a:r>
              <a:rPr lang="en-US" dirty="0" smtClean="0">
                <a:ea typeface="+mn-ea"/>
              </a:rPr>
              <a:t>3. Store the result into R1 </a:t>
            </a:r>
          </a:p>
          <a:p>
            <a:pPr>
              <a:defRPr/>
            </a:pPr>
            <a:r>
              <a:rPr lang="en-US" dirty="0" smtClean="0"/>
              <a:t>The execution control sequence for this instruction using the single-bus CPU is:</a:t>
            </a:r>
          </a:p>
          <a:p>
            <a:pPr>
              <a:defRPr/>
            </a:pPr>
            <a:endParaRPr lang="en-US" dirty="0"/>
          </a:p>
        </p:txBody>
      </p:sp>
      <p:pic>
        <p:nvPicPr>
          <p:cNvPr id="9221" name="Picture 2"/>
          <p:cNvPicPr>
            <a:picLocks noChangeAspect="1" noChangeArrowheads="1"/>
          </p:cNvPicPr>
          <p:nvPr/>
        </p:nvPicPr>
        <p:blipFill>
          <a:blip r:embed="rId3" cstate="print"/>
          <a:srcRect/>
          <a:stretch>
            <a:fillRect/>
          </a:stretch>
        </p:blipFill>
        <p:spPr bwMode="auto">
          <a:xfrm>
            <a:off x="971550" y="4286250"/>
            <a:ext cx="5429250" cy="1824038"/>
          </a:xfrm>
          <a:prstGeom prst="rect">
            <a:avLst/>
          </a:prstGeom>
          <a:noFill/>
          <a:ln w="9525" algn="ctr">
            <a:noFill/>
            <a:miter lim="800000"/>
            <a:headEnd/>
            <a:tailEnd/>
          </a:ln>
        </p:spPr>
      </p:pic>
      <p:graphicFrame>
        <p:nvGraphicFramePr>
          <p:cNvPr id="9218" name="Object 3"/>
          <p:cNvGraphicFramePr>
            <a:graphicFrameLocks noChangeAspect="1"/>
          </p:cNvGraphicFramePr>
          <p:nvPr/>
        </p:nvGraphicFramePr>
        <p:xfrm>
          <a:off x="6800850" y="5543550"/>
          <a:ext cx="762000" cy="485775"/>
        </p:xfrm>
        <a:graphic>
          <a:graphicData uri="http://schemas.openxmlformats.org/presentationml/2006/ole">
            <p:oleObj spid="_x0000_s9218" name="Package" r:id="rId4" imgW="762120" imgH="485640" progId="Package">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n-US" smtClean="0"/>
              <a:t>Execution Control Sequence for JMP Instruction  </a:t>
            </a:r>
          </a:p>
        </p:txBody>
      </p:sp>
      <p:sp>
        <p:nvSpPr>
          <p:cNvPr id="10244" name="Content Placeholder 2"/>
          <p:cNvSpPr>
            <a:spLocks noGrp="1"/>
          </p:cNvSpPr>
          <p:nvPr>
            <p:ph idx="1"/>
          </p:nvPr>
        </p:nvSpPr>
        <p:spPr/>
        <p:txBody>
          <a:bodyPr/>
          <a:lstStyle/>
          <a:p>
            <a:r>
              <a:rPr lang="en-US" smtClean="0"/>
              <a:t>Consider the instruction JMP Label (PC← Label) </a:t>
            </a:r>
          </a:p>
          <a:p>
            <a:r>
              <a:rPr lang="en-US" smtClean="0"/>
              <a:t>In PC-relative addressing, what is stored in the instruction is Label - PC.</a:t>
            </a:r>
          </a:p>
          <a:p>
            <a:r>
              <a:rPr lang="en-US" smtClean="0"/>
              <a:t>When the CPU executes the JMP instruction, it will add the content of PC to the offset stored in the instruction to get the actual address of Label, i.e. (Label-PC)+PC= Label.  </a:t>
            </a:r>
          </a:p>
          <a:p>
            <a:r>
              <a:rPr lang="en-US" smtClean="0"/>
              <a:t>The execution control sequence for the JMP Label instruction for the single-bus CPU is:  </a:t>
            </a:r>
          </a:p>
        </p:txBody>
      </p:sp>
      <p:pic>
        <p:nvPicPr>
          <p:cNvPr id="10245" name="Picture 2"/>
          <p:cNvPicPr>
            <a:picLocks noChangeAspect="1" noChangeArrowheads="1"/>
          </p:cNvPicPr>
          <p:nvPr/>
        </p:nvPicPr>
        <p:blipFill>
          <a:blip r:embed="rId3" cstate="print"/>
          <a:srcRect/>
          <a:stretch>
            <a:fillRect/>
          </a:stretch>
        </p:blipFill>
        <p:spPr bwMode="auto">
          <a:xfrm>
            <a:off x="914400" y="4972050"/>
            <a:ext cx="4851400" cy="1257300"/>
          </a:xfrm>
          <a:prstGeom prst="rect">
            <a:avLst/>
          </a:prstGeom>
          <a:noFill/>
          <a:ln w="9525" algn="ctr">
            <a:noFill/>
            <a:miter lim="800000"/>
            <a:headEnd/>
            <a:tailEnd/>
          </a:ln>
        </p:spPr>
      </p:pic>
      <p:graphicFrame>
        <p:nvGraphicFramePr>
          <p:cNvPr id="10242" name="Object 3"/>
          <p:cNvGraphicFramePr>
            <a:graphicFrameLocks noChangeAspect="1"/>
          </p:cNvGraphicFramePr>
          <p:nvPr/>
        </p:nvGraphicFramePr>
        <p:xfrm>
          <a:off x="6115050" y="5657850"/>
          <a:ext cx="762000" cy="485775"/>
        </p:xfrm>
        <a:graphic>
          <a:graphicData uri="http://schemas.openxmlformats.org/presentationml/2006/ole">
            <p:oleObj spid="_x0000_s10242" name="Package" r:id="rId4" imgW="762120" imgH="485640" progId="Package">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r>
              <a:rPr lang="en-US" smtClean="0"/>
              <a:t>Execution Control Sequence for Conditional JMP Instruction </a:t>
            </a:r>
          </a:p>
        </p:txBody>
      </p:sp>
      <p:sp>
        <p:nvSpPr>
          <p:cNvPr id="11268" name="Content Placeholder 2"/>
          <p:cNvSpPr>
            <a:spLocks noGrp="1"/>
          </p:cNvSpPr>
          <p:nvPr>
            <p:ph idx="1"/>
          </p:nvPr>
        </p:nvSpPr>
        <p:spPr/>
        <p:txBody>
          <a:bodyPr/>
          <a:lstStyle/>
          <a:p>
            <a:r>
              <a:rPr lang="en-US" smtClean="0"/>
              <a:t>consider the branch on Negative instruction JMPN Label (PC← Label if N=1).</a:t>
            </a:r>
          </a:p>
          <a:p>
            <a:r>
              <a:rPr lang="en-US" smtClean="0"/>
              <a:t>Unlike unconditional Jump instruction, conditional jump instructions perform the jump if a condition is satisfied.</a:t>
            </a:r>
          </a:p>
          <a:p>
            <a:r>
              <a:rPr lang="en-US" smtClean="0"/>
              <a:t>The execution control sequence for the JMPN Label instruction for the single-bus CPU is: </a:t>
            </a:r>
          </a:p>
          <a:p>
            <a:endParaRPr lang="en-US" smtClean="0"/>
          </a:p>
        </p:txBody>
      </p:sp>
      <p:pic>
        <p:nvPicPr>
          <p:cNvPr id="11269" name="Picture 2"/>
          <p:cNvPicPr>
            <a:picLocks noChangeAspect="1" noChangeArrowheads="1"/>
          </p:cNvPicPr>
          <p:nvPr/>
        </p:nvPicPr>
        <p:blipFill>
          <a:blip r:embed="rId3" cstate="print"/>
          <a:srcRect/>
          <a:stretch>
            <a:fillRect/>
          </a:stretch>
        </p:blipFill>
        <p:spPr bwMode="auto">
          <a:xfrm>
            <a:off x="914400" y="3886200"/>
            <a:ext cx="7342188" cy="1885950"/>
          </a:xfrm>
          <a:prstGeom prst="rect">
            <a:avLst/>
          </a:prstGeom>
          <a:noFill/>
          <a:ln w="9525" algn="ctr">
            <a:noFill/>
            <a:miter lim="800000"/>
            <a:headEnd/>
            <a:tailEnd/>
          </a:ln>
        </p:spPr>
      </p:pic>
      <p:graphicFrame>
        <p:nvGraphicFramePr>
          <p:cNvPr id="11266" name="Object 3"/>
          <p:cNvGraphicFramePr>
            <a:graphicFrameLocks noChangeAspect="1"/>
          </p:cNvGraphicFramePr>
          <p:nvPr/>
        </p:nvGraphicFramePr>
        <p:xfrm>
          <a:off x="914400" y="5715000"/>
          <a:ext cx="828675" cy="485775"/>
        </p:xfrm>
        <a:graphic>
          <a:graphicData uri="http://schemas.openxmlformats.org/presentationml/2006/ole">
            <p:oleObj spid="_x0000_s11266" name="Package" r:id="rId4" imgW="828720" imgH="485640" progId="Package">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Outline</a:t>
            </a:r>
          </a:p>
        </p:txBody>
      </p:sp>
      <p:sp>
        <p:nvSpPr>
          <p:cNvPr id="25603" name="Rectangle 3"/>
          <p:cNvSpPr>
            <a:spLocks noGrp="1" noChangeArrowheads="1"/>
          </p:cNvSpPr>
          <p:nvPr>
            <p:ph idx="1"/>
          </p:nvPr>
        </p:nvSpPr>
        <p:spPr/>
        <p:txBody>
          <a:bodyPr/>
          <a:lstStyle/>
          <a:p>
            <a:r>
              <a:rPr lang="en-US" smtClean="0"/>
              <a:t>Introduction</a:t>
            </a:r>
          </a:p>
          <a:p>
            <a:r>
              <a:rPr lang="en-US" smtClean="0"/>
              <a:t>Data Path Design</a:t>
            </a:r>
          </a:p>
          <a:p>
            <a:pPr lvl="1"/>
            <a:r>
              <a:rPr lang="en-US" smtClean="0"/>
              <a:t>Register Transfer</a:t>
            </a:r>
          </a:p>
          <a:p>
            <a:pPr lvl="1"/>
            <a:r>
              <a:rPr lang="en-US" smtClean="0"/>
              <a:t>Register Transfer Timing</a:t>
            </a:r>
          </a:p>
          <a:p>
            <a:pPr lvl="1"/>
            <a:r>
              <a:rPr lang="en-US" smtClean="0"/>
              <a:t>Single Bus CPU Design</a:t>
            </a:r>
          </a:p>
          <a:p>
            <a:pPr lvl="1"/>
            <a:r>
              <a:rPr lang="en-US" smtClean="0"/>
              <a:t>Two Bus CPU Design</a:t>
            </a:r>
          </a:p>
          <a:p>
            <a:pPr lvl="1"/>
            <a:r>
              <a:rPr lang="en-US" smtClean="0"/>
              <a:t>Three Bus CPU Design</a:t>
            </a:r>
          </a:p>
          <a:p>
            <a:r>
              <a:rPr lang="en-US" smtClean="0"/>
              <a:t>Control Unit Design</a:t>
            </a:r>
          </a:p>
          <a:p>
            <a:pPr lvl="1"/>
            <a:r>
              <a:rPr lang="en-US" smtClean="0"/>
              <a:t>Hardwired Control</a:t>
            </a:r>
          </a:p>
          <a:p>
            <a:pPr lvl="1"/>
            <a:r>
              <a:rPr lang="en-US" smtClean="0"/>
              <a:t>Microprogrammed Control</a:t>
            </a:r>
          </a:p>
          <a:p>
            <a:r>
              <a:rPr lang="en-US" smtClean="0"/>
              <a:t>Simple CPU Design Example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Execution Control Sequence for Additional Instructions</a:t>
            </a:r>
          </a:p>
        </p:txBody>
      </p:sp>
      <p:sp>
        <p:nvSpPr>
          <p:cNvPr id="32771" name="Content Placeholder 2"/>
          <p:cNvSpPr>
            <a:spLocks noGrp="1"/>
          </p:cNvSpPr>
          <p:nvPr>
            <p:ph idx="1"/>
          </p:nvPr>
        </p:nvSpPr>
        <p:spPr/>
        <p:txBody>
          <a:bodyPr/>
          <a:lstStyle/>
          <a:p>
            <a:r>
              <a:rPr lang="en-US" smtClean="0"/>
              <a:t>ADD R1, 2</a:t>
            </a:r>
          </a:p>
          <a:p>
            <a:endParaRPr lang="en-US" smtClean="0"/>
          </a:p>
          <a:p>
            <a:endParaRPr lang="en-US" smtClean="0"/>
          </a:p>
          <a:p>
            <a:endParaRPr lang="en-US" smtClean="0"/>
          </a:p>
          <a:p>
            <a:endParaRPr lang="en-US" smtClean="0"/>
          </a:p>
          <a:p>
            <a:r>
              <a:rPr lang="en-US" smtClean="0"/>
              <a:t>XCHG R1, R2</a:t>
            </a:r>
          </a:p>
        </p:txBody>
      </p:sp>
      <p:pic>
        <p:nvPicPr>
          <p:cNvPr id="32772" name="Picture 2"/>
          <p:cNvPicPr>
            <a:picLocks noChangeAspect="1" noChangeArrowheads="1"/>
          </p:cNvPicPr>
          <p:nvPr/>
        </p:nvPicPr>
        <p:blipFill>
          <a:blip r:embed="rId2" cstate="print"/>
          <a:srcRect/>
          <a:stretch>
            <a:fillRect/>
          </a:stretch>
        </p:blipFill>
        <p:spPr bwMode="auto">
          <a:xfrm>
            <a:off x="857250" y="1657350"/>
            <a:ext cx="7772400" cy="1695450"/>
          </a:xfrm>
          <a:prstGeom prst="rect">
            <a:avLst/>
          </a:prstGeom>
          <a:noFill/>
          <a:ln w="9525" algn="ctr">
            <a:noFill/>
            <a:miter lim="800000"/>
            <a:headEnd/>
            <a:tailEnd/>
          </a:ln>
        </p:spPr>
      </p:pic>
      <p:pic>
        <p:nvPicPr>
          <p:cNvPr id="32773" name="Picture 4"/>
          <p:cNvPicPr>
            <a:picLocks noChangeAspect="1" noChangeArrowheads="1"/>
          </p:cNvPicPr>
          <p:nvPr/>
        </p:nvPicPr>
        <p:blipFill>
          <a:blip r:embed="rId3" cstate="print"/>
          <a:srcRect/>
          <a:stretch>
            <a:fillRect/>
          </a:stretch>
        </p:blipFill>
        <p:spPr bwMode="auto">
          <a:xfrm>
            <a:off x="857250" y="4229100"/>
            <a:ext cx="7772400" cy="1700213"/>
          </a:xfrm>
          <a:prstGeom prst="rect">
            <a:avLst/>
          </a:prstGeom>
          <a:noFill/>
          <a:ln w="9525" algn="ctr">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Execution Control Sequence for Additional Instructions</a:t>
            </a:r>
          </a:p>
        </p:txBody>
      </p:sp>
      <p:sp>
        <p:nvSpPr>
          <p:cNvPr id="3" name="Content Placeholder 2"/>
          <p:cNvSpPr>
            <a:spLocks noGrp="1"/>
          </p:cNvSpPr>
          <p:nvPr>
            <p:ph idx="1"/>
          </p:nvPr>
        </p:nvSpPr>
        <p:spPr/>
        <p:txBody>
          <a:bodyPr/>
          <a:lstStyle/>
          <a:p>
            <a:pPr>
              <a:defRPr/>
            </a:pPr>
            <a:r>
              <a:rPr lang="en-US" dirty="0" smtClean="0"/>
              <a:t>INC [R1]</a:t>
            </a:r>
          </a:p>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dirty="0" smtClean="0"/>
              <a:t>CMP R1, R2</a:t>
            </a:r>
          </a:p>
          <a:p>
            <a:pPr>
              <a:defRPr/>
            </a:pPr>
            <a:endParaRPr lang="en-US" dirty="0" smtClean="0"/>
          </a:p>
          <a:p>
            <a:pPr>
              <a:buFont typeface="Wingdings" pitchFamily="2" charset="2"/>
              <a:buNone/>
              <a:defRPr/>
            </a:pPr>
            <a:endParaRPr lang="en-US" dirty="0" smtClean="0"/>
          </a:p>
          <a:p>
            <a:pPr>
              <a:buFont typeface="Wingdings" pitchFamily="2" charset="2"/>
              <a:buNone/>
              <a:defRPr/>
            </a:pPr>
            <a:endParaRPr lang="en-US" dirty="0" smtClean="0"/>
          </a:p>
          <a:p>
            <a:pPr lvl="1">
              <a:defRPr/>
            </a:pPr>
            <a:r>
              <a:rPr lang="en-US" sz="1800" dirty="0" smtClean="0">
                <a:ea typeface="+mn-ea"/>
              </a:rPr>
              <a:t>It is assumed here that there will be a FLAGS register that will store the flags and there will be a unit to compute the flags.</a:t>
            </a:r>
            <a:endParaRPr lang="en-US" sz="1800" dirty="0"/>
          </a:p>
        </p:txBody>
      </p:sp>
      <p:pic>
        <p:nvPicPr>
          <p:cNvPr id="33796" name="Picture 2"/>
          <p:cNvPicPr>
            <a:picLocks noChangeAspect="1" noChangeArrowheads="1"/>
          </p:cNvPicPr>
          <p:nvPr/>
        </p:nvPicPr>
        <p:blipFill>
          <a:blip r:embed="rId2" cstate="print"/>
          <a:srcRect/>
          <a:stretch>
            <a:fillRect/>
          </a:stretch>
        </p:blipFill>
        <p:spPr bwMode="auto">
          <a:xfrm>
            <a:off x="857250" y="1657350"/>
            <a:ext cx="7715250" cy="1982788"/>
          </a:xfrm>
          <a:prstGeom prst="rect">
            <a:avLst/>
          </a:prstGeom>
          <a:noFill/>
          <a:ln w="9525" algn="ctr">
            <a:noFill/>
            <a:miter lim="800000"/>
            <a:headEnd/>
            <a:tailEnd/>
          </a:ln>
        </p:spPr>
      </p:pic>
      <p:pic>
        <p:nvPicPr>
          <p:cNvPr id="33797" name="Picture 3"/>
          <p:cNvPicPr>
            <a:picLocks noChangeAspect="1" noChangeArrowheads="1"/>
          </p:cNvPicPr>
          <p:nvPr/>
        </p:nvPicPr>
        <p:blipFill>
          <a:blip r:embed="rId3" cstate="print"/>
          <a:srcRect/>
          <a:stretch>
            <a:fillRect/>
          </a:stretch>
        </p:blipFill>
        <p:spPr bwMode="auto">
          <a:xfrm>
            <a:off x="857250" y="4171950"/>
            <a:ext cx="7715250" cy="1450975"/>
          </a:xfrm>
          <a:prstGeom prst="rect">
            <a:avLst/>
          </a:prstGeom>
          <a:noFill/>
          <a:ln w="9525" algn="ctr">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Execution Control Sequence for Additional Instructions</a:t>
            </a:r>
          </a:p>
        </p:txBody>
      </p:sp>
      <p:sp>
        <p:nvSpPr>
          <p:cNvPr id="34819" name="Content Placeholder 2"/>
          <p:cNvSpPr>
            <a:spLocks noGrp="1"/>
          </p:cNvSpPr>
          <p:nvPr>
            <p:ph idx="1"/>
          </p:nvPr>
        </p:nvSpPr>
        <p:spPr/>
        <p:txBody>
          <a:bodyPr/>
          <a:lstStyle/>
          <a:p>
            <a:r>
              <a:rPr lang="en-US" smtClean="0"/>
              <a:t>LOOP Next</a:t>
            </a:r>
          </a:p>
          <a:p>
            <a:endParaRPr lang="en-US" smtClean="0"/>
          </a:p>
          <a:p>
            <a:endParaRPr lang="en-US" smtClean="0"/>
          </a:p>
          <a:p>
            <a:endParaRPr lang="en-US" smtClean="0"/>
          </a:p>
          <a:p>
            <a:endParaRPr lang="en-US" smtClean="0"/>
          </a:p>
          <a:p>
            <a:endParaRPr lang="en-US" smtClean="0"/>
          </a:p>
          <a:p>
            <a:pPr lvl="1"/>
            <a:r>
              <a:rPr lang="en-US" smtClean="0"/>
              <a:t>it is assumed that the loop counter is stored in register R1</a:t>
            </a:r>
          </a:p>
        </p:txBody>
      </p:sp>
      <p:pic>
        <p:nvPicPr>
          <p:cNvPr id="34820" name="Picture 2"/>
          <p:cNvPicPr>
            <a:picLocks noChangeAspect="1" noChangeArrowheads="1"/>
          </p:cNvPicPr>
          <p:nvPr/>
        </p:nvPicPr>
        <p:blipFill>
          <a:blip r:embed="rId2" cstate="print"/>
          <a:srcRect/>
          <a:stretch>
            <a:fillRect/>
          </a:stretch>
        </p:blipFill>
        <p:spPr bwMode="auto">
          <a:xfrm>
            <a:off x="857250" y="1771650"/>
            <a:ext cx="7772400" cy="2228850"/>
          </a:xfrm>
          <a:prstGeom prst="rect">
            <a:avLst/>
          </a:prstGeom>
          <a:noFill/>
          <a:ln w="9525" algn="ctr">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Performance Considerations </a:t>
            </a:r>
          </a:p>
        </p:txBody>
      </p:sp>
      <p:sp>
        <p:nvSpPr>
          <p:cNvPr id="3" name="Content Placeholder 2"/>
          <p:cNvSpPr>
            <a:spLocks noGrp="1"/>
          </p:cNvSpPr>
          <p:nvPr>
            <p:ph idx="1"/>
          </p:nvPr>
        </p:nvSpPr>
        <p:spPr/>
        <p:txBody>
          <a:bodyPr/>
          <a:lstStyle/>
          <a:p>
            <a:pPr>
              <a:defRPr/>
            </a:pPr>
            <a:r>
              <a:rPr lang="en-US" dirty="0" smtClean="0"/>
              <a:t>The execution time of a program depends on:</a:t>
            </a:r>
          </a:p>
          <a:p>
            <a:pPr lvl="1">
              <a:defRPr/>
            </a:pPr>
            <a:r>
              <a:rPr lang="en-US" dirty="0" smtClean="0">
                <a:ea typeface="+mn-ea"/>
              </a:rPr>
              <a:t>IC: the instruction count i.e., the number of instructions executed in the program </a:t>
            </a:r>
          </a:p>
          <a:p>
            <a:pPr lvl="1">
              <a:defRPr/>
            </a:pPr>
            <a:r>
              <a:rPr lang="en-US" dirty="0" smtClean="0">
                <a:ea typeface="+mn-ea"/>
              </a:rPr>
              <a:t>CPI: the number of clocks needed for execution per instruction </a:t>
            </a:r>
          </a:p>
          <a:p>
            <a:pPr lvl="1">
              <a:defRPr/>
            </a:pPr>
            <a:r>
              <a:rPr lang="en-US" dirty="0" smtClean="0">
                <a:ea typeface="+mn-ea"/>
                <a:sym typeface="Symbol"/>
              </a:rPr>
              <a:t></a:t>
            </a:r>
            <a:r>
              <a:rPr lang="en-US" dirty="0" smtClean="0">
                <a:ea typeface="+mn-ea"/>
              </a:rPr>
              <a:t>: the clock period </a:t>
            </a:r>
          </a:p>
          <a:p>
            <a:pPr>
              <a:defRPr/>
            </a:pPr>
            <a:r>
              <a:rPr lang="en-US" dirty="0" smtClean="0"/>
              <a:t>Execution time of a program, T= IC x CPI x </a:t>
            </a:r>
            <a:r>
              <a:rPr lang="en-US" dirty="0" smtClean="0">
                <a:sym typeface="Symbol"/>
              </a:rPr>
              <a:t></a:t>
            </a:r>
            <a:r>
              <a:rPr lang="en-US" dirty="0" smtClean="0"/>
              <a:t> </a:t>
            </a:r>
          </a:p>
          <a:p>
            <a:pPr>
              <a:defRPr/>
            </a:pPr>
            <a:r>
              <a:rPr lang="en-US" dirty="0" smtClean="0"/>
              <a:t>To reduce the execution time of a program:</a:t>
            </a:r>
          </a:p>
          <a:p>
            <a:pPr lvl="1">
              <a:defRPr/>
            </a:pPr>
            <a:r>
              <a:rPr lang="en-US" dirty="0" smtClean="0">
                <a:ea typeface="+mn-ea"/>
              </a:rPr>
              <a:t>1. Reduce number of instructions in the program. </a:t>
            </a:r>
          </a:p>
          <a:p>
            <a:pPr lvl="1">
              <a:defRPr/>
            </a:pPr>
            <a:r>
              <a:rPr lang="en-US" dirty="0" smtClean="0">
                <a:ea typeface="+mn-ea"/>
              </a:rPr>
              <a:t>2. Reduce number of clocks required for executing each instruction. </a:t>
            </a:r>
          </a:p>
          <a:p>
            <a:pPr lvl="1">
              <a:defRPr/>
            </a:pPr>
            <a:r>
              <a:rPr lang="en-US" dirty="0" smtClean="0">
                <a:ea typeface="+mn-ea"/>
              </a:rPr>
              <a:t>3. Reduce the clock period. </a:t>
            </a:r>
          </a:p>
          <a:p>
            <a:pPr>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r>
              <a:rPr lang="en-US" smtClean="0"/>
              <a:t>Two-Bus CPU Design </a:t>
            </a:r>
          </a:p>
        </p:txBody>
      </p:sp>
      <p:sp>
        <p:nvSpPr>
          <p:cNvPr id="12292" name="Content Placeholder 2"/>
          <p:cNvSpPr>
            <a:spLocks noGrp="1"/>
          </p:cNvSpPr>
          <p:nvPr>
            <p:ph idx="1"/>
          </p:nvPr>
        </p:nvSpPr>
        <p:spPr>
          <a:xfrm>
            <a:off x="457200" y="1143000"/>
            <a:ext cx="4114800" cy="5143500"/>
          </a:xfrm>
        </p:spPr>
        <p:txBody>
          <a:bodyPr/>
          <a:lstStyle/>
          <a:p>
            <a:r>
              <a:rPr lang="en-US" smtClean="0"/>
              <a:t>Information travels out of the registers on the B bus, and into the registers on the A bus.</a:t>
            </a:r>
          </a:p>
          <a:p>
            <a:r>
              <a:rPr lang="en-US" smtClean="0"/>
              <a:t>There is need for a register on the output of ALU as it can occupy the A bus while one of the operands is on the B bus.</a:t>
            </a:r>
          </a:p>
        </p:txBody>
      </p:sp>
      <p:pic>
        <p:nvPicPr>
          <p:cNvPr id="12293" name="Picture 2"/>
          <p:cNvPicPr>
            <a:picLocks noChangeAspect="1" noChangeArrowheads="1"/>
          </p:cNvPicPr>
          <p:nvPr/>
        </p:nvPicPr>
        <p:blipFill>
          <a:blip r:embed="rId3" cstate="print"/>
          <a:srcRect/>
          <a:stretch>
            <a:fillRect/>
          </a:stretch>
        </p:blipFill>
        <p:spPr bwMode="auto">
          <a:xfrm>
            <a:off x="4514850" y="1143000"/>
            <a:ext cx="4181475" cy="5105400"/>
          </a:xfrm>
          <a:prstGeom prst="rect">
            <a:avLst/>
          </a:prstGeom>
          <a:noFill/>
          <a:ln w="9525" algn="ctr">
            <a:noFill/>
            <a:miter lim="800000"/>
            <a:headEnd/>
            <a:tailEnd/>
          </a:ln>
        </p:spPr>
      </p:pic>
      <p:graphicFrame>
        <p:nvGraphicFramePr>
          <p:cNvPr id="12290" name="Object 3"/>
          <p:cNvGraphicFramePr>
            <a:graphicFrameLocks noChangeAspect="1"/>
          </p:cNvGraphicFramePr>
          <p:nvPr/>
        </p:nvGraphicFramePr>
        <p:xfrm>
          <a:off x="914400" y="5543550"/>
          <a:ext cx="771525" cy="485775"/>
        </p:xfrm>
        <a:graphic>
          <a:graphicData uri="http://schemas.openxmlformats.org/presentationml/2006/ole">
            <p:oleObj spid="_x0000_s12290" name="Package" r:id="rId4" imgW="771480" imgH="485640" progId="Package">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r>
              <a:rPr lang="en-US" smtClean="0"/>
              <a:t>2-Bus CPU – Fetch Control Sequence</a:t>
            </a:r>
          </a:p>
        </p:txBody>
      </p:sp>
      <p:sp>
        <p:nvSpPr>
          <p:cNvPr id="13316" name="Content Placeholder 2"/>
          <p:cNvSpPr>
            <a:spLocks noGrp="1"/>
          </p:cNvSpPr>
          <p:nvPr>
            <p:ph idx="1"/>
          </p:nvPr>
        </p:nvSpPr>
        <p:spPr/>
        <p:txBody>
          <a:bodyPr/>
          <a:lstStyle/>
          <a:p>
            <a:r>
              <a:rPr lang="en-US" smtClean="0"/>
              <a:t>Fetch control sequence</a:t>
            </a:r>
          </a:p>
          <a:p>
            <a:endParaRPr lang="en-US" smtClean="0"/>
          </a:p>
          <a:p>
            <a:endParaRPr lang="en-US" smtClean="0"/>
          </a:p>
          <a:p>
            <a:endParaRPr lang="en-US" smtClean="0"/>
          </a:p>
          <a:p>
            <a:endParaRPr lang="en-US" smtClean="0"/>
          </a:p>
          <a:p>
            <a:r>
              <a:rPr lang="en-US" smtClean="0"/>
              <a:t>Number of clock cycles required to fetch an instruction in the two-bus CPU design is the same as the single-bus CPU design. </a:t>
            </a:r>
          </a:p>
          <a:p>
            <a:r>
              <a:rPr lang="en-US" smtClean="0"/>
              <a:t>So, no reduction in the number of cycles needed for the fetch phase between the two designs.</a:t>
            </a:r>
          </a:p>
        </p:txBody>
      </p:sp>
      <p:pic>
        <p:nvPicPr>
          <p:cNvPr id="13317" name="Picture 2"/>
          <p:cNvPicPr>
            <a:picLocks noChangeAspect="1" noChangeArrowheads="1"/>
          </p:cNvPicPr>
          <p:nvPr/>
        </p:nvPicPr>
        <p:blipFill>
          <a:blip r:embed="rId3" cstate="print"/>
          <a:srcRect/>
          <a:stretch>
            <a:fillRect/>
          </a:stretch>
        </p:blipFill>
        <p:spPr bwMode="auto">
          <a:xfrm>
            <a:off x="914400" y="1714500"/>
            <a:ext cx="6515100" cy="1801813"/>
          </a:xfrm>
          <a:prstGeom prst="rect">
            <a:avLst/>
          </a:prstGeom>
          <a:noFill/>
          <a:ln w="9525" algn="ctr">
            <a:noFill/>
            <a:miter lim="800000"/>
            <a:headEnd/>
            <a:tailEnd/>
          </a:ln>
        </p:spPr>
      </p:pic>
      <p:graphicFrame>
        <p:nvGraphicFramePr>
          <p:cNvPr id="13314" name="Object 3"/>
          <p:cNvGraphicFramePr>
            <a:graphicFrameLocks noChangeAspect="1"/>
          </p:cNvGraphicFramePr>
          <p:nvPr/>
        </p:nvGraphicFramePr>
        <p:xfrm>
          <a:off x="7543800" y="5486400"/>
          <a:ext cx="857250" cy="485775"/>
        </p:xfrm>
        <a:graphic>
          <a:graphicData uri="http://schemas.openxmlformats.org/presentationml/2006/ole">
            <p:oleObj spid="_x0000_s13314" name="Package" r:id="rId4" imgW="857160" imgH="485640" progId="Package">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p:txBody>
          <a:bodyPr/>
          <a:lstStyle/>
          <a:p>
            <a:r>
              <a:rPr lang="en-US" smtClean="0"/>
              <a:t>2-Bus CPU: Add R1, [R3]</a:t>
            </a:r>
          </a:p>
        </p:txBody>
      </p:sp>
      <p:sp>
        <p:nvSpPr>
          <p:cNvPr id="14340" name="Content Placeholder 2"/>
          <p:cNvSpPr>
            <a:spLocks noGrp="1"/>
          </p:cNvSpPr>
          <p:nvPr>
            <p:ph idx="1"/>
          </p:nvPr>
        </p:nvSpPr>
        <p:spPr/>
        <p:txBody>
          <a:bodyPr/>
          <a:lstStyle/>
          <a:p>
            <a:r>
              <a:rPr lang="pt-BR" smtClean="0"/>
              <a:t>Execution control sequence for instruction ADD R1, [R3] (R1← R1 + [R3])</a:t>
            </a:r>
          </a:p>
          <a:p>
            <a:endParaRPr lang="pt-BR" smtClean="0"/>
          </a:p>
          <a:p>
            <a:endParaRPr lang="pt-BR" smtClean="0"/>
          </a:p>
          <a:p>
            <a:endParaRPr lang="pt-BR" smtClean="0"/>
          </a:p>
          <a:p>
            <a:endParaRPr lang="en-US" smtClean="0"/>
          </a:p>
          <a:p>
            <a:r>
              <a:rPr lang="en-US" smtClean="0"/>
              <a:t>The number of clock cycles for the ADD instruction is 6 in the two-bus CPU, including the fetch clock cycles, while it is 7 in the single-bus CPU.</a:t>
            </a:r>
          </a:p>
          <a:p>
            <a:r>
              <a:rPr lang="en-US" smtClean="0"/>
              <a:t>There is a speedup gain of one clock cycle for the execution of the add instruction.</a:t>
            </a:r>
          </a:p>
        </p:txBody>
      </p:sp>
      <p:pic>
        <p:nvPicPr>
          <p:cNvPr id="14341" name="Picture 2"/>
          <p:cNvPicPr>
            <a:picLocks noChangeAspect="1" noChangeArrowheads="1"/>
          </p:cNvPicPr>
          <p:nvPr/>
        </p:nvPicPr>
        <p:blipFill>
          <a:blip r:embed="rId3" cstate="print"/>
          <a:srcRect/>
          <a:stretch>
            <a:fillRect/>
          </a:stretch>
        </p:blipFill>
        <p:spPr bwMode="auto">
          <a:xfrm>
            <a:off x="914400" y="2057400"/>
            <a:ext cx="6713538" cy="1885950"/>
          </a:xfrm>
          <a:prstGeom prst="rect">
            <a:avLst/>
          </a:prstGeom>
          <a:noFill/>
          <a:ln w="9525" algn="ctr">
            <a:noFill/>
            <a:miter lim="800000"/>
            <a:headEnd/>
            <a:tailEnd/>
          </a:ln>
        </p:spPr>
      </p:pic>
      <p:graphicFrame>
        <p:nvGraphicFramePr>
          <p:cNvPr id="14338" name="Object 3"/>
          <p:cNvGraphicFramePr>
            <a:graphicFrameLocks noChangeAspect="1"/>
          </p:cNvGraphicFramePr>
          <p:nvPr/>
        </p:nvGraphicFramePr>
        <p:xfrm>
          <a:off x="7829550" y="5772150"/>
          <a:ext cx="762000" cy="485775"/>
        </p:xfrm>
        <a:graphic>
          <a:graphicData uri="http://schemas.openxmlformats.org/presentationml/2006/ole">
            <p:oleObj spid="_x0000_s14338" name="Package" r:id="rId4" imgW="762120" imgH="485640" progId="Package">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Speedup Calculation</a:t>
            </a:r>
          </a:p>
        </p:txBody>
      </p:sp>
      <p:sp>
        <p:nvSpPr>
          <p:cNvPr id="3" name="Content Placeholder 2"/>
          <p:cNvSpPr>
            <a:spLocks noGrp="1"/>
          </p:cNvSpPr>
          <p:nvPr>
            <p:ph idx="1"/>
          </p:nvPr>
        </p:nvSpPr>
        <p:spPr/>
        <p:txBody>
          <a:bodyPr/>
          <a:lstStyle/>
          <a:p>
            <a:pPr>
              <a:defRPr/>
            </a:pPr>
            <a:r>
              <a:rPr lang="en-US" dirty="0" smtClean="0">
                <a:solidFill>
                  <a:schemeClr val="accent2"/>
                </a:solidFill>
              </a:rPr>
              <a:t>Performance = 1 / execution time</a:t>
            </a:r>
          </a:p>
          <a:p>
            <a:pPr>
              <a:defRPr/>
            </a:pPr>
            <a:r>
              <a:rPr lang="en-US" dirty="0" smtClean="0"/>
              <a:t>The percentage speedup can be computed as follows: </a:t>
            </a:r>
          </a:p>
          <a:p>
            <a:pPr>
              <a:buFont typeface="Wingdings" pitchFamily="2" charset="2"/>
              <a:buNone/>
              <a:defRPr/>
            </a:pPr>
            <a:r>
              <a:rPr lang="en-US" dirty="0" smtClean="0"/>
              <a:t>   </a:t>
            </a:r>
            <a:r>
              <a:rPr lang="en-US" dirty="0" smtClean="0">
                <a:solidFill>
                  <a:schemeClr val="accent2"/>
                </a:solidFill>
              </a:rPr>
              <a:t>%Speedup = (P</a:t>
            </a:r>
            <a:r>
              <a:rPr lang="en-US" baseline="-25000" dirty="0" smtClean="0">
                <a:solidFill>
                  <a:schemeClr val="accent2"/>
                </a:solidFill>
              </a:rPr>
              <a:t>2-bus</a:t>
            </a:r>
            <a:r>
              <a:rPr lang="en-US" dirty="0" smtClean="0">
                <a:solidFill>
                  <a:schemeClr val="accent2"/>
                </a:solidFill>
              </a:rPr>
              <a:t> - P</a:t>
            </a:r>
            <a:r>
              <a:rPr lang="en-US" baseline="-25000" dirty="0" smtClean="0">
                <a:solidFill>
                  <a:schemeClr val="accent2"/>
                </a:solidFill>
              </a:rPr>
              <a:t>1-bus</a:t>
            </a:r>
            <a:r>
              <a:rPr lang="en-US" dirty="0" smtClean="0">
                <a:solidFill>
                  <a:schemeClr val="accent2"/>
                </a:solidFill>
              </a:rPr>
              <a:t>)/P</a:t>
            </a:r>
            <a:r>
              <a:rPr lang="en-US" baseline="-25000" dirty="0" smtClean="0">
                <a:solidFill>
                  <a:schemeClr val="accent2"/>
                </a:solidFill>
              </a:rPr>
              <a:t>1-bus</a:t>
            </a:r>
            <a:r>
              <a:rPr lang="en-US" dirty="0" smtClean="0">
                <a:solidFill>
                  <a:schemeClr val="accent2"/>
                </a:solidFill>
              </a:rPr>
              <a:t> x 100</a:t>
            </a:r>
          </a:p>
          <a:p>
            <a:pPr>
              <a:buFont typeface="Wingdings" pitchFamily="2" charset="2"/>
              <a:buNone/>
              <a:defRPr/>
            </a:pPr>
            <a:r>
              <a:rPr lang="en-US" dirty="0" smtClean="0">
                <a:solidFill>
                  <a:schemeClr val="accent2"/>
                </a:solidFill>
              </a:rPr>
              <a:t>   =(1/T</a:t>
            </a:r>
            <a:r>
              <a:rPr lang="en-US" baseline="-25000" dirty="0" smtClean="0">
                <a:solidFill>
                  <a:schemeClr val="accent2"/>
                </a:solidFill>
              </a:rPr>
              <a:t>2-bus</a:t>
            </a:r>
            <a:r>
              <a:rPr lang="en-US" dirty="0" smtClean="0">
                <a:solidFill>
                  <a:schemeClr val="accent2"/>
                </a:solidFill>
              </a:rPr>
              <a:t>-1/T</a:t>
            </a:r>
            <a:r>
              <a:rPr lang="en-US" baseline="-25000" dirty="0" smtClean="0">
                <a:solidFill>
                  <a:schemeClr val="accent2"/>
                </a:solidFill>
              </a:rPr>
              <a:t>1-bus</a:t>
            </a:r>
            <a:r>
              <a:rPr lang="en-US" dirty="0" smtClean="0">
                <a:solidFill>
                  <a:schemeClr val="accent2"/>
                </a:solidFill>
              </a:rPr>
              <a:t>)/1/T</a:t>
            </a:r>
            <a:r>
              <a:rPr lang="en-US" baseline="-25000" dirty="0" smtClean="0">
                <a:solidFill>
                  <a:schemeClr val="accent2"/>
                </a:solidFill>
              </a:rPr>
              <a:t>1-bus</a:t>
            </a:r>
            <a:r>
              <a:rPr lang="en-US" dirty="0" smtClean="0">
                <a:solidFill>
                  <a:schemeClr val="accent2"/>
                </a:solidFill>
              </a:rPr>
              <a:t>x100=(T</a:t>
            </a:r>
            <a:r>
              <a:rPr lang="en-US" baseline="-25000" dirty="0" smtClean="0">
                <a:solidFill>
                  <a:schemeClr val="accent2"/>
                </a:solidFill>
              </a:rPr>
              <a:t>1-bus</a:t>
            </a:r>
            <a:r>
              <a:rPr lang="en-US" dirty="0" smtClean="0">
                <a:solidFill>
                  <a:schemeClr val="accent2"/>
                </a:solidFill>
              </a:rPr>
              <a:t>-T</a:t>
            </a:r>
            <a:r>
              <a:rPr lang="en-US" baseline="-25000" dirty="0" smtClean="0">
                <a:solidFill>
                  <a:schemeClr val="accent2"/>
                </a:solidFill>
              </a:rPr>
              <a:t>2-bus</a:t>
            </a:r>
            <a:r>
              <a:rPr lang="en-US" dirty="0" smtClean="0">
                <a:solidFill>
                  <a:schemeClr val="accent2"/>
                </a:solidFill>
              </a:rPr>
              <a:t>)/T</a:t>
            </a:r>
            <a:r>
              <a:rPr lang="en-US" baseline="-25000" dirty="0" smtClean="0">
                <a:solidFill>
                  <a:schemeClr val="accent2"/>
                </a:solidFill>
              </a:rPr>
              <a:t>2-bus</a:t>
            </a:r>
            <a:r>
              <a:rPr lang="en-US" dirty="0" smtClean="0">
                <a:solidFill>
                  <a:schemeClr val="accent2"/>
                </a:solidFill>
              </a:rPr>
              <a:t>x100 </a:t>
            </a:r>
          </a:p>
          <a:p>
            <a:pPr>
              <a:defRPr/>
            </a:pPr>
            <a:r>
              <a:rPr lang="en-US" dirty="0" smtClean="0"/>
              <a:t>For example, let us assume the following: </a:t>
            </a:r>
          </a:p>
          <a:p>
            <a:pPr lvl="1">
              <a:defRPr/>
            </a:pPr>
            <a:r>
              <a:rPr lang="en-US" dirty="0" smtClean="0">
                <a:ea typeface="+mn-ea"/>
              </a:rPr>
              <a:t>1. Instruction count is the same in both single-bus and two-bus CPU designs. </a:t>
            </a:r>
          </a:p>
          <a:p>
            <a:pPr lvl="1">
              <a:defRPr/>
            </a:pPr>
            <a:r>
              <a:rPr lang="en-US" dirty="0" smtClean="0">
                <a:ea typeface="+mn-ea"/>
              </a:rPr>
              <a:t>2. All instructions execute in the two-bus CPU in 7 cycles instead of 8 in the single-bus CPU. </a:t>
            </a:r>
          </a:p>
          <a:p>
            <a:pPr lvl="1">
              <a:defRPr/>
            </a:pPr>
            <a:r>
              <a:rPr lang="en-US" dirty="0" smtClean="0">
                <a:ea typeface="+mn-ea"/>
              </a:rPr>
              <a:t>3. Clock period is the same for both designs. </a:t>
            </a:r>
          </a:p>
          <a:p>
            <a:pPr>
              <a:defRPr/>
            </a:pPr>
            <a:r>
              <a:rPr lang="en-US" dirty="0" smtClean="0"/>
              <a:t>%Speedup = (IC x 8 x </a:t>
            </a:r>
            <a:r>
              <a:rPr lang="en-US" dirty="0" smtClean="0">
                <a:sym typeface="Symbol"/>
              </a:rPr>
              <a:t></a:t>
            </a:r>
            <a:r>
              <a:rPr lang="en-US" dirty="0" smtClean="0"/>
              <a:t> - IC x 7 x </a:t>
            </a:r>
            <a:r>
              <a:rPr lang="en-US" dirty="0" smtClean="0">
                <a:sym typeface="Symbol"/>
              </a:rPr>
              <a:t></a:t>
            </a:r>
            <a:r>
              <a:rPr lang="en-US" dirty="0" smtClean="0"/>
              <a:t>)/IC x 7 x </a:t>
            </a:r>
            <a:r>
              <a:rPr lang="en-US" dirty="0" smtClean="0">
                <a:sym typeface="Symbol"/>
              </a:rPr>
              <a:t></a:t>
            </a:r>
            <a:r>
              <a:rPr lang="en-US" dirty="0" smtClean="0"/>
              <a:t> x 100 = 14%</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Speedup Calculation</a:t>
            </a:r>
          </a:p>
        </p:txBody>
      </p:sp>
      <p:sp>
        <p:nvSpPr>
          <p:cNvPr id="37891" name="Content Placeholder 2"/>
          <p:cNvSpPr>
            <a:spLocks noGrp="1"/>
          </p:cNvSpPr>
          <p:nvPr>
            <p:ph idx="1"/>
          </p:nvPr>
        </p:nvSpPr>
        <p:spPr/>
        <p:txBody>
          <a:bodyPr/>
          <a:lstStyle/>
          <a:p>
            <a:r>
              <a:rPr lang="en-US" smtClean="0"/>
              <a:t>Two-bus CPU design requires two-bus propagation delays instead of one.</a:t>
            </a:r>
          </a:p>
          <a:p>
            <a:r>
              <a:rPr lang="en-US" smtClean="0"/>
              <a:t>Clock period on the two-bus design is larger than that in the single-bus CPU design. </a:t>
            </a:r>
          </a:p>
          <a:p>
            <a:r>
              <a:rPr lang="en-US" smtClean="0"/>
              <a:t>Assume 10% increase in the clock period. </a:t>
            </a:r>
          </a:p>
          <a:p>
            <a:r>
              <a:rPr lang="en-US" smtClean="0"/>
              <a:t>%Speedup=(IC x 8 x </a:t>
            </a:r>
            <a:r>
              <a:rPr lang="en-US" smtClean="0">
                <a:sym typeface="Symbol" pitchFamily="18" charset="2"/>
              </a:rPr>
              <a:t> </a:t>
            </a:r>
            <a:r>
              <a:rPr lang="el-GR" baseline="-25000" smtClean="0"/>
              <a:t>1</a:t>
            </a:r>
            <a:r>
              <a:rPr lang="el-GR" smtClean="0"/>
              <a:t> - </a:t>
            </a:r>
            <a:r>
              <a:rPr lang="en-US" smtClean="0"/>
              <a:t>IC x 7 x 1.1 </a:t>
            </a:r>
            <a:r>
              <a:rPr lang="en-US" smtClean="0">
                <a:sym typeface="Symbol" pitchFamily="18" charset="2"/>
              </a:rPr>
              <a:t> </a:t>
            </a:r>
            <a:r>
              <a:rPr lang="el-GR" baseline="-25000" smtClean="0"/>
              <a:t>1</a:t>
            </a:r>
            <a:r>
              <a:rPr lang="el-GR" smtClean="0"/>
              <a:t>)/</a:t>
            </a:r>
            <a:r>
              <a:rPr lang="en-US" smtClean="0"/>
              <a:t>IC x 7x 1.1 </a:t>
            </a:r>
            <a:r>
              <a:rPr lang="en-US" smtClean="0">
                <a:sym typeface="Symbol" pitchFamily="18" charset="2"/>
              </a:rPr>
              <a:t> </a:t>
            </a:r>
            <a:r>
              <a:rPr lang="el-GR" baseline="-25000" smtClean="0"/>
              <a:t>1</a:t>
            </a:r>
            <a:r>
              <a:rPr lang="el-GR" smtClean="0"/>
              <a:t> </a:t>
            </a:r>
            <a:r>
              <a:rPr lang="en-US" smtClean="0"/>
              <a:t>x 100 = 3.9% </a:t>
            </a:r>
          </a:p>
          <a:p>
            <a:r>
              <a:rPr lang="en-US" smtClean="0"/>
              <a:t>Thus, the performance advantage gained by decreasing CPI may be lost due to increase in clock period. </a:t>
            </a:r>
          </a:p>
          <a:p>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smtClean="0"/>
              <a:t>2-Bus CPU: Unconditional JMP </a:t>
            </a:r>
          </a:p>
        </p:txBody>
      </p:sp>
      <p:sp>
        <p:nvSpPr>
          <p:cNvPr id="15364" name="Content Placeholder 2"/>
          <p:cNvSpPr>
            <a:spLocks noGrp="1"/>
          </p:cNvSpPr>
          <p:nvPr>
            <p:ph idx="1"/>
          </p:nvPr>
        </p:nvSpPr>
        <p:spPr/>
        <p:txBody>
          <a:bodyPr/>
          <a:lstStyle/>
          <a:p>
            <a:r>
              <a:rPr lang="en-US" smtClean="0"/>
              <a:t>Execution control sequence for the JMP Label instruction: </a:t>
            </a:r>
          </a:p>
          <a:p>
            <a:endParaRPr lang="en-US" smtClean="0"/>
          </a:p>
          <a:p>
            <a:endParaRPr lang="en-US" smtClean="0"/>
          </a:p>
          <a:p>
            <a:endParaRPr lang="en-US" smtClean="0"/>
          </a:p>
          <a:p>
            <a:r>
              <a:rPr lang="en-US" smtClean="0"/>
              <a:t>Number of execution control sequences for the JMP instruction is two for the two-bus CPU design while it is three in the single-bus CPU. </a:t>
            </a:r>
          </a:p>
        </p:txBody>
      </p:sp>
      <p:graphicFrame>
        <p:nvGraphicFramePr>
          <p:cNvPr id="15362" name="Object 3"/>
          <p:cNvGraphicFramePr>
            <a:graphicFrameLocks noChangeAspect="1"/>
          </p:cNvGraphicFramePr>
          <p:nvPr/>
        </p:nvGraphicFramePr>
        <p:xfrm>
          <a:off x="971550" y="5086350"/>
          <a:ext cx="762000" cy="485775"/>
        </p:xfrm>
        <a:graphic>
          <a:graphicData uri="http://schemas.openxmlformats.org/presentationml/2006/ole">
            <p:oleObj spid="_x0000_s15362" name="Package" r:id="rId3" imgW="762120" imgH="485640" progId="Package">
              <p:embed/>
            </p:oleObj>
          </a:graphicData>
        </a:graphic>
      </p:graphicFrame>
      <p:pic>
        <p:nvPicPr>
          <p:cNvPr id="15365" name="Picture 4"/>
          <p:cNvPicPr>
            <a:picLocks noChangeAspect="1" noChangeArrowheads="1"/>
          </p:cNvPicPr>
          <p:nvPr/>
        </p:nvPicPr>
        <p:blipFill>
          <a:blip r:embed="rId4" cstate="print"/>
          <a:srcRect/>
          <a:stretch>
            <a:fillRect/>
          </a:stretch>
        </p:blipFill>
        <p:spPr bwMode="auto">
          <a:xfrm>
            <a:off x="914400" y="2057400"/>
            <a:ext cx="7502525" cy="1314450"/>
          </a:xfrm>
          <a:prstGeom prst="rect">
            <a:avLst/>
          </a:prstGeom>
          <a:noFill/>
          <a:ln w="9525" algn="ctr">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Introduction</a:t>
            </a:r>
          </a:p>
        </p:txBody>
      </p:sp>
      <p:sp>
        <p:nvSpPr>
          <p:cNvPr id="26627" name="Rectangle 3"/>
          <p:cNvSpPr>
            <a:spLocks noGrp="1" noChangeArrowheads="1"/>
          </p:cNvSpPr>
          <p:nvPr>
            <p:ph type="body" idx="1"/>
          </p:nvPr>
        </p:nvSpPr>
        <p:spPr>
          <a:xfrm>
            <a:off x="457200" y="1143000"/>
            <a:ext cx="4572000" cy="4935538"/>
          </a:xfrm>
        </p:spPr>
        <p:txBody>
          <a:bodyPr/>
          <a:lstStyle/>
          <a:p>
            <a:r>
              <a:rPr lang="en-US" smtClean="0"/>
              <a:t>A CPU is decomposed into two main parts: data path &amp; control unit. </a:t>
            </a:r>
          </a:p>
          <a:p>
            <a:r>
              <a:rPr lang="en-US" smtClean="0"/>
              <a:t>Data path consists of registers, arithmetic blocks and interconnections.</a:t>
            </a:r>
          </a:p>
          <a:p>
            <a:r>
              <a:rPr lang="en-US" smtClean="0"/>
              <a:t>The flow of data between registers &amp; arithmetic operations are performed in the data path. </a:t>
            </a:r>
          </a:p>
        </p:txBody>
      </p:sp>
      <p:pic>
        <p:nvPicPr>
          <p:cNvPr id="26628" name="Picture 5"/>
          <p:cNvPicPr>
            <a:picLocks noChangeAspect="1" noChangeArrowheads="1"/>
          </p:cNvPicPr>
          <p:nvPr/>
        </p:nvPicPr>
        <p:blipFill>
          <a:blip r:embed="rId2" cstate="print"/>
          <a:srcRect/>
          <a:stretch>
            <a:fillRect/>
          </a:stretch>
        </p:blipFill>
        <p:spPr bwMode="auto">
          <a:xfrm>
            <a:off x="4743450" y="1257300"/>
            <a:ext cx="4057650" cy="49149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2-Bus CPU: Conditional JMP</a:t>
            </a:r>
          </a:p>
        </p:txBody>
      </p:sp>
      <p:sp>
        <p:nvSpPr>
          <p:cNvPr id="38915" name="Content Placeholder 2"/>
          <p:cNvSpPr>
            <a:spLocks noGrp="1"/>
          </p:cNvSpPr>
          <p:nvPr>
            <p:ph idx="1"/>
          </p:nvPr>
        </p:nvSpPr>
        <p:spPr/>
        <p:txBody>
          <a:bodyPr/>
          <a:lstStyle/>
          <a:p>
            <a:r>
              <a:rPr lang="en-US" smtClean="0"/>
              <a:t>Execution control sequence for JMPN instruction:</a:t>
            </a:r>
          </a:p>
          <a:p>
            <a:endParaRPr lang="en-US" smtClean="0"/>
          </a:p>
          <a:p>
            <a:endParaRPr lang="en-US" smtClean="0"/>
          </a:p>
          <a:p>
            <a:endParaRPr lang="en-US" smtClean="0"/>
          </a:p>
          <a:p>
            <a:r>
              <a:rPr lang="en-US" smtClean="0"/>
              <a:t>There is a saving of one clock cycle in the execution control sequence for the JMPN instruction in the two-bus CPU compared to the single-bus CPU. </a:t>
            </a:r>
          </a:p>
        </p:txBody>
      </p:sp>
      <p:pic>
        <p:nvPicPr>
          <p:cNvPr id="38916" name="Picture 2"/>
          <p:cNvPicPr>
            <a:picLocks noChangeAspect="1" noChangeArrowheads="1"/>
          </p:cNvPicPr>
          <p:nvPr/>
        </p:nvPicPr>
        <p:blipFill>
          <a:blip r:embed="rId2" cstate="print"/>
          <a:srcRect/>
          <a:stretch>
            <a:fillRect/>
          </a:stretch>
        </p:blipFill>
        <p:spPr bwMode="auto">
          <a:xfrm>
            <a:off x="914400" y="1771650"/>
            <a:ext cx="7067550" cy="1257300"/>
          </a:xfrm>
          <a:prstGeom prst="rect">
            <a:avLst/>
          </a:prstGeom>
          <a:noFill/>
          <a:ln w="9525" algn="ctr">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r>
              <a:rPr lang="en-US" smtClean="0"/>
              <a:t>Three-Bus CPU Design</a:t>
            </a:r>
          </a:p>
        </p:txBody>
      </p:sp>
      <p:sp>
        <p:nvSpPr>
          <p:cNvPr id="16388" name="Content Placeholder 2"/>
          <p:cNvSpPr>
            <a:spLocks noGrp="1"/>
          </p:cNvSpPr>
          <p:nvPr>
            <p:ph idx="1"/>
          </p:nvPr>
        </p:nvSpPr>
        <p:spPr>
          <a:xfrm>
            <a:off x="457200" y="1143000"/>
            <a:ext cx="4800600" cy="5143500"/>
          </a:xfrm>
        </p:spPr>
        <p:txBody>
          <a:bodyPr/>
          <a:lstStyle/>
          <a:p>
            <a:r>
              <a:rPr lang="en-US" smtClean="0"/>
              <a:t>Each register, R1-R4, is connected to bus A and bus B.</a:t>
            </a:r>
          </a:p>
          <a:p>
            <a:r>
              <a:rPr lang="en-US" smtClean="0"/>
              <a:t>No temporary registers are connected to ALU.</a:t>
            </a:r>
          </a:p>
          <a:p>
            <a:r>
              <a:rPr lang="en-US" smtClean="0"/>
              <a:t>Input of all registers is connected to the C bus.</a:t>
            </a:r>
          </a:p>
          <a:p>
            <a:r>
              <a:rPr lang="en-US" smtClean="0"/>
              <a:t>IR is connected only to the A bus, while PC and MDR are connected only to the B bus.</a:t>
            </a:r>
          </a:p>
          <a:p>
            <a:r>
              <a:rPr lang="en-US" smtClean="0"/>
              <a:t>Input of the MAR register is also connected to the B bus.</a:t>
            </a:r>
          </a:p>
        </p:txBody>
      </p:sp>
      <p:pic>
        <p:nvPicPr>
          <p:cNvPr id="16389" name="Picture 2"/>
          <p:cNvPicPr>
            <a:picLocks noChangeAspect="1" noChangeArrowheads="1"/>
          </p:cNvPicPr>
          <p:nvPr/>
        </p:nvPicPr>
        <p:blipFill>
          <a:blip r:embed="rId3" cstate="print"/>
          <a:srcRect/>
          <a:stretch>
            <a:fillRect/>
          </a:stretch>
        </p:blipFill>
        <p:spPr bwMode="auto">
          <a:xfrm>
            <a:off x="5086350" y="1200150"/>
            <a:ext cx="3790950" cy="5143500"/>
          </a:xfrm>
          <a:prstGeom prst="rect">
            <a:avLst/>
          </a:prstGeom>
          <a:noFill/>
          <a:ln w="9525" algn="ctr">
            <a:noFill/>
            <a:miter lim="800000"/>
            <a:headEnd/>
            <a:tailEnd/>
          </a:ln>
        </p:spPr>
      </p:pic>
      <p:graphicFrame>
        <p:nvGraphicFramePr>
          <p:cNvPr id="16386" name="Object 3"/>
          <p:cNvGraphicFramePr>
            <a:graphicFrameLocks noChangeAspect="1"/>
          </p:cNvGraphicFramePr>
          <p:nvPr/>
        </p:nvGraphicFramePr>
        <p:xfrm>
          <a:off x="4343400" y="5657850"/>
          <a:ext cx="771525" cy="485775"/>
        </p:xfrm>
        <a:graphic>
          <a:graphicData uri="http://schemas.openxmlformats.org/presentationml/2006/ole">
            <p:oleObj spid="_x0000_s16386" name="Package" r:id="rId4" imgW="771480" imgH="485640" progId="Package">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r>
              <a:rPr lang="en-US" smtClean="0"/>
              <a:t>3-Bus CPU: Fetch Control Sequence</a:t>
            </a:r>
          </a:p>
        </p:txBody>
      </p:sp>
      <p:sp>
        <p:nvSpPr>
          <p:cNvPr id="17412" name="Content Placeholder 2"/>
          <p:cNvSpPr>
            <a:spLocks noGrp="1"/>
          </p:cNvSpPr>
          <p:nvPr>
            <p:ph idx="1"/>
          </p:nvPr>
        </p:nvSpPr>
        <p:spPr/>
        <p:txBody>
          <a:bodyPr/>
          <a:lstStyle/>
          <a:p>
            <a:r>
              <a:rPr lang="en-US" smtClean="0"/>
              <a:t>Fetch control sequence:</a:t>
            </a:r>
          </a:p>
          <a:p>
            <a:endParaRPr lang="en-US" smtClean="0"/>
          </a:p>
          <a:p>
            <a:endParaRPr lang="en-US" smtClean="0"/>
          </a:p>
          <a:p>
            <a:endParaRPr lang="en-US" smtClean="0"/>
          </a:p>
          <a:p>
            <a:r>
              <a:rPr lang="en-US" smtClean="0"/>
              <a:t>Number of clock cycles required to fetch an instruction in the three-bus CPU design is less than both two-bus and single-bus designs by one clock cycle.</a:t>
            </a:r>
          </a:p>
          <a:p>
            <a:r>
              <a:rPr lang="en-US" smtClean="0"/>
              <a:t>Note that the control signal for capturing in the PC register should be modified as shown below:</a:t>
            </a:r>
          </a:p>
          <a:p>
            <a:endParaRPr lang="en-US" smtClean="0"/>
          </a:p>
          <a:p>
            <a:r>
              <a:rPr lang="en-US" smtClean="0"/>
              <a:t>RUN signal will be 0 when we are in a waiting state. </a:t>
            </a:r>
          </a:p>
          <a:p>
            <a:endParaRPr lang="en-US" smtClean="0"/>
          </a:p>
          <a:p>
            <a:endParaRPr lang="en-US" smtClean="0"/>
          </a:p>
          <a:p>
            <a:endParaRPr lang="en-US" smtClean="0"/>
          </a:p>
          <a:p>
            <a:endParaRPr lang="en-US" smtClean="0"/>
          </a:p>
        </p:txBody>
      </p:sp>
      <p:pic>
        <p:nvPicPr>
          <p:cNvPr id="17413" name="Picture 3"/>
          <p:cNvPicPr>
            <a:picLocks noChangeAspect="1" noChangeArrowheads="1"/>
          </p:cNvPicPr>
          <p:nvPr/>
        </p:nvPicPr>
        <p:blipFill>
          <a:blip r:embed="rId3" cstate="print"/>
          <a:srcRect/>
          <a:stretch>
            <a:fillRect/>
          </a:stretch>
        </p:blipFill>
        <p:spPr bwMode="auto">
          <a:xfrm>
            <a:off x="857250" y="1657350"/>
            <a:ext cx="6942138" cy="1257300"/>
          </a:xfrm>
          <a:prstGeom prst="rect">
            <a:avLst/>
          </a:prstGeom>
          <a:noFill/>
          <a:ln w="9525" algn="ctr">
            <a:noFill/>
            <a:miter lim="800000"/>
            <a:headEnd/>
            <a:tailEnd/>
          </a:ln>
        </p:spPr>
      </p:pic>
      <p:pic>
        <p:nvPicPr>
          <p:cNvPr id="17414" name="Picture 4"/>
          <p:cNvPicPr>
            <a:picLocks noChangeAspect="1" noChangeArrowheads="1"/>
          </p:cNvPicPr>
          <p:nvPr/>
        </p:nvPicPr>
        <p:blipFill>
          <a:blip r:embed="rId4" cstate="print"/>
          <a:srcRect/>
          <a:stretch>
            <a:fillRect/>
          </a:stretch>
        </p:blipFill>
        <p:spPr bwMode="auto">
          <a:xfrm>
            <a:off x="1714500" y="5257800"/>
            <a:ext cx="1914525" cy="600075"/>
          </a:xfrm>
          <a:prstGeom prst="rect">
            <a:avLst/>
          </a:prstGeom>
          <a:noFill/>
          <a:ln w="9525" algn="ctr">
            <a:noFill/>
            <a:miter lim="800000"/>
            <a:headEnd/>
            <a:tailEnd/>
          </a:ln>
        </p:spPr>
      </p:pic>
      <p:graphicFrame>
        <p:nvGraphicFramePr>
          <p:cNvPr id="17410" name="Object 5"/>
          <p:cNvGraphicFramePr>
            <a:graphicFrameLocks noChangeAspect="1"/>
          </p:cNvGraphicFramePr>
          <p:nvPr/>
        </p:nvGraphicFramePr>
        <p:xfrm>
          <a:off x="4972050" y="5314950"/>
          <a:ext cx="857250" cy="485775"/>
        </p:xfrm>
        <a:graphic>
          <a:graphicData uri="http://schemas.openxmlformats.org/presentationml/2006/ole">
            <p:oleObj spid="_x0000_s17410" name="Package" r:id="rId5" imgW="857160" imgH="485640" progId="Package">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r>
              <a:rPr lang="en-US" smtClean="0"/>
              <a:t>3-Bus CPU: Add R1, [R3]</a:t>
            </a:r>
          </a:p>
        </p:txBody>
      </p:sp>
      <p:sp>
        <p:nvSpPr>
          <p:cNvPr id="18436" name="Content Placeholder 2"/>
          <p:cNvSpPr>
            <a:spLocks noGrp="1"/>
          </p:cNvSpPr>
          <p:nvPr>
            <p:ph idx="1"/>
          </p:nvPr>
        </p:nvSpPr>
        <p:spPr/>
        <p:txBody>
          <a:bodyPr/>
          <a:lstStyle/>
          <a:p>
            <a:r>
              <a:rPr lang="en-US" smtClean="0"/>
              <a:t>Execution control sequence for </a:t>
            </a:r>
            <a:r>
              <a:rPr lang="pt-BR" smtClean="0"/>
              <a:t>ADD R1, [R3] (R1← R1 + [R3]):</a:t>
            </a:r>
          </a:p>
          <a:p>
            <a:endParaRPr lang="pt-BR" smtClean="0"/>
          </a:p>
          <a:p>
            <a:endParaRPr lang="pt-BR" smtClean="0"/>
          </a:p>
          <a:p>
            <a:endParaRPr lang="pt-BR" smtClean="0"/>
          </a:p>
          <a:p>
            <a:r>
              <a:rPr lang="en-US" smtClean="0"/>
              <a:t>The number of clock cycles for the ADD instruction is 4 in the three-bus CPU, including the fetch clock cycles, while it is 7 in the single-bus CPU, and 6 in the two-bus CPU. </a:t>
            </a:r>
          </a:p>
          <a:p>
            <a:r>
              <a:rPr lang="en-US" smtClean="0"/>
              <a:t>Thus, there is a significant speedup gain in the number of clock cycles required to execute the ADD instruction. </a:t>
            </a:r>
          </a:p>
        </p:txBody>
      </p:sp>
      <p:pic>
        <p:nvPicPr>
          <p:cNvPr id="18437" name="Picture 2"/>
          <p:cNvPicPr>
            <a:picLocks noChangeAspect="1" noChangeArrowheads="1"/>
          </p:cNvPicPr>
          <p:nvPr/>
        </p:nvPicPr>
        <p:blipFill>
          <a:blip r:embed="rId3" cstate="print"/>
          <a:srcRect/>
          <a:stretch>
            <a:fillRect/>
          </a:stretch>
        </p:blipFill>
        <p:spPr bwMode="auto">
          <a:xfrm>
            <a:off x="857250" y="2114550"/>
            <a:ext cx="7029450" cy="1535113"/>
          </a:xfrm>
          <a:prstGeom prst="rect">
            <a:avLst/>
          </a:prstGeom>
          <a:noFill/>
          <a:ln w="9525" algn="ctr">
            <a:noFill/>
            <a:miter lim="800000"/>
            <a:headEnd/>
            <a:tailEnd/>
          </a:ln>
        </p:spPr>
      </p:pic>
      <p:graphicFrame>
        <p:nvGraphicFramePr>
          <p:cNvPr id="18434" name="Object 3"/>
          <p:cNvGraphicFramePr>
            <a:graphicFrameLocks noChangeAspect="1"/>
          </p:cNvGraphicFramePr>
          <p:nvPr/>
        </p:nvGraphicFramePr>
        <p:xfrm>
          <a:off x="7086600" y="4629150"/>
          <a:ext cx="762000" cy="485775"/>
        </p:xfrm>
        <a:graphic>
          <a:graphicData uri="http://schemas.openxmlformats.org/presentationml/2006/ole">
            <p:oleObj spid="_x0000_s18434" name="Package" r:id="rId4" imgW="762120" imgH="485640" progId="Package">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3-Bus Speedup</a:t>
            </a:r>
          </a:p>
        </p:txBody>
      </p:sp>
      <p:sp>
        <p:nvSpPr>
          <p:cNvPr id="39939" name="Content Placeholder 2"/>
          <p:cNvSpPr>
            <a:spLocks noGrp="1"/>
          </p:cNvSpPr>
          <p:nvPr>
            <p:ph idx="1"/>
          </p:nvPr>
        </p:nvSpPr>
        <p:spPr/>
        <p:txBody>
          <a:bodyPr/>
          <a:lstStyle/>
          <a:p>
            <a:r>
              <a:rPr lang="en-US" smtClean="0"/>
              <a:t>Clock period in 3-bus CPU equal to that in 2-Bus CPU as signals propagate through A and B buses in parallel.</a:t>
            </a:r>
          </a:p>
          <a:p>
            <a:r>
              <a:rPr lang="en-US" smtClean="0"/>
              <a:t> It requires two-bus propagation delays like the 2-Bus CPU.</a:t>
            </a:r>
          </a:p>
          <a:p>
            <a:endParaRPr lang="en-US" smtClean="0"/>
          </a:p>
        </p:txBody>
      </p:sp>
      <p:pic>
        <p:nvPicPr>
          <p:cNvPr id="39940" name="Picture 2"/>
          <p:cNvPicPr>
            <a:picLocks noChangeAspect="1" noChangeArrowheads="1"/>
          </p:cNvPicPr>
          <p:nvPr/>
        </p:nvPicPr>
        <p:blipFill>
          <a:blip r:embed="rId2" cstate="print"/>
          <a:srcRect/>
          <a:stretch>
            <a:fillRect/>
          </a:stretch>
        </p:blipFill>
        <p:spPr bwMode="auto">
          <a:xfrm>
            <a:off x="914400" y="2971800"/>
            <a:ext cx="7258050" cy="3305175"/>
          </a:xfrm>
          <a:prstGeom prst="rect">
            <a:avLst/>
          </a:prstGeom>
          <a:noFill/>
          <a:ln w="9525" algn="ctr">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r>
              <a:rPr lang="en-US" smtClean="0"/>
              <a:t>3-Bus: Unconditional &amp; Cond. JMP</a:t>
            </a:r>
          </a:p>
        </p:txBody>
      </p:sp>
      <p:sp>
        <p:nvSpPr>
          <p:cNvPr id="19460" name="Content Placeholder 2"/>
          <p:cNvSpPr>
            <a:spLocks noGrp="1"/>
          </p:cNvSpPr>
          <p:nvPr>
            <p:ph idx="1"/>
          </p:nvPr>
        </p:nvSpPr>
        <p:spPr/>
        <p:txBody>
          <a:bodyPr/>
          <a:lstStyle/>
          <a:p>
            <a:r>
              <a:rPr lang="en-US" smtClean="0"/>
              <a:t>Execution control sequence for the JMP Label instruction</a:t>
            </a:r>
          </a:p>
          <a:p>
            <a:endParaRPr lang="en-US" smtClean="0"/>
          </a:p>
          <a:p>
            <a:endParaRPr lang="en-US" smtClean="0"/>
          </a:p>
          <a:p>
            <a:r>
              <a:rPr lang="en-US" smtClean="0"/>
              <a:t>Execution control sequence for the JMPN Label instruction:</a:t>
            </a:r>
          </a:p>
          <a:p>
            <a:endParaRPr lang="en-US" smtClean="0"/>
          </a:p>
          <a:p>
            <a:endParaRPr lang="en-US" smtClean="0"/>
          </a:p>
          <a:p>
            <a:r>
              <a:rPr lang="en-US" smtClean="0"/>
              <a:t>Signal PCin becomes 1 conditionally based on the sign flag (N). </a:t>
            </a:r>
          </a:p>
          <a:p>
            <a:r>
              <a:rPr lang="en-US" smtClean="0"/>
              <a:t>PCin becomes 1 if N=1 and we are in T3 of the JMPN instruction.</a:t>
            </a:r>
          </a:p>
        </p:txBody>
      </p:sp>
      <p:pic>
        <p:nvPicPr>
          <p:cNvPr id="19461" name="Picture 2"/>
          <p:cNvPicPr>
            <a:picLocks noChangeAspect="1" noChangeArrowheads="1"/>
          </p:cNvPicPr>
          <p:nvPr/>
        </p:nvPicPr>
        <p:blipFill>
          <a:blip r:embed="rId3" cstate="print"/>
          <a:srcRect/>
          <a:stretch>
            <a:fillRect/>
          </a:stretch>
        </p:blipFill>
        <p:spPr bwMode="auto">
          <a:xfrm>
            <a:off x="857250" y="1714500"/>
            <a:ext cx="7454900" cy="800100"/>
          </a:xfrm>
          <a:prstGeom prst="rect">
            <a:avLst/>
          </a:prstGeom>
          <a:noFill/>
          <a:ln w="9525" algn="ctr">
            <a:noFill/>
            <a:miter lim="800000"/>
            <a:headEnd/>
            <a:tailEnd/>
          </a:ln>
        </p:spPr>
      </p:pic>
      <p:pic>
        <p:nvPicPr>
          <p:cNvPr id="19462" name="Picture 3"/>
          <p:cNvPicPr>
            <a:picLocks noChangeAspect="1" noChangeArrowheads="1"/>
          </p:cNvPicPr>
          <p:nvPr/>
        </p:nvPicPr>
        <p:blipFill>
          <a:blip r:embed="rId4" cstate="print"/>
          <a:srcRect/>
          <a:stretch>
            <a:fillRect/>
          </a:stretch>
        </p:blipFill>
        <p:spPr bwMode="auto">
          <a:xfrm>
            <a:off x="914400" y="3600450"/>
            <a:ext cx="7481888" cy="685800"/>
          </a:xfrm>
          <a:prstGeom prst="rect">
            <a:avLst/>
          </a:prstGeom>
          <a:noFill/>
          <a:ln w="9525" algn="ctr">
            <a:noFill/>
            <a:miter lim="800000"/>
            <a:headEnd/>
            <a:tailEnd/>
          </a:ln>
        </p:spPr>
      </p:pic>
      <p:graphicFrame>
        <p:nvGraphicFramePr>
          <p:cNvPr id="19458" name="Object 4"/>
          <p:cNvGraphicFramePr>
            <a:graphicFrameLocks noChangeAspect="1"/>
          </p:cNvGraphicFramePr>
          <p:nvPr/>
        </p:nvGraphicFramePr>
        <p:xfrm>
          <a:off x="7600950" y="2686050"/>
          <a:ext cx="762000" cy="485775"/>
        </p:xfrm>
        <a:graphic>
          <a:graphicData uri="http://schemas.openxmlformats.org/presentationml/2006/ole">
            <p:oleObj spid="_x0000_s19458" name="Package" r:id="rId5" imgW="762120" imgH="485640" progId="Package">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Control Unit Design</a:t>
            </a:r>
          </a:p>
        </p:txBody>
      </p:sp>
      <p:sp>
        <p:nvSpPr>
          <p:cNvPr id="40963" name="Content Placeholder 2"/>
          <p:cNvSpPr>
            <a:spLocks noGrp="1"/>
          </p:cNvSpPr>
          <p:nvPr>
            <p:ph idx="1"/>
          </p:nvPr>
        </p:nvSpPr>
        <p:spPr/>
        <p:txBody>
          <a:bodyPr/>
          <a:lstStyle/>
          <a:p>
            <a:r>
              <a:rPr lang="en-US" smtClean="0"/>
              <a:t>The control unit generates the control signals required to perform an operation in the proper sequence. </a:t>
            </a:r>
          </a:p>
          <a:p>
            <a:r>
              <a:rPr lang="en-US" smtClean="0"/>
              <a:t>All the signals that control the operation of the data path are generated by the control unit. </a:t>
            </a:r>
          </a:p>
          <a:p>
            <a:r>
              <a:rPr lang="en-US" smtClean="0"/>
              <a:t>Signals generated by the control unit are uniquely determined by: </a:t>
            </a:r>
          </a:p>
          <a:p>
            <a:pPr lvl="1"/>
            <a:r>
              <a:rPr lang="en-US" smtClean="0">
                <a:solidFill>
                  <a:srgbClr val="FF0000"/>
                </a:solidFill>
              </a:rPr>
              <a:t>Contents of control step counter</a:t>
            </a:r>
            <a:r>
              <a:rPr lang="en-US" smtClean="0"/>
              <a:t>: each state, or count, corresponds to one of the time steps required in the sequence.</a:t>
            </a:r>
          </a:p>
          <a:p>
            <a:pPr lvl="1"/>
            <a:r>
              <a:rPr lang="en-US" smtClean="0">
                <a:solidFill>
                  <a:srgbClr val="FF0000"/>
                </a:solidFill>
              </a:rPr>
              <a:t>Contents of the instruction register</a:t>
            </a:r>
            <a:r>
              <a:rPr lang="en-US" smtClean="0"/>
              <a:t>: specifies the type of the instruction to be executed as specified by the opcode. </a:t>
            </a:r>
          </a:p>
          <a:p>
            <a:pPr lvl="1"/>
            <a:r>
              <a:rPr lang="en-US" smtClean="0">
                <a:solidFill>
                  <a:srgbClr val="FF0000"/>
                </a:solidFill>
              </a:rPr>
              <a:t>Contents of the condition code and other status flags</a:t>
            </a:r>
            <a:r>
              <a:rPr lang="en-US" smtClean="0"/>
              <a:t>: signals from data path like Sign Flag, Zero Flag, ... etc., and other signals like MFC, interrupts, ... etc.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Control Unit Design</a:t>
            </a:r>
          </a:p>
        </p:txBody>
      </p:sp>
      <p:sp>
        <p:nvSpPr>
          <p:cNvPr id="41987" name="Content Placeholder 2"/>
          <p:cNvSpPr>
            <a:spLocks noGrp="1"/>
          </p:cNvSpPr>
          <p:nvPr>
            <p:ph idx="1"/>
          </p:nvPr>
        </p:nvSpPr>
        <p:spPr/>
        <p:txBody>
          <a:bodyPr/>
          <a:lstStyle/>
          <a:p>
            <a:r>
              <a:rPr lang="en-US" smtClean="0"/>
              <a:t>Control unit can be designed using any of the following approaches: </a:t>
            </a:r>
          </a:p>
          <a:p>
            <a:pPr lvl="1"/>
            <a:r>
              <a:rPr lang="en-US" smtClean="0">
                <a:solidFill>
                  <a:srgbClr val="FF0000"/>
                </a:solidFill>
              </a:rPr>
              <a:t>Hardwired Controller</a:t>
            </a:r>
            <a:r>
              <a:rPr lang="en-US" smtClean="0"/>
              <a:t>: uses combinational logic to produce control signal outputs.</a:t>
            </a:r>
          </a:p>
          <a:p>
            <a:pPr lvl="1"/>
            <a:r>
              <a:rPr lang="en-US" smtClean="0">
                <a:solidFill>
                  <a:srgbClr val="FF0000"/>
                </a:solidFill>
              </a:rPr>
              <a:t>Microprogrammed Controller</a:t>
            </a:r>
            <a:r>
              <a:rPr lang="en-US" smtClean="0"/>
              <a:t>: control signals are generated by a program similar to machine language programs. </a:t>
            </a:r>
          </a:p>
          <a:p>
            <a:r>
              <a:rPr lang="en-US" smtClean="0"/>
              <a:t>The two approaches have tradeoffs in terms of area, speed, and flexibility.</a:t>
            </a:r>
          </a:p>
          <a:p>
            <a:endParaRPr lang="en-US" smtClean="0"/>
          </a:p>
          <a:p>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Hardwired Control Unit Design </a:t>
            </a:r>
          </a:p>
        </p:txBody>
      </p:sp>
      <p:sp>
        <p:nvSpPr>
          <p:cNvPr id="43011" name="Content Placeholder 2"/>
          <p:cNvSpPr>
            <a:spLocks noGrp="1"/>
          </p:cNvSpPr>
          <p:nvPr>
            <p:ph idx="1"/>
          </p:nvPr>
        </p:nvSpPr>
        <p:spPr/>
        <p:txBody>
          <a:bodyPr/>
          <a:lstStyle/>
          <a:p>
            <a:r>
              <a:rPr lang="en-US" smtClean="0"/>
              <a:t>The general hardwired control unit organization is shown below: </a:t>
            </a:r>
          </a:p>
          <a:p>
            <a:endParaRPr lang="en-US" smtClean="0"/>
          </a:p>
        </p:txBody>
      </p:sp>
      <p:pic>
        <p:nvPicPr>
          <p:cNvPr id="43012" name="Picture 2"/>
          <p:cNvPicPr>
            <a:picLocks noChangeAspect="1" noChangeArrowheads="1"/>
          </p:cNvPicPr>
          <p:nvPr/>
        </p:nvPicPr>
        <p:blipFill>
          <a:blip r:embed="rId2" cstate="print"/>
          <a:srcRect/>
          <a:stretch>
            <a:fillRect/>
          </a:stretch>
        </p:blipFill>
        <p:spPr bwMode="auto">
          <a:xfrm>
            <a:off x="971550" y="1885950"/>
            <a:ext cx="6972300" cy="4194175"/>
          </a:xfrm>
          <a:prstGeom prst="rect">
            <a:avLst/>
          </a:prstGeom>
          <a:noFill/>
          <a:ln w="9525" algn="ctr">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Hardwired Control Unit Design</a:t>
            </a:r>
          </a:p>
        </p:txBody>
      </p:sp>
      <p:sp>
        <p:nvSpPr>
          <p:cNvPr id="3" name="Content Placeholder 2"/>
          <p:cNvSpPr>
            <a:spLocks noGrp="1"/>
          </p:cNvSpPr>
          <p:nvPr>
            <p:ph idx="1"/>
          </p:nvPr>
        </p:nvSpPr>
        <p:spPr/>
        <p:txBody>
          <a:bodyPr/>
          <a:lstStyle/>
          <a:p>
            <a:pPr>
              <a:defRPr/>
            </a:pPr>
            <a:r>
              <a:rPr lang="en-US" dirty="0" smtClean="0">
                <a:solidFill>
                  <a:srgbClr val="FF0000"/>
                </a:solidFill>
              </a:rPr>
              <a:t>Control step counter</a:t>
            </a:r>
            <a:r>
              <a:rPr lang="en-US" dirty="0" smtClean="0"/>
              <a:t>: used to keep track of the control step we are currently in. </a:t>
            </a:r>
          </a:p>
          <a:p>
            <a:pPr lvl="1">
              <a:defRPr/>
            </a:pPr>
            <a:r>
              <a:rPr lang="en-US" dirty="0" smtClean="0">
                <a:ea typeface="+mn-ea"/>
              </a:rPr>
              <a:t>Let n be the maximum number of control steps required for implementing any instruction in the CPU. </a:t>
            </a:r>
          </a:p>
          <a:p>
            <a:pPr lvl="1">
              <a:defRPr/>
            </a:pPr>
            <a:r>
              <a:rPr lang="en-US" dirty="0" smtClean="0">
                <a:ea typeface="+mn-ea"/>
              </a:rPr>
              <a:t>Size of control step counter is k=log</a:t>
            </a:r>
            <a:r>
              <a:rPr lang="en-US" baseline="-25000" dirty="0" smtClean="0">
                <a:ea typeface="+mn-ea"/>
              </a:rPr>
              <a:t>2</a:t>
            </a:r>
            <a:r>
              <a:rPr lang="en-US" dirty="0" smtClean="0">
                <a:ea typeface="+mn-ea"/>
              </a:rPr>
              <a:t> n bits. </a:t>
            </a:r>
          </a:p>
          <a:p>
            <a:pPr>
              <a:defRPr/>
            </a:pPr>
            <a:r>
              <a:rPr lang="en-US" dirty="0" smtClean="0">
                <a:solidFill>
                  <a:srgbClr val="FF0000"/>
                </a:solidFill>
              </a:rPr>
              <a:t>Step Counter Decoder</a:t>
            </a:r>
            <a:r>
              <a:rPr lang="en-US" dirty="0" smtClean="0"/>
              <a:t>: step counter feeds an n x 2</a:t>
            </a:r>
            <a:r>
              <a:rPr lang="en-US" baseline="30000" dirty="0" smtClean="0"/>
              <a:t>n</a:t>
            </a:r>
            <a:r>
              <a:rPr lang="en-US" dirty="0" smtClean="0"/>
              <a:t> Decoder to generate n control step signals T</a:t>
            </a:r>
            <a:r>
              <a:rPr lang="en-US" sz="2000" dirty="0" smtClean="0"/>
              <a:t>1</a:t>
            </a:r>
            <a:r>
              <a:rPr lang="en-US" dirty="0" smtClean="0"/>
              <a:t>, T</a:t>
            </a:r>
            <a:r>
              <a:rPr lang="en-US" sz="2000" dirty="0" smtClean="0"/>
              <a:t>2</a:t>
            </a:r>
            <a:r>
              <a:rPr lang="en-US" dirty="0" smtClean="0"/>
              <a:t>, ...,T</a:t>
            </a:r>
            <a:r>
              <a:rPr lang="en-US" sz="2000" dirty="0" smtClean="0"/>
              <a:t>n</a:t>
            </a:r>
            <a:r>
              <a:rPr lang="en-US" dirty="0" smtClean="0"/>
              <a:t>. </a:t>
            </a:r>
          </a:p>
          <a:p>
            <a:pPr>
              <a:defRPr/>
            </a:pPr>
            <a:r>
              <a:rPr lang="en-US" dirty="0" smtClean="0">
                <a:solidFill>
                  <a:srgbClr val="FF0000"/>
                </a:solidFill>
              </a:rPr>
              <a:t>Instruction decoder</a:t>
            </a:r>
            <a:r>
              <a:rPr lang="en-US" dirty="0" smtClean="0"/>
              <a:t>: used to decode </a:t>
            </a:r>
            <a:r>
              <a:rPr lang="en-US" dirty="0" err="1" smtClean="0"/>
              <a:t>opcode</a:t>
            </a:r>
            <a:r>
              <a:rPr lang="en-US" dirty="0" smtClean="0"/>
              <a:t> of IR to generate a signal for each instruction. </a:t>
            </a:r>
          </a:p>
          <a:p>
            <a:pPr>
              <a:defRPr/>
            </a:pPr>
            <a:r>
              <a:rPr lang="en-US" dirty="0" smtClean="0">
                <a:solidFill>
                  <a:srgbClr val="FF0000"/>
                </a:solidFill>
              </a:rPr>
              <a:t>Encoder</a:t>
            </a:r>
            <a:r>
              <a:rPr lang="en-US" dirty="0" smtClean="0"/>
              <a:t>: combinational logic that implements the equation for each control signal based on the control step signals, the instruction signals, and the flags.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Introduction</a:t>
            </a:r>
          </a:p>
        </p:txBody>
      </p:sp>
      <p:sp>
        <p:nvSpPr>
          <p:cNvPr id="27651" name="Content Placeholder 2"/>
          <p:cNvSpPr>
            <a:spLocks noGrp="1"/>
          </p:cNvSpPr>
          <p:nvPr>
            <p:ph idx="1"/>
          </p:nvPr>
        </p:nvSpPr>
        <p:spPr/>
        <p:txBody>
          <a:bodyPr/>
          <a:lstStyle/>
          <a:p>
            <a:r>
              <a:rPr lang="en-US" smtClean="0"/>
              <a:t>Data path is controlled by a set of signals to cause actions to take place.</a:t>
            </a:r>
          </a:p>
          <a:p>
            <a:r>
              <a:rPr lang="en-US" smtClean="0"/>
              <a:t>Examples of such signals are </a:t>
            </a:r>
          </a:p>
          <a:p>
            <a:pPr lvl="1"/>
            <a:r>
              <a:rPr lang="en-US" smtClean="0"/>
              <a:t>strobe signals to load registers</a:t>
            </a:r>
          </a:p>
          <a:p>
            <a:pPr lvl="1"/>
            <a:r>
              <a:rPr lang="en-US" smtClean="0"/>
              <a:t>signals to control the connectivity of outputs to a bus.</a:t>
            </a:r>
          </a:p>
          <a:p>
            <a:r>
              <a:rPr lang="en-US" smtClean="0"/>
              <a:t>In order to perform an operation on the data path, it is required to generate the control signals in the correct order to affect the correct data path activity.</a:t>
            </a:r>
          </a:p>
          <a:p>
            <a:r>
              <a:rPr lang="en-US" smtClean="0"/>
              <a:t>The control unit receives signals that describe the state of the data path and the control unit sends control signals to the data path.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Hardwired Control Unit Design</a:t>
            </a:r>
          </a:p>
        </p:txBody>
      </p:sp>
      <p:sp>
        <p:nvSpPr>
          <p:cNvPr id="3" name="Content Placeholder 2"/>
          <p:cNvSpPr>
            <a:spLocks noGrp="1"/>
          </p:cNvSpPr>
          <p:nvPr>
            <p:ph idx="1"/>
          </p:nvPr>
        </p:nvSpPr>
        <p:spPr/>
        <p:txBody>
          <a:bodyPr/>
          <a:lstStyle/>
          <a:p>
            <a:pPr>
              <a:defRPr/>
            </a:pPr>
            <a:r>
              <a:rPr lang="en-US" dirty="0" smtClean="0">
                <a:solidFill>
                  <a:srgbClr val="FF0000"/>
                </a:solidFill>
              </a:rPr>
              <a:t>END signal </a:t>
            </a:r>
            <a:r>
              <a:rPr lang="en-US" dirty="0" smtClean="0"/>
              <a:t>is connected to a synchronous reset input of the control step counter. </a:t>
            </a:r>
          </a:p>
          <a:p>
            <a:pPr lvl="1">
              <a:defRPr/>
            </a:pPr>
            <a:r>
              <a:rPr lang="en-US" dirty="0" smtClean="0">
                <a:ea typeface="+mn-ea"/>
              </a:rPr>
              <a:t>When END=1 in a control step, on the next rising-edge of the clock the counter resets to 0 and hence T1 becomes 1, i.e. the control unit goes to T1 to start the fetch process.</a:t>
            </a:r>
          </a:p>
          <a:p>
            <a:pPr>
              <a:defRPr/>
            </a:pPr>
            <a:r>
              <a:rPr lang="en-US" dirty="0" smtClean="0">
                <a:solidFill>
                  <a:srgbClr val="FF0000"/>
                </a:solidFill>
              </a:rPr>
              <a:t>Run signal </a:t>
            </a:r>
            <a:r>
              <a:rPr lang="en-US" dirty="0" smtClean="0"/>
              <a:t>is ANDED with the clock to control the step counter clock. </a:t>
            </a:r>
          </a:p>
          <a:p>
            <a:pPr lvl="1">
              <a:defRPr/>
            </a:pPr>
            <a:r>
              <a:rPr lang="en-US" dirty="0" smtClean="0">
                <a:ea typeface="+mn-ea"/>
              </a:rPr>
              <a:t>When Run=0, the clock feeding the step counter will be 0 and the counter will not increment. </a:t>
            </a:r>
          </a:p>
          <a:p>
            <a:pPr lvl="1">
              <a:defRPr/>
            </a:pPr>
            <a:r>
              <a:rPr lang="en-US" dirty="0" smtClean="0">
                <a:ea typeface="+mn-ea"/>
              </a:rPr>
              <a:t>When Run=1, the counter increments on the rising-edge of the clock.</a:t>
            </a:r>
          </a:p>
          <a:p>
            <a:pPr>
              <a:defRPr/>
            </a:pPr>
            <a:r>
              <a:rPr lang="en-US" dirty="0" smtClean="0"/>
              <a:t>Run signal controls waiting until the memory finishes its operation and not go to the next control step.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Generation of Control Signals </a:t>
            </a:r>
          </a:p>
        </p:txBody>
      </p:sp>
      <p:sp>
        <p:nvSpPr>
          <p:cNvPr id="46083" name="Content Placeholder 2"/>
          <p:cNvSpPr>
            <a:spLocks noGrp="1"/>
          </p:cNvSpPr>
          <p:nvPr>
            <p:ph idx="1"/>
          </p:nvPr>
        </p:nvSpPr>
        <p:spPr/>
        <p:txBody>
          <a:bodyPr/>
          <a:lstStyle/>
          <a:p>
            <a:r>
              <a:rPr lang="en-US" smtClean="0"/>
              <a:t>For each signal, we need to find all the conditions that make it 1 by considering all the control steps that require the signal to be 1 and derive the equation for it. </a:t>
            </a:r>
          </a:p>
          <a:p>
            <a:r>
              <a:rPr lang="en-US" smtClean="0"/>
              <a:t>Let us derive the equation for the Zin signal considering only the instructions ADD R1, [R3], JMP Label, and JMPN Label for the single-bus CPU. </a:t>
            </a:r>
          </a:p>
          <a:p>
            <a:r>
              <a:rPr lang="en-US" smtClean="0"/>
              <a:t>Zin = T1 + T6 . ADD + T5 . JMP + T5 . JMPN </a:t>
            </a:r>
          </a:p>
        </p:txBody>
      </p:sp>
      <p:pic>
        <p:nvPicPr>
          <p:cNvPr id="46084" name="Picture 2"/>
          <p:cNvPicPr>
            <a:picLocks noChangeAspect="1" noChangeArrowheads="1"/>
          </p:cNvPicPr>
          <p:nvPr/>
        </p:nvPicPr>
        <p:blipFill>
          <a:blip r:embed="rId2" cstate="print"/>
          <a:srcRect/>
          <a:stretch>
            <a:fillRect/>
          </a:stretch>
        </p:blipFill>
        <p:spPr bwMode="auto">
          <a:xfrm>
            <a:off x="2800350" y="4114800"/>
            <a:ext cx="4095750" cy="2136775"/>
          </a:xfrm>
          <a:prstGeom prst="rect">
            <a:avLst/>
          </a:prstGeom>
          <a:noFill/>
          <a:ln w="9525" algn="ctr">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Generation of Control Signals </a:t>
            </a:r>
          </a:p>
        </p:txBody>
      </p:sp>
      <p:sp>
        <p:nvSpPr>
          <p:cNvPr id="47107" name="Content Placeholder 2"/>
          <p:cNvSpPr>
            <a:spLocks noGrp="1"/>
          </p:cNvSpPr>
          <p:nvPr>
            <p:ph idx="1"/>
          </p:nvPr>
        </p:nvSpPr>
        <p:spPr/>
        <p:txBody>
          <a:bodyPr/>
          <a:lstStyle/>
          <a:p>
            <a:r>
              <a:rPr lang="en-US" smtClean="0"/>
              <a:t>The equation for the END signal can be derived as: </a:t>
            </a:r>
          </a:p>
          <a:p>
            <a:pPr>
              <a:buFont typeface="Wingdings" pitchFamily="2" charset="2"/>
              <a:buNone/>
            </a:pPr>
            <a:r>
              <a:rPr lang="en-US" smtClean="0"/>
              <a:t>END = T7 . ADD + T6 . JMP + T4 . N’ . JMPN +                      	 T6 . N . JMPN </a:t>
            </a:r>
          </a:p>
          <a:p>
            <a:pPr>
              <a:buFont typeface="Wingdings" pitchFamily="2" charset="2"/>
              <a:buNone/>
            </a:pPr>
            <a:r>
              <a:rPr lang="en-US" smtClean="0"/>
              <a:t>= T7 . ADD + T6 . JMP + T4 . N’ . JMPN + T6 . JMPN </a:t>
            </a:r>
          </a:p>
        </p:txBody>
      </p:sp>
      <p:pic>
        <p:nvPicPr>
          <p:cNvPr id="47108" name="Picture 2"/>
          <p:cNvPicPr>
            <a:picLocks noChangeAspect="1" noChangeArrowheads="1"/>
          </p:cNvPicPr>
          <p:nvPr/>
        </p:nvPicPr>
        <p:blipFill>
          <a:blip r:embed="rId2" cstate="print"/>
          <a:srcRect/>
          <a:stretch>
            <a:fillRect/>
          </a:stretch>
        </p:blipFill>
        <p:spPr bwMode="auto">
          <a:xfrm>
            <a:off x="2400300" y="3194050"/>
            <a:ext cx="4743450" cy="3092450"/>
          </a:xfrm>
          <a:prstGeom prst="rect">
            <a:avLst/>
          </a:prstGeom>
          <a:noFill/>
          <a:ln w="9525" algn="ctr">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Deriving Rout &amp; Rin Signals for Registers </a:t>
            </a:r>
          </a:p>
        </p:txBody>
      </p:sp>
      <p:sp>
        <p:nvSpPr>
          <p:cNvPr id="48131" name="Content Placeholder 2"/>
          <p:cNvSpPr>
            <a:spLocks noGrp="1"/>
          </p:cNvSpPr>
          <p:nvPr>
            <p:ph idx="1"/>
          </p:nvPr>
        </p:nvSpPr>
        <p:spPr/>
        <p:txBody>
          <a:bodyPr/>
          <a:lstStyle/>
          <a:p>
            <a:r>
              <a:rPr lang="en-US" smtClean="0"/>
              <a:t>The designer needs to write execution control sequence in general such that the source and destination operands can be any register. </a:t>
            </a:r>
          </a:p>
          <a:p>
            <a:r>
              <a:rPr lang="en-US" smtClean="0"/>
              <a:t>Rout and Rin signals are derived by the control unit after the instruction is fetched and the operands are known.</a:t>
            </a:r>
          </a:p>
          <a:p>
            <a:r>
              <a:rPr lang="en-US" smtClean="0"/>
              <a:t>The general execution control sequence for the instruction </a:t>
            </a:r>
            <a:r>
              <a:rPr lang="pt-BR" smtClean="0"/>
              <a:t>ADD R0, R1 on the 1-bus CPU:</a:t>
            </a:r>
          </a:p>
          <a:p>
            <a:pPr lvl="1"/>
            <a:r>
              <a:rPr lang="en-US" smtClean="0"/>
              <a:t>T4 Rsrc,out, Yin </a:t>
            </a:r>
          </a:p>
          <a:p>
            <a:pPr lvl="1"/>
            <a:r>
              <a:rPr lang="en-US" smtClean="0"/>
              <a:t>T5 Rdst,out, ALU (C=A+B), Zin </a:t>
            </a:r>
          </a:p>
          <a:p>
            <a:pPr lvl="1"/>
            <a:r>
              <a:rPr lang="en-US" smtClean="0"/>
              <a:t>T6 Zout, Rdst,in, END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Deriving Rout &amp; Rin Signals for Registers</a:t>
            </a:r>
          </a:p>
        </p:txBody>
      </p:sp>
      <p:sp>
        <p:nvSpPr>
          <p:cNvPr id="49155" name="Content Placeholder 2"/>
          <p:cNvSpPr>
            <a:spLocks noGrp="1"/>
          </p:cNvSpPr>
          <p:nvPr>
            <p:ph idx="1"/>
          </p:nvPr>
        </p:nvSpPr>
        <p:spPr/>
        <p:txBody>
          <a:bodyPr/>
          <a:lstStyle/>
          <a:p>
            <a:r>
              <a:rPr lang="en-US" smtClean="0"/>
              <a:t>Control unit will generate three general signals Rsrc,out, Rdst,out, and Rdst,in.</a:t>
            </a:r>
          </a:p>
        </p:txBody>
      </p:sp>
      <p:pic>
        <p:nvPicPr>
          <p:cNvPr id="49156" name="Picture 2"/>
          <p:cNvPicPr>
            <a:picLocks noChangeAspect="1" noChangeArrowheads="1"/>
          </p:cNvPicPr>
          <p:nvPr/>
        </p:nvPicPr>
        <p:blipFill>
          <a:blip r:embed="rId2" cstate="print"/>
          <a:srcRect/>
          <a:stretch>
            <a:fillRect/>
          </a:stretch>
        </p:blipFill>
        <p:spPr bwMode="auto">
          <a:xfrm>
            <a:off x="1543050" y="1943100"/>
            <a:ext cx="6000750" cy="4305300"/>
          </a:xfrm>
          <a:prstGeom prst="rect">
            <a:avLst/>
          </a:prstGeom>
          <a:noFill/>
          <a:ln w="9525" algn="ctr">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smtClean="0"/>
              <a:t>CPU-Memory Interface Circuit </a:t>
            </a:r>
            <a:endParaRPr lang="en-US" b="1" smtClean="0"/>
          </a:p>
        </p:txBody>
      </p:sp>
      <p:sp>
        <p:nvSpPr>
          <p:cNvPr id="20484" name="Content Placeholder 2"/>
          <p:cNvSpPr>
            <a:spLocks noGrp="1"/>
          </p:cNvSpPr>
          <p:nvPr>
            <p:ph idx="1"/>
          </p:nvPr>
        </p:nvSpPr>
        <p:spPr/>
        <p:txBody>
          <a:bodyPr/>
          <a:lstStyle/>
          <a:p>
            <a:r>
              <a:rPr lang="en-US" smtClean="0"/>
              <a:t>CPU-Memory interface includes data bus, address bus and some control signals including Read, Write, and Memory-Function-Complete (MFC). </a:t>
            </a:r>
          </a:p>
          <a:p>
            <a:r>
              <a:rPr lang="en-US" smtClean="0"/>
              <a:t>The CPU is interfaced to the data bus and address bus through the MDR and MAR registers, respectively.</a:t>
            </a:r>
          </a:p>
          <a:p>
            <a:r>
              <a:rPr lang="en-US" smtClean="0"/>
              <a:t>In addition to this interface, there is a need for a CPU-Memory interface circuitry to manage their interaction.</a:t>
            </a:r>
          </a:p>
          <a:p>
            <a:r>
              <a:rPr lang="en-US" smtClean="0"/>
              <a:t>It is required that the CPU keeps the Read or Write signal set until the memory finishes the requested operation.</a:t>
            </a:r>
          </a:p>
          <a:p>
            <a:r>
              <a:rPr lang="en-US" smtClean="0"/>
              <a:t>One the MFC is set to 1, then the Read or Write signal can be set to 0. </a:t>
            </a:r>
          </a:p>
        </p:txBody>
      </p:sp>
      <p:graphicFrame>
        <p:nvGraphicFramePr>
          <p:cNvPr id="20482" name="Object 2"/>
          <p:cNvGraphicFramePr>
            <a:graphicFrameLocks noChangeAspect="1"/>
          </p:cNvGraphicFramePr>
          <p:nvPr/>
        </p:nvGraphicFramePr>
        <p:xfrm>
          <a:off x="7200900" y="5829300"/>
          <a:ext cx="1076325" cy="485775"/>
        </p:xfrm>
        <a:graphic>
          <a:graphicData uri="http://schemas.openxmlformats.org/presentationml/2006/ole">
            <p:oleObj spid="_x0000_s20482" name="Package" r:id="rId3" imgW="1076400" imgH="485640" progId="Package">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CPU-Memory Interface Circuit</a:t>
            </a:r>
          </a:p>
        </p:txBody>
      </p:sp>
      <p:sp>
        <p:nvSpPr>
          <p:cNvPr id="3" name="Content Placeholder 2"/>
          <p:cNvSpPr>
            <a:spLocks noGrp="1"/>
          </p:cNvSpPr>
          <p:nvPr>
            <p:ph idx="1"/>
          </p:nvPr>
        </p:nvSpPr>
        <p:spPr/>
        <p:txBody>
          <a:bodyPr/>
          <a:lstStyle/>
          <a:p>
            <a:pPr>
              <a:defRPr/>
            </a:pPr>
            <a:r>
              <a:rPr lang="en-US" dirty="0" smtClean="0"/>
              <a:t>A versatile CPU can communicate with main memory modules of different speeds </a:t>
            </a:r>
          </a:p>
          <a:p>
            <a:pPr lvl="1">
              <a:defRPr/>
            </a:pPr>
            <a:r>
              <a:rPr lang="en-US" dirty="0" smtClean="0">
                <a:ea typeface="+mn-ea"/>
              </a:rPr>
              <a:t>A fast memory can be accessed within a single clock cycle </a:t>
            </a:r>
          </a:p>
          <a:p>
            <a:pPr lvl="1">
              <a:defRPr/>
            </a:pPr>
            <a:r>
              <a:rPr lang="en-US" dirty="0" smtClean="0">
                <a:ea typeface="+mn-ea"/>
              </a:rPr>
              <a:t>Slower memory may require several clock cycles</a:t>
            </a:r>
          </a:p>
          <a:p>
            <a:pPr>
              <a:defRPr/>
            </a:pPr>
            <a:r>
              <a:rPr lang="en-US" dirty="0" smtClean="0"/>
              <a:t>The CPU-memory interface circuit should handle both fast and slow memories.</a:t>
            </a:r>
          </a:p>
          <a:p>
            <a:pPr>
              <a:defRPr/>
            </a:pPr>
            <a:r>
              <a:rPr lang="en-US" dirty="0" smtClean="0"/>
              <a:t>Recall that internal signals generated by the control unit are active for one clock cycle during a given control step.</a:t>
            </a:r>
          </a:p>
          <a:p>
            <a:pPr>
              <a:defRPr/>
            </a:pPr>
            <a:r>
              <a:rPr lang="en-US" dirty="0" smtClean="0"/>
              <a:t>Slow memory has to see those signals for more than one clock cycle. </a:t>
            </a:r>
          </a:p>
          <a:p>
            <a:pPr>
              <a:defRPr/>
            </a:pPr>
            <a:r>
              <a:rPr lang="en-US" dirty="0" smtClean="0"/>
              <a:t>CPU-memory interface circuit has to keep Read or Write signals set to 1 until the MFC signal becomes 1.</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r>
              <a:rPr lang="en-US" smtClean="0"/>
              <a:t>CPU-Memory Interface Circuit</a:t>
            </a:r>
          </a:p>
        </p:txBody>
      </p:sp>
      <p:sp>
        <p:nvSpPr>
          <p:cNvPr id="21508" name="Content Placeholder 2"/>
          <p:cNvSpPr>
            <a:spLocks noGrp="1"/>
          </p:cNvSpPr>
          <p:nvPr>
            <p:ph idx="1"/>
          </p:nvPr>
        </p:nvSpPr>
        <p:spPr/>
        <p:txBody>
          <a:bodyPr/>
          <a:lstStyle/>
          <a:p>
            <a:r>
              <a:rPr lang="en-US" smtClean="0"/>
              <a:t>MFC signal assumed to change value on falling-edge of clock. </a:t>
            </a:r>
          </a:p>
          <a:p>
            <a:r>
              <a:rPr lang="en-US" smtClean="0"/>
              <a:t>Control unit is rising-edge triggered and changes values of control signals on rising edge of clock. </a:t>
            </a:r>
          </a:p>
          <a:p>
            <a:r>
              <a:rPr lang="en-US" smtClean="0"/>
              <a:t>CPU-Memory Interface Circuit:</a:t>
            </a:r>
          </a:p>
          <a:p>
            <a:endParaRPr lang="en-US" smtClean="0"/>
          </a:p>
        </p:txBody>
      </p:sp>
      <p:pic>
        <p:nvPicPr>
          <p:cNvPr id="21509" name="Picture 2"/>
          <p:cNvPicPr>
            <a:picLocks noChangeAspect="1" noChangeArrowheads="1"/>
          </p:cNvPicPr>
          <p:nvPr/>
        </p:nvPicPr>
        <p:blipFill>
          <a:blip r:embed="rId3" cstate="print"/>
          <a:srcRect/>
          <a:stretch>
            <a:fillRect/>
          </a:stretch>
        </p:blipFill>
        <p:spPr bwMode="auto">
          <a:xfrm>
            <a:off x="1714500" y="3486150"/>
            <a:ext cx="5392738" cy="2800350"/>
          </a:xfrm>
          <a:prstGeom prst="rect">
            <a:avLst/>
          </a:prstGeom>
          <a:noFill/>
          <a:ln w="9525" algn="ctr">
            <a:noFill/>
            <a:miter lim="800000"/>
            <a:headEnd/>
            <a:tailEnd/>
          </a:ln>
        </p:spPr>
      </p:pic>
      <p:graphicFrame>
        <p:nvGraphicFramePr>
          <p:cNvPr id="21506" name="Object 3"/>
          <p:cNvGraphicFramePr>
            <a:graphicFrameLocks noChangeAspect="1"/>
          </p:cNvGraphicFramePr>
          <p:nvPr/>
        </p:nvGraphicFramePr>
        <p:xfrm>
          <a:off x="571500" y="5715000"/>
          <a:ext cx="2247900" cy="485775"/>
        </p:xfrm>
        <a:graphic>
          <a:graphicData uri="http://schemas.openxmlformats.org/presentationml/2006/ole">
            <p:oleObj spid="_x0000_s21506" name="Package" r:id="rId4" imgW="2247840" imgH="485640" progId="Package">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CPU-Memory Interface Circuit</a:t>
            </a:r>
          </a:p>
        </p:txBody>
      </p:sp>
      <p:sp>
        <p:nvSpPr>
          <p:cNvPr id="51203" name="Content Placeholder 2"/>
          <p:cNvSpPr>
            <a:spLocks noGrp="1"/>
          </p:cNvSpPr>
          <p:nvPr>
            <p:ph idx="1"/>
          </p:nvPr>
        </p:nvSpPr>
        <p:spPr/>
        <p:txBody>
          <a:bodyPr/>
          <a:lstStyle/>
          <a:p>
            <a:r>
              <a:rPr lang="en-US" smtClean="0"/>
              <a:t>Read signal is connected to a 2-input AND gate, a JK-flip-flop, and a 2-input OR gate. </a:t>
            </a:r>
          </a:p>
          <a:p>
            <a:r>
              <a:rPr lang="en-US" smtClean="0"/>
              <a:t>This circuitry is designed to keep the Read signal 1 when set until the MFC is set to 1. </a:t>
            </a:r>
          </a:p>
          <a:p>
            <a:r>
              <a:rPr lang="en-US" smtClean="0"/>
              <a:t>Once the MFC signal becomes 1 on the falling-edge of the clock, Read signal goes to 0 on the next rising-edge of clock. </a:t>
            </a:r>
          </a:p>
          <a:p>
            <a:r>
              <a:rPr lang="en-US" smtClean="0"/>
              <a:t>Negative edge-triggered D-flip-flop used to make Read signal change value on negative edge of clock. </a:t>
            </a:r>
          </a:p>
          <a:p>
            <a:r>
              <a:rPr lang="en-US" smtClean="0"/>
              <a:t>Note that MAR loads the value on the negative-edge of the clock. Thus, Read signal and address seen by memory at same time.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CPU-Memory Interface Circuit</a:t>
            </a:r>
          </a:p>
        </p:txBody>
      </p:sp>
      <p:sp>
        <p:nvSpPr>
          <p:cNvPr id="52227" name="Content Placeholder 2"/>
          <p:cNvSpPr>
            <a:spLocks noGrp="1"/>
          </p:cNvSpPr>
          <p:nvPr>
            <p:ph idx="1"/>
          </p:nvPr>
        </p:nvSpPr>
        <p:spPr/>
        <p:txBody>
          <a:bodyPr/>
          <a:lstStyle/>
          <a:p>
            <a:r>
              <a:rPr lang="en-US" smtClean="0"/>
              <a:t>A similar circuit is implemented for the Write signal to achieve the same functionality. </a:t>
            </a:r>
          </a:p>
          <a:p>
            <a:r>
              <a:rPr lang="en-US" smtClean="0"/>
              <a:t>Additional functionality of CPU-Memory interface circuit is to make control unit remain in same control step when a Read or Write operation were requested and memory did not finish its function (i.e. MFC did not become 1) and WMFC signal is 1. </a:t>
            </a:r>
          </a:p>
          <a:p>
            <a:r>
              <a:rPr lang="en-US" smtClean="0"/>
              <a:t>This is achieved by adding a 2-input OR gate that Ores the R and W signal to indicate that a Read or Write signal is requested. This is connected to a 3-input Nand gate generating the RUN signal.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Register Transfer</a:t>
            </a:r>
          </a:p>
        </p:txBody>
      </p:sp>
      <p:sp>
        <p:nvSpPr>
          <p:cNvPr id="16387" name="Content Placeholder 2"/>
          <p:cNvSpPr>
            <a:spLocks noGrp="1"/>
          </p:cNvSpPr>
          <p:nvPr>
            <p:ph idx="1"/>
          </p:nvPr>
        </p:nvSpPr>
        <p:spPr/>
        <p:txBody>
          <a:bodyPr/>
          <a:lstStyle/>
          <a:p>
            <a:pPr>
              <a:defRPr/>
            </a:pPr>
            <a:r>
              <a:rPr lang="en-US" dirty="0" smtClean="0"/>
              <a:t>The process of instruction execution can be described as a set of register transfer operations. </a:t>
            </a:r>
          </a:p>
          <a:p>
            <a:pPr>
              <a:defRPr/>
            </a:pPr>
            <a:r>
              <a:rPr lang="en-US" dirty="0" smtClean="0"/>
              <a:t>In each clock, one or more register transfer operations are performed.</a:t>
            </a:r>
          </a:p>
          <a:p>
            <a:pPr>
              <a:defRPr/>
            </a:pPr>
            <a:r>
              <a:rPr lang="en-US" dirty="0" smtClean="0"/>
              <a:t>Some register transfer operations can’t be implemented in one clock cycle and have to be broken into a number of register transfer operations that have to be performed in a sequence.</a:t>
            </a:r>
          </a:p>
          <a:p>
            <a:pPr>
              <a:defRPr/>
            </a:pPr>
            <a:r>
              <a:rPr lang="en-US" dirty="0" smtClean="0">
                <a:solidFill>
                  <a:srgbClr val="0070C0"/>
                </a:solidFill>
              </a:rPr>
              <a:t>Example: ADD AX, BX</a:t>
            </a:r>
          </a:p>
          <a:p>
            <a:pPr lvl="1">
              <a:defRPr/>
            </a:pPr>
            <a:r>
              <a:rPr lang="en-US" dirty="0" smtClean="0"/>
              <a:t>1. Y ← AX </a:t>
            </a:r>
          </a:p>
          <a:p>
            <a:pPr lvl="1">
              <a:defRPr/>
            </a:pPr>
            <a:r>
              <a:rPr lang="en-US" dirty="0" smtClean="0"/>
              <a:t>2. Z ← Y + BX</a:t>
            </a:r>
          </a:p>
          <a:p>
            <a:pPr lvl="1">
              <a:defRPr/>
            </a:pPr>
            <a:r>
              <a:rPr lang="en-US" dirty="0" smtClean="0"/>
              <a:t> 3. AX ← Z</a:t>
            </a:r>
            <a:endParaRPr lang="en-US" dirty="0" smtClean="0">
              <a:ea typeface="+mn-ea"/>
            </a:endParaRPr>
          </a:p>
          <a:p>
            <a:pPr>
              <a:defRPr/>
            </a:pPr>
            <a:endParaRPr lang="en-US" dirty="0" smtClean="0"/>
          </a:p>
        </p:txBody>
      </p:sp>
      <p:pic>
        <p:nvPicPr>
          <p:cNvPr id="28676" name="Picture 6"/>
          <p:cNvPicPr>
            <a:picLocks noChangeAspect="1" noChangeArrowheads="1"/>
          </p:cNvPicPr>
          <p:nvPr/>
        </p:nvPicPr>
        <p:blipFill>
          <a:blip r:embed="rId2" cstate="print"/>
          <a:srcRect/>
          <a:stretch>
            <a:fillRect/>
          </a:stretch>
        </p:blipFill>
        <p:spPr bwMode="auto">
          <a:xfrm>
            <a:off x="4743450" y="4171950"/>
            <a:ext cx="3711575" cy="2057400"/>
          </a:xfrm>
          <a:prstGeom prst="rect">
            <a:avLst/>
          </a:prstGeom>
          <a:noFill/>
          <a:ln w="9525" algn="ctr">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CPU-Memory Interface Circuit</a:t>
            </a:r>
          </a:p>
        </p:txBody>
      </p:sp>
      <p:sp>
        <p:nvSpPr>
          <p:cNvPr id="53251" name="Content Placeholder 2"/>
          <p:cNvSpPr>
            <a:spLocks noGrp="1"/>
          </p:cNvSpPr>
          <p:nvPr>
            <p:ph idx="1"/>
          </p:nvPr>
        </p:nvSpPr>
        <p:spPr/>
        <p:txBody>
          <a:bodyPr/>
          <a:lstStyle/>
          <a:p>
            <a:r>
              <a:rPr lang="en-US" smtClean="0"/>
              <a:t>The RUN signal is ANDED with the clock and controls the clock of the step counter. </a:t>
            </a:r>
          </a:p>
          <a:p>
            <a:r>
              <a:rPr lang="en-US" smtClean="0"/>
              <a:t>If RUN is 0, step counter is not clocked and will remain in the same control step. </a:t>
            </a:r>
          </a:p>
          <a:p>
            <a:r>
              <a:rPr lang="en-US" smtClean="0"/>
              <a:t>RUN becomes 0 if there is a Read or Write operation and the memory did not finish its operation (MFC=0) and the WMFC=1. </a:t>
            </a:r>
          </a:p>
          <a:p>
            <a:r>
              <a:rPr lang="en-US" smtClean="0"/>
              <a:t>When MFC becomes 1 on falling-edge of clock, RUN becomes 1, so on next rising-edge of clock, control step counter increments and goes to the next control step.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CPU-Memory Interface Circuit</a:t>
            </a:r>
          </a:p>
        </p:txBody>
      </p:sp>
      <p:sp>
        <p:nvSpPr>
          <p:cNvPr id="3" name="Content Placeholder 2"/>
          <p:cNvSpPr>
            <a:spLocks noGrp="1"/>
          </p:cNvSpPr>
          <p:nvPr>
            <p:ph idx="1"/>
          </p:nvPr>
        </p:nvSpPr>
        <p:spPr>
          <a:xfrm>
            <a:off x="457200" y="1143000"/>
            <a:ext cx="3257550" cy="5143500"/>
          </a:xfrm>
        </p:spPr>
        <p:txBody>
          <a:bodyPr/>
          <a:lstStyle/>
          <a:p>
            <a:pPr>
              <a:defRPr/>
            </a:pPr>
            <a:r>
              <a:rPr lang="en-US" dirty="0" smtClean="0"/>
              <a:t>Consider following sequence of control steps: </a:t>
            </a:r>
          </a:p>
          <a:p>
            <a:pPr lvl="1">
              <a:defRPr/>
            </a:pPr>
            <a:r>
              <a:rPr lang="en-US" dirty="0" smtClean="0">
                <a:ea typeface="+mn-ea"/>
              </a:rPr>
              <a:t>T1 Read, WMFC </a:t>
            </a:r>
          </a:p>
          <a:p>
            <a:pPr lvl="1">
              <a:defRPr/>
            </a:pPr>
            <a:r>
              <a:rPr lang="en-US" dirty="0" smtClean="0">
                <a:ea typeface="+mn-ea"/>
              </a:rPr>
              <a:t>T2 Write </a:t>
            </a:r>
          </a:p>
          <a:p>
            <a:pPr lvl="1">
              <a:defRPr/>
            </a:pPr>
            <a:r>
              <a:rPr lang="en-US" dirty="0" smtClean="0">
                <a:ea typeface="+mn-ea"/>
              </a:rPr>
              <a:t>T3 WMFC </a:t>
            </a:r>
          </a:p>
          <a:p>
            <a:pPr lvl="1">
              <a:defRPr/>
            </a:pPr>
            <a:r>
              <a:rPr lang="en-US" dirty="0" smtClean="0">
                <a:ea typeface="+mn-ea"/>
              </a:rPr>
              <a:t>T4 ....</a:t>
            </a:r>
          </a:p>
          <a:p>
            <a:pPr>
              <a:defRPr/>
            </a:pPr>
            <a:r>
              <a:rPr lang="en-US" dirty="0" smtClean="0"/>
              <a:t>Write request in T2 is not seen in T2 since T1 has a WMFC signal.</a:t>
            </a:r>
          </a:p>
        </p:txBody>
      </p:sp>
      <p:pic>
        <p:nvPicPr>
          <p:cNvPr id="54276" name="Picture 2"/>
          <p:cNvPicPr>
            <a:picLocks noChangeAspect="1" noChangeArrowheads="1"/>
          </p:cNvPicPr>
          <p:nvPr/>
        </p:nvPicPr>
        <p:blipFill>
          <a:blip r:embed="rId2" cstate="print"/>
          <a:srcRect/>
          <a:stretch>
            <a:fillRect/>
          </a:stretch>
        </p:blipFill>
        <p:spPr bwMode="auto">
          <a:xfrm>
            <a:off x="3600450" y="1257300"/>
            <a:ext cx="5184775" cy="4400550"/>
          </a:xfrm>
          <a:prstGeom prst="rect">
            <a:avLst/>
          </a:prstGeom>
          <a:noFill/>
          <a:ln w="9525" algn="ctr">
            <a:noFill/>
            <a:miter lim="800000"/>
            <a:headEnd/>
            <a:tailEnd/>
          </a:ln>
        </p:spPr>
      </p:pic>
      <p:sp>
        <p:nvSpPr>
          <p:cNvPr id="54277" name="TextBox 4"/>
          <p:cNvSpPr txBox="1">
            <a:spLocks noChangeArrowheads="1"/>
          </p:cNvSpPr>
          <p:nvPr/>
        </p:nvSpPr>
        <p:spPr bwMode="auto">
          <a:xfrm>
            <a:off x="4229100" y="5829300"/>
            <a:ext cx="4479925" cy="400050"/>
          </a:xfrm>
          <a:prstGeom prst="rect">
            <a:avLst/>
          </a:prstGeom>
          <a:noFill/>
          <a:ln w="9525">
            <a:noFill/>
            <a:miter lim="800000"/>
            <a:headEnd/>
            <a:tailEnd/>
          </a:ln>
        </p:spPr>
        <p:txBody>
          <a:bodyPr wrap="none">
            <a:spAutoFit/>
          </a:bodyPr>
          <a:lstStyle/>
          <a:p>
            <a:r>
              <a:rPr lang="en-US">
                <a:solidFill>
                  <a:srgbClr val="FF0000"/>
                </a:solidFill>
              </a:rPr>
              <a:t>Timing Diagram for Control Sequence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CPU-Memory Interface Circuit</a:t>
            </a:r>
          </a:p>
        </p:txBody>
      </p:sp>
      <p:sp>
        <p:nvSpPr>
          <p:cNvPr id="55299" name="Content Placeholder 2"/>
          <p:cNvSpPr>
            <a:spLocks noGrp="1"/>
          </p:cNvSpPr>
          <p:nvPr>
            <p:ph idx="1"/>
          </p:nvPr>
        </p:nvSpPr>
        <p:spPr/>
        <p:txBody>
          <a:bodyPr/>
          <a:lstStyle/>
          <a:p>
            <a:r>
              <a:rPr lang="en-US" smtClean="0"/>
              <a:t>Read or Write request will not be seen in a cycle following a cycle that has a WMFC signal. The request is delayed by one clock cycle. </a:t>
            </a:r>
          </a:p>
          <a:p>
            <a:r>
              <a:rPr lang="en-US" smtClean="0"/>
              <a:t>To make sure that whenever we have a Read or Write in a cycle that MR or MW will be set to 1 in the same cycle, do not have a Read or Write signal in a cycle directly following a cycle that has WMFC signal. </a:t>
            </a:r>
          </a:p>
          <a:p>
            <a:r>
              <a:rPr lang="en-US" smtClean="0"/>
              <a:t>WMFC signal can not be in the same cycle with END signal. This is because the next cycle, T1, has a Read signal.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Microprogrammed Control Unit</a:t>
            </a:r>
          </a:p>
        </p:txBody>
      </p:sp>
      <p:sp>
        <p:nvSpPr>
          <p:cNvPr id="56323" name="Content Placeholder 2"/>
          <p:cNvSpPr>
            <a:spLocks noGrp="1"/>
          </p:cNvSpPr>
          <p:nvPr>
            <p:ph idx="1"/>
          </p:nvPr>
        </p:nvSpPr>
        <p:spPr/>
        <p:txBody>
          <a:bodyPr/>
          <a:lstStyle/>
          <a:p>
            <a:r>
              <a:rPr lang="en-US" smtClean="0"/>
              <a:t>In microprogrammed control unit design, control signals are generated by a program similar to machine language programs. </a:t>
            </a:r>
          </a:p>
          <a:p>
            <a:r>
              <a:rPr lang="en-US" smtClean="0"/>
              <a:t>Control unit stores the values of signals in memory instead of computing them. </a:t>
            </a:r>
          </a:p>
          <a:p>
            <a:r>
              <a:rPr lang="en-US" smtClean="0"/>
              <a:t>Every control signal is allocated a bit in memory, and if the signal is to be 1, the bit will store a 1; otherwise it will store a 0. </a:t>
            </a:r>
          </a:p>
          <a:p>
            <a:r>
              <a:rPr lang="en-US" smtClean="0"/>
              <a:t>Suppose that the control unit needs to generate 20 control signals. Then, 20 bits are allocated for each memory address.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4"/>
          <p:cNvSpPr>
            <a:spLocks noGrp="1"/>
          </p:cNvSpPr>
          <p:nvPr>
            <p:ph type="title"/>
          </p:nvPr>
        </p:nvSpPr>
        <p:spPr/>
        <p:txBody>
          <a:bodyPr/>
          <a:lstStyle/>
          <a:p>
            <a:r>
              <a:rPr lang="en-US" smtClean="0"/>
              <a:t>Microprogrammed Control Unit</a:t>
            </a:r>
          </a:p>
        </p:txBody>
      </p:sp>
      <p:sp>
        <p:nvSpPr>
          <p:cNvPr id="57347" name="Content Placeholder 2"/>
          <p:cNvSpPr>
            <a:spLocks noGrp="1"/>
          </p:cNvSpPr>
          <p:nvPr>
            <p:ph idx="1"/>
          </p:nvPr>
        </p:nvSpPr>
        <p:spPr/>
        <p:txBody>
          <a:bodyPr/>
          <a:lstStyle/>
          <a:p>
            <a:r>
              <a:rPr lang="en-US" smtClean="0"/>
              <a:t>Each memory address will store the signal values for a particular clock cycle. For example, memory address 0 will store the signal values for clock cycle T1.</a:t>
            </a:r>
          </a:p>
          <a:p>
            <a:r>
              <a:rPr lang="en-US" smtClean="0"/>
              <a:t>The word whose bits represent the various control signals required is called </a:t>
            </a:r>
            <a:r>
              <a:rPr lang="en-US" smtClean="0">
                <a:solidFill>
                  <a:srgbClr val="FF0000"/>
                </a:solidFill>
              </a:rPr>
              <a:t>Control Word (CW)</a:t>
            </a:r>
            <a:r>
              <a:rPr lang="en-US" smtClean="0"/>
              <a:t>. </a:t>
            </a:r>
          </a:p>
          <a:p>
            <a:r>
              <a:rPr lang="en-US" smtClean="0"/>
              <a:t>An individual control word is also called </a:t>
            </a:r>
            <a:r>
              <a:rPr lang="en-US" smtClean="0">
                <a:solidFill>
                  <a:srgbClr val="FF0000"/>
                </a:solidFill>
              </a:rPr>
              <a:t>Microinstruction</a:t>
            </a:r>
            <a:r>
              <a:rPr lang="en-US" smtClean="0"/>
              <a:t>. </a:t>
            </a:r>
          </a:p>
          <a:p>
            <a:r>
              <a:rPr lang="en-US" smtClean="0"/>
              <a:t>A </a:t>
            </a:r>
            <a:r>
              <a:rPr lang="en-US" smtClean="0">
                <a:solidFill>
                  <a:srgbClr val="FF0000"/>
                </a:solidFill>
              </a:rPr>
              <a:t>Microroutine</a:t>
            </a:r>
            <a:r>
              <a:rPr lang="en-US" smtClean="0"/>
              <a:t> is sequence of control words corresponding to control sequence of machine instruction. </a:t>
            </a:r>
          </a:p>
          <a:p>
            <a:r>
              <a:rPr lang="en-US" smtClean="0"/>
              <a:t>The </a:t>
            </a:r>
            <a:r>
              <a:rPr lang="en-US" smtClean="0">
                <a:solidFill>
                  <a:srgbClr val="FF0000"/>
                </a:solidFill>
              </a:rPr>
              <a:t>Control Store </a:t>
            </a:r>
            <a:r>
              <a:rPr lang="en-US" smtClean="0"/>
              <a:t>stores microroutines for all instructions in instruction set of a computer. </a:t>
            </a:r>
          </a:p>
          <a:p>
            <a:endParaRPr lang="en-US" smtClean="0"/>
          </a:p>
          <a:p>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Microprogrammed Control Unit</a:t>
            </a:r>
          </a:p>
        </p:txBody>
      </p:sp>
      <p:sp>
        <p:nvSpPr>
          <p:cNvPr id="58371" name="Content Placeholder 2"/>
          <p:cNvSpPr>
            <a:spLocks noGrp="1"/>
          </p:cNvSpPr>
          <p:nvPr>
            <p:ph idx="1"/>
          </p:nvPr>
        </p:nvSpPr>
        <p:spPr/>
        <p:txBody>
          <a:bodyPr/>
          <a:lstStyle/>
          <a:p>
            <a:r>
              <a:rPr lang="en-US" smtClean="0"/>
              <a:t>Consider the control sequence for instruction ADD R1, [R3] (R1← R1 + [R3]) for the single-bus CPU:</a:t>
            </a:r>
          </a:p>
          <a:p>
            <a:pPr>
              <a:buFont typeface="Wingdings" pitchFamily="2" charset="2"/>
              <a:buNone/>
            </a:pPr>
            <a:r>
              <a:rPr lang="en-US" smtClean="0"/>
              <a:t> </a:t>
            </a:r>
          </a:p>
          <a:p>
            <a:endParaRPr lang="en-US" smtClean="0"/>
          </a:p>
          <a:p>
            <a:endParaRPr lang="en-US" smtClean="0"/>
          </a:p>
          <a:p>
            <a:r>
              <a:rPr lang="en-US" smtClean="0"/>
              <a:t>We can store the required control signals for this control sequence in memory as follows: </a:t>
            </a:r>
          </a:p>
          <a:p>
            <a:endParaRPr lang="en-US" smtClean="0"/>
          </a:p>
          <a:p>
            <a:endParaRPr lang="en-US" smtClean="0"/>
          </a:p>
          <a:p>
            <a:endParaRPr lang="en-US" smtClean="0"/>
          </a:p>
          <a:p>
            <a:endParaRPr lang="en-US" smtClean="0"/>
          </a:p>
          <a:p>
            <a:endParaRPr lang="en-US" smtClean="0"/>
          </a:p>
        </p:txBody>
      </p:sp>
      <p:pic>
        <p:nvPicPr>
          <p:cNvPr id="58372" name="Picture 2"/>
          <p:cNvPicPr>
            <a:picLocks noChangeAspect="1" noChangeArrowheads="1"/>
          </p:cNvPicPr>
          <p:nvPr/>
        </p:nvPicPr>
        <p:blipFill>
          <a:blip r:embed="rId2" cstate="print"/>
          <a:srcRect/>
          <a:stretch>
            <a:fillRect/>
          </a:stretch>
        </p:blipFill>
        <p:spPr bwMode="auto">
          <a:xfrm>
            <a:off x="800100" y="2000250"/>
            <a:ext cx="5143500" cy="1581150"/>
          </a:xfrm>
          <a:prstGeom prst="rect">
            <a:avLst/>
          </a:prstGeom>
          <a:noFill/>
          <a:ln w="9525" algn="ctr">
            <a:noFill/>
            <a:miter lim="800000"/>
            <a:headEnd/>
            <a:tailEnd/>
          </a:ln>
        </p:spPr>
      </p:pic>
      <p:pic>
        <p:nvPicPr>
          <p:cNvPr id="58373" name="Picture 3"/>
          <p:cNvPicPr>
            <a:picLocks noChangeAspect="1" noChangeArrowheads="1"/>
          </p:cNvPicPr>
          <p:nvPr/>
        </p:nvPicPr>
        <p:blipFill>
          <a:blip r:embed="rId3" cstate="print"/>
          <a:srcRect/>
          <a:stretch>
            <a:fillRect/>
          </a:stretch>
        </p:blipFill>
        <p:spPr bwMode="auto">
          <a:xfrm>
            <a:off x="514350" y="4400550"/>
            <a:ext cx="8151813" cy="1885950"/>
          </a:xfrm>
          <a:prstGeom prst="rect">
            <a:avLst/>
          </a:prstGeom>
          <a:noFill/>
          <a:ln w="9525" algn="ctr">
            <a:noFill/>
            <a:miter lim="800000"/>
            <a:headEnd/>
            <a:tailEnd/>
          </a:ln>
        </p:spPr>
      </p:pic>
      <p:pic>
        <p:nvPicPr>
          <p:cNvPr id="58374" name="Picture 4"/>
          <p:cNvPicPr>
            <a:picLocks noChangeAspect="1" noChangeArrowheads="1"/>
          </p:cNvPicPr>
          <p:nvPr/>
        </p:nvPicPr>
        <p:blipFill>
          <a:blip r:embed="rId4" cstate="print"/>
          <a:srcRect/>
          <a:stretch>
            <a:fillRect/>
          </a:stretch>
        </p:blipFill>
        <p:spPr bwMode="auto">
          <a:xfrm>
            <a:off x="6191250" y="2114550"/>
            <a:ext cx="1752600" cy="13144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General Microprogrammed Control Unit Organization </a:t>
            </a:r>
          </a:p>
        </p:txBody>
      </p:sp>
      <p:sp>
        <p:nvSpPr>
          <p:cNvPr id="59395" name="Content Placeholder 7"/>
          <p:cNvSpPr>
            <a:spLocks noGrp="1"/>
          </p:cNvSpPr>
          <p:nvPr>
            <p:ph idx="1"/>
          </p:nvPr>
        </p:nvSpPr>
        <p:spPr>
          <a:xfrm>
            <a:off x="457200" y="1143000"/>
            <a:ext cx="4400550" cy="5143500"/>
          </a:xfrm>
        </p:spPr>
        <p:txBody>
          <a:bodyPr/>
          <a:lstStyle/>
          <a:p>
            <a:r>
              <a:rPr lang="en-US" smtClean="0">
                <a:solidFill>
                  <a:srgbClr val="FF0000"/>
                </a:solidFill>
              </a:rPr>
              <a:t>uPC:</a:t>
            </a:r>
            <a:r>
              <a:rPr lang="en-US" smtClean="0"/>
              <a:t> holds the address of next contol word to be fetched from the control store. </a:t>
            </a:r>
          </a:p>
          <a:p>
            <a:r>
              <a:rPr lang="en-US" smtClean="0">
                <a:solidFill>
                  <a:srgbClr val="FF0000"/>
                </a:solidFill>
              </a:rPr>
              <a:t>Incrementer:</a:t>
            </a:r>
            <a:r>
              <a:rPr lang="en-US" smtClean="0"/>
              <a:t> to increment the uPC.</a:t>
            </a:r>
          </a:p>
          <a:p>
            <a:r>
              <a:rPr lang="en-US" smtClean="0">
                <a:solidFill>
                  <a:srgbClr val="FF0000"/>
                </a:solidFill>
              </a:rPr>
              <a:t>Control Store: </a:t>
            </a:r>
            <a:r>
              <a:rPr lang="en-US" smtClean="0"/>
              <a:t>to store the microroutines for all instructions. </a:t>
            </a:r>
          </a:p>
          <a:p>
            <a:r>
              <a:rPr lang="en-US" smtClean="0">
                <a:solidFill>
                  <a:srgbClr val="FF0000"/>
                </a:solidFill>
              </a:rPr>
              <a:t>Microinstruction register (uIR): </a:t>
            </a:r>
            <a:r>
              <a:rPr lang="en-US" smtClean="0"/>
              <a:t>to hold the fetched microinstruction.</a:t>
            </a:r>
          </a:p>
        </p:txBody>
      </p:sp>
      <p:pic>
        <p:nvPicPr>
          <p:cNvPr id="59396" name="Picture 2"/>
          <p:cNvPicPr>
            <a:picLocks noChangeAspect="1" noChangeArrowheads="1"/>
          </p:cNvPicPr>
          <p:nvPr/>
        </p:nvPicPr>
        <p:blipFill>
          <a:blip r:embed="rId2" cstate="print"/>
          <a:srcRect/>
          <a:stretch>
            <a:fillRect/>
          </a:stretch>
        </p:blipFill>
        <p:spPr bwMode="auto">
          <a:xfrm>
            <a:off x="4800600" y="1257300"/>
            <a:ext cx="3829050" cy="4972050"/>
          </a:xfrm>
          <a:prstGeom prst="rect">
            <a:avLst/>
          </a:prstGeom>
          <a:noFill/>
          <a:ln w="9525" algn="ctr">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General Microprogrammed Control Unit Organization</a:t>
            </a:r>
          </a:p>
        </p:txBody>
      </p:sp>
      <p:sp>
        <p:nvSpPr>
          <p:cNvPr id="3" name="Content Placeholder 2"/>
          <p:cNvSpPr>
            <a:spLocks noGrp="1"/>
          </p:cNvSpPr>
          <p:nvPr>
            <p:ph idx="1"/>
          </p:nvPr>
        </p:nvSpPr>
        <p:spPr/>
        <p:txBody>
          <a:bodyPr/>
          <a:lstStyle/>
          <a:p>
            <a:pPr>
              <a:defRPr/>
            </a:pPr>
            <a:r>
              <a:rPr lang="en-US" dirty="0" smtClean="0">
                <a:solidFill>
                  <a:srgbClr val="FF0000"/>
                </a:solidFill>
              </a:rPr>
              <a:t>Programmable logic array (PLA): </a:t>
            </a:r>
            <a:r>
              <a:rPr lang="en-US" dirty="0" smtClean="0"/>
              <a:t>mapping </a:t>
            </a:r>
            <a:r>
              <a:rPr lang="en-US" dirty="0" err="1" smtClean="0"/>
              <a:t>opcode</a:t>
            </a:r>
            <a:r>
              <a:rPr lang="en-US" dirty="0" smtClean="0"/>
              <a:t> filed of IR to starting address of </a:t>
            </a:r>
            <a:r>
              <a:rPr lang="en-US" dirty="0" err="1" smtClean="0"/>
              <a:t>microroutine</a:t>
            </a:r>
            <a:r>
              <a:rPr lang="en-US" dirty="0" smtClean="0"/>
              <a:t> of instruction.</a:t>
            </a:r>
          </a:p>
          <a:p>
            <a:pPr>
              <a:defRPr/>
            </a:pPr>
            <a:r>
              <a:rPr lang="en-US" dirty="0" smtClean="0">
                <a:solidFill>
                  <a:srgbClr val="FF0000"/>
                </a:solidFill>
              </a:rPr>
              <a:t>4x1 Multiplexer: </a:t>
            </a:r>
            <a:r>
              <a:rPr lang="en-US" dirty="0" smtClean="0"/>
              <a:t>The </a:t>
            </a:r>
            <a:r>
              <a:rPr lang="en-US" dirty="0" err="1" smtClean="0"/>
              <a:t>uPC</a:t>
            </a:r>
            <a:r>
              <a:rPr lang="en-US" dirty="0" smtClean="0"/>
              <a:t> can be loaded from:</a:t>
            </a:r>
          </a:p>
          <a:p>
            <a:pPr lvl="1">
              <a:defRPr/>
            </a:pPr>
            <a:r>
              <a:rPr lang="en-US" dirty="0" smtClean="0">
                <a:ea typeface="+mn-ea"/>
              </a:rPr>
              <a:t>The incremented </a:t>
            </a:r>
            <a:r>
              <a:rPr lang="en-US" dirty="0" err="1" smtClean="0">
                <a:ea typeface="+mn-ea"/>
              </a:rPr>
              <a:t>uPC</a:t>
            </a:r>
            <a:r>
              <a:rPr lang="en-US" dirty="0" smtClean="0">
                <a:ea typeface="+mn-ea"/>
              </a:rPr>
              <a:t>. </a:t>
            </a:r>
          </a:p>
          <a:p>
            <a:pPr lvl="1">
              <a:defRPr/>
            </a:pPr>
            <a:r>
              <a:rPr lang="en-US" dirty="0" smtClean="0">
                <a:ea typeface="+mn-ea"/>
              </a:rPr>
              <a:t>The output of the PLA. </a:t>
            </a:r>
          </a:p>
          <a:p>
            <a:pPr lvl="1">
              <a:defRPr/>
            </a:pPr>
            <a:r>
              <a:rPr lang="en-US" dirty="0" smtClean="0">
                <a:ea typeface="+mn-ea"/>
              </a:rPr>
              <a:t>An external source. This allows the </a:t>
            </a:r>
            <a:r>
              <a:rPr lang="en-US" dirty="0" err="1" smtClean="0">
                <a:ea typeface="+mn-ea"/>
              </a:rPr>
              <a:t>uPC</a:t>
            </a:r>
            <a:r>
              <a:rPr lang="en-US" dirty="0" smtClean="0">
                <a:ea typeface="+mn-ea"/>
              </a:rPr>
              <a:t> to be initialized to a starting value to begin instruction fetch, interrupt service, or reset. </a:t>
            </a:r>
          </a:p>
          <a:p>
            <a:pPr lvl="1">
              <a:defRPr/>
            </a:pPr>
            <a:r>
              <a:rPr lang="en-US" dirty="0" smtClean="0">
                <a:ea typeface="+mn-ea"/>
              </a:rPr>
              <a:t>Branch address field from the current microinstruction. This allows unconditional and conditional </a:t>
            </a:r>
            <a:r>
              <a:rPr lang="en-US" dirty="0" err="1" smtClean="0">
                <a:ea typeface="+mn-ea"/>
              </a:rPr>
              <a:t>microbranches</a:t>
            </a:r>
            <a:r>
              <a:rPr lang="en-US" dirty="0" smtClean="0">
                <a:ea typeface="+mn-ea"/>
              </a:rPr>
              <a:t>.</a:t>
            </a:r>
          </a:p>
          <a:p>
            <a:pPr>
              <a:defRPr/>
            </a:pPr>
            <a:r>
              <a:rPr lang="en-US" dirty="0" smtClean="0"/>
              <a:t> </a:t>
            </a:r>
            <a:r>
              <a:rPr lang="en-US" dirty="0" smtClean="0">
                <a:solidFill>
                  <a:srgbClr val="FF0000"/>
                </a:solidFill>
              </a:rPr>
              <a:t>Sequencer:</a:t>
            </a:r>
            <a:r>
              <a:rPr lang="en-US" dirty="0" smtClean="0"/>
              <a:t> combinational circuit to control 4x1 MUX select lines based on </a:t>
            </a:r>
            <a:r>
              <a:rPr lang="en-US" dirty="0" err="1" smtClean="0"/>
              <a:t>microbranch</a:t>
            </a:r>
            <a:r>
              <a:rPr lang="en-US" dirty="0" smtClean="0"/>
              <a:t> control signals from microinstruction and flags. </a:t>
            </a:r>
          </a:p>
          <a:p>
            <a:pPr>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Control Word Format</a:t>
            </a:r>
          </a:p>
        </p:txBody>
      </p:sp>
      <p:sp>
        <p:nvSpPr>
          <p:cNvPr id="61443" name="Content Placeholder 2"/>
          <p:cNvSpPr>
            <a:spLocks noGrp="1"/>
          </p:cNvSpPr>
          <p:nvPr>
            <p:ph idx="1"/>
          </p:nvPr>
        </p:nvSpPr>
        <p:spPr>
          <a:xfrm>
            <a:off x="457200" y="1143000"/>
            <a:ext cx="5086350" cy="5143500"/>
          </a:xfrm>
        </p:spPr>
        <p:txBody>
          <a:bodyPr/>
          <a:lstStyle/>
          <a:p>
            <a:r>
              <a:rPr lang="en-US" smtClean="0"/>
              <a:t>The control store contains three kinds of fields in each control word: </a:t>
            </a:r>
          </a:p>
          <a:p>
            <a:pPr lvl="1"/>
            <a:r>
              <a:rPr lang="en-US" smtClean="0">
                <a:solidFill>
                  <a:srgbClr val="FF0000"/>
                </a:solidFill>
              </a:rPr>
              <a:t>Control signal field, C bits</a:t>
            </a:r>
            <a:r>
              <a:rPr lang="en-US" smtClean="0"/>
              <a:t>: used to store the control signals such as PCin, MARout, etc., with 1 bit for each control signal.</a:t>
            </a:r>
          </a:p>
          <a:p>
            <a:pPr lvl="1"/>
            <a:r>
              <a:rPr lang="en-US" smtClean="0">
                <a:solidFill>
                  <a:srgbClr val="FF0000"/>
                </a:solidFill>
              </a:rPr>
              <a:t>Branch address field, n bits</a:t>
            </a:r>
            <a:r>
              <a:rPr lang="en-US" smtClean="0"/>
              <a:t>: used to store the microbranch address, where n is the number of bits in the uPC. </a:t>
            </a:r>
          </a:p>
          <a:p>
            <a:pPr lvl="1"/>
            <a:r>
              <a:rPr lang="en-US" smtClean="0">
                <a:solidFill>
                  <a:srgbClr val="FF0000"/>
                </a:solidFill>
              </a:rPr>
              <a:t>Branch control field, k bits: </a:t>
            </a:r>
            <a:r>
              <a:rPr lang="en-US" smtClean="0"/>
              <a:t>contains various signals to control branching in microcoded control unit. </a:t>
            </a:r>
          </a:p>
        </p:txBody>
      </p:sp>
      <p:pic>
        <p:nvPicPr>
          <p:cNvPr id="61444" name="Picture 2"/>
          <p:cNvPicPr>
            <a:picLocks noChangeAspect="1" noChangeArrowheads="1"/>
          </p:cNvPicPr>
          <p:nvPr/>
        </p:nvPicPr>
        <p:blipFill>
          <a:blip r:embed="rId2" cstate="print"/>
          <a:srcRect/>
          <a:stretch>
            <a:fillRect/>
          </a:stretch>
        </p:blipFill>
        <p:spPr bwMode="auto">
          <a:xfrm>
            <a:off x="5543550" y="1085850"/>
            <a:ext cx="3200400" cy="5200650"/>
          </a:xfrm>
          <a:prstGeom prst="rect">
            <a:avLst/>
          </a:prstGeom>
          <a:noFill/>
          <a:ln w="9525" algn="ctr">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Branching Controls</a:t>
            </a:r>
          </a:p>
        </p:txBody>
      </p:sp>
      <p:pic>
        <p:nvPicPr>
          <p:cNvPr id="62467" name="Picture 3"/>
          <p:cNvPicPr>
            <a:picLocks noChangeAspect="1" noChangeArrowheads="1"/>
          </p:cNvPicPr>
          <p:nvPr/>
        </p:nvPicPr>
        <p:blipFill>
          <a:blip r:embed="rId2" cstate="print"/>
          <a:srcRect/>
          <a:stretch>
            <a:fillRect/>
          </a:stretch>
        </p:blipFill>
        <p:spPr bwMode="auto">
          <a:xfrm>
            <a:off x="1600200" y="1371600"/>
            <a:ext cx="6059488" cy="4748213"/>
          </a:xfrm>
          <a:prstGeom prst="rect">
            <a:avLst/>
          </a:prstGeom>
          <a:noFill/>
          <a:ln w="9525" algn="ctr">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r>
              <a:rPr lang="en-US" smtClean="0"/>
              <a:t>Register Transfer</a:t>
            </a:r>
          </a:p>
        </p:txBody>
      </p:sp>
      <p:sp>
        <p:nvSpPr>
          <p:cNvPr id="1028" name="Content Placeholder 2"/>
          <p:cNvSpPr>
            <a:spLocks noGrp="1"/>
          </p:cNvSpPr>
          <p:nvPr>
            <p:ph idx="1"/>
          </p:nvPr>
        </p:nvSpPr>
        <p:spPr>
          <a:xfrm>
            <a:off x="457200" y="1143000"/>
            <a:ext cx="5143500" cy="5143500"/>
          </a:xfrm>
        </p:spPr>
        <p:txBody>
          <a:bodyPr/>
          <a:lstStyle/>
          <a:p>
            <a:r>
              <a:rPr lang="en-US" smtClean="0"/>
              <a:t>Register transfer A ← B can be implemented by two sets of m flip-flops.</a:t>
            </a:r>
          </a:p>
          <a:p>
            <a:r>
              <a:rPr lang="en-US" smtClean="0"/>
              <a:t>The m-bit data is moved (copied) from register B into register A when the strobe signal is activated. </a:t>
            </a:r>
          </a:p>
          <a:p>
            <a:r>
              <a:rPr lang="en-US" smtClean="0"/>
              <a:t>Assuming rising-edge triggered flip-flops, the transfer operation occurs on the rising edge of the strobe .</a:t>
            </a:r>
          </a:p>
          <a:p>
            <a:endParaRPr lang="en-US" smtClean="0"/>
          </a:p>
          <a:p>
            <a:endParaRPr lang="en-US" smtClean="0"/>
          </a:p>
          <a:p>
            <a:pPr lvl="1"/>
            <a:endParaRPr lang="en-US" smtClean="0"/>
          </a:p>
        </p:txBody>
      </p:sp>
      <p:pic>
        <p:nvPicPr>
          <p:cNvPr id="1029" name="Picture 5"/>
          <p:cNvPicPr>
            <a:picLocks noChangeAspect="1" noChangeArrowheads="1"/>
          </p:cNvPicPr>
          <p:nvPr/>
        </p:nvPicPr>
        <p:blipFill>
          <a:blip r:embed="rId3" cstate="print"/>
          <a:srcRect/>
          <a:stretch>
            <a:fillRect/>
          </a:stretch>
        </p:blipFill>
        <p:spPr bwMode="auto">
          <a:xfrm>
            <a:off x="5715000" y="1371600"/>
            <a:ext cx="3067050" cy="4429125"/>
          </a:xfrm>
          <a:prstGeom prst="rect">
            <a:avLst/>
          </a:prstGeom>
          <a:noFill/>
          <a:ln w="9525" algn="ctr">
            <a:noFill/>
            <a:miter lim="800000"/>
            <a:headEnd/>
            <a:tailEnd/>
          </a:ln>
        </p:spPr>
      </p:pic>
      <p:graphicFrame>
        <p:nvGraphicFramePr>
          <p:cNvPr id="1026" name="Object 5"/>
          <p:cNvGraphicFramePr>
            <a:graphicFrameLocks noChangeAspect="1"/>
          </p:cNvGraphicFramePr>
          <p:nvPr/>
        </p:nvGraphicFramePr>
        <p:xfrm>
          <a:off x="3257550" y="5486400"/>
          <a:ext cx="1876425" cy="485775"/>
        </p:xfrm>
        <a:graphic>
          <a:graphicData uri="http://schemas.openxmlformats.org/presentationml/2006/ole">
            <p:oleObj spid="_x0000_s1026" name="Package" r:id="rId4" imgW="1876320" imgH="485640" progId="Package">
              <p:embed/>
            </p:oleObj>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Microcode Branching Example</a:t>
            </a:r>
          </a:p>
        </p:txBody>
      </p:sp>
      <p:sp>
        <p:nvSpPr>
          <p:cNvPr id="5" name="Content Placeholder 4"/>
          <p:cNvSpPr>
            <a:spLocks noGrp="1"/>
          </p:cNvSpPr>
          <p:nvPr>
            <p:ph idx="1"/>
          </p:nvPr>
        </p:nvSpPr>
        <p:spPr/>
        <p:txBody>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r>
              <a:rPr lang="en-US" sz="1800" dirty="0" smtClean="0">
                <a:solidFill>
                  <a:schemeClr val="accent6">
                    <a:lumMod val="60000"/>
                    <a:lumOff val="40000"/>
                  </a:schemeClr>
                </a:solidFill>
              </a:rPr>
              <a:t>Control word at address 200</a:t>
            </a:r>
            <a:r>
              <a:rPr lang="en-US" sz="1800" dirty="0" smtClean="0"/>
              <a:t>: Since the </a:t>
            </a:r>
            <a:r>
              <a:rPr lang="en-US" sz="1800" dirty="0" err="1" smtClean="0"/>
              <a:t>Mux</a:t>
            </a:r>
            <a:r>
              <a:rPr lang="en-US" sz="1800" dirty="0" smtClean="0"/>
              <a:t> Select bits are 00, the </a:t>
            </a:r>
            <a:r>
              <a:rPr lang="en-US" sz="1800" dirty="0" err="1" smtClean="0"/>
              <a:t>uPC</a:t>
            </a:r>
            <a:r>
              <a:rPr lang="en-US" sz="1800" dirty="0" smtClean="0"/>
              <a:t> </a:t>
            </a:r>
            <a:r>
              <a:rPr lang="en-US" sz="1800" dirty="0" err="1" smtClean="0"/>
              <a:t>incrementer</a:t>
            </a:r>
            <a:r>
              <a:rPr lang="en-US" sz="1800" dirty="0" smtClean="0"/>
              <a:t> is selected. </a:t>
            </a:r>
          </a:p>
          <a:p>
            <a:pPr>
              <a:defRPr/>
            </a:pPr>
            <a:r>
              <a:rPr lang="en-US" sz="1800" dirty="0" smtClean="0">
                <a:solidFill>
                  <a:schemeClr val="accent6">
                    <a:lumMod val="60000"/>
                    <a:lumOff val="40000"/>
                  </a:schemeClr>
                </a:solidFill>
              </a:rPr>
              <a:t>Control word at address 201: </a:t>
            </a:r>
            <a:r>
              <a:rPr lang="en-US" sz="1800" dirty="0" err="1" smtClean="0"/>
              <a:t>Mux</a:t>
            </a:r>
            <a:r>
              <a:rPr lang="en-US" sz="1800" dirty="0" smtClean="0"/>
              <a:t> setting of 01 selects PLA output address and unconditionally since </a:t>
            </a:r>
            <a:r>
              <a:rPr lang="en-US" sz="1800" dirty="0" err="1" smtClean="0"/>
              <a:t>BrUn</a:t>
            </a:r>
            <a:r>
              <a:rPr lang="en-US" sz="1800" dirty="0" smtClean="0"/>
              <a:t>=1. </a:t>
            </a:r>
          </a:p>
          <a:p>
            <a:pPr>
              <a:defRPr/>
            </a:pPr>
            <a:r>
              <a:rPr lang="en-US" sz="1800" dirty="0" smtClean="0">
                <a:solidFill>
                  <a:schemeClr val="accent6">
                    <a:lumMod val="60000"/>
                    <a:lumOff val="40000"/>
                  </a:schemeClr>
                </a:solidFill>
              </a:rPr>
              <a:t>Control word at address 202: </a:t>
            </a:r>
            <a:r>
              <a:rPr lang="en-US" sz="1800" dirty="0" smtClean="0"/>
              <a:t>Has </a:t>
            </a:r>
            <a:r>
              <a:rPr lang="en-US" sz="1800" dirty="0" err="1" smtClean="0"/>
              <a:t>Mux</a:t>
            </a:r>
            <a:r>
              <a:rPr lang="en-US" sz="1800" dirty="0" smtClean="0"/>
              <a:t> setting of 10 and </a:t>
            </a:r>
            <a:r>
              <a:rPr lang="en-US" sz="1800" dirty="0" err="1" smtClean="0"/>
              <a:t>BrZ</a:t>
            </a:r>
            <a:r>
              <a:rPr lang="en-US" sz="1800" dirty="0" smtClean="0"/>
              <a:t> bit set. So the branch will be taken to address on external lines provided the Z signal is set. </a:t>
            </a:r>
          </a:p>
          <a:p>
            <a:pPr>
              <a:defRPr/>
            </a:pPr>
            <a:r>
              <a:rPr lang="en-US" sz="1800" dirty="0" smtClean="0">
                <a:solidFill>
                  <a:schemeClr val="accent6">
                    <a:lumMod val="60000"/>
                    <a:lumOff val="40000"/>
                  </a:schemeClr>
                </a:solidFill>
              </a:rPr>
              <a:t>Control word at address 203: </a:t>
            </a:r>
            <a:r>
              <a:rPr lang="en-US" sz="1800" dirty="0" smtClean="0"/>
              <a:t>Branch to </a:t>
            </a:r>
            <a:r>
              <a:rPr lang="en-US" sz="1800" dirty="0" err="1" smtClean="0"/>
              <a:t>microaddress</a:t>
            </a:r>
            <a:r>
              <a:rPr lang="en-US" sz="1800" dirty="0" smtClean="0"/>
              <a:t> 300 if the N bit is set. </a:t>
            </a:r>
          </a:p>
          <a:p>
            <a:pPr>
              <a:defRPr/>
            </a:pPr>
            <a:r>
              <a:rPr lang="en-US" sz="1800" dirty="0" smtClean="0">
                <a:solidFill>
                  <a:schemeClr val="accent6">
                    <a:lumMod val="60000"/>
                    <a:lumOff val="40000"/>
                  </a:schemeClr>
                </a:solidFill>
              </a:rPr>
              <a:t>Control words at address 204 and 205: </a:t>
            </a:r>
            <a:r>
              <a:rPr lang="en-US" sz="1800" dirty="0" smtClean="0"/>
              <a:t>Implement a while loop. </a:t>
            </a:r>
          </a:p>
        </p:txBody>
      </p:sp>
      <p:pic>
        <p:nvPicPr>
          <p:cNvPr id="63492" name="Picture 2"/>
          <p:cNvPicPr>
            <a:picLocks noChangeAspect="1" noChangeArrowheads="1"/>
          </p:cNvPicPr>
          <p:nvPr/>
        </p:nvPicPr>
        <p:blipFill>
          <a:blip r:embed="rId2" cstate="print"/>
          <a:srcRect/>
          <a:stretch>
            <a:fillRect/>
          </a:stretch>
        </p:blipFill>
        <p:spPr bwMode="auto">
          <a:xfrm>
            <a:off x="457200" y="1143000"/>
            <a:ext cx="8229600" cy="2057400"/>
          </a:xfrm>
          <a:prstGeom prst="rect">
            <a:avLst/>
          </a:prstGeom>
          <a:noFill/>
          <a:ln w="9525" algn="ctr">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Microinstruction Formats </a:t>
            </a:r>
            <a:endParaRPr lang="en-US" dirty="0"/>
          </a:p>
        </p:txBody>
      </p:sp>
      <p:sp>
        <p:nvSpPr>
          <p:cNvPr id="3" name="Content Placeholder 2"/>
          <p:cNvSpPr>
            <a:spLocks noGrp="1"/>
          </p:cNvSpPr>
          <p:nvPr>
            <p:ph idx="1"/>
          </p:nvPr>
        </p:nvSpPr>
        <p:spPr/>
        <p:txBody>
          <a:bodyPr/>
          <a:lstStyle/>
          <a:p>
            <a:r>
              <a:rPr lang="en-US" dirty="0" smtClean="0"/>
              <a:t>There are several formats for encoding the control signals in a control </a:t>
            </a:r>
            <a:r>
              <a:rPr lang="en-US" dirty="0" smtClean="0"/>
              <a:t>word:</a:t>
            </a:r>
          </a:p>
          <a:p>
            <a:pPr lvl="1"/>
            <a:r>
              <a:rPr lang="en-US" dirty="0" smtClean="0"/>
              <a:t>Horizontal </a:t>
            </a:r>
            <a:r>
              <a:rPr lang="en-US" dirty="0" smtClean="0"/>
              <a:t>Format, called Horizontal microcode </a:t>
            </a:r>
            <a:endParaRPr lang="en-US" dirty="0" smtClean="0"/>
          </a:p>
          <a:p>
            <a:pPr lvl="1"/>
            <a:r>
              <a:rPr lang="en-US" dirty="0" smtClean="0"/>
              <a:t>Vertical </a:t>
            </a:r>
            <a:r>
              <a:rPr lang="en-US" dirty="0" smtClean="0"/>
              <a:t>Format, called Vertical microcode </a:t>
            </a:r>
            <a:endParaRPr lang="en-US" dirty="0" smtClean="0"/>
          </a:p>
          <a:p>
            <a:pPr lvl="1"/>
            <a:r>
              <a:rPr lang="en-US" dirty="0" smtClean="0"/>
              <a:t>Field-encoded </a:t>
            </a:r>
            <a:r>
              <a:rPr lang="en-US" dirty="0" smtClean="0"/>
              <a:t>Format </a:t>
            </a:r>
          </a:p>
          <a:p>
            <a:r>
              <a:rPr lang="en-US" dirty="0" smtClean="0"/>
              <a:t>These </a:t>
            </a:r>
            <a:r>
              <a:rPr lang="en-US" dirty="0" smtClean="0"/>
              <a:t>affect only the representation of the control signals in the control word.</a:t>
            </a:r>
            <a:endParaRPr lang="en-US"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Microcode </a:t>
            </a:r>
            <a:endParaRPr lang="en-US" dirty="0"/>
          </a:p>
        </p:txBody>
      </p:sp>
      <p:sp>
        <p:nvSpPr>
          <p:cNvPr id="3" name="Content Placeholder 2"/>
          <p:cNvSpPr>
            <a:spLocks noGrp="1"/>
          </p:cNvSpPr>
          <p:nvPr>
            <p:ph idx="1"/>
          </p:nvPr>
        </p:nvSpPr>
        <p:spPr>
          <a:xfrm>
            <a:off x="457202" y="1143000"/>
            <a:ext cx="5324545" cy="5143500"/>
          </a:xfrm>
        </p:spPr>
        <p:txBody>
          <a:bodyPr/>
          <a:lstStyle/>
          <a:p>
            <a:r>
              <a:rPr lang="en-US" dirty="0" smtClean="0"/>
              <a:t>Each control signal is represented by a single bit in the control word. </a:t>
            </a:r>
            <a:endParaRPr lang="en-US" dirty="0" smtClean="0"/>
          </a:p>
          <a:p>
            <a:r>
              <a:rPr lang="en-US" dirty="0" smtClean="0"/>
              <a:t>The </a:t>
            </a:r>
            <a:r>
              <a:rPr lang="en-US" dirty="0" smtClean="0"/>
              <a:t>control store looks horizontal in shape since the control words are wide. </a:t>
            </a:r>
            <a:endParaRPr lang="en-US" dirty="0" smtClean="0"/>
          </a:p>
          <a:p>
            <a:r>
              <a:rPr lang="en-US" dirty="0" smtClean="0"/>
              <a:t>Disadvantage: the </a:t>
            </a:r>
            <a:r>
              <a:rPr lang="en-US" dirty="0" smtClean="0"/>
              <a:t>size of the control store is large</a:t>
            </a:r>
            <a:r>
              <a:rPr lang="en-US" dirty="0" smtClean="0"/>
              <a:t>.</a:t>
            </a:r>
          </a:p>
          <a:p>
            <a:r>
              <a:rPr lang="en-US" dirty="0" smtClean="0"/>
              <a:t>Advantage: speed </a:t>
            </a:r>
            <a:r>
              <a:rPr lang="en-US" dirty="0" smtClean="0"/>
              <a:t>of operation as the control signals will be ready as soon as the control word is fetched from the control store. </a:t>
            </a:r>
          </a:p>
          <a:p>
            <a:endParaRPr lang="en-US" dirty="0"/>
          </a:p>
        </p:txBody>
      </p:sp>
      <p:pic>
        <p:nvPicPr>
          <p:cNvPr id="64514" name="Picture 2"/>
          <p:cNvPicPr>
            <a:picLocks noChangeAspect="1" noChangeArrowheads="1"/>
          </p:cNvPicPr>
          <p:nvPr/>
        </p:nvPicPr>
        <p:blipFill>
          <a:blip r:embed="rId2" cstate="print"/>
          <a:srcRect/>
          <a:stretch>
            <a:fillRect/>
          </a:stretch>
        </p:blipFill>
        <p:spPr bwMode="auto">
          <a:xfrm>
            <a:off x="5608926" y="1527969"/>
            <a:ext cx="3362253" cy="43205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Microcode</a:t>
            </a:r>
            <a:endParaRPr lang="en-US" dirty="0"/>
          </a:p>
        </p:txBody>
      </p:sp>
      <p:sp>
        <p:nvSpPr>
          <p:cNvPr id="3" name="Content Placeholder 2"/>
          <p:cNvSpPr>
            <a:spLocks noGrp="1"/>
          </p:cNvSpPr>
          <p:nvPr>
            <p:ph idx="1"/>
          </p:nvPr>
        </p:nvSpPr>
        <p:spPr>
          <a:xfrm>
            <a:off x="457199" y="1143000"/>
            <a:ext cx="8204898" cy="5143500"/>
          </a:xfrm>
        </p:spPr>
        <p:txBody>
          <a:bodyPr/>
          <a:lstStyle/>
          <a:p>
            <a:r>
              <a:rPr lang="en-US" dirty="0" smtClean="0"/>
              <a:t>In the vertical microcode organization, the following steps are performed</a:t>
            </a:r>
            <a:r>
              <a:rPr lang="en-US" dirty="0" smtClean="0"/>
              <a:t>:</a:t>
            </a:r>
          </a:p>
          <a:p>
            <a:pPr lvl="1"/>
            <a:r>
              <a:rPr lang="en-US" dirty="0" smtClean="0"/>
              <a:t>Identify </a:t>
            </a:r>
            <a:r>
              <a:rPr lang="en-US" dirty="0" smtClean="0"/>
              <a:t>the number of distinct control words in the </a:t>
            </a:r>
            <a:r>
              <a:rPr lang="en-US" dirty="0" smtClean="0"/>
              <a:t>design</a:t>
            </a:r>
          </a:p>
          <a:p>
            <a:pPr lvl="1"/>
            <a:r>
              <a:rPr lang="en-US" dirty="0" smtClean="0"/>
              <a:t>Encode </a:t>
            </a:r>
            <a:r>
              <a:rPr lang="en-US" dirty="0" smtClean="0"/>
              <a:t>each distinct control word by assigning a unique n-bit code to it, where n is log</a:t>
            </a:r>
            <a:r>
              <a:rPr lang="en-US" baseline="-25000" dirty="0" smtClean="0"/>
              <a:t>2</a:t>
            </a:r>
            <a:r>
              <a:rPr lang="en-US" dirty="0" smtClean="0"/>
              <a:t> (number of distinct control </a:t>
            </a:r>
            <a:r>
              <a:rPr lang="en-US" dirty="0" smtClean="0"/>
              <a:t>words)</a:t>
            </a:r>
          </a:p>
          <a:p>
            <a:pPr lvl="1"/>
            <a:r>
              <a:rPr lang="en-US" dirty="0" smtClean="0"/>
              <a:t>Instead </a:t>
            </a:r>
            <a:r>
              <a:rPr lang="en-US" dirty="0" smtClean="0"/>
              <a:t>of storing the actual control signals that need to be generated, only the n-bit code is stored for each </a:t>
            </a:r>
            <a:r>
              <a:rPr lang="en-US" dirty="0" smtClean="0"/>
              <a:t>CW</a:t>
            </a:r>
          </a:p>
          <a:p>
            <a:pPr lvl="1"/>
            <a:r>
              <a:rPr lang="en-US" dirty="0" smtClean="0"/>
              <a:t>Use </a:t>
            </a:r>
            <a:r>
              <a:rPr lang="en-US" dirty="0" smtClean="0"/>
              <a:t>a nx2</a:t>
            </a:r>
            <a:r>
              <a:rPr lang="en-US" baseline="30000" dirty="0" smtClean="0"/>
              <a:t>n</a:t>
            </a:r>
            <a:r>
              <a:rPr lang="en-US" dirty="0" smtClean="0"/>
              <a:t> decoder to generate a decoded signal for each distinct control word </a:t>
            </a:r>
            <a:endParaRPr lang="en-US" dirty="0" smtClean="0"/>
          </a:p>
          <a:p>
            <a:pPr lvl="1"/>
            <a:r>
              <a:rPr lang="en-US" dirty="0" smtClean="0"/>
              <a:t>To </a:t>
            </a:r>
            <a:r>
              <a:rPr lang="en-US" dirty="0" smtClean="0"/>
              <a:t>generate the control signals, use an OR gate based on the decoded control word signals, for each control signal in the design.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Microcode</a:t>
            </a:r>
            <a:endParaRPr lang="en-US" dirty="0"/>
          </a:p>
        </p:txBody>
      </p:sp>
      <p:pic>
        <p:nvPicPr>
          <p:cNvPr id="65538" name="Picture 2"/>
          <p:cNvPicPr>
            <a:picLocks noChangeAspect="1" noChangeArrowheads="1"/>
          </p:cNvPicPr>
          <p:nvPr/>
        </p:nvPicPr>
        <p:blipFill>
          <a:blip r:embed="rId3" cstate="print"/>
          <a:srcRect/>
          <a:stretch>
            <a:fillRect/>
          </a:stretch>
        </p:blipFill>
        <p:spPr bwMode="auto">
          <a:xfrm>
            <a:off x="2094899" y="1239934"/>
            <a:ext cx="4670924" cy="4896595"/>
          </a:xfrm>
          <a:prstGeom prst="rect">
            <a:avLst/>
          </a:prstGeom>
          <a:noFill/>
          <a:ln w="9525">
            <a:noFill/>
            <a:miter lim="800000"/>
            <a:headEnd/>
            <a:tailEnd/>
          </a:ln>
        </p:spPr>
      </p:pic>
      <p:graphicFrame>
        <p:nvGraphicFramePr>
          <p:cNvPr id="65539" name="Object 3"/>
          <p:cNvGraphicFramePr>
            <a:graphicFrameLocks noChangeAspect="1"/>
          </p:cNvGraphicFramePr>
          <p:nvPr/>
        </p:nvGraphicFramePr>
        <p:xfrm>
          <a:off x="827545" y="5330031"/>
          <a:ext cx="1868487" cy="685800"/>
        </p:xfrm>
        <a:graphic>
          <a:graphicData uri="http://schemas.openxmlformats.org/presentationml/2006/ole">
            <p:oleObj spid="_x0000_s65539" name="Packager Shell Object" showAsIcon="1" r:id="rId4" imgW="1868760" imgH="685440" progId="Package">
              <p:embed/>
            </p:oleObj>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Microcode</a:t>
            </a:r>
            <a:endParaRPr lang="en-US" dirty="0"/>
          </a:p>
        </p:txBody>
      </p:sp>
      <p:sp>
        <p:nvSpPr>
          <p:cNvPr id="3" name="Content Placeholder 2"/>
          <p:cNvSpPr>
            <a:spLocks noGrp="1"/>
          </p:cNvSpPr>
          <p:nvPr>
            <p:ph idx="1"/>
          </p:nvPr>
        </p:nvSpPr>
        <p:spPr/>
        <p:txBody>
          <a:bodyPr/>
          <a:lstStyle/>
          <a:p>
            <a:r>
              <a:rPr lang="en-US" dirty="0" smtClean="0"/>
              <a:t>The vertical microcode organization reduces the width of the CWs making the control store having the vertical shape</a:t>
            </a:r>
            <a:r>
              <a:rPr lang="en-US" dirty="0" smtClean="0"/>
              <a:t>.</a:t>
            </a:r>
          </a:p>
          <a:p>
            <a:r>
              <a:rPr lang="en-US" dirty="0" smtClean="0"/>
              <a:t> </a:t>
            </a:r>
            <a:r>
              <a:rPr lang="en-US" dirty="0" smtClean="0"/>
              <a:t>The advantage of the vertical microcode organization is that it reduces the control store size significantly. </a:t>
            </a:r>
          </a:p>
          <a:p>
            <a:r>
              <a:rPr lang="en-US" dirty="0" smtClean="0"/>
              <a:t>The vertical microcode organization provides slower implementation compared to the horizontal microcode organization. </a:t>
            </a:r>
            <a:endParaRPr lang="en-US" dirty="0" smtClean="0"/>
          </a:p>
          <a:p>
            <a:r>
              <a:rPr lang="en-US" dirty="0" smtClean="0"/>
              <a:t>To </a:t>
            </a:r>
            <a:r>
              <a:rPr lang="en-US" dirty="0" smtClean="0"/>
              <a:t>generate the control signals, it requires reading the CW code from the control store, decoding the CW, and then using OR gates. This requires more time and slows down the control unit operation.</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Field-Encoded Format </a:t>
            </a:r>
            <a:endParaRPr lang="en-US" dirty="0"/>
          </a:p>
        </p:txBody>
      </p:sp>
      <p:sp>
        <p:nvSpPr>
          <p:cNvPr id="5" name="Content Placeholder 4"/>
          <p:cNvSpPr>
            <a:spLocks noGrp="1"/>
          </p:cNvSpPr>
          <p:nvPr>
            <p:ph idx="1"/>
          </p:nvPr>
        </p:nvSpPr>
        <p:spPr/>
        <p:txBody>
          <a:bodyPr/>
          <a:lstStyle/>
          <a:p>
            <a:r>
              <a:rPr lang="en-US" dirty="0" smtClean="0"/>
              <a:t>It can be observed that there are signals in the design that cannot be 1 at the same time. These signals ate called </a:t>
            </a:r>
            <a:r>
              <a:rPr lang="en-US" i="1" dirty="0" smtClean="0"/>
              <a:t>Mutually Exclusive</a:t>
            </a:r>
            <a:r>
              <a:rPr lang="en-US" dirty="0" smtClean="0"/>
              <a:t> signals</a:t>
            </a:r>
            <a:r>
              <a:rPr lang="en-US" dirty="0" smtClean="0"/>
              <a:t>.</a:t>
            </a:r>
          </a:p>
          <a:p>
            <a:r>
              <a:rPr lang="en-US" dirty="0" smtClean="0"/>
              <a:t>In </a:t>
            </a:r>
            <a:r>
              <a:rPr lang="en-US" dirty="0" smtClean="0"/>
              <a:t>order to save the size of the control store, all mutually exclusive signals can be grouped together and encoded so that a code is stored for this group instead of the actual signals. </a:t>
            </a:r>
            <a:endParaRPr lang="en-US" dirty="0" smtClean="0"/>
          </a:p>
          <a:p>
            <a:r>
              <a:rPr lang="en-US" dirty="0" smtClean="0"/>
              <a:t>Then</a:t>
            </a:r>
            <a:r>
              <a:rPr lang="en-US" dirty="0" smtClean="0"/>
              <a:t>, a decoder can be used to decode the group code and generate the signals. </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Field-Encoded </a:t>
            </a:r>
            <a:r>
              <a:rPr lang="en-US" dirty="0" smtClean="0"/>
              <a:t>Format </a:t>
            </a:r>
            <a:endParaRPr lang="en-US" dirty="0"/>
          </a:p>
        </p:txBody>
      </p:sp>
      <p:sp>
        <p:nvSpPr>
          <p:cNvPr id="3" name="Content Placeholder 2"/>
          <p:cNvSpPr>
            <a:spLocks noGrp="1"/>
          </p:cNvSpPr>
          <p:nvPr>
            <p:ph idx="1"/>
          </p:nvPr>
        </p:nvSpPr>
        <p:spPr/>
        <p:txBody>
          <a:bodyPr/>
          <a:lstStyle/>
          <a:p>
            <a:r>
              <a:rPr lang="en-US" dirty="0" smtClean="0"/>
              <a:t>For example, let us consider a single-bus CPU design. </a:t>
            </a:r>
            <a:endParaRPr lang="en-US" dirty="0" smtClean="0"/>
          </a:p>
          <a:p>
            <a:r>
              <a:rPr lang="en-US" dirty="0" smtClean="0"/>
              <a:t>Let </a:t>
            </a:r>
            <a:r>
              <a:rPr lang="en-US" dirty="0" smtClean="0"/>
              <a:t>us assume that the data path of this CPU has four general purpose registers R1, R2, R3, and R4. It has also a temporary register Temp. In addition, it has the registers PC, IR, MAR, MDR, Y, and Z registers. </a:t>
            </a:r>
            <a:endParaRPr lang="en-US" dirty="0" smtClean="0"/>
          </a:p>
          <a:p>
            <a:r>
              <a:rPr lang="en-US" dirty="0" smtClean="0"/>
              <a:t>To </a:t>
            </a:r>
            <a:r>
              <a:rPr lang="en-US" dirty="0" smtClean="0"/>
              <a:t>control these registers, for capturing values in these registers, 11 signals are required. For putting the values of these registers on the CPU bus, 9 signals are required. </a:t>
            </a:r>
            <a:endParaRPr lang="en-US" dirty="0" smtClean="0"/>
          </a:p>
          <a:p>
            <a:r>
              <a:rPr lang="en-US" dirty="0" smtClean="0"/>
              <a:t>Note </a:t>
            </a:r>
            <a:r>
              <a:rPr lang="en-US" dirty="0" smtClean="0"/>
              <a:t>that the Y register and MAR register do not put their values on the CPU bus. Thus, a total of 20 signals are required to control these registers.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Field-Encoded </a:t>
            </a:r>
            <a:r>
              <a:rPr lang="en-US" dirty="0" smtClean="0"/>
              <a:t>Format </a:t>
            </a:r>
            <a:endParaRPr lang="en-US" dirty="0"/>
          </a:p>
        </p:txBody>
      </p:sp>
      <p:sp>
        <p:nvSpPr>
          <p:cNvPr id="3" name="Content Placeholder 2"/>
          <p:cNvSpPr>
            <a:spLocks noGrp="1"/>
          </p:cNvSpPr>
          <p:nvPr>
            <p:ph idx="1"/>
          </p:nvPr>
        </p:nvSpPr>
        <p:spPr/>
        <p:txBody>
          <a:bodyPr/>
          <a:lstStyle/>
          <a:p>
            <a:r>
              <a:rPr lang="en-US" dirty="0" smtClean="0"/>
              <a:t>Assume that the ALU has 3 select lines and it can perform 8 different functions. This requires 3 control signals to control the ALU</a:t>
            </a:r>
            <a:r>
              <a:rPr lang="en-US" dirty="0" smtClean="0"/>
              <a:t>.</a:t>
            </a:r>
          </a:p>
          <a:p>
            <a:r>
              <a:rPr lang="en-US" dirty="0" smtClean="0"/>
              <a:t>In </a:t>
            </a:r>
            <a:r>
              <a:rPr lang="en-US" dirty="0" smtClean="0"/>
              <a:t>addition, we need 5 more control signals for </a:t>
            </a:r>
            <a:r>
              <a:rPr lang="en-US" dirty="0" err="1" smtClean="0"/>
              <a:t>Carry</a:t>
            </a:r>
            <a:r>
              <a:rPr lang="en-US" baseline="-25000" dirty="0" err="1" smtClean="0"/>
              <a:t>in</a:t>
            </a:r>
            <a:r>
              <a:rPr lang="en-US" dirty="0" smtClean="0"/>
              <a:t>, Read, Write, WMFC, and END. Thus, the total number of control signals that need to be generated by the control unit are 20+3+5=28 signals. </a:t>
            </a:r>
          </a:p>
          <a:p>
            <a:pPr>
              <a:buNone/>
            </a:pP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Field-Encoded Format </a:t>
            </a:r>
            <a:endParaRPr lang="en-US" dirty="0"/>
          </a:p>
        </p:txBody>
      </p:sp>
      <p:sp>
        <p:nvSpPr>
          <p:cNvPr id="3" name="Content Placeholder 2"/>
          <p:cNvSpPr>
            <a:spLocks noGrp="1"/>
          </p:cNvSpPr>
          <p:nvPr>
            <p:ph idx="1"/>
          </p:nvPr>
        </p:nvSpPr>
        <p:spPr/>
        <p:txBody>
          <a:bodyPr/>
          <a:lstStyle/>
          <a:p>
            <a:r>
              <a:rPr lang="en-US" dirty="0" smtClean="0"/>
              <a:t>The following table shows the field encoded format of the control word after grouping mutually exclusive </a:t>
            </a:r>
            <a:r>
              <a:rPr lang="en-US" dirty="0" smtClean="0"/>
              <a:t>signals: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sz="1800" dirty="0" smtClean="0"/>
          </a:p>
          <a:p>
            <a:pPr lvl="1"/>
            <a:endParaRPr lang="en-US" dirty="0" smtClean="0">
              <a:ea typeface="+mn-ea"/>
            </a:endParaRPr>
          </a:p>
          <a:p>
            <a:pPr lvl="1"/>
            <a:r>
              <a:rPr lang="en-US" dirty="0" smtClean="0">
                <a:ea typeface="+mn-ea"/>
              </a:rPr>
              <a:t>The field-encoded </a:t>
            </a:r>
            <a:r>
              <a:rPr lang="en-US" dirty="0" smtClean="0">
                <a:ea typeface="+mn-ea"/>
              </a:rPr>
              <a:t>format, in this example, requires 4+3+3+3+1+1+1+1+1=18 signals to encode the control signals instead of 28 signals in the horizontal format</a:t>
            </a:r>
            <a:r>
              <a:rPr lang="en-US" dirty="0" smtClean="0">
                <a:ea typeface="+mn-ea"/>
              </a:rPr>
              <a:t>.</a:t>
            </a:r>
            <a:endParaRPr lang="en-US" dirty="0" smtClean="0">
              <a:ea typeface="+mn-ea"/>
            </a:endParaRPr>
          </a:p>
        </p:txBody>
      </p:sp>
      <p:pic>
        <p:nvPicPr>
          <p:cNvPr id="66562" name="Picture 2"/>
          <p:cNvPicPr>
            <a:picLocks noChangeAspect="1" noChangeArrowheads="1"/>
          </p:cNvPicPr>
          <p:nvPr/>
        </p:nvPicPr>
        <p:blipFill>
          <a:blip r:embed="rId2" cstate="print"/>
          <a:srcRect/>
          <a:stretch>
            <a:fillRect/>
          </a:stretch>
        </p:blipFill>
        <p:spPr bwMode="auto">
          <a:xfrm>
            <a:off x="827545" y="2046432"/>
            <a:ext cx="7719338" cy="276513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r>
              <a:rPr lang="en-US" smtClean="0"/>
              <a:t>Register Transfer</a:t>
            </a:r>
          </a:p>
        </p:txBody>
      </p:sp>
      <p:sp>
        <p:nvSpPr>
          <p:cNvPr id="18435" name="Content Placeholder 2"/>
          <p:cNvSpPr>
            <a:spLocks noGrp="1"/>
          </p:cNvSpPr>
          <p:nvPr>
            <p:ph idx="1"/>
          </p:nvPr>
        </p:nvSpPr>
        <p:spPr>
          <a:xfrm>
            <a:off x="457200" y="1143000"/>
            <a:ext cx="5200650" cy="5143500"/>
          </a:xfrm>
        </p:spPr>
        <p:txBody>
          <a:bodyPr/>
          <a:lstStyle/>
          <a:p>
            <a:pPr>
              <a:defRPr/>
            </a:pPr>
            <a:r>
              <a:rPr lang="en-US" dirty="0" smtClean="0"/>
              <a:t>To transfer data between </a:t>
            </a:r>
            <a:r>
              <a:rPr lang="en-US" i="1" dirty="0" smtClean="0"/>
              <a:t>n</a:t>
            </a:r>
            <a:r>
              <a:rPr lang="en-US" dirty="0" smtClean="0"/>
              <a:t> registers, interconnect registers using </a:t>
            </a:r>
            <a:r>
              <a:rPr lang="en-US" i="1" dirty="0" smtClean="0"/>
              <a:t>n</a:t>
            </a:r>
            <a:r>
              <a:rPr lang="en-US" dirty="0" smtClean="0"/>
              <a:t> multiplexers.</a:t>
            </a:r>
          </a:p>
          <a:p>
            <a:pPr>
              <a:defRPr/>
            </a:pPr>
            <a:r>
              <a:rPr lang="en-US" dirty="0" smtClean="0"/>
              <a:t>Input of each register is connected to an </a:t>
            </a:r>
            <a:r>
              <a:rPr lang="en-US" i="1" dirty="0" smtClean="0"/>
              <a:t>(n-1)x1</a:t>
            </a:r>
            <a:r>
              <a:rPr lang="en-US" dirty="0" smtClean="0"/>
              <a:t> multiplexer. </a:t>
            </a:r>
          </a:p>
          <a:p>
            <a:pPr>
              <a:defRPr/>
            </a:pPr>
            <a:r>
              <a:rPr lang="en-US" dirty="0" smtClean="0"/>
              <a:t>In the (n-1)x1 multiplexer, </a:t>
            </a:r>
          </a:p>
          <a:p>
            <a:pPr lvl="1">
              <a:defRPr/>
            </a:pPr>
            <a:r>
              <a:rPr lang="en-US" dirty="0" smtClean="0">
                <a:ea typeface="+mn-ea"/>
              </a:rPr>
              <a:t>other </a:t>
            </a:r>
            <a:r>
              <a:rPr lang="en-US" i="1" dirty="0" smtClean="0">
                <a:ea typeface="+mn-ea"/>
              </a:rPr>
              <a:t>n-1</a:t>
            </a:r>
            <a:r>
              <a:rPr lang="en-US" dirty="0" smtClean="0">
                <a:ea typeface="+mn-ea"/>
              </a:rPr>
              <a:t> registers are connected to the </a:t>
            </a:r>
            <a:r>
              <a:rPr lang="en-US" i="1" dirty="0" smtClean="0">
                <a:ea typeface="+mn-ea"/>
              </a:rPr>
              <a:t>n-1</a:t>
            </a:r>
            <a:r>
              <a:rPr lang="en-US" dirty="0" smtClean="0">
                <a:ea typeface="+mn-ea"/>
              </a:rPr>
              <a:t> inputs of the multiplexer </a:t>
            </a:r>
          </a:p>
          <a:p>
            <a:pPr lvl="1">
              <a:defRPr/>
            </a:pPr>
            <a:r>
              <a:rPr lang="en-US" i="1" dirty="0" smtClean="0">
                <a:ea typeface="+mn-ea"/>
              </a:rPr>
              <a:t>log (n-1)</a:t>
            </a:r>
            <a:r>
              <a:rPr lang="en-US" dirty="0" smtClean="0">
                <a:ea typeface="+mn-ea"/>
              </a:rPr>
              <a:t> selection lines are used to select the required register. </a:t>
            </a:r>
          </a:p>
          <a:p>
            <a:pPr>
              <a:defRPr/>
            </a:pPr>
            <a:r>
              <a:rPr lang="en-US" dirty="0" smtClean="0"/>
              <a:t>Expensive solution with complex routing.</a:t>
            </a:r>
          </a:p>
        </p:txBody>
      </p:sp>
      <p:pic>
        <p:nvPicPr>
          <p:cNvPr id="2053" name="Picture 6"/>
          <p:cNvPicPr>
            <a:picLocks noChangeAspect="1" noChangeArrowheads="1"/>
          </p:cNvPicPr>
          <p:nvPr/>
        </p:nvPicPr>
        <p:blipFill>
          <a:blip r:embed="rId3" cstate="print"/>
          <a:srcRect/>
          <a:stretch>
            <a:fillRect/>
          </a:stretch>
        </p:blipFill>
        <p:spPr bwMode="auto">
          <a:xfrm>
            <a:off x="5772150" y="1885950"/>
            <a:ext cx="3006725" cy="4400550"/>
          </a:xfrm>
          <a:prstGeom prst="rect">
            <a:avLst/>
          </a:prstGeom>
          <a:noFill/>
          <a:ln w="9525" algn="ctr">
            <a:noFill/>
            <a:miter lim="800000"/>
            <a:headEnd/>
            <a:tailEnd/>
          </a:ln>
        </p:spPr>
      </p:pic>
      <p:pic>
        <p:nvPicPr>
          <p:cNvPr id="2054" name="Picture 7"/>
          <p:cNvPicPr>
            <a:picLocks noChangeAspect="1" noChangeArrowheads="1"/>
          </p:cNvPicPr>
          <p:nvPr/>
        </p:nvPicPr>
        <p:blipFill>
          <a:blip r:embed="rId4" cstate="print"/>
          <a:srcRect/>
          <a:stretch>
            <a:fillRect/>
          </a:stretch>
        </p:blipFill>
        <p:spPr bwMode="auto">
          <a:xfrm>
            <a:off x="6115050" y="1143000"/>
            <a:ext cx="2166938" cy="685800"/>
          </a:xfrm>
          <a:prstGeom prst="rect">
            <a:avLst/>
          </a:prstGeom>
          <a:noFill/>
          <a:ln w="9525" algn="ctr">
            <a:noFill/>
            <a:miter lim="800000"/>
            <a:headEnd/>
            <a:tailEnd/>
          </a:ln>
        </p:spPr>
      </p:pic>
      <p:graphicFrame>
        <p:nvGraphicFramePr>
          <p:cNvPr id="2050" name="Object 6"/>
          <p:cNvGraphicFramePr>
            <a:graphicFrameLocks noChangeAspect="1"/>
          </p:cNvGraphicFramePr>
          <p:nvPr/>
        </p:nvGraphicFramePr>
        <p:xfrm>
          <a:off x="4914900" y="5772150"/>
          <a:ext cx="1533525" cy="485775"/>
        </p:xfrm>
        <a:graphic>
          <a:graphicData uri="http://schemas.openxmlformats.org/presentationml/2006/ole">
            <p:oleObj spid="_x0000_s2050" name="Package" r:id="rId5" imgW="1533600" imgH="485640" progId="Package">
              <p:embed/>
            </p:oleObj>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Field-Encoded Format </a:t>
            </a:r>
            <a:endParaRPr lang="en-US" dirty="0"/>
          </a:p>
        </p:txBody>
      </p:sp>
      <p:sp>
        <p:nvSpPr>
          <p:cNvPr id="3" name="Content Placeholder 2"/>
          <p:cNvSpPr>
            <a:spLocks noGrp="1"/>
          </p:cNvSpPr>
          <p:nvPr>
            <p:ph idx="1"/>
          </p:nvPr>
        </p:nvSpPr>
        <p:spPr/>
        <p:txBody>
          <a:bodyPr/>
          <a:lstStyle/>
          <a:p>
            <a:r>
              <a:rPr lang="en-US" dirty="0" smtClean="0"/>
              <a:t>However, 3 decoders are required to decode the encoded groups: a 4x16 decoder to decode group F1 signals, a 3x8 decoder to decode group F2 signals, and a 3x8 decoder to decode group F3 signals. </a:t>
            </a:r>
          </a:p>
          <a:p>
            <a:r>
              <a:rPr lang="en-US" dirty="0" smtClean="0"/>
              <a:t>This approach comes in the middle in between the horizontal and vertical formats. Its control store is less than the horizontal microcode and larger than the vertical microcode.</a:t>
            </a:r>
          </a:p>
          <a:p>
            <a:r>
              <a:rPr lang="en-US" dirty="0" smtClean="0"/>
              <a:t>However, its implementation is slower than the horizontal microcode and faster than the vertical microcode. </a:t>
            </a:r>
          </a:p>
          <a:p>
            <a:pPr lvl="1"/>
            <a:endParaRPr lang="en-US" dirty="0" smtClean="0"/>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Hardwired vs. Microprogrammed Control Unit </a:t>
            </a:r>
          </a:p>
        </p:txBody>
      </p:sp>
      <p:sp>
        <p:nvSpPr>
          <p:cNvPr id="64515" name="Content Placeholder 2"/>
          <p:cNvSpPr>
            <a:spLocks noGrp="1"/>
          </p:cNvSpPr>
          <p:nvPr>
            <p:ph idx="1"/>
          </p:nvPr>
        </p:nvSpPr>
        <p:spPr/>
        <p:txBody>
          <a:bodyPr/>
          <a:lstStyle/>
          <a:p>
            <a:r>
              <a:rPr lang="en-US" smtClean="0"/>
              <a:t>Each approach has advantages and disadvantages when performance and cost are compared. </a:t>
            </a:r>
          </a:p>
          <a:p>
            <a:r>
              <a:rPr lang="en-US" smtClean="0"/>
              <a:t>Speed: Hardwired is the best approach when speed of operation is most important. </a:t>
            </a:r>
          </a:p>
          <a:p>
            <a:r>
              <a:rPr lang="en-US" smtClean="0"/>
              <a:t>Flexibility of use: Microcoding provides considerable flexibility in implementing instruction sets and facilitates adding new instructions to existing machines. </a:t>
            </a:r>
          </a:p>
          <a:p>
            <a:r>
              <a:rPr lang="en-US" smtClean="0"/>
              <a:t>Ease of prototyping: Microprogramming can be used for rapid prototyping of new designs or emulating several instruction sets.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p:txBody>
          <a:bodyPr/>
          <a:lstStyle/>
          <a:p>
            <a:r>
              <a:rPr lang="en-US" smtClean="0"/>
              <a:t>Hardwired vs. Microprogrammed Control Unit</a:t>
            </a:r>
          </a:p>
        </p:txBody>
      </p:sp>
      <p:sp>
        <p:nvSpPr>
          <p:cNvPr id="65539" name="Content Placeholder 2"/>
          <p:cNvSpPr>
            <a:spLocks noGrp="1"/>
          </p:cNvSpPr>
          <p:nvPr>
            <p:ph idx="1"/>
          </p:nvPr>
        </p:nvSpPr>
        <p:spPr/>
        <p:txBody>
          <a:bodyPr/>
          <a:lstStyle/>
          <a:p>
            <a:r>
              <a:rPr lang="en-US" smtClean="0"/>
              <a:t>Complex Instruction Set Computers (CISC), e.g. Intel family of processors (i.e. 8086, Pentium, etc.), use microprogrammed control unit design approach. </a:t>
            </a:r>
          </a:p>
          <a:p>
            <a:r>
              <a:rPr lang="en-US" smtClean="0"/>
              <a:t>Reduced Instruction Set Computers (RISC), e.g. SUN SPARC processors, use hardwired control unit design approach. </a:t>
            </a:r>
          </a:p>
          <a:p>
            <a:r>
              <a:rPr lang="en-US" smtClean="0"/>
              <a:t>Improving Performance of Microprogrammed Control Unit: </a:t>
            </a:r>
          </a:p>
          <a:p>
            <a:pPr lvl="1"/>
            <a:r>
              <a:rPr lang="en-US" smtClean="0"/>
              <a:t>Use very fast memory for control store </a:t>
            </a:r>
          </a:p>
          <a:p>
            <a:pPr lvl="1"/>
            <a:r>
              <a:rPr lang="en-US" smtClean="0"/>
              <a:t>Use prefetching: fetch the next microinstruction while the current one is being executed. </a:t>
            </a:r>
          </a:p>
          <a:p>
            <a:endParaRPr lang="en-US" smtClean="0"/>
          </a:p>
          <a:p>
            <a:endParaRPr lang="en-US" smtClean="0"/>
          </a:p>
          <a:p>
            <a:endParaRPr 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Simple CPU Design Example</a:t>
            </a:r>
          </a:p>
        </p:txBody>
      </p:sp>
      <p:sp>
        <p:nvSpPr>
          <p:cNvPr id="3" name="Content Placeholder 2"/>
          <p:cNvSpPr>
            <a:spLocks noGrp="1"/>
          </p:cNvSpPr>
          <p:nvPr>
            <p:ph idx="1"/>
          </p:nvPr>
        </p:nvSpPr>
        <p:spPr/>
        <p:txBody>
          <a:bodyPr/>
          <a:lstStyle/>
          <a:p>
            <a:pPr>
              <a:defRPr/>
            </a:pPr>
            <a:r>
              <a:rPr lang="en-US" dirty="0" smtClean="0"/>
              <a:t>Design a CPU with the following specifications: </a:t>
            </a:r>
          </a:p>
          <a:p>
            <a:pPr lvl="1">
              <a:defRPr/>
            </a:pPr>
            <a:r>
              <a:rPr lang="en-US" dirty="0" smtClean="0">
                <a:ea typeface="+mn-ea"/>
              </a:rPr>
              <a:t>The CPU has four instructions with a fixed size format; each instruction is 8-bits long. </a:t>
            </a:r>
          </a:p>
          <a:p>
            <a:pPr lvl="1">
              <a:defRPr/>
            </a:pPr>
            <a:r>
              <a:rPr lang="en-US" dirty="0" smtClean="0">
                <a:ea typeface="+mn-ea"/>
              </a:rPr>
              <a:t>The instructions are listed below where AX is a 6-bit register and C is a 6-bit constant. </a:t>
            </a:r>
          </a:p>
          <a:p>
            <a:pPr lvl="1">
              <a:defRPr/>
            </a:pPr>
            <a:endParaRPr lang="en-US" dirty="0" smtClean="0">
              <a:ea typeface="+mn-ea"/>
            </a:endParaRPr>
          </a:p>
          <a:p>
            <a:pPr lvl="1">
              <a:defRPr/>
            </a:pPr>
            <a:endParaRPr lang="en-US" dirty="0" smtClean="0">
              <a:ea typeface="+mn-ea"/>
            </a:endParaRPr>
          </a:p>
          <a:p>
            <a:pPr lvl="1">
              <a:defRPr/>
            </a:pPr>
            <a:endParaRPr lang="en-US" dirty="0" smtClean="0">
              <a:ea typeface="+mn-ea"/>
            </a:endParaRPr>
          </a:p>
          <a:p>
            <a:pPr lvl="1">
              <a:defRPr/>
            </a:pPr>
            <a:endParaRPr lang="en-US" dirty="0" smtClean="0">
              <a:ea typeface="+mn-ea"/>
            </a:endParaRPr>
          </a:p>
          <a:p>
            <a:pPr lvl="1">
              <a:defRPr/>
            </a:pPr>
            <a:r>
              <a:rPr lang="en-US" dirty="0" smtClean="0"/>
              <a:t>The instruction format is as shown below:</a:t>
            </a:r>
            <a:endParaRPr lang="en-US" dirty="0" smtClean="0">
              <a:ea typeface="+mn-ea"/>
            </a:endParaRPr>
          </a:p>
          <a:p>
            <a:pPr>
              <a:defRPr/>
            </a:pPr>
            <a:endParaRPr lang="en-US" dirty="0"/>
          </a:p>
        </p:txBody>
      </p:sp>
      <p:pic>
        <p:nvPicPr>
          <p:cNvPr id="66564" name="Picture 2"/>
          <p:cNvPicPr>
            <a:picLocks noChangeAspect="1" noChangeArrowheads="1"/>
          </p:cNvPicPr>
          <p:nvPr/>
        </p:nvPicPr>
        <p:blipFill>
          <a:blip r:embed="rId2" cstate="print"/>
          <a:srcRect/>
          <a:stretch>
            <a:fillRect/>
          </a:stretch>
        </p:blipFill>
        <p:spPr bwMode="auto">
          <a:xfrm>
            <a:off x="2628900" y="3086100"/>
            <a:ext cx="3028950" cy="1638300"/>
          </a:xfrm>
          <a:prstGeom prst="rect">
            <a:avLst/>
          </a:prstGeom>
          <a:noFill/>
          <a:ln w="9525" algn="ctr">
            <a:noFill/>
            <a:miter lim="800000"/>
            <a:headEnd/>
            <a:tailEnd/>
          </a:ln>
        </p:spPr>
      </p:pic>
      <p:pic>
        <p:nvPicPr>
          <p:cNvPr id="66565" name="Picture 3"/>
          <p:cNvPicPr>
            <a:picLocks noChangeAspect="1" noChangeArrowheads="1"/>
          </p:cNvPicPr>
          <p:nvPr/>
        </p:nvPicPr>
        <p:blipFill>
          <a:blip r:embed="rId3" cstate="print"/>
          <a:srcRect/>
          <a:stretch>
            <a:fillRect/>
          </a:stretch>
        </p:blipFill>
        <p:spPr bwMode="auto">
          <a:xfrm>
            <a:off x="3143250" y="5372100"/>
            <a:ext cx="1828800" cy="723900"/>
          </a:xfrm>
          <a:prstGeom prst="rect">
            <a:avLst/>
          </a:prstGeom>
          <a:noFill/>
          <a:ln w="9525" algn="ctr">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Simple CPU Design Example</a:t>
            </a:r>
          </a:p>
        </p:txBody>
      </p:sp>
      <p:sp>
        <p:nvSpPr>
          <p:cNvPr id="3" name="Content Placeholder 2"/>
          <p:cNvSpPr>
            <a:spLocks noGrp="1"/>
          </p:cNvSpPr>
          <p:nvPr>
            <p:ph idx="1"/>
          </p:nvPr>
        </p:nvSpPr>
        <p:spPr/>
        <p:txBody>
          <a:bodyPr/>
          <a:lstStyle/>
          <a:p>
            <a:pPr>
              <a:defRPr/>
            </a:pPr>
            <a:r>
              <a:rPr lang="en-US" dirty="0" smtClean="0"/>
              <a:t>It has one programmer accessible register, AX. </a:t>
            </a:r>
          </a:p>
          <a:p>
            <a:pPr>
              <a:defRPr/>
            </a:pPr>
            <a:r>
              <a:rPr lang="en-US" dirty="0" smtClean="0"/>
              <a:t>It is a 6-bit machine with 8-bit data bus and 6-bit address bus. </a:t>
            </a:r>
          </a:p>
          <a:p>
            <a:pPr>
              <a:defRPr/>
            </a:pPr>
            <a:r>
              <a:rPr lang="en-US" dirty="0" smtClean="0"/>
              <a:t>It has an adder/</a:t>
            </a:r>
            <a:r>
              <a:rPr lang="en-US" dirty="0" err="1" smtClean="0"/>
              <a:t>subtractor</a:t>
            </a:r>
            <a:r>
              <a:rPr lang="en-US" dirty="0" smtClean="0"/>
              <a:t> with two inputs: </a:t>
            </a:r>
          </a:p>
          <a:p>
            <a:pPr lvl="1">
              <a:defRPr/>
            </a:pPr>
            <a:r>
              <a:rPr lang="en-US" dirty="0" err="1" smtClean="0">
                <a:ea typeface="+mn-ea"/>
              </a:rPr>
              <a:t>Cin</a:t>
            </a:r>
            <a:r>
              <a:rPr lang="en-US" dirty="0" smtClean="0">
                <a:ea typeface="+mn-ea"/>
              </a:rPr>
              <a:t>: If 1 the carry-in is 1, otherwise it is 0.</a:t>
            </a:r>
          </a:p>
          <a:p>
            <a:pPr lvl="1">
              <a:defRPr/>
            </a:pPr>
            <a:r>
              <a:rPr lang="en-US" dirty="0" smtClean="0">
                <a:ea typeface="+mn-ea"/>
              </a:rPr>
              <a:t> OP: If 0 addition is performed, otherwise subtraction is performed.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Data Path Design &amp; Control Sequence</a:t>
            </a:r>
          </a:p>
        </p:txBody>
      </p:sp>
      <p:pic>
        <p:nvPicPr>
          <p:cNvPr id="68611" name="Picture 2"/>
          <p:cNvPicPr>
            <a:picLocks noChangeAspect="1" noChangeArrowheads="1"/>
          </p:cNvPicPr>
          <p:nvPr/>
        </p:nvPicPr>
        <p:blipFill>
          <a:blip r:embed="rId2" cstate="print"/>
          <a:srcRect/>
          <a:stretch>
            <a:fillRect/>
          </a:stretch>
        </p:blipFill>
        <p:spPr bwMode="auto">
          <a:xfrm>
            <a:off x="4057650" y="1085850"/>
            <a:ext cx="4514850" cy="5070475"/>
          </a:xfrm>
          <a:prstGeom prst="rect">
            <a:avLst/>
          </a:prstGeom>
          <a:noFill/>
          <a:ln w="9525" algn="ctr">
            <a:noFill/>
            <a:miter lim="800000"/>
            <a:headEnd/>
            <a:tailEnd/>
          </a:ln>
        </p:spPr>
      </p:pic>
      <p:pic>
        <p:nvPicPr>
          <p:cNvPr id="68612" name="Picture 2"/>
          <p:cNvPicPr>
            <a:picLocks noChangeAspect="1" noChangeArrowheads="1"/>
          </p:cNvPicPr>
          <p:nvPr/>
        </p:nvPicPr>
        <p:blipFill>
          <a:blip r:embed="rId3" cstate="print"/>
          <a:srcRect/>
          <a:stretch>
            <a:fillRect/>
          </a:stretch>
        </p:blipFill>
        <p:spPr bwMode="auto">
          <a:xfrm>
            <a:off x="457200" y="1200150"/>
            <a:ext cx="3771900" cy="5029200"/>
          </a:xfrm>
          <a:prstGeom prst="rect">
            <a:avLst/>
          </a:prstGeom>
          <a:noFill/>
          <a:ln w="9525" algn="ctr">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Hardwired Control Unit</a:t>
            </a:r>
          </a:p>
        </p:txBody>
      </p:sp>
      <p:pic>
        <p:nvPicPr>
          <p:cNvPr id="69635" name="Picture 2"/>
          <p:cNvPicPr>
            <a:picLocks noChangeAspect="1" noChangeArrowheads="1"/>
          </p:cNvPicPr>
          <p:nvPr/>
        </p:nvPicPr>
        <p:blipFill>
          <a:blip r:embed="rId2" cstate="print"/>
          <a:srcRect/>
          <a:stretch>
            <a:fillRect/>
          </a:stretch>
        </p:blipFill>
        <p:spPr bwMode="auto">
          <a:xfrm>
            <a:off x="457200" y="1085850"/>
            <a:ext cx="7886700" cy="5200650"/>
          </a:xfrm>
          <a:prstGeom prst="rect">
            <a:avLst/>
          </a:prstGeom>
          <a:noFill/>
          <a:ln w="9525" algn="ctr">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Microprogrammed Control Unit </a:t>
            </a:r>
          </a:p>
        </p:txBody>
      </p:sp>
      <p:sp>
        <p:nvSpPr>
          <p:cNvPr id="70659" name="Content Placeholder 5"/>
          <p:cNvSpPr>
            <a:spLocks noGrp="1"/>
          </p:cNvSpPr>
          <p:nvPr>
            <p:ph idx="1"/>
          </p:nvPr>
        </p:nvSpPr>
        <p:spPr/>
        <p:txBody>
          <a:bodyPr/>
          <a:lstStyle/>
          <a:p>
            <a:r>
              <a:rPr lang="en-US" smtClean="0"/>
              <a:t>For this design, we do not need branching in the microinstructions. So, there is no need for the uBranch address and the uBranch control signals. </a:t>
            </a:r>
          </a:p>
          <a:p>
            <a:r>
              <a:rPr lang="en-US" smtClean="0"/>
              <a:t>It is sufficient to use a 2x1 multiplexer with one input selected from uPC incrementer and other input selected from PLA. So, one mux select signal is needed. </a:t>
            </a:r>
          </a:p>
          <a:p>
            <a:r>
              <a:rPr lang="en-US" smtClean="0"/>
              <a:t>This design has 16 control signals to be generated. So, the number of bits in the CW is 17 bits. The format of the control word is shown below: </a:t>
            </a:r>
          </a:p>
          <a:p>
            <a:endParaRPr lang="en-US" smtClean="0"/>
          </a:p>
        </p:txBody>
      </p:sp>
      <p:pic>
        <p:nvPicPr>
          <p:cNvPr id="70660" name="Picture 3"/>
          <p:cNvPicPr>
            <a:picLocks noChangeAspect="1" noChangeArrowheads="1"/>
          </p:cNvPicPr>
          <p:nvPr/>
        </p:nvPicPr>
        <p:blipFill>
          <a:blip r:embed="rId2" cstate="print"/>
          <a:srcRect/>
          <a:stretch>
            <a:fillRect/>
          </a:stretch>
        </p:blipFill>
        <p:spPr bwMode="auto">
          <a:xfrm>
            <a:off x="1028700" y="4914900"/>
            <a:ext cx="7315200" cy="857250"/>
          </a:xfrm>
          <a:prstGeom prst="rect">
            <a:avLst/>
          </a:prstGeom>
          <a:noFill/>
          <a:ln w="9525" algn="ctr">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Content of Control Store</a:t>
            </a:r>
          </a:p>
        </p:txBody>
      </p:sp>
      <p:pic>
        <p:nvPicPr>
          <p:cNvPr id="71683" name="Picture 2"/>
          <p:cNvPicPr>
            <a:picLocks noChangeAspect="1" noChangeArrowheads="1"/>
          </p:cNvPicPr>
          <p:nvPr/>
        </p:nvPicPr>
        <p:blipFill>
          <a:blip r:embed="rId2" cstate="print"/>
          <a:srcRect/>
          <a:stretch>
            <a:fillRect/>
          </a:stretch>
        </p:blipFill>
        <p:spPr bwMode="auto">
          <a:xfrm>
            <a:off x="457200" y="1314450"/>
            <a:ext cx="8286750" cy="4743450"/>
          </a:xfrm>
          <a:prstGeom prst="rect">
            <a:avLst/>
          </a:prstGeom>
          <a:noFill/>
          <a:ln w="9525" algn="ctr">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PLA Design</a:t>
            </a:r>
          </a:p>
        </p:txBody>
      </p:sp>
      <p:sp>
        <p:nvSpPr>
          <p:cNvPr id="72707" name="Content Placeholder 2"/>
          <p:cNvSpPr>
            <a:spLocks noGrp="1"/>
          </p:cNvSpPr>
          <p:nvPr>
            <p:ph idx="1"/>
          </p:nvPr>
        </p:nvSpPr>
        <p:spPr/>
        <p:txBody>
          <a:bodyPr/>
          <a:lstStyle/>
          <a:p>
            <a:r>
              <a:rPr lang="en-US" smtClean="0"/>
              <a:t>we need to design the PLA to provide the mapping between the opcode and the address bits:</a:t>
            </a:r>
          </a:p>
          <a:p>
            <a:endParaRPr lang="en-US" smtClean="0"/>
          </a:p>
          <a:p>
            <a:endParaRPr lang="en-US" smtClean="0"/>
          </a:p>
          <a:p>
            <a:endParaRPr lang="en-US" smtClean="0"/>
          </a:p>
          <a:p>
            <a:r>
              <a:rPr lang="en-US" smtClean="0"/>
              <a:t>Using K-map simplification, the following equations for the PLA output can be found: </a:t>
            </a:r>
          </a:p>
          <a:p>
            <a:endParaRPr lang="en-US" smtClean="0"/>
          </a:p>
        </p:txBody>
      </p:sp>
      <p:pic>
        <p:nvPicPr>
          <p:cNvPr id="72708" name="Picture 2"/>
          <p:cNvPicPr>
            <a:picLocks noChangeAspect="1" noChangeArrowheads="1"/>
          </p:cNvPicPr>
          <p:nvPr/>
        </p:nvPicPr>
        <p:blipFill>
          <a:blip r:embed="rId2" cstate="print"/>
          <a:srcRect/>
          <a:stretch>
            <a:fillRect/>
          </a:stretch>
        </p:blipFill>
        <p:spPr bwMode="auto">
          <a:xfrm>
            <a:off x="2228850" y="2057400"/>
            <a:ext cx="3886200" cy="1470025"/>
          </a:xfrm>
          <a:prstGeom prst="rect">
            <a:avLst/>
          </a:prstGeom>
          <a:noFill/>
          <a:ln w="9525" algn="ctr">
            <a:noFill/>
            <a:miter lim="800000"/>
            <a:headEnd/>
            <a:tailEnd/>
          </a:ln>
        </p:spPr>
      </p:pic>
      <p:pic>
        <p:nvPicPr>
          <p:cNvPr id="72709" name="Picture 3"/>
          <p:cNvPicPr>
            <a:picLocks noChangeAspect="1" noChangeArrowheads="1"/>
          </p:cNvPicPr>
          <p:nvPr/>
        </p:nvPicPr>
        <p:blipFill>
          <a:blip r:embed="rId3" cstate="print"/>
          <a:srcRect/>
          <a:stretch>
            <a:fillRect/>
          </a:stretch>
        </p:blipFill>
        <p:spPr bwMode="auto">
          <a:xfrm>
            <a:off x="1200150" y="4400550"/>
            <a:ext cx="5483225" cy="1714500"/>
          </a:xfrm>
          <a:prstGeom prst="rect">
            <a:avLst/>
          </a:prstGeom>
          <a:noFill/>
          <a:ln w="9525" algn="ctr">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Register Transfer</a:t>
            </a:r>
          </a:p>
        </p:txBody>
      </p:sp>
      <p:sp>
        <p:nvSpPr>
          <p:cNvPr id="10243" name="Content Placeholder 9"/>
          <p:cNvSpPr>
            <a:spLocks noGrp="1"/>
          </p:cNvSpPr>
          <p:nvPr>
            <p:ph idx="1"/>
          </p:nvPr>
        </p:nvSpPr>
        <p:spPr>
          <a:xfrm>
            <a:off x="457200" y="1143000"/>
            <a:ext cx="5429250" cy="5143500"/>
          </a:xfrm>
        </p:spPr>
        <p:txBody>
          <a:bodyPr/>
          <a:lstStyle/>
          <a:p>
            <a:pPr>
              <a:defRPr/>
            </a:pPr>
            <a:r>
              <a:rPr lang="en-US" dirty="0" smtClean="0"/>
              <a:t>A better solution is to use a tri-state bus that is shared among all registers.</a:t>
            </a:r>
          </a:p>
          <a:p>
            <a:pPr>
              <a:defRPr/>
            </a:pPr>
            <a:r>
              <a:rPr lang="en-US" dirty="0" smtClean="0"/>
              <a:t>Registers are connected to the bus through tri-state buffers such that one tri-state buffer is enabled at a time.</a:t>
            </a:r>
          </a:p>
          <a:p>
            <a:pPr>
              <a:defRPr/>
            </a:pPr>
            <a:r>
              <a:rPr lang="en-US" dirty="0" smtClean="0"/>
              <a:t>Each tri-state buffer is controlled by an output enable signal </a:t>
            </a:r>
          </a:p>
          <a:p>
            <a:pPr lvl="1">
              <a:defRPr/>
            </a:pPr>
            <a:r>
              <a:rPr lang="en-US" dirty="0" smtClean="0">
                <a:ea typeface="+mn-ea"/>
              </a:rPr>
              <a:t>when set high connects the input of the buffer to the output </a:t>
            </a:r>
          </a:p>
          <a:p>
            <a:pPr lvl="1">
              <a:defRPr/>
            </a:pPr>
            <a:r>
              <a:rPr lang="en-US" dirty="0" smtClean="0">
                <a:ea typeface="+mn-ea"/>
              </a:rPr>
              <a:t>otherwise produces a high-impedance value </a:t>
            </a:r>
            <a:r>
              <a:rPr lang="en-US" i="1" dirty="0" smtClean="0">
                <a:ea typeface="+mn-ea"/>
              </a:rPr>
              <a:t>Z</a:t>
            </a:r>
            <a:r>
              <a:rPr lang="en-US" dirty="0" smtClean="0">
                <a:ea typeface="+mn-ea"/>
              </a:rPr>
              <a:t>. </a:t>
            </a:r>
            <a:endParaRPr lang="en-US" dirty="0" smtClean="0"/>
          </a:p>
        </p:txBody>
      </p:sp>
      <p:pic>
        <p:nvPicPr>
          <p:cNvPr id="3077" name="Picture 4"/>
          <p:cNvPicPr>
            <a:picLocks noChangeAspect="1" noChangeArrowheads="1"/>
          </p:cNvPicPr>
          <p:nvPr/>
        </p:nvPicPr>
        <p:blipFill>
          <a:blip r:embed="rId3" cstate="print"/>
          <a:srcRect/>
          <a:stretch>
            <a:fillRect/>
          </a:stretch>
        </p:blipFill>
        <p:spPr bwMode="auto">
          <a:xfrm>
            <a:off x="5829300" y="1314450"/>
            <a:ext cx="3028950" cy="1538288"/>
          </a:xfrm>
          <a:prstGeom prst="rect">
            <a:avLst/>
          </a:prstGeom>
          <a:noFill/>
          <a:ln w="9525" algn="ctr">
            <a:noFill/>
            <a:miter lim="800000"/>
            <a:headEnd/>
            <a:tailEnd/>
          </a:ln>
        </p:spPr>
      </p:pic>
      <p:pic>
        <p:nvPicPr>
          <p:cNvPr id="3078" name="Picture 5"/>
          <p:cNvPicPr>
            <a:picLocks noChangeAspect="1" noChangeArrowheads="1"/>
          </p:cNvPicPr>
          <p:nvPr/>
        </p:nvPicPr>
        <p:blipFill>
          <a:blip r:embed="rId4" cstate="print"/>
          <a:srcRect/>
          <a:stretch>
            <a:fillRect/>
          </a:stretch>
        </p:blipFill>
        <p:spPr bwMode="auto">
          <a:xfrm>
            <a:off x="5829300" y="2971800"/>
            <a:ext cx="3028950" cy="1530350"/>
          </a:xfrm>
          <a:prstGeom prst="rect">
            <a:avLst/>
          </a:prstGeom>
          <a:noFill/>
          <a:ln w="9525" algn="ctr">
            <a:noFill/>
            <a:miter lim="800000"/>
            <a:headEnd/>
            <a:tailEnd/>
          </a:ln>
        </p:spPr>
      </p:pic>
      <p:pic>
        <p:nvPicPr>
          <p:cNvPr id="3079" name="Picture 6"/>
          <p:cNvPicPr>
            <a:picLocks noChangeAspect="1" noChangeArrowheads="1"/>
          </p:cNvPicPr>
          <p:nvPr/>
        </p:nvPicPr>
        <p:blipFill>
          <a:blip r:embed="rId5" cstate="print"/>
          <a:srcRect/>
          <a:stretch>
            <a:fillRect/>
          </a:stretch>
        </p:blipFill>
        <p:spPr bwMode="auto">
          <a:xfrm>
            <a:off x="5829300" y="4651375"/>
            <a:ext cx="3009900" cy="1520825"/>
          </a:xfrm>
          <a:prstGeom prst="rect">
            <a:avLst/>
          </a:prstGeom>
          <a:noFill/>
          <a:ln w="9525" algn="ctr">
            <a:noFill/>
            <a:miter lim="800000"/>
            <a:headEnd/>
            <a:tailEnd/>
          </a:ln>
        </p:spPr>
      </p:pic>
      <p:graphicFrame>
        <p:nvGraphicFramePr>
          <p:cNvPr id="3074" name="Object 7"/>
          <p:cNvGraphicFramePr>
            <a:graphicFrameLocks noChangeAspect="1"/>
          </p:cNvGraphicFramePr>
          <p:nvPr/>
        </p:nvGraphicFramePr>
        <p:xfrm>
          <a:off x="6000750" y="5543550"/>
          <a:ext cx="695325" cy="485775"/>
        </p:xfrm>
        <a:graphic>
          <a:graphicData uri="http://schemas.openxmlformats.org/presentationml/2006/ole">
            <p:oleObj spid="_x0000_s3074" name="Package" r:id="rId6" imgW="695160" imgH="485640" progId="Package">
              <p:embed/>
            </p:oleObj>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t>Microprogrammed Control Unit </a:t>
            </a:r>
          </a:p>
        </p:txBody>
      </p:sp>
      <p:pic>
        <p:nvPicPr>
          <p:cNvPr id="73731" name="Picture 2"/>
          <p:cNvPicPr>
            <a:picLocks noChangeAspect="1" noChangeArrowheads="1"/>
          </p:cNvPicPr>
          <p:nvPr/>
        </p:nvPicPr>
        <p:blipFill>
          <a:blip r:embed="rId2" cstate="print"/>
          <a:srcRect/>
          <a:stretch>
            <a:fillRect/>
          </a:stretch>
        </p:blipFill>
        <p:spPr bwMode="auto">
          <a:xfrm>
            <a:off x="1085850" y="1028700"/>
            <a:ext cx="6515100" cy="5272088"/>
          </a:xfrm>
          <a:prstGeom prst="rect">
            <a:avLst/>
          </a:prstGeom>
          <a:noFill/>
          <a:ln w="9525" algn="ctr">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p:txBody>
          <a:bodyPr/>
          <a:lstStyle/>
          <a:p>
            <a:r>
              <a:rPr lang="en-US" smtClean="0"/>
              <a:t>Register Transfer</a:t>
            </a:r>
          </a:p>
        </p:txBody>
      </p:sp>
      <p:sp>
        <p:nvSpPr>
          <p:cNvPr id="4101" name="Content Placeholder 2"/>
          <p:cNvSpPr>
            <a:spLocks noGrp="1"/>
          </p:cNvSpPr>
          <p:nvPr>
            <p:ph idx="1"/>
          </p:nvPr>
        </p:nvSpPr>
        <p:spPr>
          <a:xfrm>
            <a:off x="457200" y="1143000"/>
            <a:ext cx="4857750" cy="5143500"/>
          </a:xfrm>
        </p:spPr>
        <p:txBody>
          <a:bodyPr/>
          <a:lstStyle/>
          <a:p>
            <a:r>
              <a:rPr lang="en-US" smtClean="0"/>
              <a:t>A strobe signal for each register controls register capture</a:t>
            </a:r>
          </a:p>
          <a:p>
            <a:r>
              <a:rPr lang="en-US" smtClean="0"/>
              <a:t>To allow for propagation delay across the bus &amp; FF setup time, registers capture on falling edge of the clock </a:t>
            </a:r>
          </a:p>
          <a:p>
            <a:r>
              <a:rPr lang="en-US" smtClean="0"/>
              <a:t>Tri-state buffer enable signals are activated on rising edge of clock. </a:t>
            </a:r>
          </a:p>
          <a:p>
            <a:r>
              <a:rPr lang="en-US" smtClean="0"/>
              <a:t>This is achieved by </a:t>
            </a:r>
            <a:r>
              <a:rPr lang="en-US" b="1" smtClean="0">
                <a:solidFill>
                  <a:srgbClr val="0070C0"/>
                </a:solidFill>
              </a:rPr>
              <a:t>Anding</a:t>
            </a:r>
            <a:r>
              <a:rPr lang="en-US" smtClean="0"/>
              <a:t> the strobe signals with the complement of the clock. </a:t>
            </a:r>
          </a:p>
        </p:txBody>
      </p:sp>
      <p:pic>
        <p:nvPicPr>
          <p:cNvPr id="4102" name="Picture 5"/>
          <p:cNvPicPr>
            <a:picLocks noChangeAspect="1" noChangeArrowheads="1"/>
          </p:cNvPicPr>
          <p:nvPr/>
        </p:nvPicPr>
        <p:blipFill>
          <a:blip r:embed="rId3" cstate="print"/>
          <a:srcRect/>
          <a:stretch>
            <a:fillRect/>
          </a:stretch>
        </p:blipFill>
        <p:spPr bwMode="auto">
          <a:xfrm>
            <a:off x="5486400" y="1371600"/>
            <a:ext cx="1524000" cy="438150"/>
          </a:xfrm>
          <a:prstGeom prst="rect">
            <a:avLst/>
          </a:prstGeom>
          <a:noFill/>
          <a:ln w="9525" algn="ctr">
            <a:noFill/>
            <a:miter lim="800000"/>
            <a:headEnd/>
            <a:tailEnd/>
          </a:ln>
        </p:spPr>
      </p:pic>
      <p:pic>
        <p:nvPicPr>
          <p:cNvPr id="4103" name="Picture 6"/>
          <p:cNvPicPr>
            <a:picLocks noChangeAspect="1" noChangeArrowheads="1"/>
          </p:cNvPicPr>
          <p:nvPr/>
        </p:nvPicPr>
        <p:blipFill>
          <a:blip r:embed="rId4" cstate="print"/>
          <a:srcRect/>
          <a:stretch>
            <a:fillRect/>
          </a:stretch>
        </p:blipFill>
        <p:spPr bwMode="auto">
          <a:xfrm>
            <a:off x="7086600" y="1371600"/>
            <a:ext cx="1390650" cy="428625"/>
          </a:xfrm>
          <a:prstGeom prst="rect">
            <a:avLst/>
          </a:prstGeom>
          <a:noFill/>
          <a:ln w="9525" algn="ctr">
            <a:noFill/>
            <a:miter lim="800000"/>
            <a:headEnd/>
            <a:tailEnd/>
          </a:ln>
        </p:spPr>
      </p:pic>
      <p:pic>
        <p:nvPicPr>
          <p:cNvPr id="4104" name="Picture 8"/>
          <p:cNvPicPr>
            <a:picLocks noChangeAspect="1" noChangeArrowheads="1"/>
          </p:cNvPicPr>
          <p:nvPr/>
        </p:nvPicPr>
        <p:blipFill>
          <a:blip r:embed="rId5" cstate="print"/>
          <a:srcRect/>
          <a:stretch>
            <a:fillRect/>
          </a:stretch>
        </p:blipFill>
        <p:spPr bwMode="auto">
          <a:xfrm>
            <a:off x="5143500" y="1943100"/>
            <a:ext cx="3714750" cy="1657350"/>
          </a:xfrm>
          <a:prstGeom prst="rect">
            <a:avLst/>
          </a:prstGeom>
          <a:noFill/>
          <a:ln w="9525" algn="ctr">
            <a:noFill/>
            <a:miter lim="800000"/>
            <a:headEnd/>
            <a:tailEnd/>
          </a:ln>
        </p:spPr>
      </p:pic>
      <p:pic>
        <p:nvPicPr>
          <p:cNvPr id="4105" name="Picture 9"/>
          <p:cNvPicPr>
            <a:picLocks noChangeAspect="1" noChangeArrowheads="1"/>
          </p:cNvPicPr>
          <p:nvPr/>
        </p:nvPicPr>
        <p:blipFill>
          <a:blip r:embed="rId6" cstate="print"/>
          <a:srcRect/>
          <a:stretch>
            <a:fillRect/>
          </a:stretch>
        </p:blipFill>
        <p:spPr bwMode="auto">
          <a:xfrm>
            <a:off x="5143500" y="3657600"/>
            <a:ext cx="3771900" cy="2486025"/>
          </a:xfrm>
          <a:prstGeom prst="rect">
            <a:avLst/>
          </a:prstGeom>
          <a:noFill/>
          <a:ln w="9525" algn="ctr">
            <a:noFill/>
            <a:miter lim="800000"/>
            <a:headEnd/>
            <a:tailEnd/>
          </a:ln>
        </p:spPr>
      </p:pic>
      <p:graphicFrame>
        <p:nvGraphicFramePr>
          <p:cNvPr id="4098" name="Object 8"/>
          <p:cNvGraphicFramePr>
            <a:graphicFrameLocks noChangeAspect="1"/>
          </p:cNvGraphicFramePr>
          <p:nvPr/>
        </p:nvGraphicFramePr>
        <p:xfrm>
          <a:off x="3657600" y="6115050"/>
          <a:ext cx="1295400" cy="485775"/>
        </p:xfrm>
        <a:graphic>
          <a:graphicData uri="http://schemas.openxmlformats.org/presentationml/2006/ole">
            <p:oleObj spid="_x0000_s4098" name="Package" r:id="rId7" imgW="1295280" imgH="485640" progId="Package">
              <p:embed/>
            </p:oleObj>
          </a:graphicData>
        </a:graphic>
      </p:graphicFrame>
      <p:graphicFrame>
        <p:nvGraphicFramePr>
          <p:cNvPr id="4099" name="Object 9"/>
          <p:cNvGraphicFramePr>
            <a:graphicFrameLocks noChangeAspect="1"/>
          </p:cNvGraphicFramePr>
          <p:nvPr/>
        </p:nvGraphicFramePr>
        <p:xfrm>
          <a:off x="2457450" y="6115050"/>
          <a:ext cx="1200150" cy="485775"/>
        </p:xfrm>
        <a:graphic>
          <a:graphicData uri="http://schemas.openxmlformats.org/presentationml/2006/ole">
            <p:oleObj spid="_x0000_s4099" name="Package" r:id="rId8" imgW="1200240" imgH="485640" progId="Package">
              <p:embed/>
            </p:oleObj>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26353</TotalTime>
  <Words>5251</Words>
  <Application>Microsoft Office PowerPoint</Application>
  <PresentationFormat>On-screen Show (4:3)</PresentationFormat>
  <Paragraphs>461</Paragraphs>
  <Slides>80</Slides>
  <Notes>0</Notes>
  <HiddenSlides>0</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80</vt:i4>
      </vt:variant>
      <vt:variant>
        <vt:lpstr>Custom Shows</vt:lpstr>
      </vt:variant>
      <vt:variant>
        <vt:i4>1</vt:i4>
      </vt:variant>
    </vt:vector>
  </HeadingPairs>
  <TitlesOfParts>
    <vt:vector size="83" baseType="lpstr">
      <vt:lpstr>Default Design</vt:lpstr>
      <vt:lpstr>Package</vt:lpstr>
      <vt:lpstr>Introduction to CPU Design</vt:lpstr>
      <vt:lpstr>Outline</vt:lpstr>
      <vt:lpstr>Introduction</vt:lpstr>
      <vt:lpstr>Introduction</vt:lpstr>
      <vt:lpstr>Register Transfer</vt:lpstr>
      <vt:lpstr>Register Transfer</vt:lpstr>
      <vt:lpstr>Register Transfer</vt:lpstr>
      <vt:lpstr>Register Transfer</vt:lpstr>
      <vt:lpstr>Register Transfer</vt:lpstr>
      <vt:lpstr>Register Transfer Timing</vt:lpstr>
      <vt:lpstr>Register Transfer Timing</vt:lpstr>
      <vt:lpstr>Single Bus CPU</vt:lpstr>
      <vt:lpstr>Fetch Control Sequence</vt:lpstr>
      <vt:lpstr>Fetch Control Sequence</vt:lpstr>
      <vt:lpstr>Synchronous vs. Asynchronous Memory Transfer</vt:lpstr>
      <vt:lpstr>Synchronous vs. Asynchronous Memory Transfer</vt:lpstr>
      <vt:lpstr>Execution Control Sequence for Add Instruction </vt:lpstr>
      <vt:lpstr>Execution Control Sequence for JMP Instruction  </vt:lpstr>
      <vt:lpstr>Execution Control Sequence for Conditional JMP Instruction </vt:lpstr>
      <vt:lpstr>Execution Control Sequence for Additional Instructions</vt:lpstr>
      <vt:lpstr>Execution Control Sequence for Additional Instructions</vt:lpstr>
      <vt:lpstr>Execution Control Sequence for Additional Instructions</vt:lpstr>
      <vt:lpstr>Performance Considerations </vt:lpstr>
      <vt:lpstr>Two-Bus CPU Design </vt:lpstr>
      <vt:lpstr>2-Bus CPU – Fetch Control Sequence</vt:lpstr>
      <vt:lpstr>2-Bus CPU: Add R1, [R3]</vt:lpstr>
      <vt:lpstr>Speedup Calculation</vt:lpstr>
      <vt:lpstr>Speedup Calculation</vt:lpstr>
      <vt:lpstr>2-Bus CPU: Unconditional JMP </vt:lpstr>
      <vt:lpstr>2-Bus CPU: Conditional JMP</vt:lpstr>
      <vt:lpstr>Three-Bus CPU Design</vt:lpstr>
      <vt:lpstr>3-Bus CPU: Fetch Control Sequence</vt:lpstr>
      <vt:lpstr>3-Bus CPU: Add R1, [R3]</vt:lpstr>
      <vt:lpstr>3-Bus Speedup</vt:lpstr>
      <vt:lpstr>3-Bus: Unconditional &amp; Cond. JMP</vt:lpstr>
      <vt:lpstr>Control Unit Design</vt:lpstr>
      <vt:lpstr>Control Unit Design</vt:lpstr>
      <vt:lpstr>Hardwired Control Unit Design </vt:lpstr>
      <vt:lpstr>Hardwired Control Unit Design</vt:lpstr>
      <vt:lpstr>Hardwired Control Unit Design</vt:lpstr>
      <vt:lpstr>Generation of Control Signals </vt:lpstr>
      <vt:lpstr>Generation of Control Signals </vt:lpstr>
      <vt:lpstr>Deriving Rout &amp; Rin Signals for Registers </vt:lpstr>
      <vt:lpstr>Deriving Rout &amp; Rin Signals for Registers</vt:lpstr>
      <vt:lpstr>CPU-Memory Interface Circuit </vt:lpstr>
      <vt:lpstr>CPU-Memory Interface Circuit</vt:lpstr>
      <vt:lpstr>CPU-Memory Interface Circuit</vt:lpstr>
      <vt:lpstr>CPU-Memory Interface Circuit</vt:lpstr>
      <vt:lpstr>CPU-Memory Interface Circuit</vt:lpstr>
      <vt:lpstr>CPU-Memory Interface Circuit</vt:lpstr>
      <vt:lpstr>CPU-Memory Interface Circuit</vt:lpstr>
      <vt:lpstr>CPU-Memory Interface Circuit</vt:lpstr>
      <vt:lpstr>Microprogrammed Control Unit</vt:lpstr>
      <vt:lpstr>Microprogrammed Control Unit</vt:lpstr>
      <vt:lpstr>Microprogrammed Control Unit</vt:lpstr>
      <vt:lpstr>General Microprogrammed Control Unit Organization </vt:lpstr>
      <vt:lpstr>General Microprogrammed Control Unit Organization</vt:lpstr>
      <vt:lpstr>Control Word Format</vt:lpstr>
      <vt:lpstr>Branching Controls</vt:lpstr>
      <vt:lpstr>Microcode Branching Example</vt:lpstr>
      <vt:lpstr>Microinstruction Formats </vt:lpstr>
      <vt:lpstr>Horizontal Microcode </vt:lpstr>
      <vt:lpstr>Vertical Microcode</vt:lpstr>
      <vt:lpstr>Vertical Microcode</vt:lpstr>
      <vt:lpstr>Vertical Microcode</vt:lpstr>
      <vt:lpstr>Field-Encoded Format </vt:lpstr>
      <vt:lpstr>Field-Encoded Format </vt:lpstr>
      <vt:lpstr>Field-Encoded Format </vt:lpstr>
      <vt:lpstr>Field-Encoded Format </vt:lpstr>
      <vt:lpstr>Field-Encoded Format </vt:lpstr>
      <vt:lpstr>Hardwired vs. Microprogrammed Control Unit </vt:lpstr>
      <vt:lpstr>Hardwired vs. Microprogrammed Control Unit</vt:lpstr>
      <vt:lpstr>Simple CPU Design Example</vt:lpstr>
      <vt:lpstr>Simple CPU Design Example</vt:lpstr>
      <vt:lpstr>Data Path Design &amp; Control Sequence</vt:lpstr>
      <vt:lpstr>Hardwired Control Unit</vt:lpstr>
      <vt:lpstr>Microprogrammed Control Unit </vt:lpstr>
      <vt:lpstr>Content of Control Store</vt:lpstr>
      <vt:lpstr>PLA Design</vt:lpstr>
      <vt:lpstr>Microprogrammed Control Unit </vt:lpstr>
      <vt:lpstr>Shl</vt:lpstr>
    </vt:vector>
  </TitlesOfParts>
  <Company>KFUPM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Integer Arithmetic</dc:title>
  <dc:creator>Dr. Muhamed Mudawar</dc:creator>
  <cp:lastModifiedBy>Itc</cp:lastModifiedBy>
  <cp:revision>697</cp:revision>
  <dcterms:created xsi:type="dcterms:W3CDTF">2004-09-12T13:54:39Z</dcterms:created>
  <dcterms:modified xsi:type="dcterms:W3CDTF">2011-12-25T20:08:33Z</dcterms:modified>
</cp:coreProperties>
</file>