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481" r:id="rId3"/>
    <p:sldId id="484" r:id="rId4"/>
    <p:sldId id="485" r:id="rId5"/>
    <p:sldId id="486" r:id="rId6"/>
    <p:sldId id="483" r:id="rId7"/>
    <p:sldId id="487" r:id="rId8"/>
    <p:sldId id="488" r:id="rId9"/>
    <p:sldId id="581" r:id="rId10"/>
    <p:sldId id="489" r:id="rId11"/>
    <p:sldId id="490" r:id="rId12"/>
    <p:sldId id="492" r:id="rId13"/>
    <p:sldId id="558" r:id="rId14"/>
    <p:sldId id="582" r:id="rId15"/>
    <p:sldId id="495" r:id="rId16"/>
    <p:sldId id="496" r:id="rId17"/>
    <p:sldId id="559" r:id="rId18"/>
    <p:sldId id="560" r:id="rId19"/>
    <p:sldId id="499" r:id="rId20"/>
    <p:sldId id="500" r:id="rId21"/>
    <p:sldId id="502" r:id="rId22"/>
    <p:sldId id="503" r:id="rId23"/>
    <p:sldId id="504" r:id="rId24"/>
    <p:sldId id="505" r:id="rId25"/>
    <p:sldId id="561" r:id="rId26"/>
    <p:sldId id="506" r:id="rId27"/>
    <p:sldId id="562" r:id="rId28"/>
    <p:sldId id="509" r:id="rId29"/>
    <p:sldId id="510" r:id="rId30"/>
    <p:sldId id="511" r:id="rId31"/>
    <p:sldId id="563" r:id="rId32"/>
    <p:sldId id="513" r:id="rId33"/>
    <p:sldId id="565" r:id="rId34"/>
    <p:sldId id="564" r:id="rId35"/>
    <p:sldId id="517" r:id="rId36"/>
    <p:sldId id="566" r:id="rId37"/>
    <p:sldId id="521" r:id="rId38"/>
    <p:sldId id="522" r:id="rId39"/>
    <p:sldId id="523" r:id="rId40"/>
    <p:sldId id="573" r:id="rId41"/>
    <p:sldId id="567" r:id="rId42"/>
    <p:sldId id="568" r:id="rId43"/>
    <p:sldId id="570" r:id="rId44"/>
    <p:sldId id="530" r:id="rId45"/>
    <p:sldId id="574" r:id="rId46"/>
    <p:sldId id="579" r:id="rId47"/>
    <p:sldId id="580" r:id="rId48"/>
    <p:sldId id="577" r:id="rId49"/>
    <p:sldId id="578" r:id="rId50"/>
    <p:sldId id="557" r:id="rId51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66"/>
    <a:srgbClr val="FF0000"/>
    <a:srgbClr val="FFFFFF"/>
    <a:srgbClr val="EAEAEA"/>
    <a:srgbClr val="969696"/>
    <a:srgbClr val="B2B2B2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2792" autoAdjust="0"/>
    <p:restoredTop sz="94682" autoAdjust="0"/>
  </p:normalViewPr>
  <p:slideViewPr>
    <p:cSldViewPr>
      <p:cViewPr varScale="1">
        <p:scale>
          <a:sx n="93" d="100"/>
          <a:sy n="93" d="100"/>
        </p:scale>
        <p:origin x="-20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56"/>
    </p:cViewPr>
  </p:sorter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CFE292FE-9E65-456E-8FE1-53B07FDEB51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2136A81-3647-4A86-91EE-9391C1A2845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943350" algn="ctr"/>
                <a:tab pos="8050213" algn="r"/>
              </a:tabLst>
              <a:defRPr/>
            </a:pPr>
            <a:r>
              <a:rPr lang="en-US" sz="1000" i="1">
                <a:latin typeface="Times New Roman" pitchFamily="18" charset="0"/>
                <a:cs typeface="Times New Roman" pitchFamily="18" charset="0"/>
              </a:rPr>
              <a:t>Integer Arithmetic	                                                                                 COE 205 – KFUPM                                        	slide </a:t>
            </a:r>
            <a:fld id="{75A5E95A-A55E-4DC2-A36D-D290AE9CFA2B}" type="slidenum">
              <a:rPr lang="ar-SA" sz="1000" i="1">
                <a:latin typeface="Times New Roman" pitchFamily="18" charset="0"/>
                <a:cs typeface="Times New Roman" pitchFamily="18" charset="0"/>
              </a:rPr>
              <a:pPr algn="l">
                <a:spcBef>
                  <a:spcPct val="50000"/>
                </a:spcBef>
                <a:tabLst>
                  <a:tab pos="3943350" algn="ctr"/>
                  <a:tab pos="8050213" algn="r"/>
                </a:tabLst>
                <a:defRPr/>
              </a:pPr>
              <a:t>‹#›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2600" y="800100"/>
            <a:ext cx="8229600" cy="20574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400" smtClean="0"/>
              <a:t>Integer Arithmetic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COE 205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smtClean="0"/>
              <a:t>Computer Organization and Assembly Language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180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endParaRPr 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sz="1600" smtClean="0"/>
              <a:t>[Adapted from slides of Dr. Kip Irvine: Assembly Language for Intel-Based Computers]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 Instruction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62938" cy="2401888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ROL is the </a:t>
            </a:r>
            <a:r>
              <a:rPr lang="en-US" dirty="0" smtClean="0">
                <a:solidFill>
                  <a:srgbClr val="FF0000"/>
                </a:solidFill>
              </a:rPr>
              <a:t>Rotate Left</a:t>
            </a:r>
            <a:r>
              <a:rPr lang="en-US" dirty="0" smtClean="0"/>
              <a:t> instruction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Rotates each bit to the left, according to the count operand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Highest bit is copied into the Carry Flag and into the Lowest Bit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No bits are lost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42975" y="3181350"/>
          <a:ext cx="5943600" cy="1054100"/>
        </p:xfrm>
        <a:graphic>
          <a:graphicData uri="http://schemas.openxmlformats.org/presentationml/2006/ole">
            <p:oleObj spid="_x0000_s6146" name="VISIO" r:id="rId3" imgW="3534840" imgH="543600" progId="">
              <p:embed/>
            </p:oleObj>
          </a:graphicData>
        </a:graphic>
      </p:graphicFrame>
      <p:sp>
        <p:nvSpPr>
          <p:cNvPr id="1191941" name="Text Box 5"/>
          <p:cNvSpPr txBox="1">
            <a:spLocks noChangeArrowheads="1"/>
          </p:cNvSpPr>
          <p:nvPr/>
        </p:nvSpPr>
        <p:spPr bwMode="auto">
          <a:xfrm>
            <a:off x="942975" y="4467225"/>
            <a:ext cx="7661275" cy="167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20000"/>
              </a:spcBef>
              <a:tabLst>
                <a:tab pos="457200" algn="l"/>
                <a:tab pos="26955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al,11110000b	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6955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rol al,1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6955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dl,3Fh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6955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rol dl,4</a:t>
            </a:r>
          </a:p>
        </p:txBody>
      </p:sp>
      <p:sp>
        <p:nvSpPr>
          <p:cNvPr id="1191942" name="Text Box 6"/>
          <p:cNvSpPr txBox="1">
            <a:spLocks noChangeArrowheads="1"/>
          </p:cNvSpPr>
          <p:nvPr/>
        </p:nvSpPr>
        <p:spPr bwMode="auto">
          <a:xfrm>
            <a:off x="3649663" y="4467225"/>
            <a:ext cx="5011737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20000"/>
              </a:spcBef>
              <a:tabLst>
                <a:tab pos="457200" algn="l"/>
                <a:tab pos="26955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6955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AL = 11100001b, CF = 1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6955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DL = 00111111b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6955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DL = 11110011b = F3h, CF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19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1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91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91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91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91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91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91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1941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ROR Instruction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976563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ROR is the </a:t>
            </a:r>
            <a:r>
              <a:rPr lang="en-US" smtClean="0">
                <a:solidFill>
                  <a:srgbClr val="FF0000"/>
                </a:solidFill>
              </a:rPr>
              <a:t>Rotate Right</a:t>
            </a:r>
            <a:r>
              <a:rPr lang="en-US" smtClean="0"/>
              <a:t> instruction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Rotates each bit to the right, according to the count operand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Lowest bit is copied into the Carry flag and into the highest bit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No bits are lost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057275" y="3327400"/>
          <a:ext cx="5867400" cy="1023938"/>
        </p:xfrm>
        <a:graphic>
          <a:graphicData uri="http://schemas.openxmlformats.org/presentationml/2006/ole">
            <p:oleObj spid="_x0000_s7170" name="VISIO" r:id="rId3" imgW="3606480" imgH="543600" progId="">
              <p:embed/>
            </p:oleObj>
          </a:graphicData>
        </a:graphic>
      </p:graphicFrame>
      <p:sp>
        <p:nvSpPr>
          <p:cNvPr id="1192965" name="Text Box 5"/>
          <p:cNvSpPr txBox="1">
            <a:spLocks noChangeArrowheads="1"/>
          </p:cNvSpPr>
          <p:nvPr/>
        </p:nvSpPr>
        <p:spPr bwMode="auto">
          <a:xfrm>
            <a:off x="1066800" y="4581525"/>
            <a:ext cx="74803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10000"/>
              </a:spcBef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al,11110000b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ror al,1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dl,3Fh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ror dl,4</a:t>
            </a:r>
          </a:p>
        </p:txBody>
      </p:sp>
      <p:sp>
        <p:nvSpPr>
          <p:cNvPr id="1192966" name="Text Box 6"/>
          <p:cNvSpPr txBox="1">
            <a:spLocks noChangeArrowheads="1"/>
          </p:cNvSpPr>
          <p:nvPr/>
        </p:nvSpPr>
        <p:spPr bwMode="auto">
          <a:xfrm>
            <a:off x="4341813" y="4581525"/>
            <a:ext cx="4089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10000"/>
              </a:spcBef>
              <a:tabLst>
                <a:tab pos="457200" algn="l"/>
                <a:tab pos="2867025" algn="l"/>
                <a:tab pos="4114800" algn="l"/>
              </a:tabLst>
            </a:pPr>
            <a:endParaRPr lang="en-US" b="1">
              <a:latin typeface="Courier New" pitchFamily="49" charset="0"/>
            </a:endParaRPr>
          </a:p>
          <a:p>
            <a:pPr algn="l">
              <a:spcBef>
                <a:spcPct val="10000"/>
              </a:spcBef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AL = 01111000b, CF = 0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DL = 00111111b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DL = F3h, CF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29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2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92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92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92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92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92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92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2965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RCL Instruction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841750"/>
          </a:xfrm>
        </p:spPr>
        <p:txBody>
          <a:bodyPr/>
          <a:lstStyle/>
          <a:p>
            <a:pPr eaLnBrk="1" hangingPunct="1"/>
            <a:r>
              <a:rPr lang="en-US" smtClean="0"/>
              <a:t>RCL is the </a:t>
            </a:r>
            <a:r>
              <a:rPr lang="en-US" smtClean="0">
                <a:solidFill>
                  <a:srgbClr val="FF0000"/>
                </a:solidFill>
              </a:rPr>
              <a:t>Rotate Carry Left</a:t>
            </a:r>
            <a:r>
              <a:rPr lang="en-US" smtClean="0"/>
              <a:t> instruction</a:t>
            </a:r>
          </a:p>
          <a:p>
            <a:pPr lvl="1" eaLnBrk="1" hangingPunct="1"/>
            <a:r>
              <a:rPr lang="en-US" smtClean="0"/>
              <a:t>Rotates each bit to the left, according to the count operand</a:t>
            </a:r>
          </a:p>
          <a:p>
            <a:pPr lvl="1" eaLnBrk="1" hangingPunct="1"/>
            <a:r>
              <a:rPr lang="en-US" smtClean="0"/>
              <a:t>Copies the Carry flag to the least significant bit</a:t>
            </a:r>
          </a:p>
          <a:p>
            <a:pPr lvl="1" eaLnBrk="1" hangingPunct="1"/>
            <a:r>
              <a:rPr lang="en-US" smtClean="0"/>
              <a:t>Copies the most significant bit to the Carry flag</a:t>
            </a:r>
          </a:p>
          <a:p>
            <a:pPr eaLnBrk="1" hangingPunct="1"/>
            <a:r>
              <a:rPr lang="en-US" smtClean="0"/>
              <a:t>As if the carry flag is part of the destination operand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350963" y="3492500"/>
          <a:ext cx="5410200" cy="1089025"/>
        </p:xfrm>
        <a:graphic>
          <a:graphicData uri="http://schemas.openxmlformats.org/presentationml/2006/ole">
            <p:oleObj spid="_x0000_s8194" name="VISIO" r:id="rId3" imgW="3622680" imgH="728640" progId="">
              <p:embed/>
            </p:oleObj>
          </a:graphicData>
        </a:graphic>
      </p:graphicFrame>
      <p:sp>
        <p:nvSpPr>
          <p:cNvPr id="1195013" name="Text Box 5"/>
          <p:cNvSpPr txBox="1">
            <a:spLocks noChangeArrowheads="1"/>
          </p:cNvSpPr>
          <p:nvPr/>
        </p:nvSpPr>
        <p:spPr bwMode="auto">
          <a:xfrm>
            <a:off x="1346200" y="4754563"/>
            <a:ext cx="6797675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l">
              <a:spcBef>
                <a:spcPct val="10000"/>
              </a:spcBef>
              <a:tabLst>
                <a:tab pos="2695575" algn="l"/>
              </a:tabLst>
            </a:pPr>
            <a:r>
              <a:rPr lang="en-US" b="1">
                <a:latin typeface="Courier New" pitchFamily="49" charset="0"/>
              </a:rPr>
              <a:t>clc</a:t>
            </a:r>
          </a:p>
          <a:p>
            <a:pPr algn="l">
              <a:spcBef>
                <a:spcPct val="10000"/>
              </a:spcBef>
              <a:tabLst>
                <a:tab pos="2695575" algn="l"/>
              </a:tabLst>
            </a:pPr>
            <a:r>
              <a:rPr lang="en-US" b="1">
                <a:latin typeface="Courier New" pitchFamily="49" charset="0"/>
              </a:rPr>
              <a:t>mov bl,88h</a:t>
            </a:r>
          </a:p>
          <a:p>
            <a:pPr algn="l">
              <a:spcBef>
                <a:spcPct val="10000"/>
              </a:spcBef>
              <a:tabLst>
                <a:tab pos="2695575" algn="l"/>
              </a:tabLst>
            </a:pPr>
            <a:r>
              <a:rPr lang="en-US" b="1">
                <a:latin typeface="Courier New" pitchFamily="49" charset="0"/>
              </a:rPr>
              <a:t>rcl bl,1</a:t>
            </a:r>
          </a:p>
          <a:p>
            <a:pPr algn="l">
              <a:spcBef>
                <a:spcPct val="10000"/>
              </a:spcBef>
              <a:tabLst>
                <a:tab pos="2695575" algn="l"/>
              </a:tabLst>
            </a:pPr>
            <a:r>
              <a:rPr lang="en-US" b="1">
                <a:latin typeface="Courier New" pitchFamily="49" charset="0"/>
              </a:rPr>
              <a:t>rcl bl,2</a:t>
            </a:r>
          </a:p>
        </p:txBody>
      </p:sp>
      <p:sp>
        <p:nvSpPr>
          <p:cNvPr id="1195014" name="Text Box 6"/>
          <p:cNvSpPr txBox="1">
            <a:spLocks noChangeArrowheads="1"/>
          </p:cNvSpPr>
          <p:nvPr/>
        </p:nvSpPr>
        <p:spPr bwMode="auto">
          <a:xfrm>
            <a:off x="4052888" y="4754563"/>
            <a:ext cx="39751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l">
              <a:spcBef>
                <a:spcPct val="10000"/>
              </a:spcBef>
              <a:tabLst>
                <a:tab pos="2695575" algn="l"/>
              </a:tabLst>
            </a:pPr>
            <a:r>
              <a:rPr lang="en-US" b="1">
                <a:latin typeface="Courier New" pitchFamily="49" charset="0"/>
              </a:rPr>
              <a:t>; clear carry, CF = 0</a:t>
            </a:r>
          </a:p>
          <a:p>
            <a:pPr algn="l">
              <a:spcBef>
                <a:spcPct val="10000"/>
              </a:spcBef>
              <a:tabLst>
                <a:tab pos="2695575" algn="l"/>
              </a:tabLst>
            </a:pPr>
            <a:r>
              <a:rPr lang="en-US" b="1">
                <a:latin typeface="Courier New" pitchFamily="49" charset="0"/>
              </a:rPr>
              <a:t>; BL = 10001000b</a:t>
            </a:r>
          </a:p>
          <a:p>
            <a:pPr algn="l">
              <a:spcBef>
                <a:spcPct val="10000"/>
              </a:spcBef>
              <a:tabLst>
                <a:tab pos="2695575" algn="l"/>
              </a:tabLst>
            </a:pPr>
            <a:r>
              <a:rPr lang="en-US" b="1">
                <a:latin typeface="Courier New" pitchFamily="49" charset="0"/>
              </a:rPr>
              <a:t>; CF = 1, BL = 00010000b</a:t>
            </a:r>
          </a:p>
          <a:p>
            <a:pPr algn="l">
              <a:spcBef>
                <a:spcPct val="10000"/>
              </a:spcBef>
              <a:tabLst>
                <a:tab pos="2695575" algn="l"/>
              </a:tabLst>
            </a:pPr>
            <a:r>
              <a:rPr lang="en-US" b="1">
                <a:latin typeface="Courier New" pitchFamily="49" charset="0"/>
              </a:rPr>
              <a:t>; CF = 0, BL = 01000010b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50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5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95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95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95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95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95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95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95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5013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RCR Instruction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841750"/>
          </a:xfrm>
        </p:spPr>
        <p:txBody>
          <a:bodyPr/>
          <a:lstStyle/>
          <a:p>
            <a:pPr eaLnBrk="1" hangingPunct="1"/>
            <a:r>
              <a:rPr lang="en-US" smtClean="0"/>
              <a:t>RCR is the </a:t>
            </a:r>
            <a:r>
              <a:rPr lang="en-US" smtClean="0">
                <a:solidFill>
                  <a:srgbClr val="FF0000"/>
                </a:solidFill>
              </a:rPr>
              <a:t>Rotate Carry Right</a:t>
            </a:r>
            <a:r>
              <a:rPr lang="en-US" smtClean="0"/>
              <a:t> instruction</a:t>
            </a:r>
          </a:p>
          <a:p>
            <a:pPr lvl="1" eaLnBrk="1" hangingPunct="1"/>
            <a:r>
              <a:rPr lang="en-US" smtClean="0"/>
              <a:t>Rotates each bit to the right, according to the count operand</a:t>
            </a:r>
          </a:p>
          <a:p>
            <a:pPr lvl="1" eaLnBrk="1" hangingPunct="1"/>
            <a:r>
              <a:rPr lang="en-US" smtClean="0"/>
              <a:t>Copies the Carry flag to the most significant bit</a:t>
            </a:r>
          </a:p>
          <a:p>
            <a:pPr lvl="1" eaLnBrk="1" hangingPunct="1"/>
            <a:r>
              <a:rPr lang="en-US" smtClean="0"/>
              <a:t>Copies the least significant bit to the Carry flag</a:t>
            </a:r>
          </a:p>
          <a:p>
            <a:pPr eaLnBrk="1" hangingPunct="1"/>
            <a:r>
              <a:rPr lang="en-US" smtClean="0"/>
              <a:t>As if the carry flag is part of the destination operand</a:t>
            </a:r>
          </a:p>
        </p:txBody>
      </p:sp>
      <p:sp>
        <p:nvSpPr>
          <p:cNvPr id="1341445" name="Text Box 5"/>
          <p:cNvSpPr txBox="1">
            <a:spLocks noChangeArrowheads="1"/>
          </p:cNvSpPr>
          <p:nvPr/>
        </p:nvSpPr>
        <p:spPr bwMode="auto">
          <a:xfrm>
            <a:off x="1346200" y="4754563"/>
            <a:ext cx="6797675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l">
              <a:spcBef>
                <a:spcPct val="10000"/>
              </a:spcBef>
              <a:tabLst>
                <a:tab pos="2695575" algn="l"/>
              </a:tabLst>
            </a:pPr>
            <a:r>
              <a:rPr lang="en-US" b="1">
                <a:latin typeface="Courier New" pitchFamily="49" charset="0"/>
              </a:rPr>
              <a:t>stc</a:t>
            </a:r>
          </a:p>
          <a:p>
            <a:pPr algn="l">
              <a:spcBef>
                <a:spcPct val="10000"/>
              </a:spcBef>
              <a:tabLst>
                <a:tab pos="2695575" algn="l"/>
              </a:tabLst>
            </a:pPr>
            <a:r>
              <a:rPr lang="en-US" b="1">
                <a:latin typeface="Courier New" pitchFamily="49" charset="0"/>
              </a:rPr>
              <a:t>mov ah,11h</a:t>
            </a:r>
          </a:p>
          <a:p>
            <a:pPr algn="l">
              <a:spcBef>
                <a:spcPct val="10000"/>
              </a:spcBef>
              <a:tabLst>
                <a:tab pos="2695575" algn="l"/>
              </a:tabLst>
            </a:pPr>
            <a:r>
              <a:rPr lang="en-US" b="1">
                <a:latin typeface="Courier New" pitchFamily="49" charset="0"/>
              </a:rPr>
              <a:t>rcr ah,1</a:t>
            </a:r>
          </a:p>
          <a:p>
            <a:pPr algn="l">
              <a:spcBef>
                <a:spcPct val="10000"/>
              </a:spcBef>
              <a:tabLst>
                <a:tab pos="2695575" algn="l"/>
              </a:tabLst>
            </a:pPr>
            <a:r>
              <a:rPr lang="en-US" b="1">
                <a:latin typeface="Courier New" pitchFamily="49" charset="0"/>
              </a:rPr>
              <a:t>rcr ah,3</a:t>
            </a:r>
          </a:p>
        </p:txBody>
      </p:sp>
      <p:sp>
        <p:nvSpPr>
          <p:cNvPr id="1341446" name="Text Box 6"/>
          <p:cNvSpPr txBox="1">
            <a:spLocks noChangeArrowheads="1"/>
          </p:cNvSpPr>
          <p:nvPr/>
        </p:nvSpPr>
        <p:spPr bwMode="auto">
          <a:xfrm>
            <a:off x="4052888" y="4754563"/>
            <a:ext cx="39751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l">
              <a:spcBef>
                <a:spcPct val="10000"/>
              </a:spcBef>
              <a:tabLst>
                <a:tab pos="2695575" algn="l"/>
              </a:tabLst>
            </a:pPr>
            <a:r>
              <a:rPr lang="en-US" b="1">
                <a:latin typeface="Courier New" pitchFamily="49" charset="0"/>
              </a:rPr>
              <a:t>; set carry, CF = 1</a:t>
            </a:r>
          </a:p>
          <a:p>
            <a:pPr algn="l">
              <a:spcBef>
                <a:spcPct val="10000"/>
              </a:spcBef>
              <a:tabLst>
                <a:tab pos="2695575" algn="l"/>
              </a:tabLst>
            </a:pPr>
            <a:r>
              <a:rPr lang="en-US" b="1">
                <a:latin typeface="Courier New" pitchFamily="49" charset="0"/>
              </a:rPr>
              <a:t>; AH = 00010001b</a:t>
            </a:r>
          </a:p>
          <a:p>
            <a:pPr algn="l">
              <a:spcBef>
                <a:spcPct val="10000"/>
              </a:spcBef>
              <a:tabLst>
                <a:tab pos="2695575" algn="l"/>
              </a:tabLst>
            </a:pPr>
            <a:r>
              <a:rPr lang="en-US" b="1">
                <a:latin typeface="Courier New" pitchFamily="49" charset="0"/>
              </a:rPr>
              <a:t>; CF = 1, AH = 10001000b</a:t>
            </a:r>
          </a:p>
          <a:p>
            <a:pPr algn="l">
              <a:spcBef>
                <a:spcPct val="10000"/>
              </a:spcBef>
              <a:tabLst>
                <a:tab pos="2695575" algn="l"/>
              </a:tabLst>
            </a:pPr>
            <a:r>
              <a:rPr lang="en-US" b="1">
                <a:latin typeface="Courier New" pitchFamily="49" charset="0"/>
              </a:rPr>
              <a:t>; CF = 0, AH = 00110001b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1346200" y="3487738"/>
          <a:ext cx="5562600" cy="1093787"/>
        </p:xfrm>
        <a:graphic>
          <a:graphicData uri="http://schemas.openxmlformats.org/presentationml/2006/ole">
            <p:oleObj spid="_x0000_s9218" name="VISIO" r:id="rId3" imgW="3606480" imgH="728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14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4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4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4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4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4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4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4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41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45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Effect of Rotate Instructions on Flags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CF</a:t>
            </a:r>
            <a:r>
              <a:rPr lang="en-US" dirty="0" smtClean="0"/>
              <a:t> is the last bit shifted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OF</a:t>
            </a:r>
            <a:r>
              <a:rPr lang="en-US" dirty="0" smtClean="0"/>
              <a:t> is defined for single bit rotates only</a:t>
            </a:r>
          </a:p>
          <a:p>
            <a:pPr lvl="1" eaLnBrk="1" hangingPunct="1"/>
            <a:r>
              <a:rPr lang="en-US" dirty="0" smtClean="0"/>
              <a:t>It is 1 if the sign bit changes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ZF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SF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PF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AF</a:t>
            </a:r>
            <a:r>
              <a:rPr lang="en-US" dirty="0" smtClean="0"/>
              <a:t> are unaffected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SHLD Instruction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010025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dirty="0" smtClean="0"/>
              <a:t>SHLD is the </a:t>
            </a:r>
            <a:r>
              <a:rPr lang="en-US" dirty="0" smtClean="0">
                <a:solidFill>
                  <a:srgbClr val="FF0000"/>
                </a:solidFill>
              </a:rPr>
              <a:t>Shift Left Double</a:t>
            </a:r>
            <a:r>
              <a:rPr lang="en-US" dirty="0" smtClean="0"/>
              <a:t> instruction</a:t>
            </a:r>
          </a:p>
          <a:p>
            <a:pPr eaLnBrk="1" hangingPunct="1">
              <a:spcBef>
                <a:spcPct val="60000"/>
              </a:spcBef>
            </a:pPr>
            <a:r>
              <a:rPr lang="en-US" dirty="0" smtClean="0"/>
              <a:t>Syntax: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SHLD </a:t>
            </a:r>
            <a:r>
              <a:rPr lang="en-US" b="1" i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destination, source, count</a:t>
            </a:r>
            <a:endParaRPr lang="en-US" dirty="0" smtClean="0"/>
          </a:p>
          <a:p>
            <a:pPr lvl="1" eaLnBrk="1" hangingPunct="1">
              <a:spcBef>
                <a:spcPct val="60000"/>
              </a:spcBef>
            </a:pPr>
            <a:r>
              <a:rPr lang="en-US" dirty="0" smtClean="0"/>
              <a:t>Shifts a </a:t>
            </a:r>
            <a:r>
              <a:rPr lang="en-US" i="1" dirty="0" smtClean="0"/>
              <a:t>destination</a:t>
            </a:r>
            <a:r>
              <a:rPr lang="en-US" dirty="0" smtClean="0"/>
              <a:t> operand a given </a:t>
            </a:r>
            <a:r>
              <a:rPr lang="en-US" i="1" dirty="0" smtClean="0"/>
              <a:t>count</a:t>
            </a:r>
            <a:r>
              <a:rPr lang="en-US" dirty="0" smtClean="0"/>
              <a:t> of bits to the left</a:t>
            </a:r>
          </a:p>
          <a:p>
            <a:pPr eaLnBrk="1" hangingPunct="1">
              <a:spcBef>
                <a:spcPct val="60000"/>
              </a:spcBef>
            </a:pPr>
            <a:r>
              <a:rPr lang="en-US" dirty="0" smtClean="0"/>
              <a:t>The rightmost bits of </a:t>
            </a:r>
            <a:r>
              <a:rPr lang="en-US" i="1" dirty="0" smtClean="0"/>
              <a:t>destination</a:t>
            </a:r>
            <a:r>
              <a:rPr lang="en-US" dirty="0" smtClean="0"/>
              <a:t> are filled by the leftmost bits of the </a:t>
            </a:r>
            <a:r>
              <a:rPr lang="en-US" i="1" dirty="0" smtClean="0"/>
              <a:t>source</a:t>
            </a:r>
            <a:r>
              <a:rPr lang="en-US" dirty="0" smtClean="0"/>
              <a:t> operand</a:t>
            </a:r>
          </a:p>
          <a:p>
            <a:pPr eaLnBrk="1" hangingPunct="1">
              <a:spcBef>
                <a:spcPct val="60000"/>
              </a:spcBef>
            </a:pPr>
            <a:r>
              <a:rPr lang="en-US" dirty="0" smtClean="0"/>
              <a:t>The </a:t>
            </a:r>
            <a:r>
              <a:rPr lang="en-US" i="1" dirty="0" smtClean="0"/>
              <a:t>source</a:t>
            </a:r>
            <a:r>
              <a:rPr lang="en-US" dirty="0" smtClean="0"/>
              <a:t> operand </a:t>
            </a:r>
            <a:r>
              <a:rPr lang="en-US" dirty="0" smtClean="0">
                <a:solidFill>
                  <a:srgbClr val="FF0000"/>
                </a:solidFill>
              </a:rPr>
              <a:t>is not modified</a:t>
            </a:r>
          </a:p>
          <a:p>
            <a:pPr eaLnBrk="1" hangingPunct="1">
              <a:spcBef>
                <a:spcPct val="60000"/>
              </a:spcBef>
            </a:pPr>
            <a:r>
              <a:rPr lang="en-US" dirty="0" smtClean="0"/>
              <a:t>Operand types: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42975" y="4984750"/>
            <a:ext cx="6199188" cy="11223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30000"/>
              </a:spcBef>
              <a:tabLst>
                <a:tab pos="457200" algn="l"/>
                <a:tab pos="3944938" algn="l"/>
              </a:tabLst>
            </a:pPr>
            <a:r>
              <a:rPr lang="en-US" sz="2400" b="1">
                <a:latin typeface="Courier New" pitchFamily="49" charset="0"/>
              </a:rPr>
              <a:t>SHLD </a:t>
            </a:r>
            <a:r>
              <a:rPr lang="en-US" sz="2400" b="1" i="1">
                <a:latin typeface="Courier New" pitchFamily="49" charset="0"/>
              </a:rPr>
              <a:t>reg/mem16</a:t>
            </a:r>
            <a:r>
              <a:rPr lang="en-US" sz="2400" b="1">
                <a:latin typeface="Courier New" pitchFamily="49" charset="0"/>
              </a:rPr>
              <a:t>, </a:t>
            </a:r>
            <a:r>
              <a:rPr lang="en-US" sz="2400" b="1" i="1">
                <a:latin typeface="Courier New" pitchFamily="49" charset="0"/>
              </a:rPr>
              <a:t>reg16, imm8/</a:t>
            </a:r>
            <a:r>
              <a:rPr lang="en-US" sz="2400" b="1">
                <a:latin typeface="Courier New" pitchFamily="49" charset="0"/>
              </a:rPr>
              <a:t>CL</a:t>
            </a:r>
          </a:p>
          <a:p>
            <a:pPr algn="l">
              <a:spcBef>
                <a:spcPct val="30000"/>
              </a:spcBef>
              <a:tabLst>
                <a:tab pos="457200" algn="l"/>
                <a:tab pos="3944938" algn="l"/>
              </a:tabLst>
            </a:pPr>
            <a:r>
              <a:rPr lang="en-US" sz="2400" b="1">
                <a:latin typeface="Courier New" pitchFamily="49" charset="0"/>
              </a:rPr>
              <a:t>SHLD </a:t>
            </a:r>
            <a:r>
              <a:rPr lang="en-US" sz="2400" b="1" i="1">
                <a:latin typeface="Courier New" pitchFamily="49" charset="0"/>
              </a:rPr>
              <a:t>reg/mem32, reg32, imm8/CL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SHLD Example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96900" y="2679700"/>
            <a:ext cx="3111500" cy="2047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20000"/>
              </a:spcBef>
              <a:tabLst>
                <a:tab pos="3205163" algn="l"/>
                <a:tab pos="3716338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</a:p>
          <a:p>
            <a:pPr algn="l">
              <a:spcBef>
                <a:spcPct val="20000"/>
              </a:spcBef>
              <a:tabLst>
                <a:tab pos="3205163" algn="l"/>
                <a:tab pos="3716338" algn="l"/>
              </a:tabLst>
            </a:pPr>
            <a:r>
              <a:rPr lang="en-US" b="1">
                <a:latin typeface="Courier New" pitchFamily="49" charset="0"/>
              </a:rPr>
              <a:t>var1 WORD 9BA6h</a:t>
            </a:r>
          </a:p>
          <a:p>
            <a:pPr algn="l">
              <a:spcBef>
                <a:spcPct val="20000"/>
              </a:spcBef>
              <a:tabLst>
                <a:tab pos="3205163" algn="l"/>
                <a:tab pos="3716338" algn="l"/>
              </a:tabLst>
            </a:pPr>
            <a:r>
              <a:rPr lang="en-US" b="1">
                <a:latin typeface="Courier New" pitchFamily="49" charset="0"/>
              </a:rPr>
              <a:t>.code</a:t>
            </a:r>
          </a:p>
          <a:p>
            <a:pPr algn="l">
              <a:spcBef>
                <a:spcPct val="20000"/>
              </a:spcBef>
              <a:tabLst>
                <a:tab pos="3205163" algn="l"/>
                <a:tab pos="3716338" algn="l"/>
              </a:tabLst>
            </a:pPr>
            <a:r>
              <a:rPr lang="en-US" b="1">
                <a:latin typeface="Courier New" pitchFamily="49" charset="0"/>
              </a:rPr>
              <a:t>mov  ax, 0AC36h</a:t>
            </a:r>
          </a:p>
          <a:p>
            <a:pPr algn="l">
              <a:spcBef>
                <a:spcPct val="20000"/>
              </a:spcBef>
              <a:tabLst>
                <a:tab pos="3205163" algn="l"/>
                <a:tab pos="3716338" algn="l"/>
              </a:tabLst>
            </a:pPr>
            <a:r>
              <a:rPr lang="en-US" b="1">
                <a:latin typeface="Courier New" pitchFamily="49" charset="0"/>
              </a:rPr>
              <a:t>shld var1, ax, 4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482600" y="1239838"/>
            <a:ext cx="8178800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Shift </a:t>
            </a:r>
            <a:r>
              <a:rPr lang="en-US" sz="2400">
                <a:solidFill>
                  <a:schemeClr val="tx2"/>
                </a:solidFill>
              </a:rPr>
              <a:t>variable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2400"/>
              <a:t> 4 bits to the left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Replace the lowest 4 bits of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2400"/>
              <a:t> with the high 4 bits of AX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521200" y="2795588"/>
            <a:ext cx="3506788" cy="1736725"/>
            <a:chOff x="2848" y="1761"/>
            <a:chExt cx="2209" cy="1094"/>
          </a:xfrm>
        </p:grpSpPr>
        <p:sp>
          <p:nvSpPr>
            <p:cNvPr id="19475" name="Text Box 6"/>
            <p:cNvSpPr txBox="1">
              <a:spLocks noChangeArrowheads="1"/>
            </p:cNvSpPr>
            <p:nvPr/>
          </p:nvSpPr>
          <p:spPr bwMode="auto">
            <a:xfrm>
              <a:off x="2848" y="2149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Before:</a:t>
              </a:r>
            </a:p>
          </p:txBody>
        </p:sp>
        <p:sp>
          <p:nvSpPr>
            <p:cNvPr id="19476" name="AutoShape 8"/>
            <p:cNvSpPr>
              <a:spLocks noChangeAspect="1" noChangeArrowheads="1" noTextEdit="1"/>
            </p:cNvSpPr>
            <p:nvPr/>
          </p:nvSpPr>
          <p:spPr bwMode="auto">
            <a:xfrm>
              <a:off x="3533" y="1761"/>
              <a:ext cx="1524" cy="109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Rectangle 13"/>
            <p:cNvSpPr>
              <a:spLocks noChangeArrowheads="1"/>
            </p:cNvSpPr>
            <p:nvPr/>
          </p:nvSpPr>
          <p:spPr bwMode="auto">
            <a:xfrm>
              <a:off x="4367" y="2124"/>
              <a:ext cx="544" cy="2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36000" rIns="0" bIns="0" anchor="ctr"/>
            <a:lstStyle/>
            <a:p>
              <a:pPr>
                <a:lnSpc>
                  <a:spcPct val="120000"/>
                </a:lnSpc>
              </a:pPr>
              <a:r>
                <a:rPr lang="en-US" b="1">
                  <a:solidFill>
                    <a:srgbClr val="000000"/>
                  </a:solidFill>
                  <a:latin typeface="Courier" pitchFamily="49" charset="0"/>
                </a:rPr>
                <a:t>AC36</a:t>
              </a:r>
              <a:endParaRPr lang="en-US" b="1"/>
            </a:p>
          </p:txBody>
        </p:sp>
        <p:sp>
          <p:nvSpPr>
            <p:cNvPr id="19478" name="Rectangle 18"/>
            <p:cNvSpPr>
              <a:spLocks noChangeArrowheads="1"/>
            </p:cNvSpPr>
            <p:nvPr/>
          </p:nvSpPr>
          <p:spPr bwMode="auto">
            <a:xfrm>
              <a:off x="3786" y="1833"/>
              <a:ext cx="31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Helvetica" pitchFamily="34" charset="0"/>
                </a:rPr>
                <a:t>var1</a:t>
              </a:r>
              <a:endParaRPr lang="en-US"/>
            </a:p>
          </p:txBody>
        </p:sp>
        <p:sp>
          <p:nvSpPr>
            <p:cNvPr id="19479" name="Rectangle 19"/>
            <p:cNvSpPr>
              <a:spLocks noChangeArrowheads="1"/>
            </p:cNvSpPr>
            <p:nvPr/>
          </p:nvSpPr>
          <p:spPr bwMode="auto">
            <a:xfrm>
              <a:off x="4516" y="1833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Helvetica" pitchFamily="34" charset="0"/>
                </a:rPr>
                <a:t>AX</a:t>
              </a:r>
              <a:endParaRPr lang="en-US"/>
            </a:p>
          </p:txBody>
        </p:sp>
        <p:sp>
          <p:nvSpPr>
            <p:cNvPr id="19480" name="Rectangle 24"/>
            <p:cNvSpPr>
              <a:spLocks noChangeArrowheads="1"/>
            </p:cNvSpPr>
            <p:nvPr/>
          </p:nvSpPr>
          <p:spPr bwMode="auto">
            <a:xfrm>
              <a:off x="4367" y="2487"/>
              <a:ext cx="544" cy="2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36000" rIns="0" bIns="0" anchor="ctr"/>
            <a:lstStyle/>
            <a:p>
              <a:pPr>
                <a:lnSpc>
                  <a:spcPct val="120000"/>
                </a:lnSpc>
              </a:pPr>
              <a:r>
                <a:rPr lang="en-US" b="1">
                  <a:solidFill>
                    <a:srgbClr val="000000"/>
                  </a:solidFill>
                  <a:latin typeface="Courier" pitchFamily="49" charset="0"/>
                </a:rPr>
                <a:t>AC36</a:t>
              </a:r>
              <a:endParaRPr lang="en-US" b="1"/>
            </a:p>
          </p:txBody>
        </p:sp>
        <p:sp>
          <p:nvSpPr>
            <p:cNvPr id="19481" name="Rectangle 26"/>
            <p:cNvSpPr>
              <a:spLocks noChangeArrowheads="1"/>
            </p:cNvSpPr>
            <p:nvPr/>
          </p:nvSpPr>
          <p:spPr bwMode="auto">
            <a:xfrm>
              <a:off x="3678" y="2124"/>
              <a:ext cx="544" cy="2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36000" rIns="0" bIns="0" anchor="ctr"/>
            <a:lstStyle/>
            <a:p>
              <a:pPr>
                <a:lnSpc>
                  <a:spcPct val="120000"/>
                </a:lnSpc>
              </a:pPr>
              <a:r>
                <a:rPr lang="en-US" b="1">
                  <a:solidFill>
                    <a:srgbClr val="000000"/>
                  </a:solidFill>
                  <a:latin typeface="Courier" pitchFamily="49" charset="0"/>
                </a:rPr>
                <a:t>9BA6</a:t>
              </a:r>
              <a:endParaRPr lang="en-US" b="1"/>
            </a:p>
          </p:txBody>
        </p:sp>
        <p:sp>
          <p:nvSpPr>
            <p:cNvPr id="19482" name="Rectangle 27"/>
            <p:cNvSpPr>
              <a:spLocks noChangeArrowheads="1"/>
            </p:cNvSpPr>
            <p:nvPr/>
          </p:nvSpPr>
          <p:spPr bwMode="auto">
            <a:xfrm>
              <a:off x="3678" y="2487"/>
              <a:ext cx="544" cy="2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36000" rIns="0" bIns="0" anchor="ctr"/>
            <a:lstStyle/>
            <a:p>
              <a:pPr>
                <a:lnSpc>
                  <a:spcPct val="120000"/>
                </a:lnSpc>
              </a:pPr>
              <a:r>
                <a:rPr lang="en-US" b="1">
                  <a:solidFill>
                    <a:srgbClr val="000000"/>
                  </a:solidFill>
                  <a:latin typeface="Courier" pitchFamily="49" charset="0"/>
                </a:rPr>
                <a:t>BA6A</a:t>
              </a:r>
              <a:endParaRPr lang="en-US" b="1"/>
            </a:p>
          </p:txBody>
        </p:sp>
        <p:sp>
          <p:nvSpPr>
            <p:cNvPr id="19483" name="Text Box 28"/>
            <p:cNvSpPr txBox="1">
              <a:spLocks noChangeArrowheads="1"/>
            </p:cNvSpPr>
            <p:nvPr/>
          </p:nvSpPr>
          <p:spPr bwMode="auto">
            <a:xfrm>
              <a:off x="2848" y="251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After:</a:t>
              </a:r>
            </a:p>
          </p:txBody>
        </p:sp>
        <p:sp>
          <p:nvSpPr>
            <p:cNvPr id="19484" name="Line 29"/>
            <p:cNvSpPr>
              <a:spLocks noChangeShapeType="1"/>
            </p:cNvSpPr>
            <p:nvPr/>
          </p:nvSpPr>
          <p:spPr bwMode="auto">
            <a:xfrm flipH="1">
              <a:off x="4150" y="2341"/>
              <a:ext cx="290" cy="2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485" name="Line 31"/>
            <p:cNvSpPr>
              <a:spLocks noChangeShapeType="1"/>
            </p:cNvSpPr>
            <p:nvPr/>
          </p:nvSpPr>
          <p:spPr bwMode="auto">
            <a:xfrm flipH="1">
              <a:off x="3823" y="2341"/>
              <a:ext cx="73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486" name="Line 33"/>
            <p:cNvSpPr>
              <a:spLocks noChangeShapeType="1"/>
            </p:cNvSpPr>
            <p:nvPr/>
          </p:nvSpPr>
          <p:spPr bwMode="auto">
            <a:xfrm flipH="1">
              <a:off x="3932" y="2341"/>
              <a:ext cx="73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487" name="Line 34"/>
            <p:cNvSpPr>
              <a:spLocks noChangeShapeType="1"/>
            </p:cNvSpPr>
            <p:nvPr/>
          </p:nvSpPr>
          <p:spPr bwMode="auto">
            <a:xfrm flipH="1">
              <a:off x="4041" y="2341"/>
              <a:ext cx="73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654050" y="4581525"/>
            <a:ext cx="1497013" cy="914400"/>
            <a:chOff x="412" y="2886"/>
            <a:chExt cx="943" cy="576"/>
          </a:xfrm>
        </p:grpSpPr>
        <p:sp>
          <p:nvSpPr>
            <p:cNvPr id="19473" name="Line 36"/>
            <p:cNvSpPr>
              <a:spLocks noChangeShapeType="1"/>
            </p:cNvSpPr>
            <p:nvPr/>
          </p:nvSpPr>
          <p:spPr bwMode="auto">
            <a:xfrm flipV="1">
              <a:off x="920" y="2886"/>
              <a:ext cx="14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474" name="Text Box 37"/>
            <p:cNvSpPr txBox="1">
              <a:spLocks noChangeArrowheads="1"/>
            </p:cNvSpPr>
            <p:nvPr/>
          </p:nvSpPr>
          <p:spPr bwMode="auto">
            <a:xfrm>
              <a:off x="412" y="3212"/>
              <a:ext cx="943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destination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152650" y="4581525"/>
            <a:ext cx="1325563" cy="914400"/>
            <a:chOff x="1356" y="2886"/>
            <a:chExt cx="835" cy="576"/>
          </a:xfrm>
        </p:grpSpPr>
        <p:sp>
          <p:nvSpPr>
            <p:cNvPr id="19471" name="Text Box 38"/>
            <p:cNvSpPr txBox="1">
              <a:spLocks noChangeArrowheads="1"/>
            </p:cNvSpPr>
            <p:nvPr/>
          </p:nvSpPr>
          <p:spPr bwMode="auto">
            <a:xfrm>
              <a:off x="1356" y="3212"/>
              <a:ext cx="835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source</a:t>
              </a:r>
            </a:p>
          </p:txBody>
        </p:sp>
        <p:sp>
          <p:nvSpPr>
            <p:cNvPr id="19472" name="Line 40"/>
            <p:cNvSpPr>
              <a:spLocks noChangeShapeType="1"/>
            </p:cNvSpPr>
            <p:nvPr/>
          </p:nvSpPr>
          <p:spPr bwMode="auto">
            <a:xfrm flipH="1" flipV="1">
              <a:off x="1609" y="2886"/>
              <a:ext cx="14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132138" y="4581525"/>
            <a:ext cx="1555750" cy="914400"/>
            <a:chOff x="1973" y="2886"/>
            <a:chExt cx="980" cy="576"/>
          </a:xfrm>
        </p:grpSpPr>
        <p:sp>
          <p:nvSpPr>
            <p:cNvPr id="19469" name="Line 41"/>
            <p:cNvSpPr>
              <a:spLocks noChangeShapeType="1"/>
            </p:cNvSpPr>
            <p:nvPr/>
          </p:nvSpPr>
          <p:spPr bwMode="auto">
            <a:xfrm flipH="1" flipV="1">
              <a:off x="1973" y="2886"/>
              <a:ext cx="399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470" name="Text Box 42"/>
            <p:cNvSpPr txBox="1">
              <a:spLocks noChangeArrowheads="1"/>
            </p:cNvSpPr>
            <p:nvPr/>
          </p:nvSpPr>
          <p:spPr bwMode="auto">
            <a:xfrm>
              <a:off x="2118" y="3212"/>
              <a:ext cx="835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count</a:t>
              </a: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437188" y="4408488"/>
            <a:ext cx="1497012" cy="1087437"/>
            <a:chOff x="3425" y="2777"/>
            <a:chExt cx="943" cy="685"/>
          </a:xfrm>
        </p:grpSpPr>
        <p:sp>
          <p:nvSpPr>
            <p:cNvPr id="19467" name="Line 47"/>
            <p:cNvSpPr>
              <a:spLocks noChangeShapeType="1"/>
            </p:cNvSpPr>
            <p:nvPr/>
          </p:nvSpPr>
          <p:spPr bwMode="auto">
            <a:xfrm flipH="1" flipV="1">
              <a:off x="3932" y="2777"/>
              <a:ext cx="1" cy="4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468" name="Text Box 48"/>
            <p:cNvSpPr txBox="1">
              <a:spLocks noChangeArrowheads="1"/>
            </p:cNvSpPr>
            <p:nvPr/>
          </p:nvSpPr>
          <p:spPr bwMode="auto">
            <a:xfrm>
              <a:off x="3425" y="3212"/>
              <a:ext cx="943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destination</a:t>
              </a:r>
            </a:p>
          </p:txBody>
        </p:sp>
      </p:grpSp>
      <p:sp>
        <p:nvSpPr>
          <p:cNvPr id="1199154" name="Text Box 50"/>
          <p:cNvSpPr txBox="1">
            <a:spLocks noChangeArrowheads="1"/>
          </p:cNvSpPr>
          <p:nvPr/>
        </p:nvSpPr>
        <p:spPr bwMode="auto">
          <a:xfrm>
            <a:off x="482600" y="5613400"/>
            <a:ext cx="76612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Only the </a:t>
            </a:r>
            <a:r>
              <a:rPr lang="en-US" sz="2400" i="1"/>
              <a:t>destination</a:t>
            </a:r>
            <a:r>
              <a:rPr lang="en-US" sz="2400"/>
              <a:t> is modified, not the </a:t>
            </a:r>
            <a:r>
              <a:rPr lang="en-US" sz="2400" i="1"/>
              <a:t>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9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91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SHRD Instruction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010025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smtClean="0"/>
              <a:t>SHRD is the </a:t>
            </a:r>
            <a:r>
              <a:rPr lang="en-US" smtClean="0">
                <a:solidFill>
                  <a:srgbClr val="FF0000"/>
                </a:solidFill>
              </a:rPr>
              <a:t>Shift Right Double</a:t>
            </a:r>
            <a:r>
              <a:rPr lang="en-US" smtClean="0"/>
              <a:t> instruction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/>
              <a:t>Syntax: </a:t>
            </a:r>
            <a:r>
              <a:rPr lang="en-US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SHRD </a:t>
            </a:r>
            <a:r>
              <a:rPr lang="en-US" b="1" i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destination, source, count</a:t>
            </a:r>
            <a:endParaRPr lang="en-US" smtClean="0"/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Shifts a </a:t>
            </a:r>
            <a:r>
              <a:rPr lang="en-US" i="1" smtClean="0"/>
              <a:t>destination</a:t>
            </a:r>
            <a:r>
              <a:rPr lang="en-US" smtClean="0"/>
              <a:t> operand a given </a:t>
            </a:r>
            <a:r>
              <a:rPr lang="en-US" i="1" smtClean="0"/>
              <a:t>count</a:t>
            </a:r>
            <a:r>
              <a:rPr lang="en-US" smtClean="0"/>
              <a:t> of bits to the right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/>
              <a:t>The leftmost bits of </a:t>
            </a:r>
            <a:r>
              <a:rPr lang="en-US" i="1" smtClean="0"/>
              <a:t>destination</a:t>
            </a:r>
            <a:r>
              <a:rPr lang="en-US" smtClean="0"/>
              <a:t> are filled by the rightmost bits of the </a:t>
            </a:r>
            <a:r>
              <a:rPr lang="en-US" i="1" smtClean="0"/>
              <a:t>source</a:t>
            </a:r>
            <a:r>
              <a:rPr lang="en-US" smtClean="0"/>
              <a:t> operand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/>
              <a:t>The </a:t>
            </a:r>
            <a:r>
              <a:rPr lang="en-US" i="1" smtClean="0"/>
              <a:t>source</a:t>
            </a:r>
            <a:r>
              <a:rPr lang="en-US" smtClean="0"/>
              <a:t> operand </a:t>
            </a:r>
            <a:r>
              <a:rPr lang="en-US" smtClean="0">
                <a:solidFill>
                  <a:srgbClr val="FF0000"/>
                </a:solidFill>
              </a:rPr>
              <a:t>is not modified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/>
              <a:t>Operand types: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42975" y="4984750"/>
            <a:ext cx="6199188" cy="11223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30000"/>
              </a:spcBef>
              <a:tabLst>
                <a:tab pos="457200" algn="l"/>
                <a:tab pos="3944938" algn="l"/>
              </a:tabLst>
            </a:pPr>
            <a:r>
              <a:rPr lang="en-US" sz="2400" b="1">
                <a:latin typeface="Courier New" pitchFamily="49" charset="0"/>
              </a:rPr>
              <a:t>SHRD </a:t>
            </a:r>
            <a:r>
              <a:rPr lang="en-US" sz="2400" b="1" i="1">
                <a:latin typeface="Courier New" pitchFamily="49" charset="0"/>
              </a:rPr>
              <a:t>reg/mem16, reg16, imm8/CL</a:t>
            </a:r>
          </a:p>
          <a:p>
            <a:pPr algn="l">
              <a:spcBef>
                <a:spcPct val="30000"/>
              </a:spcBef>
              <a:tabLst>
                <a:tab pos="457200" algn="l"/>
                <a:tab pos="3944938" algn="l"/>
              </a:tabLst>
            </a:pPr>
            <a:r>
              <a:rPr lang="en-US" sz="2400" b="1">
                <a:latin typeface="Courier New" pitchFamily="49" charset="0"/>
              </a:rPr>
              <a:t>SHRD </a:t>
            </a:r>
            <a:r>
              <a:rPr lang="en-US" sz="2400" b="1" i="1">
                <a:latin typeface="Courier New" pitchFamily="49" charset="0"/>
              </a:rPr>
              <a:t>reg/mem32, reg32, imm8/CL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SHRD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85825" y="2968625"/>
            <a:ext cx="2708275" cy="1381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30000"/>
              </a:spcBef>
              <a:tabLst>
                <a:tab pos="3205163" algn="l"/>
                <a:tab pos="3716338" algn="l"/>
              </a:tabLst>
            </a:pPr>
            <a:r>
              <a:rPr lang="en-US" b="1">
                <a:latin typeface="Courier New" pitchFamily="49" charset="0"/>
              </a:rPr>
              <a:t>mov  ax,234Bh</a:t>
            </a:r>
          </a:p>
          <a:p>
            <a:pPr algn="l">
              <a:spcBef>
                <a:spcPct val="30000"/>
              </a:spcBef>
              <a:tabLst>
                <a:tab pos="3205163" algn="l"/>
                <a:tab pos="3716338" algn="l"/>
              </a:tabLst>
            </a:pPr>
            <a:r>
              <a:rPr lang="en-US" b="1">
                <a:latin typeface="Courier New" pitchFamily="49" charset="0"/>
              </a:rPr>
              <a:t>mov  dx,7654h</a:t>
            </a:r>
          </a:p>
          <a:p>
            <a:pPr algn="l">
              <a:spcBef>
                <a:spcPct val="30000"/>
              </a:spcBef>
              <a:tabLst>
                <a:tab pos="3205163" algn="l"/>
                <a:tab pos="3716338" algn="l"/>
              </a:tabLst>
            </a:pPr>
            <a:r>
              <a:rPr lang="en-US" b="1">
                <a:latin typeface="Courier New" pitchFamily="49" charset="0"/>
              </a:rPr>
              <a:t>shrd ax, dx, 4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82600" y="1239838"/>
            <a:ext cx="8178800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Shift AX 4 bits to the right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Replace the highest 4 bits of AX with the low 4 bits of DX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521200" y="2728913"/>
            <a:ext cx="3506788" cy="1736725"/>
            <a:chOff x="2848" y="1761"/>
            <a:chExt cx="2209" cy="1094"/>
          </a:xfrm>
        </p:grpSpPr>
        <p:sp>
          <p:nvSpPr>
            <p:cNvPr id="21523" name="Text Box 6"/>
            <p:cNvSpPr txBox="1">
              <a:spLocks noChangeArrowheads="1"/>
            </p:cNvSpPr>
            <p:nvPr/>
          </p:nvSpPr>
          <p:spPr bwMode="auto">
            <a:xfrm>
              <a:off x="2848" y="2149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Before:</a:t>
              </a:r>
            </a:p>
          </p:txBody>
        </p:sp>
        <p:sp>
          <p:nvSpPr>
            <p:cNvPr id="21524" name="AutoShape 7"/>
            <p:cNvSpPr>
              <a:spLocks noChangeAspect="1" noChangeArrowheads="1" noTextEdit="1"/>
            </p:cNvSpPr>
            <p:nvPr/>
          </p:nvSpPr>
          <p:spPr bwMode="auto">
            <a:xfrm>
              <a:off x="3533" y="1761"/>
              <a:ext cx="1524" cy="109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Rectangle 8"/>
            <p:cNvSpPr>
              <a:spLocks noChangeArrowheads="1"/>
            </p:cNvSpPr>
            <p:nvPr/>
          </p:nvSpPr>
          <p:spPr bwMode="auto">
            <a:xfrm>
              <a:off x="4367" y="2124"/>
              <a:ext cx="544" cy="2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36000" rIns="0" bIns="0" anchor="ctr"/>
            <a:lstStyle/>
            <a:p>
              <a:pPr>
                <a:lnSpc>
                  <a:spcPct val="120000"/>
                </a:lnSpc>
              </a:pPr>
              <a:r>
                <a:rPr lang="en-US" b="1">
                  <a:solidFill>
                    <a:srgbClr val="000000"/>
                  </a:solidFill>
                  <a:latin typeface="Courier" pitchFamily="49" charset="0"/>
                </a:rPr>
                <a:t>234B</a:t>
              </a:r>
              <a:endParaRPr lang="en-US" b="1"/>
            </a:p>
          </p:txBody>
        </p:sp>
        <p:sp>
          <p:nvSpPr>
            <p:cNvPr id="21526" name="Rectangle 9"/>
            <p:cNvSpPr>
              <a:spLocks noChangeArrowheads="1"/>
            </p:cNvSpPr>
            <p:nvPr/>
          </p:nvSpPr>
          <p:spPr bwMode="auto">
            <a:xfrm>
              <a:off x="3830" y="1833"/>
              <a:ext cx="22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Helvetica" pitchFamily="34" charset="0"/>
                </a:rPr>
                <a:t>DX</a:t>
              </a:r>
              <a:endParaRPr lang="en-US"/>
            </a:p>
          </p:txBody>
        </p:sp>
        <p:sp>
          <p:nvSpPr>
            <p:cNvPr id="21527" name="Rectangle 10"/>
            <p:cNvSpPr>
              <a:spLocks noChangeArrowheads="1"/>
            </p:cNvSpPr>
            <p:nvPr/>
          </p:nvSpPr>
          <p:spPr bwMode="auto">
            <a:xfrm>
              <a:off x="4516" y="1833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Helvetica" pitchFamily="34" charset="0"/>
                </a:rPr>
                <a:t>AX</a:t>
              </a:r>
              <a:endParaRPr lang="en-US"/>
            </a:p>
          </p:txBody>
        </p:sp>
        <p:sp>
          <p:nvSpPr>
            <p:cNvPr id="21528" name="Rectangle 11"/>
            <p:cNvSpPr>
              <a:spLocks noChangeArrowheads="1"/>
            </p:cNvSpPr>
            <p:nvPr/>
          </p:nvSpPr>
          <p:spPr bwMode="auto">
            <a:xfrm>
              <a:off x="4368" y="2487"/>
              <a:ext cx="544" cy="2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36000" rIns="0" bIns="0" anchor="ctr"/>
            <a:lstStyle/>
            <a:p>
              <a:pPr>
                <a:lnSpc>
                  <a:spcPct val="120000"/>
                </a:lnSpc>
              </a:pPr>
              <a:r>
                <a:rPr lang="en-US" b="1">
                  <a:solidFill>
                    <a:srgbClr val="000000"/>
                  </a:solidFill>
                  <a:latin typeface="Courier" pitchFamily="49" charset="0"/>
                </a:rPr>
                <a:t>4234</a:t>
              </a:r>
              <a:endParaRPr lang="en-US" b="1"/>
            </a:p>
          </p:txBody>
        </p:sp>
        <p:sp>
          <p:nvSpPr>
            <p:cNvPr id="21529" name="Rectangle 12"/>
            <p:cNvSpPr>
              <a:spLocks noChangeArrowheads="1"/>
            </p:cNvSpPr>
            <p:nvPr/>
          </p:nvSpPr>
          <p:spPr bwMode="auto">
            <a:xfrm>
              <a:off x="3678" y="2124"/>
              <a:ext cx="544" cy="2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36000" rIns="0" bIns="0" anchor="ctr"/>
            <a:lstStyle/>
            <a:p>
              <a:pPr>
                <a:lnSpc>
                  <a:spcPct val="120000"/>
                </a:lnSpc>
              </a:pPr>
              <a:r>
                <a:rPr lang="en-US" b="1">
                  <a:solidFill>
                    <a:srgbClr val="000000"/>
                  </a:solidFill>
                  <a:latin typeface="Courier" pitchFamily="49" charset="0"/>
                </a:rPr>
                <a:t>7654</a:t>
              </a:r>
              <a:endParaRPr lang="en-US" b="1"/>
            </a:p>
          </p:txBody>
        </p:sp>
        <p:sp>
          <p:nvSpPr>
            <p:cNvPr id="21530" name="Rectangle 13"/>
            <p:cNvSpPr>
              <a:spLocks noChangeArrowheads="1"/>
            </p:cNvSpPr>
            <p:nvPr/>
          </p:nvSpPr>
          <p:spPr bwMode="auto">
            <a:xfrm>
              <a:off x="3678" y="2487"/>
              <a:ext cx="544" cy="2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36000" rIns="0" bIns="0" anchor="ctr"/>
            <a:lstStyle/>
            <a:p>
              <a:pPr>
                <a:lnSpc>
                  <a:spcPct val="120000"/>
                </a:lnSpc>
              </a:pPr>
              <a:r>
                <a:rPr lang="en-US" b="1">
                  <a:solidFill>
                    <a:srgbClr val="000000"/>
                  </a:solidFill>
                  <a:latin typeface="Courier" pitchFamily="49" charset="0"/>
                </a:rPr>
                <a:t>7654</a:t>
              </a:r>
              <a:endParaRPr lang="en-US" b="1"/>
            </a:p>
          </p:txBody>
        </p:sp>
        <p:sp>
          <p:nvSpPr>
            <p:cNvPr id="21531" name="Text Box 14"/>
            <p:cNvSpPr txBox="1">
              <a:spLocks noChangeArrowheads="1"/>
            </p:cNvSpPr>
            <p:nvPr/>
          </p:nvSpPr>
          <p:spPr bwMode="auto">
            <a:xfrm>
              <a:off x="2848" y="251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After:</a:t>
              </a:r>
            </a:p>
          </p:txBody>
        </p:sp>
        <p:sp>
          <p:nvSpPr>
            <p:cNvPr id="21532" name="Line 15"/>
            <p:cNvSpPr>
              <a:spLocks noChangeShapeType="1"/>
            </p:cNvSpPr>
            <p:nvPr/>
          </p:nvSpPr>
          <p:spPr bwMode="auto">
            <a:xfrm>
              <a:off x="4150" y="2305"/>
              <a:ext cx="290" cy="2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33" name="Line 16"/>
            <p:cNvSpPr>
              <a:spLocks noChangeShapeType="1"/>
            </p:cNvSpPr>
            <p:nvPr/>
          </p:nvSpPr>
          <p:spPr bwMode="auto">
            <a:xfrm>
              <a:off x="4477" y="2341"/>
              <a:ext cx="73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34" name="Line 18"/>
            <p:cNvSpPr>
              <a:spLocks noChangeShapeType="1"/>
            </p:cNvSpPr>
            <p:nvPr/>
          </p:nvSpPr>
          <p:spPr bwMode="auto">
            <a:xfrm>
              <a:off x="4586" y="2341"/>
              <a:ext cx="73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35" name="Line 19"/>
            <p:cNvSpPr>
              <a:spLocks noChangeShapeType="1"/>
            </p:cNvSpPr>
            <p:nvPr/>
          </p:nvSpPr>
          <p:spPr bwMode="auto">
            <a:xfrm>
              <a:off x="4695" y="2341"/>
              <a:ext cx="73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69938" y="4235450"/>
            <a:ext cx="1497012" cy="914400"/>
            <a:chOff x="412" y="2886"/>
            <a:chExt cx="943" cy="576"/>
          </a:xfrm>
        </p:grpSpPr>
        <p:sp>
          <p:nvSpPr>
            <p:cNvPr id="21521" name="Line 22"/>
            <p:cNvSpPr>
              <a:spLocks noChangeShapeType="1"/>
            </p:cNvSpPr>
            <p:nvPr/>
          </p:nvSpPr>
          <p:spPr bwMode="auto">
            <a:xfrm flipV="1">
              <a:off x="920" y="2886"/>
              <a:ext cx="14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22" name="Text Box 23"/>
            <p:cNvSpPr txBox="1">
              <a:spLocks noChangeArrowheads="1"/>
            </p:cNvSpPr>
            <p:nvPr/>
          </p:nvSpPr>
          <p:spPr bwMode="auto">
            <a:xfrm>
              <a:off x="412" y="3212"/>
              <a:ext cx="943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destination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152650" y="4235450"/>
            <a:ext cx="1325563" cy="914400"/>
            <a:chOff x="1356" y="2886"/>
            <a:chExt cx="835" cy="576"/>
          </a:xfrm>
        </p:grpSpPr>
        <p:sp>
          <p:nvSpPr>
            <p:cNvPr id="21519" name="Text Box 25"/>
            <p:cNvSpPr txBox="1">
              <a:spLocks noChangeArrowheads="1"/>
            </p:cNvSpPr>
            <p:nvPr/>
          </p:nvSpPr>
          <p:spPr bwMode="auto">
            <a:xfrm>
              <a:off x="1356" y="3212"/>
              <a:ext cx="835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source</a:t>
              </a:r>
            </a:p>
          </p:txBody>
        </p:sp>
        <p:sp>
          <p:nvSpPr>
            <p:cNvPr id="21520" name="Line 26"/>
            <p:cNvSpPr>
              <a:spLocks noChangeShapeType="1"/>
            </p:cNvSpPr>
            <p:nvPr/>
          </p:nvSpPr>
          <p:spPr bwMode="auto">
            <a:xfrm flipH="1" flipV="1">
              <a:off x="1609" y="2886"/>
              <a:ext cx="14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132138" y="4235450"/>
            <a:ext cx="1555750" cy="914400"/>
            <a:chOff x="1973" y="2886"/>
            <a:chExt cx="980" cy="576"/>
          </a:xfrm>
        </p:grpSpPr>
        <p:sp>
          <p:nvSpPr>
            <p:cNvPr id="21517" name="Line 28"/>
            <p:cNvSpPr>
              <a:spLocks noChangeShapeType="1"/>
            </p:cNvSpPr>
            <p:nvPr/>
          </p:nvSpPr>
          <p:spPr bwMode="auto">
            <a:xfrm flipH="1" flipV="1">
              <a:off x="1973" y="2886"/>
              <a:ext cx="399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8" name="Text Box 29"/>
            <p:cNvSpPr txBox="1">
              <a:spLocks noChangeArrowheads="1"/>
            </p:cNvSpPr>
            <p:nvPr/>
          </p:nvSpPr>
          <p:spPr bwMode="auto">
            <a:xfrm>
              <a:off x="2118" y="3212"/>
              <a:ext cx="835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count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6588125" y="4292600"/>
            <a:ext cx="1497013" cy="1087438"/>
            <a:chOff x="3425" y="2777"/>
            <a:chExt cx="943" cy="685"/>
          </a:xfrm>
        </p:grpSpPr>
        <p:sp>
          <p:nvSpPr>
            <p:cNvPr id="21515" name="Line 31"/>
            <p:cNvSpPr>
              <a:spLocks noChangeShapeType="1"/>
            </p:cNvSpPr>
            <p:nvPr/>
          </p:nvSpPr>
          <p:spPr bwMode="auto">
            <a:xfrm flipH="1" flipV="1">
              <a:off x="3932" y="2777"/>
              <a:ext cx="1" cy="4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6" name="Text Box 32"/>
            <p:cNvSpPr txBox="1">
              <a:spLocks noChangeArrowheads="1"/>
            </p:cNvSpPr>
            <p:nvPr/>
          </p:nvSpPr>
          <p:spPr bwMode="auto">
            <a:xfrm>
              <a:off x="3425" y="3212"/>
              <a:ext cx="943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destination</a:t>
              </a:r>
            </a:p>
          </p:txBody>
        </p:sp>
      </p:grpSp>
      <p:sp>
        <p:nvSpPr>
          <p:cNvPr id="1343521" name="Text Box 33"/>
          <p:cNvSpPr txBox="1">
            <a:spLocks noChangeArrowheads="1"/>
          </p:cNvSpPr>
          <p:nvPr/>
        </p:nvSpPr>
        <p:spPr bwMode="auto">
          <a:xfrm>
            <a:off x="654050" y="5561013"/>
            <a:ext cx="76612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Only the </a:t>
            </a:r>
            <a:r>
              <a:rPr lang="en-US" sz="2400" i="1"/>
              <a:t>destination</a:t>
            </a:r>
            <a:r>
              <a:rPr lang="en-US" sz="2400"/>
              <a:t> is modified, not the </a:t>
            </a:r>
            <a:r>
              <a:rPr lang="en-US" sz="2400" i="1"/>
              <a:t>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4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35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Turn . . .</a:t>
            </a:r>
          </a:p>
        </p:txBody>
      </p:sp>
      <p:sp>
        <p:nvSpPr>
          <p:cNvPr id="1202179" name="Text Box 3"/>
          <p:cNvSpPr txBox="1">
            <a:spLocks noChangeArrowheads="1"/>
          </p:cNvSpPr>
          <p:nvPr/>
        </p:nvSpPr>
        <p:spPr bwMode="auto">
          <a:xfrm>
            <a:off x="1230313" y="1989138"/>
            <a:ext cx="5486400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30000"/>
              </a:spcBef>
              <a:tabLst>
                <a:tab pos="2695575" algn="l"/>
                <a:tab pos="3716338" algn="l"/>
              </a:tabLst>
            </a:pPr>
            <a:r>
              <a:rPr lang="en-US" b="1">
                <a:latin typeface="Courier New" pitchFamily="49" charset="0"/>
              </a:rPr>
              <a:t>mov  ax,7C36h</a:t>
            </a:r>
          </a:p>
          <a:p>
            <a:pPr algn="l">
              <a:spcBef>
                <a:spcPct val="30000"/>
              </a:spcBef>
              <a:tabLst>
                <a:tab pos="2695575" algn="l"/>
                <a:tab pos="3716338" algn="l"/>
              </a:tabLst>
            </a:pPr>
            <a:r>
              <a:rPr lang="en-US" b="1">
                <a:latin typeface="Courier New" pitchFamily="49" charset="0"/>
              </a:rPr>
              <a:t>mov  dx,9FA6h</a:t>
            </a:r>
          </a:p>
          <a:p>
            <a:pPr algn="l">
              <a:spcBef>
                <a:spcPct val="30000"/>
              </a:spcBef>
              <a:tabLst>
                <a:tab pos="2695575" algn="l"/>
                <a:tab pos="3716338" algn="l"/>
              </a:tabLst>
            </a:pPr>
            <a:r>
              <a:rPr lang="en-US" b="1">
                <a:latin typeface="Courier New" pitchFamily="49" charset="0"/>
              </a:rPr>
              <a:t>shld dx,ax,4</a:t>
            </a:r>
          </a:p>
          <a:p>
            <a:pPr algn="l">
              <a:spcBef>
                <a:spcPct val="30000"/>
              </a:spcBef>
              <a:tabLst>
                <a:tab pos="2695575" algn="l"/>
                <a:tab pos="3716338" algn="l"/>
              </a:tabLst>
            </a:pPr>
            <a:r>
              <a:rPr lang="en-US" b="1">
                <a:latin typeface="Courier New" pitchFamily="49" charset="0"/>
              </a:rPr>
              <a:t>shrd ax,dx,8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82600" y="1219200"/>
            <a:ext cx="81216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Indicate the values (in hex) of each destination operand</a:t>
            </a:r>
          </a:p>
        </p:txBody>
      </p:sp>
      <p:sp>
        <p:nvSpPr>
          <p:cNvPr id="1202181" name="Text Box 5"/>
          <p:cNvSpPr txBox="1">
            <a:spLocks noChangeArrowheads="1"/>
          </p:cNvSpPr>
          <p:nvPr/>
        </p:nvSpPr>
        <p:spPr bwMode="auto">
          <a:xfrm>
            <a:off x="3765550" y="2738438"/>
            <a:ext cx="26431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182880" rIns="137160" bIns="182880"/>
          <a:lstStyle/>
          <a:p>
            <a:pPr algn="l">
              <a:spcBef>
                <a:spcPct val="3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; DX = FA67h</a:t>
            </a:r>
          </a:p>
          <a:p>
            <a:pPr algn="l">
              <a:spcBef>
                <a:spcPct val="3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; AX = 677Ch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02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0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02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217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Shift and Rotate Instructions</a:t>
            </a:r>
          </a:p>
          <a:p>
            <a:pPr eaLnBrk="1" hangingPunct="1"/>
            <a:r>
              <a:rPr lang="en-US" smtClean="0"/>
              <a:t>Shift and Rotate Applications</a:t>
            </a:r>
          </a:p>
          <a:p>
            <a:pPr eaLnBrk="1" hangingPunct="1"/>
            <a:r>
              <a:rPr lang="en-US" smtClean="0"/>
              <a:t>Multiplication and Division Instructions</a:t>
            </a:r>
          </a:p>
          <a:p>
            <a:pPr eaLnBrk="1" hangingPunct="1"/>
            <a:r>
              <a:rPr lang="en-US" smtClean="0"/>
              <a:t>Translating Arithmetic Expressions</a:t>
            </a:r>
          </a:p>
          <a:p>
            <a:pPr eaLnBrk="1" hangingPunct="1"/>
            <a:r>
              <a:rPr lang="en-US" smtClean="0"/>
              <a:t>Decimal String to Number Conversions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Shift and Rotate Instructions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Shift and Rotate Applications</a:t>
            </a:r>
          </a:p>
          <a:p>
            <a:pPr eaLnBrk="1" hangingPunct="1"/>
            <a:r>
              <a:rPr lang="en-US" smtClean="0"/>
              <a:t>Multiplication and Division Instructions</a:t>
            </a:r>
          </a:p>
          <a:p>
            <a:pPr eaLnBrk="1" hangingPunct="1"/>
            <a:r>
              <a:rPr lang="en-US" smtClean="0"/>
              <a:t>Translating Arithmetic Expressions</a:t>
            </a:r>
          </a:p>
          <a:p>
            <a:pPr eaLnBrk="1" hangingPunct="1"/>
            <a:r>
              <a:rPr lang="en-US" smtClean="0"/>
              <a:t>Decimal String to Number Conversions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482600" y="2795588"/>
            <a:ext cx="8178800" cy="3514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ArraySize  EQU 100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array BYTE ArraySize DUP(9Bh)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.code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mov ecx, ArraySize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mov esi, 0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clc	; clear carry flag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L1:	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rcr array[esi], 1	; propagate the carry flag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inc esi	; does not modify carry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loop L1	; does not modify carry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Shifting Bits within an Array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939925"/>
          </a:xfrm>
          <a:noFill/>
        </p:spPr>
        <p:txBody>
          <a:bodyPr lIns="0" rIns="0"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Sometimes, we need to shift all bits within an array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Example: moving a bitmapped image from one screen to another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Task: shift an array of bytes 1 bit right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452938" y="3602038"/>
            <a:ext cx="3976687" cy="633412"/>
            <a:chOff x="2553" y="2378"/>
            <a:chExt cx="2505" cy="399"/>
          </a:xfrm>
        </p:grpSpPr>
        <p:sp>
          <p:nvSpPr>
            <p:cNvPr id="24589" name="Text Box 5"/>
            <p:cNvSpPr txBox="1">
              <a:spLocks noChangeArrowheads="1"/>
            </p:cNvSpPr>
            <p:nvPr/>
          </p:nvSpPr>
          <p:spPr bwMode="auto">
            <a:xfrm>
              <a:off x="2553" y="2559"/>
              <a:ext cx="835" cy="2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l">
                <a:spcBef>
                  <a:spcPct val="50000"/>
                </a:spcBef>
              </a:pPr>
              <a:r>
                <a:rPr lang="en-US" sz="1800"/>
                <a:t>array before</a:t>
              </a:r>
            </a:p>
          </p:txBody>
        </p:sp>
        <p:sp>
          <p:nvSpPr>
            <p:cNvPr id="24590" name="Text Box 6"/>
            <p:cNvSpPr txBox="1">
              <a:spLocks noChangeArrowheads="1"/>
            </p:cNvSpPr>
            <p:nvPr/>
          </p:nvSpPr>
          <p:spPr bwMode="auto">
            <a:xfrm>
              <a:off x="3424" y="2559"/>
              <a:ext cx="254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600"/>
                <a:t>9B</a:t>
              </a:r>
            </a:p>
          </p:txBody>
        </p:sp>
        <p:sp>
          <p:nvSpPr>
            <p:cNvPr id="24591" name="Text Box 12"/>
            <p:cNvSpPr txBox="1">
              <a:spLocks noChangeArrowheads="1"/>
            </p:cNvSpPr>
            <p:nvPr/>
          </p:nvSpPr>
          <p:spPr bwMode="auto">
            <a:xfrm>
              <a:off x="4186" y="2559"/>
              <a:ext cx="617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. . .</a:t>
              </a:r>
            </a:p>
          </p:txBody>
        </p:sp>
        <p:sp>
          <p:nvSpPr>
            <p:cNvPr id="24592" name="Line 13"/>
            <p:cNvSpPr>
              <a:spLocks noChangeShapeType="1"/>
            </p:cNvSpPr>
            <p:nvPr/>
          </p:nvSpPr>
          <p:spPr bwMode="auto">
            <a:xfrm>
              <a:off x="3642" y="2668"/>
              <a:ext cx="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593" name="Text Box 16"/>
            <p:cNvSpPr txBox="1">
              <a:spLocks noChangeArrowheads="1"/>
            </p:cNvSpPr>
            <p:nvPr/>
          </p:nvSpPr>
          <p:spPr bwMode="auto">
            <a:xfrm>
              <a:off x="3424" y="2378"/>
              <a:ext cx="254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400"/>
                <a:t>[0]</a:t>
              </a:r>
            </a:p>
          </p:txBody>
        </p:sp>
        <p:sp>
          <p:nvSpPr>
            <p:cNvPr id="24594" name="Text Box 17"/>
            <p:cNvSpPr txBox="1">
              <a:spLocks noChangeArrowheads="1"/>
            </p:cNvSpPr>
            <p:nvPr/>
          </p:nvSpPr>
          <p:spPr bwMode="auto">
            <a:xfrm>
              <a:off x="3678" y="2559"/>
              <a:ext cx="255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600"/>
                <a:t>9B</a:t>
              </a:r>
            </a:p>
          </p:txBody>
        </p:sp>
        <p:sp>
          <p:nvSpPr>
            <p:cNvPr id="24595" name="Text Box 18"/>
            <p:cNvSpPr txBox="1">
              <a:spLocks noChangeArrowheads="1"/>
            </p:cNvSpPr>
            <p:nvPr/>
          </p:nvSpPr>
          <p:spPr bwMode="auto">
            <a:xfrm>
              <a:off x="3678" y="2378"/>
              <a:ext cx="254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400"/>
                <a:t>[1]</a:t>
              </a:r>
            </a:p>
          </p:txBody>
        </p:sp>
        <p:sp>
          <p:nvSpPr>
            <p:cNvPr id="24596" name="Line 19"/>
            <p:cNvSpPr>
              <a:spLocks noChangeShapeType="1"/>
            </p:cNvSpPr>
            <p:nvPr/>
          </p:nvSpPr>
          <p:spPr bwMode="auto">
            <a:xfrm>
              <a:off x="3896" y="2668"/>
              <a:ext cx="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597" name="Text Box 20"/>
            <p:cNvSpPr txBox="1">
              <a:spLocks noChangeArrowheads="1"/>
            </p:cNvSpPr>
            <p:nvPr/>
          </p:nvSpPr>
          <p:spPr bwMode="auto">
            <a:xfrm>
              <a:off x="3932" y="2559"/>
              <a:ext cx="255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600"/>
                <a:t>9B</a:t>
              </a:r>
            </a:p>
          </p:txBody>
        </p:sp>
        <p:sp>
          <p:nvSpPr>
            <p:cNvPr id="24598" name="Text Box 21"/>
            <p:cNvSpPr txBox="1">
              <a:spLocks noChangeArrowheads="1"/>
            </p:cNvSpPr>
            <p:nvPr/>
          </p:nvSpPr>
          <p:spPr bwMode="auto">
            <a:xfrm>
              <a:off x="3932" y="2378"/>
              <a:ext cx="254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400"/>
                <a:t>[2]</a:t>
              </a:r>
            </a:p>
          </p:txBody>
        </p:sp>
        <p:sp>
          <p:nvSpPr>
            <p:cNvPr id="24599" name="Line 22"/>
            <p:cNvSpPr>
              <a:spLocks noChangeShapeType="1"/>
            </p:cNvSpPr>
            <p:nvPr/>
          </p:nvSpPr>
          <p:spPr bwMode="auto">
            <a:xfrm>
              <a:off x="4767" y="2668"/>
              <a:ext cx="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600" name="Text Box 23"/>
            <p:cNvSpPr txBox="1">
              <a:spLocks noChangeArrowheads="1"/>
            </p:cNvSpPr>
            <p:nvPr/>
          </p:nvSpPr>
          <p:spPr bwMode="auto">
            <a:xfrm>
              <a:off x="4803" y="2559"/>
              <a:ext cx="255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600"/>
                <a:t>9B</a:t>
              </a:r>
            </a:p>
          </p:txBody>
        </p:sp>
        <p:sp>
          <p:nvSpPr>
            <p:cNvPr id="24601" name="Text Box 24"/>
            <p:cNvSpPr txBox="1">
              <a:spLocks noChangeArrowheads="1"/>
            </p:cNvSpPr>
            <p:nvPr/>
          </p:nvSpPr>
          <p:spPr bwMode="auto">
            <a:xfrm>
              <a:off x="4803" y="2378"/>
              <a:ext cx="254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400"/>
                <a:t>[99]</a:t>
              </a:r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4454525" y="4235450"/>
            <a:ext cx="3976688" cy="346075"/>
            <a:chOff x="2807" y="2668"/>
            <a:chExt cx="2505" cy="218"/>
          </a:xfrm>
        </p:grpSpPr>
        <p:sp>
          <p:nvSpPr>
            <p:cNvPr id="24583" name="Text Box 28"/>
            <p:cNvSpPr txBox="1">
              <a:spLocks noChangeArrowheads="1"/>
            </p:cNvSpPr>
            <p:nvPr/>
          </p:nvSpPr>
          <p:spPr bwMode="auto">
            <a:xfrm>
              <a:off x="3678" y="2668"/>
              <a:ext cx="254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600"/>
                <a:t>4D</a:t>
              </a:r>
            </a:p>
          </p:txBody>
        </p:sp>
        <p:sp>
          <p:nvSpPr>
            <p:cNvPr id="24584" name="Text Box 32"/>
            <p:cNvSpPr txBox="1">
              <a:spLocks noChangeArrowheads="1"/>
            </p:cNvSpPr>
            <p:nvPr/>
          </p:nvSpPr>
          <p:spPr bwMode="auto">
            <a:xfrm>
              <a:off x="3931" y="2668"/>
              <a:ext cx="255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600"/>
                <a:t>CD</a:t>
              </a:r>
            </a:p>
          </p:txBody>
        </p:sp>
        <p:sp>
          <p:nvSpPr>
            <p:cNvPr id="24585" name="Text Box 35"/>
            <p:cNvSpPr txBox="1">
              <a:spLocks noChangeArrowheads="1"/>
            </p:cNvSpPr>
            <p:nvPr/>
          </p:nvSpPr>
          <p:spPr bwMode="auto">
            <a:xfrm>
              <a:off x="4185" y="2668"/>
              <a:ext cx="255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600"/>
                <a:t>CD</a:t>
              </a:r>
            </a:p>
          </p:txBody>
        </p:sp>
        <p:sp>
          <p:nvSpPr>
            <p:cNvPr id="24586" name="Text Box 38"/>
            <p:cNvSpPr txBox="1">
              <a:spLocks noChangeArrowheads="1"/>
            </p:cNvSpPr>
            <p:nvPr/>
          </p:nvSpPr>
          <p:spPr bwMode="auto">
            <a:xfrm>
              <a:off x="5057" y="2668"/>
              <a:ext cx="255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600"/>
                <a:t>CD</a:t>
              </a:r>
            </a:p>
          </p:txBody>
        </p:sp>
        <p:sp>
          <p:nvSpPr>
            <p:cNvPr id="24587" name="Text Box 27"/>
            <p:cNvSpPr txBox="1">
              <a:spLocks noChangeArrowheads="1"/>
            </p:cNvSpPr>
            <p:nvPr/>
          </p:nvSpPr>
          <p:spPr bwMode="auto">
            <a:xfrm>
              <a:off x="2807" y="2668"/>
              <a:ext cx="835" cy="2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l">
                <a:spcBef>
                  <a:spcPct val="50000"/>
                </a:spcBef>
              </a:pPr>
              <a:r>
                <a:rPr lang="en-US" sz="1800"/>
                <a:t>array after</a:t>
              </a:r>
            </a:p>
          </p:txBody>
        </p:sp>
        <p:sp>
          <p:nvSpPr>
            <p:cNvPr id="24588" name="Text Box 29"/>
            <p:cNvSpPr txBox="1">
              <a:spLocks noChangeArrowheads="1"/>
            </p:cNvSpPr>
            <p:nvPr/>
          </p:nvSpPr>
          <p:spPr bwMode="auto">
            <a:xfrm>
              <a:off x="4440" y="2668"/>
              <a:ext cx="617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. . 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Multiplication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149600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smtClean="0"/>
              <a:t>You know that SHL performs multiplication efficiently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When the multiplier is a power of 2 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/>
              <a:t>You can factor any binary number into powers of 2 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Example: multiply EAX by 36 </a:t>
            </a:r>
          </a:p>
          <a:p>
            <a:pPr lvl="2" eaLnBrk="1" hangingPunct="1">
              <a:spcBef>
                <a:spcPct val="60000"/>
              </a:spcBef>
            </a:pPr>
            <a:r>
              <a:rPr lang="en-US" sz="1800" smtClean="0"/>
              <a:t>Factor 36 into (4 + 32) and use distributive property of multiplication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EAX * 36 = EAX * (4 + 32) = EAX * 4 + EAX * 32</a:t>
            </a:r>
          </a:p>
        </p:txBody>
      </p:sp>
      <p:sp>
        <p:nvSpPr>
          <p:cNvPr id="1206277" name="Text Box 5"/>
          <p:cNvSpPr txBox="1">
            <a:spLocks noChangeArrowheads="1"/>
          </p:cNvSpPr>
          <p:nvPr/>
        </p:nvSpPr>
        <p:spPr bwMode="auto">
          <a:xfrm>
            <a:off x="1057275" y="4408488"/>
            <a:ext cx="6970713" cy="167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20000"/>
              </a:spcBef>
              <a:tabLst>
                <a:tab pos="457200" algn="l"/>
                <a:tab pos="3228975" algn="l"/>
                <a:tab pos="3943350" algn="l"/>
              </a:tabLst>
            </a:pPr>
            <a:r>
              <a:rPr lang="en-US" b="1">
                <a:latin typeface="Courier New" pitchFamily="49" charset="0"/>
              </a:rPr>
              <a:t>mov ebx, eax	; EBX = number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228975" algn="l"/>
                <a:tab pos="3943350" algn="l"/>
              </a:tabLst>
            </a:pPr>
            <a:r>
              <a:rPr lang="en-US" b="1">
                <a:latin typeface="Courier New" pitchFamily="49" charset="0"/>
              </a:rPr>
              <a:t>shl eax, 2	; EAX = number * 4</a:t>
            </a:r>
            <a:endParaRPr lang="en-US" b="1" baseline="30000">
              <a:latin typeface="Courier New" pitchFamily="49" charset="0"/>
            </a:endParaRPr>
          </a:p>
          <a:p>
            <a:pPr algn="l">
              <a:spcBef>
                <a:spcPct val="20000"/>
              </a:spcBef>
              <a:tabLst>
                <a:tab pos="457200" algn="l"/>
                <a:tab pos="3228975" algn="l"/>
                <a:tab pos="3943350" algn="l"/>
              </a:tabLst>
            </a:pPr>
            <a:r>
              <a:rPr lang="en-US" b="1">
                <a:latin typeface="Courier New" pitchFamily="49" charset="0"/>
              </a:rPr>
              <a:t>shl ebx, 5	; EBX = number * 32</a:t>
            </a:r>
            <a:endParaRPr lang="en-US" b="1" baseline="30000">
              <a:latin typeface="Courier New" pitchFamily="49" charset="0"/>
            </a:endParaRPr>
          </a:p>
          <a:p>
            <a:pPr algn="l">
              <a:spcBef>
                <a:spcPct val="20000"/>
              </a:spcBef>
              <a:tabLst>
                <a:tab pos="457200" algn="l"/>
                <a:tab pos="3228975" algn="l"/>
                <a:tab pos="3943350" algn="l"/>
              </a:tabLst>
            </a:pPr>
            <a:r>
              <a:rPr lang="en-US" b="1">
                <a:latin typeface="Courier New" pitchFamily="49" charset="0"/>
              </a:rPr>
              <a:t>add eax, ebx	; EAX = number * 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0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6277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Turn . . .</a:t>
            </a:r>
          </a:p>
        </p:txBody>
      </p:sp>
      <p:sp>
        <p:nvSpPr>
          <p:cNvPr id="1207299" name="Text Box 3"/>
          <p:cNvSpPr txBox="1">
            <a:spLocks noChangeArrowheads="1"/>
          </p:cNvSpPr>
          <p:nvPr/>
        </p:nvSpPr>
        <p:spPr bwMode="auto">
          <a:xfrm>
            <a:off x="596900" y="2335213"/>
            <a:ext cx="7950200" cy="2130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mov  ebx, eax	; EBX = number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shl  eax, 1	; EAX = number * 2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shl  ebx, 3	; EBX = number * 8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add  eax, ebx	; EAX = number * 10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shl  ebx, 1	; EBX = number * 16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add  eax, ebx	; EAX = number * 26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82600" y="1123950"/>
            <a:ext cx="8178800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40000"/>
              </a:spcBef>
            </a:pPr>
            <a:r>
              <a:rPr lang="en-US" sz="2400"/>
              <a:t>Multiply EAX by 26, using shifting and addition instructions </a:t>
            </a:r>
          </a:p>
          <a:p>
            <a:pPr algn="l">
              <a:spcBef>
                <a:spcPct val="40000"/>
              </a:spcBef>
            </a:pPr>
            <a:r>
              <a:rPr lang="en-US" sz="2400"/>
              <a:t>Hint: 26 = 2 + 8 + 16</a:t>
            </a:r>
          </a:p>
        </p:txBody>
      </p:sp>
      <p:sp>
        <p:nvSpPr>
          <p:cNvPr id="1207301" name="Text Box 5"/>
          <p:cNvSpPr txBox="1">
            <a:spLocks noChangeArrowheads="1"/>
          </p:cNvSpPr>
          <p:nvPr/>
        </p:nvSpPr>
        <p:spPr bwMode="auto">
          <a:xfrm>
            <a:off x="482600" y="4522788"/>
            <a:ext cx="81788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60000"/>
              </a:spcBef>
            </a:pPr>
            <a:r>
              <a:rPr lang="en-US" sz="2400"/>
              <a:t>Multiply EAX by 31, Hint: 31 = 32 – 1</a:t>
            </a:r>
          </a:p>
        </p:txBody>
      </p:sp>
      <p:sp>
        <p:nvSpPr>
          <p:cNvPr id="1207302" name="Text Box 6"/>
          <p:cNvSpPr txBox="1">
            <a:spLocks noChangeArrowheads="1"/>
          </p:cNvSpPr>
          <p:nvPr/>
        </p:nvSpPr>
        <p:spPr bwMode="auto">
          <a:xfrm>
            <a:off x="596900" y="5211763"/>
            <a:ext cx="7950200" cy="1039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mov  ebx, eax	; EBX = number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shl  eax, 5	; EAX = number * 32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sub  eax, ebx	; EAX = number * 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72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0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0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0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0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0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0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0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073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07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07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07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7299" grpId="0" build="allAtOnce" animBg="1" autoUpdateAnimBg="0"/>
      <p:bldP spid="1207301" grpId="0"/>
      <p:bldP spid="1207302" grpId="0" build="allAtOnce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 Number to Binary String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20748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1524000" algn="l"/>
                <a:tab pos="2238375" algn="l"/>
              </a:tabLst>
            </a:pPr>
            <a:r>
              <a:rPr lang="en-US" smtClean="0"/>
              <a:t>Task: Convert Number in EAX to an ASCII Binary String 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1524000" algn="l"/>
                <a:tab pos="2238375" algn="l"/>
              </a:tabLst>
            </a:pPr>
            <a:r>
              <a:rPr lang="en-US" smtClean="0"/>
              <a:t>Receives:	EAX	= Number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524000" algn="l"/>
                <a:tab pos="2238375" algn="l"/>
              </a:tabLst>
            </a:pPr>
            <a:r>
              <a:rPr lang="en-US" smtClean="0"/>
              <a:t>	ESI	= Address of binary string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1524000" algn="l"/>
                <a:tab pos="2238375" algn="l"/>
              </a:tabLst>
            </a:pPr>
            <a:r>
              <a:rPr lang="en-US" smtClean="0"/>
              <a:t>Returns:	String is filled with binary characters '0' and '1' 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54050" y="3082925"/>
            <a:ext cx="7950200" cy="322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ConvToBinStr PROC </a:t>
            </a:r>
            <a:r>
              <a:rPr lang="en-US" sz="1800" b="1">
                <a:latin typeface="Courier New" pitchFamily="49" charset="0"/>
              </a:rPr>
              <a:t>USES ecx esi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mov  ecx,32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L1:	rol  eax,1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mov  BYTE PTR [esi],'0'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jnc  L2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mov  BYTE PTR [esi],'1'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L2:	inc  esi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loop L1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mov  BYTE PTR [esi], 0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ret</a:t>
            </a:r>
          </a:p>
          <a:p>
            <a:pPr algn="l">
              <a:tabLst>
                <a:tab pos="542925" algn="l"/>
                <a:tab pos="3657600" algn="l"/>
                <a:tab pos="41148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ConvToBinStr ENDP</a:t>
            </a:r>
          </a:p>
        </p:txBody>
      </p:sp>
      <p:sp>
        <p:nvSpPr>
          <p:cNvPr id="1208325" name="Rectangle 5"/>
          <p:cNvSpPr>
            <a:spLocks noChangeArrowheads="1"/>
          </p:cNvSpPr>
          <p:nvPr/>
        </p:nvSpPr>
        <p:spPr bwMode="auto">
          <a:xfrm>
            <a:off x="5091113" y="3659188"/>
            <a:ext cx="3454400" cy="2225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Rotate left most significant bit of EAX into the Carry flag; If CF = 0, append a '0' character to a string; otherwise, append a '1'; Repeat in a loop 32 times</a:t>
            </a:r>
          </a:p>
          <a:p>
            <a:r>
              <a:rPr lang="en-US"/>
              <a:t>for all bits of EAX.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 Number to Hex String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12112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1524000" algn="l"/>
                <a:tab pos="2238375" algn="l"/>
              </a:tabLst>
            </a:pPr>
            <a:r>
              <a:rPr lang="en-US" sz="2000" smtClean="0"/>
              <a:t>Task:	Convert EAX to a Hexadecimal String pointed by ESI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1524000" algn="l"/>
                <a:tab pos="2238375" algn="l"/>
              </a:tabLst>
            </a:pPr>
            <a:r>
              <a:rPr lang="en-US" sz="2000" smtClean="0"/>
              <a:t>Receives:	EAX = Number, ESI= Address of hex string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1524000" algn="l"/>
                <a:tab pos="2238375" algn="l"/>
              </a:tabLst>
            </a:pPr>
            <a:r>
              <a:rPr lang="en-US" sz="2000" smtClean="0"/>
              <a:t>Returns:	String pointed by ESI is filled with hex characters '0' to 'F' </a:t>
            </a:r>
          </a:p>
        </p:txBody>
      </p:sp>
      <p:sp>
        <p:nvSpPr>
          <p:cNvPr id="1344516" name="Text Box 4"/>
          <p:cNvSpPr txBox="1">
            <a:spLocks noChangeArrowheads="1"/>
          </p:cNvSpPr>
          <p:nvPr/>
        </p:nvSpPr>
        <p:spPr bwMode="auto">
          <a:xfrm>
            <a:off x="596900" y="2449513"/>
            <a:ext cx="8007350" cy="3802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108000" rIns="137160" bIns="108000"/>
          <a:lstStyle/>
          <a:p>
            <a:pPr algn="l">
              <a:tabLst>
                <a:tab pos="542925" algn="l"/>
                <a:tab pos="394335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ConvToHexStr PROC</a:t>
            </a:r>
          </a:p>
          <a:p>
            <a:pPr algn="l">
              <a:tabLst>
                <a:tab pos="542925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mov  ecx, 8	; 8 iterations, why?</a:t>
            </a:r>
          </a:p>
          <a:p>
            <a:pPr algn="l">
              <a:tabLst>
                <a:tab pos="542925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L1:	rol  eax, 4	; rotate upper 4 bits</a:t>
            </a:r>
          </a:p>
          <a:p>
            <a:pPr algn="l">
              <a:tabLst>
                <a:tab pos="542925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mov  ebx, eax</a:t>
            </a:r>
          </a:p>
          <a:p>
            <a:pPr algn="l">
              <a:tabLst>
                <a:tab pos="542925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and  ebx, 0Fh	; keep only lower 4 bits</a:t>
            </a:r>
          </a:p>
          <a:p>
            <a:pPr algn="l">
              <a:tabLst>
                <a:tab pos="542925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mov  bl,  HexChar[ebx]	; convert to a hex char</a:t>
            </a:r>
          </a:p>
          <a:p>
            <a:pPr algn="l">
              <a:tabLst>
                <a:tab pos="542925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mov  [esi], bl	; store hex char in string</a:t>
            </a:r>
          </a:p>
          <a:p>
            <a:pPr algn="l">
              <a:tabLst>
                <a:tab pos="542925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inc  esi</a:t>
            </a:r>
          </a:p>
          <a:p>
            <a:pPr algn="l">
              <a:tabLst>
                <a:tab pos="542925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loop L1	; loop 8 times</a:t>
            </a:r>
          </a:p>
          <a:p>
            <a:pPr algn="l">
              <a:tabLst>
                <a:tab pos="542925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mov  BYTE PTR [esi], 0	; append a null byte</a:t>
            </a:r>
          </a:p>
          <a:p>
            <a:pPr algn="l">
              <a:tabLst>
                <a:tab pos="542925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ret</a:t>
            </a:r>
          </a:p>
          <a:p>
            <a:pPr algn="l">
              <a:tabLst>
                <a:tab pos="542925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HexChar BYTE "0123456789ABCDEF"</a:t>
            </a:r>
          </a:p>
          <a:p>
            <a:pPr algn="l">
              <a:tabLst>
                <a:tab pos="542925" algn="l"/>
                <a:tab pos="394335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ConvToHexStr ENDP</a:t>
            </a:r>
          </a:p>
        </p:txBody>
      </p:sp>
      <p:sp>
        <p:nvSpPr>
          <p:cNvPr id="1344518" name="Text Box 6"/>
          <p:cNvSpPr txBox="1">
            <a:spLocks noChangeArrowheads="1"/>
          </p:cNvSpPr>
          <p:nvPr/>
        </p:nvSpPr>
        <p:spPr bwMode="auto">
          <a:xfrm>
            <a:off x="3132138" y="2459038"/>
            <a:ext cx="2592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108000" rIns="137160" bIns="108000"/>
          <a:lstStyle/>
          <a:p>
            <a:pPr algn="l">
              <a:tabLst>
                <a:tab pos="542925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USES ebx ecx esi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45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4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4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445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4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4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4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4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4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4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445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4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4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44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4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4516" grpId="0" build="allAtOnce" animBg="1"/>
      <p:bldP spid="1344518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Isolating a Bit String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133475"/>
          </a:xfrm>
        </p:spPr>
        <p:txBody>
          <a:bodyPr/>
          <a:lstStyle/>
          <a:p>
            <a:pPr eaLnBrk="1" hangingPunct="1"/>
            <a:r>
              <a:rPr lang="en-US" smtClean="0"/>
              <a:t>MS-DOS date packs the year, month, &amp; day into 16 bits</a:t>
            </a:r>
          </a:p>
          <a:p>
            <a:pPr lvl="1" eaLnBrk="1" hangingPunct="1"/>
            <a:r>
              <a:rPr lang="en-US" smtClean="0"/>
              <a:t>Year is relative to 1980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863600" y="2219325"/>
          <a:ext cx="5264150" cy="1720850"/>
        </p:xfrm>
        <a:graphic>
          <a:graphicData uri="http://schemas.openxmlformats.org/presentationml/2006/ole">
            <p:oleObj spid="_x0000_s10242" name="VISIO" r:id="rId3" imgW="3741840" imgH="1096200" progId="">
              <p:embed/>
            </p:oleObj>
          </a:graphicData>
        </a:graphic>
      </p:graphicFrame>
      <p:sp>
        <p:nvSpPr>
          <p:cNvPr id="1209350" name="Text Box 6"/>
          <p:cNvSpPr txBox="1">
            <a:spLocks noChangeArrowheads="1"/>
          </p:cNvSpPr>
          <p:nvPr/>
        </p:nvSpPr>
        <p:spPr bwMode="auto">
          <a:xfrm>
            <a:off x="885825" y="4783138"/>
            <a:ext cx="7718425" cy="1411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10000"/>
              </a:spcBef>
              <a:tabLst>
                <a:tab pos="457200" algn="l"/>
                <a:tab pos="2514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ax,dx	; Assume DX = 16-bit MS-DOS date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514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shr ax,5	; shift right 5 bits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514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and al,00001111b	; clear bits 4-7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514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month,al	; save in month variable</a:t>
            </a:r>
          </a:p>
        </p:txBody>
      </p:sp>
      <p:sp>
        <p:nvSpPr>
          <p:cNvPr id="1209351" name="Text Box 7"/>
          <p:cNvSpPr txBox="1">
            <a:spLocks noChangeArrowheads="1"/>
          </p:cNvSpPr>
          <p:nvPr/>
        </p:nvSpPr>
        <p:spPr bwMode="auto">
          <a:xfrm>
            <a:off x="457200" y="4170363"/>
            <a:ext cx="34290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Isolate the Month field:</a:t>
            </a:r>
          </a:p>
        </p:txBody>
      </p:sp>
      <p:sp>
        <p:nvSpPr>
          <p:cNvPr id="1209352" name="Text Box 8"/>
          <p:cNvSpPr txBox="1">
            <a:spLocks noChangeArrowheads="1"/>
          </p:cNvSpPr>
          <p:nvPr/>
        </p:nvSpPr>
        <p:spPr bwMode="auto">
          <a:xfrm>
            <a:off x="6184900" y="2219325"/>
            <a:ext cx="2476500" cy="17287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lang="en-US" sz="1800"/>
              <a:t>In this example:</a:t>
            </a:r>
          </a:p>
          <a:p>
            <a:pPr>
              <a:spcBef>
                <a:spcPct val="50000"/>
              </a:spcBef>
            </a:pPr>
            <a:r>
              <a:rPr lang="en-US" sz="1800"/>
              <a:t>Day = 10</a:t>
            </a:r>
          </a:p>
          <a:p>
            <a:r>
              <a:rPr lang="en-US" sz="1800"/>
              <a:t>Month = 3</a:t>
            </a:r>
          </a:p>
          <a:p>
            <a:r>
              <a:rPr lang="en-US" sz="1800"/>
              <a:t>Year = 1980 + 19</a:t>
            </a:r>
          </a:p>
          <a:p>
            <a:pPr>
              <a:spcBef>
                <a:spcPct val="30000"/>
              </a:spcBef>
            </a:pPr>
            <a:r>
              <a:rPr lang="en-US" sz="1800"/>
              <a:t>Date = March 10,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0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09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09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09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9350" grpId="0" build="allAtOnce" animBg="1"/>
      <p:bldP spid="1209351" grpId="0"/>
      <p:bldP spid="120935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Shift and Rotate Instructions</a:t>
            </a:r>
          </a:p>
          <a:p>
            <a:pPr eaLnBrk="1" hangingPunct="1"/>
            <a:r>
              <a:rPr lang="en-US" smtClean="0"/>
              <a:t>Shift and Rotate Applications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Multiplication and Division Instructions</a:t>
            </a:r>
          </a:p>
          <a:p>
            <a:pPr eaLnBrk="1" hangingPunct="1"/>
            <a:r>
              <a:rPr lang="en-US" smtClean="0"/>
              <a:t>Translating Arithmetic Expressions</a:t>
            </a:r>
          </a:p>
          <a:p>
            <a:pPr eaLnBrk="1" hangingPunct="1"/>
            <a:r>
              <a:rPr lang="en-US" smtClean="0"/>
              <a:t>Decimal String to Number Conversions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 Instruction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43000"/>
            <a:ext cx="8178800" cy="3208338"/>
          </a:xfrm>
        </p:spPr>
        <p:txBody>
          <a:bodyPr/>
          <a:lstStyle/>
          <a:p>
            <a:pPr eaLnBrk="1" hangingPunct="1">
              <a:tabLst>
                <a:tab pos="2695575" algn="l"/>
                <a:tab pos="4486275" algn="l"/>
              </a:tabLst>
            </a:pPr>
            <a:r>
              <a:rPr lang="en-US" smtClean="0"/>
              <a:t>The MUL instruction is used for </a:t>
            </a:r>
            <a:r>
              <a:rPr lang="en-US" smtClean="0">
                <a:solidFill>
                  <a:srgbClr val="FF0000"/>
                </a:solidFill>
              </a:rPr>
              <a:t>unsigned</a:t>
            </a:r>
            <a:r>
              <a:rPr lang="en-US" smtClean="0"/>
              <a:t> multiplication</a:t>
            </a:r>
          </a:p>
          <a:p>
            <a:pPr eaLnBrk="1" hangingPunct="1">
              <a:tabLst>
                <a:tab pos="2695575" algn="l"/>
                <a:tab pos="4486275" algn="l"/>
              </a:tabLst>
            </a:pPr>
            <a:r>
              <a:rPr lang="en-US" smtClean="0"/>
              <a:t>Multiplies 8-, 16-, or 32-bit operand by AL, AX, or EAX</a:t>
            </a:r>
          </a:p>
          <a:p>
            <a:pPr eaLnBrk="1" hangingPunct="1">
              <a:tabLst>
                <a:tab pos="2695575" algn="l"/>
                <a:tab pos="4486275" algn="l"/>
              </a:tabLst>
            </a:pPr>
            <a:r>
              <a:rPr lang="en-US" smtClean="0"/>
              <a:t>The instruction formats are:</a:t>
            </a:r>
          </a:p>
          <a:p>
            <a:pPr eaLnBrk="1" hangingPunct="1">
              <a:buFont typeface="Wingdings" pitchFamily="2" charset="2"/>
              <a:buNone/>
              <a:tabLst>
                <a:tab pos="2695575" algn="l"/>
                <a:tab pos="4486275" algn="l"/>
              </a:tabLst>
            </a:pPr>
            <a:r>
              <a:rPr lang="en-US" b="1" smtClean="0">
                <a:latin typeface="Courier New" pitchFamily="49" charset="0"/>
              </a:rPr>
              <a:t>	MUL r/m8	; AX	= AL  * r/m8</a:t>
            </a:r>
          </a:p>
          <a:p>
            <a:pPr eaLnBrk="1" hangingPunct="1">
              <a:buFont typeface="Wingdings" pitchFamily="2" charset="2"/>
              <a:buNone/>
              <a:tabLst>
                <a:tab pos="2695575" algn="l"/>
                <a:tab pos="4486275" algn="l"/>
              </a:tabLst>
            </a:pPr>
            <a:r>
              <a:rPr lang="en-US" b="1" smtClean="0">
                <a:latin typeface="Courier New" pitchFamily="49" charset="0"/>
              </a:rPr>
              <a:t>	MUL r/m16	; DX:AX	= AX  * r/m16</a:t>
            </a:r>
          </a:p>
          <a:p>
            <a:pPr eaLnBrk="1" hangingPunct="1">
              <a:buFont typeface="Wingdings" pitchFamily="2" charset="2"/>
              <a:buNone/>
              <a:tabLst>
                <a:tab pos="2695575" algn="l"/>
                <a:tab pos="4486275" algn="l"/>
              </a:tabLst>
            </a:pPr>
            <a:r>
              <a:rPr lang="en-US" b="1" smtClean="0">
                <a:latin typeface="Courier New" pitchFamily="49" charset="0"/>
              </a:rPr>
              <a:t>	MUL r/m32	; EDX:EAX	= EAX * r/m32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22463" y="4522788"/>
            <a:ext cx="5362575" cy="1620837"/>
            <a:chOff x="1211" y="2849"/>
            <a:chExt cx="3378" cy="1021"/>
          </a:xfrm>
        </p:grpSpPr>
        <p:pic>
          <p:nvPicPr>
            <p:cNvPr id="30725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11" y="2849"/>
              <a:ext cx="3378" cy="1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6" name="Line 7"/>
            <p:cNvSpPr>
              <a:spLocks noChangeShapeType="1"/>
            </p:cNvSpPr>
            <p:nvPr/>
          </p:nvSpPr>
          <p:spPr bwMode="auto">
            <a:xfrm>
              <a:off x="4586" y="2849"/>
              <a:ext cx="0" cy="10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 Examples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96900" y="1219200"/>
            <a:ext cx="8064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</a:pPr>
            <a:r>
              <a:rPr lang="en-US" sz="2400"/>
              <a:t>Example 1: Multiply 16-bit var1 (2000h) * var2 (100h)</a:t>
            </a:r>
          </a:p>
        </p:txBody>
      </p:sp>
      <p:sp>
        <p:nvSpPr>
          <p:cNvPr id="1213444" name="Text Box 4"/>
          <p:cNvSpPr txBox="1">
            <a:spLocks noChangeArrowheads="1"/>
          </p:cNvSpPr>
          <p:nvPr/>
        </p:nvSpPr>
        <p:spPr bwMode="auto">
          <a:xfrm>
            <a:off x="596900" y="1828800"/>
            <a:ext cx="7143750" cy="2060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182880" rIns="137160" bIns="182880"/>
          <a:lstStyle/>
          <a:p>
            <a:pPr algn="l">
              <a:tabLst>
                <a:tab pos="457200" algn="l"/>
                <a:tab pos="1830388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</a:p>
          <a:p>
            <a:pPr algn="l">
              <a:tabLst>
                <a:tab pos="457200" algn="l"/>
                <a:tab pos="1830388" algn="l"/>
              </a:tabLst>
            </a:pPr>
            <a:r>
              <a:rPr lang="en-US" b="1">
                <a:latin typeface="Courier New" pitchFamily="49" charset="0"/>
              </a:rPr>
              <a:t>var1 WORD 2000h</a:t>
            </a:r>
          </a:p>
          <a:p>
            <a:pPr algn="l">
              <a:tabLst>
                <a:tab pos="457200" algn="l"/>
                <a:tab pos="1830388" algn="l"/>
              </a:tabLst>
            </a:pPr>
            <a:r>
              <a:rPr lang="en-US" b="1">
                <a:latin typeface="Courier New" pitchFamily="49" charset="0"/>
              </a:rPr>
              <a:t>var2 WORD 100h</a:t>
            </a:r>
          </a:p>
          <a:p>
            <a:pPr algn="l">
              <a:tabLst>
                <a:tab pos="457200" algn="l"/>
                <a:tab pos="1830388" algn="l"/>
              </a:tabLst>
            </a:pPr>
            <a:r>
              <a:rPr lang="en-US" b="1">
                <a:latin typeface="Courier New" pitchFamily="49" charset="0"/>
              </a:rPr>
              <a:t>.code</a:t>
            </a:r>
          </a:p>
          <a:p>
            <a:pPr algn="l">
              <a:tabLst>
                <a:tab pos="457200" algn="l"/>
                <a:tab pos="1830388" algn="l"/>
              </a:tabLst>
            </a:pPr>
            <a:r>
              <a:rPr lang="en-US" b="1">
                <a:latin typeface="Courier New" pitchFamily="49" charset="0"/>
              </a:rPr>
              <a:t>mov ax,var1</a:t>
            </a:r>
          </a:p>
          <a:p>
            <a:pPr algn="l">
              <a:tabLst>
                <a:tab pos="457200" algn="l"/>
                <a:tab pos="1830388" algn="l"/>
              </a:tabLst>
            </a:pPr>
            <a:r>
              <a:rPr lang="en-US" b="1">
                <a:latin typeface="Courier New" pitchFamily="49" charset="0"/>
              </a:rPr>
              <a:t>mul var2	; DX:AX = 00200000h, CF = OF = 1</a:t>
            </a:r>
          </a:p>
        </p:txBody>
      </p:sp>
      <p:sp>
        <p:nvSpPr>
          <p:cNvPr id="1213447" name="Text Box 7"/>
          <p:cNvSpPr txBox="1">
            <a:spLocks noChangeArrowheads="1"/>
          </p:cNvSpPr>
          <p:nvPr/>
        </p:nvSpPr>
        <p:spPr bwMode="auto">
          <a:xfrm>
            <a:off x="596900" y="4876800"/>
            <a:ext cx="8064500" cy="1260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1766888" algn="l"/>
              </a:tabLst>
            </a:pPr>
            <a:r>
              <a:rPr lang="en-US" b="1">
                <a:latin typeface="Courier New" pitchFamily="49" charset="0"/>
              </a:rPr>
              <a:t>mov eax,12345h</a:t>
            </a:r>
          </a:p>
          <a:p>
            <a:pPr algn="l">
              <a:tabLst>
                <a:tab pos="457200" algn="l"/>
                <a:tab pos="1766888" algn="l"/>
              </a:tabLst>
            </a:pPr>
            <a:r>
              <a:rPr lang="en-US" b="1">
                <a:latin typeface="Courier New" pitchFamily="49" charset="0"/>
              </a:rPr>
              <a:t>mov ebx,1000h</a:t>
            </a:r>
          </a:p>
          <a:p>
            <a:pPr algn="l">
              <a:tabLst>
                <a:tab pos="457200" algn="l"/>
                <a:tab pos="1766888" algn="l"/>
              </a:tabLst>
            </a:pPr>
            <a:r>
              <a:rPr lang="en-US" b="1">
                <a:latin typeface="Courier New" pitchFamily="49" charset="0"/>
              </a:rPr>
              <a:t>mul ebx	; EDX:EAX = 0000000012345000h, CF=OF=0</a:t>
            </a:r>
          </a:p>
        </p:txBody>
      </p:sp>
      <p:sp>
        <p:nvSpPr>
          <p:cNvPr id="1213448" name="Text Box 8"/>
          <p:cNvSpPr txBox="1">
            <a:spLocks noChangeArrowheads="1"/>
          </p:cNvSpPr>
          <p:nvPr/>
        </p:nvSpPr>
        <p:spPr bwMode="auto">
          <a:xfrm>
            <a:off x="609600" y="4114800"/>
            <a:ext cx="78803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Example 2: Multiply EAX (12345h) * EBX (1000h)</a:t>
            </a:r>
          </a:p>
        </p:txBody>
      </p:sp>
      <p:sp>
        <p:nvSpPr>
          <p:cNvPr id="1213445" name="Text Box 5"/>
          <p:cNvSpPr txBox="1">
            <a:spLocks noChangeArrowheads="1"/>
          </p:cNvSpPr>
          <p:nvPr/>
        </p:nvSpPr>
        <p:spPr bwMode="auto">
          <a:xfrm>
            <a:off x="3881438" y="2249488"/>
            <a:ext cx="4722812" cy="892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The Carry and Overflow flags are set if upper half of the product is non-zero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34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1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13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13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13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13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13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1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1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1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3444" grpId="0" build="allAtOnce" animBg="1"/>
      <p:bldP spid="1213447" grpId="0" animBg="1"/>
      <p:bldP spid="1213448" grpId="0"/>
      <p:bldP spid="121344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SHL Instruction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35538"/>
          </a:xfrm>
        </p:spPr>
        <p:txBody>
          <a:bodyPr/>
          <a:lstStyle/>
          <a:p>
            <a:pPr eaLnBrk="1" hangingPunct="1"/>
            <a:r>
              <a:rPr lang="en-US" smtClean="0"/>
              <a:t>SHL is the </a:t>
            </a:r>
            <a:r>
              <a:rPr lang="en-US" smtClean="0">
                <a:solidFill>
                  <a:srgbClr val="FF0000"/>
                </a:solidFill>
              </a:rPr>
              <a:t>Shift Left</a:t>
            </a:r>
            <a:r>
              <a:rPr lang="en-US" smtClean="0"/>
              <a:t> instruction</a:t>
            </a:r>
          </a:p>
          <a:p>
            <a:pPr lvl="1" eaLnBrk="1" hangingPunct="1"/>
            <a:r>
              <a:rPr lang="en-US" smtClean="0"/>
              <a:t>Performs a logical left shift on the destination operand</a:t>
            </a:r>
          </a:p>
          <a:p>
            <a:pPr lvl="1" eaLnBrk="1" hangingPunct="1"/>
            <a:r>
              <a:rPr lang="en-US" smtClean="0"/>
              <a:t>Fills the lowest bit with </a:t>
            </a:r>
            <a:r>
              <a:rPr lang="en-US" smtClean="0">
                <a:solidFill>
                  <a:srgbClr val="FF0000"/>
                </a:solidFill>
              </a:rPr>
              <a:t>zero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last bit shifted out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from the left</a:t>
            </a:r>
            <a:r>
              <a:rPr lang="en-US" smtClean="0"/>
              <a:t> becomes the </a:t>
            </a:r>
            <a:r>
              <a:rPr lang="en-US" smtClean="0">
                <a:solidFill>
                  <a:srgbClr val="FF0000"/>
                </a:solidFill>
              </a:rPr>
              <a:t>Carry Flag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spcBef>
                <a:spcPct val="60000"/>
              </a:spcBef>
            </a:pPr>
            <a:r>
              <a:rPr lang="en-US" smtClean="0"/>
              <a:t>Operand types for SHL: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403350" y="3068638"/>
          <a:ext cx="5562600" cy="879475"/>
        </p:xfrm>
        <a:graphic>
          <a:graphicData uri="http://schemas.openxmlformats.org/presentationml/2006/ole">
            <p:oleObj spid="_x0000_s1026" name="VISIO" r:id="rId3" imgW="3904560" imgH="504000" progId="">
              <p:embed/>
            </p:oleObj>
          </a:graphicData>
        </a:graphic>
      </p:graphicFrame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1001713" y="4581525"/>
            <a:ext cx="2994025" cy="16129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l">
              <a:tabLst>
                <a:tab pos="457200" algn="l"/>
                <a:tab pos="3944938" algn="l"/>
              </a:tabLst>
            </a:pPr>
            <a:r>
              <a:rPr lang="en-US" sz="2400" b="1">
                <a:latin typeface="Courier New" pitchFamily="49" charset="0"/>
              </a:rPr>
              <a:t>SHL </a:t>
            </a:r>
            <a:r>
              <a:rPr lang="en-US" sz="2400" b="1" i="1">
                <a:latin typeface="Courier New" pitchFamily="49" charset="0"/>
              </a:rPr>
              <a:t>reg,imm8</a:t>
            </a:r>
          </a:p>
          <a:p>
            <a:pPr algn="l">
              <a:tabLst>
                <a:tab pos="457200" algn="l"/>
                <a:tab pos="3944938" algn="l"/>
              </a:tabLst>
            </a:pPr>
            <a:r>
              <a:rPr lang="en-US" sz="2400" b="1">
                <a:latin typeface="Courier New" pitchFamily="49" charset="0"/>
              </a:rPr>
              <a:t>SHL </a:t>
            </a:r>
            <a:r>
              <a:rPr lang="en-US" sz="2400" b="1" i="1">
                <a:latin typeface="Courier New" pitchFamily="49" charset="0"/>
              </a:rPr>
              <a:t>mem,imm8</a:t>
            </a:r>
          </a:p>
          <a:p>
            <a:pPr algn="l">
              <a:tabLst>
                <a:tab pos="457200" algn="l"/>
                <a:tab pos="3944938" algn="l"/>
              </a:tabLst>
            </a:pPr>
            <a:r>
              <a:rPr lang="en-US" sz="2400" b="1">
                <a:latin typeface="Courier New" pitchFamily="49" charset="0"/>
              </a:rPr>
              <a:t>SHL </a:t>
            </a:r>
            <a:r>
              <a:rPr lang="en-US" sz="2400" b="1" i="1">
                <a:latin typeface="Courier New" pitchFamily="49" charset="0"/>
              </a:rPr>
              <a:t>reg</a:t>
            </a:r>
            <a:r>
              <a:rPr lang="en-US" sz="2400" b="1">
                <a:latin typeface="Courier New" pitchFamily="49" charset="0"/>
              </a:rPr>
              <a:t>,CL</a:t>
            </a:r>
          </a:p>
          <a:p>
            <a:pPr algn="l">
              <a:tabLst>
                <a:tab pos="457200" algn="l"/>
                <a:tab pos="3944938" algn="l"/>
              </a:tabLst>
            </a:pPr>
            <a:r>
              <a:rPr lang="en-US" sz="2400" b="1">
                <a:latin typeface="Courier New" pitchFamily="49" charset="0"/>
              </a:rPr>
              <a:t>SHL </a:t>
            </a:r>
            <a:r>
              <a:rPr lang="en-US" sz="2400" b="1" i="1">
                <a:latin typeface="Courier New" pitchFamily="49" charset="0"/>
              </a:rPr>
              <a:t>mem</a:t>
            </a:r>
            <a:r>
              <a:rPr lang="en-US" sz="2400" b="1">
                <a:latin typeface="Courier New" pitchFamily="49" charset="0"/>
              </a:rPr>
              <a:t>,CL</a:t>
            </a:r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4168775" y="4581525"/>
            <a:ext cx="4492625" cy="16129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l">
              <a:spcBef>
                <a:spcPct val="40000"/>
              </a:spcBef>
              <a:tabLst>
                <a:tab pos="266700" algn="l"/>
                <a:tab pos="3944938" algn="l"/>
              </a:tabLst>
            </a:pPr>
            <a:r>
              <a:rPr lang="en-US" sz="2400"/>
              <a:t>The shift </a:t>
            </a:r>
            <a:r>
              <a:rPr lang="en-US" sz="2400">
                <a:solidFill>
                  <a:srgbClr val="FF0000"/>
                </a:solidFill>
              </a:rPr>
              <a:t>count</a:t>
            </a:r>
            <a:r>
              <a:rPr lang="en-US" sz="2400"/>
              <a:t> is either:</a:t>
            </a:r>
          </a:p>
          <a:p>
            <a:pPr algn="l">
              <a:spcBef>
                <a:spcPct val="30000"/>
              </a:spcBef>
              <a:tabLst>
                <a:tab pos="266700" algn="l"/>
                <a:tab pos="3944938" algn="l"/>
              </a:tabLst>
            </a:pPr>
            <a:r>
              <a:rPr lang="en-US" sz="2400"/>
              <a:t>	</a:t>
            </a:r>
            <a:r>
              <a:rPr lang="en-US"/>
              <a:t>8-bit immediate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imm8</a:t>
            </a:r>
            <a:r>
              <a:rPr lang="en-US"/>
              <a:t>, or</a:t>
            </a:r>
          </a:p>
          <a:p>
            <a:pPr algn="l">
              <a:spcBef>
                <a:spcPct val="30000"/>
              </a:spcBef>
              <a:tabLst>
                <a:tab pos="266700" algn="l"/>
                <a:tab pos="3944938" algn="l"/>
              </a:tabLst>
            </a:pPr>
            <a:r>
              <a:rPr lang="en-US"/>
              <a:t>	stored in register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CL</a:t>
            </a:r>
          </a:p>
          <a:p>
            <a:pPr algn="l">
              <a:spcBef>
                <a:spcPct val="30000"/>
              </a:spcBef>
              <a:tabLst>
                <a:tab pos="266700" algn="l"/>
                <a:tab pos="3944938" algn="l"/>
              </a:tabLst>
            </a:pPr>
            <a:r>
              <a:rPr lang="en-US" b="1" i="1">
                <a:latin typeface="Courier New" pitchFamily="49" charset="0"/>
                <a:cs typeface="Courier New" pitchFamily="49" charset="0"/>
              </a:rPr>
              <a:t>Only least sig. 5 bits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Turn . . .</a:t>
            </a:r>
          </a:p>
        </p:txBody>
      </p:sp>
      <p:sp>
        <p:nvSpPr>
          <p:cNvPr id="1214467" name="Text Box 3"/>
          <p:cNvSpPr txBox="1">
            <a:spLocks noChangeArrowheads="1"/>
          </p:cNvSpPr>
          <p:nvPr/>
        </p:nvSpPr>
        <p:spPr bwMode="auto">
          <a:xfrm>
            <a:off x="655638" y="2133600"/>
            <a:ext cx="3397250" cy="1352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2400" b="1">
                <a:latin typeface="Courier New" pitchFamily="49" charset="0"/>
              </a:rPr>
              <a:t>mov ax, 1234h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2400" b="1">
                <a:latin typeface="Courier New" pitchFamily="49" charset="0"/>
              </a:rPr>
              <a:t>mov bx, 100h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2400" b="1">
                <a:latin typeface="Courier New" pitchFamily="49" charset="0"/>
              </a:rPr>
              <a:t>mul bx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82600" y="1066800"/>
            <a:ext cx="81788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What will be the hexadecimal values of DX, AX, and the Carry flag after the following instructions execute?</a:t>
            </a:r>
          </a:p>
        </p:txBody>
      </p:sp>
      <p:sp>
        <p:nvSpPr>
          <p:cNvPr id="1214469" name="Text Box 5"/>
          <p:cNvSpPr txBox="1">
            <a:spLocks noChangeArrowheads="1"/>
          </p:cNvSpPr>
          <p:nvPr/>
        </p:nvSpPr>
        <p:spPr bwMode="auto">
          <a:xfrm>
            <a:off x="4398963" y="2441575"/>
            <a:ext cx="4148137" cy="1044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Solution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DX = 0012h, AX = 3400h, CF = 1</a:t>
            </a:r>
          </a:p>
        </p:txBody>
      </p:sp>
      <p:sp>
        <p:nvSpPr>
          <p:cNvPr id="1214470" name="Text Box 6"/>
          <p:cNvSpPr txBox="1">
            <a:spLocks noChangeArrowheads="1"/>
          </p:cNvSpPr>
          <p:nvPr/>
        </p:nvSpPr>
        <p:spPr bwMode="auto">
          <a:xfrm>
            <a:off x="654050" y="4811713"/>
            <a:ext cx="3398838" cy="1382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2400" b="1">
                <a:latin typeface="Courier New" pitchFamily="49" charset="0"/>
              </a:rPr>
              <a:t>mov eax,00128765h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2400" b="1">
                <a:latin typeface="Courier New" pitchFamily="49" charset="0"/>
              </a:rPr>
              <a:t>mov ecx,10000h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2400" b="1">
                <a:latin typeface="Courier New" pitchFamily="49" charset="0"/>
              </a:rPr>
              <a:t>mul ecx</a:t>
            </a:r>
          </a:p>
        </p:txBody>
      </p:sp>
      <p:sp>
        <p:nvSpPr>
          <p:cNvPr id="1214472" name="Text Box 8"/>
          <p:cNvSpPr txBox="1">
            <a:spLocks noChangeArrowheads="1"/>
          </p:cNvSpPr>
          <p:nvPr/>
        </p:nvSpPr>
        <p:spPr bwMode="auto">
          <a:xfrm>
            <a:off x="482600" y="3692525"/>
            <a:ext cx="81788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What will be the hexadecimal values of EDX, EAX, and the Carry flag after the following instructions execute?</a:t>
            </a:r>
          </a:p>
        </p:txBody>
      </p:sp>
      <p:sp>
        <p:nvSpPr>
          <p:cNvPr id="1214473" name="Text Box 9"/>
          <p:cNvSpPr txBox="1">
            <a:spLocks noChangeArrowheads="1"/>
          </p:cNvSpPr>
          <p:nvPr/>
        </p:nvSpPr>
        <p:spPr bwMode="auto">
          <a:xfrm>
            <a:off x="4398963" y="4811713"/>
            <a:ext cx="4148137" cy="1382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r>
              <a:rPr lang="en-US">
                <a:solidFill>
                  <a:schemeClr val="tx2"/>
                </a:solidFill>
              </a:rPr>
              <a:t>Solution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EDX = 00000012h,</a:t>
            </a:r>
          </a:p>
          <a:p>
            <a:pPr algn="l">
              <a:spcBef>
                <a:spcPct val="40000"/>
              </a:spcBef>
            </a:pPr>
            <a:r>
              <a:rPr lang="en-US">
                <a:solidFill>
                  <a:schemeClr val="tx2"/>
                </a:solidFill>
              </a:rPr>
              <a:t>EAX = 87650000h, CF = OF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1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1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1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1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4467" grpId="0" animBg="1"/>
      <p:bldP spid="1214469" grpId="0" animBg="1" autoUpdateAnimBg="0"/>
      <p:bldP spid="1214470" grpId="0" animBg="1"/>
      <p:bldP spid="1214472" grpId="0"/>
      <p:bldP spid="1214473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IMUL Instruction</a:t>
            </a:r>
          </a:p>
        </p:txBody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43000"/>
            <a:ext cx="8178800" cy="5165725"/>
          </a:xfrm>
        </p:spPr>
        <p:txBody>
          <a:bodyPr/>
          <a:lstStyle/>
          <a:p>
            <a:pPr eaLnBrk="1" hangingPunct="1">
              <a:tabLst>
                <a:tab pos="2695575" algn="l"/>
                <a:tab pos="4486275" algn="l"/>
              </a:tabLst>
            </a:pPr>
            <a:r>
              <a:rPr lang="en-US" smtClean="0"/>
              <a:t>The IMUL instruction is used for </a:t>
            </a:r>
            <a:r>
              <a:rPr lang="en-US" smtClean="0">
                <a:solidFill>
                  <a:srgbClr val="FF0000"/>
                </a:solidFill>
              </a:rPr>
              <a:t>signed</a:t>
            </a:r>
            <a:r>
              <a:rPr lang="en-US" smtClean="0"/>
              <a:t> multiplication</a:t>
            </a:r>
          </a:p>
          <a:p>
            <a:pPr lvl="1" eaLnBrk="1" hangingPunct="1">
              <a:tabLst>
                <a:tab pos="2695575" algn="l"/>
                <a:tab pos="4486275" algn="l"/>
              </a:tabLst>
            </a:pPr>
            <a:r>
              <a:rPr lang="en-US" smtClean="0"/>
              <a:t>Preserves the sign of the product by sign-extending it</a:t>
            </a:r>
          </a:p>
          <a:p>
            <a:pPr eaLnBrk="1" hangingPunct="1">
              <a:tabLst>
                <a:tab pos="2695575" algn="l"/>
                <a:tab pos="4486275" algn="l"/>
              </a:tabLst>
            </a:pPr>
            <a:r>
              <a:rPr lang="en-US" smtClean="0"/>
              <a:t>One-Operand formats, as in MUL</a:t>
            </a:r>
          </a:p>
          <a:p>
            <a:pPr eaLnBrk="1" hangingPunct="1">
              <a:buFont typeface="Wingdings" pitchFamily="2" charset="2"/>
              <a:buNone/>
              <a:tabLst>
                <a:tab pos="2695575" algn="l"/>
                <a:tab pos="4486275" algn="l"/>
              </a:tabLst>
            </a:pPr>
            <a:r>
              <a:rPr lang="en-US" sz="2000" b="1" smtClean="0">
                <a:latin typeface="Courier New" pitchFamily="49" charset="0"/>
              </a:rPr>
              <a:t>	IMUL r/m8	; AX	= AL  * r/m8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2695575" algn="l"/>
                <a:tab pos="4486275" algn="l"/>
              </a:tabLst>
            </a:pPr>
            <a:r>
              <a:rPr lang="en-US" sz="2000" b="1" smtClean="0">
                <a:latin typeface="Courier New" pitchFamily="49" charset="0"/>
              </a:rPr>
              <a:t>	IMUL r/m16	; DX:AX	= AX  * r/m16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2695575" algn="l"/>
                <a:tab pos="4486275" algn="l"/>
              </a:tabLst>
            </a:pPr>
            <a:r>
              <a:rPr lang="en-US" sz="2000" b="1" smtClean="0">
                <a:latin typeface="Courier New" pitchFamily="49" charset="0"/>
              </a:rPr>
              <a:t>	IMUL r/m32	; EDX:EAX	= EAX * r/m32</a:t>
            </a:r>
          </a:p>
          <a:p>
            <a:pPr eaLnBrk="1" hangingPunct="1">
              <a:tabLst>
                <a:tab pos="2695575" algn="l"/>
                <a:tab pos="4486275" algn="l"/>
              </a:tabLst>
            </a:pPr>
            <a:r>
              <a:rPr lang="en-US" smtClean="0"/>
              <a:t>Two-Operand formats:</a:t>
            </a:r>
          </a:p>
          <a:p>
            <a:pPr eaLnBrk="1" hangingPunct="1">
              <a:buFont typeface="Wingdings" pitchFamily="2" charset="2"/>
              <a:buNone/>
              <a:tabLst>
                <a:tab pos="2695575" algn="l"/>
                <a:tab pos="4486275" algn="l"/>
              </a:tabLst>
            </a:pPr>
            <a:r>
              <a:rPr lang="en-US" sz="2000" b="1" smtClean="0">
                <a:latin typeface="Courier New" pitchFamily="49" charset="0"/>
              </a:rPr>
              <a:t>	IMUL r16, r16/m16/imm8/imm16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2695575" algn="l"/>
                <a:tab pos="4486275" algn="l"/>
              </a:tabLst>
            </a:pPr>
            <a:r>
              <a:rPr lang="en-US" sz="2000" b="1" smtClean="0">
                <a:latin typeface="Courier New" pitchFamily="49" charset="0"/>
              </a:rPr>
              <a:t>	IMUL r32, r32/m32/imm8/imm32</a:t>
            </a:r>
          </a:p>
          <a:p>
            <a:pPr eaLnBrk="1" hangingPunct="1">
              <a:tabLst>
                <a:tab pos="2695575" algn="l"/>
                <a:tab pos="4486275" algn="l"/>
              </a:tabLst>
            </a:pPr>
            <a:r>
              <a:rPr lang="en-US" smtClean="0"/>
              <a:t>Three-Operand formats:</a:t>
            </a:r>
          </a:p>
          <a:p>
            <a:pPr eaLnBrk="1" hangingPunct="1">
              <a:buFont typeface="Wingdings" pitchFamily="2" charset="2"/>
              <a:buNone/>
              <a:tabLst>
                <a:tab pos="2695575" algn="l"/>
                <a:tab pos="4486275" algn="l"/>
              </a:tabLst>
            </a:pPr>
            <a:r>
              <a:rPr lang="en-US" sz="2000" b="1" smtClean="0">
                <a:latin typeface="Courier New" pitchFamily="49" charset="0"/>
              </a:rPr>
              <a:t>	IMUL r16, r16/m16, imm8/imm16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2695575" algn="l"/>
                <a:tab pos="4486275" algn="l"/>
              </a:tabLst>
            </a:pPr>
            <a:r>
              <a:rPr lang="en-US" sz="2000" b="1" smtClean="0">
                <a:latin typeface="Courier New" pitchFamily="49" charset="0"/>
              </a:rPr>
              <a:t>	IMUL r32, r32/m32, imm8/imm32</a:t>
            </a:r>
            <a:endParaRPr lang="en-US" b="1" smtClean="0">
              <a:latin typeface="Courier New" pitchFamily="49" charset="0"/>
            </a:endParaRPr>
          </a:p>
        </p:txBody>
      </p:sp>
      <p:sp>
        <p:nvSpPr>
          <p:cNvPr id="1346567" name="Text Box 7"/>
          <p:cNvSpPr txBox="1">
            <a:spLocks noChangeArrowheads="1"/>
          </p:cNvSpPr>
          <p:nvPr/>
        </p:nvSpPr>
        <p:spPr bwMode="auto">
          <a:xfrm>
            <a:off x="5722938" y="4049713"/>
            <a:ext cx="2938462" cy="1625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Carry and Overflow flags are set if the upper half of the product is not a sign extension of the lower half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4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4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4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4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4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4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656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Multiply AL = 48 by BL = 4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OF = 1 because AH is not a sign extension of AL</a:t>
            </a:r>
          </a:p>
          <a:p>
            <a:pPr eaLnBrk="1" hangingPunct="1"/>
            <a:r>
              <a:rPr lang="en-US" smtClean="0"/>
              <a:t>Your Turn: What will be DX, AX and OF 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2"/>
                </a:solidFill>
              </a:rPr>
              <a:t>DX = FF87h, AX = 6000h, OF = CF = 1</a:t>
            </a:r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IMUL Examples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942975" y="1700213"/>
            <a:ext cx="77184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2286000" algn="l"/>
              </a:tabLst>
            </a:pPr>
            <a:r>
              <a:rPr lang="en-US" b="1">
                <a:latin typeface="Courier New" pitchFamily="49" charset="0"/>
              </a:rPr>
              <a:t>mov  al,48</a:t>
            </a:r>
          </a:p>
          <a:p>
            <a:pPr algn="l">
              <a:tabLst>
                <a:tab pos="457200" algn="l"/>
                <a:tab pos="2286000" algn="l"/>
              </a:tabLst>
            </a:pPr>
            <a:r>
              <a:rPr lang="en-US" b="1">
                <a:latin typeface="Courier New" pitchFamily="49" charset="0"/>
              </a:rPr>
              <a:t>mov  bl,4</a:t>
            </a:r>
          </a:p>
          <a:p>
            <a:pPr algn="l">
              <a:tabLst>
                <a:tab pos="457200" algn="l"/>
                <a:tab pos="2286000" algn="l"/>
              </a:tabLst>
            </a:pPr>
            <a:r>
              <a:rPr lang="en-US" b="1">
                <a:latin typeface="Courier New" pitchFamily="49" charset="0"/>
              </a:rPr>
              <a:t>imul bl	; AX = 00C0h, CF = OF = 1</a:t>
            </a:r>
          </a:p>
        </p:txBody>
      </p:sp>
      <p:sp>
        <p:nvSpPr>
          <p:cNvPr id="1216521" name="Text Box 9"/>
          <p:cNvSpPr txBox="1">
            <a:spLocks noChangeArrowheads="1"/>
          </p:cNvSpPr>
          <p:nvPr/>
        </p:nvSpPr>
        <p:spPr bwMode="auto">
          <a:xfrm>
            <a:off x="942975" y="4340225"/>
            <a:ext cx="7661275" cy="1162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 ax,8760h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 bx,100h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imul bx</a:t>
            </a:r>
            <a:r>
              <a:rPr lang="en-US" sz="1800" b="1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65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16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1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165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652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229600" cy="51435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.data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wval	SWORD -4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dval	SDWORD 4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.code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mov  ax, -16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mov  bx, 2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imul bx, ax	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imul bx, 2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imul bx, wval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imul bx, 5000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mov  edx,-16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imul edx,dval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imul bx, wval,-16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imul ebx,dval,-16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imul eax,ebx,2000000000</a:t>
            </a:r>
          </a:p>
        </p:txBody>
      </p:sp>
      <p:sp>
        <p:nvSpPr>
          <p:cNvPr id="1348612" name="Rectangle 4"/>
          <p:cNvSpPr>
            <a:spLocks noChangeArrowheads="1"/>
          </p:cNvSpPr>
          <p:nvPr/>
        </p:nvSpPr>
        <p:spPr bwMode="auto">
          <a:xfrm>
            <a:off x="4284663" y="1123950"/>
            <a:ext cx="4427537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 BX  = BX * AX    = -32</a:t>
            </a: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 BX  = BX * 2     = -64</a:t>
            </a: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 BX  = BX * wval  = 256</a:t>
            </a: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 OF  = CF = 1</a:t>
            </a: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 EDX = EDX * dval = -64</a:t>
            </a: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 BX  = wval * -16 =  64</a:t>
            </a: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 EBX = dval * -16 = -64</a:t>
            </a: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  <a:tabLst>
                <a:tab pos="809625" algn="l"/>
                <a:tab pos="36766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 OF  = CF = 1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and Three Operand Formats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4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4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4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4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4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4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486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4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4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486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48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3486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348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3486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3486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3486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 Instruction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43000"/>
            <a:ext cx="8178800" cy="5051425"/>
          </a:xfrm>
        </p:spPr>
        <p:txBody>
          <a:bodyPr/>
          <a:lstStyle/>
          <a:p>
            <a:pPr eaLnBrk="1" hangingPunct="1">
              <a:spcBef>
                <a:spcPct val="60000"/>
              </a:spcBef>
              <a:tabLst>
                <a:tab pos="2695575" algn="l"/>
                <a:tab pos="4486275" algn="l"/>
              </a:tabLst>
            </a:pPr>
            <a:r>
              <a:rPr lang="en-US" smtClean="0"/>
              <a:t>The DIV instruction is used for </a:t>
            </a:r>
            <a:r>
              <a:rPr lang="en-US" smtClean="0">
                <a:solidFill>
                  <a:srgbClr val="FF0000"/>
                </a:solidFill>
              </a:rPr>
              <a:t>unsigned</a:t>
            </a:r>
            <a:r>
              <a:rPr lang="en-US" smtClean="0"/>
              <a:t> division</a:t>
            </a:r>
          </a:p>
          <a:p>
            <a:pPr eaLnBrk="1" hangingPunct="1">
              <a:spcBef>
                <a:spcPct val="60000"/>
              </a:spcBef>
              <a:tabLst>
                <a:tab pos="2695575" algn="l"/>
                <a:tab pos="4486275" algn="l"/>
              </a:tabLst>
            </a:pPr>
            <a:r>
              <a:rPr lang="en-US" smtClean="0"/>
              <a:t>A single operand (divisor) is supplied</a:t>
            </a:r>
          </a:p>
          <a:p>
            <a:pPr lvl="1" eaLnBrk="1" hangingPunct="1">
              <a:spcBef>
                <a:spcPct val="60000"/>
              </a:spcBef>
              <a:tabLst>
                <a:tab pos="2695575" algn="l"/>
                <a:tab pos="4486275" algn="l"/>
              </a:tabLst>
            </a:pPr>
            <a:r>
              <a:rPr lang="en-US" smtClean="0"/>
              <a:t>Divisor is an 8-bit, 16-bit, or 32-bit register or memory</a:t>
            </a:r>
          </a:p>
          <a:p>
            <a:pPr lvl="1" eaLnBrk="1" hangingPunct="1">
              <a:spcBef>
                <a:spcPct val="60000"/>
              </a:spcBef>
              <a:tabLst>
                <a:tab pos="2695575" algn="l"/>
                <a:tab pos="4486275" algn="l"/>
              </a:tabLst>
            </a:pPr>
            <a:r>
              <a:rPr lang="en-US" smtClean="0"/>
              <a:t>Dividend is implicit and is either AX, DX:AX, or EDX:EAX</a:t>
            </a:r>
          </a:p>
          <a:p>
            <a:pPr eaLnBrk="1" hangingPunct="1">
              <a:spcBef>
                <a:spcPct val="60000"/>
              </a:spcBef>
              <a:tabLst>
                <a:tab pos="2695575" algn="l"/>
                <a:tab pos="4486275" algn="l"/>
              </a:tabLst>
            </a:pPr>
            <a:r>
              <a:rPr lang="en-US" smtClean="0"/>
              <a:t>The instruction formats are: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None/>
              <a:tabLst>
                <a:tab pos="2695575" algn="l"/>
                <a:tab pos="4486275" algn="l"/>
              </a:tabLst>
            </a:pPr>
            <a:r>
              <a:rPr lang="en-US" b="1" smtClean="0">
                <a:latin typeface="Courier New" pitchFamily="49" charset="0"/>
              </a:rPr>
              <a:t>	DIV r/m8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None/>
              <a:tabLst>
                <a:tab pos="2695575" algn="l"/>
                <a:tab pos="4486275" algn="l"/>
              </a:tabLst>
            </a:pPr>
            <a:r>
              <a:rPr lang="en-US" b="1" smtClean="0">
                <a:latin typeface="Courier New" pitchFamily="49" charset="0"/>
              </a:rPr>
              <a:t>	DIV r/m16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None/>
              <a:tabLst>
                <a:tab pos="2695575" algn="l"/>
                <a:tab pos="4486275" algn="l"/>
              </a:tabLst>
            </a:pPr>
            <a:r>
              <a:rPr lang="en-US" b="1" smtClean="0">
                <a:latin typeface="Courier New" pitchFamily="49" charset="0"/>
              </a:rPr>
              <a:t>	DIV r/m32</a:t>
            </a:r>
          </a:p>
        </p:txBody>
      </p:sp>
      <p:pic>
        <p:nvPicPr>
          <p:cNvPr id="134759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8638" y="4005263"/>
            <a:ext cx="5592762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 Examples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762000" y="12192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</a:pPr>
            <a:r>
              <a:rPr lang="en-US" sz="2400"/>
              <a:t>Divide AX = 8003h by CX = 100h</a:t>
            </a:r>
          </a:p>
        </p:txBody>
      </p:sp>
      <p:sp>
        <p:nvSpPr>
          <p:cNvPr id="1220612" name="Text Box 4"/>
          <p:cNvSpPr txBox="1">
            <a:spLocks noChangeArrowheads="1"/>
          </p:cNvSpPr>
          <p:nvPr/>
        </p:nvSpPr>
        <p:spPr bwMode="auto">
          <a:xfrm>
            <a:off x="762000" y="1758950"/>
            <a:ext cx="78994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10000"/>
              </a:spcBef>
              <a:tabLst>
                <a:tab pos="457200" algn="l"/>
                <a:tab pos="2695575" algn="l"/>
              </a:tabLst>
            </a:pPr>
            <a:r>
              <a:rPr lang="en-US" b="1">
                <a:latin typeface="Courier New" pitchFamily="49" charset="0"/>
              </a:rPr>
              <a:t>mov dx,0	; clear dividend, high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695575" algn="l"/>
              </a:tabLst>
            </a:pPr>
            <a:r>
              <a:rPr lang="en-US" b="1">
                <a:latin typeface="Courier New" pitchFamily="49" charset="0"/>
              </a:rPr>
              <a:t>mov ax,8003h	; dividend, low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695575" algn="l"/>
              </a:tabLst>
            </a:pPr>
            <a:r>
              <a:rPr lang="en-US" b="1">
                <a:latin typeface="Courier New" pitchFamily="49" charset="0"/>
              </a:rPr>
              <a:t>mov cx,100h	; divisor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695575" algn="l"/>
              </a:tabLst>
            </a:pPr>
            <a:r>
              <a:rPr lang="en-US" b="1">
                <a:latin typeface="Courier New" pitchFamily="49" charset="0"/>
              </a:rPr>
              <a:t>div cx	; AX = 0080h, DX = 3 (Remainder)</a:t>
            </a:r>
          </a:p>
        </p:txBody>
      </p:sp>
      <p:sp>
        <p:nvSpPr>
          <p:cNvPr id="1220614" name="Rectangle 6"/>
          <p:cNvSpPr>
            <a:spLocks noChangeArrowheads="1"/>
          </p:cNvSpPr>
          <p:nvPr/>
        </p:nvSpPr>
        <p:spPr bwMode="auto">
          <a:xfrm>
            <a:off x="838200" y="3486150"/>
            <a:ext cx="78232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2400"/>
              <a:t>Your turn: what will be the hexadecimal values of DX and AX after the following instructions execute?</a:t>
            </a:r>
          </a:p>
        </p:txBody>
      </p:sp>
      <p:sp>
        <p:nvSpPr>
          <p:cNvPr id="1220615" name="Text Box 7"/>
          <p:cNvSpPr txBox="1">
            <a:spLocks noChangeArrowheads="1"/>
          </p:cNvSpPr>
          <p:nvPr/>
        </p:nvSpPr>
        <p:spPr bwMode="auto">
          <a:xfrm>
            <a:off x="762000" y="4419600"/>
            <a:ext cx="7899400" cy="1717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20000"/>
              </a:spcBef>
              <a:tabLst>
                <a:tab pos="457200" algn="l"/>
                <a:tab pos="3205163" algn="l"/>
              </a:tabLst>
            </a:pPr>
            <a:r>
              <a:rPr lang="pt-BR" b="1">
                <a:latin typeface="Courier New" pitchFamily="49" charset="0"/>
              </a:rPr>
              <a:t>mov dx,0087h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205163" algn="l"/>
              </a:tabLst>
            </a:pPr>
            <a:r>
              <a:rPr lang="pt-BR" b="1">
                <a:latin typeface="Courier New" pitchFamily="49" charset="0"/>
              </a:rPr>
              <a:t>mov ax,6023h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205163" algn="l"/>
              </a:tabLst>
            </a:pPr>
            <a:r>
              <a:rPr lang="pt-BR" b="1">
                <a:latin typeface="Courier New" pitchFamily="49" charset="0"/>
              </a:rPr>
              <a:t>mov bx,100h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205163" algn="l"/>
              </a:tabLst>
            </a:pPr>
            <a:r>
              <a:rPr lang="pt-BR" b="1">
                <a:latin typeface="Courier New" pitchFamily="49" charset="0"/>
              </a:rPr>
              <a:t>div bx</a:t>
            </a:r>
            <a:endParaRPr lang="en-US" b="1">
              <a:latin typeface="Courier New" pitchFamily="49" charset="0"/>
            </a:endParaRPr>
          </a:p>
        </p:txBody>
      </p:sp>
      <p:sp>
        <p:nvSpPr>
          <p:cNvPr id="1220616" name="Text Box 8"/>
          <p:cNvSpPr txBox="1">
            <a:spLocks noChangeArrowheads="1"/>
          </p:cNvSpPr>
          <p:nvPr/>
        </p:nvSpPr>
        <p:spPr bwMode="auto">
          <a:xfrm>
            <a:off x="3630613" y="5559425"/>
            <a:ext cx="4800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Solution: DX = 0023h, AX = 8760h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0612" grpId="0" animBg="1"/>
      <p:bldP spid="1220614" grpId="0"/>
      <p:bldP spid="1220615" grpId="0" animBg="1"/>
      <p:bldP spid="122061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Divide Overflow</a:t>
            </a:r>
          </a:p>
        </p:txBody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Divide Overflow occurs when …</a:t>
            </a:r>
          </a:p>
          <a:p>
            <a:pPr lvl="1" eaLnBrk="1" hangingPunct="1"/>
            <a:r>
              <a:rPr lang="en-US" smtClean="0"/>
              <a:t>Quotient cannot fit into the destination operand, or when</a:t>
            </a:r>
          </a:p>
          <a:p>
            <a:pPr lvl="1" eaLnBrk="1" hangingPunct="1"/>
            <a:r>
              <a:rPr lang="en-US" smtClean="0"/>
              <a:t>Dividing by Zero</a:t>
            </a:r>
          </a:p>
          <a:p>
            <a:pPr eaLnBrk="1" hangingPunct="1"/>
            <a:r>
              <a:rPr lang="en-US" smtClean="0"/>
              <a:t>Divide Overflow causes a CPU interrupt</a:t>
            </a:r>
          </a:p>
          <a:p>
            <a:pPr lvl="1" eaLnBrk="1" hangingPunct="1"/>
            <a:r>
              <a:rPr lang="en-US" smtClean="0"/>
              <a:t>The current program halts and an error dialog box is produced</a:t>
            </a:r>
          </a:p>
          <a:p>
            <a:pPr eaLnBrk="1" hangingPunct="1"/>
            <a:r>
              <a:rPr lang="en-US" smtClean="0"/>
              <a:t>Example of a Divide Overflow</a:t>
            </a:r>
          </a:p>
        </p:txBody>
      </p:sp>
      <p:sp>
        <p:nvSpPr>
          <p:cNvPr id="1349636" name="Text Box 4"/>
          <p:cNvSpPr txBox="1">
            <a:spLocks noChangeArrowheads="1"/>
          </p:cNvSpPr>
          <p:nvPr/>
        </p:nvSpPr>
        <p:spPr bwMode="auto">
          <a:xfrm>
            <a:off x="942975" y="4062413"/>
            <a:ext cx="7718425" cy="161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20000"/>
              </a:spcBef>
              <a:tabLst>
                <a:tab pos="457200" algn="l"/>
                <a:tab pos="1971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dx,0087h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1971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ax,6002h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1971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bx,10h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1971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div bx</a:t>
            </a:r>
          </a:p>
        </p:txBody>
      </p:sp>
      <p:sp>
        <p:nvSpPr>
          <p:cNvPr id="1349637" name="Text Box 5"/>
          <p:cNvSpPr txBox="1">
            <a:spLocks noChangeArrowheads="1"/>
          </p:cNvSpPr>
          <p:nvPr/>
        </p:nvSpPr>
        <p:spPr bwMode="auto">
          <a:xfrm>
            <a:off x="3708400" y="4235450"/>
            <a:ext cx="4781550" cy="1238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Divide overflow: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Quotient = 87600h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Cannot fit in 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4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4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9636" grpId="0" animBg="1"/>
      <p:bldP spid="134963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Signed Integer Division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marL="342900" indent="-342900" eaLnBrk="1" hangingPunct="1">
              <a:spcBef>
                <a:spcPct val="60000"/>
              </a:spcBef>
              <a:tabLst>
                <a:tab pos="1438275" algn="l"/>
                <a:tab pos="4124325" algn="l"/>
              </a:tabLst>
            </a:pPr>
            <a:r>
              <a:rPr lang="en-US" dirty="0" smtClean="0"/>
              <a:t>Signed integers must be sign-extended before division</a:t>
            </a:r>
          </a:p>
          <a:p>
            <a:pPr marL="742950" lvl="1" indent="-285750" eaLnBrk="1" hangingPunct="1">
              <a:spcBef>
                <a:spcPct val="60000"/>
              </a:spcBef>
              <a:tabLst>
                <a:tab pos="1438275" algn="l"/>
                <a:tab pos="4124325" algn="l"/>
              </a:tabLst>
            </a:pPr>
            <a:r>
              <a:rPr lang="en-US" dirty="0" smtClean="0"/>
              <a:t>Fill high byte, word, or double-word with a copy of the sign bit</a:t>
            </a:r>
          </a:p>
          <a:p>
            <a:pPr marL="342900" indent="-342900" eaLnBrk="1" hangingPunct="1">
              <a:spcBef>
                <a:spcPct val="60000"/>
              </a:spcBef>
              <a:tabLst>
                <a:tab pos="1438275" algn="l"/>
                <a:tab pos="4124325" algn="l"/>
              </a:tabLst>
            </a:pPr>
            <a:r>
              <a:rPr lang="en-US" dirty="0" smtClean="0"/>
              <a:t>CBW, CWD, and CDQ instructions</a:t>
            </a:r>
          </a:p>
          <a:p>
            <a:pPr marL="742950" lvl="1" indent="-285750" eaLnBrk="1" hangingPunct="1">
              <a:spcBef>
                <a:spcPct val="60000"/>
              </a:spcBef>
              <a:tabLst>
                <a:tab pos="1438275" algn="l"/>
                <a:tab pos="4124325" algn="l"/>
              </a:tabLst>
            </a:pPr>
            <a:r>
              <a:rPr lang="en-US" dirty="0" smtClean="0"/>
              <a:t>Provide important sign-extension operations before division</a:t>
            </a:r>
          </a:p>
          <a:p>
            <a:pPr marL="742950" lvl="1" indent="-285750" eaLnBrk="1" hangingPunct="1">
              <a:spcBef>
                <a:spcPct val="60000"/>
              </a:spcBef>
              <a:tabLst>
                <a:tab pos="1438275" algn="l"/>
                <a:tab pos="4124325" algn="l"/>
              </a:tabLst>
            </a:pPr>
            <a:r>
              <a:rPr lang="en-US" dirty="0" smtClean="0"/>
              <a:t>CBW:	Convert Byte to Word, sign-extends AL into AH</a:t>
            </a:r>
          </a:p>
          <a:p>
            <a:pPr marL="742950" lvl="1" indent="-285750" eaLnBrk="1" hangingPunct="1">
              <a:spcBef>
                <a:spcPct val="60000"/>
              </a:spcBef>
              <a:tabLst>
                <a:tab pos="1438275" algn="l"/>
                <a:tab pos="4124325" algn="l"/>
              </a:tabLst>
            </a:pPr>
            <a:r>
              <a:rPr lang="en-US" dirty="0" smtClean="0"/>
              <a:t>CWD:	Convert Word to Double, sign-extends AX into DX</a:t>
            </a:r>
          </a:p>
          <a:p>
            <a:pPr marL="742950" lvl="1" indent="-285750" eaLnBrk="1" hangingPunct="1">
              <a:spcBef>
                <a:spcPct val="60000"/>
              </a:spcBef>
              <a:tabLst>
                <a:tab pos="1438275" algn="l"/>
                <a:tab pos="4124325" algn="l"/>
              </a:tabLst>
            </a:pPr>
            <a:r>
              <a:rPr lang="en-US" dirty="0" smtClean="0"/>
              <a:t>CDQ:	Convert Double to Quad, sign-extends EAX into EDX</a:t>
            </a:r>
          </a:p>
          <a:p>
            <a:pPr marL="342900" indent="-342900" eaLnBrk="1" hangingPunct="1">
              <a:spcBef>
                <a:spcPct val="60000"/>
              </a:spcBef>
              <a:tabLst>
                <a:tab pos="1438275" algn="l"/>
                <a:tab pos="4124325" algn="l"/>
              </a:tabLst>
            </a:pPr>
            <a:r>
              <a:rPr lang="en-US" dirty="0" smtClean="0"/>
              <a:t>Example: </a:t>
            </a:r>
          </a:p>
          <a:p>
            <a:pPr marL="342900" indent="-342900" eaLnBrk="1" hangingPunct="1">
              <a:spcBef>
                <a:spcPct val="60000"/>
              </a:spcBef>
              <a:buFont typeface="Wingdings" pitchFamily="2" charset="2"/>
              <a:buNone/>
              <a:tabLst>
                <a:tab pos="1438275" algn="l"/>
                <a:tab pos="4124325" algn="l"/>
              </a:tabLst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mov</a:t>
            </a:r>
            <a:r>
              <a:rPr lang="en-US" sz="2000" b="1" dirty="0" smtClean="0">
                <a:latin typeface="Courier New" pitchFamily="49" charset="0"/>
              </a:rPr>
              <a:t> ax, 0FE9Bh	; AX = -357</a:t>
            </a:r>
          </a:p>
          <a:p>
            <a:pPr marL="342900" indent="-342900" eaLnBrk="1" hangingPunct="1">
              <a:spcBef>
                <a:spcPct val="30000"/>
              </a:spcBef>
              <a:buFont typeface="Wingdings" pitchFamily="2" charset="2"/>
              <a:buNone/>
              <a:tabLst>
                <a:tab pos="1438275" algn="l"/>
                <a:tab pos="4124325" algn="l"/>
              </a:tabLst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cwd</a:t>
            </a:r>
            <a:r>
              <a:rPr lang="en-US" sz="2000" b="1" dirty="0" smtClean="0">
                <a:latin typeface="Courier New" pitchFamily="49" charset="0"/>
              </a:rPr>
              <a:t>		; DX:AX = </a:t>
            </a:r>
            <a:r>
              <a:rPr lang="en-US" sz="2000" b="1" dirty="0" smtClean="0">
                <a:latin typeface="Courier New" pitchFamily="49" charset="0"/>
              </a:rPr>
              <a:t>FFFFFE9Bh</a:t>
            </a:r>
            <a:endParaRPr lang="en-US" sz="2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IDIV Instruction</a:t>
            </a:r>
          </a:p>
        </p:txBody>
      </p:sp>
      <p:sp>
        <p:nvSpPr>
          <p:cNvPr id="122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04200" cy="5184775"/>
          </a:xfrm>
        </p:spPr>
        <p:txBody>
          <a:bodyPr/>
          <a:lstStyle/>
          <a:p>
            <a:pPr marL="447675" indent="-447675" eaLnBrk="1" hangingPunct="1">
              <a:spcBef>
                <a:spcPct val="60000"/>
              </a:spcBef>
            </a:pPr>
            <a:r>
              <a:rPr lang="en-US" smtClean="0"/>
              <a:t>IDIV performs </a:t>
            </a:r>
            <a:r>
              <a:rPr lang="en-US" smtClean="0">
                <a:solidFill>
                  <a:srgbClr val="FF0000"/>
                </a:solidFill>
              </a:rPr>
              <a:t>signed</a:t>
            </a:r>
            <a:r>
              <a:rPr lang="en-US" smtClean="0"/>
              <a:t> integer division</a:t>
            </a:r>
          </a:p>
          <a:p>
            <a:pPr marL="447675" indent="-447675" eaLnBrk="1" hangingPunct="1">
              <a:spcBef>
                <a:spcPct val="60000"/>
              </a:spcBef>
            </a:pPr>
            <a:r>
              <a:rPr lang="en-US" smtClean="0"/>
              <a:t>Same syntax and operands as DIV instruction</a:t>
            </a:r>
          </a:p>
          <a:p>
            <a:pPr marL="447675" indent="-447675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</a:rPr>
              <a:t>	IDIV r/m8</a:t>
            </a:r>
          </a:p>
          <a:p>
            <a:pPr marL="447675" indent="-447675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</a:rPr>
              <a:t>	IDIV r/m16</a:t>
            </a:r>
          </a:p>
          <a:p>
            <a:pPr marL="447675" indent="-447675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</a:rPr>
              <a:t>	IDIV r/m32</a:t>
            </a:r>
            <a:endParaRPr lang="en-US" smtClean="0"/>
          </a:p>
          <a:p>
            <a:pPr marL="447675" indent="-447675" eaLnBrk="1" hangingPunct="1">
              <a:spcBef>
                <a:spcPct val="100000"/>
              </a:spcBef>
            </a:pPr>
            <a:r>
              <a:rPr lang="en-US" smtClean="0"/>
              <a:t>Example: divide eax (-503) by ebx (10)</a:t>
            </a:r>
          </a:p>
          <a:p>
            <a:pPr marL="447675" indent="-447675" eaLnBrk="1" hangingPunct="1">
              <a:spcBef>
                <a:spcPct val="60000"/>
              </a:spcBef>
            </a:pPr>
            <a:endParaRPr lang="en-US" smtClean="0"/>
          </a:p>
        </p:txBody>
      </p:sp>
      <p:sp>
        <p:nvSpPr>
          <p:cNvPr id="1225733" name="Text Box 5"/>
          <p:cNvSpPr txBox="1">
            <a:spLocks noChangeArrowheads="1"/>
          </p:cNvSpPr>
          <p:nvPr/>
        </p:nvSpPr>
        <p:spPr bwMode="auto">
          <a:xfrm>
            <a:off x="1000125" y="4695825"/>
            <a:ext cx="5645150" cy="1441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10000"/>
              </a:spcBef>
              <a:tabLst>
                <a:tab pos="457200" algn="l"/>
                <a:tab pos="2152650" algn="l"/>
              </a:tabLst>
            </a:pPr>
            <a:r>
              <a:rPr lang="en-US" b="1">
                <a:latin typeface="Courier New" pitchFamily="49" charset="0"/>
              </a:rPr>
              <a:t>mov  eax, -503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152650" algn="l"/>
              </a:tabLst>
            </a:pPr>
            <a:r>
              <a:rPr lang="en-US" b="1">
                <a:latin typeface="Courier New" pitchFamily="49" charset="0"/>
              </a:rPr>
              <a:t>cdq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152650" algn="l"/>
              </a:tabLst>
            </a:pPr>
            <a:r>
              <a:rPr lang="en-US" b="1">
                <a:latin typeface="Courier New" pitchFamily="49" charset="0"/>
              </a:rPr>
              <a:t>mov  ebx, 10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152650" algn="l"/>
              </a:tabLst>
            </a:pPr>
            <a:r>
              <a:rPr lang="en-US" b="1">
                <a:latin typeface="Courier New" pitchFamily="49" charset="0"/>
              </a:rPr>
              <a:t>idiv ebx	; EAX = -50, EDX = -3</a:t>
            </a:r>
          </a:p>
        </p:txBody>
      </p:sp>
      <p:pic>
        <p:nvPicPr>
          <p:cNvPr id="122573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8638" y="2320925"/>
            <a:ext cx="559276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5735" name="Text Box 7"/>
          <p:cNvSpPr txBox="1">
            <a:spLocks noChangeArrowheads="1"/>
          </p:cNvSpPr>
          <p:nvPr/>
        </p:nvSpPr>
        <p:spPr bwMode="auto">
          <a:xfrm>
            <a:off x="6645275" y="4695825"/>
            <a:ext cx="2016125" cy="1441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>
              <a:spcBef>
                <a:spcPct val="10000"/>
              </a:spcBef>
              <a:tabLst>
                <a:tab pos="457200" algn="l"/>
                <a:tab pos="2286000" algn="l"/>
              </a:tabLst>
            </a:pPr>
            <a:r>
              <a:rPr lang="en-US"/>
              <a:t>All status flags are undefined after executing DIV and IDIV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5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5733" grpId="0" animBg="1"/>
      <p:bldP spid="122573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IDIV Examples</a:t>
            </a:r>
          </a:p>
        </p:txBody>
      </p:sp>
      <p:sp>
        <p:nvSpPr>
          <p:cNvPr id="1226756" name="Rectangle 4"/>
          <p:cNvSpPr>
            <a:spLocks noChangeArrowheads="1"/>
          </p:cNvSpPr>
          <p:nvPr/>
        </p:nvSpPr>
        <p:spPr bwMode="auto">
          <a:xfrm>
            <a:off x="762000" y="36576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</a:pPr>
            <a:r>
              <a:rPr lang="en-US" sz="2400"/>
              <a:t>Example: Divide EDX:EAX (48) by EBX (-5)</a:t>
            </a:r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762000" y="12192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</a:pPr>
            <a:r>
              <a:rPr lang="en-US" sz="2400"/>
              <a:t>Example: Divide DX:AX (-48) by BX (-5)</a:t>
            </a:r>
          </a:p>
        </p:txBody>
      </p:sp>
      <p:sp>
        <p:nvSpPr>
          <p:cNvPr id="1226759" name="Text Box 7"/>
          <p:cNvSpPr txBox="1">
            <a:spLocks noChangeArrowheads="1"/>
          </p:cNvSpPr>
          <p:nvPr/>
        </p:nvSpPr>
        <p:spPr bwMode="auto">
          <a:xfrm>
            <a:off x="885825" y="1828800"/>
            <a:ext cx="6734175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10000"/>
              </a:spcBef>
              <a:tabLst>
                <a:tab pos="457200" algn="l"/>
                <a:tab pos="2286000" algn="l"/>
              </a:tabLst>
            </a:pPr>
            <a:r>
              <a:rPr lang="en-US" b="1">
                <a:latin typeface="Courier New" pitchFamily="49" charset="0"/>
              </a:rPr>
              <a:t>mov  ax,-48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286000" algn="l"/>
              </a:tabLst>
            </a:pPr>
            <a:r>
              <a:rPr lang="en-US" b="1">
                <a:latin typeface="Courier New" pitchFamily="49" charset="0"/>
              </a:rPr>
              <a:t>cwd	; sign-extend AX into DX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286000" algn="l"/>
              </a:tabLst>
            </a:pPr>
            <a:r>
              <a:rPr lang="en-US" b="1">
                <a:latin typeface="Courier New" pitchFamily="49" charset="0"/>
              </a:rPr>
              <a:t>mov  bx,-5	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286000" algn="l"/>
              </a:tabLst>
            </a:pPr>
            <a:r>
              <a:rPr lang="en-US" b="1">
                <a:latin typeface="Courier New" pitchFamily="49" charset="0"/>
              </a:rPr>
              <a:t>idiv bx	</a:t>
            </a:r>
          </a:p>
        </p:txBody>
      </p:sp>
      <p:sp>
        <p:nvSpPr>
          <p:cNvPr id="1226761" name="Rectangle 9"/>
          <p:cNvSpPr>
            <a:spLocks noChangeArrowheads="1"/>
          </p:cNvSpPr>
          <p:nvPr/>
        </p:nvSpPr>
        <p:spPr bwMode="auto">
          <a:xfrm>
            <a:off x="3200400" y="2859088"/>
            <a:ext cx="2927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b="1">
                <a:latin typeface="Courier New" pitchFamily="49" charset="0"/>
              </a:rPr>
              <a:t>; AX = 9,  DX = -3</a:t>
            </a:r>
          </a:p>
        </p:txBody>
      </p:sp>
      <p:sp>
        <p:nvSpPr>
          <p:cNvPr id="1226763" name="Text Box 11"/>
          <p:cNvSpPr txBox="1">
            <a:spLocks noChangeArrowheads="1"/>
          </p:cNvSpPr>
          <p:nvPr/>
        </p:nvSpPr>
        <p:spPr bwMode="auto">
          <a:xfrm>
            <a:off x="885825" y="4351338"/>
            <a:ext cx="6734175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10000"/>
              </a:spcBef>
              <a:tabLst>
                <a:tab pos="457200" algn="l"/>
                <a:tab pos="2286000" algn="l"/>
              </a:tabLst>
            </a:pPr>
            <a:r>
              <a:rPr lang="en-US" b="1">
                <a:latin typeface="Courier New" pitchFamily="49" charset="0"/>
              </a:rPr>
              <a:t>mov  eax,48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286000" algn="l"/>
              </a:tabLst>
            </a:pPr>
            <a:r>
              <a:rPr lang="en-US" b="1">
                <a:latin typeface="Courier New" pitchFamily="49" charset="0"/>
              </a:rPr>
              <a:t>cdq	; sign-extend EAX into EDX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286000" algn="l"/>
              </a:tabLst>
            </a:pPr>
            <a:r>
              <a:rPr lang="en-US" b="1">
                <a:latin typeface="Courier New" pitchFamily="49" charset="0"/>
              </a:rPr>
              <a:t>mov  ebx,-5	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286000" algn="l"/>
              </a:tabLst>
            </a:pPr>
            <a:r>
              <a:rPr lang="en-US" b="1">
                <a:latin typeface="Courier New" pitchFamily="49" charset="0"/>
              </a:rPr>
              <a:t>idiv ebx	</a:t>
            </a:r>
          </a:p>
        </p:txBody>
      </p:sp>
      <p:sp>
        <p:nvSpPr>
          <p:cNvPr id="1226764" name="Rectangle 12"/>
          <p:cNvSpPr>
            <a:spLocks noChangeArrowheads="1"/>
          </p:cNvSpPr>
          <p:nvPr/>
        </p:nvSpPr>
        <p:spPr bwMode="auto">
          <a:xfrm>
            <a:off x="3200400" y="5381625"/>
            <a:ext cx="3657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b="1">
                <a:latin typeface="Courier New" pitchFamily="49" charset="0"/>
              </a:rPr>
              <a:t>; EAX = -9,  EDX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6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6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6756" grpId="0"/>
      <p:bldP spid="1226759" grpId="0" animBg="1"/>
      <p:bldP spid="1226761" grpId="0"/>
      <p:bldP spid="1226763" grpId="0" animBg="1"/>
      <p:bldP spid="12267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Fast Multiplication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219200" y="2057400"/>
            <a:ext cx="1905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dl,5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shl dl,1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685800" y="1104900"/>
            <a:ext cx="76962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500"/>
              <a:t>Shifting left 1 bit multiplies a number by 2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657600" y="1981200"/>
          <a:ext cx="3505200" cy="990600"/>
        </p:xfrm>
        <a:graphic>
          <a:graphicData uri="http://schemas.openxmlformats.org/presentationml/2006/ole">
            <p:oleObj spid="_x0000_s2050" name="VISIO" r:id="rId3" imgW="2161440" imgH="420480" progId="">
              <p:embed/>
            </p:oleObj>
          </a:graphicData>
        </a:graphic>
      </p:graphicFrame>
      <p:sp>
        <p:nvSpPr>
          <p:cNvPr id="1187847" name="Text Box 7"/>
          <p:cNvSpPr txBox="1">
            <a:spLocks noChangeArrowheads="1"/>
          </p:cNvSpPr>
          <p:nvPr/>
        </p:nvSpPr>
        <p:spPr bwMode="auto">
          <a:xfrm>
            <a:off x="741363" y="4837113"/>
            <a:ext cx="6653212" cy="896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20000"/>
              </a:spcBef>
              <a:tabLst>
                <a:tab pos="457200" algn="l"/>
                <a:tab pos="17907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dl,5</a:t>
            </a:r>
          </a:p>
          <a:p>
            <a:pPr algn="l">
              <a:spcBef>
                <a:spcPct val="20000"/>
              </a:spcBef>
              <a:tabLst>
                <a:tab pos="457200" algn="l"/>
                <a:tab pos="17907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shl dl,2</a:t>
            </a:r>
          </a:p>
        </p:txBody>
      </p:sp>
      <p:sp>
        <p:nvSpPr>
          <p:cNvPr id="1187848" name="Text Box 8"/>
          <p:cNvSpPr txBox="1">
            <a:spLocks noChangeArrowheads="1"/>
          </p:cNvSpPr>
          <p:nvPr/>
        </p:nvSpPr>
        <p:spPr bwMode="auto">
          <a:xfrm>
            <a:off x="609600" y="3503613"/>
            <a:ext cx="76962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500">
                <a:solidFill>
                  <a:srgbClr val="FF0000"/>
                </a:solidFill>
              </a:rPr>
              <a:t>Shifting left</a:t>
            </a:r>
            <a:r>
              <a:rPr lang="en-US" sz="2500"/>
              <a:t> </a:t>
            </a:r>
            <a:r>
              <a:rPr lang="en-US" sz="2500" i="1"/>
              <a:t>n</a:t>
            </a:r>
            <a:r>
              <a:rPr lang="en-US" sz="2500"/>
              <a:t> bits </a:t>
            </a:r>
            <a:r>
              <a:rPr lang="en-US" sz="2500">
                <a:solidFill>
                  <a:srgbClr val="FF0000"/>
                </a:solidFill>
              </a:rPr>
              <a:t>multiplies</a:t>
            </a:r>
            <a:r>
              <a:rPr lang="en-US" sz="2500"/>
              <a:t> the operand by 2</a:t>
            </a:r>
            <a:r>
              <a:rPr lang="en-US" sz="2500" i="1" baseline="30000"/>
              <a:t>n</a:t>
            </a:r>
          </a:p>
          <a:p>
            <a:pPr algn="l">
              <a:spcBef>
                <a:spcPct val="50000"/>
              </a:spcBef>
            </a:pPr>
            <a:r>
              <a:rPr lang="en-US" sz="2500"/>
              <a:t>For example, 5 * 2</a:t>
            </a:r>
            <a:r>
              <a:rPr lang="en-US" sz="2500" baseline="30000"/>
              <a:t>2</a:t>
            </a:r>
            <a:r>
              <a:rPr lang="en-US" sz="2500"/>
              <a:t> = 20</a:t>
            </a:r>
          </a:p>
        </p:txBody>
      </p:sp>
      <p:sp>
        <p:nvSpPr>
          <p:cNvPr id="1187849" name="Text Box 9"/>
          <p:cNvSpPr txBox="1">
            <a:spLocks noChangeArrowheads="1"/>
          </p:cNvSpPr>
          <p:nvPr/>
        </p:nvSpPr>
        <p:spPr bwMode="auto">
          <a:xfrm>
            <a:off x="2354263" y="4837113"/>
            <a:ext cx="4926012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20000"/>
              </a:spcBef>
              <a:tabLst>
                <a:tab pos="457200" algn="l"/>
                <a:tab pos="17907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DL = 00000101b</a:t>
            </a:r>
          </a:p>
          <a:p>
            <a:pPr algn="l">
              <a:spcBef>
                <a:spcPct val="20000"/>
              </a:spcBef>
              <a:tabLst>
                <a:tab pos="457200" algn="l"/>
                <a:tab pos="17907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DL = 00010100b = 20, CF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78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8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87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87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878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47" grpId="0" build="allAtOnce" animBg="1"/>
      <p:bldP spid="118784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Shift and Rotate Instructions</a:t>
            </a:r>
          </a:p>
          <a:p>
            <a:pPr eaLnBrk="1" hangingPunct="1"/>
            <a:r>
              <a:rPr lang="en-US" smtClean="0"/>
              <a:t>Shift and Rotate Applications</a:t>
            </a:r>
          </a:p>
          <a:p>
            <a:pPr eaLnBrk="1" hangingPunct="1"/>
            <a:r>
              <a:rPr lang="en-US" smtClean="0"/>
              <a:t>Multiplication and Division Instructions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Translating Arithmetic Expressions</a:t>
            </a:r>
          </a:p>
          <a:p>
            <a:pPr eaLnBrk="1" hangingPunct="1"/>
            <a:r>
              <a:rPr lang="en-US" smtClean="0"/>
              <a:t>Decimal String to Number Conversions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mtClean="0"/>
              <a:t>Translating Arithmetic Expressions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en-US" smtClean="0"/>
              <a:t>Some good reasons to translate arithmetic expressions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smtClean="0"/>
              <a:t>Learn how compilers do it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smtClean="0"/>
              <a:t>Test your understanding of MUL, IMUL, DIV, and IDIV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smtClean="0"/>
              <a:t>Check for Carry and Overflow flags</a:t>
            </a:r>
          </a:p>
          <a:p>
            <a:pPr eaLnBrk="1" hangingPunct="1">
              <a:spcBef>
                <a:spcPct val="55000"/>
              </a:spcBef>
            </a:pPr>
            <a:r>
              <a:rPr lang="en-US" smtClean="0"/>
              <a:t>Two Types of Arithmetic Expressions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smtClean="0"/>
              <a:t>Unsigned arithmetic expressions</a:t>
            </a:r>
          </a:p>
          <a:p>
            <a:pPr lvl="2" eaLnBrk="1" hangingPunct="1">
              <a:spcBef>
                <a:spcPct val="55000"/>
              </a:spcBef>
            </a:pPr>
            <a:r>
              <a:rPr lang="en-US" sz="1800" smtClean="0"/>
              <a:t>Unsigned variables and values are used only</a:t>
            </a:r>
          </a:p>
          <a:p>
            <a:pPr lvl="2" eaLnBrk="1" hangingPunct="1">
              <a:spcBef>
                <a:spcPct val="55000"/>
              </a:spcBef>
            </a:pPr>
            <a:r>
              <a:rPr lang="en-US" sz="1800" smtClean="0"/>
              <a:t>Use MUL and DIV for unsigned multiplication and division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smtClean="0"/>
              <a:t>Signed arithmetic expressions</a:t>
            </a:r>
          </a:p>
          <a:p>
            <a:pPr lvl="2" eaLnBrk="1" hangingPunct="1">
              <a:spcBef>
                <a:spcPct val="55000"/>
              </a:spcBef>
            </a:pPr>
            <a:r>
              <a:rPr lang="en-US" sz="1800" smtClean="0"/>
              <a:t>Signed variables and values</a:t>
            </a:r>
          </a:p>
          <a:p>
            <a:pPr lvl="2" eaLnBrk="1" hangingPunct="1">
              <a:spcBef>
                <a:spcPct val="55000"/>
              </a:spcBef>
            </a:pPr>
            <a:r>
              <a:rPr lang="en-US" sz="1800" smtClean="0"/>
              <a:t>Use IMUL and IDIV for signed multiplication and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Unsigned Arithmetic Expressions</a:t>
            </a:r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652588"/>
          </a:xfrm>
        </p:spPr>
        <p:txBody>
          <a:bodyPr/>
          <a:lstStyle/>
          <a:p>
            <a:pPr eaLnBrk="1" hangingPunct="1"/>
            <a:r>
              <a:rPr lang="en-US" smtClean="0"/>
              <a:t>Example: </a:t>
            </a:r>
            <a:r>
              <a:rPr lang="en-US" b="1" smtClean="0">
                <a:solidFill>
                  <a:schemeClr val="tx2"/>
                </a:solidFill>
                <a:latin typeface="Courier New" pitchFamily="49" charset="0"/>
              </a:rPr>
              <a:t>var4 = (var1 + var2) * var3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All variables are 32-bit unsigned integers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Translation:</a:t>
            </a:r>
          </a:p>
        </p:txBody>
      </p:sp>
      <p:sp>
        <p:nvSpPr>
          <p:cNvPr id="1351686" name="Text Box 6"/>
          <p:cNvSpPr txBox="1">
            <a:spLocks noChangeArrowheads="1"/>
          </p:cNvSpPr>
          <p:nvPr/>
        </p:nvSpPr>
        <p:spPr bwMode="auto">
          <a:xfrm>
            <a:off x="942975" y="2738438"/>
            <a:ext cx="7546975" cy="3455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1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	mov  eax, var1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	add  eax, var2	; EAX = var1 + var2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	jc   tooBig	; check for carry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	mul  var3	; EAX = EAX * var3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	jc   tooBig	; check for carry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	mov  var4, eax	; save result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	jmp  next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tooBig: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	. . .	; display error message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next:</a:t>
            </a:r>
            <a:endParaRPr lang="en-US" b="1" baseline="300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5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68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Signed Arithmetic Expressions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609600" y="1109663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</a:pPr>
            <a:r>
              <a:rPr lang="en-US" sz="2400"/>
              <a:t>Example: 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var4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(-var1 * var2) + var3</a:t>
            </a:r>
          </a:p>
        </p:txBody>
      </p:sp>
      <p:sp>
        <p:nvSpPr>
          <p:cNvPr id="1353733" name="Text Box 5"/>
          <p:cNvSpPr txBox="1">
            <a:spLocks noChangeArrowheads="1"/>
          </p:cNvSpPr>
          <p:nvPr/>
        </p:nvSpPr>
        <p:spPr bwMode="auto">
          <a:xfrm>
            <a:off x="712788" y="1585913"/>
            <a:ext cx="7200900" cy="2073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mov  eax, var1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neg  eax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imul var2	; signed multiplication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jo   tooBig	; check for overflow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add  eax, var3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jo   tooBig	; check for overflow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mov  var4, eax	; save result</a:t>
            </a:r>
          </a:p>
        </p:txBody>
      </p:sp>
      <p:sp>
        <p:nvSpPr>
          <p:cNvPr id="1353735" name="Rectangle 7"/>
          <p:cNvSpPr>
            <a:spLocks noChangeArrowheads="1"/>
          </p:cNvSpPr>
          <p:nvPr/>
        </p:nvSpPr>
        <p:spPr bwMode="auto">
          <a:xfrm>
            <a:off x="596900" y="3716338"/>
            <a:ext cx="7315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</a:pPr>
            <a:r>
              <a:rPr lang="en-US" sz="2400"/>
              <a:t>Example:  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var4 = (var1 * 5) / (var2 – 3)</a:t>
            </a:r>
          </a:p>
        </p:txBody>
      </p:sp>
      <p:sp>
        <p:nvSpPr>
          <p:cNvPr id="1353736" name="Text Box 8"/>
          <p:cNvSpPr txBox="1">
            <a:spLocks noChangeArrowheads="1"/>
          </p:cNvSpPr>
          <p:nvPr/>
        </p:nvSpPr>
        <p:spPr bwMode="auto">
          <a:xfrm>
            <a:off x="712788" y="4235450"/>
            <a:ext cx="7200900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mov  eax, var1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mov  ebx, 5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imul ebx 	; EDX:EAX = product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mov  ebx, var2 	; right side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sub  ebx, 3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idiv ebx 	; EAX = quotient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mov  var4, eax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37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5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53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5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53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53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537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537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537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5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53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537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537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537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3537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3537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33" grpId="0" build="allAtOnce" animBg="1"/>
      <p:bldP spid="1353735" grpId="0"/>
      <p:bldP spid="1353736" grpId="0" build="allAtOnce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Turn . . .</a:t>
            </a:r>
          </a:p>
        </p:txBody>
      </p:sp>
      <p:sp>
        <p:nvSpPr>
          <p:cNvPr id="1233923" name="Text Box 3"/>
          <p:cNvSpPr txBox="1">
            <a:spLocks noChangeArrowheads="1"/>
          </p:cNvSpPr>
          <p:nvPr/>
        </p:nvSpPr>
        <p:spPr bwMode="auto">
          <a:xfrm>
            <a:off x="654050" y="2392363"/>
            <a:ext cx="7950200" cy="31099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20000"/>
              </a:spcBef>
              <a:tabLst>
                <a:tab pos="457200" algn="l"/>
                <a:tab pos="367665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mov  eax, var1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67665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mov  edx, var2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67665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neg  edx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67665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imul edx	; EDX:EAX = product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67665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mov  ecx, var3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67665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sub  ecx, var4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67665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idiv ecx	; EAX = quotient</a:t>
            </a:r>
          </a:p>
          <a:p>
            <a:pPr algn="l">
              <a:spcBef>
                <a:spcPct val="20000"/>
              </a:spcBef>
              <a:tabLst>
                <a:tab pos="457200" algn="l"/>
                <a:tab pos="367665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mov  var5, eax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82600" y="1066800"/>
            <a:ext cx="81788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Translate: </a:t>
            </a:r>
            <a:r>
              <a:rPr lang="en-US" sz="2400" b="1">
                <a:latin typeface="Courier New" pitchFamily="49" charset="0"/>
              </a:rPr>
              <a:t>var5 = (var1 * -var2)/(var3 – var4)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Assume signed 32-bit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39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33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3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33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33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33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33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33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33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23" grpId="0" build="allAtOnce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Shift and Rotate Instructions</a:t>
            </a:r>
          </a:p>
          <a:p>
            <a:pPr eaLnBrk="1" hangingPunct="1"/>
            <a:r>
              <a:rPr lang="en-US" smtClean="0"/>
              <a:t>Shift and Rotate Applications</a:t>
            </a:r>
          </a:p>
          <a:p>
            <a:pPr eaLnBrk="1" hangingPunct="1"/>
            <a:r>
              <a:rPr lang="en-US" smtClean="0"/>
              <a:t>Multiplication and Division Instructions</a:t>
            </a:r>
          </a:p>
          <a:p>
            <a:pPr eaLnBrk="1" hangingPunct="1"/>
            <a:r>
              <a:rPr lang="en-US" smtClean="0"/>
              <a:t>Translating Arithmetic Expressions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Decimal String to Number Conversions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 Decimal String to Number</a:t>
            </a:r>
          </a:p>
        </p:txBody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990600" algn="l"/>
                <a:tab pos="1524000" algn="l"/>
                <a:tab pos="2695575" algn="l"/>
              </a:tabLst>
            </a:pPr>
            <a:r>
              <a:rPr lang="en-US" smtClean="0"/>
              <a:t>Task: Convert decimal string pointed by ESI to a number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990600" algn="l"/>
                <a:tab pos="1524000" algn="l"/>
                <a:tab pos="2695575" algn="l"/>
              </a:tabLst>
            </a:pPr>
            <a:r>
              <a:rPr lang="en-US" smtClean="0"/>
              <a:t>Receives:	ESI = address of decimal string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990600" algn="l"/>
                <a:tab pos="1524000" algn="l"/>
                <a:tab pos="2695575" algn="l"/>
              </a:tabLst>
            </a:pPr>
            <a:r>
              <a:rPr lang="en-US" smtClean="0"/>
              <a:t>Returns:	EAX = number in binary format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990600" algn="l"/>
                <a:tab pos="1524000" algn="l"/>
                <a:tab pos="2695575" algn="l"/>
              </a:tabLst>
            </a:pPr>
            <a:r>
              <a:rPr lang="en-US" smtClean="0"/>
              <a:t>Algorithm:	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990600" algn="l"/>
                <a:tab pos="1524000" algn="l"/>
                <a:tab pos="2695575" algn="l"/>
              </a:tabLst>
            </a:pPr>
            <a:r>
              <a:rPr lang="en-US" smtClean="0"/>
              <a:t>	Start by initializing EAX to 0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990600" algn="l"/>
                <a:tab pos="1524000" algn="l"/>
                <a:tab pos="2695575" algn="l"/>
              </a:tabLst>
            </a:pPr>
            <a:r>
              <a:rPr lang="en-US" smtClean="0"/>
              <a:t>	For each decimal character in string (example: "1083")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990600" algn="l"/>
                <a:tab pos="1524000" algn="l"/>
                <a:tab pos="2695575" algn="l"/>
              </a:tabLst>
            </a:pPr>
            <a:r>
              <a:rPr lang="en-US" smtClean="0"/>
              <a:t>		Move one decimal character of string into EDX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990600" algn="l"/>
                <a:tab pos="1524000" algn="l"/>
                <a:tab pos="2695575" algn="l"/>
              </a:tabLst>
            </a:pPr>
            <a:r>
              <a:rPr lang="en-US" smtClean="0"/>
              <a:t>		Convert EDX to digit (0 to 9):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 EDX = EDX – '0'</a:t>
            </a:r>
            <a:endParaRPr lang="en-US" smtClean="0"/>
          </a:p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990600" algn="l"/>
                <a:tab pos="1524000" algn="l"/>
                <a:tab pos="26955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mtClean="0"/>
              <a:t>Compute: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 EAX = EAX * 10 + EDX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990600" algn="l"/>
                <a:tab pos="1524000" algn="l"/>
                <a:tab pos="2695575" algn="l"/>
              </a:tabLst>
            </a:pPr>
            <a:r>
              <a:rPr lang="en-US" smtClean="0"/>
              <a:t>	Repeat until end of string (NULL char)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6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6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6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6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6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6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 Decimal String – cont'd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482600" y="1066800"/>
            <a:ext cx="8178800" cy="5241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542925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; Assumes: String should contain only decimal chars</a:t>
            </a:r>
          </a:p>
          <a:p>
            <a:pPr algn="l">
              <a:tabLst>
                <a:tab pos="542925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;          String should not be empty</a:t>
            </a:r>
          </a:p>
          <a:p>
            <a:pPr algn="l">
              <a:tabLst>
                <a:tab pos="542925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;          Procedure does not detect invalid input</a:t>
            </a:r>
          </a:p>
          <a:p>
            <a:pPr algn="l">
              <a:tabLst>
                <a:tab pos="542925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;          Procedure does not skip leading spaces</a:t>
            </a:r>
          </a:p>
          <a:p>
            <a:pPr algn="l">
              <a:tabLst>
                <a:tab pos="542925" algn="l"/>
                <a:tab pos="4572000" algn="l"/>
              </a:tabLst>
            </a:pPr>
            <a:endParaRPr lang="en-US" b="1">
              <a:latin typeface="Courier New" pitchFamily="49" charset="0"/>
            </a:endParaRPr>
          </a:p>
          <a:p>
            <a:pPr algn="l">
              <a:tabLst>
                <a:tab pos="542925" algn="l"/>
                <a:tab pos="4572000" algn="l"/>
              </a:tabLst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ConvDecStr PROC 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USES edx esi</a:t>
            </a:r>
          </a:p>
          <a:p>
            <a:pPr algn="l">
              <a:tabLst>
                <a:tab pos="542925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	mov   eax, 0	; Initialize EAX</a:t>
            </a:r>
          </a:p>
          <a:p>
            <a:pPr algn="l">
              <a:tabLst>
                <a:tab pos="542925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L1:	imul  eax, 10	; EAX = EAX * 10</a:t>
            </a:r>
          </a:p>
          <a:p>
            <a:pPr algn="l">
              <a:tabLst>
                <a:tab pos="542925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	movzx edx, BYTE PTR [esi] 	; EDX = '0' to '9'</a:t>
            </a:r>
          </a:p>
          <a:p>
            <a:pPr algn="l">
              <a:tabLst>
                <a:tab pos="542925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	sub   edx, '0'	; EDX =  0  to  9</a:t>
            </a:r>
          </a:p>
          <a:p>
            <a:pPr algn="l">
              <a:tabLst>
                <a:tab pos="542925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	add   eax, edx	; EAX = EAX*10 + EDX</a:t>
            </a:r>
          </a:p>
          <a:p>
            <a:pPr algn="l">
              <a:tabLst>
                <a:tab pos="542925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	inc   esi	; point at next char</a:t>
            </a:r>
          </a:p>
          <a:p>
            <a:pPr algn="l">
              <a:tabLst>
                <a:tab pos="542925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	cmp   BYTE PTR [esi],0	; NULL byte?</a:t>
            </a:r>
          </a:p>
          <a:p>
            <a:pPr algn="l">
              <a:tabLst>
                <a:tab pos="542925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	jne   L1</a:t>
            </a:r>
          </a:p>
          <a:p>
            <a:pPr algn="l">
              <a:tabLst>
                <a:tab pos="542925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	ret	; return</a:t>
            </a:r>
          </a:p>
          <a:p>
            <a:pPr algn="l">
              <a:tabLst>
                <a:tab pos="542925" algn="l"/>
                <a:tab pos="4572000" algn="l"/>
              </a:tabLst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ConvDecStr ENDP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 Number to Decimal String</a:t>
            </a:r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2435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1524000" algn="l"/>
                <a:tab pos="2695575" algn="l"/>
              </a:tabLst>
            </a:pPr>
            <a:r>
              <a:rPr lang="en-US" smtClean="0"/>
              <a:t>Task:	Convert Number in EAX to a Decimal String 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1524000" algn="l"/>
                <a:tab pos="2695575" algn="l"/>
              </a:tabLst>
            </a:pPr>
            <a:r>
              <a:rPr lang="en-US" smtClean="0"/>
              <a:t>Receives:	EAX = Number, ESI = String Address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1524000" algn="l"/>
                <a:tab pos="2695575" algn="l"/>
              </a:tabLst>
            </a:pPr>
            <a:r>
              <a:rPr lang="en-US" smtClean="0"/>
              <a:t>Returns:	String is filled with decimal characters '0' to '9'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1524000" algn="l"/>
                <a:tab pos="2695575" algn="l"/>
              </a:tabLst>
            </a:pPr>
            <a:r>
              <a:rPr lang="en-US" smtClean="0"/>
              <a:t>Algorithm:	Divide EAX by 10 (Example: EAX = 1083)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1524000" algn="l"/>
                <a:tab pos="26955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mov EBX, 10	; divisor   = EBX = 10</a:t>
            </a:r>
          </a:p>
          <a:p>
            <a:pPr marL="0" indent="0" eaLnBrk="1" hangingPunct="1">
              <a:spcBef>
                <a:spcPct val="10000"/>
              </a:spcBef>
              <a:buFont typeface="Wingdings" pitchFamily="2" charset="2"/>
              <a:buNone/>
              <a:tabLst>
                <a:tab pos="361950" algn="l"/>
                <a:tab pos="1524000" algn="l"/>
                <a:tab pos="26955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mov EDX, 0	; dividend  = EDX:EAX</a:t>
            </a:r>
          </a:p>
          <a:p>
            <a:pPr marL="0" indent="0" eaLnBrk="1" hangingPunct="1">
              <a:spcBef>
                <a:spcPct val="10000"/>
              </a:spcBef>
              <a:buFont typeface="Wingdings" pitchFamily="2" charset="2"/>
              <a:buNone/>
              <a:tabLst>
                <a:tab pos="361950" algn="l"/>
                <a:tab pos="1524000" algn="l"/>
                <a:tab pos="26955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div EBX	; EDX (rem) = 3, EAX = 108</a:t>
            </a:r>
          </a:p>
          <a:p>
            <a:pPr marL="0" indent="0" eaLnBrk="1" hangingPunct="1">
              <a:spcBef>
                <a:spcPct val="10000"/>
              </a:spcBef>
              <a:buFont typeface="Wingdings" pitchFamily="2" charset="2"/>
              <a:buNone/>
              <a:tabLst>
                <a:tab pos="361950" algn="l"/>
                <a:tab pos="1524000" algn="l"/>
                <a:tab pos="26955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add dl, '0'	; DL = '3'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1524000" algn="l"/>
                <a:tab pos="2695575" algn="l"/>
              </a:tabLst>
            </a:pPr>
            <a:r>
              <a:rPr lang="en-US" smtClean="0"/>
              <a:t>Repeat division until EAX becomes 0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1524000" algn="l"/>
                <a:tab pos="2695575" algn="l"/>
              </a:tabLst>
            </a:pPr>
            <a:r>
              <a:rPr lang="en-US" smtClean="0"/>
              <a:t>Remainder chars are computed backwards: '3', '8', '0', '1'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61950" algn="l"/>
                <a:tab pos="1524000" algn="l"/>
                <a:tab pos="2695575" algn="l"/>
              </a:tabLst>
            </a:pPr>
            <a:r>
              <a:rPr lang="en-US" smtClean="0"/>
              <a:t>Store characters in reverse order in string pointed by ESI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6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6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6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6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6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6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6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 to Decimal String – cont'd</a:t>
            </a:r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482600" y="1066800"/>
            <a:ext cx="8178800" cy="5241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ConvToDecStr PROC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latin typeface="Courier New" pitchFamily="49" charset="0"/>
              </a:rPr>
              <a:t>	pushad	; save all since most are used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latin typeface="Courier New" pitchFamily="49" charset="0"/>
              </a:rPr>
              <a:t>	mov  ecx, 0	; Used to count decimal digits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latin typeface="Courier New" pitchFamily="49" charset="0"/>
              </a:rPr>
              <a:t>	mov  ebx, 10	; divisor = 10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latin typeface="Courier New" pitchFamily="49" charset="0"/>
              </a:rPr>
              <a:t>L1:	mov  edx, 0	; dividend = EDX:EAX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latin typeface="Courier New" pitchFamily="49" charset="0"/>
              </a:rPr>
              <a:t>	div  ebx	; EDX = remainder = 0 to 9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latin typeface="Courier New" pitchFamily="49" charset="0"/>
              </a:rPr>
              <a:t>	add  dl, '0'	; convert DL to '0' to '9'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latin typeface="Courier New" pitchFamily="49" charset="0"/>
              </a:rPr>
              <a:t>	push dx	; save decimal character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latin typeface="Courier New" pitchFamily="49" charset="0"/>
              </a:rPr>
              <a:t>	inc  ecx	; and count it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latin typeface="Courier New" pitchFamily="49" charset="0"/>
              </a:rPr>
              <a:t>	cmp  eax, 0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latin typeface="Courier New" pitchFamily="49" charset="0"/>
              </a:rPr>
              <a:t>	jnz  L1	; loop back if EAX != 0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latin typeface="Courier New" pitchFamily="49" charset="0"/>
              </a:rPr>
              <a:t>L2: pop  dx	; pop in reverse order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latin typeface="Courier New" pitchFamily="49" charset="0"/>
              </a:rPr>
              <a:t>	mov  [esi], dl	; store decimal char in string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latin typeface="Courier New" pitchFamily="49" charset="0"/>
              </a:rPr>
              <a:t>	inc  esi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latin typeface="Courier New" pitchFamily="49" charset="0"/>
              </a:rPr>
              <a:t>	loop L2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latin typeface="Courier New" pitchFamily="49" charset="0"/>
              </a:rPr>
              <a:t>	mov  BYTE PTR [esi], 0	; Terminate with a NULL char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latin typeface="Courier New" pitchFamily="49" charset="0"/>
              </a:rPr>
              <a:t>	popad	; restore all registers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latin typeface="Courier New" pitchFamily="49" charset="0"/>
              </a:rPr>
              <a:t>	ret	; return</a:t>
            </a:r>
          </a:p>
          <a:p>
            <a:pPr algn="l">
              <a:tabLst>
                <a:tab pos="542925" algn="l"/>
                <a:tab pos="3771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ConvToDecStr ENDP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SHR Instruction</a:t>
            </a:r>
          </a:p>
        </p:txBody>
      </p:sp>
      <p:sp>
        <p:nvSpPr>
          <p:cNvPr id="118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04200" cy="4475163"/>
          </a:xfrm>
        </p:spPr>
        <p:txBody>
          <a:bodyPr/>
          <a:lstStyle/>
          <a:p>
            <a:pPr eaLnBrk="1" hangingPunct="1"/>
            <a:r>
              <a:rPr lang="en-US" smtClean="0"/>
              <a:t>SHR is the </a:t>
            </a:r>
            <a:r>
              <a:rPr lang="en-US" smtClean="0">
                <a:solidFill>
                  <a:srgbClr val="FF0000"/>
                </a:solidFill>
              </a:rPr>
              <a:t>Shift Right</a:t>
            </a:r>
            <a:r>
              <a:rPr lang="en-US" smtClean="0"/>
              <a:t> instruction</a:t>
            </a:r>
          </a:p>
          <a:p>
            <a:pPr lvl="1" eaLnBrk="1" hangingPunct="1"/>
            <a:r>
              <a:rPr lang="en-US" smtClean="0"/>
              <a:t>Performs a logical right shift on the destination operand</a:t>
            </a:r>
          </a:p>
          <a:p>
            <a:pPr lvl="1" eaLnBrk="1" hangingPunct="1"/>
            <a:r>
              <a:rPr lang="en-US" smtClean="0"/>
              <a:t>The highest bit position is filled with a </a:t>
            </a:r>
            <a:r>
              <a:rPr lang="en-US" smtClean="0">
                <a:solidFill>
                  <a:srgbClr val="FF0000"/>
                </a:solidFill>
              </a:rPr>
              <a:t>zero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last bit shifted out from the right</a:t>
            </a:r>
            <a:r>
              <a:rPr lang="en-US" smtClean="0"/>
              <a:t> becomes the </a:t>
            </a:r>
            <a:r>
              <a:rPr lang="en-US" smtClean="0">
                <a:solidFill>
                  <a:srgbClr val="FF0000"/>
                </a:solidFill>
              </a:rPr>
              <a:t>Carry Flag</a:t>
            </a:r>
          </a:p>
          <a:p>
            <a:pPr lvl="1" eaLnBrk="1" hangingPunct="1"/>
            <a:r>
              <a:rPr lang="en-US" smtClean="0"/>
              <a:t>SHR uses the same instruction format as SHL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spcBef>
                <a:spcPct val="70000"/>
              </a:spcBef>
            </a:pPr>
            <a:r>
              <a:rPr lang="en-US" smtClean="0">
                <a:solidFill>
                  <a:srgbClr val="FF0000"/>
                </a:solidFill>
              </a:rPr>
              <a:t>Shifting right</a:t>
            </a:r>
            <a:r>
              <a:rPr lang="en-US" smtClean="0"/>
              <a:t> </a:t>
            </a:r>
            <a:r>
              <a:rPr lang="en-US" i="1" smtClean="0"/>
              <a:t>n</a:t>
            </a:r>
            <a:r>
              <a:rPr lang="en-US" smtClean="0"/>
              <a:t> bits </a:t>
            </a:r>
            <a:r>
              <a:rPr lang="en-US" smtClean="0">
                <a:solidFill>
                  <a:srgbClr val="FF0000"/>
                </a:solidFill>
              </a:rPr>
              <a:t>divides</a:t>
            </a:r>
            <a:r>
              <a:rPr lang="en-US" smtClean="0"/>
              <a:t> the operand by 2</a:t>
            </a:r>
            <a:r>
              <a:rPr lang="en-US" i="1" baseline="30000" smtClean="0"/>
              <a:t>n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376363" y="3424238"/>
          <a:ext cx="6248400" cy="984250"/>
        </p:xfrm>
        <a:graphic>
          <a:graphicData uri="http://schemas.openxmlformats.org/presentationml/2006/ole">
            <p:oleObj spid="_x0000_s3074" name="VISIO" r:id="rId3" imgW="3733200" imgH="504000" progId="">
              <p:embed/>
            </p:oleObj>
          </a:graphicData>
        </a:graphic>
      </p:graphicFrame>
      <p:sp>
        <p:nvSpPr>
          <p:cNvPr id="1188870" name="Text Box 6"/>
          <p:cNvSpPr txBox="1">
            <a:spLocks noChangeArrowheads="1"/>
          </p:cNvSpPr>
          <p:nvPr/>
        </p:nvSpPr>
        <p:spPr bwMode="auto">
          <a:xfrm>
            <a:off x="1403350" y="5041900"/>
            <a:ext cx="668337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17907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dl,80</a:t>
            </a:r>
          </a:p>
          <a:p>
            <a:pPr algn="l">
              <a:tabLst>
                <a:tab pos="457200" algn="l"/>
                <a:tab pos="17907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shr dl,1</a:t>
            </a:r>
          </a:p>
          <a:p>
            <a:pPr algn="l">
              <a:tabLst>
                <a:tab pos="457200" algn="l"/>
                <a:tab pos="17907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shr dl,2</a:t>
            </a:r>
          </a:p>
        </p:txBody>
      </p:sp>
      <p:sp>
        <p:nvSpPr>
          <p:cNvPr id="1188872" name="Text Box 8"/>
          <p:cNvSpPr txBox="1">
            <a:spLocks noChangeArrowheads="1"/>
          </p:cNvSpPr>
          <p:nvPr/>
        </p:nvSpPr>
        <p:spPr bwMode="auto">
          <a:xfrm>
            <a:off x="3130550" y="5041900"/>
            <a:ext cx="4897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17907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DL = 01010000b</a:t>
            </a:r>
          </a:p>
          <a:p>
            <a:pPr algn="l">
              <a:tabLst>
                <a:tab pos="457200" algn="l"/>
                <a:tab pos="17907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DL = 00101000b = 40, CF = 0</a:t>
            </a:r>
          </a:p>
          <a:p>
            <a:pPr algn="l">
              <a:tabLst>
                <a:tab pos="457200" algn="l"/>
                <a:tab pos="17907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DL = 00001010b = 10, CF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8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88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88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88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88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88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88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88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870" grpId="0" build="allAtOnce" animBg="1"/>
      <p:bldP spid="1188872" grpId="0" build="allAtOnce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Shift and rotate instructions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Provide finer control over bits than high-level languages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Can shift and rotate more than one bit left or right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SHL, SHR, SAR, SHLD, SHRD, ROL, ROR, RCL, RCR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Shifting left by </a:t>
            </a:r>
            <a:r>
              <a:rPr lang="en-US" i="1" smtClean="0"/>
              <a:t>n</a:t>
            </a:r>
            <a:r>
              <a:rPr lang="en-US" smtClean="0"/>
              <a:t> bits is a multiplication by 2</a:t>
            </a:r>
            <a:r>
              <a:rPr lang="en-US" i="1" baseline="30000" smtClean="0"/>
              <a:t>n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Shifting right does integer division (use SAR to preserve sign)</a:t>
            </a:r>
            <a:endParaRPr lang="en-US" i="1" baseline="30000" smtClean="0"/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MUL, IMUL, DIV, and IDIV instructions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Provide signed and unsigned multiplication and division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One operand format: one of the operands is always implicit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Two and three operand formats for IMUL instruction only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CBW, CDQ, CWD: extend AL, AX, and EAX for signed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versus Arithmetic Shifts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762500"/>
          </a:xfrm>
        </p:spPr>
        <p:txBody>
          <a:bodyPr/>
          <a:lstStyle/>
          <a:p>
            <a:pPr eaLnBrk="1" hangingPunct="1"/>
            <a:r>
              <a:rPr lang="en-US" smtClean="0"/>
              <a:t>Logical Shift</a:t>
            </a:r>
          </a:p>
          <a:p>
            <a:pPr lvl="1" eaLnBrk="1" hangingPunct="1"/>
            <a:r>
              <a:rPr lang="en-US" smtClean="0"/>
              <a:t>Fills the newly created bit position with </a:t>
            </a:r>
            <a:r>
              <a:rPr lang="en-US" smtClean="0">
                <a:solidFill>
                  <a:srgbClr val="FF0000"/>
                </a:solidFill>
              </a:rPr>
              <a:t>zero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Arithmetic Shift</a:t>
            </a:r>
          </a:p>
          <a:p>
            <a:pPr lvl="1" eaLnBrk="1" hangingPunct="1"/>
            <a:r>
              <a:rPr lang="en-US" smtClean="0"/>
              <a:t>Fills the newly created bit position with a </a:t>
            </a:r>
            <a:r>
              <a:rPr lang="en-US" smtClean="0">
                <a:solidFill>
                  <a:srgbClr val="FF0000"/>
                </a:solidFill>
              </a:rPr>
              <a:t>copy of the sign bit</a:t>
            </a:r>
          </a:p>
          <a:p>
            <a:pPr lvl="1" eaLnBrk="1" hangingPunct="1"/>
            <a:r>
              <a:rPr lang="en-US" smtClean="0"/>
              <a:t>Applies only to </a:t>
            </a:r>
            <a:r>
              <a:rPr lang="en-US" smtClean="0">
                <a:solidFill>
                  <a:srgbClr val="FF0000"/>
                </a:solidFill>
              </a:rPr>
              <a:t>Shift Arithmetic Right</a:t>
            </a:r>
            <a:r>
              <a:rPr lang="en-US" smtClean="0"/>
              <a:t> (SAR)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347788" y="2216150"/>
          <a:ext cx="4953000" cy="809625"/>
        </p:xfrm>
        <a:graphic>
          <a:graphicData uri="http://schemas.openxmlformats.org/presentationml/2006/ole">
            <p:oleObj spid="_x0000_s4098" name="VISIO" r:id="rId3" imgW="3733200" imgH="504000" progId="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1365250" y="4821238"/>
          <a:ext cx="4876800" cy="854075"/>
        </p:xfrm>
        <a:graphic>
          <a:graphicData uri="http://schemas.openxmlformats.org/presentationml/2006/ole">
            <p:oleObj spid="_x0000_s4099" name="VISIO" r:id="rId4" imgW="3835080" imgH="543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SAL and SAR Instructions</a:t>
            </a:r>
          </a:p>
        </p:txBody>
      </p:sp>
      <p:sp>
        <p:nvSpPr>
          <p:cNvPr id="118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94275"/>
          </a:xfrm>
        </p:spPr>
        <p:txBody>
          <a:bodyPr/>
          <a:lstStyle/>
          <a:p>
            <a:pPr eaLnBrk="1" hangingPunct="1"/>
            <a:r>
              <a:rPr lang="en-US" smtClean="0"/>
              <a:t>SAL: </a:t>
            </a:r>
            <a:r>
              <a:rPr lang="en-US" smtClean="0">
                <a:solidFill>
                  <a:srgbClr val="FF0000"/>
                </a:solidFill>
              </a:rPr>
              <a:t>Shift Arithmetic Left</a:t>
            </a:r>
            <a:r>
              <a:rPr lang="en-US" smtClean="0"/>
              <a:t> is identical to SHL</a:t>
            </a:r>
          </a:p>
          <a:p>
            <a:pPr eaLnBrk="1" hangingPunct="1"/>
            <a:r>
              <a:rPr lang="en-US" smtClean="0"/>
              <a:t>SAR: </a:t>
            </a:r>
            <a:r>
              <a:rPr lang="en-US" smtClean="0">
                <a:solidFill>
                  <a:srgbClr val="FF0000"/>
                </a:solidFill>
              </a:rPr>
              <a:t>Shift Arithmetic Right</a:t>
            </a:r>
          </a:p>
          <a:p>
            <a:pPr lvl="1" eaLnBrk="1" hangingPunct="1"/>
            <a:r>
              <a:rPr lang="en-US" smtClean="0"/>
              <a:t>Performs a right arithmetic shift on the destination operand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SAR preserves the number's sign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403350" y="2816225"/>
          <a:ext cx="5943600" cy="1016000"/>
        </p:xfrm>
        <a:graphic>
          <a:graphicData uri="http://schemas.openxmlformats.org/presentationml/2006/ole">
            <p:oleObj spid="_x0000_s5122" name="VISIO" r:id="rId3" imgW="3835080" imgH="543600" progId="">
              <p:embed/>
            </p:oleObj>
          </a:graphicData>
        </a:graphic>
      </p:graphicFrame>
      <p:sp>
        <p:nvSpPr>
          <p:cNvPr id="1189895" name="Text Box 7"/>
          <p:cNvSpPr txBox="1">
            <a:spLocks noChangeArrowheads="1"/>
          </p:cNvSpPr>
          <p:nvPr/>
        </p:nvSpPr>
        <p:spPr bwMode="auto">
          <a:xfrm>
            <a:off x="1403350" y="4638675"/>
            <a:ext cx="7258050" cy="1325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20000"/>
              </a:spcBef>
              <a:tabLst>
                <a:tab pos="457200" algn="l"/>
                <a:tab pos="1971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dl,-80</a:t>
            </a:r>
          </a:p>
          <a:p>
            <a:pPr algn="l">
              <a:spcBef>
                <a:spcPct val="20000"/>
              </a:spcBef>
              <a:tabLst>
                <a:tab pos="457200" algn="l"/>
                <a:tab pos="1971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sar dl,1</a:t>
            </a:r>
          </a:p>
          <a:p>
            <a:pPr algn="l">
              <a:spcBef>
                <a:spcPct val="20000"/>
              </a:spcBef>
              <a:tabLst>
                <a:tab pos="457200" algn="l"/>
                <a:tab pos="1971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sar dl,2</a:t>
            </a:r>
          </a:p>
        </p:txBody>
      </p:sp>
      <p:sp>
        <p:nvSpPr>
          <p:cNvPr id="1189896" name="Text Box 8"/>
          <p:cNvSpPr txBox="1">
            <a:spLocks noChangeArrowheads="1"/>
          </p:cNvSpPr>
          <p:nvPr/>
        </p:nvSpPr>
        <p:spPr bwMode="auto">
          <a:xfrm>
            <a:off x="3362325" y="4638675"/>
            <a:ext cx="512762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spcBef>
                <a:spcPct val="20000"/>
              </a:spcBef>
              <a:tabLst>
                <a:tab pos="457200" algn="l"/>
                <a:tab pos="1971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DL = 10110000b</a:t>
            </a:r>
          </a:p>
          <a:p>
            <a:pPr algn="l">
              <a:spcBef>
                <a:spcPct val="20000"/>
              </a:spcBef>
              <a:tabLst>
                <a:tab pos="457200" algn="l"/>
                <a:tab pos="1971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DL = 11011000b = -40, CF = 0</a:t>
            </a:r>
          </a:p>
          <a:p>
            <a:pPr algn="l">
              <a:spcBef>
                <a:spcPct val="20000"/>
              </a:spcBef>
              <a:tabLst>
                <a:tab pos="457200" algn="l"/>
                <a:tab pos="1971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DL = 11110110b = -10, CF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98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89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89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89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89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89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898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5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Turn . . .</a:t>
            </a:r>
          </a:p>
        </p:txBody>
      </p:sp>
      <p:sp>
        <p:nvSpPr>
          <p:cNvPr id="1190915" name="Text Box 3"/>
          <p:cNvSpPr txBox="1">
            <a:spLocks noChangeArrowheads="1"/>
          </p:cNvSpPr>
          <p:nvPr/>
        </p:nvSpPr>
        <p:spPr bwMode="auto">
          <a:xfrm>
            <a:off x="596900" y="2046288"/>
            <a:ext cx="8007350" cy="2581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144000" rIns="137160" bIns="0"/>
          <a:lstStyle/>
          <a:p>
            <a:pPr algn="l">
              <a:spcBef>
                <a:spcPct val="30000"/>
              </a:spcBef>
              <a:tabLst>
                <a:tab pos="457200" algn="l"/>
                <a:tab pos="2514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al,6Bh	; al = 01101011b</a:t>
            </a:r>
          </a:p>
          <a:p>
            <a:pPr algn="l">
              <a:spcBef>
                <a:spcPct val="30000"/>
              </a:spcBef>
              <a:tabLst>
                <a:tab pos="457200" algn="l"/>
                <a:tab pos="2514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shr al,1	; al =</a:t>
            </a:r>
          </a:p>
          <a:p>
            <a:pPr algn="l">
              <a:spcBef>
                <a:spcPct val="30000"/>
              </a:spcBef>
              <a:tabLst>
                <a:tab pos="457200" algn="l"/>
                <a:tab pos="2514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shl al,3	; al = </a:t>
            </a:r>
          </a:p>
          <a:p>
            <a:pPr algn="l">
              <a:spcBef>
                <a:spcPct val="30000"/>
              </a:spcBef>
              <a:tabLst>
                <a:tab pos="457200" algn="l"/>
                <a:tab pos="2514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al,8Ch	; al = 10001100b</a:t>
            </a:r>
          </a:p>
          <a:p>
            <a:pPr algn="l">
              <a:spcBef>
                <a:spcPct val="30000"/>
              </a:spcBef>
              <a:tabLst>
                <a:tab pos="457200" algn="l"/>
                <a:tab pos="2514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sar al,1	; al =</a:t>
            </a:r>
          </a:p>
          <a:p>
            <a:pPr algn="l">
              <a:spcBef>
                <a:spcPct val="30000"/>
              </a:spcBef>
              <a:tabLst>
                <a:tab pos="457200" algn="l"/>
                <a:tab pos="2514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sar al,3	; al =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96900" y="1279525"/>
            <a:ext cx="80645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37160" rIns="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Indicate the value of AL and CF after each shift</a:t>
            </a:r>
          </a:p>
        </p:txBody>
      </p:sp>
      <p:sp>
        <p:nvSpPr>
          <p:cNvPr id="1190917" name="Text Box 5"/>
          <p:cNvSpPr txBox="1">
            <a:spLocks noChangeArrowheads="1"/>
          </p:cNvSpPr>
          <p:nvPr/>
        </p:nvSpPr>
        <p:spPr bwMode="auto">
          <a:xfrm>
            <a:off x="4187825" y="2046288"/>
            <a:ext cx="4032250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144000" rIns="137160" bIns="0"/>
          <a:lstStyle/>
          <a:p>
            <a:pPr algn="l">
              <a:spcBef>
                <a:spcPct val="30000"/>
              </a:spcBef>
              <a:tabLst>
                <a:tab pos="457200" algn="l"/>
                <a:tab pos="3657600" algn="l"/>
                <a:tab pos="4114800" algn="l"/>
              </a:tabLst>
            </a:pPr>
            <a:endParaRPr lang="en-US" b="1">
              <a:latin typeface="Courier New" pitchFamily="49" charset="0"/>
            </a:endParaRPr>
          </a:p>
          <a:p>
            <a:pPr algn="l">
              <a:spcBef>
                <a:spcPct val="3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00110101b = 35h, CF = 1</a:t>
            </a:r>
          </a:p>
          <a:p>
            <a:pPr algn="l">
              <a:spcBef>
                <a:spcPct val="3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10101000b = A8h, CF = 1</a:t>
            </a:r>
          </a:p>
          <a:p>
            <a:pPr algn="l">
              <a:spcBef>
                <a:spcPct val="30000"/>
              </a:spcBef>
              <a:tabLst>
                <a:tab pos="457200" algn="l"/>
                <a:tab pos="3657600" algn="l"/>
                <a:tab pos="4114800" algn="l"/>
              </a:tabLst>
            </a:pPr>
            <a:endParaRPr lang="en-US" b="1">
              <a:solidFill>
                <a:schemeClr val="tx2"/>
              </a:solidFill>
              <a:latin typeface="Courier New" pitchFamily="49" charset="0"/>
            </a:endParaRPr>
          </a:p>
          <a:p>
            <a:pPr algn="l">
              <a:spcBef>
                <a:spcPct val="3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11000110b = C6h, CF = 0</a:t>
            </a:r>
          </a:p>
          <a:p>
            <a:pPr algn="l">
              <a:spcBef>
                <a:spcPct val="3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11111000b = F8h, CF =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9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9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90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90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90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90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90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 of Shift Instructions on Flags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CF</a:t>
            </a:r>
            <a:r>
              <a:rPr lang="en-US" dirty="0" smtClean="0"/>
              <a:t> is the last bit shifted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OF</a:t>
            </a:r>
            <a:r>
              <a:rPr lang="en-US" dirty="0" smtClean="0"/>
              <a:t> is defined for single bit shift only</a:t>
            </a:r>
          </a:p>
          <a:p>
            <a:pPr lvl="1" eaLnBrk="1" hangingPunct="1"/>
            <a:r>
              <a:rPr lang="en-US" dirty="0" smtClean="0"/>
              <a:t>It is 1 if the sign bit changes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ZF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SF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PF</a:t>
            </a:r>
            <a:r>
              <a:rPr lang="en-US" dirty="0" smtClean="0"/>
              <a:t> are affected according to the result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AF</a:t>
            </a:r>
            <a:r>
              <a:rPr lang="en-US" dirty="0" smtClean="0"/>
              <a:t> is unaffected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24453</TotalTime>
  <Words>2424</Words>
  <Application>Microsoft Office PowerPoint</Application>
  <PresentationFormat>On-screen Show (4:3)</PresentationFormat>
  <Paragraphs>644</Paragraphs>
  <Slides>50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  <vt:variant>
        <vt:lpstr>Custom Shows</vt:lpstr>
      </vt:variant>
      <vt:variant>
        <vt:i4>1</vt:i4>
      </vt:variant>
    </vt:vector>
  </HeadingPairs>
  <TitlesOfParts>
    <vt:vector size="53" baseType="lpstr">
      <vt:lpstr>Default Design</vt:lpstr>
      <vt:lpstr>VISIO</vt:lpstr>
      <vt:lpstr>Integer Arithmetic</vt:lpstr>
      <vt:lpstr>Outline</vt:lpstr>
      <vt:lpstr>SHL Instruction</vt:lpstr>
      <vt:lpstr>Fast Multiplication</vt:lpstr>
      <vt:lpstr>SHR Instruction</vt:lpstr>
      <vt:lpstr>Logical versus Arithmetic Shifts</vt:lpstr>
      <vt:lpstr>SAL and SAR Instructions</vt:lpstr>
      <vt:lpstr>Your Turn . . .</vt:lpstr>
      <vt:lpstr>Effect of Shift Instructions on Flags</vt:lpstr>
      <vt:lpstr>ROL Instruction</vt:lpstr>
      <vt:lpstr>ROR Instruction</vt:lpstr>
      <vt:lpstr>RCL Instruction</vt:lpstr>
      <vt:lpstr>RCR Instruction</vt:lpstr>
      <vt:lpstr>Effect of Rotate Instructions on Flags</vt:lpstr>
      <vt:lpstr>SHLD Instruction</vt:lpstr>
      <vt:lpstr>SHLD Example</vt:lpstr>
      <vt:lpstr>SHRD Instruction</vt:lpstr>
      <vt:lpstr>SHRD Example</vt:lpstr>
      <vt:lpstr>Your Turn . . .</vt:lpstr>
      <vt:lpstr>Next . . .</vt:lpstr>
      <vt:lpstr>Shifting Bits within an Array</vt:lpstr>
      <vt:lpstr>Binary Multiplication</vt:lpstr>
      <vt:lpstr>Your Turn . . .</vt:lpstr>
      <vt:lpstr>Convert Number to Binary String</vt:lpstr>
      <vt:lpstr>Convert Number to Hex String</vt:lpstr>
      <vt:lpstr>Isolating a Bit String</vt:lpstr>
      <vt:lpstr>Next . . .</vt:lpstr>
      <vt:lpstr>MUL Instruction</vt:lpstr>
      <vt:lpstr>MUL Examples</vt:lpstr>
      <vt:lpstr>Your Turn . . .</vt:lpstr>
      <vt:lpstr>IMUL Instruction</vt:lpstr>
      <vt:lpstr>IMUL Examples</vt:lpstr>
      <vt:lpstr>Two and Three Operand Formats</vt:lpstr>
      <vt:lpstr>DIV Instruction</vt:lpstr>
      <vt:lpstr>DIV Examples</vt:lpstr>
      <vt:lpstr>Divide Overflow</vt:lpstr>
      <vt:lpstr>Signed Integer Division</vt:lpstr>
      <vt:lpstr>IDIV Instruction</vt:lpstr>
      <vt:lpstr>IDIV Examples</vt:lpstr>
      <vt:lpstr>Next . . .</vt:lpstr>
      <vt:lpstr>Translating Arithmetic Expressions</vt:lpstr>
      <vt:lpstr>Unsigned Arithmetic Expressions</vt:lpstr>
      <vt:lpstr>Signed Arithmetic Expressions</vt:lpstr>
      <vt:lpstr>Your Turn . . .</vt:lpstr>
      <vt:lpstr>Next . . .</vt:lpstr>
      <vt:lpstr>Convert Decimal String to Number</vt:lpstr>
      <vt:lpstr>Convert Decimal String – cont'd</vt:lpstr>
      <vt:lpstr>Convert Number to Decimal String</vt:lpstr>
      <vt:lpstr>Convert to Decimal String – cont'd</vt:lpstr>
      <vt:lpstr>Summary</vt:lpstr>
      <vt:lpstr>Shl</vt:lpstr>
    </vt:vector>
  </TitlesOfParts>
  <Company>KFUPM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Arithmetic</dc:title>
  <dc:creator>Dr. Muhamed Mudawar</dc:creator>
  <cp:lastModifiedBy>Aiman</cp:lastModifiedBy>
  <cp:revision>645</cp:revision>
  <dcterms:created xsi:type="dcterms:W3CDTF">2004-09-12T13:54:39Z</dcterms:created>
  <dcterms:modified xsi:type="dcterms:W3CDTF">2010-01-04T07:52:28Z</dcterms:modified>
</cp:coreProperties>
</file>