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256" r:id="rId2"/>
    <p:sldId id="405" r:id="rId3"/>
    <p:sldId id="408" r:id="rId4"/>
    <p:sldId id="484" r:id="rId5"/>
    <p:sldId id="481" r:id="rId6"/>
    <p:sldId id="486" r:id="rId7"/>
    <p:sldId id="485" r:id="rId8"/>
    <p:sldId id="482" r:id="rId9"/>
    <p:sldId id="483" r:id="rId10"/>
    <p:sldId id="436" r:id="rId11"/>
    <p:sldId id="435" r:id="rId12"/>
    <p:sldId id="417" r:id="rId13"/>
    <p:sldId id="487" r:id="rId14"/>
    <p:sldId id="418" r:id="rId15"/>
    <p:sldId id="488" r:id="rId16"/>
    <p:sldId id="489" r:id="rId17"/>
    <p:sldId id="490" r:id="rId18"/>
    <p:sldId id="422" r:id="rId19"/>
    <p:sldId id="425" r:id="rId20"/>
    <p:sldId id="426" r:id="rId21"/>
    <p:sldId id="491" r:id="rId22"/>
    <p:sldId id="427" r:id="rId23"/>
    <p:sldId id="428" r:id="rId24"/>
    <p:sldId id="430" r:id="rId25"/>
    <p:sldId id="431" r:id="rId26"/>
    <p:sldId id="493" r:id="rId27"/>
    <p:sldId id="437" r:id="rId28"/>
    <p:sldId id="492" r:id="rId29"/>
    <p:sldId id="440" r:id="rId30"/>
    <p:sldId id="441" r:id="rId31"/>
    <p:sldId id="442" r:id="rId32"/>
    <p:sldId id="443" r:id="rId33"/>
    <p:sldId id="494" r:id="rId34"/>
    <p:sldId id="447" r:id="rId35"/>
    <p:sldId id="448" r:id="rId36"/>
    <p:sldId id="449" r:id="rId37"/>
    <p:sldId id="450" r:id="rId38"/>
    <p:sldId id="452" r:id="rId39"/>
    <p:sldId id="453" r:id="rId40"/>
    <p:sldId id="499" r:id="rId41"/>
    <p:sldId id="454" r:id="rId42"/>
    <p:sldId id="456" r:id="rId43"/>
    <p:sldId id="457" r:id="rId44"/>
    <p:sldId id="496" r:id="rId45"/>
    <p:sldId id="497" r:id="rId46"/>
    <p:sldId id="501" r:id="rId47"/>
    <p:sldId id="502" r:id="rId48"/>
    <p:sldId id="504" r:id="rId49"/>
    <p:sldId id="505" r:id="rId50"/>
    <p:sldId id="498" r:id="rId51"/>
    <p:sldId id="507" r:id="rId52"/>
    <p:sldId id="506" r:id="rId53"/>
    <p:sldId id="509" r:id="rId54"/>
    <p:sldId id="510" r:id="rId55"/>
    <p:sldId id="480" r:id="rId56"/>
  </p:sldIdLst>
  <p:sldSz cx="9144000" cy="6858000" type="screen4x3"/>
  <p:notesSz cx="7099300" cy="10234613"/>
  <p:custShowLst>
    <p:custShow name="Shl" id="0">
      <p:sldLst/>
    </p:custShow>
  </p:custShow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66"/>
    <a:srgbClr val="FF0000"/>
    <a:srgbClr val="FFFFFF"/>
    <a:srgbClr val="EAEAEA"/>
    <a:srgbClr val="969696"/>
    <a:srgbClr val="B2B2B2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792" autoAdjust="0"/>
    <p:restoredTop sz="94682" autoAdjust="0"/>
  </p:normalViewPr>
  <p:slideViewPr>
    <p:cSldViewPr>
      <p:cViewPr varScale="1">
        <p:scale>
          <a:sx n="78" d="100"/>
          <a:sy n="78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58989913" cy="58989913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1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1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8A025B59-31E2-4F92-97C3-4F9D33C679A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6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6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01CCFC00-A0D2-48C6-BE00-1728BE95A42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86100"/>
            <a:ext cx="82296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457200" y="6324600"/>
            <a:ext cx="8229600" cy="2444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tabLst>
                <a:tab pos="3943350" algn="ctr"/>
                <a:tab pos="8050213" algn="r"/>
              </a:tabLst>
              <a:defRPr/>
            </a:pPr>
            <a:r>
              <a:rPr lang="en-US" sz="1000" i="1">
                <a:latin typeface="Times New Roman" pitchFamily="18" charset="0"/>
                <a:cs typeface="Times New Roman" pitchFamily="18" charset="0"/>
              </a:rPr>
              <a:t>Conditional Processing	                                                                            COE 205 – KFUPM                                           	slide </a:t>
            </a:r>
            <a:fld id="{8EFA25A9-EAA6-4C3C-8080-1A7A5FAF0061}" type="slidenum">
              <a:rPr lang="ar-SA" sz="1000" i="1">
                <a:latin typeface="Times New Roman" pitchFamily="18" charset="0"/>
                <a:cs typeface="Times New Roman" pitchFamily="18" charset="0"/>
              </a:rPr>
              <a:pPr algn="l">
                <a:spcBef>
                  <a:spcPct val="50000"/>
                </a:spcBef>
                <a:tabLst>
                  <a:tab pos="3943350" algn="ctr"/>
                  <a:tab pos="8050213" algn="r"/>
                </a:tabLst>
                <a:defRPr/>
              </a:pPr>
              <a:t>‹#›</a:t>
            </a:fld>
            <a:endParaRPr lang="en-US" sz="1000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481138" indent="-222250" algn="l" rtl="0" eaLnBrk="0" fontAlgn="base" hangingPunct="0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eaLnBrk="0" fontAlgn="base" hangingPunct="0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4400" smtClean="0"/>
              <a:t>Conditional Processing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86100"/>
            <a:ext cx="8229600" cy="2971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COE 205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000" smtClean="0"/>
              <a:t>Computer Organization and Assembly Language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Dr. Aiman El-Maleh</a:t>
            </a:r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sz="1800" smtClean="0"/>
              <a:t>College of Computer Sciences and Engineering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King Fahd University of Petroleum and Minerals</a:t>
            </a:r>
          </a:p>
          <a:p>
            <a:pPr eaLnBrk="1" hangingPunct="1">
              <a:lnSpc>
                <a:spcPct val="90000"/>
              </a:lnSpc>
            </a:pPr>
            <a:endParaRPr lang="en-US" sz="1600" smtClean="0"/>
          </a:p>
          <a:p>
            <a:pPr eaLnBrk="1" hangingPunct="1">
              <a:lnSpc>
                <a:spcPct val="90000"/>
              </a:lnSpc>
            </a:pPr>
            <a:r>
              <a:rPr lang="en-US" sz="1600" smtClean="0"/>
              <a:t>[Adapted from slides of Dr. Kip Irvine: Assembly Language for Intel-Based Computers]</a:t>
            </a: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String Encryption Program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4090988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mtClean="0"/>
              <a:t>Tasks: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Input a message (string) from the user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Encrypt the message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Display the encrypted message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Decrypt the message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Display the decrypted message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Sample Output</a:t>
            </a: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1447800" y="4638675"/>
            <a:ext cx="5486400" cy="13192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700" b="1">
                <a:latin typeface="Courier New" pitchFamily="49" charset="0"/>
              </a:rPr>
              <a:t>Enter the plain text:</a:t>
            </a:r>
            <a:r>
              <a:rPr lang="en-US" sz="1700" b="1">
                <a:solidFill>
                  <a:schemeClr val="tx2"/>
                </a:solidFill>
                <a:latin typeface="Courier New" pitchFamily="49" charset="0"/>
              </a:rPr>
              <a:t> Attack at dawn.</a:t>
            </a:r>
          </a:p>
          <a:p>
            <a:pPr algn="l">
              <a:spcBef>
                <a:spcPct val="50000"/>
              </a:spcBef>
            </a:pPr>
            <a:r>
              <a:rPr lang="en-US" sz="1700" b="1">
                <a:latin typeface="Courier New" pitchFamily="49" charset="0"/>
              </a:rPr>
              <a:t>Cipher text:</a:t>
            </a:r>
            <a:r>
              <a:rPr lang="en-US" sz="1700" b="1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700" b="1">
                <a:latin typeface="Courier New" pitchFamily="49" charset="0"/>
              </a:rPr>
              <a:t>«¢¢Äîä-Ä¢-ïÄÿü-Gs</a:t>
            </a:r>
          </a:p>
          <a:p>
            <a:pPr algn="l">
              <a:spcBef>
                <a:spcPct val="50000"/>
              </a:spcBef>
            </a:pPr>
            <a:r>
              <a:rPr lang="en-US" sz="1700" b="1">
                <a:latin typeface="Courier New" pitchFamily="49" charset="0"/>
              </a:rPr>
              <a:t>Decrypted: Attack at dawn.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Encrypting a String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762000" y="1182688"/>
            <a:ext cx="7696200" cy="1785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KEY    = 239	; Can be any byte value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BUFMAX = 128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.data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buffer  BYTE  BUFMAX+1 DUP(0)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bufSize DWORD BUFMAX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93750" y="2968625"/>
            <a:ext cx="7637463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The following loop uses the XOR instruction to transform every character in a string into a new value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69938" y="4064000"/>
            <a:ext cx="7696200" cy="2073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lvl="1" algn="l"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mov ecx, bufSize	; loop counter</a:t>
            </a:r>
          </a:p>
          <a:p>
            <a:pPr lvl="1" algn="l"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mov esi, 0	; index 0 in buffer</a:t>
            </a:r>
          </a:p>
          <a:p>
            <a:pPr algn="l"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L1:</a:t>
            </a:r>
          </a:p>
          <a:p>
            <a:pPr lvl="1" algn="l"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xor buffer[esi], KEY	; translate a byte</a:t>
            </a:r>
          </a:p>
          <a:p>
            <a:pPr lvl="1" algn="l"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inc esi	; point to next byte</a:t>
            </a:r>
          </a:p>
          <a:p>
            <a:pPr lvl="1" algn="l"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loop L1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 Instruction</a:t>
            </a:r>
          </a:p>
        </p:txBody>
      </p:sp>
      <p:sp>
        <p:nvSpPr>
          <p:cNvPr id="1083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08575"/>
          </a:xfrm>
          <a:noFill/>
        </p:spPr>
        <p:txBody>
          <a:bodyPr lIns="0" rIns="0"/>
          <a:lstStyle/>
          <a:p>
            <a:pPr eaLnBrk="1" hangingPunct="1">
              <a:spcBef>
                <a:spcPct val="50000"/>
              </a:spcBef>
              <a:tabLst>
                <a:tab pos="2152650" algn="l"/>
              </a:tabLst>
            </a:pPr>
            <a:r>
              <a:rPr lang="en-US" smtClean="0"/>
              <a:t>Bitwise AND operation between each pair of bits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  <a:tabLst>
                <a:tab pos="2152650" algn="l"/>
              </a:tabLst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TEST </a:t>
            </a:r>
            <a:r>
              <a:rPr lang="en-US" b="1" i="1" smtClean="0">
                <a:latin typeface="Courier New" pitchFamily="49" charset="0"/>
                <a:cs typeface="Courier New" pitchFamily="49" charset="0"/>
              </a:rPr>
              <a:t>destination, source</a:t>
            </a:r>
            <a:endParaRPr lang="en-US" smtClean="0"/>
          </a:p>
          <a:p>
            <a:pPr eaLnBrk="1" hangingPunct="1">
              <a:spcBef>
                <a:spcPct val="50000"/>
              </a:spcBef>
              <a:tabLst>
                <a:tab pos="2152650" algn="l"/>
              </a:tabLst>
            </a:pPr>
            <a:r>
              <a:rPr lang="en-US" smtClean="0"/>
              <a:t>The flags are affected similar to the AND Instruction</a:t>
            </a:r>
          </a:p>
          <a:p>
            <a:pPr eaLnBrk="1" hangingPunct="1">
              <a:spcBef>
                <a:spcPct val="50000"/>
              </a:spcBef>
              <a:tabLst>
                <a:tab pos="2152650" algn="l"/>
              </a:tabLst>
            </a:pPr>
            <a:r>
              <a:rPr lang="en-US" smtClean="0"/>
              <a:t>However, TEST does NOT modify the destination operand</a:t>
            </a:r>
          </a:p>
          <a:p>
            <a:pPr eaLnBrk="1" hangingPunct="1">
              <a:spcBef>
                <a:spcPct val="50000"/>
              </a:spcBef>
              <a:tabLst>
                <a:tab pos="2152650" algn="l"/>
              </a:tabLst>
            </a:pPr>
            <a:r>
              <a:rPr lang="en-US" smtClean="0"/>
              <a:t>TEST instruction can check several bits at once</a:t>
            </a:r>
          </a:p>
          <a:p>
            <a:pPr lvl="1" eaLnBrk="1" hangingPunct="1">
              <a:spcBef>
                <a:spcPct val="50000"/>
              </a:spcBef>
              <a:tabLst>
                <a:tab pos="2152650" algn="l"/>
              </a:tabLst>
            </a:pPr>
            <a:r>
              <a:rPr lang="en-US" smtClean="0"/>
              <a:t>Example:	Test whether bit 0 or bit 3 is set in AL</a:t>
            </a:r>
          </a:p>
          <a:p>
            <a:pPr lvl="1" eaLnBrk="1" hangingPunct="1">
              <a:spcBef>
                <a:spcPct val="50000"/>
              </a:spcBef>
              <a:tabLst>
                <a:tab pos="2152650" algn="l"/>
              </a:tabLst>
            </a:pPr>
            <a:r>
              <a:rPr lang="en-US" smtClean="0"/>
              <a:t>Solution:	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test al, 00001001b   ; test bits 0 &amp; 3</a:t>
            </a:r>
          </a:p>
          <a:p>
            <a:pPr lvl="1" eaLnBrk="1" hangingPunct="1">
              <a:spcBef>
                <a:spcPct val="50000"/>
              </a:spcBef>
              <a:tabLst>
                <a:tab pos="2152650" algn="l"/>
              </a:tabLst>
            </a:pPr>
            <a:r>
              <a:rPr lang="en-US" smtClean="0"/>
              <a:t>We only need to check the zero flag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None/>
              <a:tabLst>
                <a:tab pos="2152650" algn="l"/>
              </a:tabLst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; If zero flag =&gt; both bits 0 and 3 are clear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None/>
              <a:tabLst>
                <a:tab pos="2152650" algn="l"/>
              </a:tabLst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; If Not zero  =&gt; either bit 0 or 3 is 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83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83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83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83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83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 Instruction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08575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mtClean="0"/>
              <a:t>Inverts all the bits in a destination operand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NOT </a:t>
            </a:r>
            <a:r>
              <a:rPr lang="en-US" b="1" i="1" smtClean="0">
                <a:latin typeface="Courier New" pitchFamily="49" charset="0"/>
                <a:cs typeface="Courier New" pitchFamily="49" charset="0"/>
              </a:rPr>
              <a:t>destination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Result is called the </a:t>
            </a:r>
            <a:r>
              <a:rPr lang="en-US" smtClean="0">
                <a:solidFill>
                  <a:srgbClr val="FF0000"/>
                </a:solidFill>
              </a:rPr>
              <a:t>1's complement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Destination can be a register or memory</a:t>
            </a:r>
          </a:p>
          <a:p>
            <a:pPr eaLnBrk="1" hangingPunct="1">
              <a:spcBef>
                <a:spcPct val="100000"/>
              </a:spcBef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NOT </a:t>
            </a:r>
            <a:r>
              <a:rPr lang="en-US" b="1" i="1" smtClean="0">
                <a:latin typeface="Courier New" pitchFamily="49" charset="0"/>
                <a:cs typeface="Courier New" pitchFamily="49" charset="0"/>
              </a:rPr>
              <a:t>reg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b="1" i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NOT</a:t>
            </a:r>
            <a:r>
              <a:rPr lang="en-US" b="1" i="1" smtClean="0">
                <a:latin typeface="Courier New" pitchFamily="49" charset="0"/>
                <a:cs typeface="Courier New" pitchFamily="49" charset="0"/>
              </a:rPr>
              <a:t> mem</a:t>
            </a:r>
            <a:endParaRPr lang="en-US" smtClean="0"/>
          </a:p>
          <a:p>
            <a:pPr eaLnBrk="1" hangingPunct="1">
              <a:spcBef>
                <a:spcPct val="50000"/>
              </a:spcBef>
            </a:pPr>
            <a:endParaRPr lang="en-US" smtClean="0"/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None of the Flags is affected by the NOT instruction</a:t>
            </a:r>
            <a:endParaRPr lang="en-US" b="1" i="1" smtClean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029" name="Group 21"/>
          <p:cNvGrpSpPr>
            <a:grpSpLocks/>
          </p:cNvGrpSpPr>
          <p:nvPr/>
        </p:nvGrpSpPr>
        <p:grpSpPr bwMode="auto">
          <a:xfrm>
            <a:off x="7048500" y="2795588"/>
            <a:ext cx="1265238" cy="1905000"/>
            <a:chOff x="4003" y="1296"/>
            <a:chExt cx="797" cy="1200"/>
          </a:xfrm>
        </p:grpSpPr>
        <p:sp>
          <p:nvSpPr>
            <p:cNvPr id="1030" name="Text Box 22"/>
            <p:cNvSpPr txBox="1">
              <a:spLocks noChangeArrowheads="1"/>
            </p:cNvSpPr>
            <p:nvPr/>
          </p:nvSpPr>
          <p:spPr bwMode="auto">
            <a:xfrm>
              <a:off x="4080" y="1296"/>
              <a:ext cx="62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137160" bIns="13716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100" b="1"/>
                <a:t>NOT</a:t>
              </a:r>
            </a:p>
          </p:txBody>
        </p:sp>
        <p:pic>
          <p:nvPicPr>
            <p:cNvPr id="1031" name="Picture 2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03" y="1680"/>
              <a:ext cx="797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1026" name="Object 24"/>
          <p:cNvGraphicFramePr>
            <a:graphicFrameLocks noChangeAspect="1"/>
          </p:cNvGraphicFramePr>
          <p:nvPr/>
        </p:nvGraphicFramePr>
        <p:xfrm>
          <a:off x="2682875" y="3536950"/>
          <a:ext cx="3962400" cy="985838"/>
        </p:xfrm>
        <a:graphic>
          <a:graphicData uri="http://schemas.openxmlformats.org/presentationml/2006/ole">
            <p:oleObj spid="_x0000_s1026" name="VISIO" r:id="rId4" imgW="2318400" imgH="57564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CMP Instruction</a:t>
            </a:r>
            <a:endParaRPr lang="en-US" sz="28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65725"/>
          </a:xfrm>
        </p:spPr>
        <p:txBody>
          <a:bodyPr/>
          <a:lstStyle/>
          <a:p>
            <a:pPr eaLnBrk="1" hangingPunct="1">
              <a:tabLst>
                <a:tab pos="1971675" algn="l"/>
              </a:tabLst>
            </a:pPr>
            <a:r>
              <a:rPr lang="en-US" smtClean="0"/>
              <a:t>CMP (Compare) instruction performs a </a:t>
            </a:r>
            <a:r>
              <a:rPr lang="en-US" smtClean="0">
                <a:solidFill>
                  <a:srgbClr val="FF0000"/>
                </a:solidFill>
              </a:rPr>
              <a:t>subtraction</a:t>
            </a:r>
          </a:p>
          <a:p>
            <a:pPr eaLnBrk="1" hangingPunct="1">
              <a:buFont typeface="Wingdings" pitchFamily="2" charset="2"/>
              <a:buNone/>
              <a:tabLst>
                <a:tab pos="1971675" algn="l"/>
              </a:tabLst>
            </a:pPr>
            <a:r>
              <a:rPr lang="en-US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mtClean="0"/>
              <a:t>Syntax: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CMP </a:t>
            </a:r>
            <a:r>
              <a:rPr lang="en-US" b="1" i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destination, source</a:t>
            </a:r>
          </a:p>
          <a:p>
            <a:pPr eaLnBrk="1" hangingPunct="1">
              <a:buFont typeface="Wingdings" pitchFamily="2" charset="2"/>
              <a:buNone/>
              <a:tabLst>
                <a:tab pos="1971675" algn="l"/>
              </a:tabLst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mtClean="0"/>
              <a:t>Computes: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	destination – source</a:t>
            </a:r>
          </a:p>
          <a:p>
            <a:pPr eaLnBrk="1" hangingPunct="1">
              <a:tabLst>
                <a:tab pos="1971675" algn="l"/>
              </a:tabLst>
            </a:pPr>
            <a:r>
              <a:rPr lang="en-US" smtClean="0"/>
              <a:t>Destination operand is NOT modified</a:t>
            </a:r>
          </a:p>
          <a:p>
            <a:pPr eaLnBrk="1" hangingPunct="1">
              <a:tabLst>
                <a:tab pos="1971675" algn="l"/>
              </a:tabLst>
            </a:pPr>
            <a:r>
              <a:rPr lang="en-US" smtClean="0"/>
              <a:t>All six flags: OF, CF, SF, ZF, AF, and PF are affected</a:t>
            </a:r>
          </a:p>
          <a:p>
            <a:pPr eaLnBrk="1" hangingPunct="1">
              <a:tabLst>
                <a:tab pos="1971675" algn="l"/>
              </a:tabLst>
            </a:pPr>
            <a:r>
              <a:rPr lang="en-US" smtClean="0"/>
              <a:t>CMP uses the same operand combinations as SUB</a:t>
            </a:r>
          </a:p>
          <a:p>
            <a:pPr lvl="1" eaLnBrk="1" hangingPunct="1">
              <a:tabLst>
                <a:tab pos="1971675" algn="l"/>
              </a:tabLst>
            </a:pPr>
            <a:r>
              <a:rPr lang="en-US" smtClean="0"/>
              <a:t>Operands can be  8, 16, or 32 bits and must be of the same size</a:t>
            </a:r>
          </a:p>
          <a:p>
            <a:pPr eaLnBrk="1" hangingPunct="1">
              <a:tabLst>
                <a:tab pos="1971675" algn="l"/>
              </a:tabLst>
            </a:pPr>
            <a:r>
              <a:rPr lang="en-US" smtClean="0"/>
              <a:t>Examples: assume EAX = 5, EBX = 10, and ECX = 5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1971675" algn="l"/>
              </a:tabLst>
            </a:pPr>
            <a:endParaRPr lang="en-US" smtClean="0"/>
          </a:p>
        </p:txBody>
      </p:sp>
      <p:sp>
        <p:nvSpPr>
          <p:cNvPr id="1084420" name="Text Box 4"/>
          <p:cNvSpPr txBox="1">
            <a:spLocks noChangeArrowheads="1"/>
          </p:cNvSpPr>
          <p:nvPr/>
        </p:nvSpPr>
        <p:spPr bwMode="auto">
          <a:xfrm>
            <a:off x="942975" y="5240338"/>
            <a:ext cx="6740525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lnSpc>
                <a:spcPct val="110000"/>
              </a:lnSpc>
              <a:tabLst>
                <a:tab pos="457200" algn="l"/>
                <a:tab pos="32004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cmp eax, ebx</a:t>
            </a:r>
          </a:p>
          <a:p>
            <a:pPr algn="l">
              <a:lnSpc>
                <a:spcPct val="110000"/>
              </a:lnSpc>
              <a:tabLst>
                <a:tab pos="457200" algn="l"/>
                <a:tab pos="32004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cmp eax, ecx</a:t>
            </a:r>
          </a:p>
        </p:txBody>
      </p:sp>
      <p:sp>
        <p:nvSpPr>
          <p:cNvPr id="1084424" name="Text Box 8"/>
          <p:cNvSpPr txBox="1">
            <a:spLocks noChangeArrowheads="1"/>
          </p:cNvSpPr>
          <p:nvPr/>
        </p:nvSpPr>
        <p:spPr bwMode="auto">
          <a:xfrm>
            <a:off x="3476625" y="5240338"/>
            <a:ext cx="42068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lnSpc>
                <a:spcPct val="110000"/>
              </a:lnSpc>
              <a:tabLst>
                <a:tab pos="457200" algn="l"/>
                <a:tab pos="32004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; OF=0, CF=1, SF=1, ZF=0</a:t>
            </a:r>
          </a:p>
          <a:p>
            <a:pPr algn="l">
              <a:lnSpc>
                <a:spcPct val="110000"/>
              </a:lnSpc>
              <a:tabLst>
                <a:tab pos="457200" algn="l"/>
                <a:tab pos="32004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; OF=0, CF=0, SF=0, ZF=1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844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84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84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84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84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4420" grpId="0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Unsigned Comparison</a:t>
            </a:r>
          </a:p>
        </p:txBody>
      </p:sp>
      <p:sp>
        <p:nvSpPr>
          <p:cNvPr id="115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65725"/>
          </a:xfrm>
        </p:spPr>
        <p:txBody>
          <a:bodyPr/>
          <a:lstStyle/>
          <a:p>
            <a:pPr eaLnBrk="1" hangingPunct="1">
              <a:spcBef>
                <a:spcPct val="45000"/>
              </a:spcBef>
            </a:pPr>
            <a:r>
              <a:rPr lang="en-US" smtClean="0"/>
              <a:t>CMP can perform unsigned and signed comparisons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mtClean="0"/>
              <a:t>The </a:t>
            </a:r>
            <a:r>
              <a:rPr lang="en-US" i="1" smtClean="0"/>
              <a:t>destination</a:t>
            </a:r>
            <a:r>
              <a:rPr lang="en-US" smtClean="0"/>
              <a:t> and </a:t>
            </a:r>
            <a:r>
              <a:rPr lang="en-US" i="1" smtClean="0"/>
              <a:t>source</a:t>
            </a:r>
            <a:r>
              <a:rPr lang="en-US" smtClean="0"/>
              <a:t> operands can be unsigned or signed</a:t>
            </a:r>
          </a:p>
          <a:p>
            <a:pPr eaLnBrk="1" hangingPunct="1">
              <a:spcBef>
                <a:spcPct val="45000"/>
              </a:spcBef>
            </a:pPr>
            <a:r>
              <a:rPr lang="en-US" smtClean="0"/>
              <a:t>For unsigned comparison, we examine ZF and CF flags</a:t>
            </a:r>
          </a:p>
          <a:p>
            <a:pPr eaLnBrk="1" hangingPunct="1">
              <a:spcBef>
                <a:spcPct val="45000"/>
              </a:spcBef>
            </a:pPr>
            <a:endParaRPr lang="en-US" smtClean="0"/>
          </a:p>
          <a:p>
            <a:pPr eaLnBrk="1" hangingPunct="1">
              <a:spcBef>
                <a:spcPct val="45000"/>
              </a:spcBef>
            </a:pPr>
            <a:endParaRPr lang="en-US" smtClean="0"/>
          </a:p>
          <a:p>
            <a:pPr eaLnBrk="1" hangingPunct="1">
              <a:spcBef>
                <a:spcPct val="45000"/>
              </a:spcBef>
            </a:pPr>
            <a:endParaRPr lang="en-US" smtClean="0"/>
          </a:p>
          <a:p>
            <a:pPr eaLnBrk="1" hangingPunct="1">
              <a:spcBef>
                <a:spcPct val="45000"/>
              </a:spcBef>
            </a:pPr>
            <a:r>
              <a:rPr lang="en-US" smtClean="0"/>
              <a:t>CMP does a subtraction and CF is the </a:t>
            </a:r>
            <a:r>
              <a:rPr lang="en-US" smtClean="0">
                <a:solidFill>
                  <a:srgbClr val="FF0000"/>
                </a:solidFill>
              </a:rPr>
              <a:t>borrow</a:t>
            </a:r>
            <a:r>
              <a:rPr lang="en-US" smtClean="0"/>
              <a:t> flag</a:t>
            </a:r>
          </a:p>
          <a:p>
            <a:pPr eaLnBrk="1" hangingPunct="1">
              <a:spcBef>
                <a:spcPct val="45000"/>
              </a:spcBef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z="2000" smtClean="0"/>
              <a:t>CF = 1 if and only if </a:t>
            </a:r>
            <a:r>
              <a:rPr lang="en-US" sz="2000" smtClean="0">
                <a:solidFill>
                  <a:srgbClr val="FF0000"/>
                </a:solidFill>
              </a:rPr>
              <a:t>unsigned</a:t>
            </a:r>
            <a:r>
              <a:rPr lang="en-US" sz="2000" smtClean="0"/>
              <a:t> destination &lt; </a:t>
            </a:r>
            <a:r>
              <a:rPr lang="en-US" sz="2000" smtClean="0">
                <a:solidFill>
                  <a:srgbClr val="FF0000"/>
                </a:solidFill>
              </a:rPr>
              <a:t>unsigned</a:t>
            </a:r>
            <a:r>
              <a:rPr lang="en-US" sz="2000" smtClean="0"/>
              <a:t> source</a:t>
            </a:r>
          </a:p>
          <a:p>
            <a:pPr eaLnBrk="1" hangingPunct="1">
              <a:spcBef>
                <a:spcPct val="45000"/>
              </a:spcBef>
            </a:pPr>
            <a:r>
              <a:rPr lang="en-US" smtClean="0"/>
              <a:t>Assume AL = 5 and BL = -1 = FFh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cmp al, bl ; Sets carry flag CF = 1</a:t>
            </a:r>
          </a:p>
        </p:txBody>
      </p:sp>
      <p:graphicFrame>
        <p:nvGraphicFramePr>
          <p:cNvPr id="1157197" name="Group 77"/>
          <p:cNvGraphicFramePr>
            <a:graphicFrameLocks noGrp="1"/>
          </p:cNvGraphicFramePr>
          <p:nvPr/>
        </p:nvGraphicFramePr>
        <p:xfrm>
          <a:off x="949325" y="2628900"/>
          <a:ext cx="5235575" cy="1493520"/>
        </p:xfrm>
        <a:graphic>
          <a:graphicData uri="http://schemas.openxmlformats.org/drawingml/2006/table">
            <a:tbl>
              <a:tblPr/>
              <a:tblGrid>
                <a:gridCol w="4216400"/>
                <a:gridCol w="495300"/>
                <a:gridCol w="523875"/>
              </a:tblGrid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Unsigned Comparison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unsigned destination &lt; unsigned source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unsigned destination &gt; unsigned source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destination = source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57236" name="Text Box 116"/>
          <p:cNvSpPr txBox="1">
            <a:spLocks noChangeArrowheads="1"/>
          </p:cNvSpPr>
          <p:nvPr/>
        </p:nvSpPr>
        <p:spPr bwMode="auto">
          <a:xfrm>
            <a:off x="6589713" y="2679700"/>
            <a:ext cx="1900237" cy="1323975"/>
          </a:xfrm>
          <a:prstGeom prst="rect">
            <a:avLst/>
          </a:prstGeom>
          <a:noFill/>
          <a:ln w="12700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To check for equality, it is enough to check ZF flag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57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57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57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23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Signed Comparison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signed comparison, we examine SF, OF, and ZF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Recall for subtraction, the overflow flag is set when …</a:t>
            </a:r>
          </a:p>
          <a:p>
            <a:pPr lvl="1" eaLnBrk="1" hangingPunct="1"/>
            <a:r>
              <a:rPr lang="en-US" smtClean="0"/>
              <a:t>Operands have different signs and result sign ≠ destination sign</a:t>
            </a:r>
          </a:p>
          <a:p>
            <a:pPr eaLnBrk="1" hangingPunct="1"/>
            <a:r>
              <a:rPr lang="en-US" smtClean="0"/>
              <a:t>CMP AL, BL (consider the four cases shown below)</a:t>
            </a:r>
          </a:p>
        </p:txBody>
      </p:sp>
      <p:graphicFrame>
        <p:nvGraphicFramePr>
          <p:cNvPr id="1158286" name="Group 142"/>
          <p:cNvGraphicFramePr>
            <a:graphicFrameLocks noGrp="1"/>
          </p:cNvGraphicFramePr>
          <p:nvPr/>
        </p:nvGraphicFramePr>
        <p:xfrm>
          <a:off x="942975" y="1644650"/>
          <a:ext cx="5765800" cy="1502160"/>
        </p:xfrm>
        <a:graphic>
          <a:graphicData uri="http://schemas.openxmlformats.org/drawingml/2006/table">
            <a:tbl>
              <a:tblPr/>
              <a:tblGrid>
                <a:gridCol w="3921125"/>
                <a:gridCol w="1844675"/>
              </a:tblGrid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Signed Comparison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Flags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signed destination &lt; signed source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SF ≠ OF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signed destination &gt; signed source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SF = OF, ZF = 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destination = source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ZF = 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116"/>
          <p:cNvGrpSpPr>
            <a:grpSpLocks/>
          </p:cNvGrpSpPr>
          <p:nvPr/>
        </p:nvGrpSpPr>
        <p:grpSpPr bwMode="auto">
          <a:xfrm>
            <a:off x="942975" y="4638675"/>
            <a:ext cx="3227388" cy="346075"/>
            <a:chOff x="594" y="2922"/>
            <a:chExt cx="2033" cy="218"/>
          </a:xfrm>
        </p:grpSpPr>
        <p:sp>
          <p:nvSpPr>
            <p:cNvPr id="18478" name="Text Box 110"/>
            <p:cNvSpPr txBox="1">
              <a:spLocks noChangeArrowheads="1"/>
            </p:cNvSpPr>
            <p:nvPr/>
          </p:nvSpPr>
          <p:spPr bwMode="auto">
            <a:xfrm>
              <a:off x="594" y="2922"/>
              <a:ext cx="653" cy="21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0" bIns="0" anchor="ctr"/>
            <a:lstStyle/>
            <a:p>
              <a:pPr algn="l">
                <a:spcBef>
                  <a:spcPct val="50000"/>
                </a:spcBef>
              </a:pPr>
              <a:r>
                <a:rPr lang="en-US" sz="1800"/>
                <a:t>Case 1</a:t>
              </a:r>
            </a:p>
          </p:txBody>
        </p:sp>
        <p:sp>
          <p:nvSpPr>
            <p:cNvPr id="18479" name="Text Box 111"/>
            <p:cNvSpPr txBox="1">
              <a:spLocks noChangeArrowheads="1"/>
            </p:cNvSpPr>
            <p:nvPr/>
          </p:nvSpPr>
          <p:spPr bwMode="auto">
            <a:xfrm>
              <a:off x="1247" y="2922"/>
              <a:ext cx="690" cy="21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0" bIns="0" anchor="ctr"/>
            <a:lstStyle/>
            <a:p>
              <a:pPr algn="l">
                <a:spcBef>
                  <a:spcPct val="50000"/>
                </a:spcBef>
              </a:pPr>
              <a:r>
                <a:rPr lang="en-US" sz="1800"/>
                <a:t>AL =  80</a:t>
              </a:r>
            </a:p>
          </p:txBody>
        </p:sp>
        <p:sp>
          <p:nvSpPr>
            <p:cNvPr id="18480" name="Text Box 112"/>
            <p:cNvSpPr txBox="1">
              <a:spLocks noChangeArrowheads="1"/>
            </p:cNvSpPr>
            <p:nvPr/>
          </p:nvSpPr>
          <p:spPr bwMode="auto">
            <a:xfrm>
              <a:off x="1937" y="2922"/>
              <a:ext cx="690" cy="21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0" bIns="0" anchor="ctr"/>
            <a:lstStyle/>
            <a:p>
              <a:pPr algn="l">
                <a:spcBef>
                  <a:spcPct val="50000"/>
                </a:spcBef>
              </a:pPr>
              <a:r>
                <a:rPr lang="en-US" sz="1800"/>
                <a:t>BL =  50</a:t>
              </a:r>
            </a:p>
          </p:txBody>
        </p:sp>
      </p:grpSp>
      <p:sp>
        <p:nvSpPr>
          <p:cNvPr id="1158257" name="Text Box 113"/>
          <p:cNvSpPr txBox="1">
            <a:spLocks noChangeArrowheads="1"/>
          </p:cNvSpPr>
          <p:nvPr/>
        </p:nvSpPr>
        <p:spPr bwMode="auto">
          <a:xfrm>
            <a:off x="4167188" y="4638675"/>
            <a:ext cx="923925" cy="3460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>
              <a:spcBef>
                <a:spcPct val="50000"/>
              </a:spcBef>
            </a:pPr>
            <a:r>
              <a:rPr lang="en-US" sz="1800"/>
              <a:t>OF = 0</a:t>
            </a:r>
          </a:p>
        </p:txBody>
      </p:sp>
      <p:sp>
        <p:nvSpPr>
          <p:cNvPr id="1158258" name="Text Box 114"/>
          <p:cNvSpPr txBox="1">
            <a:spLocks noChangeArrowheads="1"/>
          </p:cNvSpPr>
          <p:nvPr/>
        </p:nvSpPr>
        <p:spPr bwMode="auto">
          <a:xfrm>
            <a:off x="5091113" y="4638675"/>
            <a:ext cx="923925" cy="3460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>
              <a:spcBef>
                <a:spcPct val="50000"/>
              </a:spcBef>
            </a:pPr>
            <a:r>
              <a:rPr lang="en-US" sz="1800"/>
              <a:t>SF = 0</a:t>
            </a:r>
          </a:p>
        </p:txBody>
      </p:sp>
      <p:sp>
        <p:nvSpPr>
          <p:cNvPr id="1158259" name="Text Box 115"/>
          <p:cNvSpPr txBox="1">
            <a:spLocks noChangeArrowheads="1"/>
          </p:cNvSpPr>
          <p:nvPr/>
        </p:nvSpPr>
        <p:spPr bwMode="auto">
          <a:xfrm>
            <a:off x="6011863" y="4638675"/>
            <a:ext cx="1036637" cy="3460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>
              <a:spcBef>
                <a:spcPct val="50000"/>
              </a:spcBef>
            </a:pPr>
            <a:r>
              <a:rPr lang="en-US" sz="1800"/>
              <a:t>AL &gt; BL</a:t>
            </a:r>
          </a:p>
        </p:txBody>
      </p:sp>
      <p:grpSp>
        <p:nvGrpSpPr>
          <p:cNvPr id="3" name="Group 117"/>
          <p:cNvGrpSpPr>
            <a:grpSpLocks/>
          </p:cNvGrpSpPr>
          <p:nvPr/>
        </p:nvGrpSpPr>
        <p:grpSpPr bwMode="auto">
          <a:xfrm>
            <a:off x="942975" y="4984750"/>
            <a:ext cx="3227388" cy="346075"/>
            <a:chOff x="594" y="2922"/>
            <a:chExt cx="2033" cy="218"/>
          </a:xfrm>
        </p:grpSpPr>
        <p:sp>
          <p:nvSpPr>
            <p:cNvPr id="18475" name="Text Box 118"/>
            <p:cNvSpPr txBox="1">
              <a:spLocks noChangeArrowheads="1"/>
            </p:cNvSpPr>
            <p:nvPr/>
          </p:nvSpPr>
          <p:spPr bwMode="auto">
            <a:xfrm>
              <a:off x="594" y="2922"/>
              <a:ext cx="653" cy="21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0" bIns="0" anchor="ctr"/>
            <a:lstStyle/>
            <a:p>
              <a:pPr algn="l">
                <a:spcBef>
                  <a:spcPct val="50000"/>
                </a:spcBef>
              </a:pPr>
              <a:r>
                <a:rPr lang="en-US" sz="1800"/>
                <a:t>Case 2</a:t>
              </a:r>
            </a:p>
          </p:txBody>
        </p:sp>
        <p:sp>
          <p:nvSpPr>
            <p:cNvPr id="18476" name="Text Box 119"/>
            <p:cNvSpPr txBox="1">
              <a:spLocks noChangeArrowheads="1"/>
            </p:cNvSpPr>
            <p:nvPr/>
          </p:nvSpPr>
          <p:spPr bwMode="auto">
            <a:xfrm>
              <a:off x="1247" y="2922"/>
              <a:ext cx="690" cy="21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0" bIns="0" anchor="ctr"/>
            <a:lstStyle/>
            <a:p>
              <a:pPr algn="l">
                <a:spcBef>
                  <a:spcPct val="50000"/>
                </a:spcBef>
              </a:pPr>
              <a:r>
                <a:rPr lang="en-US" sz="1800"/>
                <a:t>AL = -80</a:t>
              </a:r>
            </a:p>
          </p:txBody>
        </p:sp>
        <p:sp>
          <p:nvSpPr>
            <p:cNvPr id="18477" name="Text Box 120"/>
            <p:cNvSpPr txBox="1">
              <a:spLocks noChangeArrowheads="1"/>
            </p:cNvSpPr>
            <p:nvPr/>
          </p:nvSpPr>
          <p:spPr bwMode="auto">
            <a:xfrm>
              <a:off x="1937" y="2922"/>
              <a:ext cx="690" cy="21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0" bIns="0" anchor="ctr"/>
            <a:lstStyle/>
            <a:p>
              <a:pPr algn="l">
                <a:spcBef>
                  <a:spcPct val="50000"/>
                </a:spcBef>
              </a:pPr>
              <a:r>
                <a:rPr lang="en-US" sz="1800"/>
                <a:t>BL = -50</a:t>
              </a:r>
            </a:p>
          </p:txBody>
        </p:sp>
      </p:grpSp>
      <p:sp>
        <p:nvSpPr>
          <p:cNvPr id="1158265" name="Text Box 121"/>
          <p:cNvSpPr txBox="1">
            <a:spLocks noChangeArrowheads="1"/>
          </p:cNvSpPr>
          <p:nvPr/>
        </p:nvSpPr>
        <p:spPr bwMode="auto">
          <a:xfrm>
            <a:off x="4167188" y="4984750"/>
            <a:ext cx="923925" cy="3460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>
              <a:spcBef>
                <a:spcPct val="50000"/>
              </a:spcBef>
            </a:pPr>
            <a:r>
              <a:rPr lang="en-US" sz="1800"/>
              <a:t>OF = 0</a:t>
            </a:r>
          </a:p>
        </p:txBody>
      </p:sp>
      <p:sp>
        <p:nvSpPr>
          <p:cNvPr id="1158266" name="Text Box 122"/>
          <p:cNvSpPr txBox="1">
            <a:spLocks noChangeArrowheads="1"/>
          </p:cNvSpPr>
          <p:nvPr/>
        </p:nvSpPr>
        <p:spPr bwMode="auto">
          <a:xfrm>
            <a:off x="5091113" y="4984750"/>
            <a:ext cx="923925" cy="3460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>
              <a:spcBef>
                <a:spcPct val="50000"/>
              </a:spcBef>
            </a:pPr>
            <a:r>
              <a:rPr lang="en-US" sz="1800"/>
              <a:t>SF = 1</a:t>
            </a:r>
          </a:p>
        </p:txBody>
      </p:sp>
      <p:sp>
        <p:nvSpPr>
          <p:cNvPr id="1158267" name="Text Box 123"/>
          <p:cNvSpPr txBox="1">
            <a:spLocks noChangeArrowheads="1"/>
          </p:cNvSpPr>
          <p:nvPr/>
        </p:nvSpPr>
        <p:spPr bwMode="auto">
          <a:xfrm>
            <a:off x="6011863" y="4984750"/>
            <a:ext cx="1036637" cy="3460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>
              <a:spcBef>
                <a:spcPct val="50000"/>
              </a:spcBef>
            </a:pPr>
            <a:r>
              <a:rPr lang="en-US" sz="1800"/>
              <a:t>AL &lt; BL</a:t>
            </a:r>
          </a:p>
        </p:txBody>
      </p:sp>
      <p:grpSp>
        <p:nvGrpSpPr>
          <p:cNvPr id="4" name="Group 124"/>
          <p:cNvGrpSpPr>
            <a:grpSpLocks/>
          </p:cNvGrpSpPr>
          <p:nvPr/>
        </p:nvGrpSpPr>
        <p:grpSpPr bwMode="auto">
          <a:xfrm>
            <a:off x="942975" y="5330825"/>
            <a:ext cx="3227388" cy="346075"/>
            <a:chOff x="594" y="2922"/>
            <a:chExt cx="2033" cy="218"/>
          </a:xfrm>
        </p:grpSpPr>
        <p:sp>
          <p:nvSpPr>
            <p:cNvPr id="18472" name="Text Box 125"/>
            <p:cNvSpPr txBox="1">
              <a:spLocks noChangeArrowheads="1"/>
            </p:cNvSpPr>
            <p:nvPr/>
          </p:nvSpPr>
          <p:spPr bwMode="auto">
            <a:xfrm>
              <a:off x="594" y="2922"/>
              <a:ext cx="653" cy="21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0" bIns="0" anchor="ctr"/>
            <a:lstStyle/>
            <a:p>
              <a:pPr algn="l">
                <a:spcBef>
                  <a:spcPct val="50000"/>
                </a:spcBef>
              </a:pPr>
              <a:r>
                <a:rPr lang="en-US" sz="1800"/>
                <a:t>Case 3</a:t>
              </a:r>
            </a:p>
          </p:txBody>
        </p:sp>
        <p:sp>
          <p:nvSpPr>
            <p:cNvPr id="18473" name="Text Box 126"/>
            <p:cNvSpPr txBox="1">
              <a:spLocks noChangeArrowheads="1"/>
            </p:cNvSpPr>
            <p:nvPr/>
          </p:nvSpPr>
          <p:spPr bwMode="auto">
            <a:xfrm>
              <a:off x="1247" y="2922"/>
              <a:ext cx="690" cy="21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0" bIns="0" anchor="ctr"/>
            <a:lstStyle/>
            <a:p>
              <a:pPr algn="l">
                <a:spcBef>
                  <a:spcPct val="50000"/>
                </a:spcBef>
              </a:pPr>
              <a:r>
                <a:rPr lang="en-US" sz="1800"/>
                <a:t>AL =  80</a:t>
              </a:r>
            </a:p>
          </p:txBody>
        </p:sp>
        <p:sp>
          <p:nvSpPr>
            <p:cNvPr id="18474" name="Text Box 127"/>
            <p:cNvSpPr txBox="1">
              <a:spLocks noChangeArrowheads="1"/>
            </p:cNvSpPr>
            <p:nvPr/>
          </p:nvSpPr>
          <p:spPr bwMode="auto">
            <a:xfrm>
              <a:off x="1937" y="2922"/>
              <a:ext cx="690" cy="21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0" bIns="0" anchor="ctr"/>
            <a:lstStyle/>
            <a:p>
              <a:pPr algn="l">
                <a:spcBef>
                  <a:spcPct val="50000"/>
                </a:spcBef>
              </a:pPr>
              <a:r>
                <a:rPr lang="en-US" sz="1800"/>
                <a:t>BL = -50</a:t>
              </a:r>
            </a:p>
          </p:txBody>
        </p:sp>
      </p:grpSp>
      <p:sp>
        <p:nvSpPr>
          <p:cNvPr id="1158272" name="Text Box 128"/>
          <p:cNvSpPr txBox="1">
            <a:spLocks noChangeArrowheads="1"/>
          </p:cNvSpPr>
          <p:nvPr/>
        </p:nvSpPr>
        <p:spPr bwMode="auto">
          <a:xfrm>
            <a:off x="4167188" y="5330825"/>
            <a:ext cx="923925" cy="3460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>
              <a:spcBef>
                <a:spcPct val="50000"/>
              </a:spcBef>
            </a:pPr>
            <a:r>
              <a:rPr lang="en-US" sz="1800"/>
              <a:t>OF = 1</a:t>
            </a:r>
          </a:p>
        </p:txBody>
      </p:sp>
      <p:sp>
        <p:nvSpPr>
          <p:cNvPr id="1158273" name="Text Box 129"/>
          <p:cNvSpPr txBox="1">
            <a:spLocks noChangeArrowheads="1"/>
          </p:cNvSpPr>
          <p:nvPr/>
        </p:nvSpPr>
        <p:spPr bwMode="auto">
          <a:xfrm>
            <a:off x="5091113" y="5330825"/>
            <a:ext cx="923925" cy="3460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>
              <a:spcBef>
                <a:spcPct val="50000"/>
              </a:spcBef>
            </a:pPr>
            <a:r>
              <a:rPr lang="en-US" sz="1800"/>
              <a:t>SF = 1</a:t>
            </a:r>
          </a:p>
        </p:txBody>
      </p:sp>
      <p:sp>
        <p:nvSpPr>
          <p:cNvPr id="1158274" name="Text Box 130"/>
          <p:cNvSpPr txBox="1">
            <a:spLocks noChangeArrowheads="1"/>
          </p:cNvSpPr>
          <p:nvPr/>
        </p:nvSpPr>
        <p:spPr bwMode="auto">
          <a:xfrm>
            <a:off x="6011863" y="5330825"/>
            <a:ext cx="1036637" cy="3460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>
              <a:spcBef>
                <a:spcPct val="50000"/>
              </a:spcBef>
            </a:pPr>
            <a:r>
              <a:rPr lang="en-US" sz="1800"/>
              <a:t>AL &gt; BL</a:t>
            </a:r>
          </a:p>
        </p:txBody>
      </p:sp>
      <p:grpSp>
        <p:nvGrpSpPr>
          <p:cNvPr id="5" name="Group 131"/>
          <p:cNvGrpSpPr>
            <a:grpSpLocks/>
          </p:cNvGrpSpPr>
          <p:nvPr/>
        </p:nvGrpSpPr>
        <p:grpSpPr bwMode="auto">
          <a:xfrm>
            <a:off x="942975" y="5676900"/>
            <a:ext cx="3227388" cy="346075"/>
            <a:chOff x="594" y="2922"/>
            <a:chExt cx="2033" cy="218"/>
          </a:xfrm>
        </p:grpSpPr>
        <p:sp>
          <p:nvSpPr>
            <p:cNvPr id="18469" name="Text Box 132"/>
            <p:cNvSpPr txBox="1">
              <a:spLocks noChangeArrowheads="1"/>
            </p:cNvSpPr>
            <p:nvPr/>
          </p:nvSpPr>
          <p:spPr bwMode="auto">
            <a:xfrm>
              <a:off x="594" y="2922"/>
              <a:ext cx="653" cy="21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0" bIns="0" anchor="ctr"/>
            <a:lstStyle/>
            <a:p>
              <a:pPr algn="l">
                <a:spcBef>
                  <a:spcPct val="50000"/>
                </a:spcBef>
              </a:pPr>
              <a:r>
                <a:rPr lang="en-US" sz="1800"/>
                <a:t>Case 4</a:t>
              </a:r>
            </a:p>
          </p:txBody>
        </p:sp>
        <p:sp>
          <p:nvSpPr>
            <p:cNvPr id="18470" name="Text Box 133"/>
            <p:cNvSpPr txBox="1">
              <a:spLocks noChangeArrowheads="1"/>
            </p:cNvSpPr>
            <p:nvPr/>
          </p:nvSpPr>
          <p:spPr bwMode="auto">
            <a:xfrm>
              <a:off x="1247" y="2922"/>
              <a:ext cx="690" cy="21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0" bIns="0" anchor="ctr"/>
            <a:lstStyle/>
            <a:p>
              <a:pPr algn="l">
                <a:spcBef>
                  <a:spcPct val="50000"/>
                </a:spcBef>
              </a:pPr>
              <a:r>
                <a:rPr lang="en-US" sz="1800"/>
                <a:t>AL = -80</a:t>
              </a:r>
            </a:p>
          </p:txBody>
        </p:sp>
        <p:sp>
          <p:nvSpPr>
            <p:cNvPr id="18471" name="Text Box 134"/>
            <p:cNvSpPr txBox="1">
              <a:spLocks noChangeArrowheads="1"/>
            </p:cNvSpPr>
            <p:nvPr/>
          </p:nvSpPr>
          <p:spPr bwMode="auto">
            <a:xfrm>
              <a:off x="1937" y="2922"/>
              <a:ext cx="690" cy="21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0" bIns="0" anchor="ctr"/>
            <a:lstStyle/>
            <a:p>
              <a:pPr algn="l">
                <a:spcBef>
                  <a:spcPct val="50000"/>
                </a:spcBef>
              </a:pPr>
              <a:r>
                <a:rPr lang="en-US" sz="1800"/>
                <a:t>BL =  50</a:t>
              </a:r>
            </a:p>
          </p:txBody>
        </p:sp>
      </p:grpSp>
      <p:sp>
        <p:nvSpPr>
          <p:cNvPr id="1158279" name="Text Box 135"/>
          <p:cNvSpPr txBox="1">
            <a:spLocks noChangeArrowheads="1"/>
          </p:cNvSpPr>
          <p:nvPr/>
        </p:nvSpPr>
        <p:spPr bwMode="auto">
          <a:xfrm>
            <a:off x="4167188" y="5676900"/>
            <a:ext cx="923925" cy="3460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>
              <a:spcBef>
                <a:spcPct val="50000"/>
              </a:spcBef>
            </a:pPr>
            <a:r>
              <a:rPr lang="en-US" sz="1800"/>
              <a:t>OF = 1</a:t>
            </a:r>
          </a:p>
        </p:txBody>
      </p:sp>
      <p:sp>
        <p:nvSpPr>
          <p:cNvPr id="1158280" name="Text Box 136"/>
          <p:cNvSpPr txBox="1">
            <a:spLocks noChangeArrowheads="1"/>
          </p:cNvSpPr>
          <p:nvPr/>
        </p:nvSpPr>
        <p:spPr bwMode="auto">
          <a:xfrm>
            <a:off x="5091113" y="5676900"/>
            <a:ext cx="923925" cy="3460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>
              <a:spcBef>
                <a:spcPct val="50000"/>
              </a:spcBef>
            </a:pPr>
            <a:r>
              <a:rPr lang="en-US" sz="1800"/>
              <a:t>SF = 0</a:t>
            </a:r>
          </a:p>
        </p:txBody>
      </p:sp>
      <p:sp>
        <p:nvSpPr>
          <p:cNvPr id="1158281" name="Text Box 137"/>
          <p:cNvSpPr txBox="1">
            <a:spLocks noChangeArrowheads="1"/>
          </p:cNvSpPr>
          <p:nvPr/>
        </p:nvSpPr>
        <p:spPr bwMode="auto">
          <a:xfrm>
            <a:off x="6011863" y="5676900"/>
            <a:ext cx="1036637" cy="3460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>
              <a:spcBef>
                <a:spcPct val="50000"/>
              </a:spcBef>
            </a:pPr>
            <a:r>
              <a:rPr lang="en-US" sz="1800"/>
              <a:t>AL &lt; BL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58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58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58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58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58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58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58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158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158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158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158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158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8257" grpId="0" animBg="1"/>
      <p:bldP spid="1158258" grpId="0" animBg="1"/>
      <p:bldP spid="1158259" grpId="0" animBg="1"/>
      <p:bldP spid="1158265" grpId="0" animBg="1"/>
      <p:bldP spid="1158266" grpId="0" animBg="1"/>
      <p:bldP spid="1158267" grpId="0" animBg="1"/>
      <p:bldP spid="1158272" grpId="0" animBg="1"/>
      <p:bldP spid="1158273" grpId="0" animBg="1"/>
      <p:bldP spid="1158274" grpId="0" animBg="1"/>
      <p:bldP spid="1158279" grpId="0" animBg="1"/>
      <p:bldP spid="1158280" grpId="0" animBg="1"/>
      <p:bldP spid="115828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. . 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Boolean and Comparison Instructions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Conditional Jumps</a:t>
            </a:r>
          </a:p>
          <a:p>
            <a:pPr eaLnBrk="1" hangingPunct="1"/>
            <a:r>
              <a:rPr lang="en-US" smtClean="0"/>
              <a:t>Conditional Loop Instructions</a:t>
            </a:r>
          </a:p>
          <a:p>
            <a:pPr eaLnBrk="1" hangingPunct="1"/>
            <a:r>
              <a:rPr lang="en-US" smtClean="0"/>
              <a:t>Translating Conditional Structures</a:t>
            </a:r>
          </a:p>
          <a:p>
            <a:pPr eaLnBrk="1" hangingPunct="1"/>
            <a:r>
              <a:rPr lang="en-US" smtClean="0"/>
              <a:t>Indirect Jump and Table-Driven Selection</a:t>
            </a:r>
          </a:p>
          <a:p>
            <a:pPr eaLnBrk="1" hangingPunct="1"/>
            <a:r>
              <a:rPr lang="en-US" smtClean="0"/>
              <a:t>Application: Sorting an Integer Array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Structures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84775"/>
          </a:xfrm>
        </p:spPr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en-US" smtClean="0"/>
              <a:t>No high-level control structures in assembly language</a:t>
            </a:r>
          </a:p>
          <a:p>
            <a:pPr eaLnBrk="1" hangingPunct="1">
              <a:spcBef>
                <a:spcPct val="60000"/>
              </a:spcBef>
            </a:pPr>
            <a:r>
              <a:rPr lang="en-US" smtClean="0"/>
              <a:t>Comparisons and conditional jumps are used to …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smtClean="0"/>
              <a:t>Implement conditional structures such as IF statements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smtClean="0"/>
              <a:t>Implement conditional loops</a:t>
            </a:r>
          </a:p>
          <a:p>
            <a:pPr eaLnBrk="1" hangingPunct="1">
              <a:spcBef>
                <a:spcPct val="60000"/>
              </a:spcBef>
            </a:pPr>
            <a:r>
              <a:rPr lang="en-US" smtClean="0"/>
              <a:t>Types of Conditional Jump Instructions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smtClean="0"/>
              <a:t>Jumps based on specific flags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smtClean="0"/>
              <a:t>Jumps based on equality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smtClean="0"/>
              <a:t>Jumps based on unsigned comparisons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smtClean="0"/>
              <a:t>Jumps based on signed comparisons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smtClean="0"/>
              <a:t>Jumps based on the value of CX or ECX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Jumps Based on Specific Flags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3738" y="2103438"/>
            <a:ext cx="5486400" cy="41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90538" y="1123950"/>
            <a:ext cx="82296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7663" indent="-347663" algn="l">
              <a:spcBef>
                <a:spcPct val="30000"/>
              </a:spcBef>
              <a:buFont typeface="Wingdings" pitchFamily="2" charset="2"/>
              <a:buChar char="v"/>
            </a:pPr>
            <a:r>
              <a:rPr lang="en-US" sz="2400"/>
              <a:t>Conditional Jump Instruction has the following syntax:</a:t>
            </a:r>
          </a:p>
          <a:p>
            <a:pPr marL="347663" indent="-347663" algn="l">
              <a:spcBef>
                <a:spcPct val="20000"/>
              </a:spcBef>
              <a:buFont typeface="Wingdings" pitchFamily="2" charset="2"/>
              <a:buNone/>
            </a:pPr>
            <a:r>
              <a:rPr lang="en-US"/>
              <a:t>	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i="1"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i="1">
                <a:latin typeface="Courier New" pitchFamily="49" charset="0"/>
                <a:cs typeface="Courier New" pitchFamily="49" charset="0"/>
              </a:rPr>
              <a:t>destination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	; </a:t>
            </a:r>
            <a:r>
              <a:rPr lang="en-US" b="1" i="1"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is the jump condition</a:t>
            </a:r>
            <a:r>
              <a:rPr lang="en-US" sz="2400"/>
              <a:t> 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82600" y="2276475"/>
            <a:ext cx="2649538" cy="391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7663" indent="-347663" algn="l">
              <a:spcBef>
                <a:spcPct val="40000"/>
              </a:spcBef>
              <a:buFont typeface="Wingdings" pitchFamily="2" charset="2"/>
              <a:buChar char="v"/>
            </a:pPr>
            <a:r>
              <a:rPr lang="en-US" sz="2400"/>
              <a:t>Destination</a:t>
            </a:r>
          </a:p>
          <a:p>
            <a:pPr marL="347663" indent="-347663" algn="l">
              <a:buFont typeface="Wingdings" pitchFamily="2" charset="2"/>
              <a:buNone/>
            </a:pPr>
            <a:r>
              <a:rPr lang="en-US" sz="2400"/>
              <a:t>	</a:t>
            </a:r>
            <a:r>
              <a:rPr lang="en-US" sz="1800"/>
              <a:t>Destination Label</a:t>
            </a:r>
          </a:p>
          <a:p>
            <a:pPr marL="347663" indent="-347663" algn="l">
              <a:spcBef>
                <a:spcPct val="40000"/>
              </a:spcBef>
              <a:buFont typeface="Wingdings" pitchFamily="2" charset="2"/>
              <a:buChar char="v"/>
            </a:pPr>
            <a:r>
              <a:rPr lang="en-US" sz="2400"/>
              <a:t>Prior to 386</a:t>
            </a:r>
          </a:p>
          <a:p>
            <a:pPr marL="347663" indent="-347663" algn="l">
              <a:buFont typeface="Wingdings" pitchFamily="2" charset="2"/>
              <a:buNone/>
            </a:pPr>
            <a:r>
              <a:rPr lang="en-US" sz="2400"/>
              <a:t>	</a:t>
            </a:r>
            <a:r>
              <a:rPr lang="en-US" sz="1800"/>
              <a:t>Jump must be within –128 to +127 bytes from current location</a:t>
            </a:r>
          </a:p>
          <a:p>
            <a:pPr marL="347663" indent="-347663" algn="l">
              <a:spcBef>
                <a:spcPct val="40000"/>
              </a:spcBef>
              <a:buFont typeface="Wingdings" pitchFamily="2" charset="2"/>
              <a:buChar char="v"/>
            </a:pPr>
            <a:r>
              <a:rPr lang="en-US" sz="2400"/>
              <a:t>IA-32</a:t>
            </a:r>
          </a:p>
          <a:p>
            <a:pPr marL="347663" indent="-347663" algn="l">
              <a:buFont typeface="Wingdings" pitchFamily="2" charset="2"/>
              <a:buNone/>
            </a:pPr>
            <a:r>
              <a:rPr lang="en-US" sz="2400"/>
              <a:t>	</a:t>
            </a:r>
            <a:r>
              <a:rPr lang="en-US" sz="1800"/>
              <a:t>32-bit offset permits jump anywhere in 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Boolean and Comparison Instructions</a:t>
            </a:r>
          </a:p>
          <a:p>
            <a:pPr eaLnBrk="1" hangingPunct="1"/>
            <a:r>
              <a:rPr lang="en-US" smtClean="0"/>
              <a:t>Conditional Jumps</a:t>
            </a:r>
          </a:p>
          <a:p>
            <a:pPr eaLnBrk="1" hangingPunct="1"/>
            <a:r>
              <a:rPr lang="en-US" smtClean="0"/>
              <a:t>Conditional Loop Instructions</a:t>
            </a:r>
          </a:p>
          <a:p>
            <a:pPr eaLnBrk="1" hangingPunct="1"/>
            <a:r>
              <a:rPr lang="en-US" smtClean="0"/>
              <a:t>Translating Conditional Structures</a:t>
            </a:r>
          </a:p>
          <a:p>
            <a:pPr eaLnBrk="1" hangingPunct="1"/>
            <a:r>
              <a:rPr lang="en-US" smtClean="0"/>
              <a:t>Indirect Jump and Table-Driven Selection</a:t>
            </a:r>
          </a:p>
          <a:p>
            <a:pPr eaLnBrk="1" hangingPunct="1"/>
            <a:r>
              <a:rPr lang="en-US" smtClean="0"/>
              <a:t>Application: Sorting an Integer Array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Jumps Based on Equality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9750" y="1239838"/>
            <a:ext cx="5757863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2613" name="Rectangle 5"/>
          <p:cNvSpPr>
            <a:spLocks noChangeArrowheads="1"/>
          </p:cNvSpPr>
          <p:nvPr/>
        </p:nvSpPr>
        <p:spPr bwMode="auto">
          <a:xfrm>
            <a:off x="4859338" y="4351338"/>
            <a:ext cx="3802062" cy="1785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7663" indent="-347663" algn="l">
              <a:spcBef>
                <a:spcPct val="40000"/>
              </a:spcBef>
              <a:buFont typeface="Wingdings" pitchFamily="2" charset="2"/>
              <a:buNone/>
              <a:tabLst>
                <a:tab pos="179070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jecxz L2	; exit loop</a:t>
            </a:r>
          </a:p>
          <a:p>
            <a:pPr marL="347663" indent="-347663" algn="l">
              <a:spcBef>
                <a:spcPct val="40000"/>
              </a:spcBef>
              <a:buFont typeface="Wingdings" pitchFamily="2" charset="2"/>
              <a:buNone/>
              <a:tabLst>
                <a:tab pos="179070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L1: . . .	; loop body</a:t>
            </a:r>
          </a:p>
          <a:p>
            <a:pPr marL="347663" indent="-347663" algn="l">
              <a:spcBef>
                <a:spcPct val="40000"/>
              </a:spcBef>
              <a:buFont typeface="Wingdings" pitchFamily="2" charset="2"/>
              <a:buNone/>
              <a:tabLst>
                <a:tab pos="179070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loop L1</a:t>
            </a:r>
          </a:p>
          <a:p>
            <a:pPr marL="347663" indent="-347663" algn="l">
              <a:spcBef>
                <a:spcPct val="40000"/>
              </a:spcBef>
              <a:buFont typeface="Wingdings" pitchFamily="2" charset="2"/>
              <a:buNone/>
              <a:tabLst>
                <a:tab pos="179070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L2:</a:t>
            </a:r>
          </a:p>
        </p:txBody>
      </p:sp>
      <p:sp>
        <p:nvSpPr>
          <p:cNvPr id="1092614" name="Rectangle 6"/>
          <p:cNvSpPr>
            <a:spLocks noChangeArrowheads="1"/>
          </p:cNvSpPr>
          <p:nvPr/>
        </p:nvSpPr>
        <p:spPr bwMode="auto">
          <a:xfrm>
            <a:off x="539750" y="3486150"/>
            <a:ext cx="3686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7663" indent="-347663" algn="l">
              <a:spcBef>
                <a:spcPct val="40000"/>
              </a:spcBef>
              <a:buFont typeface="Wingdings" pitchFamily="2" charset="2"/>
              <a:buChar char="v"/>
            </a:pPr>
            <a:r>
              <a:rPr lang="en-US" sz="2400"/>
              <a:t>JE is equivalent to JZ</a:t>
            </a:r>
          </a:p>
        </p:txBody>
      </p:sp>
      <p:sp>
        <p:nvSpPr>
          <p:cNvPr id="1092616" name="Rectangle 8"/>
          <p:cNvSpPr>
            <a:spLocks noChangeArrowheads="1"/>
          </p:cNvSpPr>
          <p:nvPr/>
        </p:nvSpPr>
        <p:spPr bwMode="auto">
          <a:xfrm>
            <a:off x="4676775" y="3486150"/>
            <a:ext cx="38703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40000"/>
              </a:spcBef>
              <a:buFont typeface="Wingdings" pitchFamily="2" charset="2"/>
              <a:buChar char="v"/>
            </a:pPr>
            <a:r>
              <a:rPr lang="en-US" sz="2400"/>
              <a:t>JNE is equivalent to JNZ</a:t>
            </a:r>
          </a:p>
        </p:txBody>
      </p:sp>
      <p:sp>
        <p:nvSpPr>
          <p:cNvPr id="1092618" name="Rectangle 10"/>
          <p:cNvSpPr>
            <a:spLocks noChangeArrowheads="1"/>
          </p:cNvSpPr>
          <p:nvPr/>
        </p:nvSpPr>
        <p:spPr bwMode="auto">
          <a:xfrm>
            <a:off x="576263" y="4351338"/>
            <a:ext cx="4283075" cy="1311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361950" algn="l">
              <a:spcBef>
                <a:spcPct val="40000"/>
              </a:spcBef>
              <a:buFont typeface="Wingdings" pitchFamily="2" charset="2"/>
              <a:buChar char="v"/>
            </a:pPr>
            <a:r>
              <a:rPr lang="en-US" sz="2400"/>
              <a:t>JECXZ</a:t>
            </a:r>
          </a:p>
          <a:p>
            <a:pPr marL="361950" indent="-361950" algn="l">
              <a:spcBef>
                <a:spcPct val="40000"/>
              </a:spcBef>
              <a:buFont typeface="Wingdings" pitchFamily="2" charset="2"/>
              <a:buNone/>
            </a:pPr>
            <a:r>
              <a:rPr lang="en-US"/>
              <a:t>	Checked once at the beginning</a:t>
            </a:r>
          </a:p>
          <a:p>
            <a:pPr marL="361950" indent="-361950" algn="l">
              <a:spcBef>
                <a:spcPct val="40000"/>
              </a:spcBef>
              <a:buFont typeface="Wingdings" pitchFamily="2" charset="2"/>
              <a:buNone/>
            </a:pPr>
            <a:r>
              <a:rPr lang="en-US"/>
              <a:t>	Terminate a loop if ECX is zero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92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92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92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92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2613" grpId="0" animBg="1"/>
      <p:bldP spid="1092614" grpId="0"/>
      <p:bldP spid="1092616" grpId="0"/>
      <p:bldP spid="10926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 of Jump on Zero</a:t>
            </a:r>
          </a:p>
        </p:txBody>
      </p:sp>
      <p:sp>
        <p:nvSpPr>
          <p:cNvPr id="116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mtClean="0"/>
              <a:t>Task: Check whether integer value in EAX is even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mtClean="0"/>
              <a:t>	Solution: TEST whether the least significant bit is 0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mtClean="0"/>
              <a:t>	If zero, then EAX is even, otherwise it is odd</a:t>
            </a:r>
          </a:p>
          <a:p>
            <a:pPr eaLnBrk="1" hangingPunct="1">
              <a:spcBef>
                <a:spcPct val="60000"/>
              </a:spcBef>
              <a:buFont typeface="Wingdings" pitchFamily="2" charset="2"/>
              <a:buNone/>
            </a:pPr>
            <a:endParaRPr lang="en-US" smtClean="0"/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Task: Jump to label L1 if bits 0, 1, and 3 in AL are </a:t>
            </a:r>
            <a:r>
              <a:rPr lang="en-US" smtClean="0">
                <a:solidFill>
                  <a:schemeClr val="tx2"/>
                </a:solidFill>
              </a:rPr>
              <a:t>all set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Solution:</a:t>
            </a:r>
          </a:p>
        </p:txBody>
      </p:sp>
      <p:sp>
        <p:nvSpPr>
          <p:cNvPr id="1160196" name="Text Box 4"/>
          <p:cNvSpPr txBox="1">
            <a:spLocks noChangeArrowheads="1"/>
          </p:cNvSpPr>
          <p:nvPr/>
        </p:nvSpPr>
        <p:spPr bwMode="auto">
          <a:xfrm>
            <a:off x="885825" y="2852738"/>
            <a:ext cx="7294563" cy="922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lnSpc>
                <a:spcPct val="110000"/>
              </a:lnSpc>
              <a:tabLst>
                <a:tab pos="457200" algn="l"/>
                <a:tab pos="2867025" algn="l"/>
              </a:tabLst>
            </a:pPr>
            <a:r>
              <a:rPr lang="en-US" b="1">
                <a:latin typeface="Courier New" pitchFamily="49" charset="0"/>
              </a:rPr>
              <a:t>test eax, 1	; test bit 0 of eax</a:t>
            </a:r>
          </a:p>
          <a:p>
            <a:pPr algn="l">
              <a:lnSpc>
                <a:spcPct val="110000"/>
              </a:lnSpc>
              <a:tabLst>
                <a:tab pos="457200" algn="l"/>
                <a:tab pos="2867025" algn="l"/>
              </a:tabLst>
            </a:pPr>
            <a:r>
              <a:rPr lang="en-US" b="1">
                <a:latin typeface="Courier New" pitchFamily="49" charset="0"/>
              </a:rPr>
              <a:t>jz   EvenVal	; jump if Zero flag is set</a:t>
            </a:r>
          </a:p>
        </p:txBody>
      </p:sp>
      <p:sp>
        <p:nvSpPr>
          <p:cNvPr id="1160197" name="Text Box 5"/>
          <p:cNvSpPr txBox="1">
            <a:spLocks noChangeArrowheads="1"/>
          </p:cNvSpPr>
          <p:nvPr/>
        </p:nvSpPr>
        <p:spPr bwMode="auto">
          <a:xfrm>
            <a:off x="893763" y="4879975"/>
            <a:ext cx="7250112" cy="1257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182880" rIns="137160" bIns="182880"/>
          <a:lstStyle/>
          <a:p>
            <a:pPr algn="l">
              <a:lnSpc>
                <a:spcPct val="110000"/>
              </a:lnSpc>
              <a:tabLst>
                <a:tab pos="457200" algn="l"/>
                <a:tab pos="2867025" algn="l"/>
              </a:tabLst>
            </a:pPr>
            <a:r>
              <a:rPr lang="en-US" b="1">
                <a:latin typeface="Courier New" pitchFamily="49" charset="0"/>
              </a:rPr>
              <a:t>and</a:t>
            </a:r>
            <a:r>
              <a:rPr lang="en-US" sz="18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</a:rPr>
              <a:t>al,00001011b	; clear bits except 0,1,3</a:t>
            </a:r>
          </a:p>
          <a:p>
            <a:pPr algn="l">
              <a:lnSpc>
                <a:spcPct val="110000"/>
              </a:lnSpc>
              <a:tabLst>
                <a:tab pos="457200" algn="l"/>
                <a:tab pos="2867025" algn="l"/>
              </a:tabLst>
            </a:pPr>
            <a:r>
              <a:rPr lang="en-US" b="1">
                <a:latin typeface="Courier New" pitchFamily="49" charset="0"/>
              </a:rPr>
              <a:t>cmp al,00001011b	; check bits 0,1,3</a:t>
            </a:r>
          </a:p>
          <a:p>
            <a:pPr algn="l">
              <a:lnSpc>
                <a:spcPct val="110000"/>
              </a:lnSpc>
              <a:tabLst>
                <a:tab pos="457200" algn="l"/>
                <a:tab pos="2867025" algn="l"/>
              </a:tabLst>
            </a:pPr>
            <a:r>
              <a:rPr lang="en-US" b="1">
                <a:latin typeface="Courier New" pitchFamily="49" charset="0"/>
              </a:rPr>
              <a:t>je  L1	; all set? jump to L1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60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60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60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60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60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60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0196" grpId="0" animBg="1"/>
      <p:bldP spid="116019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Jumps Based on Unsigned Comparison</a:t>
            </a: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9050" y="1182688"/>
            <a:ext cx="6705600" cy="328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3637" name="Text Box 5"/>
          <p:cNvSpPr txBox="1">
            <a:spLocks noChangeArrowheads="1"/>
          </p:cNvSpPr>
          <p:nvPr/>
        </p:nvSpPr>
        <p:spPr bwMode="auto">
          <a:xfrm>
            <a:off x="2209800" y="5272088"/>
            <a:ext cx="2822575" cy="922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tabLst>
                <a:tab pos="457200" algn="l"/>
                <a:tab pos="4114800" algn="l"/>
              </a:tabLst>
            </a:pPr>
            <a:r>
              <a:rPr lang="en-US" sz="2400" b="1">
                <a:latin typeface="Courier New" pitchFamily="49" charset="0"/>
              </a:rPr>
              <a:t>cmp eax, ebx</a:t>
            </a:r>
          </a:p>
          <a:p>
            <a:pPr algn="l">
              <a:tabLst>
                <a:tab pos="457200" algn="l"/>
                <a:tab pos="4114800" algn="l"/>
              </a:tabLst>
            </a:pPr>
            <a:r>
              <a:rPr lang="en-US" sz="2400" b="1">
                <a:latin typeface="Courier New" pitchFamily="49" charset="0"/>
              </a:rPr>
              <a:t>jb  IsBelow</a:t>
            </a:r>
          </a:p>
        </p:txBody>
      </p:sp>
      <p:sp>
        <p:nvSpPr>
          <p:cNvPr id="1093638" name="Text Box 6"/>
          <p:cNvSpPr txBox="1">
            <a:spLocks noChangeArrowheads="1"/>
          </p:cNvSpPr>
          <p:nvPr/>
        </p:nvSpPr>
        <p:spPr bwMode="auto">
          <a:xfrm>
            <a:off x="482600" y="4581525"/>
            <a:ext cx="812165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marL="228600" indent="-228600" algn="l">
              <a:spcBef>
                <a:spcPct val="50000"/>
              </a:spcBef>
            </a:pPr>
            <a:r>
              <a:rPr lang="en-US" sz="2400"/>
              <a:t>Task: Jump to a label if </a:t>
            </a:r>
            <a:r>
              <a:rPr lang="en-US" sz="2400">
                <a:solidFill>
                  <a:srgbClr val="FF0000"/>
                </a:solidFill>
              </a:rPr>
              <a:t>unsigned</a:t>
            </a:r>
            <a:r>
              <a:rPr lang="en-US" sz="2400"/>
              <a:t> EAX is less than EBX</a:t>
            </a:r>
          </a:p>
          <a:p>
            <a:pPr marL="228600" indent="-228600" algn="l">
              <a:spcBef>
                <a:spcPct val="100000"/>
              </a:spcBef>
            </a:pPr>
            <a:r>
              <a:rPr lang="en-US" sz="2400"/>
              <a:t>Solution:</a:t>
            </a:r>
          </a:p>
        </p:txBody>
      </p:sp>
      <p:sp>
        <p:nvSpPr>
          <p:cNvPr id="1093639" name="Text Box 7"/>
          <p:cNvSpPr txBox="1">
            <a:spLocks noChangeArrowheads="1"/>
          </p:cNvSpPr>
          <p:nvPr/>
        </p:nvSpPr>
        <p:spPr bwMode="auto">
          <a:xfrm>
            <a:off x="5378450" y="5272088"/>
            <a:ext cx="2765425" cy="922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tabLst>
                <a:tab pos="457200" algn="l"/>
                <a:tab pos="4114800" algn="l"/>
              </a:tabLst>
            </a:pPr>
            <a:r>
              <a:rPr lang="en-US" sz="2400" b="1">
                <a:latin typeface="Courier New" pitchFamily="49" charset="0"/>
              </a:rPr>
              <a:t>JB condition</a:t>
            </a:r>
          </a:p>
          <a:p>
            <a:pPr algn="l">
              <a:tabLst>
                <a:tab pos="457200" algn="l"/>
                <a:tab pos="4114800" algn="l"/>
              </a:tabLst>
            </a:pPr>
            <a:r>
              <a:rPr lang="en-US" sz="2400" b="1">
                <a:latin typeface="Courier New" pitchFamily="49" charset="0"/>
              </a:rPr>
              <a:t>CF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93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936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93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93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3637" grpId="0" animBg="1"/>
      <p:bldP spid="109363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Jumps Based on Signed Comparisons</a:t>
            </a: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6200" y="1182688"/>
            <a:ext cx="6781800" cy="331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4661" name="Text Box 5"/>
          <p:cNvSpPr txBox="1">
            <a:spLocks noChangeArrowheads="1"/>
          </p:cNvSpPr>
          <p:nvPr/>
        </p:nvSpPr>
        <p:spPr bwMode="auto">
          <a:xfrm>
            <a:off x="2209800" y="5299075"/>
            <a:ext cx="2708275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tabLst>
                <a:tab pos="457200" algn="l"/>
                <a:tab pos="4114800" algn="l"/>
              </a:tabLst>
            </a:pPr>
            <a:r>
              <a:rPr lang="en-US" sz="2400" b="1">
                <a:latin typeface="Courier New" pitchFamily="49" charset="0"/>
              </a:rPr>
              <a:t>cmp eax, ebx</a:t>
            </a:r>
          </a:p>
          <a:p>
            <a:pPr algn="l">
              <a:tabLst>
                <a:tab pos="457200" algn="l"/>
                <a:tab pos="4114800" algn="l"/>
              </a:tabLst>
            </a:pPr>
            <a:r>
              <a:rPr lang="en-US" sz="2400" b="1">
                <a:latin typeface="Courier New" pitchFamily="49" charset="0"/>
              </a:rPr>
              <a:t>jl  IsLess</a:t>
            </a:r>
          </a:p>
        </p:txBody>
      </p:sp>
      <p:sp>
        <p:nvSpPr>
          <p:cNvPr id="1094662" name="Text Box 6"/>
          <p:cNvSpPr txBox="1">
            <a:spLocks noChangeArrowheads="1"/>
          </p:cNvSpPr>
          <p:nvPr/>
        </p:nvSpPr>
        <p:spPr bwMode="auto">
          <a:xfrm>
            <a:off x="590550" y="4581525"/>
            <a:ext cx="78994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marL="228600" indent="-228600" algn="l">
              <a:spcBef>
                <a:spcPct val="50000"/>
              </a:spcBef>
            </a:pPr>
            <a:r>
              <a:rPr lang="en-US" sz="2400"/>
              <a:t>Task: Jump to a label if </a:t>
            </a:r>
            <a:r>
              <a:rPr lang="en-US" sz="2400">
                <a:solidFill>
                  <a:srgbClr val="FF0000"/>
                </a:solidFill>
              </a:rPr>
              <a:t>signed</a:t>
            </a:r>
            <a:r>
              <a:rPr lang="en-US" sz="2400"/>
              <a:t> EAX is less than EBX</a:t>
            </a:r>
          </a:p>
          <a:p>
            <a:pPr marL="228600" indent="-228600" algn="l">
              <a:spcBef>
                <a:spcPct val="100000"/>
              </a:spcBef>
            </a:pPr>
            <a:r>
              <a:rPr lang="en-US" sz="2400"/>
              <a:t>Solution:</a:t>
            </a:r>
          </a:p>
        </p:txBody>
      </p:sp>
      <p:sp>
        <p:nvSpPr>
          <p:cNvPr id="1094663" name="Text Box 7"/>
          <p:cNvSpPr txBox="1">
            <a:spLocks noChangeArrowheads="1"/>
          </p:cNvSpPr>
          <p:nvPr/>
        </p:nvSpPr>
        <p:spPr bwMode="auto">
          <a:xfrm>
            <a:off x="5378450" y="5272088"/>
            <a:ext cx="2765425" cy="922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tabLst>
                <a:tab pos="457200" algn="l"/>
                <a:tab pos="4114800" algn="l"/>
              </a:tabLst>
            </a:pPr>
            <a:r>
              <a:rPr lang="en-US" sz="2400" b="1">
                <a:latin typeface="Courier New" pitchFamily="49" charset="0"/>
              </a:rPr>
              <a:t>JL condition</a:t>
            </a:r>
          </a:p>
          <a:p>
            <a:pPr algn="l">
              <a:tabLst>
                <a:tab pos="457200" algn="l"/>
                <a:tab pos="4114800" algn="l"/>
              </a:tabLst>
            </a:pPr>
            <a:r>
              <a:rPr lang="en-US" sz="2400" b="1">
                <a:latin typeface="Courier New" pitchFamily="49" charset="0"/>
              </a:rPr>
              <a:t>OF </a:t>
            </a:r>
            <a:r>
              <a:rPr lang="en-US" sz="2400">
                <a:latin typeface="Courier New" pitchFamily="49" charset="0"/>
              </a:rPr>
              <a:t>≠</a:t>
            </a:r>
            <a:r>
              <a:rPr lang="en-US" sz="2400" b="1">
                <a:latin typeface="Courier New" pitchFamily="49" charset="0"/>
              </a:rPr>
              <a:t> SF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94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94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94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94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4661" grpId="0" animBg="1"/>
      <p:bldP spid="109466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709" name="Text Box 5"/>
          <p:cNvSpPr txBox="1">
            <a:spLocks noChangeArrowheads="1"/>
          </p:cNvSpPr>
          <p:nvPr/>
        </p:nvSpPr>
        <p:spPr bwMode="auto">
          <a:xfrm>
            <a:off x="654050" y="1123950"/>
            <a:ext cx="800735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37160" rIns="0" bIns="137160">
            <a:spAutoFit/>
          </a:bodyPr>
          <a:lstStyle/>
          <a:p>
            <a:pPr marL="228600" indent="-228600" algn="l">
              <a:spcBef>
                <a:spcPct val="100000"/>
              </a:spcBef>
            </a:pPr>
            <a:r>
              <a:rPr lang="en-US" sz="2400"/>
              <a:t>Jump to L1 if </a:t>
            </a:r>
            <a:r>
              <a:rPr lang="en-US" sz="2400">
                <a:solidFill>
                  <a:srgbClr val="FF0000"/>
                </a:solidFill>
              </a:rPr>
              <a:t>unsigned</a:t>
            </a:r>
            <a:r>
              <a:rPr lang="en-US" sz="2400"/>
              <a:t> EAX is </a:t>
            </a:r>
            <a:r>
              <a:rPr lang="en-US" sz="2400">
                <a:solidFill>
                  <a:srgbClr val="FF0000"/>
                </a:solidFill>
              </a:rPr>
              <a:t>greater than </a:t>
            </a:r>
            <a:r>
              <a:rPr lang="en-US" sz="2400"/>
              <a:t>Var1</a:t>
            </a:r>
          </a:p>
          <a:p>
            <a:pPr marL="228600" indent="-228600" algn="l">
              <a:spcBef>
                <a:spcPct val="100000"/>
              </a:spcBef>
            </a:pPr>
            <a:r>
              <a:rPr lang="en-US" sz="2400"/>
              <a:t>Solution: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Compare and Jump Examples</a:t>
            </a:r>
            <a:endParaRPr lang="en-US" sz="2800" smtClean="0"/>
          </a:p>
        </p:txBody>
      </p:sp>
      <p:sp>
        <p:nvSpPr>
          <p:cNvPr id="1096708" name="Text Box 4"/>
          <p:cNvSpPr txBox="1">
            <a:spLocks noChangeArrowheads="1"/>
          </p:cNvSpPr>
          <p:nvPr/>
        </p:nvSpPr>
        <p:spPr bwMode="auto">
          <a:xfrm>
            <a:off x="2152650" y="1873250"/>
            <a:ext cx="2706688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tabLst>
                <a:tab pos="457200" algn="l"/>
                <a:tab pos="2228850" algn="l"/>
              </a:tabLst>
            </a:pPr>
            <a:r>
              <a:rPr lang="en-US" sz="2400" b="1">
                <a:latin typeface="Courier New" pitchFamily="49" charset="0"/>
              </a:rPr>
              <a:t>cmp eax, Var1</a:t>
            </a:r>
          </a:p>
          <a:p>
            <a:pPr algn="l">
              <a:tabLst>
                <a:tab pos="457200" algn="l"/>
                <a:tab pos="2228850" algn="l"/>
              </a:tabLst>
            </a:pPr>
            <a:r>
              <a:rPr lang="en-US" sz="2400" b="1">
                <a:latin typeface="Courier New" pitchFamily="49" charset="0"/>
              </a:rPr>
              <a:t>ja L1</a:t>
            </a:r>
          </a:p>
        </p:txBody>
      </p:sp>
      <p:sp>
        <p:nvSpPr>
          <p:cNvPr id="1096713" name="Text Box 9"/>
          <p:cNvSpPr txBox="1">
            <a:spLocks noChangeArrowheads="1"/>
          </p:cNvSpPr>
          <p:nvPr/>
        </p:nvSpPr>
        <p:spPr bwMode="auto">
          <a:xfrm>
            <a:off x="5148263" y="1873250"/>
            <a:ext cx="316865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tabLst>
                <a:tab pos="457200" algn="l"/>
                <a:tab pos="2228850" algn="l"/>
              </a:tabLst>
            </a:pPr>
            <a:r>
              <a:rPr lang="en-US" sz="2400" b="1">
                <a:latin typeface="Courier New" pitchFamily="49" charset="0"/>
              </a:rPr>
              <a:t>JA condition</a:t>
            </a:r>
          </a:p>
          <a:p>
            <a:pPr algn="l">
              <a:tabLst>
                <a:tab pos="457200" algn="l"/>
                <a:tab pos="2228850" algn="l"/>
              </a:tabLst>
            </a:pPr>
            <a:r>
              <a:rPr lang="en-US" sz="2400" b="1">
                <a:latin typeface="Courier New" pitchFamily="49" charset="0"/>
              </a:rPr>
              <a:t>CF = 0, ZF = 0</a:t>
            </a:r>
          </a:p>
        </p:txBody>
      </p:sp>
      <p:sp>
        <p:nvSpPr>
          <p:cNvPr id="1096714" name="Text Box 10"/>
          <p:cNvSpPr txBox="1">
            <a:spLocks noChangeArrowheads="1"/>
          </p:cNvSpPr>
          <p:nvPr/>
        </p:nvSpPr>
        <p:spPr bwMode="auto">
          <a:xfrm>
            <a:off x="654050" y="2909888"/>
            <a:ext cx="800735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37160" rIns="0" bIns="137160">
            <a:spAutoFit/>
          </a:bodyPr>
          <a:lstStyle/>
          <a:p>
            <a:pPr marL="228600" indent="-228600" algn="l">
              <a:spcBef>
                <a:spcPct val="100000"/>
              </a:spcBef>
            </a:pPr>
            <a:r>
              <a:rPr lang="en-US" sz="2400"/>
              <a:t>Jump to L1 if </a:t>
            </a:r>
            <a:r>
              <a:rPr lang="en-US" sz="2400">
                <a:solidFill>
                  <a:srgbClr val="FF0000"/>
                </a:solidFill>
              </a:rPr>
              <a:t>signed</a:t>
            </a:r>
            <a:r>
              <a:rPr lang="en-US" sz="2400"/>
              <a:t> EAX is </a:t>
            </a:r>
            <a:r>
              <a:rPr lang="en-US" sz="2400">
                <a:solidFill>
                  <a:srgbClr val="FF0000"/>
                </a:solidFill>
              </a:rPr>
              <a:t>greater than </a:t>
            </a:r>
            <a:r>
              <a:rPr lang="en-US" sz="2400"/>
              <a:t>Var1</a:t>
            </a:r>
          </a:p>
          <a:p>
            <a:pPr marL="228600" indent="-228600" algn="l">
              <a:spcBef>
                <a:spcPct val="100000"/>
              </a:spcBef>
            </a:pPr>
            <a:r>
              <a:rPr lang="en-US" sz="2400"/>
              <a:t>Solution:</a:t>
            </a:r>
          </a:p>
        </p:txBody>
      </p:sp>
      <p:sp>
        <p:nvSpPr>
          <p:cNvPr id="1096715" name="Text Box 11"/>
          <p:cNvSpPr txBox="1">
            <a:spLocks noChangeArrowheads="1"/>
          </p:cNvSpPr>
          <p:nvPr/>
        </p:nvSpPr>
        <p:spPr bwMode="auto">
          <a:xfrm>
            <a:off x="2152650" y="3659188"/>
            <a:ext cx="2706688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tabLst>
                <a:tab pos="457200" algn="l"/>
                <a:tab pos="2228850" algn="l"/>
              </a:tabLst>
            </a:pPr>
            <a:r>
              <a:rPr lang="en-US" sz="2400" b="1">
                <a:latin typeface="Courier New" pitchFamily="49" charset="0"/>
              </a:rPr>
              <a:t>cmp eax, Var1</a:t>
            </a:r>
          </a:p>
          <a:p>
            <a:pPr algn="l">
              <a:tabLst>
                <a:tab pos="457200" algn="l"/>
                <a:tab pos="2228850" algn="l"/>
              </a:tabLst>
            </a:pPr>
            <a:r>
              <a:rPr lang="en-US" sz="2400" b="1">
                <a:latin typeface="Courier New" pitchFamily="49" charset="0"/>
              </a:rPr>
              <a:t>jg L1</a:t>
            </a:r>
          </a:p>
        </p:txBody>
      </p:sp>
      <p:sp>
        <p:nvSpPr>
          <p:cNvPr id="1096716" name="Text Box 12"/>
          <p:cNvSpPr txBox="1">
            <a:spLocks noChangeArrowheads="1"/>
          </p:cNvSpPr>
          <p:nvPr/>
        </p:nvSpPr>
        <p:spPr bwMode="auto">
          <a:xfrm>
            <a:off x="5148263" y="3659188"/>
            <a:ext cx="316865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tabLst>
                <a:tab pos="457200" algn="l"/>
                <a:tab pos="2228850" algn="l"/>
              </a:tabLst>
            </a:pPr>
            <a:r>
              <a:rPr lang="en-US" sz="2400" b="1">
                <a:latin typeface="Courier New" pitchFamily="49" charset="0"/>
              </a:rPr>
              <a:t>JG condition</a:t>
            </a:r>
          </a:p>
          <a:p>
            <a:pPr algn="l">
              <a:tabLst>
                <a:tab pos="457200" algn="l"/>
                <a:tab pos="2228850" algn="l"/>
              </a:tabLst>
            </a:pPr>
            <a:r>
              <a:rPr lang="en-US" sz="2400" b="1">
                <a:latin typeface="Courier New" pitchFamily="49" charset="0"/>
              </a:rPr>
              <a:t>OF = SF, ZF = 0</a:t>
            </a:r>
          </a:p>
        </p:txBody>
      </p:sp>
      <p:sp>
        <p:nvSpPr>
          <p:cNvPr id="1096717" name="Text Box 13"/>
          <p:cNvSpPr txBox="1">
            <a:spLocks noChangeArrowheads="1"/>
          </p:cNvSpPr>
          <p:nvPr/>
        </p:nvSpPr>
        <p:spPr bwMode="auto">
          <a:xfrm>
            <a:off x="654050" y="4606925"/>
            <a:ext cx="800735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37160" rIns="0" bIns="137160">
            <a:spAutoFit/>
          </a:bodyPr>
          <a:lstStyle/>
          <a:p>
            <a:pPr marL="228600" indent="-228600" algn="l">
              <a:spcBef>
                <a:spcPct val="100000"/>
              </a:spcBef>
            </a:pPr>
            <a:r>
              <a:rPr lang="en-US" sz="2400"/>
              <a:t>Jump to L1 if </a:t>
            </a:r>
            <a:r>
              <a:rPr lang="en-US" sz="2400">
                <a:solidFill>
                  <a:srgbClr val="FF0000"/>
                </a:solidFill>
              </a:rPr>
              <a:t>signed</a:t>
            </a:r>
            <a:r>
              <a:rPr lang="en-US" sz="2400"/>
              <a:t> EAX is </a:t>
            </a:r>
            <a:r>
              <a:rPr lang="en-US" sz="2400">
                <a:solidFill>
                  <a:srgbClr val="FF0000"/>
                </a:solidFill>
              </a:rPr>
              <a:t>greater than or equal to </a:t>
            </a:r>
            <a:r>
              <a:rPr lang="en-US" sz="2400"/>
              <a:t>Var1</a:t>
            </a:r>
          </a:p>
          <a:p>
            <a:pPr marL="228600" indent="-228600" algn="l">
              <a:spcBef>
                <a:spcPct val="100000"/>
              </a:spcBef>
            </a:pPr>
            <a:r>
              <a:rPr lang="en-US" sz="2400"/>
              <a:t>Solution:</a:t>
            </a:r>
          </a:p>
        </p:txBody>
      </p:sp>
      <p:sp>
        <p:nvSpPr>
          <p:cNvPr id="1096718" name="Text Box 14"/>
          <p:cNvSpPr txBox="1">
            <a:spLocks noChangeArrowheads="1"/>
          </p:cNvSpPr>
          <p:nvPr/>
        </p:nvSpPr>
        <p:spPr bwMode="auto">
          <a:xfrm>
            <a:off x="2152650" y="5356225"/>
            <a:ext cx="2706688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tabLst>
                <a:tab pos="457200" algn="l"/>
                <a:tab pos="2228850" algn="l"/>
              </a:tabLst>
            </a:pPr>
            <a:r>
              <a:rPr lang="en-US" sz="2400" b="1">
                <a:latin typeface="Courier New" pitchFamily="49" charset="0"/>
              </a:rPr>
              <a:t>cmp eax, Var1</a:t>
            </a:r>
          </a:p>
          <a:p>
            <a:pPr algn="l">
              <a:tabLst>
                <a:tab pos="457200" algn="l"/>
                <a:tab pos="2228850" algn="l"/>
              </a:tabLst>
            </a:pPr>
            <a:r>
              <a:rPr lang="en-US" sz="2400" b="1">
                <a:latin typeface="Courier New" pitchFamily="49" charset="0"/>
              </a:rPr>
              <a:t>jge L1</a:t>
            </a:r>
          </a:p>
        </p:txBody>
      </p:sp>
      <p:sp>
        <p:nvSpPr>
          <p:cNvPr id="1096719" name="Text Box 15"/>
          <p:cNvSpPr txBox="1">
            <a:spLocks noChangeArrowheads="1"/>
          </p:cNvSpPr>
          <p:nvPr/>
        </p:nvSpPr>
        <p:spPr bwMode="auto">
          <a:xfrm>
            <a:off x="5148263" y="5356225"/>
            <a:ext cx="316865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tabLst>
                <a:tab pos="457200" algn="l"/>
                <a:tab pos="2228850" algn="l"/>
              </a:tabLst>
            </a:pPr>
            <a:r>
              <a:rPr lang="en-US" sz="2400" b="1">
                <a:latin typeface="Courier New" pitchFamily="49" charset="0"/>
              </a:rPr>
              <a:t>JGE condition</a:t>
            </a:r>
          </a:p>
          <a:p>
            <a:pPr algn="l">
              <a:tabLst>
                <a:tab pos="457200" algn="l"/>
                <a:tab pos="2228850" algn="l"/>
              </a:tabLst>
            </a:pPr>
            <a:r>
              <a:rPr lang="en-US" sz="2400" b="1">
                <a:latin typeface="Courier New" pitchFamily="49" charset="0"/>
              </a:rPr>
              <a:t>OF = SF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96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96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96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96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96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96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96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96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96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096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096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096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708" grpId="0" animBg="1"/>
      <p:bldP spid="1096713" grpId="0" animBg="1"/>
      <p:bldP spid="1096715" grpId="0" animBg="1"/>
      <p:bldP spid="1096716" grpId="0" animBg="1"/>
      <p:bldP spid="1096718" grpId="0" animBg="1"/>
      <p:bldP spid="109671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Computing the Max and Min</a:t>
            </a:r>
            <a:endParaRPr lang="en-US" sz="2800" smtClean="0"/>
          </a:p>
        </p:txBody>
      </p:sp>
      <p:sp>
        <p:nvSpPr>
          <p:cNvPr id="1097732" name="Text Box 4"/>
          <p:cNvSpPr txBox="1">
            <a:spLocks noChangeArrowheads="1"/>
          </p:cNvSpPr>
          <p:nvPr/>
        </p:nvSpPr>
        <p:spPr bwMode="auto">
          <a:xfrm>
            <a:off x="2479675" y="1828800"/>
            <a:ext cx="6181725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lvl="1" algn="l">
              <a:tabLst>
                <a:tab pos="457200" algn="l"/>
                <a:tab pos="2867025" algn="l"/>
              </a:tabLst>
            </a:pPr>
            <a:r>
              <a:rPr lang="en-US" b="1">
                <a:latin typeface="Courier New" pitchFamily="49" charset="0"/>
              </a:rPr>
              <a:t>mov Max, eax	; assume Max = eax</a:t>
            </a:r>
          </a:p>
          <a:p>
            <a:pPr lvl="1" algn="l">
              <a:tabLst>
                <a:tab pos="457200" algn="l"/>
                <a:tab pos="2867025" algn="l"/>
              </a:tabLst>
            </a:pPr>
            <a:r>
              <a:rPr lang="en-US" b="1">
                <a:latin typeface="Courier New" pitchFamily="49" charset="0"/>
              </a:rPr>
              <a:t>cmp Max, ebx</a:t>
            </a:r>
          </a:p>
          <a:p>
            <a:pPr lvl="1" algn="l">
              <a:tabLst>
                <a:tab pos="457200" algn="l"/>
                <a:tab pos="2867025" algn="l"/>
              </a:tabLst>
            </a:pPr>
            <a:r>
              <a:rPr lang="en-US" b="1">
                <a:latin typeface="Courier New" pitchFamily="49" charset="0"/>
              </a:rPr>
              <a:t>jae done</a:t>
            </a:r>
          </a:p>
          <a:p>
            <a:pPr lvl="1" algn="l">
              <a:tabLst>
                <a:tab pos="457200" algn="l"/>
                <a:tab pos="2867025" algn="l"/>
              </a:tabLst>
            </a:pPr>
            <a:r>
              <a:rPr lang="en-US" b="1">
                <a:latin typeface="Courier New" pitchFamily="49" charset="0"/>
              </a:rPr>
              <a:t>mov Max, ebx	; Max = ebx</a:t>
            </a:r>
          </a:p>
          <a:p>
            <a:pPr algn="l">
              <a:tabLst>
                <a:tab pos="457200" algn="l"/>
                <a:tab pos="2867025" algn="l"/>
              </a:tabLst>
            </a:pPr>
            <a:r>
              <a:rPr lang="en-US" b="1">
                <a:latin typeface="Courier New" pitchFamily="49" charset="0"/>
              </a:rPr>
              <a:t>done:</a:t>
            </a:r>
          </a:p>
        </p:txBody>
      </p:sp>
      <p:sp>
        <p:nvSpPr>
          <p:cNvPr id="1097733" name="Text Box 5"/>
          <p:cNvSpPr txBox="1">
            <a:spLocks noChangeArrowheads="1"/>
          </p:cNvSpPr>
          <p:nvPr/>
        </p:nvSpPr>
        <p:spPr bwMode="auto">
          <a:xfrm>
            <a:off x="482600" y="1074738"/>
            <a:ext cx="817880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marL="361950" indent="-361950" algn="l">
              <a:spcBef>
                <a:spcPct val="200000"/>
              </a:spcBef>
              <a:buFont typeface="Wingdings" pitchFamily="2" charset="2"/>
              <a:buChar char="v"/>
            </a:pPr>
            <a:r>
              <a:rPr lang="en-US" sz="2400"/>
              <a:t>Compute the </a:t>
            </a:r>
            <a:r>
              <a:rPr lang="en-US" sz="2400">
                <a:solidFill>
                  <a:srgbClr val="FF0000"/>
                </a:solidFill>
              </a:rPr>
              <a:t>Max</a:t>
            </a:r>
            <a:r>
              <a:rPr lang="en-US" sz="2400"/>
              <a:t> of </a:t>
            </a:r>
            <a:r>
              <a:rPr lang="en-US" sz="2400">
                <a:solidFill>
                  <a:srgbClr val="FF0000"/>
                </a:solidFill>
              </a:rPr>
              <a:t>unsigned</a:t>
            </a:r>
            <a:r>
              <a:rPr lang="en-US" sz="2400"/>
              <a:t> EAX and EBX</a:t>
            </a:r>
          </a:p>
          <a:p>
            <a:pPr marL="361950" indent="-361950" algn="l">
              <a:spcBef>
                <a:spcPct val="200000"/>
              </a:spcBef>
              <a:buFont typeface="Wingdings" pitchFamily="2" charset="2"/>
              <a:buNone/>
            </a:pPr>
            <a:r>
              <a:rPr lang="en-US" sz="2400"/>
              <a:t>	Solution: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1097737" name="Text Box 9"/>
          <p:cNvSpPr txBox="1">
            <a:spLocks noChangeArrowheads="1"/>
          </p:cNvSpPr>
          <p:nvPr/>
        </p:nvSpPr>
        <p:spPr bwMode="auto">
          <a:xfrm>
            <a:off x="2479675" y="4537075"/>
            <a:ext cx="6181725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lvl="1" algn="l">
              <a:tabLst>
                <a:tab pos="457200" algn="l"/>
                <a:tab pos="2867025" algn="l"/>
              </a:tabLst>
            </a:pPr>
            <a:r>
              <a:rPr lang="en-US" b="1">
                <a:latin typeface="Courier New" pitchFamily="49" charset="0"/>
              </a:rPr>
              <a:t>mov Min, eax	; assume Min = eax</a:t>
            </a:r>
          </a:p>
          <a:p>
            <a:pPr lvl="1" algn="l">
              <a:tabLst>
                <a:tab pos="457200" algn="l"/>
                <a:tab pos="2867025" algn="l"/>
              </a:tabLst>
            </a:pPr>
            <a:r>
              <a:rPr lang="en-US" b="1">
                <a:latin typeface="Courier New" pitchFamily="49" charset="0"/>
              </a:rPr>
              <a:t>cmp Min, ebx</a:t>
            </a:r>
          </a:p>
          <a:p>
            <a:pPr lvl="1" algn="l">
              <a:tabLst>
                <a:tab pos="457200" algn="l"/>
                <a:tab pos="2867025" algn="l"/>
              </a:tabLst>
            </a:pPr>
            <a:r>
              <a:rPr lang="en-US" b="1">
                <a:latin typeface="Courier New" pitchFamily="49" charset="0"/>
              </a:rPr>
              <a:t>jle done</a:t>
            </a:r>
          </a:p>
          <a:p>
            <a:pPr lvl="1" algn="l">
              <a:tabLst>
                <a:tab pos="457200" algn="l"/>
                <a:tab pos="2867025" algn="l"/>
              </a:tabLst>
            </a:pPr>
            <a:r>
              <a:rPr lang="en-US" b="1">
                <a:latin typeface="Courier New" pitchFamily="49" charset="0"/>
              </a:rPr>
              <a:t>mov Min, ebx	; Min = ebx</a:t>
            </a:r>
          </a:p>
          <a:p>
            <a:pPr algn="l">
              <a:tabLst>
                <a:tab pos="457200" algn="l"/>
                <a:tab pos="2867025" algn="l"/>
              </a:tabLst>
            </a:pPr>
            <a:r>
              <a:rPr lang="en-US" b="1">
                <a:latin typeface="Courier New" pitchFamily="49" charset="0"/>
              </a:rPr>
              <a:t>done:</a:t>
            </a:r>
          </a:p>
        </p:txBody>
      </p:sp>
      <p:sp>
        <p:nvSpPr>
          <p:cNvPr id="1097738" name="Text Box 10"/>
          <p:cNvSpPr txBox="1">
            <a:spLocks noChangeArrowheads="1"/>
          </p:cNvSpPr>
          <p:nvPr/>
        </p:nvSpPr>
        <p:spPr bwMode="auto">
          <a:xfrm>
            <a:off x="482600" y="3783013"/>
            <a:ext cx="817880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marL="361950" indent="-361950" algn="l">
              <a:spcBef>
                <a:spcPct val="200000"/>
              </a:spcBef>
              <a:buFont typeface="Wingdings" pitchFamily="2" charset="2"/>
              <a:buChar char="v"/>
            </a:pPr>
            <a:r>
              <a:rPr lang="en-US" sz="2400"/>
              <a:t>Compute the </a:t>
            </a:r>
            <a:r>
              <a:rPr lang="en-US" sz="2400">
                <a:solidFill>
                  <a:srgbClr val="FF0000"/>
                </a:solidFill>
              </a:rPr>
              <a:t>Min</a:t>
            </a:r>
            <a:r>
              <a:rPr lang="en-US" sz="2400"/>
              <a:t> of </a:t>
            </a:r>
            <a:r>
              <a:rPr lang="en-US" sz="2400">
                <a:solidFill>
                  <a:srgbClr val="FF0000"/>
                </a:solidFill>
              </a:rPr>
              <a:t>signed</a:t>
            </a:r>
            <a:r>
              <a:rPr lang="en-US" sz="2400"/>
              <a:t> EAX and EBX</a:t>
            </a:r>
          </a:p>
          <a:p>
            <a:pPr marL="361950" indent="-361950" algn="l">
              <a:spcBef>
                <a:spcPct val="200000"/>
              </a:spcBef>
              <a:buFont typeface="Wingdings" pitchFamily="2" charset="2"/>
              <a:buNone/>
            </a:pPr>
            <a:r>
              <a:rPr lang="en-US" sz="2400"/>
              <a:t>	Solution:</a:t>
            </a:r>
            <a:endParaRPr lang="en-US" sz="2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97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97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97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97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97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97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7732" grpId="0" animBg="1"/>
      <p:bldP spid="109773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Application: Sequential Search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714375" algn="l"/>
                <a:tab pos="1790700" algn="l"/>
                <a:tab pos="2867025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; Receives:	esi = array address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714375" algn="l"/>
                <a:tab pos="1790700" algn="l"/>
                <a:tab pos="2867025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;			ecx = array size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714375" algn="l"/>
                <a:tab pos="1790700" algn="l"/>
                <a:tab pos="2867025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;			eax = search value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714375" algn="l"/>
                <a:tab pos="1790700" algn="l"/>
                <a:tab pos="2867025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; Returns:	esi = address of found element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  <a:tabLst>
                <a:tab pos="714375" algn="l"/>
                <a:tab pos="1790700" algn="l"/>
                <a:tab pos="2867025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search PROC USES ecx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714375" algn="l"/>
                <a:tab pos="1790700" algn="l"/>
                <a:tab pos="2867025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jecxz notfound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714375" algn="l"/>
                <a:tab pos="1790700" algn="l"/>
                <a:tab pos="2867025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L1: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714375" algn="l"/>
                <a:tab pos="1790700" algn="l"/>
                <a:tab pos="2867025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cmp  [esi], eax	; array element = search value?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714375" algn="l"/>
                <a:tab pos="1790700" algn="l"/>
                <a:tab pos="2867025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je   found	; yes? found element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714375" algn="l"/>
                <a:tab pos="1790700" algn="l"/>
                <a:tab pos="2867025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add  esi, 4	; no? point to next array element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714375" algn="l"/>
                <a:tab pos="1790700" algn="l"/>
                <a:tab pos="2867025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loop L1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714375" algn="l"/>
                <a:tab pos="1790700" algn="l"/>
                <a:tab pos="2867025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notfound: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714375" algn="l"/>
                <a:tab pos="1790700" algn="l"/>
                <a:tab pos="2867025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mov  esi, -1	; if not found then esi = -1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714375" algn="l"/>
                <a:tab pos="1790700" algn="l"/>
                <a:tab pos="2867025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found: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714375" algn="l"/>
                <a:tab pos="1790700" algn="l"/>
                <a:tab pos="2867025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ret		; if found, esi = element address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714375" algn="l"/>
                <a:tab pos="1790700" algn="l"/>
                <a:tab pos="2867025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search ENDP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BT Instruction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3975100"/>
          </a:xfrm>
        </p:spPr>
        <p:txBody>
          <a:bodyPr/>
          <a:lstStyle/>
          <a:p>
            <a:pPr eaLnBrk="1" hangingPunct="1"/>
            <a:r>
              <a:rPr lang="en-US" smtClean="0"/>
              <a:t>BT = Bit Test Instruction</a:t>
            </a:r>
          </a:p>
          <a:p>
            <a:pPr eaLnBrk="1" hangingPunct="1"/>
            <a:r>
              <a:rPr lang="en-US" smtClean="0"/>
              <a:t>Syntax:</a:t>
            </a:r>
            <a:endParaRPr lang="en-US" i="1" smtClean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i="1" smtClean="0">
                <a:solidFill>
                  <a:schemeClr val="tx2"/>
                </a:solidFill>
              </a:rPr>
              <a:t>	</a:t>
            </a:r>
            <a:r>
              <a:rPr lang="en-US" sz="2000" smtClean="0">
                <a:solidFill>
                  <a:schemeClr val="tx2"/>
                </a:solidFill>
              </a:rPr>
              <a:t>BT</a:t>
            </a:r>
            <a:r>
              <a:rPr lang="en-US" sz="2000" i="1" smtClean="0">
                <a:solidFill>
                  <a:schemeClr val="tx2"/>
                </a:solidFill>
              </a:rPr>
              <a:t> r/m16, r16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i="1" smtClean="0">
                <a:solidFill>
                  <a:schemeClr val="tx2"/>
                </a:solidFill>
              </a:rPr>
              <a:t>	</a:t>
            </a:r>
            <a:r>
              <a:rPr lang="en-US" sz="2000" smtClean="0">
                <a:solidFill>
                  <a:schemeClr val="tx2"/>
                </a:solidFill>
              </a:rPr>
              <a:t>BT</a:t>
            </a:r>
            <a:r>
              <a:rPr lang="en-US" sz="2000" i="1" smtClean="0">
                <a:solidFill>
                  <a:schemeClr val="tx2"/>
                </a:solidFill>
              </a:rPr>
              <a:t> r/m32, r32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i="1" smtClean="0">
                <a:solidFill>
                  <a:schemeClr val="tx2"/>
                </a:solidFill>
              </a:rPr>
              <a:t>	</a:t>
            </a:r>
            <a:r>
              <a:rPr lang="en-US" sz="2000" smtClean="0">
                <a:solidFill>
                  <a:schemeClr val="tx2"/>
                </a:solidFill>
              </a:rPr>
              <a:t>BT</a:t>
            </a:r>
            <a:r>
              <a:rPr lang="en-US" sz="2000" i="1" smtClean="0">
                <a:solidFill>
                  <a:schemeClr val="tx2"/>
                </a:solidFill>
              </a:rPr>
              <a:t> r/m16, imm8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i="1" smtClean="0">
                <a:solidFill>
                  <a:schemeClr val="tx2"/>
                </a:solidFill>
              </a:rPr>
              <a:t>	</a:t>
            </a:r>
            <a:r>
              <a:rPr lang="en-US" sz="2000" smtClean="0">
                <a:solidFill>
                  <a:schemeClr val="tx2"/>
                </a:solidFill>
              </a:rPr>
              <a:t>BT</a:t>
            </a:r>
            <a:r>
              <a:rPr lang="en-US" sz="2000" i="1" smtClean="0">
                <a:solidFill>
                  <a:schemeClr val="tx2"/>
                </a:solidFill>
              </a:rPr>
              <a:t> r/m32, imm8</a:t>
            </a:r>
          </a:p>
          <a:p>
            <a:pPr eaLnBrk="1" hangingPunct="1"/>
            <a:r>
              <a:rPr lang="en-US" smtClean="0"/>
              <a:t>Copies bit </a:t>
            </a:r>
            <a:r>
              <a:rPr lang="en-US" i="1" smtClean="0">
                <a:solidFill>
                  <a:schemeClr val="tx2"/>
                </a:solidFill>
              </a:rPr>
              <a:t>n</a:t>
            </a:r>
            <a:r>
              <a:rPr lang="en-US" smtClean="0"/>
              <a:t> from an operand into the Carry flag</a:t>
            </a:r>
          </a:p>
          <a:p>
            <a:pPr eaLnBrk="1" hangingPunct="1"/>
            <a:r>
              <a:rPr lang="en-US" smtClean="0"/>
              <a:t>Example: jump to label L1 if bit 9 is set in AX register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403350" y="5099050"/>
            <a:ext cx="6164263" cy="979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0" tIns="0" rIns="180000" bIns="0" anchor="ctr"/>
          <a:lstStyle/>
          <a:p>
            <a:pPr algn="l">
              <a:lnSpc>
                <a:spcPct val="120000"/>
              </a:lnSpc>
              <a:tabLst>
                <a:tab pos="2514600" algn="l"/>
              </a:tabLst>
            </a:pPr>
            <a:r>
              <a:rPr lang="en-US" b="1">
                <a:latin typeface="Courier New" pitchFamily="49" charset="0"/>
              </a:rPr>
              <a:t>bt AX, 9	; CF = bit 9</a:t>
            </a:r>
          </a:p>
          <a:p>
            <a:pPr algn="l">
              <a:lnSpc>
                <a:spcPct val="120000"/>
              </a:lnSpc>
              <a:tabLst>
                <a:tab pos="2514600" algn="l"/>
              </a:tabLst>
            </a:pPr>
            <a:r>
              <a:rPr lang="en-US" b="1">
                <a:latin typeface="Courier New" pitchFamily="49" charset="0"/>
              </a:rPr>
              <a:t>jc L1	; jump if Carry to L1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. . .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Boolean and Comparison Instructions</a:t>
            </a:r>
          </a:p>
          <a:p>
            <a:pPr eaLnBrk="1" hangingPunct="1"/>
            <a:r>
              <a:rPr lang="en-US" smtClean="0"/>
              <a:t>Conditional Jumps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Conditional Loop Instructions</a:t>
            </a:r>
          </a:p>
          <a:p>
            <a:pPr eaLnBrk="1" hangingPunct="1"/>
            <a:r>
              <a:rPr lang="en-US" smtClean="0"/>
              <a:t>Translating Conditional Structures</a:t>
            </a:r>
          </a:p>
          <a:p>
            <a:pPr eaLnBrk="1" hangingPunct="1"/>
            <a:r>
              <a:rPr lang="en-US" smtClean="0"/>
              <a:t>Indirect Jump and Table-Driven Selection</a:t>
            </a:r>
          </a:p>
          <a:p>
            <a:pPr eaLnBrk="1" hangingPunct="1"/>
            <a:r>
              <a:rPr lang="en-US" smtClean="0"/>
              <a:t>Application: Sorting an Integer Array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LOOPE </a:t>
            </a:r>
            <a:r>
              <a:rPr lang="en-US" dirty="0" smtClean="0"/>
              <a:t>and LOOPZ</a:t>
            </a:r>
            <a:endParaRPr lang="en-US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Syntax: </a:t>
            </a:r>
          </a:p>
          <a:p>
            <a:pPr marL="347663" lvl="1" indent="-347663"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sz="2400" dirty="0" smtClean="0">
                <a:ea typeface="+mn-ea"/>
              </a:rPr>
              <a:t>LOOPE </a:t>
            </a:r>
            <a:r>
              <a:rPr lang="en-US" sz="2400" dirty="0" smtClean="0">
                <a:ea typeface="+mn-ea"/>
              </a:rPr>
              <a:t>destination</a:t>
            </a:r>
          </a:p>
          <a:p>
            <a:pPr marL="347663" lvl="1" indent="-347663">
              <a:buNone/>
            </a:pPr>
            <a:r>
              <a:rPr lang="en-US" sz="2400" dirty="0" smtClean="0">
                <a:ea typeface="+mn-ea"/>
              </a:rPr>
              <a:t>	</a:t>
            </a:r>
            <a:r>
              <a:rPr lang="en-US" sz="2400" dirty="0" smtClean="0">
                <a:ea typeface="+mn-ea"/>
              </a:rPr>
              <a:t>	LOOPZ </a:t>
            </a:r>
            <a:r>
              <a:rPr lang="en-US" sz="2400" dirty="0" smtClean="0">
                <a:ea typeface="+mn-ea"/>
              </a:rPr>
              <a:t>destination</a:t>
            </a:r>
          </a:p>
          <a:p>
            <a:r>
              <a:rPr lang="en-US" dirty="0" smtClean="0"/>
              <a:t>Logic: </a:t>
            </a:r>
          </a:p>
          <a:p>
            <a:pPr lvl="1"/>
            <a:r>
              <a:rPr lang="en-US" dirty="0" smtClean="0"/>
              <a:t>ECX </a:t>
            </a:r>
            <a:r>
              <a:rPr lang="en-US" dirty="0" smtClean="0">
                <a:sym typeface="Symbol" pitchFamily="18" charset="2"/>
              </a:rPr>
              <a:t> </a:t>
            </a:r>
            <a:r>
              <a:rPr lang="en-US" dirty="0" smtClean="0"/>
              <a:t>ECX </a:t>
            </a:r>
            <a:r>
              <a:rPr lang="en-US" dirty="0" smtClean="0"/>
              <a:t>– 1</a:t>
            </a:r>
          </a:p>
          <a:p>
            <a:pPr lvl="1"/>
            <a:r>
              <a:rPr lang="en-US" dirty="0" smtClean="0"/>
              <a:t>if ECX &gt; 0 and ZF=1, jump to destination</a:t>
            </a:r>
          </a:p>
          <a:p>
            <a:r>
              <a:rPr lang="en-US" dirty="0" smtClean="0"/>
              <a:t>Useful when scanning an array for the first element that does not match a given value.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AND Instruction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08575"/>
          </a:xfrm>
        </p:spPr>
        <p:txBody>
          <a:bodyPr/>
          <a:lstStyle/>
          <a:p>
            <a:pPr eaLnBrk="1" hangingPunct="1"/>
            <a:r>
              <a:rPr lang="en-US" smtClean="0"/>
              <a:t>Bitwise AND between each pair of matching bits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AND </a:t>
            </a:r>
            <a:r>
              <a:rPr lang="en-US" b="1" i="1" smtClean="0">
                <a:latin typeface="Courier New" pitchFamily="49" charset="0"/>
                <a:cs typeface="Courier New" pitchFamily="49" charset="0"/>
              </a:rPr>
              <a:t>destination, source</a:t>
            </a:r>
          </a:p>
          <a:p>
            <a:pPr eaLnBrk="1" hangingPunct="1"/>
            <a:r>
              <a:rPr lang="en-US" smtClean="0"/>
              <a:t>Following operand combinations are allowed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AND </a:t>
            </a:r>
            <a:r>
              <a:rPr lang="en-US" b="1" i="1" smtClean="0">
                <a:latin typeface="Courier New" pitchFamily="49" charset="0"/>
                <a:cs typeface="Courier New" pitchFamily="49" charset="0"/>
              </a:rPr>
              <a:t>reg, reg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b="1" i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AND </a:t>
            </a:r>
            <a:r>
              <a:rPr lang="en-US" b="1" i="1" smtClean="0">
                <a:latin typeface="Courier New" pitchFamily="49" charset="0"/>
                <a:cs typeface="Courier New" pitchFamily="49" charset="0"/>
              </a:rPr>
              <a:t>reg, mem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b="1" i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AND </a:t>
            </a:r>
            <a:r>
              <a:rPr lang="en-US" b="1" i="1" smtClean="0">
                <a:latin typeface="Courier New" pitchFamily="49" charset="0"/>
                <a:cs typeface="Courier New" pitchFamily="49" charset="0"/>
              </a:rPr>
              <a:t>reg, imm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b="1" i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AND </a:t>
            </a:r>
            <a:r>
              <a:rPr lang="en-US" b="1" i="1" smtClean="0">
                <a:latin typeface="Courier New" pitchFamily="49" charset="0"/>
                <a:cs typeface="Courier New" pitchFamily="49" charset="0"/>
              </a:rPr>
              <a:t>mem, reg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b="1" i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AND </a:t>
            </a:r>
            <a:r>
              <a:rPr lang="en-US" b="1" i="1" smtClean="0">
                <a:latin typeface="Courier New" pitchFamily="49" charset="0"/>
                <a:cs typeface="Courier New" pitchFamily="49" charset="0"/>
              </a:rPr>
              <a:t>mem, imm</a:t>
            </a:r>
          </a:p>
          <a:p>
            <a:pPr eaLnBrk="1" hangingPunct="1"/>
            <a:r>
              <a:rPr lang="en-US" smtClean="0"/>
              <a:t>AND instruction is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/>
              <a:t>	often used to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>
                <a:solidFill>
                  <a:srgbClr val="FF0000"/>
                </a:solidFill>
              </a:rPr>
              <a:t>	clear selected bits</a:t>
            </a:r>
            <a:endParaRPr lang="en-US" b="1" i="1" smtClean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6148" name="Group 7"/>
          <p:cNvGrpSpPr>
            <a:grpSpLocks/>
          </p:cNvGrpSpPr>
          <p:nvPr/>
        </p:nvGrpSpPr>
        <p:grpSpPr bwMode="auto">
          <a:xfrm>
            <a:off x="6965950" y="2219325"/>
            <a:ext cx="1524000" cy="2481263"/>
            <a:chOff x="4404" y="1398"/>
            <a:chExt cx="960" cy="1563"/>
          </a:xfrm>
        </p:grpSpPr>
        <p:pic>
          <p:nvPicPr>
            <p:cNvPr id="6163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404" y="1761"/>
              <a:ext cx="960" cy="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64" name="Text Box 6"/>
            <p:cNvSpPr txBox="1">
              <a:spLocks noChangeArrowheads="1"/>
            </p:cNvSpPr>
            <p:nvPr/>
          </p:nvSpPr>
          <p:spPr bwMode="auto">
            <a:xfrm>
              <a:off x="4586" y="1398"/>
              <a:ext cx="62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137160" bIns="13716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100" b="1"/>
                <a:t>AND</a:t>
              </a:r>
            </a:p>
          </p:txBody>
        </p:sp>
      </p:grpSp>
      <p:grpSp>
        <p:nvGrpSpPr>
          <p:cNvPr id="6149" name="Group 34"/>
          <p:cNvGrpSpPr>
            <a:grpSpLocks/>
          </p:cNvGrpSpPr>
          <p:nvPr/>
        </p:nvGrpSpPr>
        <p:grpSpPr bwMode="auto">
          <a:xfrm>
            <a:off x="4052888" y="4868863"/>
            <a:ext cx="4419600" cy="1289050"/>
            <a:chOff x="739" y="3176"/>
            <a:chExt cx="2784" cy="812"/>
          </a:xfrm>
        </p:grpSpPr>
        <p:sp>
          <p:nvSpPr>
            <p:cNvPr id="6151" name="AutoShape 21"/>
            <p:cNvSpPr>
              <a:spLocks noChangeAspect="1" noChangeArrowheads="1" noTextEdit="1"/>
            </p:cNvSpPr>
            <p:nvPr/>
          </p:nvSpPr>
          <p:spPr bwMode="auto">
            <a:xfrm>
              <a:off x="739" y="3176"/>
              <a:ext cx="2784" cy="8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Rectangle 23"/>
            <p:cNvSpPr>
              <a:spLocks noChangeArrowheads="1"/>
            </p:cNvSpPr>
            <p:nvPr/>
          </p:nvSpPr>
          <p:spPr bwMode="auto">
            <a:xfrm>
              <a:off x="1578" y="3694"/>
              <a:ext cx="528" cy="189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Rectangle 24"/>
            <p:cNvSpPr>
              <a:spLocks noChangeArrowheads="1"/>
            </p:cNvSpPr>
            <p:nvPr/>
          </p:nvSpPr>
          <p:spPr bwMode="auto">
            <a:xfrm>
              <a:off x="1629" y="3278"/>
              <a:ext cx="9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0 0 1 1 1 0 1 1</a:t>
              </a:r>
              <a:endParaRPr lang="en-US"/>
            </a:p>
          </p:txBody>
        </p:sp>
        <p:sp>
          <p:nvSpPr>
            <p:cNvPr id="6154" name="Rectangle 25"/>
            <p:cNvSpPr>
              <a:spLocks noChangeArrowheads="1"/>
            </p:cNvSpPr>
            <p:nvPr/>
          </p:nvSpPr>
          <p:spPr bwMode="auto">
            <a:xfrm>
              <a:off x="1629" y="3467"/>
              <a:ext cx="9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  <a:latin typeface="Helvetica" pitchFamily="34" charset="0"/>
                </a:rPr>
                <a:t>0 0 0 0</a:t>
              </a:r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1 1 1 1</a:t>
              </a:r>
              <a:endParaRPr lang="en-US"/>
            </a:p>
          </p:txBody>
        </p:sp>
        <p:sp>
          <p:nvSpPr>
            <p:cNvPr id="6155" name="Rectangle 26"/>
            <p:cNvSpPr>
              <a:spLocks noChangeArrowheads="1"/>
            </p:cNvSpPr>
            <p:nvPr/>
          </p:nvSpPr>
          <p:spPr bwMode="auto">
            <a:xfrm>
              <a:off x="2106" y="3694"/>
              <a:ext cx="453" cy="189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Rectangle 27"/>
            <p:cNvSpPr>
              <a:spLocks noChangeArrowheads="1"/>
            </p:cNvSpPr>
            <p:nvPr/>
          </p:nvSpPr>
          <p:spPr bwMode="auto">
            <a:xfrm>
              <a:off x="1629" y="3721"/>
              <a:ext cx="9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  <a:latin typeface="Helvetica" pitchFamily="34" charset="0"/>
                </a:rPr>
                <a:t>0 0 0 0</a:t>
              </a:r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1 0 1 1</a:t>
              </a:r>
              <a:endParaRPr lang="en-US"/>
            </a:p>
          </p:txBody>
        </p:sp>
        <p:sp>
          <p:nvSpPr>
            <p:cNvPr id="6157" name="Line 28"/>
            <p:cNvSpPr>
              <a:spLocks noChangeShapeType="1"/>
            </p:cNvSpPr>
            <p:nvPr/>
          </p:nvSpPr>
          <p:spPr bwMode="auto">
            <a:xfrm>
              <a:off x="1490" y="3646"/>
              <a:ext cx="1077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Rectangle 29"/>
            <p:cNvSpPr>
              <a:spLocks noChangeArrowheads="1"/>
            </p:cNvSpPr>
            <p:nvPr/>
          </p:nvSpPr>
          <p:spPr bwMode="auto">
            <a:xfrm>
              <a:off x="1262" y="3482"/>
              <a:ext cx="23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Helvetica" pitchFamily="34" charset="0"/>
                </a:rPr>
                <a:t>AND</a:t>
              </a:r>
              <a:endParaRPr lang="en-US"/>
            </a:p>
          </p:txBody>
        </p:sp>
        <p:sp>
          <p:nvSpPr>
            <p:cNvPr id="6159" name="Line 30"/>
            <p:cNvSpPr>
              <a:spLocks noChangeShapeType="1"/>
            </p:cNvSpPr>
            <p:nvPr/>
          </p:nvSpPr>
          <p:spPr bwMode="auto">
            <a:xfrm flipH="1">
              <a:off x="2559" y="3788"/>
              <a:ext cx="28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Rectangle 31"/>
            <p:cNvSpPr>
              <a:spLocks noChangeArrowheads="1"/>
            </p:cNvSpPr>
            <p:nvPr/>
          </p:nvSpPr>
          <p:spPr bwMode="auto">
            <a:xfrm>
              <a:off x="2920" y="3720"/>
              <a:ext cx="55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Helvetica" pitchFamily="34" charset="0"/>
                </a:rPr>
                <a:t>unchanged</a:t>
              </a:r>
              <a:endParaRPr lang="en-US"/>
            </a:p>
          </p:txBody>
        </p:sp>
        <p:sp>
          <p:nvSpPr>
            <p:cNvPr id="6161" name="Rectangle 32"/>
            <p:cNvSpPr>
              <a:spLocks noChangeArrowheads="1"/>
            </p:cNvSpPr>
            <p:nvPr/>
          </p:nvSpPr>
          <p:spPr bwMode="auto">
            <a:xfrm>
              <a:off x="883" y="3720"/>
              <a:ext cx="36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Helvetica" pitchFamily="34" charset="0"/>
                </a:rPr>
                <a:t>cleared</a:t>
              </a:r>
              <a:endParaRPr lang="en-US"/>
            </a:p>
          </p:txBody>
        </p:sp>
        <p:sp>
          <p:nvSpPr>
            <p:cNvPr id="6162" name="Line 33"/>
            <p:cNvSpPr>
              <a:spLocks noChangeShapeType="1"/>
            </p:cNvSpPr>
            <p:nvPr/>
          </p:nvSpPr>
          <p:spPr bwMode="auto">
            <a:xfrm flipH="1">
              <a:off x="1293" y="3788"/>
              <a:ext cx="28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0" name="Text Box 35"/>
          <p:cNvSpPr txBox="1">
            <a:spLocks noChangeArrowheads="1"/>
          </p:cNvSpPr>
          <p:nvPr/>
        </p:nvSpPr>
        <p:spPr bwMode="auto">
          <a:xfrm>
            <a:off x="3879850" y="2900363"/>
            <a:ext cx="2362200" cy="1565275"/>
          </a:xfrm>
          <a:prstGeom prst="rect">
            <a:avLst/>
          </a:prstGeom>
          <a:noFill/>
          <a:ln w="12700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/>
              <a:t>Operands can be  8, 16, or 32 bits and they must be of the same size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LOOPNE </a:t>
            </a:r>
            <a:r>
              <a:rPr lang="en-US" dirty="0" smtClean="0"/>
              <a:t>and</a:t>
            </a:r>
            <a:r>
              <a:rPr lang="en-US" dirty="0" smtClean="0"/>
              <a:t> LOOPNZ </a:t>
            </a:r>
            <a:endParaRPr lang="en-US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Syntax: 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	</a:t>
            </a:r>
            <a:r>
              <a:rPr lang="en-US" dirty="0" smtClean="0"/>
              <a:t>LOOPNE </a:t>
            </a:r>
            <a:r>
              <a:rPr lang="en-US" dirty="0" smtClean="0"/>
              <a:t>destination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	</a:t>
            </a:r>
            <a:r>
              <a:rPr lang="en-US" dirty="0" smtClean="0"/>
              <a:t>LOOPNZ </a:t>
            </a:r>
            <a:r>
              <a:rPr lang="en-US" dirty="0" smtClean="0"/>
              <a:t>destination</a:t>
            </a:r>
          </a:p>
          <a:p>
            <a:r>
              <a:rPr lang="en-US" dirty="0" smtClean="0"/>
              <a:t>Logic: </a:t>
            </a:r>
          </a:p>
          <a:p>
            <a:pPr lvl="1"/>
            <a:r>
              <a:rPr lang="en-US" dirty="0" smtClean="0"/>
              <a:t>ECX </a:t>
            </a:r>
            <a:r>
              <a:rPr lang="en-US" dirty="0" smtClean="0">
                <a:sym typeface="Symbol" pitchFamily="18" charset="2"/>
              </a:rPr>
              <a:t></a:t>
            </a:r>
            <a:r>
              <a:rPr lang="en-US" dirty="0" smtClean="0"/>
              <a:t> ECX – 1; </a:t>
            </a:r>
          </a:p>
          <a:p>
            <a:pPr lvl="1"/>
            <a:r>
              <a:rPr lang="en-US" dirty="0" smtClean="0"/>
              <a:t>if ECX &gt; 0 and ZF=0, jump to destination</a:t>
            </a:r>
          </a:p>
          <a:p>
            <a:r>
              <a:rPr lang="en-US" dirty="0" smtClean="0"/>
              <a:t>Useful when scanning an array for the first element that matches a given value.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LOOPZ Example</a:t>
            </a:r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533400" y="1106488"/>
            <a:ext cx="81280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The following code finds the first negative value in an array</a:t>
            </a:r>
          </a:p>
        </p:txBody>
      </p:sp>
      <p:sp>
        <p:nvSpPr>
          <p:cNvPr id="33796" name="Rectangle 8"/>
          <p:cNvSpPr>
            <a:spLocks noChangeArrowheads="1"/>
          </p:cNvSpPr>
          <p:nvPr/>
        </p:nvSpPr>
        <p:spPr bwMode="auto">
          <a:xfrm>
            <a:off x="654050" y="1754188"/>
            <a:ext cx="7950200" cy="43243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tabLst>
                <a:tab pos="361950" algn="l"/>
                <a:tab pos="2333625" algn="l"/>
                <a:tab pos="403860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.data</a:t>
            </a:r>
          </a:p>
          <a:p>
            <a:pPr algn="l">
              <a:lnSpc>
                <a:spcPct val="110000"/>
              </a:lnSpc>
              <a:tabLst>
                <a:tab pos="361950" algn="l"/>
                <a:tab pos="2333625" algn="l"/>
                <a:tab pos="403860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array SWORD 17,10,30,40,4,-5,8</a:t>
            </a:r>
          </a:p>
          <a:p>
            <a:pPr algn="l">
              <a:lnSpc>
                <a:spcPct val="110000"/>
              </a:lnSpc>
              <a:tabLst>
                <a:tab pos="361950" algn="l"/>
                <a:tab pos="2333625" algn="l"/>
                <a:tab pos="403860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.code</a:t>
            </a:r>
          </a:p>
          <a:p>
            <a:pPr algn="l">
              <a:lnSpc>
                <a:spcPct val="110000"/>
              </a:lnSpc>
              <a:tabLst>
                <a:tab pos="361950" algn="l"/>
                <a:tab pos="2333625" algn="l"/>
                <a:tab pos="403860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mov esi, OFFSET array – 2	; start before first</a:t>
            </a:r>
          </a:p>
          <a:p>
            <a:pPr algn="l">
              <a:lnSpc>
                <a:spcPct val="110000"/>
              </a:lnSpc>
              <a:tabLst>
                <a:tab pos="361950" algn="l"/>
                <a:tab pos="2333625" algn="l"/>
                <a:tab pos="403860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mov ecx, LENGTHOF array	; loop counter</a:t>
            </a:r>
          </a:p>
          <a:p>
            <a:pPr algn="l">
              <a:lnSpc>
                <a:spcPct val="110000"/>
              </a:lnSpc>
              <a:tabLst>
                <a:tab pos="361950" algn="l"/>
                <a:tab pos="2333625" algn="l"/>
                <a:tab pos="403860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L1:</a:t>
            </a:r>
          </a:p>
          <a:p>
            <a:pPr algn="l">
              <a:lnSpc>
                <a:spcPct val="110000"/>
              </a:lnSpc>
              <a:tabLst>
                <a:tab pos="361950" algn="l"/>
                <a:tab pos="2333625" algn="l"/>
                <a:tab pos="403860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add esi, 2		; point to next element</a:t>
            </a:r>
          </a:p>
          <a:p>
            <a:pPr algn="l">
              <a:lnSpc>
                <a:spcPct val="110000"/>
              </a:lnSpc>
              <a:tabLst>
                <a:tab pos="361950" algn="l"/>
                <a:tab pos="2333625" algn="l"/>
                <a:tab pos="403860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test WORD PTR [esi], 8000h	; test sign bit</a:t>
            </a:r>
          </a:p>
          <a:p>
            <a:pPr algn="l">
              <a:lnSpc>
                <a:spcPct val="110000"/>
              </a:lnSpc>
              <a:tabLst>
                <a:tab pos="361950" algn="l"/>
                <a:tab pos="2333625" algn="l"/>
                <a:tab pos="403860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loopz L1		; ZF = 1 if value &gt;= 0</a:t>
            </a:r>
          </a:p>
          <a:p>
            <a:pPr algn="l">
              <a:lnSpc>
                <a:spcPct val="110000"/>
              </a:lnSpc>
              <a:tabLst>
                <a:tab pos="361950" algn="l"/>
                <a:tab pos="2333625" algn="l"/>
                <a:tab pos="403860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jnz found		; found negative value</a:t>
            </a:r>
          </a:p>
          <a:p>
            <a:pPr algn="l">
              <a:lnSpc>
                <a:spcPct val="110000"/>
              </a:lnSpc>
              <a:tabLst>
                <a:tab pos="361950" algn="l"/>
                <a:tab pos="2333625" algn="l"/>
                <a:tab pos="403860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notfound:</a:t>
            </a:r>
          </a:p>
          <a:p>
            <a:pPr algn="l">
              <a:lnSpc>
                <a:spcPct val="110000"/>
              </a:lnSpc>
              <a:tabLst>
                <a:tab pos="361950" algn="l"/>
                <a:tab pos="2333625" algn="l"/>
                <a:tab pos="403860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. . .	; ESI points to last array element</a:t>
            </a:r>
          </a:p>
          <a:p>
            <a:pPr algn="l">
              <a:lnSpc>
                <a:spcPct val="110000"/>
              </a:lnSpc>
              <a:tabLst>
                <a:tab pos="361950" algn="l"/>
                <a:tab pos="2333625" algn="l"/>
                <a:tab pos="403860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found:</a:t>
            </a:r>
          </a:p>
          <a:p>
            <a:pPr algn="l">
              <a:lnSpc>
                <a:spcPct val="110000"/>
              </a:lnSpc>
              <a:tabLst>
                <a:tab pos="361950" algn="l"/>
                <a:tab pos="2333625" algn="l"/>
                <a:tab pos="403860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. . .	; ESI points to first negative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Your Turn . . .</a:t>
            </a: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533400" y="1087438"/>
            <a:ext cx="8128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Locate the first zero value in an array</a:t>
            </a:r>
          </a:p>
          <a:p>
            <a:pPr algn="l">
              <a:spcBef>
                <a:spcPct val="50000"/>
              </a:spcBef>
            </a:pPr>
            <a:r>
              <a:rPr lang="en-US" sz="2400"/>
              <a:t>If none is found, let ESI be initialized to -1</a:t>
            </a:r>
          </a:p>
        </p:txBody>
      </p:sp>
      <p:sp>
        <p:nvSpPr>
          <p:cNvPr id="1110021" name="Text Box 5"/>
          <p:cNvSpPr txBox="1">
            <a:spLocks noChangeArrowheads="1"/>
          </p:cNvSpPr>
          <p:nvPr/>
        </p:nvSpPr>
        <p:spPr bwMode="auto">
          <a:xfrm>
            <a:off x="654050" y="2276475"/>
            <a:ext cx="8007350" cy="391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tabLst>
                <a:tab pos="457200" algn="l"/>
                <a:tab pos="2695575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.data</a:t>
            </a:r>
          </a:p>
          <a:p>
            <a:pPr algn="l">
              <a:tabLst>
                <a:tab pos="457200" algn="l"/>
                <a:tab pos="2695575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array SWORD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-3,7,20,-50,10,0,40,4</a:t>
            </a:r>
            <a:endParaRPr lang="en-US" sz="1800" b="1">
              <a:latin typeface="Courier New" pitchFamily="49" charset="0"/>
            </a:endParaRPr>
          </a:p>
          <a:p>
            <a:pPr algn="l">
              <a:tabLst>
                <a:tab pos="457200" algn="l"/>
                <a:tab pos="2695575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.code</a:t>
            </a:r>
          </a:p>
          <a:p>
            <a:pPr lvl="1" algn="l">
              <a:tabLst>
                <a:tab pos="457200" algn="l"/>
                <a:tab pos="2695575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mov esi, OFFSET array – 2	; start before first</a:t>
            </a:r>
          </a:p>
          <a:p>
            <a:pPr lvl="1" algn="l">
              <a:tabLst>
                <a:tab pos="457200" algn="l"/>
                <a:tab pos="2695575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mov ecx, LENGTHOF array	; loop counter</a:t>
            </a:r>
          </a:p>
          <a:p>
            <a:pPr algn="l">
              <a:tabLst>
                <a:tab pos="457200" algn="l"/>
                <a:tab pos="2695575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L1:	</a:t>
            </a:r>
          </a:p>
          <a:p>
            <a:pPr lvl="1" algn="l">
              <a:tabLst>
                <a:tab pos="457200" algn="l"/>
                <a:tab pos="2695575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add esi, 2		; point to next element</a:t>
            </a:r>
          </a:p>
          <a:p>
            <a:pPr lvl="1" algn="l">
              <a:tabLst>
                <a:tab pos="457200" algn="l"/>
                <a:tab pos="2695575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cmp WORD PTR [esi], 0	; check for zero</a:t>
            </a:r>
          </a:p>
          <a:p>
            <a:pPr lvl="1" algn="l">
              <a:tabLst>
                <a:tab pos="457200" algn="l"/>
                <a:tab pos="2695575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loopne L1		; continue if not zero</a:t>
            </a:r>
          </a:p>
          <a:p>
            <a:pPr lvl="1" algn="l">
              <a:tabLst>
                <a:tab pos="457200" algn="l"/>
                <a:tab pos="2695575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JE Found</a:t>
            </a:r>
          </a:p>
          <a:p>
            <a:pPr lvl="1" algn="l">
              <a:tabLst>
                <a:tab pos="457200" algn="l"/>
                <a:tab pos="2695575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MOV ESI, -1</a:t>
            </a:r>
          </a:p>
          <a:p>
            <a:pPr lvl="1" algn="l">
              <a:tabLst>
                <a:tab pos="457200" algn="l"/>
                <a:tab pos="2695575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Found: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0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10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100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100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100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100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100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100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100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100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1100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1100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. . .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Boolean and Comparison Instructions</a:t>
            </a:r>
          </a:p>
          <a:p>
            <a:pPr eaLnBrk="1" hangingPunct="1"/>
            <a:r>
              <a:rPr lang="en-US" smtClean="0"/>
              <a:t>Conditional Jumps</a:t>
            </a:r>
          </a:p>
          <a:p>
            <a:pPr eaLnBrk="1" hangingPunct="1"/>
            <a:r>
              <a:rPr lang="en-US" smtClean="0"/>
              <a:t>Conditional Loop Instructions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Translating Conditional Structures</a:t>
            </a:r>
          </a:p>
          <a:p>
            <a:pPr eaLnBrk="1" hangingPunct="1"/>
            <a:r>
              <a:rPr lang="en-US" smtClean="0"/>
              <a:t>Indirect Jump and Table-Driven Selection</a:t>
            </a:r>
          </a:p>
          <a:p>
            <a:pPr eaLnBrk="1" hangingPunct="1"/>
            <a:r>
              <a:rPr lang="en-US" smtClean="0"/>
              <a:t>Application: Sorting an Integer Array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Block-Structured IF Statements</a:t>
            </a:r>
          </a:p>
        </p:txBody>
      </p:sp>
      <p:sp>
        <p:nvSpPr>
          <p:cNvPr id="111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62938" cy="2976563"/>
          </a:xfrm>
        </p:spPr>
        <p:txBody>
          <a:bodyPr/>
          <a:lstStyle/>
          <a:p>
            <a:pPr marL="361950" indent="-361950" eaLnBrk="1" hangingPunct="1"/>
            <a:r>
              <a:rPr lang="en-US" smtClean="0"/>
              <a:t>IF statement in high-level languages (such as C or Java)</a:t>
            </a:r>
          </a:p>
          <a:p>
            <a:pPr marL="827088" lvl="1" indent="-285750" eaLnBrk="1" hangingPunct="1"/>
            <a:r>
              <a:rPr lang="en-US" smtClean="0"/>
              <a:t>Boolean expression (evaluates to true or false)</a:t>
            </a:r>
          </a:p>
          <a:p>
            <a:pPr marL="827088" lvl="1" indent="-285750" eaLnBrk="1" hangingPunct="1"/>
            <a:r>
              <a:rPr lang="en-US" smtClean="0"/>
              <a:t>List of statements performed when the expression is true</a:t>
            </a:r>
          </a:p>
          <a:p>
            <a:pPr marL="827088" lvl="1" indent="-285750" eaLnBrk="1" hangingPunct="1"/>
            <a:r>
              <a:rPr lang="en-US" smtClean="0"/>
              <a:t>Optional list of statements performed when expression is false</a:t>
            </a:r>
          </a:p>
          <a:p>
            <a:pPr marL="361950" indent="-361950" eaLnBrk="1" hangingPunct="1"/>
            <a:r>
              <a:rPr lang="en-US" smtClean="0"/>
              <a:t>Task: Translate IF statements into assembly language</a:t>
            </a:r>
          </a:p>
          <a:p>
            <a:pPr marL="361950" indent="-361950" eaLnBrk="1" hangingPunct="1"/>
            <a:r>
              <a:rPr lang="en-US" smtClean="0"/>
              <a:t>Example:</a:t>
            </a:r>
            <a:endParaRPr lang="en-US" b="1" smtClean="0">
              <a:latin typeface="Courier New" pitchFamily="49" charset="0"/>
            </a:endParaRPr>
          </a:p>
        </p:txBody>
      </p:sp>
      <p:sp>
        <p:nvSpPr>
          <p:cNvPr id="1114116" name="Text Box 4"/>
          <p:cNvSpPr txBox="1">
            <a:spLocks noChangeArrowheads="1"/>
          </p:cNvSpPr>
          <p:nvPr/>
        </p:nvSpPr>
        <p:spPr bwMode="auto">
          <a:xfrm>
            <a:off x="4419600" y="3659188"/>
            <a:ext cx="3276600" cy="2535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lvl="1" algn="l">
              <a:lnSpc>
                <a:spcPct val="110000"/>
              </a:lnSpc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mov eax,var1</a:t>
            </a:r>
          </a:p>
          <a:p>
            <a:pPr lvl="1" algn="l">
              <a:lnSpc>
                <a:spcPct val="110000"/>
              </a:lnSpc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cmp eax,var2</a:t>
            </a:r>
          </a:p>
          <a:p>
            <a:pPr lvl="1" algn="l">
              <a:lnSpc>
                <a:spcPct val="110000"/>
              </a:lnSpc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jne elsepart</a:t>
            </a:r>
          </a:p>
          <a:p>
            <a:pPr lvl="1" algn="l">
              <a:lnSpc>
                <a:spcPct val="110000"/>
              </a:lnSpc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mov X,1</a:t>
            </a:r>
          </a:p>
          <a:p>
            <a:pPr lvl="1" algn="l">
              <a:lnSpc>
                <a:spcPct val="110000"/>
              </a:lnSpc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jmp next</a:t>
            </a:r>
          </a:p>
          <a:p>
            <a:pPr algn="l">
              <a:lnSpc>
                <a:spcPct val="110000"/>
              </a:lnSpc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elsepart:</a:t>
            </a:r>
          </a:p>
          <a:p>
            <a:pPr algn="l">
              <a:lnSpc>
                <a:spcPct val="110000"/>
              </a:lnSpc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mov X,2</a:t>
            </a:r>
          </a:p>
          <a:p>
            <a:pPr algn="l">
              <a:lnSpc>
                <a:spcPct val="110000"/>
              </a:lnSpc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next:</a:t>
            </a:r>
          </a:p>
        </p:txBody>
      </p:sp>
      <p:sp>
        <p:nvSpPr>
          <p:cNvPr id="1114117" name="Text Box 5"/>
          <p:cNvSpPr txBox="1">
            <a:spLocks noChangeArrowheads="1"/>
          </p:cNvSpPr>
          <p:nvPr/>
        </p:nvSpPr>
        <p:spPr bwMode="auto">
          <a:xfrm>
            <a:off x="914400" y="4248150"/>
            <a:ext cx="30480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182880" rIns="137160" bIns="182880"/>
          <a:lstStyle/>
          <a:p>
            <a:pPr algn="l">
              <a:lnSpc>
                <a:spcPct val="110000"/>
              </a:lnSpc>
              <a:buClr>
                <a:schemeClr val="tx1"/>
              </a:buClr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if( var1 == var2 )</a:t>
            </a:r>
          </a:p>
          <a:p>
            <a:pPr algn="l">
              <a:lnSpc>
                <a:spcPct val="110000"/>
              </a:lnSpc>
              <a:buClr>
                <a:schemeClr val="tx1"/>
              </a:buClr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  X = 1;</a:t>
            </a:r>
          </a:p>
          <a:p>
            <a:pPr algn="l">
              <a:lnSpc>
                <a:spcPct val="110000"/>
              </a:lnSpc>
              <a:buClr>
                <a:schemeClr val="tx1"/>
              </a:buClr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else</a:t>
            </a:r>
          </a:p>
          <a:p>
            <a:pPr algn="l">
              <a:lnSpc>
                <a:spcPct val="110000"/>
              </a:lnSpc>
              <a:buClr>
                <a:schemeClr val="tx1"/>
              </a:buClr>
              <a:tabLst>
                <a:tab pos="457200" algn="l"/>
                <a:tab pos="3657600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  X = 2;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4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1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1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4116" grpId="0" animBg="1"/>
      <p:bldP spid="111411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Your Turn . . .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1306513"/>
          </a:xfrm>
        </p:spPr>
        <p:txBody>
          <a:bodyPr/>
          <a:lstStyle/>
          <a:p>
            <a:pPr marL="361950" indent="-361950" eaLnBrk="1" hangingPunct="1">
              <a:lnSpc>
                <a:spcPct val="120000"/>
              </a:lnSpc>
            </a:pPr>
            <a:r>
              <a:rPr lang="en-US" smtClean="0"/>
              <a:t>Translate the IF statement to assembly language</a:t>
            </a:r>
          </a:p>
          <a:p>
            <a:pPr marL="361950" indent="-361950" eaLnBrk="1" hangingPunct="1">
              <a:lnSpc>
                <a:spcPct val="120000"/>
              </a:lnSpc>
            </a:pPr>
            <a:r>
              <a:rPr lang="en-US" smtClean="0"/>
              <a:t>All values are </a:t>
            </a:r>
            <a:r>
              <a:rPr lang="en-US" smtClean="0">
                <a:solidFill>
                  <a:srgbClr val="FF0000"/>
                </a:solidFill>
              </a:rPr>
              <a:t>unsigned</a:t>
            </a:r>
            <a:endParaRPr lang="en-US" sz="2000" b="1" smtClean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1115140" name="Text Box 4"/>
          <p:cNvSpPr txBox="1">
            <a:spLocks noChangeArrowheads="1"/>
          </p:cNvSpPr>
          <p:nvPr/>
        </p:nvSpPr>
        <p:spPr bwMode="auto">
          <a:xfrm>
            <a:off x="4419600" y="2667000"/>
            <a:ext cx="3276600" cy="2057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lvl="1" algn="l">
              <a:lnSpc>
                <a:spcPct val="120000"/>
              </a:lnSpc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cmp ebx,ecx</a:t>
            </a:r>
          </a:p>
          <a:p>
            <a:pPr lvl="1" algn="l">
              <a:lnSpc>
                <a:spcPct val="120000"/>
              </a:lnSpc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ja  next</a:t>
            </a:r>
          </a:p>
          <a:p>
            <a:pPr lvl="1" algn="l">
              <a:lnSpc>
                <a:spcPct val="120000"/>
              </a:lnSpc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mov eax,5</a:t>
            </a:r>
          </a:p>
          <a:p>
            <a:pPr lvl="1" algn="l">
              <a:lnSpc>
                <a:spcPct val="120000"/>
              </a:lnSpc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mov edx,6</a:t>
            </a:r>
          </a:p>
          <a:p>
            <a:pPr algn="l">
              <a:lnSpc>
                <a:spcPct val="120000"/>
              </a:lnSpc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next:	</a:t>
            </a:r>
          </a:p>
        </p:txBody>
      </p:sp>
      <p:sp>
        <p:nvSpPr>
          <p:cNvPr id="1115141" name="Text Box 5"/>
          <p:cNvSpPr txBox="1">
            <a:spLocks noChangeArrowheads="1"/>
          </p:cNvSpPr>
          <p:nvPr/>
        </p:nvSpPr>
        <p:spPr bwMode="auto">
          <a:xfrm>
            <a:off x="914400" y="2667000"/>
            <a:ext cx="31242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lnSpc>
                <a:spcPct val="120000"/>
              </a:lnSpc>
              <a:buClr>
                <a:schemeClr val="tx1"/>
              </a:buClr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if( ebx &lt;= ecx )</a:t>
            </a:r>
          </a:p>
          <a:p>
            <a:pPr algn="l">
              <a:lnSpc>
                <a:spcPct val="120000"/>
              </a:lnSpc>
              <a:buClr>
                <a:schemeClr val="tx1"/>
              </a:buClr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>
              <a:lnSpc>
                <a:spcPct val="120000"/>
              </a:lnSpc>
              <a:buClr>
                <a:schemeClr val="tx1"/>
              </a:buClr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eax = 5;</a:t>
            </a:r>
          </a:p>
          <a:p>
            <a:pPr algn="l">
              <a:lnSpc>
                <a:spcPct val="120000"/>
              </a:lnSpc>
              <a:buClr>
                <a:schemeClr val="tx1"/>
              </a:buClr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edx = 6;</a:t>
            </a:r>
          </a:p>
          <a:p>
            <a:pPr algn="l">
              <a:lnSpc>
                <a:spcPct val="120000"/>
              </a:lnSpc>
              <a:buClr>
                <a:schemeClr val="tx1"/>
              </a:buClr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15142" name="Text Box 6"/>
          <p:cNvSpPr txBox="1">
            <a:spLocks noChangeArrowheads="1"/>
          </p:cNvSpPr>
          <p:nvPr/>
        </p:nvSpPr>
        <p:spPr bwMode="auto">
          <a:xfrm>
            <a:off x="942975" y="5105400"/>
            <a:ext cx="6740525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There can be multiple correct solutions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1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1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5140" grpId="0" animBg="1" autoUpdateAnimBg="0"/>
      <p:bldP spid="1115141" grpId="0" animBg="1"/>
      <p:bldP spid="111514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Your Turn . . .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1133475"/>
          </a:xfrm>
        </p:spPr>
        <p:txBody>
          <a:bodyPr/>
          <a:lstStyle/>
          <a:p>
            <a:pPr marL="361950" indent="-361950" eaLnBrk="1" hangingPunct="1"/>
            <a:r>
              <a:rPr lang="en-US" smtClean="0"/>
              <a:t>Implement the following IF in assembly language </a:t>
            </a:r>
          </a:p>
          <a:p>
            <a:pPr marL="361950" indent="-361950" eaLnBrk="1" hangingPunct="1"/>
            <a:r>
              <a:rPr lang="en-US" smtClean="0"/>
              <a:t>All variables are </a:t>
            </a:r>
            <a:r>
              <a:rPr lang="en-US" smtClean="0">
                <a:solidFill>
                  <a:srgbClr val="FF0000"/>
                </a:solidFill>
              </a:rPr>
              <a:t>32-bit signed</a:t>
            </a:r>
            <a:r>
              <a:rPr lang="en-US" smtClean="0"/>
              <a:t> integers</a:t>
            </a:r>
            <a:endParaRPr lang="en-US" sz="2000" b="1" smtClean="0">
              <a:latin typeface="Courier New" pitchFamily="49" charset="0"/>
            </a:endParaRPr>
          </a:p>
        </p:txBody>
      </p:sp>
      <p:sp>
        <p:nvSpPr>
          <p:cNvPr id="1116164" name="Text Box 4"/>
          <p:cNvSpPr txBox="1">
            <a:spLocks noChangeArrowheads="1"/>
          </p:cNvSpPr>
          <p:nvPr/>
        </p:nvSpPr>
        <p:spPr bwMode="auto">
          <a:xfrm>
            <a:off x="4419600" y="2276475"/>
            <a:ext cx="3321050" cy="31099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lvl="1" algn="l">
              <a:lnSpc>
                <a:spcPct val="110000"/>
              </a:lnSpc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mov eax,var1</a:t>
            </a:r>
          </a:p>
          <a:p>
            <a:pPr lvl="1" algn="l">
              <a:lnSpc>
                <a:spcPct val="110000"/>
              </a:lnSpc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cmp eax,var2</a:t>
            </a:r>
          </a:p>
          <a:p>
            <a:pPr lvl="1" algn="l">
              <a:lnSpc>
                <a:spcPct val="110000"/>
              </a:lnSpc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jle ifpart</a:t>
            </a:r>
          </a:p>
          <a:p>
            <a:pPr lvl="1" algn="l">
              <a:lnSpc>
                <a:spcPct val="110000"/>
              </a:lnSpc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mov var3,6</a:t>
            </a:r>
          </a:p>
          <a:p>
            <a:pPr lvl="1" algn="l">
              <a:lnSpc>
                <a:spcPct val="110000"/>
              </a:lnSpc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mov var4,7</a:t>
            </a:r>
          </a:p>
          <a:p>
            <a:pPr lvl="1" algn="l">
              <a:lnSpc>
                <a:spcPct val="110000"/>
              </a:lnSpc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jmp next</a:t>
            </a:r>
          </a:p>
          <a:p>
            <a:pPr algn="l">
              <a:lnSpc>
                <a:spcPct val="110000"/>
              </a:lnSpc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ifpart:		mov var3,10</a:t>
            </a:r>
          </a:p>
          <a:p>
            <a:pPr algn="l">
              <a:lnSpc>
                <a:spcPct val="110000"/>
              </a:lnSpc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next:</a:t>
            </a:r>
          </a:p>
        </p:txBody>
      </p:sp>
      <p:sp>
        <p:nvSpPr>
          <p:cNvPr id="1116165" name="Text Box 5"/>
          <p:cNvSpPr txBox="1">
            <a:spLocks noChangeArrowheads="1"/>
          </p:cNvSpPr>
          <p:nvPr/>
        </p:nvSpPr>
        <p:spPr bwMode="auto">
          <a:xfrm>
            <a:off x="827088" y="2276475"/>
            <a:ext cx="3341687" cy="2592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lnSpc>
                <a:spcPct val="110000"/>
              </a:lnSpc>
              <a:buClr>
                <a:schemeClr val="tx1"/>
              </a:buClr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if (var1 &lt;= var2) {</a:t>
            </a:r>
          </a:p>
          <a:p>
            <a:pPr algn="l">
              <a:lnSpc>
                <a:spcPct val="110000"/>
              </a:lnSpc>
              <a:buClr>
                <a:schemeClr val="tx1"/>
              </a:buClr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  var3 = 10;</a:t>
            </a:r>
          </a:p>
          <a:p>
            <a:pPr algn="l">
              <a:lnSpc>
                <a:spcPct val="110000"/>
              </a:lnSpc>
              <a:buClr>
                <a:schemeClr val="tx1"/>
              </a:buClr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}</a:t>
            </a:r>
          </a:p>
          <a:p>
            <a:pPr algn="l">
              <a:lnSpc>
                <a:spcPct val="110000"/>
              </a:lnSpc>
              <a:buClr>
                <a:schemeClr val="tx1"/>
              </a:buClr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else {</a:t>
            </a:r>
          </a:p>
          <a:p>
            <a:pPr algn="l">
              <a:lnSpc>
                <a:spcPct val="110000"/>
              </a:lnSpc>
              <a:buClr>
                <a:schemeClr val="tx1"/>
              </a:buClr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  var3 = 6;</a:t>
            </a:r>
          </a:p>
          <a:p>
            <a:pPr algn="l">
              <a:lnSpc>
                <a:spcPct val="110000"/>
              </a:lnSpc>
              <a:buClr>
                <a:schemeClr val="tx1"/>
              </a:buClr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  var4 = 7;</a:t>
            </a:r>
          </a:p>
          <a:p>
            <a:pPr algn="l">
              <a:lnSpc>
                <a:spcPct val="110000"/>
              </a:lnSpc>
              <a:buClr>
                <a:schemeClr val="tx1"/>
              </a:buClr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}</a:t>
            </a:r>
          </a:p>
        </p:txBody>
      </p:sp>
      <p:sp>
        <p:nvSpPr>
          <p:cNvPr id="1116166" name="Text Box 6"/>
          <p:cNvSpPr txBox="1">
            <a:spLocks noChangeArrowheads="1"/>
          </p:cNvSpPr>
          <p:nvPr/>
        </p:nvSpPr>
        <p:spPr bwMode="auto">
          <a:xfrm>
            <a:off x="827088" y="5546725"/>
            <a:ext cx="6913562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There can be multiple correct solutions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1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1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64" grpId="0" animBg="1" autoUpdateAnimBg="0"/>
      <p:bldP spid="1116165" grpId="0" animBg="1"/>
      <p:bldP spid="111616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Compound Expression with AND</a:t>
            </a:r>
            <a:endParaRPr lang="en-US" sz="280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077200" cy="1076325"/>
          </a:xfrm>
        </p:spPr>
        <p:txBody>
          <a:bodyPr/>
          <a:lstStyle/>
          <a:p>
            <a:pPr marL="361950" indent="-361950" eaLnBrk="1" hangingPunct="1">
              <a:spcBef>
                <a:spcPct val="50000"/>
              </a:spcBef>
            </a:pPr>
            <a:r>
              <a:rPr lang="en-US" smtClean="0"/>
              <a:t>HLLs use </a:t>
            </a:r>
            <a:r>
              <a:rPr lang="en-US" smtClean="0">
                <a:solidFill>
                  <a:srgbClr val="FF0000"/>
                </a:solidFill>
              </a:rPr>
              <a:t>short-circuit evaluation</a:t>
            </a:r>
            <a:r>
              <a:rPr lang="en-US" smtClean="0"/>
              <a:t> for logical AND</a:t>
            </a:r>
          </a:p>
          <a:p>
            <a:pPr marL="361950" indent="-361950" eaLnBrk="1" hangingPunct="1">
              <a:spcBef>
                <a:spcPct val="50000"/>
              </a:spcBef>
            </a:pPr>
            <a:r>
              <a:rPr lang="en-US" smtClean="0"/>
              <a:t>If first expression is </a:t>
            </a:r>
            <a:r>
              <a:rPr lang="en-US" smtClean="0">
                <a:solidFill>
                  <a:srgbClr val="FF0000"/>
                </a:solidFill>
              </a:rPr>
              <a:t>false</a:t>
            </a:r>
            <a:r>
              <a:rPr lang="en-US" smtClean="0"/>
              <a:t>, second expression is </a:t>
            </a:r>
            <a:r>
              <a:rPr lang="en-US" smtClean="0">
                <a:solidFill>
                  <a:srgbClr val="FF0000"/>
                </a:solidFill>
              </a:rPr>
              <a:t>skipped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057275" y="2276475"/>
            <a:ext cx="7029450" cy="517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>
              <a:buClr>
                <a:schemeClr val="tx1"/>
              </a:buClr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if ((al &gt; bl) &amp;&amp; (bl &gt; cl)) {X = 1;}</a:t>
            </a:r>
          </a:p>
        </p:txBody>
      </p:sp>
      <p:sp>
        <p:nvSpPr>
          <p:cNvPr id="39941" name="Text Box 6"/>
          <p:cNvSpPr txBox="1">
            <a:spLocks noChangeArrowheads="1"/>
          </p:cNvSpPr>
          <p:nvPr/>
        </p:nvSpPr>
        <p:spPr bwMode="auto">
          <a:xfrm>
            <a:off x="1057275" y="2852738"/>
            <a:ext cx="7029450" cy="337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lnSpc>
                <a:spcPct val="120000"/>
              </a:lnSpc>
              <a:tabLst>
                <a:tab pos="542925" algn="l"/>
                <a:tab pos="2867025" algn="l"/>
              </a:tabLst>
            </a:pPr>
            <a:r>
              <a:rPr lang="en-US" b="1">
                <a:latin typeface="Courier New" pitchFamily="49" charset="0"/>
              </a:rPr>
              <a:t>; One Possible Implementation ...</a:t>
            </a:r>
          </a:p>
          <a:p>
            <a:pPr algn="l">
              <a:lnSpc>
                <a:spcPct val="120000"/>
              </a:lnSpc>
              <a:tabLst>
                <a:tab pos="542925" algn="l"/>
                <a:tab pos="2867025" algn="l"/>
              </a:tabLst>
            </a:pPr>
            <a:r>
              <a:rPr lang="en-US" b="1">
                <a:latin typeface="Courier New" pitchFamily="49" charset="0"/>
              </a:rPr>
              <a:t>	cmp al, bl	; first expression ...</a:t>
            </a:r>
          </a:p>
          <a:p>
            <a:pPr algn="l">
              <a:lnSpc>
                <a:spcPct val="120000"/>
              </a:lnSpc>
              <a:tabLst>
                <a:tab pos="542925" algn="l"/>
                <a:tab pos="2867025" algn="l"/>
              </a:tabLst>
            </a:pPr>
            <a:r>
              <a:rPr lang="en-US" b="1">
                <a:latin typeface="Courier New" pitchFamily="49" charset="0"/>
              </a:rPr>
              <a:t>	ja  L1	; unsigned comparison</a:t>
            </a:r>
          </a:p>
          <a:p>
            <a:pPr algn="l">
              <a:lnSpc>
                <a:spcPct val="120000"/>
              </a:lnSpc>
              <a:tabLst>
                <a:tab pos="542925" algn="l"/>
                <a:tab pos="2867025" algn="l"/>
              </a:tabLst>
            </a:pPr>
            <a:r>
              <a:rPr lang="en-US" b="1">
                <a:latin typeface="Courier New" pitchFamily="49" charset="0"/>
              </a:rPr>
              <a:t>	jmp next</a:t>
            </a:r>
          </a:p>
          <a:p>
            <a:pPr algn="l">
              <a:lnSpc>
                <a:spcPct val="120000"/>
              </a:lnSpc>
              <a:tabLst>
                <a:tab pos="542925" algn="l"/>
                <a:tab pos="2867025" algn="l"/>
              </a:tabLst>
            </a:pPr>
            <a:r>
              <a:rPr lang="en-US" b="1">
                <a:latin typeface="Courier New" pitchFamily="49" charset="0"/>
              </a:rPr>
              <a:t>L1:	cmp bl,cl	; second expression ...</a:t>
            </a:r>
          </a:p>
          <a:p>
            <a:pPr algn="l">
              <a:lnSpc>
                <a:spcPct val="120000"/>
              </a:lnSpc>
              <a:tabLst>
                <a:tab pos="542925" algn="l"/>
                <a:tab pos="2867025" algn="l"/>
              </a:tabLst>
            </a:pPr>
            <a:r>
              <a:rPr lang="en-US" b="1">
                <a:latin typeface="Courier New" pitchFamily="49" charset="0"/>
              </a:rPr>
              <a:t>	ja  L2	; unsigned comparison</a:t>
            </a:r>
          </a:p>
          <a:p>
            <a:pPr algn="l">
              <a:lnSpc>
                <a:spcPct val="120000"/>
              </a:lnSpc>
              <a:tabLst>
                <a:tab pos="542925" algn="l"/>
                <a:tab pos="2867025" algn="l"/>
              </a:tabLst>
            </a:pPr>
            <a:r>
              <a:rPr lang="en-US" b="1">
                <a:latin typeface="Courier New" pitchFamily="49" charset="0"/>
              </a:rPr>
              <a:t>	jmp next</a:t>
            </a:r>
          </a:p>
          <a:p>
            <a:pPr algn="l">
              <a:lnSpc>
                <a:spcPct val="120000"/>
              </a:lnSpc>
              <a:tabLst>
                <a:tab pos="542925" algn="l"/>
                <a:tab pos="2867025" algn="l"/>
              </a:tabLst>
            </a:pPr>
            <a:r>
              <a:rPr lang="en-US" b="1">
                <a:latin typeface="Courier New" pitchFamily="49" charset="0"/>
              </a:rPr>
              <a:t>L2:	mov X,1 	; both are true</a:t>
            </a:r>
          </a:p>
          <a:p>
            <a:pPr algn="l">
              <a:lnSpc>
                <a:spcPct val="120000"/>
              </a:lnSpc>
              <a:tabLst>
                <a:tab pos="542925" algn="l"/>
                <a:tab pos="2867025" algn="l"/>
              </a:tabLst>
            </a:pPr>
            <a:r>
              <a:rPr lang="en-US" b="1">
                <a:latin typeface="Courier New" pitchFamily="49" charset="0"/>
              </a:rPr>
              <a:t>next: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Better Implementation for AND</a:t>
            </a:r>
            <a:endParaRPr lang="en-US" sz="2800" smtClean="0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057275" y="3775075"/>
            <a:ext cx="7029450" cy="2419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lnSpc>
                <a:spcPct val="120000"/>
              </a:lnSpc>
              <a:tabLst>
                <a:tab pos="457200" algn="l"/>
                <a:tab pos="2867025" algn="l"/>
                <a:tab pos="4114800" algn="l"/>
              </a:tabLst>
            </a:pPr>
            <a:r>
              <a:rPr lang="en-US" sz="1800" b="1">
                <a:latin typeface="Courier New" pitchFamily="49" charset="0"/>
              </a:rPr>
              <a:t>	</a:t>
            </a:r>
            <a:r>
              <a:rPr lang="en-US" b="1">
                <a:latin typeface="Courier New" pitchFamily="49" charset="0"/>
              </a:rPr>
              <a:t>cmp al,bl	; first expression...</a:t>
            </a:r>
          </a:p>
          <a:p>
            <a:pPr algn="l">
              <a:lnSpc>
                <a:spcPct val="120000"/>
              </a:lnSpc>
              <a:tabLst>
                <a:tab pos="457200" algn="l"/>
                <a:tab pos="286702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jbe next	; quit if false</a:t>
            </a:r>
          </a:p>
          <a:p>
            <a:pPr algn="l">
              <a:lnSpc>
                <a:spcPct val="120000"/>
              </a:lnSpc>
              <a:tabLst>
                <a:tab pos="457200" algn="l"/>
                <a:tab pos="286702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cmp bl,cl	; second expression...</a:t>
            </a:r>
          </a:p>
          <a:p>
            <a:pPr algn="l">
              <a:lnSpc>
                <a:spcPct val="120000"/>
              </a:lnSpc>
              <a:tabLst>
                <a:tab pos="457200" algn="l"/>
                <a:tab pos="286702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jbe next	; quit if false</a:t>
            </a:r>
          </a:p>
          <a:p>
            <a:pPr algn="l">
              <a:lnSpc>
                <a:spcPct val="120000"/>
              </a:lnSpc>
              <a:tabLst>
                <a:tab pos="457200" algn="l"/>
                <a:tab pos="286702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mov X,1	; both are true</a:t>
            </a:r>
          </a:p>
          <a:p>
            <a:pPr algn="l">
              <a:lnSpc>
                <a:spcPct val="120000"/>
              </a:lnSpc>
              <a:tabLst>
                <a:tab pos="457200" algn="l"/>
                <a:tab pos="286702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next:</a:t>
            </a:r>
          </a:p>
        </p:txBody>
      </p:sp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1057275" y="1873250"/>
            <a:ext cx="70294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The following implementation uses less code</a:t>
            </a:r>
          </a:p>
          <a:p>
            <a:pPr algn="l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By reversing the relational operator, We allow the program to </a:t>
            </a:r>
            <a:r>
              <a:rPr lang="en-US">
                <a:solidFill>
                  <a:srgbClr val="FF0000"/>
                </a:solidFill>
              </a:rPr>
              <a:t>fall through</a:t>
            </a:r>
            <a:r>
              <a:rPr lang="en-US">
                <a:solidFill>
                  <a:schemeClr val="tx2"/>
                </a:solidFill>
              </a:rPr>
              <a:t> to the second expression</a:t>
            </a:r>
          </a:p>
          <a:p>
            <a:pPr algn="l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Number of instructions is reduced from 7 to 5</a:t>
            </a:r>
          </a:p>
        </p:txBody>
      </p:sp>
      <p:sp>
        <p:nvSpPr>
          <p:cNvPr id="40965" name="Text Box 6"/>
          <p:cNvSpPr txBox="1">
            <a:spLocks noChangeArrowheads="1"/>
          </p:cNvSpPr>
          <p:nvPr/>
        </p:nvSpPr>
        <p:spPr bwMode="auto">
          <a:xfrm>
            <a:off x="1057275" y="1296988"/>
            <a:ext cx="7029450" cy="517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>
              <a:buClr>
                <a:schemeClr val="tx1"/>
              </a:buClr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if ((al &gt; bl) &amp;&amp; (bl &gt; cl)) {X = 1;}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Your Turn . . .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1395413"/>
          </a:xfrm>
        </p:spPr>
        <p:txBody>
          <a:bodyPr/>
          <a:lstStyle/>
          <a:p>
            <a:pPr marL="361950" indent="-361950" eaLnBrk="1" hangingPunct="1">
              <a:lnSpc>
                <a:spcPct val="120000"/>
              </a:lnSpc>
            </a:pPr>
            <a:r>
              <a:rPr lang="en-US" smtClean="0"/>
              <a:t>Implement the following IF in assembly language</a:t>
            </a:r>
          </a:p>
          <a:p>
            <a:pPr marL="361950" indent="-361950" eaLnBrk="1" hangingPunct="1">
              <a:lnSpc>
                <a:spcPct val="120000"/>
              </a:lnSpc>
            </a:pPr>
            <a:r>
              <a:rPr lang="en-US" smtClean="0"/>
              <a:t>All values are </a:t>
            </a:r>
            <a:r>
              <a:rPr lang="en-US" smtClean="0">
                <a:solidFill>
                  <a:srgbClr val="FF0000"/>
                </a:solidFill>
              </a:rPr>
              <a:t>unsigned</a:t>
            </a:r>
            <a:endParaRPr lang="en-US" sz="2000" b="1" smtClean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1120260" name="Text Box 4"/>
          <p:cNvSpPr txBox="1">
            <a:spLocks noChangeArrowheads="1"/>
          </p:cNvSpPr>
          <p:nvPr/>
        </p:nvSpPr>
        <p:spPr bwMode="auto">
          <a:xfrm>
            <a:off x="4822825" y="2667000"/>
            <a:ext cx="3263900" cy="27781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lvl="1" algn="l">
              <a:lnSpc>
                <a:spcPct val="110000"/>
              </a:lnSpc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cmp ebx,ecx</a:t>
            </a:r>
          </a:p>
          <a:p>
            <a:pPr lvl="1" algn="l">
              <a:lnSpc>
                <a:spcPct val="110000"/>
              </a:lnSpc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ja  next</a:t>
            </a:r>
          </a:p>
          <a:p>
            <a:pPr lvl="1" algn="l">
              <a:lnSpc>
                <a:spcPct val="110000"/>
              </a:lnSpc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cmp ecx,edx</a:t>
            </a:r>
          </a:p>
          <a:p>
            <a:pPr lvl="1" algn="l">
              <a:lnSpc>
                <a:spcPct val="110000"/>
              </a:lnSpc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jbe next</a:t>
            </a:r>
          </a:p>
          <a:p>
            <a:pPr lvl="1" algn="l">
              <a:lnSpc>
                <a:spcPct val="110000"/>
              </a:lnSpc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mov eax,5</a:t>
            </a:r>
          </a:p>
          <a:p>
            <a:pPr lvl="1" algn="l">
              <a:lnSpc>
                <a:spcPct val="110000"/>
              </a:lnSpc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mov edx,6</a:t>
            </a:r>
          </a:p>
          <a:p>
            <a:pPr algn="l">
              <a:lnSpc>
                <a:spcPct val="110000"/>
              </a:lnSpc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next:</a:t>
            </a: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	</a:t>
            </a:r>
          </a:p>
        </p:txBody>
      </p:sp>
      <p:sp>
        <p:nvSpPr>
          <p:cNvPr id="1120261" name="Text Box 5"/>
          <p:cNvSpPr txBox="1">
            <a:spLocks noChangeArrowheads="1"/>
          </p:cNvSpPr>
          <p:nvPr/>
        </p:nvSpPr>
        <p:spPr bwMode="auto">
          <a:xfrm>
            <a:off x="838200" y="2667000"/>
            <a:ext cx="3503613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if ((ebx &lt;= ecx) &amp;&amp;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 (ecx &gt; edx))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{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  eax = 5;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  edx = 6;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0260" grpId="0" animBg="1" autoUpdateAnimBg="0"/>
      <p:bldP spid="112026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Converting Characters to Uppercase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60000"/>
              </a:spcBef>
              <a:tabLst>
                <a:tab pos="714375" algn="l"/>
                <a:tab pos="3771900" algn="l"/>
                <a:tab pos="4124325" algn="l"/>
              </a:tabLst>
            </a:pPr>
            <a:r>
              <a:rPr lang="en-US" smtClean="0"/>
              <a:t>AND instruction can convert characters to uppercase</a:t>
            </a:r>
          </a:p>
          <a:p>
            <a:pPr eaLnBrk="1" hangingPunct="1">
              <a:spcBef>
                <a:spcPct val="60000"/>
              </a:spcBef>
              <a:buFont typeface="Wingdings" pitchFamily="2" charset="2"/>
              <a:buNone/>
              <a:tabLst>
                <a:tab pos="714375" algn="l"/>
                <a:tab pos="3771900" algn="l"/>
                <a:tab pos="4124325" algn="l"/>
              </a:tabLst>
            </a:pPr>
            <a:r>
              <a:rPr lang="en-US" smtClean="0"/>
              <a:t>	'a'	= 0 1 </a:t>
            </a:r>
            <a:r>
              <a:rPr lang="en-US" b="1" smtClean="0">
                <a:solidFill>
                  <a:srgbClr val="FF0000"/>
                </a:solidFill>
              </a:rPr>
              <a:t>1</a:t>
            </a:r>
            <a:r>
              <a:rPr lang="en-US" smtClean="0"/>
              <a:t> 0 0 0 0 1	'b'	= 0 1 </a:t>
            </a:r>
            <a:r>
              <a:rPr lang="en-US" b="1" smtClean="0">
                <a:solidFill>
                  <a:srgbClr val="FF0000"/>
                </a:solidFill>
              </a:rPr>
              <a:t>1</a:t>
            </a:r>
            <a:r>
              <a:rPr lang="en-US" smtClean="0"/>
              <a:t> 0 0 0 1 0</a:t>
            </a:r>
          </a:p>
          <a:p>
            <a:pPr eaLnBrk="1" hangingPunct="1">
              <a:spcBef>
                <a:spcPct val="60000"/>
              </a:spcBef>
              <a:buFont typeface="Wingdings" pitchFamily="2" charset="2"/>
              <a:buNone/>
              <a:tabLst>
                <a:tab pos="714375" algn="l"/>
                <a:tab pos="3771900" algn="l"/>
                <a:tab pos="4124325" algn="l"/>
              </a:tabLst>
            </a:pPr>
            <a:r>
              <a:rPr lang="en-US" smtClean="0"/>
              <a:t>	'A'	= 0 1 </a:t>
            </a:r>
            <a:r>
              <a:rPr lang="en-US" b="1" smtClean="0">
                <a:solidFill>
                  <a:srgbClr val="FF0000"/>
                </a:solidFill>
              </a:rPr>
              <a:t>0</a:t>
            </a:r>
            <a:r>
              <a:rPr lang="en-US" smtClean="0"/>
              <a:t> 0 0 0 0 1	'B'	= 0 1 </a:t>
            </a:r>
            <a:r>
              <a:rPr lang="en-US" b="1" smtClean="0">
                <a:solidFill>
                  <a:srgbClr val="FF0000"/>
                </a:solidFill>
              </a:rPr>
              <a:t>0</a:t>
            </a:r>
            <a:r>
              <a:rPr lang="en-US" smtClean="0"/>
              <a:t> 0 0 0 1 0</a:t>
            </a:r>
          </a:p>
          <a:p>
            <a:pPr eaLnBrk="1" hangingPunct="1">
              <a:spcBef>
                <a:spcPct val="100000"/>
              </a:spcBef>
              <a:tabLst>
                <a:tab pos="714375" algn="l"/>
                <a:tab pos="3771900" algn="l"/>
                <a:tab pos="4124325" algn="l"/>
              </a:tabLst>
            </a:pPr>
            <a:r>
              <a:rPr lang="en-US" smtClean="0"/>
              <a:t>Solution: Use the AND instruction to </a:t>
            </a:r>
            <a:r>
              <a:rPr lang="en-US" b="1" smtClean="0">
                <a:solidFill>
                  <a:srgbClr val="FF0000"/>
                </a:solidFill>
              </a:rPr>
              <a:t>clear bit 5</a:t>
            </a:r>
          </a:p>
          <a:p>
            <a:pPr eaLnBrk="1" hangingPunct="1">
              <a:spcBef>
                <a:spcPct val="100000"/>
              </a:spcBef>
              <a:buFont typeface="Wingdings" pitchFamily="2" charset="2"/>
              <a:buNone/>
              <a:tabLst>
                <a:tab pos="714375" algn="l"/>
                <a:tab pos="3771900" algn="l"/>
                <a:tab pos="4124325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	mov  ecx, LENGTHOF mystring</a:t>
            </a:r>
          </a:p>
          <a:p>
            <a:pPr eaLnBrk="1" hangingPunct="1">
              <a:buFont typeface="Wingdings" pitchFamily="2" charset="2"/>
              <a:buNone/>
              <a:tabLst>
                <a:tab pos="714375" algn="l"/>
                <a:tab pos="3771900" algn="l"/>
                <a:tab pos="4124325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	mov  esi, OFFSET mystring</a:t>
            </a:r>
          </a:p>
          <a:p>
            <a:pPr eaLnBrk="1" hangingPunct="1">
              <a:buFont typeface="Wingdings" pitchFamily="2" charset="2"/>
              <a:buNone/>
              <a:tabLst>
                <a:tab pos="714375" algn="l"/>
                <a:tab pos="3771900" algn="l"/>
                <a:tab pos="4124325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L1:	and  BYTE PTR [esi], 11011111b	; clear bit 5</a:t>
            </a:r>
          </a:p>
          <a:p>
            <a:pPr eaLnBrk="1" hangingPunct="1">
              <a:buFont typeface="Wingdings" pitchFamily="2" charset="2"/>
              <a:buNone/>
              <a:tabLst>
                <a:tab pos="714375" algn="l"/>
                <a:tab pos="3771900" algn="l"/>
                <a:tab pos="4124325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	inc  esi</a:t>
            </a:r>
          </a:p>
          <a:p>
            <a:pPr eaLnBrk="1" hangingPunct="1">
              <a:buFont typeface="Wingdings" pitchFamily="2" charset="2"/>
              <a:buNone/>
              <a:tabLst>
                <a:tab pos="714375" algn="l"/>
                <a:tab pos="3771900" algn="l"/>
                <a:tab pos="4124325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	loop L1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Application: IsDigit Procedure</a:t>
            </a:r>
          </a:p>
        </p:txBody>
      </p:sp>
      <p:sp>
        <p:nvSpPr>
          <p:cNvPr id="1170435" name="Text Box 3"/>
          <p:cNvSpPr txBox="1">
            <a:spLocks noChangeArrowheads="1"/>
          </p:cNvSpPr>
          <p:nvPr/>
        </p:nvSpPr>
        <p:spPr bwMode="auto">
          <a:xfrm>
            <a:off x="1371600" y="3082925"/>
            <a:ext cx="6599238" cy="3090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182880" rIns="137160" bIns="182880"/>
          <a:lstStyle/>
          <a:p>
            <a:pPr algn="l">
              <a:lnSpc>
                <a:spcPct val="110000"/>
              </a:lnSpc>
              <a:tabLst>
                <a:tab pos="457200" algn="l"/>
                <a:tab pos="322897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IsDigit PROC</a:t>
            </a:r>
          </a:p>
          <a:p>
            <a:pPr algn="l">
              <a:lnSpc>
                <a:spcPct val="110000"/>
              </a:lnSpc>
              <a:tabLst>
                <a:tab pos="457200" algn="l"/>
                <a:tab pos="322897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 cmp   al,'0'	; AL &lt; '0' ?</a:t>
            </a:r>
          </a:p>
          <a:p>
            <a:pPr algn="l">
              <a:lnSpc>
                <a:spcPct val="110000"/>
              </a:lnSpc>
              <a:tabLst>
                <a:tab pos="457200" algn="l"/>
                <a:tab pos="322897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 jb    L1	; yes? ZF=0, return</a:t>
            </a:r>
          </a:p>
          <a:p>
            <a:pPr algn="l">
              <a:lnSpc>
                <a:spcPct val="110000"/>
              </a:lnSpc>
              <a:tabLst>
                <a:tab pos="457200" algn="l"/>
                <a:tab pos="322897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 cmp   al,'9'	; AL &gt; '9' ?</a:t>
            </a:r>
          </a:p>
          <a:p>
            <a:pPr algn="l">
              <a:lnSpc>
                <a:spcPct val="110000"/>
              </a:lnSpc>
              <a:tabLst>
                <a:tab pos="457200" algn="l"/>
                <a:tab pos="322897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 ja    L1	; yes? ZF=0, return</a:t>
            </a:r>
          </a:p>
          <a:p>
            <a:pPr algn="l">
              <a:lnSpc>
                <a:spcPct val="110000"/>
              </a:lnSpc>
              <a:tabLst>
                <a:tab pos="457200" algn="l"/>
                <a:tab pos="322897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 test  al, 0     	; ZF = 1</a:t>
            </a:r>
          </a:p>
          <a:p>
            <a:pPr algn="l">
              <a:lnSpc>
                <a:spcPct val="110000"/>
              </a:lnSpc>
              <a:tabLst>
                <a:tab pos="457200" algn="l"/>
                <a:tab pos="322897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L1: ret</a:t>
            </a:r>
          </a:p>
          <a:p>
            <a:pPr algn="l">
              <a:lnSpc>
                <a:spcPct val="110000"/>
              </a:lnSpc>
              <a:tabLst>
                <a:tab pos="457200" algn="l"/>
                <a:tab pos="322897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IsDigit ENDP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173163" y="1143000"/>
            <a:ext cx="7208837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Receives a character in AL</a:t>
            </a:r>
          </a:p>
          <a:p>
            <a:pPr algn="l">
              <a:spcBef>
                <a:spcPct val="50000"/>
              </a:spcBef>
            </a:pPr>
            <a:r>
              <a:rPr lang="en-US" sz="2400"/>
              <a:t>Sets the Zero flag if the character is a decimal digit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371600" y="2276475"/>
            <a:ext cx="6599238" cy="633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182880" rIns="137160" bIns="182880"/>
          <a:lstStyle/>
          <a:p>
            <a:pPr algn="l">
              <a:lnSpc>
                <a:spcPct val="110000"/>
              </a:lnSpc>
              <a:tabLst>
                <a:tab pos="457200" algn="l"/>
                <a:tab pos="322897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if (al &gt;= '0' &amp;&amp; al &lt;= '9') {ZF = 1;}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043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Compound Expression with OR</a:t>
            </a:r>
            <a:endParaRPr lang="en-US" sz="2800" smtClean="0"/>
          </a:p>
        </p:txBody>
      </p:sp>
      <p:sp>
        <p:nvSpPr>
          <p:cNvPr id="44035" name="Rectangle 6"/>
          <p:cNvSpPr>
            <a:spLocks noChangeArrowheads="1"/>
          </p:cNvSpPr>
          <p:nvPr/>
        </p:nvSpPr>
        <p:spPr bwMode="auto">
          <a:xfrm>
            <a:off x="533400" y="1143000"/>
            <a:ext cx="8077200" cy="274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1950" indent="-361950" algn="l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400"/>
              <a:t>HLLs use </a:t>
            </a:r>
            <a:r>
              <a:rPr lang="en-US" sz="2400">
                <a:solidFill>
                  <a:srgbClr val="FF0000"/>
                </a:solidFill>
              </a:rPr>
              <a:t>short-circuit evaluation</a:t>
            </a:r>
            <a:r>
              <a:rPr lang="en-US" sz="2400"/>
              <a:t> for logical OR</a:t>
            </a:r>
          </a:p>
          <a:p>
            <a:pPr marL="361950" indent="-361950" algn="l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400"/>
              <a:t>If first expression is </a:t>
            </a:r>
            <a:r>
              <a:rPr lang="en-US" sz="2400">
                <a:solidFill>
                  <a:srgbClr val="FF0000"/>
                </a:solidFill>
              </a:rPr>
              <a:t>true</a:t>
            </a:r>
            <a:r>
              <a:rPr lang="en-US" sz="2400"/>
              <a:t>, second expression is </a:t>
            </a:r>
            <a:r>
              <a:rPr lang="en-US" sz="2400">
                <a:solidFill>
                  <a:srgbClr val="FF0000"/>
                </a:solidFill>
              </a:rPr>
              <a:t>skipped</a:t>
            </a:r>
          </a:p>
          <a:p>
            <a:pPr marL="361950" indent="-361950" algn="l">
              <a:spcBef>
                <a:spcPct val="50000"/>
              </a:spcBef>
              <a:buFont typeface="Wingdings" pitchFamily="2" charset="2"/>
              <a:buChar char="v"/>
            </a:pPr>
            <a:endParaRPr lang="en-US" sz="2400">
              <a:solidFill>
                <a:srgbClr val="FF0000"/>
              </a:solidFill>
            </a:endParaRPr>
          </a:p>
          <a:p>
            <a:pPr marL="361950" indent="-361950" algn="l">
              <a:spcBef>
                <a:spcPct val="100000"/>
              </a:spcBef>
              <a:buFont typeface="Wingdings" pitchFamily="2" charset="2"/>
              <a:buChar char="v"/>
            </a:pPr>
            <a:r>
              <a:rPr lang="en-US" sz="2400"/>
              <a:t>Use </a:t>
            </a:r>
            <a:r>
              <a:rPr lang="en-US" sz="2400">
                <a:solidFill>
                  <a:srgbClr val="FF0000"/>
                </a:solidFill>
              </a:rPr>
              <a:t>fall-through</a:t>
            </a:r>
            <a:r>
              <a:rPr lang="en-US" sz="2400"/>
              <a:t> to keep the code as short as possible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44036" name="Text Box 8"/>
          <p:cNvSpPr txBox="1">
            <a:spLocks noChangeArrowheads="1"/>
          </p:cNvSpPr>
          <p:nvPr/>
        </p:nvSpPr>
        <p:spPr bwMode="auto">
          <a:xfrm>
            <a:off x="1057275" y="2276475"/>
            <a:ext cx="7029450" cy="517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>
              <a:buClr>
                <a:schemeClr val="tx1"/>
              </a:buClr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if ((al &gt; bl) || (bl &gt; cl)) {X = 1;}</a:t>
            </a:r>
          </a:p>
        </p:txBody>
      </p:sp>
      <p:sp>
        <p:nvSpPr>
          <p:cNvPr id="44037" name="Text Box 9"/>
          <p:cNvSpPr txBox="1">
            <a:spLocks noChangeArrowheads="1"/>
          </p:cNvSpPr>
          <p:nvPr/>
        </p:nvSpPr>
        <p:spPr bwMode="auto">
          <a:xfrm>
            <a:off x="1057275" y="3659188"/>
            <a:ext cx="7029450" cy="2478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lnSpc>
                <a:spcPct val="110000"/>
              </a:lnSpc>
              <a:tabLst>
                <a:tab pos="628650" algn="l"/>
                <a:tab pos="2867025" algn="l"/>
              </a:tabLst>
            </a:pPr>
            <a:r>
              <a:rPr lang="en-US" b="1">
                <a:latin typeface="Courier New" pitchFamily="49" charset="0"/>
              </a:rPr>
              <a:t>	cmp al,bl	; is AL &gt; BL?</a:t>
            </a:r>
          </a:p>
          <a:p>
            <a:pPr algn="l">
              <a:lnSpc>
                <a:spcPct val="110000"/>
              </a:lnSpc>
              <a:tabLst>
                <a:tab pos="628650" algn="l"/>
                <a:tab pos="2867025" algn="l"/>
              </a:tabLst>
            </a:pPr>
            <a:r>
              <a:rPr lang="en-US" b="1">
                <a:latin typeface="Courier New" pitchFamily="49" charset="0"/>
              </a:rPr>
              <a:t>	ja  L1	; yes, execute if part</a:t>
            </a:r>
          </a:p>
          <a:p>
            <a:pPr algn="l">
              <a:lnSpc>
                <a:spcPct val="110000"/>
              </a:lnSpc>
              <a:tabLst>
                <a:tab pos="628650" algn="l"/>
                <a:tab pos="2867025" algn="l"/>
              </a:tabLst>
            </a:pPr>
            <a:r>
              <a:rPr lang="en-US" b="1">
                <a:latin typeface="Courier New" pitchFamily="49" charset="0"/>
              </a:rPr>
              <a:t>	cmp bl,cl	; no: is BL &gt; CL?</a:t>
            </a:r>
          </a:p>
          <a:p>
            <a:pPr algn="l">
              <a:lnSpc>
                <a:spcPct val="110000"/>
              </a:lnSpc>
              <a:tabLst>
                <a:tab pos="628650" algn="l"/>
                <a:tab pos="2867025" algn="l"/>
              </a:tabLst>
            </a:pPr>
            <a:r>
              <a:rPr lang="en-US" b="1">
                <a:latin typeface="Courier New" pitchFamily="49" charset="0"/>
              </a:rPr>
              <a:t>	jbe next	; no: skip if part</a:t>
            </a:r>
          </a:p>
          <a:p>
            <a:pPr algn="l">
              <a:lnSpc>
                <a:spcPct val="110000"/>
              </a:lnSpc>
              <a:tabLst>
                <a:tab pos="628650" algn="l"/>
                <a:tab pos="2867025" algn="l"/>
              </a:tabLst>
            </a:pPr>
            <a:r>
              <a:rPr lang="en-US" b="1">
                <a:latin typeface="Courier New" pitchFamily="49" charset="0"/>
              </a:rPr>
              <a:t>L1:	mov X,1	; set X to 1</a:t>
            </a:r>
          </a:p>
          <a:p>
            <a:pPr algn="l">
              <a:lnSpc>
                <a:spcPct val="110000"/>
              </a:lnSpc>
              <a:tabLst>
                <a:tab pos="628650" algn="l"/>
                <a:tab pos="2867025" algn="l"/>
              </a:tabLst>
            </a:pPr>
            <a:r>
              <a:rPr lang="en-US" b="1">
                <a:latin typeface="Courier New" pitchFamily="49" charset="0"/>
              </a:rPr>
              <a:t>next: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WHILE Loops</a:t>
            </a:r>
            <a:endParaRPr lang="en-US" sz="2800" smtClean="0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942975" y="3141663"/>
            <a:ext cx="7546975" cy="577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while( eax &lt; ebx) { eax = eax + 1; }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482600" y="1123950"/>
            <a:ext cx="817880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marL="361950" indent="-361950" algn="l">
              <a:spcBef>
                <a:spcPct val="50000"/>
              </a:spcBef>
            </a:pPr>
            <a:r>
              <a:rPr lang="en-US" sz="2400"/>
              <a:t>A WHILE loop can be viewed as</a:t>
            </a:r>
          </a:p>
          <a:p>
            <a:pPr marL="361950" indent="-361950" algn="l">
              <a:spcBef>
                <a:spcPct val="50000"/>
              </a:spcBef>
            </a:pPr>
            <a:r>
              <a:rPr lang="en-US"/>
              <a:t>	IF statement followed by </a:t>
            </a:r>
          </a:p>
          <a:p>
            <a:pPr marL="361950" indent="-361950" algn="l">
              <a:spcBef>
                <a:spcPct val="30000"/>
              </a:spcBef>
            </a:pPr>
            <a:r>
              <a:rPr lang="en-US"/>
              <a:t>	The body of the loop, followed by</a:t>
            </a:r>
          </a:p>
          <a:p>
            <a:pPr marL="361950" indent="-361950" algn="l">
              <a:spcBef>
                <a:spcPct val="30000"/>
              </a:spcBef>
            </a:pPr>
            <a:r>
              <a:rPr lang="en-US"/>
              <a:t>	Unconditional jump to the top of the loop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942975" y="3795713"/>
            <a:ext cx="7546975" cy="2400300"/>
            <a:chOff x="594" y="2426"/>
            <a:chExt cx="4754" cy="1512"/>
          </a:xfrm>
        </p:grpSpPr>
        <p:sp>
          <p:nvSpPr>
            <p:cNvPr id="45062" name="Text Box 6"/>
            <p:cNvSpPr txBox="1">
              <a:spLocks noChangeArrowheads="1"/>
            </p:cNvSpPr>
            <p:nvPr/>
          </p:nvSpPr>
          <p:spPr bwMode="auto">
            <a:xfrm>
              <a:off x="594" y="2829"/>
              <a:ext cx="4754" cy="11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37160" tIns="0" rIns="137160" bIns="0" anchor="ctr"/>
            <a:lstStyle/>
            <a:p>
              <a:pPr algn="l">
                <a:lnSpc>
                  <a:spcPct val="110000"/>
                </a:lnSpc>
                <a:tabLst>
                  <a:tab pos="714375" algn="l"/>
                  <a:tab pos="3657600" algn="l"/>
                </a:tabLst>
              </a:pPr>
              <a:r>
                <a:rPr lang="en-US" b="1">
                  <a:latin typeface="Courier New" pitchFamily="49" charset="0"/>
                </a:rPr>
                <a:t>top:	cmp eax,ebx	; eax &lt; ebx ?</a:t>
              </a:r>
            </a:p>
            <a:p>
              <a:pPr algn="l">
                <a:lnSpc>
                  <a:spcPct val="110000"/>
                </a:lnSpc>
                <a:tabLst>
                  <a:tab pos="714375" algn="l"/>
                  <a:tab pos="3657600" algn="l"/>
                </a:tabLst>
              </a:pPr>
              <a:r>
                <a:rPr lang="en-US" b="1">
                  <a:latin typeface="Courier New" pitchFamily="49" charset="0"/>
                </a:rPr>
                <a:t>	jae next	; false? then exit loop</a:t>
              </a:r>
            </a:p>
            <a:p>
              <a:pPr algn="l">
                <a:lnSpc>
                  <a:spcPct val="110000"/>
                </a:lnSpc>
                <a:tabLst>
                  <a:tab pos="714375" algn="l"/>
                  <a:tab pos="3657600" algn="l"/>
                </a:tabLst>
              </a:pPr>
              <a:r>
                <a:rPr lang="en-US" b="1">
                  <a:latin typeface="Courier New" pitchFamily="49" charset="0"/>
                </a:rPr>
                <a:t>	inc eax	; body of loop</a:t>
              </a:r>
            </a:p>
            <a:p>
              <a:pPr algn="l">
                <a:lnSpc>
                  <a:spcPct val="110000"/>
                </a:lnSpc>
                <a:tabLst>
                  <a:tab pos="714375" algn="l"/>
                  <a:tab pos="3657600" algn="l"/>
                </a:tabLst>
              </a:pPr>
              <a:r>
                <a:rPr lang="en-US" b="1">
                  <a:latin typeface="Courier New" pitchFamily="49" charset="0"/>
                </a:rPr>
                <a:t>	jmp top	; repeat the loop</a:t>
              </a:r>
            </a:p>
            <a:p>
              <a:pPr algn="l">
                <a:lnSpc>
                  <a:spcPct val="110000"/>
                </a:lnSpc>
                <a:tabLst>
                  <a:tab pos="714375" algn="l"/>
                  <a:tab pos="3657600" algn="l"/>
                </a:tabLst>
              </a:pPr>
              <a:r>
                <a:rPr lang="en-US" b="1">
                  <a:latin typeface="Courier New" pitchFamily="49" charset="0"/>
                </a:rPr>
                <a:t>next:</a:t>
              </a:r>
            </a:p>
          </p:txBody>
        </p:sp>
        <p:sp>
          <p:nvSpPr>
            <p:cNvPr id="45063" name="Text Box 7"/>
            <p:cNvSpPr txBox="1">
              <a:spLocks noChangeArrowheads="1"/>
            </p:cNvSpPr>
            <p:nvPr/>
          </p:nvSpPr>
          <p:spPr bwMode="auto">
            <a:xfrm>
              <a:off x="594" y="2426"/>
              <a:ext cx="4071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137160" bIns="137160"/>
            <a:lstStyle/>
            <a:p>
              <a:pPr algn="l">
                <a:spcBef>
                  <a:spcPct val="50000"/>
                </a:spcBef>
              </a:pPr>
              <a:r>
                <a:rPr lang="en-US"/>
                <a:t>This is a possible implementation: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Your Turn . . .</a:t>
            </a:r>
            <a:endParaRPr lang="en-US" sz="2800" smtClean="0"/>
          </a:p>
        </p:txBody>
      </p:sp>
      <p:sp>
        <p:nvSpPr>
          <p:cNvPr id="1124355" name="Text Box 3"/>
          <p:cNvSpPr txBox="1">
            <a:spLocks noChangeArrowheads="1"/>
          </p:cNvSpPr>
          <p:nvPr/>
        </p:nvSpPr>
        <p:spPr bwMode="auto">
          <a:xfrm>
            <a:off x="990600" y="3659188"/>
            <a:ext cx="7086600" cy="2419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lnSpc>
                <a:spcPct val="110000"/>
              </a:lnSpc>
              <a:tabLst>
                <a:tab pos="714375" algn="l"/>
                <a:tab pos="3228975" algn="l"/>
              </a:tabLst>
            </a:pPr>
            <a:r>
              <a:rPr lang="en-US" b="1">
                <a:latin typeface="Courier New" pitchFamily="49" charset="0"/>
              </a:rPr>
              <a:t>top:	cmp ebx,var1	; ebx &lt;= var1?</a:t>
            </a:r>
          </a:p>
          <a:p>
            <a:pPr algn="l">
              <a:lnSpc>
                <a:spcPct val="110000"/>
              </a:lnSpc>
              <a:tabLst>
                <a:tab pos="714375" algn="l"/>
                <a:tab pos="3228975" algn="l"/>
              </a:tabLst>
            </a:pPr>
            <a:r>
              <a:rPr lang="en-US" b="1">
                <a:latin typeface="Courier New" pitchFamily="49" charset="0"/>
              </a:rPr>
              <a:t>	ja  next	; false? exit loop</a:t>
            </a:r>
          </a:p>
          <a:p>
            <a:pPr algn="l">
              <a:lnSpc>
                <a:spcPct val="110000"/>
              </a:lnSpc>
              <a:tabLst>
                <a:tab pos="714375" algn="l"/>
                <a:tab pos="3228975" algn="l"/>
              </a:tabLst>
            </a:pPr>
            <a:r>
              <a:rPr lang="en-US" b="1">
                <a:latin typeface="Courier New" pitchFamily="49" charset="0"/>
              </a:rPr>
              <a:t>	add ebx,5	; execute body of loop</a:t>
            </a:r>
          </a:p>
          <a:p>
            <a:pPr algn="l">
              <a:lnSpc>
                <a:spcPct val="110000"/>
              </a:lnSpc>
              <a:tabLst>
                <a:tab pos="714375" algn="l"/>
                <a:tab pos="3228975" algn="l"/>
              </a:tabLst>
            </a:pPr>
            <a:r>
              <a:rPr lang="en-US" b="1">
                <a:latin typeface="Courier New" pitchFamily="49" charset="0"/>
              </a:rPr>
              <a:t>	dec var1</a:t>
            </a:r>
          </a:p>
          <a:p>
            <a:pPr algn="l">
              <a:lnSpc>
                <a:spcPct val="110000"/>
              </a:lnSpc>
              <a:tabLst>
                <a:tab pos="714375" algn="l"/>
                <a:tab pos="3228975" algn="l"/>
              </a:tabLst>
            </a:pPr>
            <a:r>
              <a:rPr lang="en-US" b="1">
                <a:latin typeface="Courier New" pitchFamily="49" charset="0"/>
              </a:rPr>
              <a:t>	jmp top	; repeat the loop</a:t>
            </a:r>
          </a:p>
          <a:p>
            <a:pPr algn="l">
              <a:lnSpc>
                <a:spcPct val="110000"/>
              </a:lnSpc>
              <a:tabLst>
                <a:tab pos="714375" algn="l"/>
                <a:tab pos="3228975" algn="l"/>
              </a:tabLst>
            </a:pPr>
            <a:r>
              <a:rPr lang="en-US" b="1">
                <a:latin typeface="Courier New" pitchFamily="49" charset="0"/>
              </a:rPr>
              <a:t>next: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514600" y="1925638"/>
            <a:ext cx="3962400" cy="1503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lnSpc>
                <a:spcPct val="110000"/>
              </a:lnSpc>
              <a:buClr>
                <a:schemeClr val="tx1"/>
              </a:buClr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while (ebx &lt;= var1) {</a:t>
            </a:r>
          </a:p>
          <a:p>
            <a:pPr algn="l">
              <a:lnSpc>
                <a:spcPct val="110000"/>
              </a:lnSpc>
              <a:buClr>
                <a:schemeClr val="tx1"/>
              </a:buClr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ebx  = ebx + 5;</a:t>
            </a:r>
          </a:p>
          <a:p>
            <a:pPr algn="l">
              <a:lnSpc>
                <a:spcPct val="110000"/>
              </a:lnSpc>
              <a:buClr>
                <a:schemeClr val="tx1"/>
              </a:buClr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var1 = var1 - 1</a:t>
            </a:r>
          </a:p>
          <a:p>
            <a:pPr algn="l">
              <a:lnSpc>
                <a:spcPct val="110000"/>
              </a:lnSpc>
              <a:buClr>
                <a:schemeClr val="tx1"/>
              </a:buClr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}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482600" y="1123950"/>
            <a:ext cx="81788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Implement the following loop, assuming </a:t>
            </a:r>
            <a:r>
              <a:rPr lang="en-US" sz="2400">
                <a:solidFill>
                  <a:srgbClr val="FF0000"/>
                </a:solidFill>
              </a:rPr>
              <a:t>unsigned</a:t>
            </a:r>
            <a:r>
              <a:rPr lang="en-US" sz="2400"/>
              <a:t> integers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4355" grpId="0" animBg="1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Yet Another Solution for While</a:t>
            </a:r>
            <a:endParaRPr lang="en-US" sz="2800" smtClean="0"/>
          </a:p>
        </p:txBody>
      </p:sp>
      <p:sp>
        <p:nvSpPr>
          <p:cNvPr id="1166339" name="Text Box 3"/>
          <p:cNvSpPr txBox="1">
            <a:spLocks noChangeArrowheads="1"/>
          </p:cNvSpPr>
          <p:nvPr/>
        </p:nvSpPr>
        <p:spPr bwMode="auto">
          <a:xfrm>
            <a:off x="990600" y="3832225"/>
            <a:ext cx="7086600" cy="2419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lnSpc>
                <a:spcPct val="110000"/>
              </a:lnSpc>
              <a:tabLst>
                <a:tab pos="714375" algn="l"/>
                <a:tab pos="3228975" algn="l"/>
              </a:tabLst>
            </a:pPr>
            <a:r>
              <a:rPr lang="en-US" b="1">
                <a:latin typeface="Courier New" pitchFamily="49" charset="0"/>
              </a:rPr>
              <a:t>	cmp ebx,var1	; ebx &lt;= var1?</a:t>
            </a:r>
          </a:p>
          <a:p>
            <a:pPr algn="l">
              <a:lnSpc>
                <a:spcPct val="110000"/>
              </a:lnSpc>
              <a:tabLst>
                <a:tab pos="714375" algn="l"/>
                <a:tab pos="3228975" algn="l"/>
              </a:tabLst>
            </a:pPr>
            <a:r>
              <a:rPr lang="en-US" b="1">
                <a:latin typeface="Courier New" pitchFamily="49" charset="0"/>
              </a:rPr>
              <a:t>	ja  next	; false? exit loop</a:t>
            </a:r>
          </a:p>
          <a:p>
            <a:pPr algn="l">
              <a:lnSpc>
                <a:spcPct val="110000"/>
              </a:lnSpc>
              <a:tabLst>
                <a:tab pos="714375" algn="l"/>
                <a:tab pos="3228975" algn="l"/>
              </a:tabLst>
            </a:pPr>
            <a:r>
              <a:rPr lang="en-US" b="1">
                <a:latin typeface="Courier New" pitchFamily="49" charset="0"/>
              </a:rPr>
              <a:t>top:	add ebx,5	; execute body of loop</a:t>
            </a:r>
          </a:p>
          <a:p>
            <a:pPr algn="l">
              <a:lnSpc>
                <a:spcPct val="110000"/>
              </a:lnSpc>
              <a:tabLst>
                <a:tab pos="714375" algn="l"/>
                <a:tab pos="3228975" algn="l"/>
              </a:tabLst>
            </a:pPr>
            <a:r>
              <a:rPr lang="en-US" b="1">
                <a:latin typeface="Courier New" pitchFamily="49" charset="0"/>
              </a:rPr>
              <a:t>	dec var1</a:t>
            </a:r>
          </a:p>
          <a:p>
            <a:pPr algn="l">
              <a:lnSpc>
                <a:spcPct val="110000"/>
              </a:lnSpc>
              <a:tabLst>
                <a:tab pos="714375" algn="l"/>
                <a:tab pos="3228975" algn="l"/>
              </a:tabLst>
            </a:pPr>
            <a:r>
              <a:rPr lang="en-US" b="1">
                <a:latin typeface="Courier New" pitchFamily="49" charset="0"/>
              </a:rPr>
              <a:t>	cmp ebx, var1	; ebx &lt;= var1?</a:t>
            </a:r>
          </a:p>
          <a:p>
            <a:pPr algn="l">
              <a:lnSpc>
                <a:spcPct val="110000"/>
              </a:lnSpc>
              <a:tabLst>
                <a:tab pos="714375" algn="l"/>
                <a:tab pos="3228975" algn="l"/>
              </a:tabLst>
            </a:pPr>
            <a:r>
              <a:rPr lang="en-US" b="1">
                <a:latin typeface="Courier New" pitchFamily="49" charset="0"/>
              </a:rPr>
              <a:t>	jbe top	; true? repeat the loop</a:t>
            </a:r>
          </a:p>
          <a:p>
            <a:pPr algn="l">
              <a:lnSpc>
                <a:spcPct val="110000"/>
              </a:lnSpc>
              <a:tabLst>
                <a:tab pos="714375" algn="l"/>
                <a:tab pos="3228975" algn="l"/>
              </a:tabLst>
            </a:pPr>
            <a:r>
              <a:rPr lang="en-US" b="1">
                <a:latin typeface="Courier New" pitchFamily="49" charset="0"/>
              </a:rPr>
              <a:t>next: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682875" y="2270125"/>
            <a:ext cx="3962400" cy="1446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37160" tIns="0" rIns="137160" bIns="0" anchor="ctr"/>
          <a:lstStyle/>
          <a:p>
            <a:pPr algn="l">
              <a:lnSpc>
                <a:spcPct val="110000"/>
              </a:lnSpc>
              <a:buClr>
                <a:schemeClr val="tx1"/>
              </a:buClr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while (ebx &lt;= var1) {</a:t>
            </a:r>
          </a:p>
          <a:p>
            <a:pPr algn="l">
              <a:lnSpc>
                <a:spcPct val="110000"/>
              </a:lnSpc>
              <a:buClr>
                <a:schemeClr val="tx1"/>
              </a:buClr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ebx  = ebx + 5;</a:t>
            </a:r>
          </a:p>
          <a:p>
            <a:pPr algn="l">
              <a:lnSpc>
                <a:spcPct val="110000"/>
              </a:lnSpc>
              <a:buClr>
                <a:schemeClr val="tx1"/>
              </a:buClr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var1 = var1 - 1</a:t>
            </a:r>
          </a:p>
          <a:p>
            <a:pPr algn="l">
              <a:lnSpc>
                <a:spcPct val="110000"/>
              </a:lnSpc>
              <a:buClr>
                <a:schemeClr val="tx1"/>
              </a:buClr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}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482600" y="1123950"/>
            <a:ext cx="8178800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algn="l">
              <a:spcBef>
                <a:spcPct val="30000"/>
              </a:spcBef>
            </a:pPr>
            <a:r>
              <a:rPr lang="en-US" sz="2400"/>
              <a:t>Check the loop condition at the end of the loop</a:t>
            </a:r>
          </a:p>
          <a:p>
            <a:pPr algn="l">
              <a:spcBef>
                <a:spcPct val="30000"/>
              </a:spcBef>
            </a:pPr>
            <a:r>
              <a:rPr lang="en-US" sz="2400"/>
              <a:t>No need for JMP, loop body is reduced by 1 instruction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6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6339" grpId="0" animBg="1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. . .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Boolean and Comparison Instructions</a:t>
            </a:r>
          </a:p>
          <a:p>
            <a:pPr eaLnBrk="1" hangingPunct="1"/>
            <a:r>
              <a:rPr lang="en-US" smtClean="0"/>
              <a:t>Conditional Jumps</a:t>
            </a:r>
          </a:p>
          <a:p>
            <a:pPr eaLnBrk="1" hangingPunct="1"/>
            <a:r>
              <a:rPr lang="en-US" smtClean="0"/>
              <a:t>Conditional Loop Instructions</a:t>
            </a:r>
          </a:p>
          <a:p>
            <a:pPr eaLnBrk="1" hangingPunct="1"/>
            <a:r>
              <a:rPr lang="en-US" smtClean="0"/>
              <a:t>Translating Conditional Structures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Indirect Jump and Table-Driven Selection</a:t>
            </a:r>
          </a:p>
          <a:p>
            <a:pPr eaLnBrk="1" hangingPunct="1"/>
            <a:r>
              <a:rPr lang="en-US" smtClean="0"/>
              <a:t>Application: Sorting an Integer Array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Indirect Jump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45000"/>
              </a:spcBef>
            </a:pPr>
            <a:r>
              <a:rPr lang="en-US" smtClean="0"/>
              <a:t>Direct Jump: Jump to a Labeled Destination</a:t>
            </a:r>
          </a:p>
          <a:p>
            <a:pPr lvl="1" eaLnBrk="1" hangingPunct="1">
              <a:lnSpc>
                <a:spcPct val="90000"/>
              </a:lnSpc>
              <a:spcBef>
                <a:spcPct val="45000"/>
              </a:spcBef>
            </a:pPr>
            <a:r>
              <a:rPr lang="en-US" smtClean="0"/>
              <a:t>Destination address is a </a:t>
            </a:r>
            <a:r>
              <a:rPr lang="en-US" smtClean="0">
                <a:solidFill>
                  <a:srgbClr val="FF0000"/>
                </a:solidFill>
              </a:rPr>
              <a:t>constant</a:t>
            </a:r>
          </a:p>
          <a:p>
            <a:pPr lvl="2" eaLnBrk="1" hangingPunct="1">
              <a:lnSpc>
                <a:spcPct val="90000"/>
              </a:lnSpc>
              <a:spcBef>
                <a:spcPct val="45000"/>
              </a:spcBef>
            </a:pPr>
            <a:r>
              <a:rPr lang="en-US" sz="1800" smtClean="0"/>
              <a:t>Address is encoded in the jump instruction</a:t>
            </a:r>
          </a:p>
          <a:p>
            <a:pPr lvl="2" eaLnBrk="1" hangingPunct="1">
              <a:lnSpc>
                <a:spcPct val="90000"/>
              </a:lnSpc>
              <a:spcBef>
                <a:spcPct val="45000"/>
              </a:spcBef>
            </a:pPr>
            <a:r>
              <a:rPr lang="en-US" sz="1800" smtClean="0"/>
              <a:t>Address is an offset relative to EIP (Instruction Pointer)</a:t>
            </a:r>
          </a:p>
          <a:p>
            <a:pPr eaLnBrk="1" hangingPunct="1">
              <a:lnSpc>
                <a:spcPct val="90000"/>
              </a:lnSpc>
              <a:spcBef>
                <a:spcPct val="45000"/>
              </a:spcBef>
            </a:pPr>
            <a:r>
              <a:rPr lang="en-US" smtClean="0"/>
              <a:t>Indirect jump</a:t>
            </a:r>
          </a:p>
          <a:p>
            <a:pPr lvl="1" eaLnBrk="1" hangingPunct="1">
              <a:lnSpc>
                <a:spcPct val="90000"/>
              </a:lnSpc>
              <a:spcBef>
                <a:spcPct val="45000"/>
              </a:spcBef>
            </a:pPr>
            <a:r>
              <a:rPr lang="en-US" smtClean="0"/>
              <a:t>Destination address is a </a:t>
            </a:r>
            <a:r>
              <a:rPr lang="en-US" smtClean="0">
                <a:solidFill>
                  <a:srgbClr val="FF0000"/>
                </a:solidFill>
              </a:rPr>
              <a:t>variable or register</a:t>
            </a:r>
          </a:p>
          <a:p>
            <a:pPr lvl="2" eaLnBrk="1" hangingPunct="1">
              <a:lnSpc>
                <a:spcPct val="90000"/>
              </a:lnSpc>
              <a:spcBef>
                <a:spcPct val="45000"/>
              </a:spcBef>
            </a:pPr>
            <a:r>
              <a:rPr lang="en-US" sz="1800" smtClean="0"/>
              <a:t>Address is stored in memory/register</a:t>
            </a:r>
          </a:p>
          <a:p>
            <a:pPr lvl="2" eaLnBrk="1" hangingPunct="1">
              <a:lnSpc>
                <a:spcPct val="90000"/>
              </a:lnSpc>
              <a:spcBef>
                <a:spcPct val="45000"/>
              </a:spcBef>
            </a:pPr>
            <a:r>
              <a:rPr lang="en-US" sz="1800" smtClean="0"/>
              <a:t>Address is absolute</a:t>
            </a:r>
          </a:p>
          <a:p>
            <a:pPr eaLnBrk="1" hangingPunct="1">
              <a:lnSpc>
                <a:spcPct val="90000"/>
              </a:lnSpc>
              <a:spcBef>
                <a:spcPct val="45000"/>
              </a:spcBef>
            </a:pPr>
            <a:r>
              <a:rPr lang="en-US" smtClean="0"/>
              <a:t>Syntax: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JMP </a:t>
            </a:r>
            <a:r>
              <a:rPr lang="en-US" b="1" i="1" smtClean="0">
                <a:latin typeface="Courier New" pitchFamily="49" charset="0"/>
                <a:cs typeface="Courier New" pitchFamily="49" charset="0"/>
              </a:rPr>
              <a:t>mem32/reg32</a:t>
            </a:r>
          </a:p>
          <a:p>
            <a:pPr lvl="1" eaLnBrk="1" hangingPunct="1">
              <a:lnSpc>
                <a:spcPct val="90000"/>
              </a:lnSpc>
              <a:spcBef>
                <a:spcPct val="45000"/>
              </a:spcBef>
            </a:pPr>
            <a:r>
              <a:rPr lang="en-US" smtClean="0"/>
              <a:t>32-bit absolute address is stored in </a:t>
            </a:r>
            <a:r>
              <a:rPr lang="en-US" i="1" smtClean="0"/>
              <a:t>mem32/reg32  </a:t>
            </a:r>
            <a:r>
              <a:rPr lang="en-US" smtClean="0"/>
              <a:t>for FLAT memory</a:t>
            </a:r>
          </a:p>
          <a:p>
            <a:pPr eaLnBrk="1" hangingPunct="1">
              <a:lnSpc>
                <a:spcPct val="90000"/>
              </a:lnSpc>
              <a:spcBef>
                <a:spcPct val="45000"/>
              </a:spcBef>
            </a:pPr>
            <a:r>
              <a:rPr lang="en-US" smtClean="0"/>
              <a:t>Indirect jump is used to implement switch statements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Switch Statement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tabLst>
                <a:tab pos="714375" algn="l"/>
                <a:tab pos="2238375" algn="l"/>
              </a:tabLst>
            </a:pPr>
            <a:r>
              <a:rPr lang="en-US" smtClean="0"/>
              <a:t>Consider the following switch statement: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  <a:tabLst>
                <a:tab pos="714375" algn="l"/>
                <a:tab pos="2238375" algn="l"/>
              </a:tabLst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Switch (ch) {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714375" algn="l"/>
                <a:tab pos="2238375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	case '0': exit(); 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714375" algn="l"/>
                <a:tab pos="2238375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	case '1': count++; break;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714375" algn="l"/>
                <a:tab pos="2238375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	case '2': count--; break;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714375" algn="l"/>
                <a:tab pos="2238375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	case '3': count += 5; break;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714375" algn="l"/>
                <a:tab pos="2238375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	case '4': count -= 5; break;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714375" algn="l"/>
                <a:tab pos="2238375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	default : count = 0;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714375" algn="l"/>
                <a:tab pos="2238375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eaLnBrk="1" hangingPunct="1">
              <a:spcBef>
                <a:spcPct val="50000"/>
              </a:spcBef>
              <a:tabLst>
                <a:tab pos="714375" algn="l"/>
                <a:tab pos="2238375" algn="l"/>
              </a:tabLst>
            </a:pPr>
            <a:r>
              <a:rPr lang="en-US" smtClean="0"/>
              <a:t>How to translate above statement into assembly code?</a:t>
            </a:r>
          </a:p>
          <a:p>
            <a:pPr eaLnBrk="1" hangingPunct="1">
              <a:spcBef>
                <a:spcPct val="50000"/>
              </a:spcBef>
              <a:tabLst>
                <a:tab pos="714375" algn="l"/>
                <a:tab pos="2238375" algn="l"/>
              </a:tabLst>
            </a:pPr>
            <a:r>
              <a:rPr lang="en-US" smtClean="0"/>
              <a:t>We can use a sequence of compares and jumps</a:t>
            </a:r>
          </a:p>
          <a:p>
            <a:pPr eaLnBrk="1" hangingPunct="1">
              <a:spcBef>
                <a:spcPct val="50000"/>
              </a:spcBef>
              <a:tabLst>
                <a:tab pos="714375" algn="l"/>
                <a:tab pos="2238375" algn="l"/>
              </a:tabLst>
            </a:pPr>
            <a:r>
              <a:rPr lang="en-US" smtClean="0"/>
              <a:t>A better solution is to use the indirect jump</a:t>
            </a:r>
            <a:endParaRPr lang="en-US" sz="1800" b="1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Implementing the Switch Statement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43500"/>
          </a:xfrm>
        </p:spPr>
        <p:txBody>
          <a:bodyPr/>
          <a:lstStyle/>
          <a:p>
            <a:pPr eaLnBrk="1" hangingPunct="1">
              <a:lnSpc>
                <a:spcPct val="98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case0:</a:t>
            </a:r>
          </a:p>
          <a:p>
            <a:pPr eaLnBrk="1" hangingPunct="1">
              <a:lnSpc>
                <a:spcPct val="98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   exit</a:t>
            </a:r>
          </a:p>
          <a:p>
            <a:pPr eaLnBrk="1" hangingPunct="1">
              <a:lnSpc>
                <a:spcPct val="98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case1:</a:t>
            </a:r>
          </a:p>
          <a:p>
            <a:pPr eaLnBrk="1" hangingPunct="1">
              <a:lnSpc>
                <a:spcPct val="98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   inc count</a:t>
            </a:r>
          </a:p>
          <a:p>
            <a:pPr eaLnBrk="1" hangingPunct="1">
              <a:lnSpc>
                <a:spcPct val="98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   jmp exitswitch</a:t>
            </a:r>
          </a:p>
          <a:p>
            <a:pPr eaLnBrk="1" hangingPunct="1">
              <a:lnSpc>
                <a:spcPct val="98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case2:</a:t>
            </a:r>
          </a:p>
          <a:p>
            <a:pPr eaLnBrk="1" hangingPunct="1">
              <a:lnSpc>
                <a:spcPct val="98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   dec count</a:t>
            </a:r>
          </a:p>
          <a:p>
            <a:pPr eaLnBrk="1" hangingPunct="1">
              <a:lnSpc>
                <a:spcPct val="98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   jmp exitswitch</a:t>
            </a:r>
          </a:p>
          <a:p>
            <a:pPr eaLnBrk="1" hangingPunct="1">
              <a:lnSpc>
                <a:spcPct val="98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case3:</a:t>
            </a:r>
          </a:p>
          <a:p>
            <a:pPr eaLnBrk="1" hangingPunct="1">
              <a:lnSpc>
                <a:spcPct val="98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   add count, 5</a:t>
            </a:r>
          </a:p>
          <a:p>
            <a:pPr eaLnBrk="1" hangingPunct="1">
              <a:lnSpc>
                <a:spcPct val="98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   jmp exitswitch</a:t>
            </a:r>
          </a:p>
          <a:p>
            <a:pPr eaLnBrk="1" hangingPunct="1">
              <a:lnSpc>
                <a:spcPct val="98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case4:</a:t>
            </a:r>
          </a:p>
          <a:p>
            <a:pPr eaLnBrk="1" hangingPunct="1">
              <a:lnSpc>
                <a:spcPct val="98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   sub count, 5</a:t>
            </a:r>
          </a:p>
          <a:p>
            <a:pPr eaLnBrk="1" hangingPunct="1">
              <a:lnSpc>
                <a:spcPct val="98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   jmp exitswitch</a:t>
            </a:r>
          </a:p>
          <a:p>
            <a:pPr eaLnBrk="1" hangingPunct="1">
              <a:lnSpc>
                <a:spcPct val="98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default:</a:t>
            </a:r>
          </a:p>
          <a:p>
            <a:pPr eaLnBrk="1" hangingPunct="1">
              <a:lnSpc>
                <a:spcPct val="98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   mov count, 0</a:t>
            </a:r>
          </a:p>
          <a:p>
            <a:pPr eaLnBrk="1" hangingPunct="1">
              <a:lnSpc>
                <a:spcPct val="98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exitswitch:</a:t>
            </a:r>
          </a:p>
        </p:txBody>
      </p:sp>
      <p:sp>
        <p:nvSpPr>
          <p:cNvPr id="1175556" name="AutoShape 4"/>
          <p:cNvSpPr>
            <a:spLocks/>
          </p:cNvSpPr>
          <p:nvPr/>
        </p:nvSpPr>
        <p:spPr bwMode="auto">
          <a:xfrm>
            <a:off x="4456113" y="1239838"/>
            <a:ext cx="231775" cy="4838700"/>
          </a:xfrm>
          <a:prstGeom prst="rightBrace">
            <a:avLst>
              <a:gd name="adj1" fmla="val 51419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5557" name="Text Box 5"/>
          <p:cNvSpPr txBox="1">
            <a:spLocks noChangeArrowheads="1"/>
          </p:cNvSpPr>
          <p:nvPr/>
        </p:nvSpPr>
        <p:spPr bwMode="auto">
          <a:xfrm>
            <a:off x="5262563" y="1666875"/>
            <a:ext cx="3168650" cy="14160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/>
              <a:t>There are many case labels. How to jump to the correct one?</a:t>
            </a:r>
          </a:p>
        </p:txBody>
      </p:sp>
      <p:sp>
        <p:nvSpPr>
          <p:cNvPr id="1175558" name="Text Box 6"/>
          <p:cNvSpPr txBox="1">
            <a:spLocks noChangeArrowheads="1"/>
          </p:cNvSpPr>
          <p:nvPr/>
        </p:nvSpPr>
        <p:spPr bwMode="auto">
          <a:xfrm>
            <a:off x="5262563" y="4005263"/>
            <a:ext cx="3168650" cy="18542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/>
              <a:t>Answer: Define a </a:t>
            </a:r>
            <a:r>
              <a:rPr lang="en-US" sz="2400">
                <a:solidFill>
                  <a:srgbClr val="FF0000"/>
                </a:solidFill>
              </a:rPr>
              <a:t>jump table</a:t>
            </a:r>
            <a:r>
              <a:rPr lang="en-US" sz="2400"/>
              <a:t> and </a:t>
            </a:r>
            <a:r>
              <a:rPr lang="en-US" sz="2400">
                <a:solidFill>
                  <a:srgbClr val="FF0000"/>
                </a:solidFill>
              </a:rPr>
              <a:t>use indirect jump</a:t>
            </a:r>
            <a:r>
              <a:rPr lang="en-US" sz="2400"/>
              <a:t> to jump to the correct label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5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75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75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5556" grpId="0" animBg="1"/>
      <p:bldP spid="1175557" grpId="0" animBg="1"/>
      <p:bldP spid="1175558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Jump Table and Indirect Jump</a:t>
            </a:r>
          </a:p>
        </p:txBody>
      </p:sp>
      <p:sp>
        <p:nvSpPr>
          <p:cNvPr id="1176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65725"/>
          </a:xfrm>
        </p:spPr>
        <p:txBody>
          <a:bodyPr/>
          <a:lstStyle/>
          <a:p>
            <a:pPr eaLnBrk="1" hangingPunct="1">
              <a:tabLst>
                <a:tab pos="2781300" algn="l"/>
                <a:tab pos="3943350" algn="l"/>
              </a:tabLst>
            </a:pPr>
            <a:r>
              <a:rPr lang="en-US" smtClean="0"/>
              <a:t>Jump Table is an array of double words</a:t>
            </a:r>
          </a:p>
          <a:p>
            <a:pPr lvl="1" eaLnBrk="1" hangingPunct="1">
              <a:tabLst>
                <a:tab pos="2781300" algn="l"/>
                <a:tab pos="3943350" algn="l"/>
              </a:tabLst>
            </a:pPr>
            <a:r>
              <a:rPr lang="en-US" smtClean="0"/>
              <a:t>Contains the case labels of the switch statement</a:t>
            </a:r>
          </a:p>
          <a:p>
            <a:pPr lvl="1" eaLnBrk="1" hangingPunct="1">
              <a:tabLst>
                <a:tab pos="2781300" algn="l"/>
                <a:tab pos="3943350" algn="l"/>
              </a:tabLst>
            </a:pPr>
            <a:r>
              <a:rPr lang="en-US" smtClean="0"/>
              <a:t>Can be defined inside the same procedure of switch statement</a:t>
            </a:r>
          </a:p>
          <a:p>
            <a:pPr eaLnBrk="1" hangingPunct="1">
              <a:buFont typeface="Wingdings" pitchFamily="2" charset="2"/>
              <a:buNone/>
              <a:tabLst>
                <a:tab pos="2781300" algn="l"/>
                <a:tab pos="3943350" algn="l"/>
              </a:tabLst>
            </a:pPr>
            <a:r>
              <a:rPr lang="en-US" sz="2000" smtClean="0"/>
              <a:t>	</a:t>
            </a:r>
            <a:r>
              <a:rPr lang="en-US" sz="2000" b="1" smtClean="0">
                <a:latin typeface="Courier New" pitchFamily="49" charset="0"/>
              </a:rPr>
              <a:t>jumptable DWORD	case0,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2781300" algn="l"/>
                <a:tab pos="3943350" algn="l"/>
              </a:tabLst>
            </a:pPr>
            <a:r>
              <a:rPr lang="en-US" sz="2000" b="1" smtClean="0">
                <a:latin typeface="Courier New" pitchFamily="49" charset="0"/>
              </a:rPr>
              <a:t>		case1,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2781300" algn="l"/>
                <a:tab pos="3943350" algn="l"/>
              </a:tabLst>
            </a:pPr>
            <a:r>
              <a:rPr lang="en-US" sz="2000" b="1" smtClean="0">
                <a:latin typeface="Courier New" pitchFamily="49" charset="0"/>
              </a:rPr>
              <a:t>		case2,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2781300" algn="l"/>
                <a:tab pos="3943350" algn="l"/>
              </a:tabLst>
            </a:pPr>
            <a:r>
              <a:rPr lang="en-US" sz="2000" b="1" smtClean="0">
                <a:latin typeface="Courier New" pitchFamily="49" charset="0"/>
              </a:rPr>
              <a:t>		case3,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2781300" algn="l"/>
                <a:tab pos="3943350" algn="l"/>
              </a:tabLst>
            </a:pPr>
            <a:r>
              <a:rPr lang="en-US" sz="2000" b="1" smtClean="0">
                <a:latin typeface="Courier New" pitchFamily="49" charset="0"/>
              </a:rPr>
              <a:t>		case4</a:t>
            </a:r>
          </a:p>
          <a:p>
            <a:pPr eaLnBrk="1" hangingPunct="1">
              <a:tabLst>
                <a:tab pos="2781300" algn="l"/>
                <a:tab pos="3943350" algn="l"/>
              </a:tabLst>
            </a:pPr>
            <a:r>
              <a:rPr lang="en-US" smtClean="0"/>
              <a:t>Indirect jump uses jump table to jump to selected label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None/>
              <a:tabLst>
                <a:tab pos="2781300" algn="l"/>
                <a:tab pos="3943350" algn="l"/>
              </a:tabLst>
            </a:pPr>
            <a:r>
              <a:rPr lang="en-US" smtClean="0"/>
              <a:t>	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movzx eax, ch		; move ch to eax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2781300" algn="l"/>
                <a:tab pos="3943350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sub   eax, '0'		; convert ch to a number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2781300" algn="l"/>
                <a:tab pos="3943350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cmp   eax, 4		; eax &gt; 4 ?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2781300" algn="l"/>
                <a:tab pos="3943350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ja    default		; default case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2781300" algn="l"/>
                <a:tab pos="3943350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jmp   jumptable[eax*4]	; Indirect jump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629150" y="2568575"/>
            <a:ext cx="3457575" cy="1379538"/>
            <a:chOff x="2916" y="1618"/>
            <a:chExt cx="2178" cy="869"/>
          </a:xfrm>
        </p:grpSpPr>
        <p:sp>
          <p:nvSpPr>
            <p:cNvPr id="52229" name="Text Box 4"/>
            <p:cNvSpPr txBox="1">
              <a:spLocks noChangeArrowheads="1"/>
            </p:cNvSpPr>
            <p:nvPr/>
          </p:nvSpPr>
          <p:spPr bwMode="auto">
            <a:xfrm>
              <a:off x="3243" y="1701"/>
              <a:ext cx="1851" cy="67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0" bIns="0" anchor="ctr"/>
            <a:lstStyle/>
            <a:p>
              <a:pPr eaLnBrk="0" hangingPunct="0">
                <a:lnSpc>
                  <a:spcPct val="120000"/>
                </a:lnSpc>
              </a:pPr>
              <a:r>
                <a:rPr lang="en-US" sz="2400"/>
                <a:t>Assembler converts labels to addresses</a:t>
              </a:r>
            </a:p>
          </p:txBody>
        </p:sp>
        <p:sp>
          <p:nvSpPr>
            <p:cNvPr id="52230" name="AutoShape 9"/>
            <p:cNvSpPr>
              <a:spLocks/>
            </p:cNvSpPr>
            <p:nvPr/>
          </p:nvSpPr>
          <p:spPr bwMode="auto">
            <a:xfrm>
              <a:off x="2916" y="1618"/>
              <a:ext cx="109" cy="869"/>
            </a:xfrm>
            <a:prstGeom prst="rightBrace">
              <a:avLst>
                <a:gd name="adj1" fmla="val 46432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6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76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76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76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76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76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76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76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76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176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176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 Instruction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08575"/>
          </a:xfrm>
        </p:spPr>
        <p:txBody>
          <a:bodyPr/>
          <a:lstStyle/>
          <a:p>
            <a:pPr eaLnBrk="1" hangingPunct="1"/>
            <a:r>
              <a:rPr lang="en-US" smtClean="0"/>
              <a:t>Bitwise OR operation between each pair of matching bits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OR </a:t>
            </a:r>
            <a:r>
              <a:rPr lang="en-US" b="1" i="1" smtClean="0">
                <a:latin typeface="Courier New" pitchFamily="49" charset="0"/>
                <a:cs typeface="Courier New" pitchFamily="49" charset="0"/>
              </a:rPr>
              <a:t>destination, source</a:t>
            </a:r>
          </a:p>
          <a:p>
            <a:pPr eaLnBrk="1" hangingPunct="1"/>
            <a:r>
              <a:rPr lang="en-US" smtClean="0"/>
              <a:t>Following operand combinations are allowed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OR </a:t>
            </a:r>
            <a:r>
              <a:rPr lang="en-US" b="1" i="1" smtClean="0">
                <a:latin typeface="Courier New" pitchFamily="49" charset="0"/>
                <a:cs typeface="Courier New" pitchFamily="49" charset="0"/>
              </a:rPr>
              <a:t>reg, reg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b="1" i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OR </a:t>
            </a:r>
            <a:r>
              <a:rPr lang="en-US" b="1" i="1" smtClean="0">
                <a:latin typeface="Courier New" pitchFamily="49" charset="0"/>
                <a:cs typeface="Courier New" pitchFamily="49" charset="0"/>
              </a:rPr>
              <a:t>reg, mem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b="1" i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OR </a:t>
            </a:r>
            <a:r>
              <a:rPr lang="en-US" b="1" i="1" smtClean="0">
                <a:latin typeface="Courier New" pitchFamily="49" charset="0"/>
                <a:cs typeface="Courier New" pitchFamily="49" charset="0"/>
              </a:rPr>
              <a:t>reg, imm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b="1" i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OR </a:t>
            </a:r>
            <a:r>
              <a:rPr lang="en-US" b="1" i="1" smtClean="0">
                <a:latin typeface="Courier New" pitchFamily="49" charset="0"/>
                <a:cs typeface="Courier New" pitchFamily="49" charset="0"/>
              </a:rPr>
              <a:t>mem, reg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b="1" i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OR </a:t>
            </a:r>
            <a:r>
              <a:rPr lang="en-US" b="1" i="1" smtClean="0">
                <a:latin typeface="Courier New" pitchFamily="49" charset="0"/>
                <a:cs typeface="Courier New" pitchFamily="49" charset="0"/>
              </a:rPr>
              <a:t>mem, imm</a:t>
            </a:r>
          </a:p>
          <a:p>
            <a:pPr eaLnBrk="1" hangingPunct="1"/>
            <a:r>
              <a:rPr lang="en-US" smtClean="0"/>
              <a:t>OR instruction is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/>
              <a:t>	often used to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>
                <a:solidFill>
                  <a:srgbClr val="FF0000"/>
                </a:solidFill>
              </a:rPr>
              <a:t>	set selected bits</a:t>
            </a:r>
            <a:endParaRPr lang="en-US" b="1" i="1" smtClean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8196" name="Group 7"/>
          <p:cNvGrpSpPr>
            <a:grpSpLocks/>
          </p:cNvGrpSpPr>
          <p:nvPr/>
        </p:nvGrpSpPr>
        <p:grpSpPr bwMode="auto">
          <a:xfrm>
            <a:off x="4052888" y="4868863"/>
            <a:ext cx="4419600" cy="1289050"/>
            <a:chOff x="739" y="3176"/>
            <a:chExt cx="2784" cy="812"/>
          </a:xfrm>
        </p:grpSpPr>
        <p:sp>
          <p:nvSpPr>
            <p:cNvPr id="8201" name="AutoShape 8"/>
            <p:cNvSpPr>
              <a:spLocks noChangeAspect="1" noChangeArrowheads="1" noTextEdit="1"/>
            </p:cNvSpPr>
            <p:nvPr/>
          </p:nvSpPr>
          <p:spPr bwMode="auto">
            <a:xfrm>
              <a:off x="739" y="3176"/>
              <a:ext cx="2784" cy="8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Rectangle 9"/>
            <p:cNvSpPr>
              <a:spLocks noChangeArrowheads="1"/>
            </p:cNvSpPr>
            <p:nvPr/>
          </p:nvSpPr>
          <p:spPr bwMode="auto">
            <a:xfrm>
              <a:off x="1578" y="3694"/>
              <a:ext cx="528" cy="189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Rectangle 10"/>
            <p:cNvSpPr>
              <a:spLocks noChangeArrowheads="1"/>
            </p:cNvSpPr>
            <p:nvPr/>
          </p:nvSpPr>
          <p:spPr bwMode="auto">
            <a:xfrm>
              <a:off x="1629" y="3278"/>
              <a:ext cx="9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0 0 1 1 1 0 1 1</a:t>
              </a:r>
              <a:endParaRPr lang="en-US"/>
            </a:p>
          </p:txBody>
        </p:sp>
        <p:sp>
          <p:nvSpPr>
            <p:cNvPr id="8204" name="Rectangle 11"/>
            <p:cNvSpPr>
              <a:spLocks noChangeArrowheads="1"/>
            </p:cNvSpPr>
            <p:nvPr/>
          </p:nvSpPr>
          <p:spPr bwMode="auto">
            <a:xfrm>
              <a:off x="1629" y="3467"/>
              <a:ext cx="9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  <a:latin typeface="Helvetica" pitchFamily="34" charset="0"/>
                </a:rPr>
                <a:t>1 1 1 1</a:t>
              </a:r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0 0 0 0</a:t>
              </a:r>
              <a:endParaRPr lang="en-US"/>
            </a:p>
          </p:txBody>
        </p:sp>
        <p:sp>
          <p:nvSpPr>
            <p:cNvPr id="8205" name="Rectangle 12"/>
            <p:cNvSpPr>
              <a:spLocks noChangeArrowheads="1"/>
            </p:cNvSpPr>
            <p:nvPr/>
          </p:nvSpPr>
          <p:spPr bwMode="auto">
            <a:xfrm>
              <a:off x="2106" y="3694"/>
              <a:ext cx="453" cy="189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Rectangle 13"/>
            <p:cNvSpPr>
              <a:spLocks noChangeArrowheads="1"/>
            </p:cNvSpPr>
            <p:nvPr/>
          </p:nvSpPr>
          <p:spPr bwMode="auto">
            <a:xfrm>
              <a:off x="1629" y="3721"/>
              <a:ext cx="9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  <a:latin typeface="Helvetica" pitchFamily="34" charset="0"/>
                </a:rPr>
                <a:t>1 1 1 1</a:t>
              </a:r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1 0 1 1</a:t>
              </a:r>
              <a:endParaRPr lang="en-US"/>
            </a:p>
          </p:txBody>
        </p:sp>
        <p:sp>
          <p:nvSpPr>
            <p:cNvPr id="8207" name="Line 14"/>
            <p:cNvSpPr>
              <a:spLocks noChangeShapeType="1"/>
            </p:cNvSpPr>
            <p:nvPr/>
          </p:nvSpPr>
          <p:spPr bwMode="auto">
            <a:xfrm>
              <a:off x="1490" y="3646"/>
              <a:ext cx="1077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Rectangle 15"/>
            <p:cNvSpPr>
              <a:spLocks noChangeArrowheads="1"/>
            </p:cNvSpPr>
            <p:nvPr/>
          </p:nvSpPr>
          <p:spPr bwMode="auto">
            <a:xfrm>
              <a:off x="1297" y="3482"/>
              <a:ext cx="16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Helvetica" pitchFamily="34" charset="0"/>
                </a:rPr>
                <a:t>OR</a:t>
              </a:r>
              <a:endParaRPr lang="en-US"/>
            </a:p>
          </p:txBody>
        </p:sp>
        <p:sp>
          <p:nvSpPr>
            <p:cNvPr id="8209" name="Line 16"/>
            <p:cNvSpPr>
              <a:spLocks noChangeShapeType="1"/>
            </p:cNvSpPr>
            <p:nvPr/>
          </p:nvSpPr>
          <p:spPr bwMode="auto">
            <a:xfrm flipH="1">
              <a:off x="2559" y="3788"/>
              <a:ext cx="28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Rectangle 17"/>
            <p:cNvSpPr>
              <a:spLocks noChangeArrowheads="1"/>
            </p:cNvSpPr>
            <p:nvPr/>
          </p:nvSpPr>
          <p:spPr bwMode="auto">
            <a:xfrm>
              <a:off x="2920" y="3720"/>
              <a:ext cx="55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Helvetica" pitchFamily="34" charset="0"/>
                </a:rPr>
                <a:t>unchanged</a:t>
              </a:r>
              <a:endParaRPr lang="en-US"/>
            </a:p>
          </p:txBody>
        </p:sp>
        <p:sp>
          <p:nvSpPr>
            <p:cNvPr id="8211" name="Rectangle 18"/>
            <p:cNvSpPr>
              <a:spLocks noChangeArrowheads="1"/>
            </p:cNvSpPr>
            <p:nvPr/>
          </p:nvSpPr>
          <p:spPr bwMode="auto">
            <a:xfrm>
              <a:off x="992" y="3720"/>
              <a:ext cx="14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Helvetica" pitchFamily="34" charset="0"/>
                </a:rPr>
                <a:t>set</a:t>
              </a:r>
              <a:endParaRPr lang="en-US"/>
            </a:p>
          </p:txBody>
        </p:sp>
        <p:sp>
          <p:nvSpPr>
            <p:cNvPr id="8212" name="Line 19"/>
            <p:cNvSpPr>
              <a:spLocks noChangeShapeType="1"/>
            </p:cNvSpPr>
            <p:nvPr/>
          </p:nvSpPr>
          <p:spPr bwMode="auto">
            <a:xfrm flipH="1">
              <a:off x="1293" y="3788"/>
              <a:ext cx="28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7" name="Text Box 20"/>
          <p:cNvSpPr txBox="1">
            <a:spLocks noChangeArrowheads="1"/>
          </p:cNvSpPr>
          <p:nvPr/>
        </p:nvSpPr>
        <p:spPr bwMode="auto">
          <a:xfrm>
            <a:off x="3879850" y="2900363"/>
            <a:ext cx="2362200" cy="1565275"/>
          </a:xfrm>
          <a:prstGeom prst="rect">
            <a:avLst/>
          </a:prstGeom>
          <a:noFill/>
          <a:ln w="12700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/>
              <a:t>Operands can be  8, 16, or 32 bits and they must be of the same size</a:t>
            </a:r>
          </a:p>
        </p:txBody>
      </p:sp>
      <p:grpSp>
        <p:nvGrpSpPr>
          <p:cNvPr id="8198" name="Group 21"/>
          <p:cNvGrpSpPr>
            <a:grpSpLocks/>
          </p:cNvGrpSpPr>
          <p:nvPr/>
        </p:nvGrpSpPr>
        <p:grpSpPr bwMode="auto">
          <a:xfrm>
            <a:off x="6940550" y="2181225"/>
            <a:ext cx="1549400" cy="2514600"/>
            <a:chOff x="3920" y="1536"/>
            <a:chExt cx="976" cy="1584"/>
          </a:xfrm>
        </p:grpSpPr>
        <p:sp>
          <p:nvSpPr>
            <p:cNvPr id="8199" name="Text Box 22"/>
            <p:cNvSpPr txBox="1">
              <a:spLocks noChangeArrowheads="1"/>
            </p:cNvSpPr>
            <p:nvPr/>
          </p:nvSpPr>
          <p:spPr bwMode="auto">
            <a:xfrm>
              <a:off x="4080" y="1536"/>
              <a:ext cx="62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137160" bIns="13716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100" b="1"/>
                <a:t>OR</a:t>
              </a:r>
            </a:p>
          </p:txBody>
        </p:sp>
        <p:pic>
          <p:nvPicPr>
            <p:cNvPr id="8200" name="Picture 2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20" y="1920"/>
              <a:ext cx="976" cy="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. . .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Boolean and Comparison Instructions</a:t>
            </a:r>
          </a:p>
          <a:p>
            <a:pPr eaLnBrk="1" hangingPunct="1"/>
            <a:r>
              <a:rPr lang="en-US" smtClean="0"/>
              <a:t>Conditional Jumps</a:t>
            </a:r>
          </a:p>
          <a:p>
            <a:pPr eaLnBrk="1" hangingPunct="1"/>
            <a:r>
              <a:rPr lang="en-US" smtClean="0"/>
              <a:t>Conditional Loop Instructions</a:t>
            </a:r>
          </a:p>
          <a:p>
            <a:pPr eaLnBrk="1" hangingPunct="1"/>
            <a:r>
              <a:rPr lang="en-US" smtClean="0"/>
              <a:t>Translating Conditional Structures</a:t>
            </a:r>
          </a:p>
          <a:p>
            <a:pPr eaLnBrk="1" hangingPunct="1"/>
            <a:r>
              <a:rPr lang="en-US" smtClean="0"/>
              <a:t>Indirect Jump and Table-Driven Selection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Application: Sorting an Integer Array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Bubble Sort</a:t>
            </a:r>
          </a:p>
        </p:txBody>
      </p:sp>
      <p:sp>
        <p:nvSpPr>
          <p:cNvPr id="1178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84775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tabLst>
                <a:tab pos="685800" algn="l"/>
                <a:tab pos="4486275" algn="l"/>
                <a:tab pos="6372225" algn="l"/>
              </a:tabLst>
            </a:pPr>
            <a:r>
              <a:rPr lang="en-US" smtClean="0"/>
              <a:t>Consider sorting an array of 5 elements: 5 1 3 2 4</a:t>
            </a:r>
          </a:p>
          <a:p>
            <a:pPr eaLnBrk="1" hangingPunct="1">
              <a:buFont typeface="Wingdings" pitchFamily="2" charset="2"/>
              <a:buNone/>
              <a:tabLst>
                <a:tab pos="685800" algn="l"/>
                <a:tab pos="4486275" algn="l"/>
                <a:tab pos="6372225" algn="l"/>
              </a:tabLst>
            </a:pPr>
            <a:r>
              <a:rPr lang="en-US" sz="2000" smtClean="0"/>
              <a:t>	</a:t>
            </a:r>
            <a:r>
              <a:rPr lang="en-US" sz="2000" smtClean="0">
                <a:solidFill>
                  <a:srgbClr val="008000"/>
                </a:solidFill>
              </a:rPr>
              <a:t>First Pass (4 comparisons)	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5 1 3 2 4</a:t>
            </a:r>
            <a:endParaRPr lang="en-US" sz="2000" smtClean="0">
              <a:solidFill>
                <a:srgbClr val="008000"/>
              </a:solidFill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85800" algn="l"/>
                <a:tab pos="4486275" algn="l"/>
                <a:tab pos="6372225" algn="l"/>
              </a:tabLst>
            </a:pPr>
            <a:r>
              <a:rPr lang="en-US" sz="2000" smtClean="0"/>
              <a:t>		Compare 5 with 1 and swap:	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5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3 2 4	(swap)</a:t>
            </a:r>
            <a:endParaRPr lang="en-US" sz="200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85800" algn="l"/>
                <a:tab pos="4486275" algn="l"/>
                <a:tab pos="6372225" algn="l"/>
              </a:tabLst>
            </a:pPr>
            <a:r>
              <a:rPr lang="en-US" sz="2000" smtClean="0"/>
              <a:t>		Compare 5 with 3 and swap:	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3 5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2 4	(swap)</a:t>
            </a:r>
            <a:endParaRPr lang="en-US" sz="200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85800" algn="l"/>
                <a:tab pos="4486275" algn="l"/>
                <a:tab pos="6372225" algn="l"/>
              </a:tabLst>
            </a:pPr>
            <a:r>
              <a:rPr lang="en-US" sz="2000" smtClean="0"/>
              <a:t>		Compare 5 with 2 and swap:	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1 3 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2 5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4	(swap)</a:t>
            </a:r>
            <a:endParaRPr lang="en-US" sz="200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85800" algn="l"/>
                <a:tab pos="4486275" algn="l"/>
                <a:tab pos="6372225" algn="l"/>
              </a:tabLst>
            </a:pPr>
            <a:r>
              <a:rPr lang="en-US" sz="2000" smtClean="0"/>
              <a:t>		Compare 5 with 4 and swap:	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1 3 2 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4 5	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(swap)</a:t>
            </a:r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tabLst>
                <a:tab pos="685800" algn="l"/>
                <a:tab pos="4486275" algn="l"/>
                <a:tab pos="6372225" algn="l"/>
              </a:tabLst>
            </a:pPr>
            <a:r>
              <a:rPr lang="en-US" sz="2000" smtClean="0"/>
              <a:t>	</a:t>
            </a:r>
            <a:r>
              <a:rPr lang="en-US" sz="2000" smtClean="0">
                <a:solidFill>
                  <a:srgbClr val="008000"/>
                </a:solidFill>
              </a:rPr>
              <a:t>Second Pass (3 comparisons)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None/>
              <a:tabLst>
                <a:tab pos="685800" algn="l"/>
                <a:tab pos="4486275" algn="l"/>
                <a:tab pos="6372225" algn="l"/>
              </a:tabLst>
            </a:pPr>
            <a:r>
              <a:rPr lang="en-US" sz="2000" smtClean="0"/>
              <a:t>		Compare 1 with 3 (No swap):	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1 3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2 4 5</a:t>
            </a:r>
            <a:r>
              <a:rPr lang="en-US" sz="2000" smtClean="0"/>
              <a:t> 	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(no swap)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85800" algn="l"/>
                <a:tab pos="4486275" algn="l"/>
                <a:tab pos="6372225" algn="l"/>
              </a:tabLst>
            </a:pPr>
            <a:r>
              <a:rPr lang="en-US" sz="2000" smtClean="0"/>
              <a:t>		Compare 3 with 2 and swap:	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2 3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4 5</a:t>
            </a:r>
            <a:r>
              <a:rPr lang="en-US" sz="2000" smtClean="0"/>
              <a:t> 	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(swap)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85800" algn="l"/>
                <a:tab pos="4486275" algn="l"/>
                <a:tab pos="6372225" algn="l"/>
              </a:tabLst>
            </a:pPr>
            <a:r>
              <a:rPr lang="en-US" sz="2000" smtClean="0"/>
              <a:t>		Compare 3 with 4 (No swap):	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1 2 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3 4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5</a:t>
            </a:r>
            <a:r>
              <a:rPr lang="en-US" sz="2000" smtClean="0"/>
              <a:t> 	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(no swap)</a:t>
            </a:r>
          </a:p>
          <a:p>
            <a:pPr eaLnBrk="1" hangingPunct="1">
              <a:buFont typeface="Wingdings" pitchFamily="2" charset="2"/>
              <a:buNone/>
              <a:tabLst>
                <a:tab pos="685800" algn="l"/>
                <a:tab pos="4486275" algn="l"/>
                <a:tab pos="6372225" algn="l"/>
              </a:tabLst>
            </a:pPr>
            <a:r>
              <a:rPr lang="en-US" sz="2000" smtClean="0"/>
              <a:t>	</a:t>
            </a:r>
            <a:r>
              <a:rPr lang="en-US" sz="2000" smtClean="0">
                <a:solidFill>
                  <a:srgbClr val="008000"/>
                </a:solidFill>
              </a:rPr>
              <a:t>Third Pass (2 comparisons)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None/>
              <a:tabLst>
                <a:tab pos="685800" algn="l"/>
                <a:tab pos="4486275" algn="l"/>
                <a:tab pos="6372225" algn="l"/>
              </a:tabLst>
            </a:pPr>
            <a:r>
              <a:rPr lang="en-US" sz="2000" smtClean="0"/>
              <a:t>		Compare 1 with 2 (No swap):	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1 2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3 4 5</a:t>
            </a:r>
            <a:r>
              <a:rPr lang="en-US" sz="2000" smtClean="0"/>
              <a:t> 	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(no swap)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85800" algn="l"/>
                <a:tab pos="4486275" algn="l"/>
                <a:tab pos="6372225" algn="l"/>
              </a:tabLst>
            </a:pPr>
            <a:r>
              <a:rPr lang="en-US" sz="2000" smtClean="0"/>
              <a:t>		Compare 2 with 3 (No swap):	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2 3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4 5</a:t>
            </a:r>
            <a:r>
              <a:rPr lang="en-US" sz="2000" smtClean="0"/>
              <a:t> 	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(no swap)</a:t>
            </a:r>
          </a:p>
          <a:p>
            <a:pPr eaLnBrk="1" hangingPunct="1">
              <a:buFont typeface="Wingdings" pitchFamily="2" charset="2"/>
              <a:buNone/>
              <a:tabLst>
                <a:tab pos="685800" algn="l"/>
                <a:tab pos="4486275" algn="l"/>
                <a:tab pos="6372225" algn="l"/>
              </a:tabLst>
            </a:pPr>
            <a:r>
              <a:rPr lang="en-US" sz="2000" smtClean="0"/>
              <a:t>	</a:t>
            </a:r>
            <a:r>
              <a:rPr lang="en-US" sz="2000" b="1" smtClean="0">
                <a:solidFill>
                  <a:srgbClr val="FF0000"/>
                </a:solidFill>
              </a:rPr>
              <a:t>No swapping during 3</a:t>
            </a:r>
            <a:r>
              <a:rPr lang="en-US" sz="2000" b="1" baseline="30000" smtClean="0">
                <a:solidFill>
                  <a:srgbClr val="FF0000"/>
                </a:solidFill>
              </a:rPr>
              <a:t>rd</a:t>
            </a:r>
            <a:r>
              <a:rPr lang="en-US" sz="2000" b="1" smtClean="0">
                <a:solidFill>
                  <a:srgbClr val="FF0000"/>
                </a:solidFill>
              </a:rPr>
              <a:t> pass </a:t>
            </a:r>
            <a:r>
              <a:rPr lang="en-US" sz="2000" b="1" smtClean="0">
                <a:solidFill>
                  <a:srgbClr val="FF0000"/>
                </a:solidFill>
                <a:sym typeface="Symbol" pitchFamily="18" charset="2"/>
              </a:rPr>
              <a:t> </a:t>
            </a:r>
            <a:r>
              <a:rPr lang="en-US" sz="2000" b="1" smtClean="0">
                <a:solidFill>
                  <a:srgbClr val="FF0000"/>
                </a:solidFill>
              </a:rPr>
              <a:t>array is now sorted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187950" y="1873250"/>
            <a:ext cx="115888" cy="288925"/>
            <a:chOff x="3061" y="1325"/>
            <a:chExt cx="73" cy="182"/>
          </a:xfrm>
        </p:grpSpPr>
        <p:sp>
          <p:nvSpPr>
            <p:cNvPr id="54292" name="Line 5"/>
            <p:cNvSpPr>
              <a:spLocks noChangeShapeType="1"/>
            </p:cNvSpPr>
            <p:nvPr/>
          </p:nvSpPr>
          <p:spPr bwMode="auto">
            <a:xfrm>
              <a:off x="3061" y="1325"/>
              <a:ext cx="73" cy="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93" name="Line 6"/>
            <p:cNvSpPr>
              <a:spLocks noChangeShapeType="1"/>
            </p:cNvSpPr>
            <p:nvPr/>
          </p:nvSpPr>
          <p:spPr bwMode="auto">
            <a:xfrm flipH="1">
              <a:off x="3061" y="1325"/>
              <a:ext cx="73" cy="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510213" y="2217738"/>
            <a:ext cx="115887" cy="288925"/>
            <a:chOff x="3061" y="1325"/>
            <a:chExt cx="73" cy="182"/>
          </a:xfrm>
        </p:grpSpPr>
        <p:sp>
          <p:nvSpPr>
            <p:cNvPr id="54290" name="Line 8"/>
            <p:cNvSpPr>
              <a:spLocks noChangeShapeType="1"/>
            </p:cNvSpPr>
            <p:nvPr/>
          </p:nvSpPr>
          <p:spPr bwMode="auto">
            <a:xfrm>
              <a:off x="3061" y="1325"/>
              <a:ext cx="73" cy="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91" name="Line 9"/>
            <p:cNvSpPr>
              <a:spLocks noChangeShapeType="1"/>
            </p:cNvSpPr>
            <p:nvPr/>
          </p:nvSpPr>
          <p:spPr bwMode="auto">
            <a:xfrm flipH="1">
              <a:off x="3061" y="1325"/>
              <a:ext cx="73" cy="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810250" y="2506663"/>
            <a:ext cx="115888" cy="288925"/>
            <a:chOff x="3061" y="1325"/>
            <a:chExt cx="73" cy="182"/>
          </a:xfrm>
        </p:grpSpPr>
        <p:sp>
          <p:nvSpPr>
            <p:cNvPr id="54288" name="Line 11"/>
            <p:cNvSpPr>
              <a:spLocks noChangeShapeType="1"/>
            </p:cNvSpPr>
            <p:nvPr/>
          </p:nvSpPr>
          <p:spPr bwMode="auto">
            <a:xfrm>
              <a:off x="3061" y="1325"/>
              <a:ext cx="73" cy="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89" name="Line 12"/>
            <p:cNvSpPr>
              <a:spLocks noChangeShapeType="1"/>
            </p:cNvSpPr>
            <p:nvPr/>
          </p:nvSpPr>
          <p:spPr bwMode="auto">
            <a:xfrm flipH="1">
              <a:off x="3061" y="1325"/>
              <a:ext cx="73" cy="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6107113" y="2794000"/>
            <a:ext cx="115887" cy="288925"/>
            <a:chOff x="3061" y="1325"/>
            <a:chExt cx="73" cy="182"/>
          </a:xfrm>
        </p:grpSpPr>
        <p:sp>
          <p:nvSpPr>
            <p:cNvPr id="54286" name="Line 14"/>
            <p:cNvSpPr>
              <a:spLocks noChangeShapeType="1"/>
            </p:cNvSpPr>
            <p:nvPr/>
          </p:nvSpPr>
          <p:spPr bwMode="auto">
            <a:xfrm>
              <a:off x="3061" y="1325"/>
              <a:ext cx="73" cy="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87" name="Line 15"/>
            <p:cNvSpPr>
              <a:spLocks noChangeShapeType="1"/>
            </p:cNvSpPr>
            <p:nvPr/>
          </p:nvSpPr>
          <p:spPr bwMode="auto">
            <a:xfrm flipH="1">
              <a:off x="3061" y="1325"/>
              <a:ext cx="73" cy="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5503863" y="3832225"/>
            <a:ext cx="115887" cy="288925"/>
            <a:chOff x="3061" y="1325"/>
            <a:chExt cx="73" cy="182"/>
          </a:xfrm>
        </p:grpSpPr>
        <p:sp>
          <p:nvSpPr>
            <p:cNvPr id="54284" name="Line 17"/>
            <p:cNvSpPr>
              <a:spLocks noChangeShapeType="1"/>
            </p:cNvSpPr>
            <p:nvPr/>
          </p:nvSpPr>
          <p:spPr bwMode="auto">
            <a:xfrm>
              <a:off x="3061" y="1325"/>
              <a:ext cx="73" cy="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85" name="Line 18"/>
            <p:cNvSpPr>
              <a:spLocks noChangeShapeType="1"/>
            </p:cNvSpPr>
            <p:nvPr/>
          </p:nvSpPr>
          <p:spPr bwMode="auto">
            <a:xfrm flipH="1">
              <a:off x="3061" y="1325"/>
              <a:ext cx="73" cy="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6415088" y="3141663"/>
            <a:ext cx="1036637" cy="403225"/>
            <a:chOff x="4041" y="1979"/>
            <a:chExt cx="653" cy="254"/>
          </a:xfrm>
        </p:grpSpPr>
        <p:sp>
          <p:nvSpPr>
            <p:cNvPr id="54282" name="Text Box 20"/>
            <p:cNvSpPr txBox="1">
              <a:spLocks noChangeArrowheads="1"/>
            </p:cNvSpPr>
            <p:nvPr/>
          </p:nvSpPr>
          <p:spPr bwMode="auto">
            <a:xfrm>
              <a:off x="4114" y="2051"/>
              <a:ext cx="580" cy="18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0" bIns="0" anchor="ctr"/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rgbClr val="FF0000"/>
                  </a:solidFill>
                </a:rPr>
                <a:t>largest</a:t>
              </a:r>
            </a:p>
          </p:txBody>
        </p:sp>
        <p:sp>
          <p:nvSpPr>
            <p:cNvPr id="54283" name="Line 21"/>
            <p:cNvSpPr>
              <a:spLocks noChangeShapeType="1"/>
            </p:cNvSpPr>
            <p:nvPr/>
          </p:nvSpPr>
          <p:spPr bwMode="auto">
            <a:xfrm flipH="1" flipV="1">
              <a:off x="4041" y="1979"/>
              <a:ext cx="73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Bubble Sort Algorithm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04200" cy="5184775"/>
          </a:xfrm>
        </p:spPr>
        <p:txBody>
          <a:bodyPr/>
          <a:lstStyle/>
          <a:p>
            <a:pPr eaLnBrk="1" hangingPunct="1">
              <a:tabLst>
                <a:tab pos="685800" algn="l"/>
                <a:tab pos="1028700" algn="l"/>
                <a:tab pos="1371600" algn="l"/>
                <a:tab pos="1714500" algn="l"/>
                <a:tab pos="2057400" algn="l"/>
              </a:tabLst>
            </a:pPr>
            <a:r>
              <a:rPr lang="en-US" smtClean="0"/>
              <a:t>Algorithm: Sort </a:t>
            </a:r>
            <a:r>
              <a:rPr lang="en-US" i="1" smtClean="0"/>
              <a:t>array</a:t>
            </a:r>
            <a:r>
              <a:rPr lang="en-US" smtClean="0"/>
              <a:t> of given </a:t>
            </a:r>
            <a:r>
              <a:rPr lang="en-US" i="1" smtClean="0"/>
              <a:t>size</a:t>
            </a:r>
          </a:p>
          <a:p>
            <a:pPr eaLnBrk="1" hangingPunct="1">
              <a:spcBef>
                <a:spcPct val="80000"/>
              </a:spcBef>
              <a:buFont typeface="Wingdings" pitchFamily="2" charset="2"/>
              <a:buNone/>
              <a:tabLst>
                <a:tab pos="685800" algn="l"/>
                <a:tab pos="1028700" algn="l"/>
                <a:tab pos="1371600" algn="l"/>
                <a:tab pos="1714500" algn="l"/>
                <a:tab pos="2057400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bubbleSort(array, size) {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685800" algn="l"/>
                <a:tab pos="1028700" algn="l"/>
                <a:tab pos="1371600" algn="l"/>
                <a:tab pos="1714500" algn="l"/>
                <a:tab pos="2057400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	comparisons = size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685800" algn="l"/>
                <a:tab pos="1028700" algn="l"/>
                <a:tab pos="1371600" algn="l"/>
                <a:tab pos="1714500" algn="l"/>
                <a:tab pos="2057400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	do {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685800" algn="l"/>
                <a:tab pos="1028700" algn="l"/>
                <a:tab pos="1371600" algn="l"/>
                <a:tab pos="1714500" algn="l"/>
                <a:tab pos="2057400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		comparisons--;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685800" algn="l"/>
                <a:tab pos="1028700" algn="l"/>
                <a:tab pos="1371600" algn="l"/>
                <a:tab pos="1714500" algn="l"/>
                <a:tab pos="2057400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		sorted = true;	// assume initially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685800" algn="l"/>
                <a:tab pos="1028700" algn="l"/>
                <a:tab pos="1371600" algn="l"/>
                <a:tab pos="1714500" algn="l"/>
                <a:tab pos="2057400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		for (i = 0; i&lt;comparisons; i++) {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685800" algn="l"/>
                <a:tab pos="1028700" algn="l"/>
                <a:tab pos="1371600" algn="l"/>
                <a:tab pos="1714500" algn="l"/>
                <a:tab pos="2057400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			if (array[i] &gt; array[i+1]) {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685800" algn="l"/>
                <a:tab pos="1028700" algn="l"/>
                <a:tab pos="1371600" algn="l"/>
                <a:tab pos="1714500" algn="l"/>
                <a:tab pos="2057400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				swap(array[i], array[i+1]);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685800" algn="l"/>
                <a:tab pos="1028700" algn="l"/>
                <a:tab pos="1371600" algn="l"/>
                <a:tab pos="1714500" algn="l"/>
                <a:tab pos="2057400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				sorted = false;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685800" algn="l"/>
                <a:tab pos="1028700" algn="l"/>
                <a:tab pos="1371600" algn="l"/>
                <a:tab pos="1714500" algn="l"/>
                <a:tab pos="2057400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			}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685800" algn="l"/>
                <a:tab pos="1028700" algn="l"/>
                <a:tab pos="1371600" algn="l"/>
                <a:tab pos="1714500" algn="l"/>
                <a:tab pos="2057400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		}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685800" algn="l"/>
                <a:tab pos="1028700" algn="l"/>
                <a:tab pos="1371600" algn="l"/>
                <a:tab pos="1714500" algn="l"/>
                <a:tab pos="2057400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	}	while (! sorted)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685800" algn="l"/>
                <a:tab pos="1028700" algn="l"/>
                <a:tab pos="1371600" algn="l"/>
                <a:tab pos="1714500" algn="l"/>
                <a:tab pos="2057400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Bubble Sort Procedure – Slide 1 of 2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482600" y="1125538"/>
            <a:ext cx="8178800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110000"/>
              </a:lnSpc>
              <a:tabLst>
                <a:tab pos="457200" algn="l"/>
                <a:tab pos="2066925" algn="l"/>
                <a:tab pos="274320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;---------------------------------------------------</a:t>
            </a:r>
          </a:p>
          <a:p>
            <a:pPr algn="l">
              <a:lnSpc>
                <a:spcPct val="110000"/>
              </a:lnSpc>
              <a:tabLst>
                <a:tab pos="457200" algn="l"/>
                <a:tab pos="2066925" algn="l"/>
                <a:tab pos="274320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; bubbleSort:	Sorts a DWORD array in ascending order</a:t>
            </a:r>
          </a:p>
          <a:p>
            <a:pPr algn="l">
              <a:lnSpc>
                <a:spcPct val="110000"/>
              </a:lnSpc>
              <a:tabLst>
                <a:tab pos="457200" algn="l"/>
                <a:tab pos="2066925" algn="l"/>
                <a:tab pos="274320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; 		Uses the bubble sort algorithm</a:t>
            </a:r>
          </a:p>
          <a:p>
            <a:pPr algn="l">
              <a:lnSpc>
                <a:spcPct val="110000"/>
              </a:lnSpc>
              <a:tabLst>
                <a:tab pos="457200" algn="l"/>
                <a:tab pos="2066925" algn="l"/>
                <a:tab pos="274320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; Receives:	ESI = Array Address</a:t>
            </a:r>
          </a:p>
          <a:p>
            <a:pPr algn="l">
              <a:lnSpc>
                <a:spcPct val="110000"/>
              </a:lnSpc>
              <a:tabLst>
                <a:tab pos="457200" algn="l"/>
                <a:tab pos="2066925" algn="l"/>
                <a:tab pos="274320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;		ECX = Array Length</a:t>
            </a:r>
          </a:p>
          <a:p>
            <a:pPr algn="l">
              <a:lnSpc>
                <a:spcPct val="110000"/>
              </a:lnSpc>
              <a:tabLst>
                <a:tab pos="457200" algn="l"/>
                <a:tab pos="2066925" algn="l"/>
                <a:tab pos="274320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; Returns:	Array is sorted in place</a:t>
            </a:r>
          </a:p>
          <a:p>
            <a:pPr algn="l">
              <a:lnSpc>
                <a:spcPct val="110000"/>
              </a:lnSpc>
              <a:tabLst>
                <a:tab pos="457200" algn="l"/>
                <a:tab pos="2066925" algn="l"/>
                <a:tab pos="274320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;---------------------------------------------------</a:t>
            </a:r>
          </a:p>
          <a:p>
            <a:pPr algn="l">
              <a:lnSpc>
                <a:spcPct val="110000"/>
              </a:lnSpc>
              <a:spcBef>
                <a:spcPct val="50000"/>
              </a:spcBef>
              <a:tabLst>
                <a:tab pos="457200" algn="l"/>
                <a:tab pos="2066925" algn="l"/>
                <a:tab pos="2743200" algn="l"/>
              </a:tabLst>
            </a:pPr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bubbleSort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USES eax ecx edx</a:t>
            </a:r>
          </a:p>
          <a:p>
            <a:pPr algn="l">
              <a:lnSpc>
                <a:spcPct val="110000"/>
              </a:lnSpc>
              <a:tabLst>
                <a:tab pos="457200" algn="l"/>
                <a:tab pos="2066925" algn="l"/>
                <a:tab pos="274320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outerloop:</a:t>
            </a:r>
          </a:p>
          <a:p>
            <a:pPr algn="l">
              <a:lnSpc>
                <a:spcPct val="110000"/>
              </a:lnSpc>
              <a:tabLst>
                <a:tab pos="457200" algn="l"/>
                <a:tab pos="2066925" algn="l"/>
                <a:tab pos="274320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dec  ECX		; ECX = comparisons</a:t>
            </a:r>
          </a:p>
          <a:p>
            <a:pPr algn="l">
              <a:lnSpc>
                <a:spcPct val="110000"/>
              </a:lnSpc>
              <a:tabLst>
                <a:tab pos="457200" algn="l"/>
                <a:tab pos="2066925" algn="l"/>
                <a:tab pos="274320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jz   sortdone	; if ECX == 0 then we are done</a:t>
            </a:r>
          </a:p>
          <a:p>
            <a:pPr algn="l">
              <a:lnSpc>
                <a:spcPct val="110000"/>
              </a:lnSpc>
              <a:tabLst>
                <a:tab pos="457200" algn="l"/>
                <a:tab pos="2066925" algn="l"/>
                <a:tab pos="274320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mov  EDX, 1	; EDX = sorted = 1 (true)</a:t>
            </a:r>
          </a:p>
          <a:p>
            <a:pPr algn="l">
              <a:lnSpc>
                <a:spcPct val="110000"/>
              </a:lnSpc>
              <a:tabLst>
                <a:tab pos="457200" algn="l"/>
                <a:tab pos="2066925" algn="l"/>
                <a:tab pos="274320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push ECX		; save ECX = comparisons</a:t>
            </a:r>
          </a:p>
          <a:p>
            <a:pPr algn="l">
              <a:lnSpc>
                <a:spcPct val="110000"/>
              </a:lnSpc>
              <a:tabLst>
                <a:tab pos="457200" algn="l"/>
                <a:tab pos="2066925" algn="l"/>
                <a:tab pos="274320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push ESI		; save ESI = array address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Bubble Sort Procedure – Slide 2 of 2</a:t>
            </a: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484188" y="1123950"/>
            <a:ext cx="8120062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tabLst>
                <a:tab pos="457200" algn="l"/>
                <a:tab pos="3495675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innerloop:</a:t>
            </a:r>
          </a:p>
          <a:p>
            <a:pPr algn="l">
              <a:tabLst>
                <a:tab pos="457200" algn="l"/>
                <a:tab pos="3495675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mov  EAX,[ESI]</a:t>
            </a:r>
          </a:p>
          <a:p>
            <a:pPr algn="l">
              <a:tabLst>
                <a:tab pos="457200" algn="l"/>
                <a:tab pos="3495675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cmp  EAX,[ESI+4]	; compare [ESI] and [ESI+4]</a:t>
            </a:r>
          </a:p>
          <a:p>
            <a:pPr algn="l">
              <a:tabLst>
                <a:tab pos="457200" algn="l"/>
                <a:tab pos="3495675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jle  increment	; [ESI]&lt;=[ESI+4]? don’t swap</a:t>
            </a:r>
          </a:p>
          <a:p>
            <a:pPr algn="l">
              <a:tabLst>
                <a:tab pos="457200" algn="l"/>
                <a:tab pos="3495675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xchg EAX,[ESI+4]	; swap [ESI] and [ESI+4]</a:t>
            </a:r>
          </a:p>
          <a:p>
            <a:pPr algn="l">
              <a:tabLst>
                <a:tab pos="457200" algn="l"/>
                <a:tab pos="3495675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mov  [ESI],EAX</a:t>
            </a:r>
          </a:p>
          <a:p>
            <a:pPr algn="l">
              <a:tabLst>
                <a:tab pos="457200" algn="l"/>
                <a:tab pos="3495675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mov  EDX,0	; EDX = sorted = 0 (false)</a:t>
            </a:r>
          </a:p>
          <a:p>
            <a:pPr algn="l">
              <a:tabLst>
                <a:tab pos="457200" algn="l"/>
                <a:tab pos="3495675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increment:</a:t>
            </a:r>
          </a:p>
          <a:p>
            <a:pPr algn="l">
              <a:tabLst>
                <a:tab pos="457200" algn="l"/>
                <a:tab pos="3495675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add  ESI,4	; point to next element</a:t>
            </a:r>
          </a:p>
          <a:p>
            <a:pPr algn="l">
              <a:tabLst>
                <a:tab pos="457200" algn="l"/>
                <a:tab pos="3495675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loop innerloop	; end of inner loop</a:t>
            </a:r>
          </a:p>
          <a:p>
            <a:pPr algn="l">
              <a:tabLst>
                <a:tab pos="457200" algn="l"/>
                <a:tab pos="3495675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pop  ESI	; restore ESI = array address</a:t>
            </a:r>
          </a:p>
          <a:p>
            <a:pPr algn="l">
              <a:tabLst>
                <a:tab pos="457200" algn="l"/>
                <a:tab pos="3495675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pop  ECX	; restore ECX = comparisons</a:t>
            </a:r>
          </a:p>
          <a:p>
            <a:pPr algn="l">
              <a:tabLst>
                <a:tab pos="457200" algn="l"/>
                <a:tab pos="3495675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cmp  EDX,1	; sorted == 1?</a:t>
            </a:r>
          </a:p>
          <a:p>
            <a:pPr algn="l">
              <a:tabLst>
                <a:tab pos="457200" algn="l"/>
                <a:tab pos="3495675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jne  outerloop	; No? loop back</a:t>
            </a:r>
          </a:p>
          <a:p>
            <a:pPr algn="l">
              <a:tabLst>
                <a:tab pos="457200" algn="l"/>
                <a:tab pos="3495675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sortdone:</a:t>
            </a:r>
          </a:p>
          <a:p>
            <a:pPr algn="l">
              <a:tabLst>
                <a:tab pos="457200" algn="l"/>
                <a:tab pos="3495675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ret	; return</a:t>
            </a:r>
          </a:p>
          <a:p>
            <a:pPr algn="l">
              <a:tabLst>
                <a:tab pos="457200" algn="l"/>
                <a:tab pos="3495675" algn="l"/>
              </a:tabLst>
            </a:pPr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bubbleSort ENDP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123950"/>
            <a:ext cx="8147050" cy="5127625"/>
          </a:xfrm>
        </p:spPr>
        <p:txBody>
          <a:bodyPr/>
          <a:lstStyle/>
          <a:p>
            <a:pPr eaLnBrk="1" hangingPunct="1"/>
            <a:r>
              <a:rPr lang="en-US" smtClean="0"/>
              <a:t>Bitwise instructions (AND, OR, XOR, NOT, TEST)</a:t>
            </a:r>
            <a:r>
              <a:rPr lang="en-US" sz="2000" smtClean="0"/>
              <a:t> </a:t>
            </a:r>
          </a:p>
          <a:p>
            <a:pPr lvl="1" eaLnBrk="1" hangingPunct="1"/>
            <a:r>
              <a:rPr lang="en-US" smtClean="0"/>
              <a:t>Manipulate individual bits in operands</a:t>
            </a:r>
          </a:p>
          <a:p>
            <a:pPr eaLnBrk="1" hangingPunct="1"/>
            <a:r>
              <a:rPr lang="en-US" smtClean="0"/>
              <a:t>CMP: compares operands using implied subtraction</a:t>
            </a:r>
          </a:p>
          <a:p>
            <a:pPr lvl="1" eaLnBrk="1" hangingPunct="1"/>
            <a:r>
              <a:rPr lang="en-US" smtClean="0"/>
              <a:t>Sets condition flags for later conditional jumps and loops</a:t>
            </a:r>
          </a:p>
          <a:p>
            <a:pPr eaLnBrk="1" hangingPunct="1"/>
            <a:r>
              <a:rPr lang="en-US" smtClean="0"/>
              <a:t>Conditional Jumps &amp; Loops</a:t>
            </a:r>
          </a:p>
          <a:p>
            <a:pPr lvl="1" eaLnBrk="1" hangingPunct="1"/>
            <a:r>
              <a:rPr lang="en-US" smtClean="0"/>
              <a:t>Flag values: JZ, JNZ, JC, JNC, JO, JNO, JS, JNS, JP, JNP</a:t>
            </a:r>
          </a:p>
          <a:p>
            <a:pPr lvl="1" eaLnBrk="1" hangingPunct="1"/>
            <a:r>
              <a:rPr lang="en-US" smtClean="0"/>
              <a:t>Equality: JE(JZ), JNE (JNZ), JCXZ, JECXZ</a:t>
            </a:r>
          </a:p>
          <a:p>
            <a:pPr lvl="1" eaLnBrk="1" hangingPunct="1"/>
            <a:r>
              <a:rPr lang="en-US" smtClean="0"/>
              <a:t>Signed: JG (JNLE), JGE (JNL), JL (JNGE), JLE (JNG)</a:t>
            </a:r>
          </a:p>
          <a:p>
            <a:pPr lvl="1" eaLnBrk="1" hangingPunct="1"/>
            <a:r>
              <a:rPr lang="en-US" smtClean="0"/>
              <a:t>Unsigned: JA (JNBE), JAE (JNB), JB (JNAE), JBE (JNA)</a:t>
            </a:r>
          </a:p>
          <a:p>
            <a:pPr lvl="1" eaLnBrk="1" hangingPunct="1"/>
            <a:r>
              <a:rPr lang="en-US" smtClean="0"/>
              <a:t>LOOPZ (LOOPE), LOOPNZ (LOOPNE)</a:t>
            </a:r>
          </a:p>
          <a:p>
            <a:pPr eaLnBrk="1" hangingPunct="1"/>
            <a:r>
              <a:rPr lang="en-US" smtClean="0"/>
              <a:t>Indirect Jump and Jump Table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Converting Characters to Lowercase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60000"/>
              </a:spcBef>
              <a:tabLst>
                <a:tab pos="714375" algn="l"/>
                <a:tab pos="3771900" algn="l"/>
                <a:tab pos="4124325" algn="l"/>
              </a:tabLst>
            </a:pPr>
            <a:r>
              <a:rPr lang="en-US" smtClean="0"/>
              <a:t>OR instruction can convert characters to lowercase</a:t>
            </a:r>
          </a:p>
          <a:p>
            <a:pPr eaLnBrk="1" hangingPunct="1">
              <a:spcBef>
                <a:spcPct val="60000"/>
              </a:spcBef>
              <a:buFont typeface="Wingdings" pitchFamily="2" charset="2"/>
              <a:buNone/>
              <a:tabLst>
                <a:tab pos="714375" algn="l"/>
                <a:tab pos="3771900" algn="l"/>
                <a:tab pos="4124325" algn="l"/>
              </a:tabLst>
            </a:pPr>
            <a:r>
              <a:rPr lang="en-US" smtClean="0"/>
              <a:t>	'A'	= 0 1 </a:t>
            </a:r>
            <a:r>
              <a:rPr lang="en-US" b="1" smtClean="0">
                <a:solidFill>
                  <a:srgbClr val="FF0000"/>
                </a:solidFill>
              </a:rPr>
              <a:t>0</a:t>
            </a:r>
            <a:r>
              <a:rPr lang="en-US" smtClean="0"/>
              <a:t> 0 0 0 0 1	'B'	= 0 1 </a:t>
            </a:r>
            <a:r>
              <a:rPr lang="en-US" b="1" smtClean="0">
                <a:solidFill>
                  <a:srgbClr val="FF0000"/>
                </a:solidFill>
              </a:rPr>
              <a:t>0</a:t>
            </a:r>
            <a:r>
              <a:rPr lang="en-US" smtClean="0"/>
              <a:t> 0 0 0 1 0</a:t>
            </a:r>
          </a:p>
          <a:p>
            <a:pPr eaLnBrk="1" hangingPunct="1">
              <a:spcBef>
                <a:spcPct val="60000"/>
              </a:spcBef>
              <a:buFont typeface="Wingdings" pitchFamily="2" charset="2"/>
              <a:buNone/>
              <a:tabLst>
                <a:tab pos="714375" algn="l"/>
                <a:tab pos="3771900" algn="l"/>
                <a:tab pos="4124325" algn="l"/>
              </a:tabLst>
            </a:pPr>
            <a:r>
              <a:rPr lang="en-US" smtClean="0"/>
              <a:t>	'a'	= 0 1 </a:t>
            </a:r>
            <a:r>
              <a:rPr lang="en-US" b="1" smtClean="0">
                <a:solidFill>
                  <a:srgbClr val="FF0000"/>
                </a:solidFill>
              </a:rPr>
              <a:t>1</a:t>
            </a:r>
            <a:r>
              <a:rPr lang="en-US" smtClean="0"/>
              <a:t> 0 0 0 0 1	'b'	= 0 1 </a:t>
            </a:r>
            <a:r>
              <a:rPr lang="en-US" b="1" smtClean="0">
                <a:solidFill>
                  <a:srgbClr val="FF0000"/>
                </a:solidFill>
              </a:rPr>
              <a:t>1</a:t>
            </a:r>
            <a:r>
              <a:rPr lang="en-US" smtClean="0"/>
              <a:t> 0 0 0 1 0</a:t>
            </a:r>
          </a:p>
          <a:p>
            <a:pPr eaLnBrk="1" hangingPunct="1">
              <a:spcBef>
                <a:spcPct val="100000"/>
              </a:spcBef>
              <a:tabLst>
                <a:tab pos="714375" algn="l"/>
                <a:tab pos="3771900" algn="l"/>
                <a:tab pos="4124325" algn="l"/>
              </a:tabLst>
            </a:pPr>
            <a:r>
              <a:rPr lang="en-US" smtClean="0"/>
              <a:t>Solution: Use the OR instruction to </a:t>
            </a:r>
            <a:r>
              <a:rPr lang="en-US" b="1" smtClean="0">
                <a:solidFill>
                  <a:srgbClr val="FF0000"/>
                </a:solidFill>
              </a:rPr>
              <a:t>set bit 5</a:t>
            </a:r>
          </a:p>
          <a:p>
            <a:pPr eaLnBrk="1" hangingPunct="1">
              <a:spcBef>
                <a:spcPct val="100000"/>
              </a:spcBef>
              <a:buFont typeface="Wingdings" pitchFamily="2" charset="2"/>
              <a:buNone/>
              <a:tabLst>
                <a:tab pos="714375" algn="l"/>
                <a:tab pos="3771900" algn="l"/>
                <a:tab pos="4124325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	mov  ecx, LENGTHOF mystring</a:t>
            </a:r>
          </a:p>
          <a:p>
            <a:pPr eaLnBrk="1" hangingPunct="1">
              <a:buFont typeface="Wingdings" pitchFamily="2" charset="2"/>
              <a:buNone/>
              <a:tabLst>
                <a:tab pos="714375" algn="l"/>
                <a:tab pos="3771900" algn="l"/>
                <a:tab pos="4124325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	mov  esi, OFFSET mystring</a:t>
            </a:r>
          </a:p>
          <a:p>
            <a:pPr eaLnBrk="1" hangingPunct="1">
              <a:buFont typeface="Wingdings" pitchFamily="2" charset="2"/>
              <a:buNone/>
              <a:tabLst>
                <a:tab pos="714375" algn="l"/>
                <a:tab pos="3771900" algn="l"/>
                <a:tab pos="4124325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L1:	or   BYTE PTR [esi], 20h		; set bit 5</a:t>
            </a:r>
          </a:p>
          <a:p>
            <a:pPr eaLnBrk="1" hangingPunct="1">
              <a:buFont typeface="Wingdings" pitchFamily="2" charset="2"/>
              <a:buNone/>
              <a:tabLst>
                <a:tab pos="714375" algn="l"/>
                <a:tab pos="3771900" algn="l"/>
                <a:tab pos="4124325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	inc  esi</a:t>
            </a:r>
          </a:p>
          <a:p>
            <a:pPr eaLnBrk="1" hangingPunct="1">
              <a:buFont typeface="Wingdings" pitchFamily="2" charset="2"/>
              <a:buNone/>
              <a:tabLst>
                <a:tab pos="714375" algn="l"/>
                <a:tab pos="3771900" algn="l"/>
                <a:tab pos="4124325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	loop L1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Converting Binary Digits to ASCII</a:t>
            </a:r>
          </a:p>
        </p:txBody>
      </p:sp>
      <p:sp>
        <p:nvSpPr>
          <p:cNvPr id="115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tabLst>
                <a:tab pos="542925" algn="ctr"/>
                <a:tab pos="809625" algn="l"/>
                <a:tab pos="3771900" algn="ctr"/>
                <a:tab pos="4038600" algn="l"/>
              </a:tabLst>
            </a:pPr>
            <a:r>
              <a:rPr lang="en-US" smtClean="0"/>
              <a:t>OR instruction can convert a binary digit to ASCII</a:t>
            </a:r>
          </a:p>
          <a:p>
            <a:pPr eaLnBrk="1" hangingPunct="1">
              <a:spcBef>
                <a:spcPct val="60000"/>
              </a:spcBef>
              <a:buFont typeface="Wingdings" pitchFamily="2" charset="2"/>
              <a:buNone/>
              <a:tabLst>
                <a:tab pos="542925" algn="ctr"/>
                <a:tab pos="809625" algn="l"/>
                <a:tab pos="3771900" algn="ctr"/>
                <a:tab pos="4038600" algn="l"/>
              </a:tabLst>
            </a:pPr>
            <a:r>
              <a:rPr lang="en-US" smtClean="0"/>
              <a:t>		0	= 0 0 </a:t>
            </a:r>
            <a:r>
              <a:rPr lang="en-US" b="1" smtClean="0">
                <a:solidFill>
                  <a:srgbClr val="FF0000"/>
                </a:solidFill>
              </a:rPr>
              <a:t>0 0</a:t>
            </a:r>
            <a:r>
              <a:rPr lang="en-US" smtClean="0"/>
              <a:t> 0 0 0 0	1	= 0 0 </a:t>
            </a:r>
            <a:r>
              <a:rPr lang="en-US" b="1" smtClean="0">
                <a:solidFill>
                  <a:srgbClr val="FF0000"/>
                </a:solidFill>
              </a:rPr>
              <a:t>0 0</a:t>
            </a:r>
            <a:r>
              <a:rPr lang="en-US" smtClean="0"/>
              <a:t> 0 0 0 1</a:t>
            </a:r>
          </a:p>
          <a:p>
            <a:pPr eaLnBrk="1" hangingPunct="1">
              <a:spcBef>
                <a:spcPct val="60000"/>
              </a:spcBef>
              <a:buFont typeface="Wingdings" pitchFamily="2" charset="2"/>
              <a:buNone/>
              <a:tabLst>
                <a:tab pos="542925" algn="ctr"/>
                <a:tab pos="809625" algn="l"/>
                <a:tab pos="3771900" algn="ctr"/>
                <a:tab pos="4038600" algn="l"/>
              </a:tabLst>
            </a:pPr>
            <a:r>
              <a:rPr lang="en-US" smtClean="0"/>
              <a:t>		'0'	= 0 0 </a:t>
            </a:r>
            <a:r>
              <a:rPr lang="en-US" b="1" smtClean="0">
                <a:solidFill>
                  <a:srgbClr val="FF0000"/>
                </a:solidFill>
              </a:rPr>
              <a:t>1</a:t>
            </a:r>
            <a:r>
              <a:rPr lang="en-US" smtClean="0"/>
              <a:t> </a:t>
            </a:r>
            <a:r>
              <a:rPr lang="en-US" b="1" smtClean="0">
                <a:solidFill>
                  <a:srgbClr val="FF0000"/>
                </a:solidFill>
              </a:rPr>
              <a:t>1</a:t>
            </a:r>
            <a:r>
              <a:rPr lang="en-US" smtClean="0"/>
              <a:t> 0 0 0 0	'1'	= 0 0 </a:t>
            </a:r>
            <a:r>
              <a:rPr lang="en-US" b="1" smtClean="0">
                <a:solidFill>
                  <a:srgbClr val="FF0000"/>
                </a:solidFill>
              </a:rPr>
              <a:t>1 1</a:t>
            </a:r>
            <a:r>
              <a:rPr lang="en-US" smtClean="0"/>
              <a:t> 0 0 0 1</a:t>
            </a:r>
          </a:p>
          <a:p>
            <a:pPr eaLnBrk="1" hangingPunct="1">
              <a:spcBef>
                <a:spcPct val="100000"/>
              </a:spcBef>
              <a:tabLst>
                <a:tab pos="542925" algn="ctr"/>
                <a:tab pos="809625" algn="l"/>
                <a:tab pos="3771900" algn="ctr"/>
                <a:tab pos="4038600" algn="l"/>
              </a:tabLst>
            </a:pPr>
            <a:r>
              <a:rPr lang="en-US" smtClean="0"/>
              <a:t>Solution: Use the OR instruction to </a:t>
            </a:r>
            <a:r>
              <a:rPr lang="en-US" b="1" smtClean="0">
                <a:solidFill>
                  <a:srgbClr val="FF0000"/>
                </a:solidFill>
              </a:rPr>
              <a:t>set bits 4 and 5</a:t>
            </a:r>
          </a:p>
          <a:p>
            <a:pPr eaLnBrk="1" hangingPunct="1">
              <a:spcBef>
                <a:spcPct val="100000"/>
              </a:spcBef>
              <a:buFont typeface="Wingdings" pitchFamily="2" charset="2"/>
              <a:buNone/>
              <a:tabLst>
                <a:tab pos="542925" algn="ctr"/>
                <a:tab pos="809625" algn="l"/>
                <a:tab pos="3771900" algn="ctr"/>
                <a:tab pos="4038600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or  al,30h  ; Convert binary digit 0 to 9 to ASCII</a:t>
            </a:r>
          </a:p>
          <a:p>
            <a:pPr eaLnBrk="1" hangingPunct="1">
              <a:spcBef>
                <a:spcPct val="100000"/>
              </a:spcBef>
              <a:tabLst>
                <a:tab pos="542925" algn="ctr"/>
                <a:tab pos="809625" algn="l"/>
                <a:tab pos="3771900" algn="ctr"/>
                <a:tab pos="4038600" algn="l"/>
              </a:tabLst>
            </a:pPr>
            <a:r>
              <a:rPr lang="en-US" smtClean="0"/>
              <a:t>What if we want to convert an ASCII digit to binary?</a:t>
            </a:r>
          </a:p>
          <a:p>
            <a:pPr eaLnBrk="1" hangingPunct="1">
              <a:spcBef>
                <a:spcPct val="100000"/>
              </a:spcBef>
              <a:tabLst>
                <a:tab pos="542925" algn="ctr"/>
                <a:tab pos="809625" algn="l"/>
                <a:tab pos="3771900" algn="ctr"/>
                <a:tab pos="4038600" algn="l"/>
              </a:tabLst>
            </a:pPr>
            <a:r>
              <a:rPr lang="en-US" smtClean="0"/>
              <a:t>Solution: Use the AND instruction to </a:t>
            </a:r>
            <a:r>
              <a:rPr lang="en-US" b="1" smtClean="0">
                <a:solidFill>
                  <a:srgbClr val="FF0000"/>
                </a:solidFill>
              </a:rPr>
              <a:t>clear bits 4 to 7</a:t>
            </a:r>
          </a:p>
          <a:p>
            <a:pPr eaLnBrk="1" hangingPunct="1">
              <a:spcBef>
                <a:spcPct val="100000"/>
              </a:spcBef>
              <a:buFont typeface="Wingdings" pitchFamily="2" charset="2"/>
              <a:buNone/>
              <a:tabLst>
                <a:tab pos="542925" algn="ctr"/>
                <a:tab pos="809625" algn="l"/>
                <a:tab pos="3771900" algn="ctr"/>
                <a:tab pos="4038600" algn="l"/>
              </a:tabLst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	and al,0Fh  ; Convert ASCII '0' to '9' to binary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54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54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54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XOR Instruction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08575"/>
          </a:xfrm>
        </p:spPr>
        <p:txBody>
          <a:bodyPr/>
          <a:lstStyle/>
          <a:p>
            <a:pPr eaLnBrk="1" hangingPunct="1"/>
            <a:r>
              <a:rPr lang="en-US" smtClean="0"/>
              <a:t>Bitwise XOR between each pair of matching bits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XOR </a:t>
            </a:r>
            <a:r>
              <a:rPr lang="en-US" b="1" i="1" smtClean="0">
                <a:latin typeface="Courier New" pitchFamily="49" charset="0"/>
                <a:cs typeface="Courier New" pitchFamily="49" charset="0"/>
              </a:rPr>
              <a:t>destination, source</a:t>
            </a:r>
          </a:p>
          <a:p>
            <a:pPr eaLnBrk="1" hangingPunct="1"/>
            <a:r>
              <a:rPr lang="en-US" smtClean="0"/>
              <a:t>Following operand combinations are allowed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XOR </a:t>
            </a:r>
            <a:r>
              <a:rPr lang="en-US" b="1" i="1" smtClean="0">
                <a:latin typeface="Courier New" pitchFamily="49" charset="0"/>
                <a:cs typeface="Courier New" pitchFamily="49" charset="0"/>
              </a:rPr>
              <a:t>reg, reg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b="1" i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XOR </a:t>
            </a:r>
            <a:r>
              <a:rPr lang="en-US" b="1" i="1" smtClean="0">
                <a:latin typeface="Courier New" pitchFamily="49" charset="0"/>
                <a:cs typeface="Courier New" pitchFamily="49" charset="0"/>
              </a:rPr>
              <a:t>reg, mem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b="1" i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XOR </a:t>
            </a:r>
            <a:r>
              <a:rPr lang="en-US" b="1" i="1" smtClean="0">
                <a:latin typeface="Courier New" pitchFamily="49" charset="0"/>
                <a:cs typeface="Courier New" pitchFamily="49" charset="0"/>
              </a:rPr>
              <a:t>reg, imm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XOR </a:t>
            </a:r>
            <a:r>
              <a:rPr lang="en-US" b="1" i="1" smtClean="0">
                <a:latin typeface="Courier New" pitchFamily="49" charset="0"/>
                <a:cs typeface="Courier New" pitchFamily="49" charset="0"/>
              </a:rPr>
              <a:t>mem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i="1" smtClean="0">
                <a:latin typeface="Courier New" pitchFamily="49" charset="0"/>
                <a:cs typeface="Courier New" pitchFamily="49" charset="0"/>
              </a:rPr>
              <a:t>reg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XOR </a:t>
            </a:r>
            <a:r>
              <a:rPr lang="en-US" b="1" i="1" smtClean="0">
                <a:latin typeface="Courier New" pitchFamily="49" charset="0"/>
                <a:cs typeface="Courier New" pitchFamily="49" charset="0"/>
              </a:rPr>
              <a:t>mem, imm</a:t>
            </a:r>
          </a:p>
          <a:p>
            <a:pPr eaLnBrk="1" hangingPunct="1"/>
            <a:r>
              <a:rPr lang="en-US" smtClean="0"/>
              <a:t>XOR instruction is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/>
              <a:t>	often used to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>
                <a:solidFill>
                  <a:srgbClr val="FF0000"/>
                </a:solidFill>
              </a:rPr>
              <a:t>	invert selected bits</a:t>
            </a:r>
            <a:endParaRPr lang="en-US" b="1" i="1" smtClean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4052888" y="4868863"/>
            <a:ext cx="4419600" cy="1289050"/>
            <a:chOff x="739" y="3176"/>
            <a:chExt cx="2784" cy="812"/>
          </a:xfrm>
        </p:grpSpPr>
        <p:sp>
          <p:nvSpPr>
            <p:cNvPr id="11273" name="AutoShape 5"/>
            <p:cNvSpPr>
              <a:spLocks noChangeAspect="1" noChangeArrowheads="1" noTextEdit="1"/>
            </p:cNvSpPr>
            <p:nvPr/>
          </p:nvSpPr>
          <p:spPr bwMode="auto">
            <a:xfrm>
              <a:off x="739" y="3176"/>
              <a:ext cx="2784" cy="8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Rectangle 6"/>
            <p:cNvSpPr>
              <a:spLocks noChangeArrowheads="1"/>
            </p:cNvSpPr>
            <p:nvPr/>
          </p:nvSpPr>
          <p:spPr bwMode="auto">
            <a:xfrm>
              <a:off x="1578" y="3694"/>
              <a:ext cx="528" cy="189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5" name="Rectangle 7"/>
            <p:cNvSpPr>
              <a:spLocks noChangeArrowheads="1"/>
            </p:cNvSpPr>
            <p:nvPr/>
          </p:nvSpPr>
          <p:spPr bwMode="auto">
            <a:xfrm>
              <a:off x="1629" y="3278"/>
              <a:ext cx="9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0 0 1 1 1 0 1 1</a:t>
              </a:r>
              <a:endParaRPr lang="en-US"/>
            </a:p>
          </p:txBody>
        </p:sp>
        <p:sp>
          <p:nvSpPr>
            <p:cNvPr id="11276" name="Rectangle 8"/>
            <p:cNvSpPr>
              <a:spLocks noChangeArrowheads="1"/>
            </p:cNvSpPr>
            <p:nvPr/>
          </p:nvSpPr>
          <p:spPr bwMode="auto">
            <a:xfrm>
              <a:off x="1629" y="3467"/>
              <a:ext cx="9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  <a:latin typeface="Helvetica" pitchFamily="34" charset="0"/>
                </a:rPr>
                <a:t>1 1 1 1</a:t>
              </a:r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0 0 0 0</a:t>
              </a:r>
              <a:endParaRPr lang="en-US"/>
            </a:p>
          </p:txBody>
        </p:sp>
        <p:sp>
          <p:nvSpPr>
            <p:cNvPr id="11277" name="Rectangle 9"/>
            <p:cNvSpPr>
              <a:spLocks noChangeArrowheads="1"/>
            </p:cNvSpPr>
            <p:nvPr/>
          </p:nvSpPr>
          <p:spPr bwMode="auto">
            <a:xfrm>
              <a:off x="2106" y="3694"/>
              <a:ext cx="453" cy="189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Rectangle 10"/>
            <p:cNvSpPr>
              <a:spLocks noChangeArrowheads="1"/>
            </p:cNvSpPr>
            <p:nvPr/>
          </p:nvSpPr>
          <p:spPr bwMode="auto">
            <a:xfrm>
              <a:off x="1629" y="3721"/>
              <a:ext cx="9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  <a:latin typeface="Helvetica" pitchFamily="34" charset="0"/>
                </a:rPr>
                <a:t>1 1 0 0</a:t>
              </a:r>
              <a:r>
                <a:rPr lang="en-US" sz="1800">
                  <a:solidFill>
                    <a:srgbClr val="000000"/>
                  </a:solidFill>
                  <a:latin typeface="Helvetica" pitchFamily="34" charset="0"/>
                </a:rPr>
                <a:t> 1 0 1 1</a:t>
              </a:r>
              <a:endParaRPr lang="en-US"/>
            </a:p>
          </p:txBody>
        </p:sp>
        <p:sp>
          <p:nvSpPr>
            <p:cNvPr id="11279" name="Line 11"/>
            <p:cNvSpPr>
              <a:spLocks noChangeShapeType="1"/>
            </p:cNvSpPr>
            <p:nvPr/>
          </p:nvSpPr>
          <p:spPr bwMode="auto">
            <a:xfrm>
              <a:off x="1490" y="3646"/>
              <a:ext cx="1077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Rectangle 12"/>
            <p:cNvSpPr>
              <a:spLocks noChangeArrowheads="1"/>
            </p:cNvSpPr>
            <p:nvPr/>
          </p:nvSpPr>
          <p:spPr bwMode="auto">
            <a:xfrm>
              <a:off x="1260" y="3482"/>
              <a:ext cx="24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Helvetica" pitchFamily="34" charset="0"/>
                </a:rPr>
                <a:t>XOR</a:t>
              </a:r>
              <a:endParaRPr lang="en-US"/>
            </a:p>
          </p:txBody>
        </p:sp>
        <p:sp>
          <p:nvSpPr>
            <p:cNvPr id="11281" name="Line 13"/>
            <p:cNvSpPr>
              <a:spLocks noChangeShapeType="1"/>
            </p:cNvSpPr>
            <p:nvPr/>
          </p:nvSpPr>
          <p:spPr bwMode="auto">
            <a:xfrm flipH="1">
              <a:off x="2559" y="3788"/>
              <a:ext cx="28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Rectangle 14"/>
            <p:cNvSpPr>
              <a:spLocks noChangeArrowheads="1"/>
            </p:cNvSpPr>
            <p:nvPr/>
          </p:nvSpPr>
          <p:spPr bwMode="auto">
            <a:xfrm>
              <a:off x="2920" y="3720"/>
              <a:ext cx="55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Helvetica" pitchFamily="34" charset="0"/>
                </a:rPr>
                <a:t>unchanged</a:t>
              </a:r>
              <a:endParaRPr lang="en-US"/>
            </a:p>
          </p:txBody>
        </p:sp>
        <p:sp>
          <p:nvSpPr>
            <p:cNvPr id="11283" name="Rectangle 15"/>
            <p:cNvSpPr>
              <a:spLocks noChangeArrowheads="1"/>
            </p:cNvSpPr>
            <p:nvPr/>
          </p:nvSpPr>
          <p:spPr bwMode="auto">
            <a:xfrm>
              <a:off x="869" y="3720"/>
              <a:ext cx="39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Helvetica" pitchFamily="34" charset="0"/>
                </a:rPr>
                <a:t>inverted</a:t>
              </a:r>
              <a:endParaRPr lang="en-US"/>
            </a:p>
          </p:txBody>
        </p:sp>
        <p:sp>
          <p:nvSpPr>
            <p:cNvPr id="11284" name="Line 16"/>
            <p:cNvSpPr>
              <a:spLocks noChangeShapeType="1"/>
            </p:cNvSpPr>
            <p:nvPr/>
          </p:nvSpPr>
          <p:spPr bwMode="auto">
            <a:xfrm flipH="1">
              <a:off x="1293" y="3788"/>
              <a:ext cx="285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9" name="Text Box 17"/>
          <p:cNvSpPr txBox="1">
            <a:spLocks noChangeArrowheads="1"/>
          </p:cNvSpPr>
          <p:nvPr/>
        </p:nvSpPr>
        <p:spPr bwMode="auto">
          <a:xfrm>
            <a:off x="3879850" y="2900363"/>
            <a:ext cx="2362200" cy="1565275"/>
          </a:xfrm>
          <a:prstGeom prst="rect">
            <a:avLst/>
          </a:prstGeom>
          <a:noFill/>
          <a:ln w="12700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/>
              <a:t>Operands can be  8, 16, or 32 bits and they must be of the same size</a:t>
            </a:r>
          </a:p>
        </p:txBody>
      </p:sp>
      <p:grpSp>
        <p:nvGrpSpPr>
          <p:cNvPr id="11270" name="Group 21"/>
          <p:cNvGrpSpPr>
            <a:grpSpLocks/>
          </p:cNvGrpSpPr>
          <p:nvPr/>
        </p:nvGrpSpPr>
        <p:grpSpPr bwMode="auto">
          <a:xfrm>
            <a:off x="6869113" y="2219325"/>
            <a:ext cx="1620837" cy="2438400"/>
            <a:chOff x="3888" y="1296"/>
            <a:chExt cx="1021" cy="1536"/>
          </a:xfrm>
        </p:grpSpPr>
        <p:sp>
          <p:nvSpPr>
            <p:cNvPr id="11271" name="Text Box 22"/>
            <p:cNvSpPr txBox="1">
              <a:spLocks noChangeArrowheads="1"/>
            </p:cNvSpPr>
            <p:nvPr/>
          </p:nvSpPr>
          <p:spPr bwMode="auto">
            <a:xfrm>
              <a:off x="4080" y="1296"/>
              <a:ext cx="62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137160" bIns="13716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100" b="1"/>
                <a:t>XOR</a:t>
              </a:r>
            </a:p>
          </p:txBody>
        </p:sp>
        <p:pic>
          <p:nvPicPr>
            <p:cNvPr id="11272" name="Picture 2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88" y="1680"/>
              <a:ext cx="1021" cy="1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Affected Status Flags</a:t>
            </a:r>
          </a:p>
        </p:txBody>
      </p:sp>
      <p:pic>
        <p:nvPicPr>
          <p:cNvPr id="12291" name="Picture 3" descr="flags_regs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 l="5898" t="4166" r="10492" b="67821"/>
          <a:stretch>
            <a:fillRect/>
          </a:stretch>
        </p:blipFill>
        <p:spPr>
          <a:xfrm>
            <a:off x="1031875" y="1123950"/>
            <a:ext cx="6881813" cy="1441450"/>
          </a:xfrm>
          <a:noFill/>
        </p:spPr>
      </p:pic>
      <p:sp>
        <p:nvSpPr>
          <p:cNvPr id="1150980" name="Rectangle 4"/>
          <p:cNvSpPr>
            <a:spLocks noChangeArrowheads="1"/>
          </p:cNvSpPr>
          <p:nvPr/>
        </p:nvSpPr>
        <p:spPr bwMode="auto">
          <a:xfrm>
            <a:off x="457200" y="2700338"/>
            <a:ext cx="8229600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457200" indent="-457200" algn="l">
              <a:spcBef>
                <a:spcPct val="60000"/>
              </a:spcBef>
              <a:buFont typeface="Wingdings" pitchFamily="2" charset="2"/>
              <a:buNone/>
            </a:pPr>
            <a:r>
              <a:rPr lang="en-US" sz="2400"/>
              <a:t>The six status flags are affected</a:t>
            </a:r>
            <a:endParaRPr lang="en-US"/>
          </a:p>
          <a:p>
            <a:pPr marL="457200" indent="-457200" algn="l">
              <a:spcBef>
                <a:spcPct val="40000"/>
              </a:spcBef>
              <a:buFont typeface="Wingdings" pitchFamily="2" charset="2"/>
              <a:buAutoNum type="arabicPeriod"/>
            </a:pPr>
            <a:r>
              <a:rPr lang="en-US" sz="2400"/>
              <a:t>Carry Flag: </a:t>
            </a:r>
            <a:r>
              <a:rPr lang="en-US">
                <a:solidFill>
                  <a:srgbClr val="FF0000"/>
                </a:solidFill>
              </a:rPr>
              <a:t>Cleared</a:t>
            </a:r>
            <a:r>
              <a:rPr lang="en-US"/>
              <a:t> by AND, OR, and XOR</a:t>
            </a:r>
          </a:p>
          <a:p>
            <a:pPr marL="457200" indent="-457200" algn="l">
              <a:spcBef>
                <a:spcPct val="40000"/>
              </a:spcBef>
              <a:buFont typeface="Wingdings" pitchFamily="2" charset="2"/>
              <a:buAutoNum type="arabicPeriod"/>
            </a:pPr>
            <a:r>
              <a:rPr lang="en-US" sz="2400"/>
              <a:t>Overflow Flag: </a:t>
            </a:r>
            <a:r>
              <a:rPr lang="en-US">
                <a:solidFill>
                  <a:srgbClr val="FF0000"/>
                </a:solidFill>
              </a:rPr>
              <a:t>Cleared</a:t>
            </a:r>
            <a:r>
              <a:rPr lang="en-US"/>
              <a:t> by AND, OR, and XOR</a:t>
            </a:r>
          </a:p>
          <a:p>
            <a:pPr marL="457200" indent="-457200" algn="l">
              <a:spcBef>
                <a:spcPct val="40000"/>
              </a:spcBef>
              <a:buFont typeface="Wingdings" pitchFamily="2" charset="2"/>
              <a:buAutoNum type="arabicPeriod"/>
            </a:pPr>
            <a:r>
              <a:rPr lang="en-US" sz="2400"/>
              <a:t>Sign Flag: </a:t>
            </a:r>
            <a:r>
              <a:rPr lang="en-US"/>
              <a:t>Copy of the </a:t>
            </a:r>
            <a:r>
              <a:rPr lang="en-US">
                <a:solidFill>
                  <a:srgbClr val="FF0000"/>
                </a:solidFill>
              </a:rPr>
              <a:t>sign bit</a:t>
            </a:r>
            <a:r>
              <a:rPr lang="en-US"/>
              <a:t> in result</a:t>
            </a:r>
          </a:p>
          <a:p>
            <a:pPr marL="457200" indent="-457200" algn="l">
              <a:spcBef>
                <a:spcPct val="40000"/>
              </a:spcBef>
              <a:buFont typeface="Wingdings" pitchFamily="2" charset="2"/>
              <a:buAutoNum type="arabicPeriod"/>
            </a:pPr>
            <a:r>
              <a:rPr lang="en-US" sz="2400"/>
              <a:t>Zero Flag: </a:t>
            </a:r>
            <a:r>
              <a:rPr lang="en-US"/>
              <a:t>Set when result is </a:t>
            </a:r>
            <a:r>
              <a:rPr lang="en-US">
                <a:solidFill>
                  <a:srgbClr val="FF0000"/>
                </a:solidFill>
              </a:rPr>
              <a:t>zero</a:t>
            </a:r>
          </a:p>
          <a:p>
            <a:pPr marL="457200" indent="-457200" algn="l">
              <a:spcBef>
                <a:spcPct val="40000"/>
              </a:spcBef>
              <a:buFont typeface="Wingdings" pitchFamily="2" charset="2"/>
              <a:buAutoNum type="arabicPeriod"/>
            </a:pPr>
            <a:r>
              <a:rPr lang="en-US" sz="2400"/>
              <a:t>Parity Flag: </a:t>
            </a:r>
            <a:r>
              <a:rPr lang="en-US"/>
              <a:t>Set when parity in least-significant byte is </a:t>
            </a:r>
            <a:r>
              <a:rPr lang="en-US">
                <a:solidFill>
                  <a:srgbClr val="FF0000"/>
                </a:solidFill>
              </a:rPr>
              <a:t>even</a:t>
            </a:r>
          </a:p>
          <a:p>
            <a:pPr marL="457200" indent="-457200" algn="l">
              <a:spcBef>
                <a:spcPct val="40000"/>
              </a:spcBef>
              <a:buFont typeface="Wingdings" pitchFamily="2" charset="2"/>
              <a:buAutoNum type="arabicPeriod"/>
            </a:pPr>
            <a:r>
              <a:rPr lang="en-US" sz="2400"/>
              <a:t>Auxiliary Flag: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rgbClr val="FF0000"/>
                </a:solidFill>
              </a:rPr>
              <a:t>Undefined</a:t>
            </a:r>
            <a:r>
              <a:rPr lang="en-US"/>
              <a:t> by AND, OR, and XOR</a:t>
            </a:r>
          </a:p>
        </p:txBody>
      </p:sp>
      <p:sp>
        <p:nvSpPr>
          <p:cNvPr id="1150981" name="Rectangle 5"/>
          <p:cNvSpPr>
            <a:spLocks noChangeArrowheads="1"/>
          </p:cNvSpPr>
          <p:nvPr/>
        </p:nvSpPr>
        <p:spPr bwMode="auto">
          <a:xfrm>
            <a:off x="7634288" y="1846263"/>
            <a:ext cx="209550" cy="28098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0982" name="Rectangle 6"/>
          <p:cNvSpPr>
            <a:spLocks noChangeArrowheads="1"/>
          </p:cNvSpPr>
          <p:nvPr/>
        </p:nvSpPr>
        <p:spPr bwMode="auto">
          <a:xfrm>
            <a:off x="7213600" y="1847850"/>
            <a:ext cx="209550" cy="2809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0984" name="Rectangle 8"/>
          <p:cNvSpPr>
            <a:spLocks noChangeArrowheads="1"/>
          </p:cNvSpPr>
          <p:nvPr/>
        </p:nvSpPr>
        <p:spPr bwMode="auto">
          <a:xfrm>
            <a:off x="6362700" y="1847850"/>
            <a:ext cx="209550" cy="2809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0985" name="Rectangle 9"/>
          <p:cNvSpPr>
            <a:spLocks noChangeArrowheads="1"/>
          </p:cNvSpPr>
          <p:nvPr/>
        </p:nvSpPr>
        <p:spPr bwMode="auto">
          <a:xfrm>
            <a:off x="6153150" y="1847850"/>
            <a:ext cx="209550" cy="2809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0986" name="Rectangle 10"/>
          <p:cNvSpPr>
            <a:spLocks noChangeArrowheads="1"/>
          </p:cNvSpPr>
          <p:nvPr/>
        </p:nvSpPr>
        <p:spPr bwMode="auto">
          <a:xfrm>
            <a:off x="5308600" y="1844675"/>
            <a:ext cx="209550" cy="2809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0987" name="Rectangle 11"/>
          <p:cNvSpPr>
            <a:spLocks noChangeArrowheads="1"/>
          </p:cNvSpPr>
          <p:nvPr/>
        </p:nvSpPr>
        <p:spPr bwMode="auto">
          <a:xfrm>
            <a:off x="6800850" y="1844675"/>
            <a:ext cx="209550" cy="2809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0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0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5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115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9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509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509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50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115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9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509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509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50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115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50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50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15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115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9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509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509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15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1000" fill="hold"/>
                                        <p:tgtEl>
                                          <p:spTgt spid="115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9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509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509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15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0" dur="1000" fill="hold"/>
                                        <p:tgtEl>
                                          <p:spTgt spid="115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0981" grpId="0" animBg="1"/>
      <p:bldP spid="1150981" grpId="1" animBg="1"/>
      <p:bldP spid="1150982" grpId="0" animBg="1"/>
      <p:bldP spid="1150982" grpId="1" animBg="1"/>
      <p:bldP spid="1150984" grpId="0" animBg="1"/>
      <p:bldP spid="1150984" grpId="1" animBg="1"/>
      <p:bldP spid="1150985" grpId="0" animBg="1"/>
      <p:bldP spid="1150985" grpId="1" animBg="1"/>
      <p:bldP spid="1150986" grpId="0" animBg="1"/>
      <p:bldP spid="1150986" grpId="1" animBg="1"/>
      <p:bldP spid="1150987" grpId="0" animBg="1"/>
      <p:bldP spid="1150987" grpId="1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23229</TotalTime>
  <Words>2081</Words>
  <Application>Microsoft Office PowerPoint</Application>
  <PresentationFormat>On-screen Show (4:3)</PresentationFormat>
  <Paragraphs>725</Paragraphs>
  <Slides>55</Slides>
  <Notes>0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55</vt:i4>
      </vt:variant>
      <vt:variant>
        <vt:lpstr>Custom Shows</vt:lpstr>
      </vt:variant>
      <vt:variant>
        <vt:i4>1</vt:i4>
      </vt:variant>
    </vt:vector>
  </HeadingPairs>
  <TitlesOfParts>
    <vt:vector size="58" baseType="lpstr">
      <vt:lpstr>Default Design</vt:lpstr>
      <vt:lpstr>VISIO</vt:lpstr>
      <vt:lpstr>Conditional Processing</vt:lpstr>
      <vt:lpstr>Outline</vt:lpstr>
      <vt:lpstr>AND Instruction</vt:lpstr>
      <vt:lpstr>Converting Characters to Uppercase</vt:lpstr>
      <vt:lpstr>OR Instruction</vt:lpstr>
      <vt:lpstr>Converting Characters to Lowercase</vt:lpstr>
      <vt:lpstr>Converting Binary Digits to ASCII</vt:lpstr>
      <vt:lpstr>XOR Instruction</vt:lpstr>
      <vt:lpstr>Affected Status Flags</vt:lpstr>
      <vt:lpstr>String Encryption Program</vt:lpstr>
      <vt:lpstr>Encrypting a String</vt:lpstr>
      <vt:lpstr>TEST Instruction</vt:lpstr>
      <vt:lpstr>NOT Instruction</vt:lpstr>
      <vt:lpstr>CMP Instruction</vt:lpstr>
      <vt:lpstr>Unsigned Comparison</vt:lpstr>
      <vt:lpstr>Signed Comparison</vt:lpstr>
      <vt:lpstr>Next . . .</vt:lpstr>
      <vt:lpstr>Conditional Structures</vt:lpstr>
      <vt:lpstr>Jumps Based on Specific Flags</vt:lpstr>
      <vt:lpstr>Jumps Based on Equality</vt:lpstr>
      <vt:lpstr>Examples of Jump on Zero</vt:lpstr>
      <vt:lpstr>Jumps Based on Unsigned Comparison</vt:lpstr>
      <vt:lpstr>Jumps Based on Signed Comparisons</vt:lpstr>
      <vt:lpstr>Compare and Jump Examples</vt:lpstr>
      <vt:lpstr>Computing the Max and Min</vt:lpstr>
      <vt:lpstr>Application: Sequential Search</vt:lpstr>
      <vt:lpstr>BT Instruction</vt:lpstr>
      <vt:lpstr>Next . . .</vt:lpstr>
      <vt:lpstr>LOOPE and LOOPZ</vt:lpstr>
      <vt:lpstr>LOOPNE and LOOPNZ </vt:lpstr>
      <vt:lpstr>LOOPZ Example</vt:lpstr>
      <vt:lpstr>Your Turn . . .</vt:lpstr>
      <vt:lpstr>Next . . .</vt:lpstr>
      <vt:lpstr>Block-Structured IF Statements</vt:lpstr>
      <vt:lpstr>Your Turn . . .</vt:lpstr>
      <vt:lpstr>Your Turn . . .</vt:lpstr>
      <vt:lpstr>Compound Expression with AND</vt:lpstr>
      <vt:lpstr>Better Implementation for AND</vt:lpstr>
      <vt:lpstr>Your Turn . . .</vt:lpstr>
      <vt:lpstr>Application: IsDigit Procedure</vt:lpstr>
      <vt:lpstr>Compound Expression with OR</vt:lpstr>
      <vt:lpstr>WHILE Loops</vt:lpstr>
      <vt:lpstr>Your Turn . . .</vt:lpstr>
      <vt:lpstr>Yet Another Solution for While</vt:lpstr>
      <vt:lpstr>Next . . .</vt:lpstr>
      <vt:lpstr>Indirect Jump</vt:lpstr>
      <vt:lpstr>Switch Statement</vt:lpstr>
      <vt:lpstr>Implementing the Switch Statement</vt:lpstr>
      <vt:lpstr>Jump Table and Indirect Jump</vt:lpstr>
      <vt:lpstr>Next . . .</vt:lpstr>
      <vt:lpstr>Bubble Sort</vt:lpstr>
      <vt:lpstr>Bubble Sort Algorithm</vt:lpstr>
      <vt:lpstr>Bubble Sort Procedure – Slide 1 of 2</vt:lpstr>
      <vt:lpstr>Bubble Sort Procedure – Slide 2 of 2</vt:lpstr>
      <vt:lpstr>Summary</vt:lpstr>
      <vt:lpstr>Shl</vt:lpstr>
    </vt:vector>
  </TitlesOfParts>
  <Company>KFUPM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 Processing</dc:title>
  <dc:creator>Dr. Muhamed Mudawar</dc:creator>
  <cp:lastModifiedBy>Itc</cp:lastModifiedBy>
  <cp:revision>585</cp:revision>
  <dcterms:created xsi:type="dcterms:W3CDTF">2004-09-12T13:54:39Z</dcterms:created>
  <dcterms:modified xsi:type="dcterms:W3CDTF">2010-11-26T17:03:37Z</dcterms:modified>
</cp:coreProperties>
</file>