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256" r:id="rId2"/>
    <p:sldId id="403" r:id="rId3"/>
    <p:sldId id="405" r:id="rId4"/>
    <p:sldId id="468" r:id="rId5"/>
    <p:sldId id="467" r:id="rId6"/>
    <p:sldId id="407" r:id="rId7"/>
    <p:sldId id="469" r:id="rId8"/>
    <p:sldId id="465" r:id="rId9"/>
    <p:sldId id="463" r:id="rId10"/>
    <p:sldId id="414" r:id="rId11"/>
    <p:sldId id="416" r:id="rId12"/>
    <p:sldId id="466" r:id="rId13"/>
    <p:sldId id="417" r:id="rId14"/>
    <p:sldId id="471" r:id="rId15"/>
    <p:sldId id="472" r:id="rId16"/>
    <p:sldId id="473" r:id="rId17"/>
    <p:sldId id="474" r:id="rId18"/>
    <p:sldId id="470" r:id="rId19"/>
    <p:sldId id="419" r:id="rId20"/>
    <p:sldId id="476" r:id="rId21"/>
    <p:sldId id="477" r:id="rId22"/>
    <p:sldId id="478" r:id="rId23"/>
    <p:sldId id="481" r:id="rId24"/>
    <p:sldId id="482" r:id="rId25"/>
    <p:sldId id="483" r:id="rId26"/>
    <p:sldId id="484" r:id="rId27"/>
    <p:sldId id="497" r:id="rId28"/>
    <p:sldId id="486" r:id="rId29"/>
    <p:sldId id="498" r:id="rId30"/>
    <p:sldId id="496" r:id="rId31"/>
    <p:sldId id="491" r:id="rId32"/>
    <p:sldId id="429" r:id="rId33"/>
    <p:sldId id="489" r:id="rId34"/>
    <p:sldId id="488" r:id="rId35"/>
    <p:sldId id="499" r:id="rId36"/>
    <p:sldId id="500" r:id="rId37"/>
    <p:sldId id="501" r:id="rId38"/>
    <p:sldId id="437" r:id="rId39"/>
    <p:sldId id="503" r:id="rId40"/>
    <p:sldId id="504" r:id="rId41"/>
    <p:sldId id="505" r:id="rId42"/>
    <p:sldId id="506" r:id="rId43"/>
    <p:sldId id="508" r:id="rId44"/>
    <p:sldId id="442" r:id="rId45"/>
    <p:sldId id="510" r:id="rId46"/>
    <p:sldId id="446" r:id="rId47"/>
    <p:sldId id="513" r:id="rId48"/>
    <p:sldId id="514" r:id="rId49"/>
    <p:sldId id="452" r:id="rId50"/>
    <p:sldId id="520" r:id="rId51"/>
    <p:sldId id="521" r:id="rId52"/>
    <p:sldId id="522" r:id="rId53"/>
    <p:sldId id="523" r:id="rId54"/>
    <p:sldId id="524" r:id="rId55"/>
    <p:sldId id="525" r:id="rId56"/>
    <p:sldId id="526" r:id="rId57"/>
    <p:sldId id="515" r:id="rId58"/>
    <p:sldId id="455" r:id="rId59"/>
    <p:sldId id="458" r:id="rId60"/>
    <p:sldId id="517" r:id="rId61"/>
    <p:sldId id="516" r:id="rId62"/>
    <p:sldId id="519" r:id="rId63"/>
    <p:sldId id="518" r:id="rId64"/>
    <p:sldId id="459" r:id="rId65"/>
    <p:sldId id="527" r:id="rId66"/>
    <p:sldId id="460" r:id="rId67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FFFF66"/>
    <a:srgbClr val="FFFFFF"/>
    <a:srgbClr val="EAEAEA"/>
    <a:srgbClr val="969696"/>
    <a:srgbClr val="B2B2B2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2792" autoAdjust="0"/>
    <p:restoredTop sz="99833" autoAdjust="0"/>
  </p:normalViewPr>
  <p:slideViewPr>
    <p:cSldViewPr>
      <p:cViewPr varScale="1">
        <p:scale>
          <a:sx n="79" d="100"/>
          <a:sy n="79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80"/>
    </p:cViewPr>
  </p:sorterViewPr>
  <p:notesViewPr>
    <p:cSldViewPr>
      <p:cViewPr varScale="1">
        <p:scale>
          <a:sx n="53" d="100"/>
          <a:sy n="53" d="100"/>
        </p:scale>
        <p:origin x="-2652" y="-96"/>
      </p:cViewPr>
      <p:guideLst>
        <p:guide orient="horz" pos="3223"/>
        <p:guide pos="2236"/>
      </p:guideLst>
    </p:cSldViewPr>
  </p:notes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1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1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53D0F0B-3570-4B43-909C-97AC1C10221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6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6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804896B3-0EF2-4447-904F-69768271C39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57200" y="6324600"/>
            <a:ext cx="8229600" cy="2444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3943350" algn="ctr"/>
                <a:tab pos="8050213" algn="r"/>
              </a:tabLst>
              <a:defRPr/>
            </a:pPr>
            <a:r>
              <a:rPr lang="en-US" sz="1000" i="1">
                <a:latin typeface="Times New Roman" pitchFamily="18" charset="0"/>
                <a:cs typeface="Times New Roman" pitchFamily="18" charset="0"/>
              </a:rPr>
              <a:t>Libraries and Procedures	                                                                        COE 205 – KFUPM                                   	slide </a:t>
            </a:r>
            <a:fld id="{6F7508C8-6745-4CF2-8B1A-A496544FD046}" type="slidenum">
              <a:rPr lang="ar-SA" sz="1000" i="1">
                <a:latin typeface="Times New Roman" pitchFamily="18" charset="0"/>
                <a:cs typeface="Times New Roman" pitchFamily="18" charset="0"/>
              </a:rPr>
              <a:pPr algn="l">
                <a:spcBef>
                  <a:spcPct val="50000"/>
                </a:spcBef>
                <a:tabLst>
                  <a:tab pos="3943350" algn="ctr"/>
                  <a:tab pos="8050213" algn="r"/>
                </a:tabLst>
                <a:defRPr/>
              </a:pPr>
              <a:t>‹#›</a:t>
            </a:fld>
            <a:endParaRPr lang="en-US" sz="10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4400" smtClean="0"/>
              <a:t>Libraries and Procedures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COE 205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000" smtClean="0"/>
              <a:t>Computer Organization and Assembly Language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Dr. Aiman El-Maleh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sz="1800" smtClean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King Fahd University of Petroleum and Minerals</a:t>
            </a:r>
          </a:p>
          <a:p>
            <a:pPr eaLnBrk="1" hangingPunct="1">
              <a:lnSpc>
                <a:spcPct val="90000"/>
              </a:lnSpc>
            </a:pPr>
            <a:endParaRPr lang="en-US" sz="1600" smtClean="0"/>
          </a:p>
          <a:p>
            <a:pPr eaLnBrk="1" hangingPunct="1">
              <a:lnSpc>
                <a:spcPct val="90000"/>
              </a:lnSpc>
            </a:pPr>
            <a:r>
              <a:rPr lang="en-US" sz="1600" smtClean="0"/>
              <a:t>[Adapted from slides of Dr. Kip Irvine: Assembly Language for Intel-Based Computers]</a:t>
            </a: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Displaying a String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173163" y="2105025"/>
            <a:ext cx="7027862" cy="1843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.data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str1 BYTE "Assembly language is easy!",0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.code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mov  edx, OFFSET str1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call WriteString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call Crlf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82600" y="1066800"/>
            <a:ext cx="81788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>
              <a:spcBef>
                <a:spcPct val="20000"/>
              </a:spcBef>
            </a:pPr>
            <a:r>
              <a:rPr lang="en-US"/>
              <a:t>Displaying a null-terminated string</a:t>
            </a:r>
          </a:p>
          <a:p>
            <a:pPr>
              <a:spcBef>
                <a:spcPct val="20000"/>
              </a:spcBef>
            </a:pPr>
            <a:r>
              <a:rPr lang="en-US"/>
              <a:t>Moving the cursor to the beginning of the next line</a:t>
            </a:r>
          </a:p>
        </p:txBody>
      </p:sp>
      <p:sp>
        <p:nvSpPr>
          <p:cNvPr id="955397" name="Text Box 5"/>
          <p:cNvSpPr txBox="1">
            <a:spLocks noChangeArrowheads="1"/>
          </p:cNvSpPr>
          <p:nvPr/>
        </p:nvSpPr>
        <p:spPr bwMode="auto">
          <a:xfrm>
            <a:off x="482600" y="3987800"/>
            <a:ext cx="81788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37160" rIns="0" bIns="137160">
            <a:spAutoFit/>
          </a:bodyPr>
          <a:lstStyle/>
          <a:p>
            <a:r>
              <a:rPr lang="en-US"/>
              <a:t>Adding the CR/LF control characters to the string definition</a:t>
            </a:r>
          </a:p>
        </p:txBody>
      </p:sp>
      <p:sp>
        <p:nvSpPr>
          <p:cNvPr id="955399" name="Text Box 7"/>
          <p:cNvSpPr txBox="1">
            <a:spLocks noChangeArrowheads="1"/>
          </p:cNvSpPr>
          <p:nvPr/>
        </p:nvSpPr>
        <p:spPr bwMode="auto">
          <a:xfrm>
            <a:off x="1173163" y="4581525"/>
            <a:ext cx="7027862" cy="1612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.data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str1 BYTE "Assembly language is easy!",13,10,0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.code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mov  edx, OFFSET str1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call WriteString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415088" y="5272088"/>
            <a:ext cx="403225" cy="460375"/>
            <a:chOff x="4041" y="3285"/>
            <a:chExt cx="254" cy="290"/>
          </a:xfrm>
        </p:grpSpPr>
        <p:sp>
          <p:nvSpPr>
            <p:cNvPr id="12300" name="Text Box 10"/>
            <p:cNvSpPr txBox="1">
              <a:spLocks noChangeArrowheads="1"/>
            </p:cNvSpPr>
            <p:nvPr/>
          </p:nvSpPr>
          <p:spPr bwMode="auto">
            <a:xfrm>
              <a:off x="4041" y="3430"/>
              <a:ext cx="254" cy="14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FF0000"/>
                  </a:solidFill>
                </a:rPr>
                <a:t>CR</a:t>
              </a:r>
            </a:p>
          </p:txBody>
        </p:sp>
        <p:sp>
          <p:nvSpPr>
            <p:cNvPr id="12301" name="Line 11"/>
            <p:cNvSpPr>
              <a:spLocks noChangeShapeType="1"/>
            </p:cNvSpPr>
            <p:nvPr/>
          </p:nvSpPr>
          <p:spPr bwMode="auto">
            <a:xfrm flipH="1">
              <a:off x="4186" y="3285"/>
              <a:ext cx="37" cy="10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7107238" y="5272088"/>
            <a:ext cx="403225" cy="460375"/>
            <a:chOff x="4477" y="3285"/>
            <a:chExt cx="254" cy="290"/>
          </a:xfrm>
        </p:grpSpPr>
        <p:sp>
          <p:nvSpPr>
            <p:cNvPr id="12298" name="Text Box 12"/>
            <p:cNvSpPr txBox="1">
              <a:spLocks noChangeArrowheads="1"/>
            </p:cNvSpPr>
            <p:nvPr/>
          </p:nvSpPr>
          <p:spPr bwMode="auto">
            <a:xfrm flipH="1">
              <a:off x="4477" y="3430"/>
              <a:ext cx="254" cy="14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FF0000"/>
                  </a:solidFill>
                </a:rPr>
                <a:t>LF</a:t>
              </a:r>
            </a:p>
          </p:txBody>
        </p:sp>
        <p:sp>
          <p:nvSpPr>
            <p:cNvPr id="12299" name="Line 13"/>
            <p:cNvSpPr>
              <a:spLocks noChangeShapeType="1"/>
            </p:cNvSpPr>
            <p:nvPr/>
          </p:nvSpPr>
          <p:spPr bwMode="auto">
            <a:xfrm>
              <a:off x="4549" y="3285"/>
              <a:ext cx="37" cy="10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955409" name="Text Box 17"/>
          <p:cNvSpPr txBox="1">
            <a:spLocks noChangeArrowheads="1"/>
          </p:cNvSpPr>
          <p:nvPr/>
        </p:nvSpPr>
        <p:spPr bwMode="auto">
          <a:xfrm>
            <a:off x="5838825" y="5905500"/>
            <a:ext cx="2247900" cy="230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</a:rPr>
              <a:t>No need to call Crlf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5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5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5397" grpId="0"/>
      <p:bldP spid="955399" grpId="0" animBg="1"/>
      <p:bldP spid="95540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Displaying an Integer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54050" y="1181100"/>
            <a:ext cx="7893050" cy="2881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.code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mov  eax, -1000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call WriteBin	; display binary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call Crlf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call WriteHex	; display hexadecimal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call Crlf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call WriteInt	; display signed decimal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call Crlf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call WriteDec	; display unsigned decimal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call Crlf</a:t>
            </a:r>
          </a:p>
        </p:txBody>
      </p:sp>
      <p:sp>
        <p:nvSpPr>
          <p:cNvPr id="957446" name="Text Box 6"/>
          <p:cNvSpPr txBox="1">
            <a:spLocks noChangeArrowheads="1"/>
          </p:cNvSpPr>
          <p:nvPr/>
        </p:nvSpPr>
        <p:spPr bwMode="auto">
          <a:xfrm>
            <a:off x="654050" y="4754563"/>
            <a:ext cx="7893050" cy="1457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spcBef>
                <a:spcPct val="2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1111 1111 1111 1111 1111 1100 0001 1000</a:t>
            </a:r>
          </a:p>
          <a:p>
            <a:pPr algn="l">
              <a:spcBef>
                <a:spcPct val="2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FFFFFC18</a:t>
            </a:r>
          </a:p>
          <a:p>
            <a:pPr algn="l">
              <a:spcBef>
                <a:spcPct val="2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-1000</a:t>
            </a:r>
          </a:p>
          <a:p>
            <a:pPr algn="l">
              <a:spcBef>
                <a:spcPct val="2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4294966296</a:t>
            </a:r>
          </a:p>
        </p:txBody>
      </p:sp>
      <p:sp>
        <p:nvSpPr>
          <p:cNvPr id="957447" name="Text Box 7"/>
          <p:cNvSpPr txBox="1">
            <a:spLocks noChangeArrowheads="1"/>
          </p:cNvSpPr>
          <p:nvPr/>
        </p:nvSpPr>
        <p:spPr bwMode="auto">
          <a:xfrm>
            <a:off x="596900" y="4119563"/>
            <a:ext cx="27654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Sample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5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7446" grpId="0" animBg="1"/>
      <p:bldP spid="9574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Input Procedures</a:t>
            </a:r>
          </a:p>
        </p:txBody>
      </p:sp>
      <p:graphicFrame>
        <p:nvGraphicFramePr>
          <p:cNvPr id="1011757" name="Group 45"/>
          <p:cNvGraphicFramePr>
            <a:graphicFrameLocks noGrp="1"/>
          </p:cNvGraphicFramePr>
          <p:nvPr/>
        </p:nvGraphicFramePr>
        <p:xfrm>
          <a:off x="457200" y="1033463"/>
          <a:ext cx="8158163" cy="5325516"/>
        </p:xfrm>
        <a:graphic>
          <a:graphicData uri="http://schemas.openxmlformats.org/drawingml/2006/table">
            <a:tbl>
              <a:tblPr/>
              <a:tblGrid>
                <a:gridCol w="1592263"/>
                <a:gridCol w="6565900"/>
              </a:tblGrid>
              <a:tr h="4907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Procedure</a:t>
                      </a:r>
                    </a:p>
                  </a:txBody>
                  <a:tcPr marL="90000" marR="90000" marT="72000" marB="72000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0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Description</a:t>
                      </a:r>
                    </a:p>
                  </a:txBody>
                  <a:tcPr marL="90000" marR="90000" marT="72000" marB="72000"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2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ReadChar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90000" marR="90000" marT="72000" marB="72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Reads a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char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from keyboard and returns it in the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register.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The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character is NOT echoed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on the screen.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6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ReadHex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90000" marR="90000" marT="72000" marB="72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Reads a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32-bit hex integer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and returns it in the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EAX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register.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Reading stops when the user presses the [Enter] key.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 error checking is performed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6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ReadInt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90000" marR="90000" marT="72000" marB="72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Reads a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32-bit signed integer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and returns it in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EAX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Leading spaces are ignored. Optional + or – is allowed.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Error checking is performed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(error message) for invalid input. 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2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ReadDec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72000" marB="72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Reads a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32-bit unsigned integer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and returns it in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EAX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 error checking is performed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9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ReadString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90000" marR="90000" marT="72000" marB="72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Reads a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string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of characters from keyboard.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Additional null-character is inserted at the end of the string.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EDX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=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address of array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where input characters are stored.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ECX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=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maximum characters to be read + 1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(for null byte)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Return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EAX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=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count of non-null characters read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Reading a String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942975" y="2565400"/>
            <a:ext cx="7488238" cy="26495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tabLst>
                <a:tab pos="457200" algn="l"/>
                <a:tab pos="50292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.data</a:t>
            </a:r>
          </a:p>
          <a:p>
            <a:pPr algn="l">
              <a:tabLst>
                <a:tab pos="457200" algn="l"/>
                <a:tab pos="50292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inputstring BYTE  21 DUP(0) ; extra 1 for null byte</a:t>
            </a:r>
          </a:p>
          <a:p>
            <a:pPr algn="l">
              <a:tabLst>
                <a:tab pos="457200" algn="l"/>
                <a:tab pos="50292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actualsize  DWORD 0</a:t>
            </a:r>
          </a:p>
          <a:p>
            <a:pPr algn="l">
              <a:tabLst>
                <a:tab pos="457200" algn="l"/>
                <a:tab pos="5029200" algn="l"/>
              </a:tabLst>
            </a:pP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pPr algn="l">
              <a:tabLst>
                <a:tab pos="457200" algn="l"/>
                <a:tab pos="50292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.code</a:t>
            </a:r>
          </a:p>
          <a:p>
            <a:pPr algn="l">
              <a:tabLst>
                <a:tab pos="457200" algn="l"/>
                <a:tab pos="50292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mov  edx, OFFSET inputstring</a:t>
            </a:r>
          </a:p>
          <a:p>
            <a:pPr algn="l">
              <a:tabLst>
                <a:tab pos="457200" algn="l"/>
                <a:tab pos="50292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mov  ecx, SIZEOF inputstring</a:t>
            </a:r>
          </a:p>
          <a:p>
            <a:pPr algn="l">
              <a:tabLst>
                <a:tab pos="457200" algn="l"/>
                <a:tab pos="50292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call ReadString</a:t>
            </a:r>
          </a:p>
          <a:p>
            <a:pPr algn="l">
              <a:tabLst>
                <a:tab pos="457200" algn="l"/>
                <a:tab pos="50292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mov  actualsize, eax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82600" y="1066800"/>
            <a:ext cx="81788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marL="361950" indent="-361950" algn="l">
              <a:spcBef>
                <a:spcPct val="30000"/>
              </a:spcBef>
            </a:pPr>
            <a:r>
              <a:rPr lang="en-US" sz="2400"/>
              <a:t>Before calling ReadString …</a:t>
            </a:r>
          </a:p>
          <a:p>
            <a:pPr marL="361950" indent="-361950" algn="l">
              <a:spcBef>
                <a:spcPct val="30000"/>
              </a:spcBef>
            </a:pPr>
            <a:r>
              <a:rPr lang="en-US"/>
              <a:t>	</a:t>
            </a:r>
            <a:r>
              <a:rPr lang="en-US">
                <a:solidFill>
                  <a:schemeClr val="accent2"/>
                </a:solidFill>
              </a:rPr>
              <a:t>EDX should have the address of the string.</a:t>
            </a:r>
          </a:p>
          <a:p>
            <a:pPr marL="361950" indent="-361950" algn="l">
              <a:spcBef>
                <a:spcPct val="30000"/>
              </a:spcBef>
            </a:pPr>
            <a:r>
              <a:rPr lang="en-US">
                <a:solidFill>
                  <a:schemeClr val="accent2"/>
                </a:solidFill>
              </a:rPr>
              <a:t>	ECX specifies the maximum number of input chars + 1 (null byte).</a:t>
            </a:r>
          </a:p>
        </p:txBody>
      </p:sp>
      <p:sp>
        <p:nvSpPr>
          <p:cNvPr id="958469" name="Text Box 5"/>
          <p:cNvSpPr txBox="1">
            <a:spLocks noChangeArrowheads="1"/>
          </p:cNvSpPr>
          <p:nvPr/>
        </p:nvSpPr>
        <p:spPr bwMode="auto">
          <a:xfrm>
            <a:off x="482600" y="5276850"/>
            <a:ext cx="81788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30000"/>
              </a:spcBef>
            </a:pPr>
            <a:r>
              <a:rPr lang="en-US">
                <a:solidFill>
                  <a:schemeClr val="accent2"/>
                </a:solidFill>
              </a:rPr>
              <a:t>Actual number of characters read is returned in EAX</a:t>
            </a:r>
          </a:p>
          <a:p>
            <a:pPr algn="l">
              <a:spcBef>
                <a:spcPct val="30000"/>
              </a:spcBef>
            </a:pPr>
            <a:r>
              <a:rPr lang="en-US">
                <a:solidFill>
                  <a:schemeClr val="accent2"/>
                </a:solidFill>
              </a:rPr>
              <a:t>A null byte is automatically appended at the end of the string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846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Dumping Registers and Memory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2688"/>
            <a:ext cx="8229600" cy="5103812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tabLst>
                <a:tab pos="895350" algn="l"/>
                <a:tab pos="1438275" algn="l"/>
              </a:tabLst>
            </a:pPr>
            <a:r>
              <a:rPr lang="en-US" smtClean="0">
                <a:solidFill>
                  <a:srgbClr val="FF0000"/>
                </a:solidFill>
              </a:rPr>
              <a:t>DumpRegs</a:t>
            </a:r>
          </a:p>
          <a:p>
            <a:pPr lvl="1" eaLnBrk="1" hangingPunct="1">
              <a:spcBef>
                <a:spcPct val="50000"/>
              </a:spcBef>
              <a:tabLst>
                <a:tab pos="895350" algn="l"/>
                <a:tab pos="1438275" algn="l"/>
              </a:tabLst>
            </a:pPr>
            <a:r>
              <a:rPr lang="en-US" smtClean="0"/>
              <a:t>Writes EAX, EBX, ECX, and EDX on first line in hexadecimal</a:t>
            </a:r>
          </a:p>
          <a:p>
            <a:pPr lvl="1" eaLnBrk="1" hangingPunct="1">
              <a:spcBef>
                <a:spcPct val="50000"/>
              </a:spcBef>
              <a:tabLst>
                <a:tab pos="895350" algn="l"/>
                <a:tab pos="1438275" algn="l"/>
              </a:tabLst>
            </a:pPr>
            <a:r>
              <a:rPr lang="en-US" smtClean="0"/>
              <a:t>Writes ESI, EDI, EBP, and ESP on second line in hexadecimal</a:t>
            </a:r>
          </a:p>
          <a:p>
            <a:pPr lvl="1" eaLnBrk="1" hangingPunct="1">
              <a:spcBef>
                <a:spcPct val="50000"/>
              </a:spcBef>
              <a:tabLst>
                <a:tab pos="895350" algn="l"/>
                <a:tab pos="1438275" algn="l"/>
              </a:tabLst>
            </a:pPr>
            <a:r>
              <a:rPr lang="en-US" smtClean="0"/>
              <a:t>Writes EIP, EFLAGS, CF, SF, ZF, and OF on third line</a:t>
            </a:r>
          </a:p>
          <a:p>
            <a:pPr eaLnBrk="1" hangingPunct="1">
              <a:spcBef>
                <a:spcPct val="100000"/>
              </a:spcBef>
              <a:tabLst>
                <a:tab pos="895350" algn="l"/>
                <a:tab pos="1438275" algn="l"/>
              </a:tabLst>
            </a:pPr>
            <a:r>
              <a:rPr lang="en-US" smtClean="0">
                <a:solidFill>
                  <a:srgbClr val="FF0000"/>
                </a:solidFill>
              </a:rPr>
              <a:t>DumpMem</a:t>
            </a:r>
          </a:p>
          <a:p>
            <a:pPr lvl="1" eaLnBrk="1" hangingPunct="1">
              <a:spcBef>
                <a:spcPct val="50000"/>
              </a:spcBef>
              <a:tabLst>
                <a:tab pos="895350" algn="l"/>
                <a:tab pos="1438275" algn="l"/>
              </a:tabLst>
            </a:pPr>
            <a:r>
              <a:rPr lang="en-US" smtClean="0"/>
              <a:t>Writes a range of memory to standard output in hexadecimal</a:t>
            </a:r>
          </a:p>
          <a:p>
            <a:pPr lvl="1" eaLnBrk="1" hangingPunct="1">
              <a:spcBef>
                <a:spcPct val="50000"/>
              </a:spcBef>
              <a:tabLst>
                <a:tab pos="895350" algn="l"/>
                <a:tab pos="1438275" algn="l"/>
              </a:tabLst>
            </a:pPr>
            <a:r>
              <a:rPr lang="en-US" smtClean="0"/>
              <a:t>ESI	= starting address</a:t>
            </a:r>
          </a:p>
          <a:p>
            <a:pPr lvl="1" eaLnBrk="1" hangingPunct="1">
              <a:spcBef>
                <a:spcPct val="50000"/>
              </a:spcBef>
              <a:tabLst>
                <a:tab pos="895350" algn="l"/>
                <a:tab pos="1438275" algn="l"/>
              </a:tabLst>
            </a:pPr>
            <a:r>
              <a:rPr lang="en-US" smtClean="0"/>
              <a:t>ECX	= number of elements to write</a:t>
            </a:r>
          </a:p>
          <a:p>
            <a:pPr lvl="1" eaLnBrk="1" hangingPunct="1">
              <a:spcBef>
                <a:spcPct val="50000"/>
              </a:spcBef>
              <a:tabLst>
                <a:tab pos="895350" algn="l"/>
                <a:tab pos="1438275" algn="l"/>
              </a:tabLst>
            </a:pPr>
            <a:r>
              <a:rPr lang="en-US" smtClean="0"/>
              <a:t>EBX	= element size (1, 2, or 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Dumping a Word Array</a:t>
            </a: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1231900" y="1241425"/>
            <a:ext cx="6854825" cy="27066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l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.data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array WORD 2 DUP (0, 10, 1234, 3CFFh)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endParaRPr lang="en-US" b="1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.code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mov  esi, OFFSET array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mov  ecx, LENGTHOF array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mov  ebx, TYPE array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call DumpMem</a:t>
            </a:r>
          </a:p>
        </p:txBody>
      </p:sp>
      <p:sp>
        <p:nvSpPr>
          <p:cNvPr id="1018887" name="Rectangle 7"/>
          <p:cNvSpPr>
            <a:spLocks noChangeArrowheads="1"/>
          </p:cNvSpPr>
          <p:nvPr/>
        </p:nvSpPr>
        <p:spPr bwMode="auto">
          <a:xfrm>
            <a:off x="1231900" y="4643438"/>
            <a:ext cx="6854825" cy="14922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l">
              <a:spcBef>
                <a:spcPct val="50000"/>
              </a:spcBef>
            </a:pPr>
            <a:r>
              <a:rPr lang="en-US" b="1">
                <a:latin typeface="Courier New" pitchFamily="49" charset="0"/>
                <a:cs typeface="Courier New" pitchFamily="49" charset="0"/>
              </a:rPr>
              <a:t>Dump of offset 00405000</a:t>
            </a:r>
          </a:p>
          <a:p>
            <a:pPr algn="l">
              <a:spcBef>
                <a:spcPct val="50000"/>
              </a:spcBef>
            </a:pPr>
            <a:r>
              <a:rPr lang="en-US" b="1">
                <a:latin typeface="Courier New" pitchFamily="49" charset="0"/>
                <a:cs typeface="Courier New" pitchFamily="49" charset="0"/>
              </a:rPr>
              <a:t>-------------------------------</a:t>
            </a:r>
          </a:p>
          <a:p>
            <a:pPr algn="l">
              <a:spcBef>
                <a:spcPct val="50000"/>
              </a:spcBef>
            </a:pPr>
            <a:r>
              <a:rPr lang="en-US" b="1">
                <a:latin typeface="Courier New" pitchFamily="49" charset="0"/>
                <a:cs typeface="Courier New" pitchFamily="49" charset="0"/>
              </a:rPr>
              <a:t>0000 000A 04D2 3CFF 0000 000A 04D2 3CFF</a:t>
            </a:r>
          </a:p>
        </p:txBody>
      </p:sp>
      <p:sp>
        <p:nvSpPr>
          <p:cNvPr id="1018888" name="Text Box 8"/>
          <p:cNvSpPr txBox="1">
            <a:spLocks noChangeArrowheads="1"/>
          </p:cNvSpPr>
          <p:nvPr/>
        </p:nvSpPr>
        <p:spPr bwMode="auto">
          <a:xfrm>
            <a:off x="1231900" y="4119563"/>
            <a:ext cx="26495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Console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8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18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8887" grpId="0" animBg="1"/>
      <p:bldP spid="101888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Random Number Generation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6255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tabLst>
                <a:tab pos="895350" algn="l"/>
                <a:tab pos="1438275" algn="l"/>
              </a:tabLst>
            </a:pPr>
            <a:r>
              <a:rPr lang="en-US" smtClean="0">
                <a:solidFill>
                  <a:srgbClr val="FF0000"/>
                </a:solidFill>
              </a:rPr>
              <a:t>Randomize</a:t>
            </a:r>
          </a:p>
          <a:p>
            <a:pPr lvl="1" eaLnBrk="1" hangingPunct="1">
              <a:spcBef>
                <a:spcPct val="50000"/>
              </a:spcBef>
              <a:tabLst>
                <a:tab pos="895350" algn="l"/>
                <a:tab pos="1438275" algn="l"/>
              </a:tabLst>
            </a:pPr>
            <a:r>
              <a:rPr lang="en-US" smtClean="0"/>
              <a:t>Seeds the random number generator with the current time</a:t>
            </a:r>
          </a:p>
          <a:p>
            <a:pPr lvl="1" eaLnBrk="1" hangingPunct="1">
              <a:spcBef>
                <a:spcPct val="50000"/>
              </a:spcBef>
              <a:tabLst>
                <a:tab pos="895350" algn="l"/>
                <a:tab pos="1438275" algn="l"/>
              </a:tabLst>
            </a:pPr>
            <a:r>
              <a:rPr lang="en-US" smtClean="0"/>
              <a:t>The seed value is used by </a:t>
            </a:r>
            <a:r>
              <a:rPr lang="en-US" b="1" smtClean="0">
                <a:solidFill>
                  <a:srgbClr val="FF0000"/>
                </a:solidFill>
              </a:rPr>
              <a:t>Random32</a:t>
            </a:r>
            <a:r>
              <a:rPr lang="en-US" smtClean="0"/>
              <a:t> and </a:t>
            </a:r>
            <a:r>
              <a:rPr lang="en-US" b="1" smtClean="0">
                <a:solidFill>
                  <a:srgbClr val="FF0000"/>
                </a:solidFill>
              </a:rPr>
              <a:t>RandomRange</a:t>
            </a:r>
          </a:p>
          <a:p>
            <a:pPr eaLnBrk="1" hangingPunct="1">
              <a:spcBef>
                <a:spcPct val="80000"/>
              </a:spcBef>
              <a:tabLst>
                <a:tab pos="895350" algn="l"/>
                <a:tab pos="1438275" algn="l"/>
              </a:tabLst>
            </a:pPr>
            <a:r>
              <a:rPr lang="en-US" smtClean="0">
                <a:solidFill>
                  <a:srgbClr val="FF0000"/>
                </a:solidFill>
              </a:rPr>
              <a:t>Random32</a:t>
            </a:r>
          </a:p>
          <a:p>
            <a:pPr lvl="1" eaLnBrk="1" hangingPunct="1">
              <a:spcBef>
                <a:spcPct val="50000"/>
              </a:spcBef>
              <a:tabLst>
                <a:tab pos="895350" algn="l"/>
                <a:tab pos="1438275" algn="l"/>
              </a:tabLst>
            </a:pPr>
            <a:r>
              <a:rPr lang="en-US" smtClean="0"/>
              <a:t>Generates an unsigned pseudo-random 32-bit integer</a:t>
            </a:r>
          </a:p>
          <a:p>
            <a:pPr lvl="1" eaLnBrk="1" hangingPunct="1">
              <a:spcBef>
                <a:spcPct val="50000"/>
              </a:spcBef>
              <a:tabLst>
                <a:tab pos="895350" algn="l"/>
                <a:tab pos="1438275" algn="l"/>
              </a:tabLst>
            </a:pPr>
            <a:r>
              <a:rPr lang="en-US" smtClean="0"/>
              <a:t>Returns value in </a:t>
            </a:r>
            <a:r>
              <a:rPr lang="en-US" smtClean="0">
                <a:solidFill>
                  <a:schemeClr val="accent2"/>
                </a:solidFill>
              </a:rPr>
              <a:t>EAX</a:t>
            </a:r>
            <a:r>
              <a:rPr lang="en-US" smtClean="0"/>
              <a:t> = random (0 to FFFFFFFFh)</a:t>
            </a:r>
          </a:p>
          <a:p>
            <a:pPr eaLnBrk="1" hangingPunct="1">
              <a:spcBef>
                <a:spcPct val="80000"/>
              </a:spcBef>
              <a:tabLst>
                <a:tab pos="895350" algn="l"/>
                <a:tab pos="1438275" algn="l"/>
              </a:tabLst>
            </a:pPr>
            <a:r>
              <a:rPr lang="en-US" smtClean="0">
                <a:solidFill>
                  <a:srgbClr val="FF0000"/>
                </a:solidFill>
              </a:rPr>
              <a:t>RandomRange</a:t>
            </a:r>
          </a:p>
          <a:p>
            <a:pPr lvl="1" eaLnBrk="1" hangingPunct="1">
              <a:spcBef>
                <a:spcPct val="50000"/>
              </a:spcBef>
              <a:tabLst>
                <a:tab pos="895350" algn="l"/>
                <a:tab pos="1438275" algn="l"/>
              </a:tabLst>
            </a:pPr>
            <a:r>
              <a:rPr lang="en-US" smtClean="0"/>
              <a:t>Generates an unsigned pseudo-random integer from 0 to </a:t>
            </a:r>
            <a:r>
              <a:rPr lang="en-US" i="1" smtClean="0"/>
              <a:t>n</a:t>
            </a:r>
            <a:r>
              <a:rPr lang="en-US" smtClean="0"/>
              <a:t> – 1</a:t>
            </a:r>
          </a:p>
          <a:p>
            <a:pPr lvl="1" eaLnBrk="1" hangingPunct="1">
              <a:spcBef>
                <a:spcPct val="50000"/>
              </a:spcBef>
              <a:tabLst>
                <a:tab pos="895350" algn="l"/>
                <a:tab pos="1438275" algn="l"/>
              </a:tabLst>
            </a:pPr>
            <a:r>
              <a:rPr lang="en-US" smtClean="0"/>
              <a:t>Call argument: </a:t>
            </a:r>
            <a:r>
              <a:rPr lang="en-US" smtClean="0">
                <a:solidFill>
                  <a:schemeClr val="accent2"/>
                </a:solidFill>
              </a:rPr>
              <a:t>EAX = </a:t>
            </a:r>
            <a:r>
              <a:rPr lang="en-US" i="1" smtClean="0">
                <a:solidFill>
                  <a:schemeClr val="accent2"/>
                </a:solidFill>
              </a:rPr>
              <a:t>n</a:t>
            </a:r>
          </a:p>
          <a:p>
            <a:pPr lvl="1" eaLnBrk="1" hangingPunct="1">
              <a:spcBef>
                <a:spcPct val="50000"/>
              </a:spcBef>
              <a:tabLst>
                <a:tab pos="895350" algn="l"/>
                <a:tab pos="1438275" algn="l"/>
              </a:tabLst>
            </a:pPr>
            <a:r>
              <a:rPr lang="en-US" smtClean="0"/>
              <a:t>Return value in </a:t>
            </a:r>
            <a:r>
              <a:rPr lang="en-US" smtClean="0">
                <a:solidFill>
                  <a:schemeClr val="accent2"/>
                </a:solidFill>
              </a:rPr>
              <a:t>EAX = random (0 to </a:t>
            </a:r>
            <a:r>
              <a:rPr lang="en-US" i="1" smtClean="0">
                <a:solidFill>
                  <a:schemeClr val="accent2"/>
                </a:solidFill>
              </a:rPr>
              <a:t>n</a:t>
            </a:r>
            <a:r>
              <a:rPr lang="en-US" smtClean="0">
                <a:solidFill>
                  <a:schemeClr val="accent2"/>
                </a:solidFill>
              </a:rPr>
              <a:t> –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on Random Numbers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57213"/>
          </a:xfrm>
        </p:spPr>
        <p:txBody>
          <a:bodyPr/>
          <a:lstStyle/>
          <a:p>
            <a:pPr eaLnBrk="1" hangingPunct="1"/>
            <a:r>
              <a:rPr lang="en-US" smtClean="0"/>
              <a:t>Generate and display 5 random numbers from 0 to 999</a:t>
            </a:r>
          </a:p>
        </p:txBody>
      </p:sp>
      <p:sp>
        <p:nvSpPr>
          <p:cNvPr id="1020932" name="Rectangle 4"/>
          <p:cNvSpPr>
            <a:spLocks noChangeArrowheads="1"/>
          </p:cNvSpPr>
          <p:nvPr/>
        </p:nvSpPr>
        <p:spPr bwMode="auto">
          <a:xfrm>
            <a:off x="942975" y="1700213"/>
            <a:ext cx="7373938" cy="20748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l">
              <a:tabLst>
                <a:tab pos="714375" algn="l"/>
                <a:tab pos="359092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mov  ecx, 5	; loop counter</a:t>
            </a:r>
          </a:p>
          <a:p>
            <a:pPr algn="l">
              <a:tabLst>
                <a:tab pos="714375" algn="l"/>
                <a:tab pos="359092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L1:	mov  eax, 1000	; range = 0 to 999</a:t>
            </a:r>
          </a:p>
          <a:p>
            <a:pPr algn="l">
              <a:tabLst>
                <a:tab pos="714375" algn="l"/>
                <a:tab pos="359092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call RandomRange	; eax = random integer</a:t>
            </a:r>
          </a:p>
          <a:p>
            <a:pPr algn="l">
              <a:tabLst>
                <a:tab pos="714375" algn="l"/>
                <a:tab pos="359092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call WriteDec	; display it</a:t>
            </a:r>
          </a:p>
          <a:p>
            <a:pPr algn="l">
              <a:tabLst>
                <a:tab pos="714375" algn="l"/>
                <a:tab pos="359092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call Crlf	; one number per line</a:t>
            </a:r>
          </a:p>
          <a:p>
            <a:pPr algn="l">
              <a:tabLst>
                <a:tab pos="714375" algn="l"/>
                <a:tab pos="359092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loop L1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42975" y="4005263"/>
            <a:ext cx="7373938" cy="2132012"/>
            <a:chOff x="594" y="2450"/>
            <a:chExt cx="4645" cy="1343"/>
          </a:xfrm>
        </p:grpSpPr>
        <p:sp>
          <p:nvSpPr>
            <p:cNvPr id="19462" name="Rectangle 5"/>
            <p:cNvSpPr>
              <a:spLocks noChangeArrowheads="1"/>
            </p:cNvSpPr>
            <p:nvPr/>
          </p:nvSpPr>
          <p:spPr bwMode="auto">
            <a:xfrm>
              <a:off x="594" y="2777"/>
              <a:ext cx="4645" cy="101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/>
              <a:r>
                <a:rPr lang="en-US" b="1">
                  <a:latin typeface="Courier New" pitchFamily="49" charset="0"/>
                  <a:cs typeface="Courier New" pitchFamily="49" charset="0"/>
                </a:rPr>
                <a:t>194</a:t>
              </a:r>
            </a:p>
            <a:p>
              <a:pPr algn="l"/>
              <a:r>
                <a:rPr lang="en-US" b="1">
                  <a:latin typeface="Courier New" pitchFamily="49" charset="0"/>
                  <a:cs typeface="Courier New" pitchFamily="49" charset="0"/>
                </a:rPr>
                <a:t>702</a:t>
              </a:r>
            </a:p>
            <a:p>
              <a:pPr algn="l"/>
              <a:r>
                <a:rPr lang="en-US" b="1">
                  <a:latin typeface="Courier New" pitchFamily="49" charset="0"/>
                  <a:cs typeface="Courier New" pitchFamily="49" charset="0"/>
                </a:rPr>
                <a:t>167</a:t>
              </a:r>
            </a:p>
            <a:p>
              <a:pPr algn="l"/>
              <a:r>
                <a:rPr lang="en-US" b="1">
                  <a:latin typeface="Courier New" pitchFamily="49" charset="0"/>
                  <a:cs typeface="Courier New" pitchFamily="49" charset="0"/>
                </a:rPr>
                <a:t>257</a:t>
              </a:r>
            </a:p>
            <a:p>
              <a:pPr algn="l"/>
              <a:r>
                <a:rPr lang="en-US" b="1">
                  <a:latin typeface="Courier New" pitchFamily="49" charset="0"/>
                  <a:cs typeface="Courier New" pitchFamily="49" charset="0"/>
                </a:rPr>
                <a:t>607</a:t>
              </a:r>
            </a:p>
          </p:txBody>
        </p:sp>
        <p:sp>
          <p:nvSpPr>
            <p:cNvPr id="19463" name="Text Box 6"/>
            <p:cNvSpPr txBox="1">
              <a:spLocks noChangeArrowheads="1"/>
            </p:cNvSpPr>
            <p:nvPr/>
          </p:nvSpPr>
          <p:spPr bwMode="auto">
            <a:xfrm>
              <a:off x="594" y="2450"/>
              <a:ext cx="1669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/>
                <a:t>Console Output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09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Additional Library Procedures</a:t>
            </a:r>
          </a:p>
        </p:txBody>
      </p:sp>
      <p:graphicFrame>
        <p:nvGraphicFramePr>
          <p:cNvPr id="1015900" name="Group 92"/>
          <p:cNvGraphicFramePr>
            <a:graphicFrameLocks noGrp="1"/>
          </p:cNvGraphicFramePr>
          <p:nvPr/>
        </p:nvGraphicFramePr>
        <p:xfrm>
          <a:off x="482600" y="1123950"/>
          <a:ext cx="8158163" cy="5146200"/>
        </p:xfrm>
        <a:graphic>
          <a:graphicData uri="http://schemas.openxmlformats.org/drawingml/2006/table">
            <a:tbl>
              <a:tblPr/>
              <a:tblGrid>
                <a:gridCol w="1592263"/>
                <a:gridCol w="65659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Procedure</a:t>
                      </a:r>
                    </a:p>
                  </a:txBody>
                  <a:tcPr marL="90000" marR="90000" marT="90000" marB="90000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0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Description</a:t>
                      </a:r>
                    </a:p>
                  </a:txBody>
                  <a:tcPr marL="90000" marR="90000" marT="90000" marB="90000"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WaitMsg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90000" marB="90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Displays "Press [Enter] to Continue …" and waits for user.</a:t>
                      </a: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SetTextColor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90000" marB="90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Sets the color for all subsequent text output.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Bits 0 – 3 of EAX = foreground color.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Bits 4 – 7 of EAX = background color.</a:t>
                      </a: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Delay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90000" marR="90000" marT="90000" marB="90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Delay program for a given number of milliseconds.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EAX = number of milliseconds.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GetMseconds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90000" marB="90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in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EAX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the milliseconds elapsed since midnight.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Gotoxy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90000" marB="90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Locates cursor at a specific row and column on the console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DH	= row number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DL	= column number</a:t>
                      </a: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GetMaxXY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90000" marB="90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04975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the number of columns and rows in console window buffer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04975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value 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DH	= current number of rows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04975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value 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DL	= current number of columns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on TextColor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39750" y="2276475"/>
            <a:ext cx="5818188" cy="2765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.data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str1 BYTE "Color output is easy!",0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.code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mov  eax, yellow + (blue * 16)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call SetTextColor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call Clrscr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mov  edx, OFFSET str1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call WriteString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call Crlf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82600" y="1123950"/>
            <a:ext cx="5875338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2400"/>
              <a:t>Display a null-terminated string with</a:t>
            </a:r>
          </a:p>
          <a:p>
            <a:pPr>
              <a:spcBef>
                <a:spcPct val="30000"/>
              </a:spcBef>
            </a:pPr>
            <a:r>
              <a:rPr lang="en-US" sz="2400"/>
              <a:t>yellow characters on a blue background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60388" y="5070475"/>
            <a:ext cx="8101012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30000"/>
              </a:spcBef>
            </a:pPr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colors defined in Irvine32.inc </a:t>
            </a:r>
            <a:r>
              <a:rPr lang="en-US"/>
              <a:t>are:</a:t>
            </a:r>
          </a:p>
          <a:p>
            <a:pPr algn="l">
              <a:spcBef>
                <a:spcPct val="40000"/>
              </a:spcBef>
            </a:pPr>
            <a:r>
              <a:rPr lang="en-US" sz="1800">
                <a:solidFill>
                  <a:schemeClr val="accent2"/>
                </a:solidFill>
              </a:rPr>
              <a:t>black, white, brown, yellow, blue, green, cyan, red, magenta, gray, lightBlue, lightGreen, lightCyan, lightRed, lightMagenta, and lightGray</a:t>
            </a:r>
            <a:r>
              <a:rPr lang="en-US" sz="1800">
                <a:solidFill>
                  <a:srgbClr val="000000"/>
                </a:solidFill>
              </a:rPr>
              <a:t>.</a:t>
            </a:r>
            <a:r>
              <a:rPr lang="en-US"/>
              <a:t> </a:t>
            </a:r>
          </a:p>
        </p:txBody>
      </p:sp>
      <p:pic>
        <p:nvPicPr>
          <p:cNvPr id="96051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62563" y="3716338"/>
            <a:ext cx="3248025" cy="166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Link Library Overview</a:t>
            </a:r>
          </a:p>
          <a:p>
            <a:pPr eaLnBrk="1" hangingPunct="1"/>
            <a:r>
              <a:rPr lang="en-US" dirty="0" smtClean="0"/>
              <a:t>The Book's Link Library</a:t>
            </a:r>
          </a:p>
          <a:p>
            <a:pPr eaLnBrk="1" hangingPunct="1"/>
            <a:r>
              <a:rPr lang="en-US" dirty="0" smtClean="0"/>
              <a:t>Runtime Stack and Stack Operations</a:t>
            </a:r>
          </a:p>
          <a:p>
            <a:pPr eaLnBrk="1" hangingPunct="1"/>
            <a:r>
              <a:rPr lang="en-US" dirty="0" smtClean="0"/>
              <a:t>Defining and Using Procedures</a:t>
            </a:r>
          </a:p>
          <a:p>
            <a:pPr eaLnBrk="1" hangingPunct="1"/>
            <a:r>
              <a:rPr lang="en-US" dirty="0" smtClean="0"/>
              <a:t>Program Design Using Procedures</a:t>
            </a:r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482600" y="1123950"/>
            <a:ext cx="8178800" cy="5127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tabLst>
                <a:tab pos="266700" algn="l"/>
                <a:tab pos="2695575" algn="l"/>
              </a:tabLst>
            </a:pPr>
            <a:r>
              <a:rPr lang="en-US" sz="1800" b="1">
                <a:latin typeface="Courier New" pitchFamily="49" charset="0"/>
              </a:rPr>
              <a:t>.data</a:t>
            </a:r>
          </a:p>
          <a:p>
            <a:pPr algn="l">
              <a:tabLst>
                <a:tab pos="266700" algn="l"/>
                <a:tab pos="2695575" algn="l"/>
              </a:tabLst>
            </a:pPr>
            <a:r>
              <a:rPr lang="en-US" sz="1800" b="1">
                <a:latin typeface="Courier New" pitchFamily="49" charset="0"/>
              </a:rPr>
              <a:t>	time  BYTE  "Execution time in milliseconds: ",0</a:t>
            </a:r>
          </a:p>
          <a:p>
            <a:pPr algn="l">
              <a:tabLst>
                <a:tab pos="266700" algn="l"/>
                <a:tab pos="2695575" algn="l"/>
              </a:tabLst>
            </a:pPr>
            <a:r>
              <a:rPr lang="en-US" sz="1800" b="1">
                <a:latin typeface="Courier New" pitchFamily="49" charset="0"/>
              </a:rPr>
              <a:t>	start DWORD ?	; start execution time</a:t>
            </a:r>
          </a:p>
          <a:p>
            <a:pPr algn="l">
              <a:tabLst>
                <a:tab pos="266700" algn="l"/>
                <a:tab pos="2695575" algn="l"/>
              </a:tabLst>
            </a:pPr>
            <a:r>
              <a:rPr lang="en-US" sz="1800" b="1">
                <a:latin typeface="Courier New" pitchFamily="49" charset="0"/>
              </a:rPr>
              <a:t>.code</a:t>
            </a:r>
          </a:p>
          <a:p>
            <a:pPr algn="l">
              <a:tabLst>
                <a:tab pos="266700" algn="l"/>
                <a:tab pos="2695575" algn="l"/>
              </a:tabLst>
            </a:pPr>
            <a:r>
              <a:rPr lang="en-US" sz="1800" b="1">
                <a:latin typeface="Courier New" pitchFamily="49" charset="0"/>
              </a:rPr>
              <a:t>main PROC</a:t>
            </a:r>
          </a:p>
          <a:p>
            <a:pPr algn="l">
              <a:tabLst>
                <a:tab pos="266700" algn="l"/>
                <a:tab pos="2695575" algn="l"/>
              </a:tabLst>
            </a:pPr>
            <a:r>
              <a:rPr lang="en-US" sz="1800" b="1">
                <a:latin typeface="Courier New" pitchFamily="49" charset="0"/>
              </a:rPr>
              <a:t>	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call GetMseconds</a:t>
            </a:r>
            <a:r>
              <a:rPr lang="en-US" sz="1800" b="1">
                <a:latin typeface="Courier New" pitchFamily="49" charset="0"/>
              </a:rPr>
              <a:t>	; EAX = milliseconds since midnight</a:t>
            </a:r>
          </a:p>
          <a:p>
            <a:pPr algn="l">
              <a:tabLst>
                <a:tab pos="266700" algn="l"/>
                <a:tab pos="2695575" algn="l"/>
              </a:tabLst>
            </a:pPr>
            <a:r>
              <a:rPr lang="en-US" sz="1800" b="1">
                <a:latin typeface="Courier New" pitchFamily="49" charset="0"/>
              </a:rPr>
              <a:t>	mov  start, eax	; save starting execution time</a:t>
            </a:r>
          </a:p>
          <a:p>
            <a:pPr algn="l">
              <a:tabLst>
                <a:tab pos="266700" algn="l"/>
                <a:tab pos="2695575" algn="l"/>
              </a:tabLst>
            </a:pPr>
            <a:r>
              <a:rPr lang="en-US" sz="1800" b="1">
                <a:latin typeface="Courier New" pitchFamily="49" charset="0"/>
              </a:rPr>
              <a:t>	call WaitMsg	; Press [Enter] to continue ...</a:t>
            </a:r>
          </a:p>
          <a:p>
            <a:pPr algn="l">
              <a:tabLst>
                <a:tab pos="266700" algn="l"/>
                <a:tab pos="2695575" algn="l"/>
              </a:tabLst>
            </a:pPr>
            <a:r>
              <a:rPr lang="en-US" sz="1800" b="1">
                <a:latin typeface="Courier New" pitchFamily="49" charset="0"/>
              </a:rPr>
              <a:t>	mov  eax, 2000	; 2000 milliseconds</a:t>
            </a:r>
          </a:p>
          <a:p>
            <a:pPr algn="l">
              <a:tabLst>
                <a:tab pos="266700" algn="l"/>
                <a:tab pos="2695575" algn="l"/>
              </a:tabLst>
            </a:pPr>
            <a:r>
              <a:rPr lang="en-US" sz="1800" b="1">
                <a:latin typeface="Courier New" pitchFamily="49" charset="0"/>
              </a:rPr>
              <a:t>	call delay	; pause for 2 seconds</a:t>
            </a:r>
          </a:p>
          <a:p>
            <a:pPr algn="l">
              <a:tabLst>
                <a:tab pos="266700" algn="l"/>
                <a:tab pos="2695575" algn="l"/>
              </a:tabLst>
            </a:pPr>
            <a:r>
              <a:rPr lang="en-US" sz="1800" b="1">
                <a:latin typeface="Courier New" pitchFamily="49" charset="0"/>
              </a:rPr>
              <a:t>	lea  edx, time</a:t>
            </a:r>
          </a:p>
          <a:p>
            <a:pPr algn="l">
              <a:tabLst>
                <a:tab pos="266700" algn="l"/>
                <a:tab pos="2695575" algn="l"/>
              </a:tabLst>
            </a:pPr>
            <a:r>
              <a:rPr lang="en-US" sz="1800" b="1">
                <a:latin typeface="Courier New" pitchFamily="49" charset="0"/>
              </a:rPr>
              <a:t>	call WriteString</a:t>
            </a:r>
          </a:p>
          <a:p>
            <a:pPr algn="l">
              <a:tabLst>
                <a:tab pos="266700" algn="l"/>
                <a:tab pos="2695575" algn="l"/>
              </a:tabLst>
            </a:pPr>
            <a:r>
              <a:rPr lang="en-US" sz="1800" b="1">
                <a:latin typeface="Courier New" pitchFamily="49" charset="0"/>
              </a:rPr>
              <a:t>	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call GetMseconds</a:t>
            </a:r>
          </a:p>
          <a:p>
            <a:pPr algn="l">
              <a:tabLst>
                <a:tab pos="266700" algn="l"/>
                <a:tab pos="2695575" algn="l"/>
              </a:tabLst>
            </a:pPr>
            <a:r>
              <a:rPr lang="en-US" sz="1800" b="1">
                <a:latin typeface="Courier New" pitchFamily="49" charset="0"/>
              </a:rPr>
              <a:t>	sub  eax, start</a:t>
            </a:r>
          </a:p>
          <a:p>
            <a:pPr algn="l">
              <a:tabLst>
                <a:tab pos="266700" algn="l"/>
                <a:tab pos="2695575" algn="l"/>
              </a:tabLst>
            </a:pPr>
            <a:r>
              <a:rPr lang="en-US" sz="1800" b="1">
                <a:latin typeface="Courier New" pitchFamily="49" charset="0"/>
              </a:rPr>
              <a:t>	call WriteDec</a:t>
            </a:r>
          </a:p>
          <a:p>
            <a:pPr algn="l">
              <a:tabLst>
                <a:tab pos="266700" algn="l"/>
                <a:tab pos="2695575" algn="l"/>
              </a:tabLst>
            </a:pPr>
            <a:r>
              <a:rPr lang="en-US" sz="1800" b="1">
                <a:latin typeface="Courier New" pitchFamily="49" charset="0"/>
              </a:rPr>
              <a:t>	exit</a:t>
            </a:r>
          </a:p>
          <a:p>
            <a:pPr algn="l">
              <a:tabLst>
                <a:tab pos="266700" algn="l"/>
                <a:tab pos="2695575" algn="l"/>
              </a:tabLst>
            </a:pPr>
            <a:r>
              <a:rPr lang="en-US" sz="1800" b="1">
                <a:latin typeface="Courier New" pitchFamily="49" charset="0"/>
              </a:rPr>
              <a:t>main ENDP</a:t>
            </a:r>
          </a:p>
          <a:p>
            <a:pPr algn="l">
              <a:tabLst>
                <a:tab pos="266700" algn="l"/>
                <a:tab pos="2695575" algn="l"/>
              </a:tabLst>
            </a:pPr>
            <a:r>
              <a:rPr lang="en-US" sz="1800" b="1">
                <a:latin typeface="Courier New" pitchFamily="49" charset="0"/>
              </a:rPr>
              <a:t>END main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Measuring Program Execution Time</a:t>
            </a:r>
          </a:p>
        </p:txBody>
      </p:sp>
      <p:pic>
        <p:nvPicPr>
          <p:cNvPr id="102298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1438" y="4292600"/>
            <a:ext cx="4314825" cy="1781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2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Link Library Overview</a:t>
            </a:r>
          </a:p>
          <a:p>
            <a:pPr eaLnBrk="1" hangingPunct="1"/>
            <a:r>
              <a:rPr lang="en-US" dirty="0" smtClean="0"/>
              <a:t>The Book's Link Library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Runtime Stack and Stack Operations</a:t>
            </a:r>
          </a:p>
          <a:p>
            <a:pPr eaLnBrk="1" hangingPunct="1"/>
            <a:r>
              <a:rPr lang="en-US" dirty="0" smtClean="0"/>
              <a:t>Defining and Using Procedures</a:t>
            </a:r>
          </a:p>
          <a:p>
            <a:pPr eaLnBrk="1" hangingPunct="1"/>
            <a:r>
              <a:rPr lang="en-US" dirty="0" smtClean="0"/>
              <a:t>Program Design Using Procedures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Stack?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04200" cy="5143500"/>
          </a:xfrm>
        </p:spPr>
        <p:txBody>
          <a:bodyPr/>
          <a:lstStyle/>
          <a:p>
            <a:pPr eaLnBrk="1" hangingPunct="1"/>
            <a:r>
              <a:rPr lang="en-US" smtClean="0"/>
              <a:t>Stack is a</a:t>
            </a:r>
            <a:r>
              <a:rPr lang="en-US" b="1" smtClean="0">
                <a:solidFill>
                  <a:srgbClr val="FF3300"/>
                </a:solidFill>
              </a:rPr>
              <a:t> </a:t>
            </a:r>
            <a:r>
              <a:rPr lang="en-US" b="1" smtClean="0">
                <a:solidFill>
                  <a:srgbClr val="FF0000"/>
                </a:solidFill>
              </a:rPr>
              <a:t>Last-In-First-Out</a:t>
            </a:r>
            <a:r>
              <a:rPr lang="en-US" smtClean="0">
                <a:solidFill>
                  <a:srgbClr val="FF0000"/>
                </a:solidFill>
              </a:rPr>
              <a:t> (LIFO)</a:t>
            </a:r>
            <a:r>
              <a:rPr lang="en-US" smtClean="0"/>
              <a:t> data structure</a:t>
            </a:r>
          </a:p>
          <a:p>
            <a:pPr lvl="1" eaLnBrk="1" hangingPunct="1"/>
            <a:r>
              <a:rPr lang="en-US" smtClean="0"/>
              <a:t>Analogous to a stack of plates in a cafeteria</a:t>
            </a:r>
          </a:p>
          <a:p>
            <a:pPr lvl="1" eaLnBrk="1" hangingPunct="1"/>
            <a:r>
              <a:rPr lang="en-US" smtClean="0"/>
              <a:t>Plate on </a:t>
            </a:r>
            <a:r>
              <a:rPr lang="en-US" b="1" smtClean="0">
                <a:solidFill>
                  <a:srgbClr val="FF0000"/>
                </a:solidFill>
              </a:rPr>
              <a:t>Top of Stack</a:t>
            </a:r>
            <a:r>
              <a:rPr lang="en-US" smtClean="0"/>
              <a:t> is directly accessible</a:t>
            </a:r>
          </a:p>
          <a:p>
            <a:pPr eaLnBrk="1" hangingPunct="1"/>
            <a:r>
              <a:rPr lang="en-US" smtClean="0"/>
              <a:t>Two basic stack operations</a:t>
            </a:r>
          </a:p>
          <a:p>
            <a:pPr lvl="1" eaLnBrk="1" hangingPunct="1"/>
            <a:r>
              <a:rPr lang="en-US" b="1" smtClean="0">
                <a:solidFill>
                  <a:srgbClr val="FF0000"/>
                </a:solidFill>
              </a:rPr>
              <a:t>Push</a:t>
            </a:r>
            <a:r>
              <a:rPr lang="en-US" smtClean="0"/>
              <a:t>: inserts a new element on top of the stack</a:t>
            </a:r>
          </a:p>
          <a:p>
            <a:pPr lvl="1" eaLnBrk="1" hangingPunct="1"/>
            <a:r>
              <a:rPr lang="en-US" b="1" smtClean="0">
                <a:solidFill>
                  <a:srgbClr val="FF0000"/>
                </a:solidFill>
              </a:rPr>
              <a:t>Pop</a:t>
            </a:r>
            <a:r>
              <a:rPr lang="en-US" smtClean="0"/>
              <a:t>: deletes top element from the stack</a:t>
            </a:r>
          </a:p>
          <a:p>
            <a:pPr eaLnBrk="1" hangingPunct="1"/>
            <a:r>
              <a:rPr lang="en-US" smtClean="0"/>
              <a:t>View the stack as a linear array of elements</a:t>
            </a:r>
          </a:p>
          <a:p>
            <a:pPr lvl="1" eaLnBrk="1" hangingPunct="1"/>
            <a:r>
              <a:rPr lang="en-US" smtClean="0"/>
              <a:t>Insertion and deletion is restricted to one end of array</a:t>
            </a:r>
          </a:p>
          <a:p>
            <a:pPr eaLnBrk="1" hangingPunct="1"/>
            <a:r>
              <a:rPr lang="en-US" smtClean="0"/>
              <a:t>Stack has a maximum capacity</a:t>
            </a:r>
          </a:p>
          <a:p>
            <a:pPr lvl="1" eaLnBrk="1" hangingPunct="1"/>
            <a:r>
              <a:rPr lang="en-US" smtClean="0"/>
              <a:t>When stack is </a:t>
            </a:r>
            <a:r>
              <a:rPr lang="en-US" b="1" smtClean="0">
                <a:solidFill>
                  <a:srgbClr val="FF0000"/>
                </a:solidFill>
              </a:rPr>
              <a:t>full</a:t>
            </a:r>
            <a:r>
              <a:rPr lang="en-US" smtClean="0"/>
              <a:t>, no element can be pushed</a:t>
            </a:r>
          </a:p>
          <a:p>
            <a:pPr lvl="1" eaLnBrk="1" hangingPunct="1"/>
            <a:r>
              <a:rPr lang="en-US" smtClean="0"/>
              <a:t>When stack is </a:t>
            </a:r>
            <a:r>
              <a:rPr lang="en-US" b="1" smtClean="0">
                <a:solidFill>
                  <a:srgbClr val="FF0000"/>
                </a:solidFill>
              </a:rPr>
              <a:t>empty</a:t>
            </a:r>
            <a:r>
              <a:rPr lang="en-US" smtClean="0"/>
              <a:t>, no element can be popped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Runtime Stack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65725"/>
          </a:xfrm>
          <a:noFill/>
        </p:spPr>
        <p:txBody>
          <a:bodyPr lIns="0" rIns="0"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Runtime stack:</a:t>
            </a:r>
            <a:r>
              <a:rPr lang="en-US" smtClean="0"/>
              <a:t> array of consecutive memory locations</a:t>
            </a:r>
          </a:p>
          <a:p>
            <a:pPr eaLnBrk="1" hangingPunct="1"/>
            <a:r>
              <a:rPr lang="en-US" smtClean="0"/>
              <a:t>Managed by the processor using two registers</a:t>
            </a:r>
          </a:p>
          <a:p>
            <a:pPr lvl="1" eaLnBrk="1" hangingPunct="1"/>
            <a:r>
              <a:rPr lang="en-US" smtClean="0"/>
              <a:t>Stack Segment register </a:t>
            </a:r>
            <a:r>
              <a:rPr lang="en-US" b="1" smtClean="0">
                <a:solidFill>
                  <a:srgbClr val="FF0000"/>
                </a:solidFill>
              </a:rPr>
              <a:t>SS</a:t>
            </a:r>
          </a:p>
          <a:p>
            <a:pPr lvl="2" eaLnBrk="1" hangingPunct="1"/>
            <a:r>
              <a:rPr lang="en-US" sz="1800" smtClean="0"/>
              <a:t>Not modified in protected mode, </a:t>
            </a:r>
            <a:r>
              <a:rPr lang="en-US" sz="1800" b="1" smtClean="0">
                <a:solidFill>
                  <a:srgbClr val="FF0000"/>
                </a:solidFill>
              </a:rPr>
              <a:t>SS</a:t>
            </a:r>
            <a:r>
              <a:rPr lang="en-US" sz="1800" smtClean="0"/>
              <a:t> points to segment descriptor</a:t>
            </a:r>
          </a:p>
          <a:p>
            <a:pPr lvl="1" eaLnBrk="1" hangingPunct="1"/>
            <a:r>
              <a:rPr lang="en-US" smtClean="0"/>
              <a:t>Stack Pointer register </a:t>
            </a:r>
            <a:r>
              <a:rPr lang="en-US" b="1" smtClean="0">
                <a:solidFill>
                  <a:srgbClr val="FF0000"/>
                </a:solidFill>
              </a:rPr>
              <a:t>ESP</a:t>
            </a:r>
            <a:endParaRPr lang="en-US" smtClean="0"/>
          </a:p>
          <a:p>
            <a:pPr lvl="2" eaLnBrk="1" hangingPunct="1"/>
            <a:r>
              <a:rPr lang="en-US" sz="1800" smtClean="0"/>
              <a:t>For 16-bit real-address mode programs, </a:t>
            </a:r>
            <a:r>
              <a:rPr lang="en-US" sz="1800" b="1" smtClean="0">
                <a:solidFill>
                  <a:srgbClr val="FF0000"/>
                </a:solidFill>
              </a:rPr>
              <a:t>SP</a:t>
            </a:r>
            <a:r>
              <a:rPr lang="en-US" sz="1800" smtClean="0"/>
              <a:t> register is used</a:t>
            </a:r>
            <a:endParaRPr lang="en-US" sz="1800" b="1" smtClean="0">
              <a:solidFill>
                <a:srgbClr val="FF3300"/>
              </a:solidFill>
            </a:endParaRPr>
          </a:p>
          <a:p>
            <a:pPr eaLnBrk="1" hangingPunct="1"/>
            <a:r>
              <a:rPr lang="en-US" b="1" smtClean="0">
                <a:solidFill>
                  <a:srgbClr val="FF0000"/>
                </a:solidFill>
                <a:sym typeface="Wingdings" pitchFamily="2" charset="2"/>
              </a:rPr>
              <a:t>ESP</a:t>
            </a:r>
            <a:r>
              <a:rPr lang="en-US" smtClean="0">
                <a:sym typeface="Wingdings" pitchFamily="2" charset="2"/>
              </a:rPr>
              <a:t> register points to the </a:t>
            </a:r>
            <a:r>
              <a:rPr lang="en-US" b="1" smtClean="0">
                <a:solidFill>
                  <a:srgbClr val="FF0000"/>
                </a:solidFill>
                <a:sym typeface="Wingdings" pitchFamily="2" charset="2"/>
              </a:rPr>
              <a:t>top of stack</a:t>
            </a:r>
          </a:p>
          <a:p>
            <a:pPr lvl="1" eaLnBrk="1" hangingPunct="1"/>
            <a:r>
              <a:rPr lang="en-US" smtClean="0"/>
              <a:t>Always points to last data item placed on the stack</a:t>
            </a:r>
          </a:p>
          <a:p>
            <a:pPr eaLnBrk="1" hangingPunct="1"/>
            <a:r>
              <a:rPr lang="en-US" smtClean="0"/>
              <a:t>Only words and doublewords can be pushed and popped</a:t>
            </a:r>
          </a:p>
          <a:p>
            <a:pPr lvl="1" eaLnBrk="1" hangingPunct="1"/>
            <a:r>
              <a:rPr lang="en-US" smtClean="0"/>
              <a:t>But not single bytes</a:t>
            </a:r>
          </a:p>
          <a:p>
            <a:pPr eaLnBrk="1" hangingPunct="1"/>
            <a:r>
              <a:rPr lang="en-US" smtClean="0"/>
              <a:t>Stack grows </a:t>
            </a:r>
            <a:r>
              <a:rPr lang="en-US" b="1" smtClean="0">
                <a:solidFill>
                  <a:srgbClr val="FF0000"/>
                </a:solidFill>
              </a:rPr>
              <a:t>downward</a:t>
            </a:r>
            <a:r>
              <a:rPr lang="en-US" smtClean="0"/>
              <a:t> toward lower memory addresses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Runtime Stack Allocation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6707188" cy="5184775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b="1" smtClean="0">
                <a:solidFill>
                  <a:srgbClr val="FF0000"/>
                </a:solidFill>
              </a:rPr>
              <a:t>.STACK</a:t>
            </a:r>
            <a:r>
              <a:rPr lang="en-US" smtClean="0"/>
              <a:t> directive specifies a runtime stack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smtClean="0"/>
              <a:t>Operating system allocates memory for the stack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smtClean="0"/>
              <a:t>Runtime stack is initially empty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smtClean="0"/>
              <a:t>The stack size can change dynamically at runtime</a:t>
            </a:r>
          </a:p>
          <a:p>
            <a:pPr eaLnBrk="1" hangingPunct="1">
              <a:spcBef>
                <a:spcPct val="60000"/>
              </a:spcBef>
            </a:pPr>
            <a:r>
              <a:rPr lang="en-US" smtClean="0"/>
              <a:t>Stack pointer </a:t>
            </a:r>
            <a:r>
              <a:rPr lang="en-US" b="1" smtClean="0">
                <a:solidFill>
                  <a:srgbClr val="FF0000"/>
                </a:solidFill>
              </a:rPr>
              <a:t>ESP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b="1" smtClean="0">
                <a:solidFill>
                  <a:srgbClr val="FF0000"/>
                </a:solidFill>
              </a:rPr>
              <a:t>ESP</a:t>
            </a:r>
            <a:r>
              <a:rPr lang="en-US" smtClean="0"/>
              <a:t> is initialized by the operating system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smtClean="0"/>
              <a:t>Typical initial value of </a:t>
            </a:r>
            <a:r>
              <a:rPr lang="en-US" b="1" smtClean="0">
                <a:solidFill>
                  <a:srgbClr val="FF0000"/>
                </a:solidFill>
              </a:rPr>
              <a:t>ESP</a:t>
            </a:r>
            <a:r>
              <a:rPr lang="en-US" smtClean="0"/>
              <a:t> = 0012FFC4h</a:t>
            </a:r>
          </a:p>
          <a:p>
            <a:pPr eaLnBrk="1" hangingPunct="1">
              <a:spcBef>
                <a:spcPct val="60000"/>
              </a:spcBef>
            </a:pPr>
            <a:r>
              <a:rPr lang="en-US" smtClean="0"/>
              <a:t>The stack grows </a:t>
            </a:r>
            <a:r>
              <a:rPr lang="en-US" b="1" smtClean="0">
                <a:solidFill>
                  <a:srgbClr val="FF0000"/>
                </a:solidFill>
              </a:rPr>
              <a:t>downwards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smtClean="0"/>
              <a:t>The memory below </a:t>
            </a:r>
            <a:r>
              <a:rPr lang="en-US" b="1" smtClean="0">
                <a:solidFill>
                  <a:srgbClr val="FF0000"/>
                </a:solidFill>
              </a:rPr>
              <a:t>ESP</a:t>
            </a:r>
            <a:r>
              <a:rPr lang="en-US" smtClean="0"/>
              <a:t> is free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b="1" smtClean="0">
                <a:solidFill>
                  <a:srgbClr val="FF0000"/>
                </a:solidFill>
              </a:rPr>
              <a:t>ESP</a:t>
            </a:r>
            <a:r>
              <a:rPr lang="en-US" smtClean="0"/>
              <a:t> is decremented to allocate stack memory</a:t>
            </a:r>
          </a:p>
        </p:txBody>
      </p:sp>
      <p:grpSp>
        <p:nvGrpSpPr>
          <p:cNvPr id="26628" name="Group 29"/>
          <p:cNvGrpSpPr>
            <a:grpSpLocks/>
          </p:cNvGrpSpPr>
          <p:nvPr/>
        </p:nvGrpSpPr>
        <p:grpSpPr bwMode="auto">
          <a:xfrm>
            <a:off x="5551488" y="1700213"/>
            <a:ext cx="3052762" cy="4356100"/>
            <a:chOff x="3497" y="976"/>
            <a:chExt cx="1923" cy="2744"/>
          </a:xfrm>
        </p:grpSpPr>
        <p:sp>
          <p:nvSpPr>
            <p:cNvPr id="26629" name="Text Box 6"/>
            <p:cNvSpPr txBox="1">
              <a:spLocks noChangeArrowheads="1"/>
            </p:cNvSpPr>
            <p:nvPr/>
          </p:nvSpPr>
          <p:spPr bwMode="auto">
            <a:xfrm>
              <a:off x="3497" y="1303"/>
              <a:ext cx="1016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ESP = 0012FFC4</a:t>
              </a:r>
            </a:p>
          </p:txBody>
        </p:sp>
        <p:sp>
          <p:nvSpPr>
            <p:cNvPr id="26630" name="AutoShape 8"/>
            <p:cNvSpPr>
              <a:spLocks noChangeArrowheads="1"/>
            </p:cNvSpPr>
            <p:nvPr/>
          </p:nvSpPr>
          <p:spPr bwMode="auto">
            <a:xfrm>
              <a:off x="4700" y="976"/>
              <a:ext cx="720" cy="2744"/>
            </a:xfrm>
            <a:prstGeom prst="wave">
              <a:avLst>
                <a:gd name="adj1" fmla="val 1389"/>
                <a:gd name="adj2" fmla="val 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" name="Text Box 9"/>
            <p:cNvSpPr txBox="1">
              <a:spLocks noChangeArrowheads="1"/>
            </p:cNvSpPr>
            <p:nvPr/>
          </p:nvSpPr>
          <p:spPr bwMode="auto">
            <a:xfrm>
              <a:off x="4700" y="3072"/>
              <a:ext cx="72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 bIns="0"/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?</a:t>
              </a:r>
            </a:p>
          </p:txBody>
        </p:sp>
        <p:sp>
          <p:nvSpPr>
            <p:cNvPr id="26632" name="Text Box 10"/>
            <p:cNvSpPr txBox="1">
              <a:spLocks noChangeArrowheads="1"/>
            </p:cNvSpPr>
            <p:nvPr/>
          </p:nvSpPr>
          <p:spPr bwMode="auto">
            <a:xfrm>
              <a:off x="4700" y="2500"/>
              <a:ext cx="72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 bIns="0"/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?</a:t>
              </a:r>
            </a:p>
          </p:txBody>
        </p:sp>
        <p:sp>
          <p:nvSpPr>
            <p:cNvPr id="26633" name="Text Box 11"/>
            <p:cNvSpPr txBox="1">
              <a:spLocks noChangeArrowheads="1"/>
            </p:cNvSpPr>
            <p:nvPr/>
          </p:nvSpPr>
          <p:spPr bwMode="auto">
            <a:xfrm>
              <a:off x="4700" y="2355"/>
              <a:ext cx="72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 bIns="0"/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?</a:t>
              </a:r>
            </a:p>
          </p:txBody>
        </p:sp>
        <p:sp>
          <p:nvSpPr>
            <p:cNvPr id="26634" name="Text Box 12"/>
            <p:cNvSpPr txBox="1">
              <a:spLocks noChangeArrowheads="1"/>
            </p:cNvSpPr>
            <p:nvPr/>
          </p:nvSpPr>
          <p:spPr bwMode="auto">
            <a:xfrm>
              <a:off x="4700" y="2208"/>
              <a:ext cx="72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 bIns="0"/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?</a:t>
              </a:r>
            </a:p>
          </p:txBody>
        </p:sp>
        <p:sp>
          <p:nvSpPr>
            <p:cNvPr id="26635" name="Text Box 13"/>
            <p:cNvSpPr txBox="1">
              <a:spLocks noChangeArrowheads="1"/>
            </p:cNvSpPr>
            <p:nvPr/>
          </p:nvSpPr>
          <p:spPr bwMode="auto">
            <a:xfrm>
              <a:off x="4700" y="2064"/>
              <a:ext cx="72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 bIns="0"/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?</a:t>
              </a:r>
            </a:p>
          </p:txBody>
        </p:sp>
        <p:sp>
          <p:nvSpPr>
            <p:cNvPr id="26636" name="Text Box 14"/>
            <p:cNvSpPr txBox="1">
              <a:spLocks noChangeArrowheads="1"/>
            </p:cNvSpPr>
            <p:nvPr/>
          </p:nvSpPr>
          <p:spPr bwMode="auto">
            <a:xfrm>
              <a:off x="4700" y="1920"/>
              <a:ext cx="72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 bIns="0"/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?</a:t>
              </a:r>
            </a:p>
          </p:txBody>
        </p:sp>
        <p:sp>
          <p:nvSpPr>
            <p:cNvPr id="26637" name="Text Box 15"/>
            <p:cNvSpPr txBox="1">
              <a:spLocks noChangeArrowheads="1"/>
            </p:cNvSpPr>
            <p:nvPr/>
          </p:nvSpPr>
          <p:spPr bwMode="auto">
            <a:xfrm>
              <a:off x="4700" y="1776"/>
              <a:ext cx="72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 bIns="0"/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?</a:t>
              </a:r>
            </a:p>
          </p:txBody>
        </p:sp>
        <p:sp>
          <p:nvSpPr>
            <p:cNvPr id="26638" name="Text Box 16"/>
            <p:cNvSpPr txBox="1">
              <a:spLocks noChangeArrowheads="1"/>
            </p:cNvSpPr>
            <p:nvPr/>
          </p:nvSpPr>
          <p:spPr bwMode="auto">
            <a:xfrm>
              <a:off x="4700" y="1632"/>
              <a:ext cx="72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 bIns="0"/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?</a:t>
              </a:r>
            </a:p>
          </p:txBody>
        </p:sp>
        <p:sp>
          <p:nvSpPr>
            <p:cNvPr id="26639" name="Text Box 17"/>
            <p:cNvSpPr txBox="1">
              <a:spLocks noChangeArrowheads="1"/>
            </p:cNvSpPr>
            <p:nvPr/>
          </p:nvSpPr>
          <p:spPr bwMode="auto">
            <a:xfrm>
              <a:off x="4700" y="1488"/>
              <a:ext cx="72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 bIns="0"/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?</a:t>
              </a:r>
            </a:p>
          </p:txBody>
        </p:sp>
        <p:sp>
          <p:nvSpPr>
            <p:cNvPr id="26640" name="Text Box 21"/>
            <p:cNvSpPr txBox="1">
              <a:spLocks noChangeArrowheads="1"/>
            </p:cNvSpPr>
            <p:nvPr/>
          </p:nvSpPr>
          <p:spPr bwMode="auto">
            <a:xfrm>
              <a:off x="4880" y="2721"/>
              <a:ext cx="337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 bIns="0"/>
            <a:lstStyle/>
            <a:p>
              <a:pPr>
                <a:lnSpc>
                  <a:spcPct val="50000"/>
                </a:lnSpc>
              </a:pPr>
              <a:r>
                <a:rPr lang="en-US" sz="1800" b="1"/>
                <a:t>.</a:t>
              </a:r>
            </a:p>
            <a:p>
              <a:pPr>
                <a:lnSpc>
                  <a:spcPct val="50000"/>
                </a:lnSpc>
              </a:pPr>
              <a:r>
                <a:rPr lang="en-US" sz="1800" b="1"/>
                <a:t>.</a:t>
              </a:r>
            </a:p>
            <a:p>
              <a:pPr>
                <a:lnSpc>
                  <a:spcPct val="50000"/>
                </a:lnSpc>
              </a:pPr>
              <a:r>
                <a:rPr lang="en-US" sz="1800" b="1"/>
                <a:t>.</a:t>
              </a:r>
            </a:p>
          </p:txBody>
        </p:sp>
        <p:sp>
          <p:nvSpPr>
            <p:cNvPr id="26641" name="Line 22"/>
            <p:cNvSpPr>
              <a:spLocks noChangeShapeType="1"/>
            </p:cNvSpPr>
            <p:nvPr/>
          </p:nvSpPr>
          <p:spPr bwMode="auto">
            <a:xfrm>
              <a:off x="4549" y="1412"/>
              <a:ext cx="14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2" name="Text Box 25"/>
            <p:cNvSpPr txBox="1">
              <a:spLocks noChangeArrowheads="1"/>
            </p:cNvSpPr>
            <p:nvPr/>
          </p:nvSpPr>
          <p:spPr bwMode="auto">
            <a:xfrm>
              <a:off x="4772" y="3288"/>
              <a:ext cx="5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en-US" sz="1600" b="1"/>
                <a:t>low address</a:t>
              </a:r>
            </a:p>
          </p:txBody>
        </p:sp>
        <p:sp>
          <p:nvSpPr>
            <p:cNvPr id="26643" name="Text Box 26"/>
            <p:cNvSpPr txBox="1">
              <a:spLocks noChangeArrowheads="1"/>
            </p:cNvSpPr>
            <p:nvPr/>
          </p:nvSpPr>
          <p:spPr bwMode="auto">
            <a:xfrm>
              <a:off x="4772" y="1123"/>
              <a:ext cx="5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en-US" sz="1600" b="1"/>
                <a:t>high address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 Instructions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en-US" smtClean="0"/>
              <a:t>Two basic stack instructions: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b="1" smtClean="0">
                <a:solidFill>
                  <a:srgbClr val="FF0000"/>
                </a:solidFill>
                <a:latin typeface="Courier New" pitchFamily="49" charset="0"/>
              </a:rPr>
              <a:t>push source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b="1" smtClean="0">
                <a:solidFill>
                  <a:srgbClr val="FF0000"/>
                </a:solidFill>
                <a:latin typeface="Courier New" pitchFamily="49" charset="0"/>
              </a:rPr>
              <a:t>pop  destination</a:t>
            </a:r>
          </a:p>
          <a:p>
            <a:pPr eaLnBrk="1" hangingPunct="1">
              <a:spcBef>
                <a:spcPct val="30000"/>
              </a:spcBef>
            </a:pPr>
            <a:r>
              <a:rPr lang="en-US" b="1" smtClean="0">
                <a:solidFill>
                  <a:srgbClr val="FF0000"/>
                </a:solidFill>
                <a:latin typeface="Courier New" pitchFamily="49" charset="0"/>
              </a:rPr>
              <a:t>Source</a:t>
            </a:r>
            <a:r>
              <a:rPr lang="en-US" smtClean="0"/>
              <a:t> can be a word (16 bits) or doubleword (32 bits)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General-purpose register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Segment register: CS, DS, SS, ES, FS, GS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Memory operand, </a:t>
            </a:r>
            <a:r>
              <a:rPr lang="en-US" smtClean="0">
                <a:solidFill>
                  <a:schemeClr val="accent2"/>
                </a:solidFill>
              </a:rPr>
              <a:t>memory-to-stack transfer is allowed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>
                <a:solidFill>
                  <a:schemeClr val="accent2"/>
                </a:solidFill>
              </a:rPr>
              <a:t>Immediate value</a:t>
            </a:r>
          </a:p>
          <a:p>
            <a:pPr eaLnBrk="1" hangingPunct="1">
              <a:spcBef>
                <a:spcPct val="30000"/>
              </a:spcBef>
            </a:pPr>
            <a:r>
              <a:rPr lang="en-US" b="1" smtClean="0">
                <a:solidFill>
                  <a:srgbClr val="FF0000"/>
                </a:solidFill>
                <a:latin typeface="Courier New" pitchFamily="49" charset="0"/>
              </a:rPr>
              <a:t>Destination</a:t>
            </a:r>
            <a:r>
              <a:rPr lang="en-US" smtClean="0"/>
              <a:t> can be also a word or doubleword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General-purpose register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Segment register, except that </a:t>
            </a: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sz="2400" b="1" smtClean="0"/>
              <a:t> </a:t>
            </a: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mtClean="0"/>
              <a:t> is NOT allowed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Memory, </a:t>
            </a:r>
            <a:r>
              <a:rPr lang="en-US" smtClean="0">
                <a:solidFill>
                  <a:schemeClr val="accent2"/>
                </a:solidFill>
              </a:rPr>
              <a:t>stack-to-memory transfer is allowed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Push Instruction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65725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en-US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 source32 (r/m32 or imm32)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b="1" smtClean="0">
                <a:solidFill>
                  <a:srgbClr val="FF0000"/>
                </a:solidFill>
              </a:rPr>
              <a:t>ESP</a:t>
            </a:r>
            <a:r>
              <a:rPr lang="en-US" b="1" smtClean="0">
                <a:solidFill>
                  <a:srgbClr val="FF3300"/>
                </a:solidFill>
              </a:rPr>
              <a:t> </a:t>
            </a:r>
            <a:r>
              <a:rPr lang="en-US" smtClean="0"/>
              <a:t>is first decremented by </a:t>
            </a:r>
            <a:r>
              <a:rPr lang="en-US" b="1" smtClean="0">
                <a:solidFill>
                  <a:srgbClr val="FF0000"/>
                </a:solidFill>
              </a:rPr>
              <a:t>4</a:t>
            </a:r>
          </a:p>
          <a:p>
            <a:pPr lvl="2" eaLnBrk="1" hangingPunct="1">
              <a:spcBef>
                <a:spcPct val="30000"/>
              </a:spcBef>
            </a:pPr>
            <a:r>
              <a:rPr lang="en-US" sz="2000" b="1" smtClean="0">
                <a:solidFill>
                  <a:srgbClr val="FF0000"/>
                </a:solidFill>
              </a:rPr>
              <a:t>ESP = ESP – 4</a:t>
            </a:r>
            <a:r>
              <a:rPr lang="en-US" sz="2000" smtClean="0"/>
              <a:t> (stack grows by 4 bytes)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32-bit source is then copied onto the stack at the new </a:t>
            </a:r>
            <a:r>
              <a:rPr lang="en-US" b="1" smtClean="0">
                <a:solidFill>
                  <a:srgbClr val="FF0000"/>
                </a:solidFill>
              </a:rPr>
              <a:t>ESP</a:t>
            </a:r>
          </a:p>
          <a:p>
            <a:pPr lvl="2" eaLnBrk="1" hangingPunct="1">
              <a:spcBef>
                <a:spcPct val="30000"/>
              </a:spcBef>
            </a:pPr>
            <a:r>
              <a:rPr lang="en-US" sz="2000" b="1" smtClean="0">
                <a:solidFill>
                  <a:srgbClr val="FF0000"/>
                </a:solidFill>
                <a:sym typeface="Wingdings" pitchFamily="2" charset="2"/>
              </a:rPr>
              <a:t>[ESP] = source32</a:t>
            </a:r>
          </a:p>
          <a:p>
            <a:pPr eaLnBrk="1" hangingPunct="1">
              <a:spcBef>
                <a:spcPct val="30000"/>
              </a:spcBef>
            </a:pPr>
            <a:r>
              <a:rPr lang="en-US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 source16 (r/m16)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b="1" smtClean="0">
                <a:solidFill>
                  <a:srgbClr val="FF0000"/>
                </a:solidFill>
              </a:rPr>
              <a:t>ESP</a:t>
            </a:r>
            <a:r>
              <a:rPr lang="en-US" b="1" smtClean="0">
                <a:solidFill>
                  <a:srgbClr val="FF3300"/>
                </a:solidFill>
              </a:rPr>
              <a:t> </a:t>
            </a:r>
            <a:r>
              <a:rPr lang="en-US" smtClean="0"/>
              <a:t>is first decremented by </a:t>
            </a:r>
            <a:r>
              <a:rPr lang="en-US" b="1" smtClean="0">
                <a:solidFill>
                  <a:srgbClr val="FF0000"/>
                </a:solidFill>
              </a:rPr>
              <a:t>2</a:t>
            </a:r>
          </a:p>
          <a:p>
            <a:pPr lvl="2" eaLnBrk="1" hangingPunct="1">
              <a:spcBef>
                <a:spcPct val="30000"/>
              </a:spcBef>
            </a:pPr>
            <a:r>
              <a:rPr lang="en-US" sz="2000" b="1" smtClean="0">
                <a:solidFill>
                  <a:srgbClr val="FF0000"/>
                </a:solidFill>
              </a:rPr>
              <a:t>ESP = ESP – 2</a:t>
            </a:r>
            <a:r>
              <a:rPr lang="en-US" sz="2000" smtClean="0"/>
              <a:t> (stack grows by 2 bytes)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16-bit source is then copied on top of stack at the new </a:t>
            </a:r>
            <a:r>
              <a:rPr lang="en-US" b="1" smtClean="0">
                <a:solidFill>
                  <a:srgbClr val="FF0000"/>
                </a:solidFill>
              </a:rPr>
              <a:t>ESP</a:t>
            </a:r>
          </a:p>
          <a:p>
            <a:pPr lvl="2" eaLnBrk="1" hangingPunct="1">
              <a:spcBef>
                <a:spcPct val="30000"/>
              </a:spcBef>
            </a:pPr>
            <a:r>
              <a:rPr lang="en-US" sz="2000" b="1" smtClean="0">
                <a:solidFill>
                  <a:srgbClr val="FF0000"/>
                </a:solidFill>
                <a:sym typeface="Wingdings" pitchFamily="2" charset="2"/>
              </a:rPr>
              <a:t>[ESP] = source16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Operating system puts a limit on the stack capacity</a:t>
            </a:r>
          </a:p>
          <a:p>
            <a:pPr lvl="1" eaLnBrk="1" hangingPunct="1"/>
            <a:r>
              <a:rPr lang="en-US" b="1" smtClean="0">
                <a:solidFill>
                  <a:srgbClr val="FF0000"/>
                </a:solidFill>
                <a:sym typeface="Wingdings" pitchFamily="2" charset="2"/>
              </a:rPr>
              <a:t>Push</a:t>
            </a:r>
            <a:r>
              <a:rPr lang="en-US" smtClean="0">
                <a:sym typeface="Wingdings" pitchFamily="2" charset="2"/>
              </a:rPr>
              <a:t> can cause a </a:t>
            </a:r>
            <a:r>
              <a:rPr lang="en-US" b="1" smtClean="0">
                <a:solidFill>
                  <a:srgbClr val="FF0000"/>
                </a:solidFill>
                <a:sym typeface="Wingdings" pitchFamily="2" charset="2"/>
              </a:rPr>
              <a:t>Stack Overflow</a:t>
            </a:r>
            <a:r>
              <a:rPr lang="en-US" smtClean="0">
                <a:sym typeface="Wingdings" pitchFamily="2" charset="2"/>
              </a:rPr>
              <a:t> (stack </a:t>
            </a:r>
            <a:r>
              <a:rPr lang="en-US" b="1" smtClean="0">
                <a:solidFill>
                  <a:srgbClr val="FF0000"/>
                </a:solidFill>
                <a:sym typeface="Wingdings" pitchFamily="2" charset="2"/>
              </a:rPr>
              <a:t>cannot</a:t>
            </a:r>
            <a:r>
              <a:rPr lang="en-US" smtClean="0">
                <a:sym typeface="Wingdings" pitchFamily="2" charset="2"/>
              </a:rPr>
              <a:t> </a:t>
            </a:r>
            <a:r>
              <a:rPr lang="en-US" b="1" smtClean="0">
                <a:solidFill>
                  <a:srgbClr val="FF0000"/>
                </a:solidFill>
                <a:sym typeface="Wingdings" pitchFamily="2" charset="2"/>
              </a:rPr>
              <a:t>grow</a:t>
            </a:r>
            <a:r>
              <a:rPr lang="en-US" smtClean="0">
                <a:sym typeface="Wingdings" pitchFamily="2" charset="2"/>
              </a:rPr>
              <a:t>)</a:t>
            </a:r>
            <a:endParaRPr lang="en-US" sz="2400" b="1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on the Push Instruction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4838700" cy="2017713"/>
          </a:xfrm>
        </p:spPr>
        <p:txBody>
          <a:bodyPr/>
          <a:lstStyle/>
          <a:p>
            <a:pPr eaLnBrk="1" hangingPunct="1"/>
            <a:r>
              <a:rPr lang="en-US" smtClean="0"/>
              <a:t>Suppose we execute:</a:t>
            </a:r>
          </a:p>
          <a:p>
            <a:pPr lvl="1" eaLnBrk="1" hangingPunct="1"/>
            <a:r>
              <a:rPr lang="en-US" smtClean="0"/>
              <a:t>PUSH EAX ; EAX = 125C80FFh</a:t>
            </a:r>
          </a:p>
          <a:p>
            <a:pPr lvl="1" eaLnBrk="1" hangingPunct="1"/>
            <a:r>
              <a:rPr lang="en-US" smtClean="0"/>
              <a:t>PUSH EBX ; EBX = 2Eh</a:t>
            </a:r>
          </a:p>
          <a:p>
            <a:pPr lvl="1" eaLnBrk="1" hangingPunct="1"/>
            <a:r>
              <a:rPr lang="en-US" smtClean="0"/>
              <a:t>PUSH ECX ; ECX = 9B61Dh</a:t>
            </a:r>
          </a:p>
        </p:txBody>
      </p:sp>
      <p:sp>
        <p:nvSpPr>
          <p:cNvPr id="1044485" name="AutoShape 5"/>
          <p:cNvSpPr>
            <a:spLocks noChangeAspect="1" noChangeArrowheads="1" noTextEdit="1"/>
          </p:cNvSpPr>
          <p:nvPr/>
        </p:nvSpPr>
        <p:spPr bwMode="auto">
          <a:xfrm>
            <a:off x="1019175" y="3309938"/>
            <a:ext cx="7412038" cy="28844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5045075" y="3432175"/>
            <a:ext cx="3116263" cy="2501900"/>
            <a:chOff x="3094" y="1802"/>
            <a:chExt cx="1963" cy="1576"/>
          </a:xfrm>
        </p:grpSpPr>
        <p:sp>
          <p:nvSpPr>
            <p:cNvPr id="29728" name="Freeform 14"/>
            <p:cNvSpPr>
              <a:spLocks/>
            </p:cNvSpPr>
            <p:nvPr/>
          </p:nvSpPr>
          <p:spPr bwMode="auto">
            <a:xfrm>
              <a:off x="3647" y="2283"/>
              <a:ext cx="836" cy="64"/>
            </a:xfrm>
            <a:custGeom>
              <a:avLst/>
              <a:gdLst>
                <a:gd name="T0" fmla="*/ 771 w 836"/>
                <a:gd name="T1" fmla="*/ 0 h 64"/>
                <a:gd name="T2" fmla="*/ 0 w 836"/>
                <a:gd name="T3" fmla="*/ 0 h 64"/>
                <a:gd name="T4" fmla="*/ 65 w 836"/>
                <a:gd name="T5" fmla="*/ 64 h 64"/>
                <a:gd name="T6" fmla="*/ 836 w 836"/>
                <a:gd name="T7" fmla="*/ 64 h 64"/>
                <a:gd name="T8" fmla="*/ 771 w 836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6"/>
                <a:gd name="T16" fmla="*/ 0 h 64"/>
                <a:gd name="T17" fmla="*/ 836 w 836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6" h="64">
                  <a:moveTo>
                    <a:pt x="771" y="0"/>
                  </a:moveTo>
                  <a:lnTo>
                    <a:pt x="0" y="0"/>
                  </a:lnTo>
                  <a:lnTo>
                    <a:pt x="65" y="64"/>
                  </a:lnTo>
                  <a:lnTo>
                    <a:pt x="836" y="64"/>
                  </a:lnTo>
                  <a:lnTo>
                    <a:pt x="771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9" name="Freeform 15"/>
            <p:cNvSpPr>
              <a:spLocks/>
            </p:cNvSpPr>
            <p:nvPr/>
          </p:nvSpPr>
          <p:spPr bwMode="auto">
            <a:xfrm>
              <a:off x="4418" y="2026"/>
              <a:ext cx="65" cy="321"/>
            </a:xfrm>
            <a:custGeom>
              <a:avLst/>
              <a:gdLst>
                <a:gd name="T0" fmla="*/ 65 w 65"/>
                <a:gd name="T1" fmla="*/ 321 h 321"/>
                <a:gd name="T2" fmla="*/ 0 w 65"/>
                <a:gd name="T3" fmla="*/ 257 h 321"/>
                <a:gd name="T4" fmla="*/ 0 w 65"/>
                <a:gd name="T5" fmla="*/ 0 h 321"/>
                <a:gd name="T6" fmla="*/ 65 w 65"/>
                <a:gd name="T7" fmla="*/ 63 h 321"/>
                <a:gd name="T8" fmla="*/ 65 w 65"/>
                <a:gd name="T9" fmla="*/ 321 h 3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321"/>
                <a:gd name="T17" fmla="*/ 65 w 65"/>
                <a:gd name="T18" fmla="*/ 321 h 3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321">
                  <a:moveTo>
                    <a:pt x="65" y="321"/>
                  </a:moveTo>
                  <a:lnTo>
                    <a:pt x="0" y="257"/>
                  </a:lnTo>
                  <a:lnTo>
                    <a:pt x="0" y="0"/>
                  </a:lnTo>
                  <a:lnTo>
                    <a:pt x="65" y="63"/>
                  </a:lnTo>
                  <a:lnTo>
                    <a:pt x="65" y="321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0" name="Rectangle 16"/>
            <p:cNvSpPr>
              <a:spLocks noChangeArrowheads="1"/>
            </p:cNvSpPr>
            <p:nvPr/>
          </p:nvSpPr>
          <p:spPr bwMode="auto">
            <a:xfrm>
              <a:off x="3647" y="2026"/>
              <a:ext cx="771" cy="25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1" name="Rectangle 17"/>
            <p:cNvSpPr>
              <a:spLocks noChangeArrowheads="1"/>
            </p:cNvSpPr>
            <p:nvPr/>
          </p:nvSpPr>
          <p:spPr bwMode="auto">
            <a:xfrm>
              <a:off x="4074" y="2082"/>
              <a:ext cx="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2" name="Rectangle 20"/>
            <p:cNvSpPr>
              <a:spLocks noChangeArrowheads="1"/>
            </p:cNvSpPr>
            <p:nvPr/>
          </p:nvSpPr>
          <p:spPr bwMode="auto">
            <a:xfrm>
              <a:off x="4832" y="2897"/>
              <a:ext cx="22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Helvetica" pitchFamily="34" charset="0"/>
                </a:rPr>
                <a:t>ESP</a:t>
              </a:r>
              <a:endParaRPr lang="en-US"/>
            </a:p>
          </p:txBody>
        </p:sp>
        <p:sp>
          <p:nvSpPr>
            <p:cNvPr id="29733" name="Rectangle 21"/>
            <p:cNvSpPr>
              <a:spLocks noChangeArrowheads="1"/>
            </p:cNvSpPr>
            <p:nvPr/>
          </p:nvSpPr>
          <p:spPr bwMode="auto">
            <a:xfrm>
              <a:off x="3094" y="2100"/>
              <a:ext cx="54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ourier" pitchFamily="49" charset="0"/>
                </a:rPr>
                <a:t>0012FFC4</a:t>
              </a:r>
              <a:endParaRPr lang="en-US"/>
            </a:p>
          </p:txBody>
        </p:sp>
        <p:sp>
          <p:nvSpPr>
            <p:cNvPr id="29734" name="Rectangle 22"/>
            <p:cNvSpPr>
              <a:spLocks noChangeArrowheads="1"/>
            </p:cNvSpPr>
            <p:nvPr/>
          </p:nvSpPr>
          <p:spPr bwMode="auto">
            <a:xfrm>
              <a:off x="3094" y="2351"/>
              <a:ext cx="54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ourier" pitchFamily="49" charset="0"/>
                </a:rPr>
                <a:t>0012FFC0</a:t>
              </a:r>
              <a:endParaRPr lang="en-US"/>
            </a:p>
          </p:txBody>
        </p:sp>
        <p:sp>
          <p:nvSpPr>
            <p:cNvPr id="29735" name="Rectangle 23"/>
            <p:cNvSpPr>
              <a:spLocks noChangeArrowheads="1"/>
            </p:cNvSpPr>
            <p:nvPr/>
          </p:nvSpPr>
          <p:spPr bwMode="auto">
            <a:xfrm>
              <a:off x="3094" y="2608"/>
              <a:ext cx="54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ourier" pitchFamily="49" charset="0"/>
                </a:rPr>
                <a:t>0012FFBC</a:t>
              </a:r>
              <a:endParaRPr lang="en-US"/>
            </a:p>
          </p:txBody>
        </p:sp>
        <p:sp>
          <p:nvSpPr>
            <p:cNvPr id="29736" name="Rectangle 24"/>
            <p:cNvSpPr>
              <a:spLocks noChangeArrowheads="1"/>
            </p:cNvSpPr>
            <p:nvPr/>
          </p:nvSpPr>
          <p:spPr bwMode="auto">
            <a:xfrm>
              <a:off x="3094" y="2866"/>
              <a:ext cx="54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ourier" pitchFamily="49" charset="0"/>
                </a:rPr>
                <a:t>0012FFB8</a:t>
              </a:r>
              <a:endParaRPr lang="en-US"/>
            </a:p>
          </p:txBody>
        </p:sp>
        <p:sp>
          <p:nvSpPr>
            <p:cNvPr id="29737" name="Rectangle 25"/>
            <p:cNvSpPr>
              <a:spLocks noChangeArrowheads="1"/>
            </p:cNvSpPr>
            <p:nvPr/>
          </p:nvSpPr>
          <p:spPr bwMode="auto">
            <a:xfrm>
              <a:off x="3094" y="3124"/>
              <a:ext cx="54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ourier" pitchFamily="49" charset="0"/>
                </a:rPr>
                <a:t>0012FFB4</a:t>
              </a:r>
              <a:endParaRPr lang="en-US"/>
            </a:p>
          </p:txBody>
        </p:sp>
        <p:sp>
          <p:nvSpPr>
            <p:cNvPr id="29738" name="Freeform 26"/>
            <p:cNvSpPr>
              <a:spLocks/>
            </p:cNvSpPr>
            <p:nvPr/>
          </p:nvSpPr>
          <p:spPr bwMode="auto">
            <a:xfrm>
              <a:off x="3647" y="2541"/>
              <a:ext cx="836" cy="64"/>
            </a:xfrm>
            <a:custGeom>
              <a:avLst/>
              <a:gdLst>
                <a:gd name="T0" fmla="*/ 771 w 836"/>
                <a:gd name="T1" fmla="*/ 0 h 64"/>
                <a:gd name="T2" fmla="*/ 0 w 836"/>
                <a:gd name="T3" fmla="*/ 0 h 64"/>
                <a:gd name="T4" fmla="*/ 65 w 836"/>
                <a:gd name="T5" fmla="*/ 64 h 64"/>
                <a:gd name="T6" fmla="*/ 836 w 836"/>
                <a:gd name="T7" fmla="*/ 64 h 64"/>
                <a:gd name="T8" fmla="*/ 771 w 836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6"/>
                <a:gd name="T16" fmla="*/ 0 h 64"/>
                <a:gd name="T17" fmla="*/ 836 w 836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6" h="64">
                  <a:moveTo>
                    <a:pt x="771" y="0"/>
                  </a:moveTo>
                  <a:lnTo>
                    <a:pt x="0" y="0"/>
                  </a:lnTo>
                  <a:lnTo>
                    <a:pt x="65" y="64"/>
                  </a:lnTo>
                  <a:lnTo>
                    <a:pt x="836" y="64"/>
                  </a:lnTo>
                  <a:lnTo>
                    <a:pt x="771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9" name="Freeform 27"/>
            <p:cNvSpPr>
              <a:spLocks/>
            </p:cNvSpPr>
            <p:nvPr/>
          </p:nvSpPr>
          <p:spPr bwMode="auto">
            <a:xfrm>
              <a:off x="4418" y="2283"/>
              <a:ext cx="65" cy="322"/>
            </a:xfrm>
            <a:custGeom>
              <a:avLst/>
              <a:gdLst>
                <a:gd name="T0" fmla="*/ 65 w 65"/>
                <a:gd name="T1" fmla="*/ 322 h 322"/>
                <a:gd name="T2" fmla="*/ 0 w 65"/>
                <a:gd name="T3" fmla="*/ 258 h 322"/>
                <a:gd name="T4" fmla="*/ 0 w 65"/>
                <a:gd name="T5" fmla="*/ 0 h 322"/>
                <a:gd name="T6" fmla="*/ 65 w 65"/>
                <a:gd name="T7" fmla="*/ 64 h 322"/>
                <a:gd name="T8" fmla="*/ 65 w 65"/>
                <a:gd name="T9" fmla="*/ 322 h 3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322"/>
                <a:gd name="T17" fmla="*/ 65 w 65"/>
                <a:gd name="T18" fmla="*/ 322 h 3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322">
                  <a:moveTo>
                    <a:pt x="65" y="322"/>
                  </a:moveTo>
                  <a:lnTo>
                    <a:pt x="0" y="258"/>
                  </a:lnTo>
                  <a:lnTo>
                    <a:pt x="0" y="0"/>
                  </a:lnTo>
                  <a:lnTo>
                    <a:pt x="65" y="64"/>
                  </a:lnTo>
                  <a:lnTo>
                    <a:pt x="65" y="32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0" name="Rectangle 28"/>
            <p:cNvSpPr>
              <a:spLocks noChangeArrowheads="1"/>
            </p:cNvSpPr>
            <p:nvPr/>
          </p:nvSpPr>
          <p:spPr bwMode="auto">
            <a:xfrm>
              <a:off x="3647" y="2283"/>
              <a:ext cx="771" cy="258"/>
            </a:xfrm>
            <a:prstGeom prst="rect">
              <a:avLst/>
            </a:prstGeom>
            <a:solidFill>
              <a:srgbClr val="FFFF66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1" name="Rectangle 29"/>
            <p:cNvSpPr>
              <a:spLocks noChangeArrowheads="1"/>
            </p:cNvSpPr>
            <p:nvPr/>
          </p:nvSpPr>
          <p:spPr bwMode="auto">
            <a:xfrm>
              <a:off x="3759" y="2340"/>
              <a:ext cx="53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125C80FF</a:t>
              </a:r>
              <a:endParaRPr lang="en-US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2" name="Freeform 30"/>
            <p:cNvSpPr>
              <a:spLocks/>
            </p:cNvSpPr>
            <p:nvPr/>
          </p:nvSpPr>
          <p:spPr bwMode="auto">
            <a:xfrm>
              <a:off x="3647" y="2799"/>
              <a:ext cx="836" cy="63"/>
            </a:xfrm>
            <a:custGeom>
              <a:avLst/>
              <a:gdLst>
                <a:gd name="T0" fmla="*/ 771 w 836"/>
                <a:gd name="T1" fmla="*/ 0 h 63"/>
                <a:gd name="T2" fmla="*/ 0 w 836"/>
                <a:gd name="T3" fmla="*/ 0 h 63"/>
                <a:gd name="T4" fmla="*/ 65 w 836"/>
                <a:gd name="T5" fmla="*/ 63 h 63"/>
                <a:gd name="T6" fmla="*/ 836 w 836"/>
                <a:gd name="T7" fmla="*/ 63 h 63"/>
                <a:gd name="T8" fmla="*/ 771 w 836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6"/>
                <a:gd name="T16" fmla="*/ 0 h 63"/>
                <a:gd name="T17" fmla="*/ 836 w 836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6" h="63">
                  <a:moveTo>
                    <a:pt x="771" y="0"/>
                  </a:moveTo>
                  <a:lnTo>
                    <a:pt x="0" y="0"/>
                  </a:lnTo>
                  <a:lnTo>
                    <a:pt x="65" y="63"/>
                  </a:lnTo>
                  <a:lnTo>
                    <a:pt x="836" y="63"/>
                  </a:lnTo>
                  <a:lnTo>
                    <a:pt x="771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3" name="Freeform 31"/>
            <p:cNvSpPr>
              <a:spLocks/>
            </p:cNvSpPr>
            <p:nvPr/>
          </p:nvSpPr>
          <p:spPr bwMode="auto">
            <a:xfrm>
              <a:off x="4418" y="2541"/>
              <a:ext cx="65" cy="321"/>
            </a:xfrm>
            <a:custGeom>
              <a:avLst/>
              <a:gdLst>
                <a:gd name="T0" fmla="*/ 65 w 65"/>
                <a:gd name="T1" fmla="*/ 321 h 321"/>
                <a:gd name="T2" fmla="*/ 0 w 65"/>
                <a:gd name="T3" fmla="*/ 258 h 321"/>
                <a:gd name="T4" fmla="*/ 0 w 65"/>
                <a:gd name="T5" fmla="*/ 0 h 321"/>
                <a:gd name="T6" fmla="*/ 65 w 65"/>
                <a:gd name="T7" fmla="*/ 64 h 321"/>
                <a:gd name="T8" fmla="*/ 65 w 65"/>
                <a:gd name="T9" fmla="*/ 321 h 3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321"/>
                <a:gd name="T17" fmla="*/ 65 w 65"/>
                <a:gd name="T18" fmla="*/ 321 h 3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321">
                  <a:moveTo>
                    <a:pt x="65" y="321"/>
                  </a:moveTo>
                  <a:lnTo>
                    <a:pt x="0" y="258"/>
                  </a:lnTo>
                  <a:lnTo>
                    <a:pt x="0" y="0"/>
                  </a:lnTo>
                  <a:lnTo>
                    <a:pt x="65" y="64"/>
                  </a:lnTo>
                  <a:lnTo>
                    <a:pt x="65" y="321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4" name="Rectangle 32"/>
            <p:cNvSpPr>
              <a:spLocks noChangeArrowheads="1"/>
            </p:cNvSpPr>
            <p:nvPr/>
          </p:nvSpPr>
          <p:spPr bwMode="auto">
            <a:xfrm>
              <a:off x="3647" y="2541"/>
              <a:ext cx="771" cy="258"/>
            </a:xfrm>
            <a:prstGeom prst="rect">
              <a:avLst/>
            </a:prstGeom>
            <a:solidFill>
              <a:srgbClr val="FFFF66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5" name="Freeform 33"/>
            <p:cNvSpPr>
              <a:spLocks/>
            </p:cNvSpPr>
            <p:nvPr/>
          </p:nvSpPr>
          <p:spPr bwMode="auto">
            <a:xfrm>
              <a:off x="3647" y="3057"/>
              <a:ext cx="836" cy="63"/>
            </a:xfrm>
            <a:custGeom>
              <a:avLst/>
              <a:gdLst>
                <a:gd name="T0" fmla="*/ 771 w 836"/>
                <a:gd name="T1" fmla="*/ 0 h 63"/>
                <a:gd name="T2" fmla="*/ 0 w 836"/>
                <a:gd name="T3" fmla="*/ 0 h 63"/>
                <a:gd name="T4" fmla="*/ 65 w 836"/>
                <a:gd name="T5" fmla="*/ 63 h 63"/>
                <a:gd name="T6" fmla="*/ 836 w 836"/>
                <a:gd name="T7" fmla="*/ 63 h 63"/>
                <a:gd name="T8" fmla="*/ 771 w 836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6"/>
                <a:gd name="T16" fmla="*/ 0 h 63"/>
                <a:gd name="T17" fmla="*/ 836 w 836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6" h="63">
                  <a:moveTo>
                    <a:pt x="771" y="0"/>
                  </a:moveTo>
                  <a:lnTo>
                    <a:pt x="0" y="0"/>
                  </a:lnTo>
                  <a:lnTo>
                    <a:pt x="65" y="63"/>
                  </a:lnTo>
                  <a:lnTo>
                    <a:pt x="836" y="63"/>
                  </a:lnTo>
                  <a:lnTo>
                    <a:pt x="771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6" name="Freeform 34"/>
            <p:cNvSpPr>
              <a:spLocks/>
            </p:cNvSpPr>
            <p:nvPr/>
          </p:nvSpPr>
          <p:spPr bwMode="auto">
            <a:xfrm>
              <a:off x="4418" y="2799"/>
              <a:ext cx="65" cy="321"/>
            </a:xfrm>
            <a:custGeom>
              <a:avLst/>
              <a:gdLst>
                <a:gd name="T0" fmla="*/ 65 w 65"/>
                <a:gd name="T1" fmla="*/ 321 h 321"/>
                <a:gd name="T2" fmla="*/ 0 w 65"/>
                <a:gd name="T3" fmla="*/ 258 h 321"/>
                <a:gd name="T4" fmla="*/ 0 w 65"/>
                <a:gd name="T5" fmla="*/ 0 h 321"/>
                <a:gd name="T6" fmla="*/ 65 w 65"/>
                <a:gd name="T7" fmla="*/ 63 h 321"/>
                <a:gd name="T8" fmla="*/ 65 w 65"/>
                <a:gd name="T9" fmla="*/ 321 h 3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321"/>
                <a:gd name="T17" fmla="*/ 65 w 65"/>
                <a:gd name="T18" fmla="*/ 321 h 3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321">
                  <a:moveTo>
                    <a:pt x="65" y="321"/>
                  </a:moveTo>
                  <a:lnTo>
                    <a:pt x="0" y="258"/>
                  </a:lnTo>
                  <a:lnTo>
                    <a:pt x="0" y="0"/>
                  </a:lnTo>
                  <a:lnTo>
                    <a:pt x="65" y="63"/>
                  </a:lnTo>
                  <a:lnTo>
                    <a:pt x="65" y="321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7" name="Rectangle 35"/>
            <p:cNvSpPr>
              <a:spLocks noChangeArrowheads="1"/>
            </p:cNvSpPr>
            <p:nvPr/>
          </p:nvSpPr>
          <p:spPr bwMode="auto">
            <a:xfrm>
              <a:off x="3647" y="2799"/>
              <a:ext cx="771" cy="258"/>
            </a:xfrm>
            <a:prstGeom prst="rect">
              <a:avLst/>
            </a:prstGeom>
            <a:solidFill>
              <a:srgbClr val="FFFF66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8" name="Freeform 36"/>
            <p:cNvSpPr>
              <a:spLocks/>
            </p:cNvSpPr>
            <p:nvPr/>
          </p:nvSpPr>
          <p:spPr bwMode="auto">
            <a:xfrm>
              <a:off x="3647" y="3314"/>
              <a:ext cx="836" cy="64"/>
            </a:xfrm>
            <a:custGeom>
              <a:avLst/>
              <a:gdLst>
                <a:gd name="T0" fmla="*/ 771 w 836"/>
                <a:gd name="T1" fmla="*/ 0 h 64"/>
                <a:gd name="T2" fmla="*/ 0 w 836"/>
                <a:gd name="T3" fmla="*/ 0 h 64"/>
                <a:gd name="T4" fmla="*/ 65 w 836"/>
                <a:gd name="T5" fmla="*/ 64 h 64"/>
                <a:gd name="T6" fmla="*/ 836 w 836"/>
                <a:gd name="T7" fmla="*/ 64 h 64"/>
                <a:gd name="T8" fmla="*/ 771 w 836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6"/>
                <a:gd name="T16" fmla="*/ 0 h 64"/>
                <a:gd name="T17" fmla="*/ 836 w 836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6" h="64">
                  <a:moveTo>
                    <a:pt x="771" y="0"/>
                  </a:moveTo>
                  <a:lnTo>
                    <a:pt x="0" y="0"/>
                  </a:lnTo>
                  <a:lnTo>
                    <a:pt x="65" y="64"/>
                  </a:lnTo>
                  <a:lnTo>
                    <a:pt x="836" y="64"/>
                  </a:lnTo>
                  <a:lnTo>
                    <a:pt x="771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9" name="Freeform 37"/>
            <p:cNvSpPr>
              <a:spLocks/>
            </p:cNvSpPr>
            <p:nvPr/>
          </p:nvSpPr>
          <p:spPr bwMode="auto">
            <a:xfrm>
              <a:off x="4418" y="3057"/>
              <a:ext cx="65" cy="321"/>
            </a:xfrm>
            <a:custGeom>
              <a:avLst/>
              <a:gdLst>
                <a:gd name="T0" fmla="*/ 65 w 65"/>
                <a:gd name="T1" fmla="*/ 321 h 321"/>
                <a:gd name="T2" fmla="*/ 0 w 65"/>
                <a:gd name="T3" fmla="*/ 257 h 321"/>
                <a:gd name="T4" fmla="*/ 0 w 65"/>
                <a:gd name="T5" fmla="*/ 0 h 321"/>
                <a:gd name="T6" fmla="*/ 65 w 65"/>
                <a:gd name="T7" fmla="*/ 63 h 321"/>
                <a:gd name="T8" fmla="*/ 65 w 65"/>
                <a:gd name="T9" fmla="*/ 321 h 3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321"/>
                <a:gd name="T17" fmla="*/ 65 w 65"/>
                <a:gd name="T18" fmla="*/ 321 h 3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321">
                  <a:moveTo>
                    <a:pt x="65" y="321"/>
                  </a:moveTo>
                  <a:lnTo>
                    <a:pt x="0" y="257"/>
                  </a:lnTo>
                  <a:lnTo>
                    <a:pt x="0" y="0"/>
                  </a:lnTo>
                  <a:lnTo>
                    <a:pt x="65" y="63"/>
                  </a:lnTo>
                  <a:lnTo>
                    <a:pt x="65" y="321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0" name="Rectangle 38"/>
            <p:cNvSpPr>
              <a:spLocks noChangeArrowheads="1"/>
            </p:cNvSpPr>
            <p:nvPr/>
          </p:nvSpPr>
          <p:spPr bwMode="auto">
            <a:xfrm>
              <a:off x="3647" y="3057"/>
              <a:ext cx="771" cy="25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1" name="Rectangle 57"/>
            <p:cNvSpPr>
              <a:spLocks noChangeArrowheads="1"/>
            </p:cNvSpPr>
            <p:nvPr/>
          </p:nvSpPr>
          <p:spPr bwMode="auto">
            <a:xfrm>
              <a:off x="3885" y="1802"/>
              <a:ext cx="36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Helvetica" pitchFamily="34" charset="0"/>
                </a:rPr>
                <a:t>AFTER</a:t>
              </a:r>
              <a:endParaRPr lang="en-US"/>
            </a:p>
          </p:txBody>
        </p:sp>
        <p:sp>
          <p:nvSpPr>
            <p:cNvPr id="29752" name="Rectangle 61"/>
            <p:cNvSpPr>
              <a:spLocks noChangeArrowheads="1"/>
            </p:cNvSpPr>
            <p:nvPr/>
          </p:nvSpPr>
          <p:spPr bwMode="auto">
            <a:xfrm>
              <a:off x="3762" y="2595"/>
              <a:ext cx="53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0000002E</a:t>
              </a:r>
              <a:endParaRPr lang="en-US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3" name="Rectangle 62"/>
            <p:cNvSpPr>
              <a:spLocks noChangeArrowheads="1"/>
            </p:cNvSpPr>
            <p:nvPr/>
          </p:nvSpPr>
          <p:spPr bwMode="auto">
            <a:xfrm>
              <a:off x="3762" y="2861"/>
              <a:ext cx="53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0009B61D</a:t>
              </a:r>
              <a:endParaRPr lang="en-US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4" name="Line 63"/>
            <p:cNvSpPr>
              <a:spLocks noChangeShapeType="1"/>
            </p:cNvSpPr>
            <p:nvPr/>
          </p:nvSpPr>
          <p:spPr bwMode="auto">
            <a:xfrm flipH="1">
              <a:off x="4513" y="2958"/>
              <a:ext cx="2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3" name="Group 66"/>
          <p:cNvGrpSpPr>
            <a:grpSpLocks/>
          </p:cNvGrpSpPr>
          <p:nvPr/>
        </p:nvGrpSpPr>
        <p:grpSpPr bwMode="auto">
          <a:xfrm>
            <a:off x="1373188" y="3408363"/>
            <a:ext cx="3116262" cy="2525712"/>
            <a:chOff x="781" y="1787"/>
            <a:chExt cx="1963" cy="1591"/>
          </a:xfrm>
        </p:grpSpPr>
        <p:sp>
          <p:nvSpPr>
            <p:cNvPr id="29704" name="Freeform 7"/>
            <p:cNvSpPr>
              <a:spLocks/>
            </p:cNvSpPr>
            <p:nvPr/>
          </p:nvSpPr>
          <p:spPr bwMode="auto">
            <a:xfrm>
              <a:off x="1334" y="2283"/>
              <a:ext cx="836" cy="64"/>
            </a:xfrm>
            <a:custGeom>
              <a:avLst/>
              <a:gdLst>
                <a:gd name="T0" fmla="*/ 771 w 836"/>
                <a:gd name="T1" fmla="*/ 0 h 64"/>
                <a:gd name="T2" fmla="*/ 0 w 836"/>
                <a:gd name="T3" fmla="*/ 0 h 64"/>
                <a:gd name="T4" fmla="*/ 65 w 836"/>
                <a:gd name="T5" fmla="*/ 64 h 64"/>
                <a:gd name="T6" fmla="*/ 836 w 836"/>
                <a:gd name="T7" fmla="*/ 64 h 64"/>
                <a:gd name="T8" fmla="*/ 771 w 836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6"/>
                <a:gd name="T16" fmla="*/ 0 h 64"/>
                <a:gd name="T17" fmla="*/ 836 w 836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6" h="64">
                  <a:moveTo>
                    <a:pt x="771" y="0"/>
                  </a:moveTo>
                  <a:lnTo>
                    <a:pt x="0" y="0"/>
                  </a:lnTo>
                  <a:lnTo>
                    <a:pt x="65" y="64"/>
                  </a:lnTo>
                  <a:lnTo>
                    <a:pt x="836" y="64"/>
                  </a:lnTo>
                  <a:lnTo>
                    <a:pt x="771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Freeform 8"/>
            <p:cNvSpPr>
              <a:spLocks/>
            </p:cNvSpPr>
            <p:nvPr/>
          </p:nvSpPr>
          <p:spPr bwMode="auto">
            <a:xfrm>
              <a:off x="2105" y="2026"/>
              <a:ext cx="65" cy="321"/>
            </a:xfrm>
            <a:custGeom>
              <a:avLst/>
              <a:gdLst>
                <a:gd name="T0" fmla="*/ 65 w 65"/>
                <a:gd name="T1" fmla="*/ 321 h 321"/>
                <a:gd name="T2" fmla="*/ 0 w 65"/>
                <a:gd name="T3" fmla="*/ 257 h 321"/>
                <a:gd name="T4" fmla="*/ 0 w 65"/>
                <a:gd name="T5" fmla="*/ 0 h 321"/>
                <a:gd name="T6" fmla="*/ 65 w 65"/>
                <a:gd name="T7" fmla="*/ 63 h 321"/>
                <a:gd name="T8" fmla="*/ 65 w 65"/>
                <a:gd name="T9" fmla="*/ 321 h 3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321"/>
                <a:gd name="T17" fmla="*/ 65 w 65"/>
                <a:gd name="T18" fmla="*/ 321 h 3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321">
                  <a:moveTo>
                    <a:pt x="65" y="321"/>
                  </a:moveTo>
                  <a:lnTo>
                    <a:pt x="0" y="257"/>
                  </a:lnTo>
                  <a:lnTo>
                    <a:pt x="0" y="0"/>
                  </a:lnTo>
                  <a:lnTo>
                    <a:pt x="65" y="63"/>
                  </a:lnTo>
                  <a:lnTo>
                    <a:pt x="65" y="321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6" name="Rectangle 9"/>
            <p:cNvSpPr>
              <a:spLocks noChangeArrowheads="1"/>
            </p:cNvSpPr>
            <p:nvPr/>
          </p:nvSpPr>
          <p:spPr bwMode="auto">
            <a:xfrm>
              <a:off x="1334" y="2026"/>
              <a:ext cx="771" cy="25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7" name="Rectangle 10"/>
            <p:cNvSpPr>
              <a:spLocks noChangeArrowheads="1"/>
            </p:cNvSpPr>
            <p:nvPr/>
          </p:nvSpPr>
          <p:spPr bwMode="auto">
            <a:xfrm>
              <a:off x="1761" y="2082"/>
              <a:ext cx="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8" name="Freeform 11"/>
            <p:cNvSpPr>
              <a:spLocks/>
            </p:cNvSpPr>
            <p:nvPr/>
          </p:nvSpPr>
          <p:spPr bwMode="auto">
            <a:xfrm>
              <a:off x="1334" y="2541"/>
              <a:ext cx="836" cy="64"/>
            </a:xfrm>
            <a:custGeom>
              <a:avLst/>
              <a:gdLst>
                <a:gd name="T0" fmla="*/ 771 w 836"/>
                <a:gd name="T1" fmla="*/ 0 h 64"/>
                <a:gd name="T2" fmla="*/ 0 w 836"/>
                <a:gd name="T3" fmla="*/ 0 h 64"/>
                <a:gd name="T4" fmla="*/ 65 w 836"/>
                <a:gd name="T5" fmla="*/ 64 h 64"/>
                <a:gd name="T6" fmla="*/ 836 w 836"/>
                <a:gd name="T7" fmla="*/ 64 h 64"/>
                <a:gd name="T8" fmla="*/ 771 w 836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6"/>
                <a:gd name="T16" fmla="*/ 0 h 64"/>
                <a:gd name="T17" fmla="*/ 836 w 836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6" h="64">
                  <a:moveTo>
                    <a:pt x="771" y="0"/>
                  </a:moveTo>
                  <a:lnTo>
                    <a:pt x="0" y="0"/>
                  </a:lnTo>
                  <a:lnTo>
                    <a:pt x="65" y="64"/>
                  </a:lnTo>
                  <a:lnTo>
                    <a:pt x="836" y="64"/>
                  </a:lnTo>
                  <a:lnTo>
                    <a:pt x="771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Freeform 12"/>
            <p:cNvSpPr>
              <a:spLocks/>
            </p:cNvSpPr>
            <p:nvPr/>
          </p:nvSpPr>
          <p:spPr bwMode="auto">
            <a:xfrm>
              <a:off x="2105" y="2283"/>
              <a:ext cx="65" cy="322"/>
            </a:xfrm>
            <a:custGeom>
              <a:avLst/>
              <a:gdLst>
                <a:gd name="T0" fmla="*/ 65 w 65"/>
                <a:gd name="T1" fmla="*/ 322 h 322"/>
                <a:gd name="T2" fmla="*/ 0 w 65"/>
                <a:gd name="T3" fmla="*/ 258 h 322"/>
                <a:gd name="T4" fmla="*/ 0 w 65"/>
                <a:gd name="T5" fmla="*/ 0 h 322"/>
                <a:gd name="T6" fmla="*/ 65 w 65"/>
                <a:gd name="T7" fmla="*/ 64 h 322"/>
                <a:gd name="T8" fmla="*/ 65 w 65"/>
                <a:gd name="T9" fmla="*/ 322 h 3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322"/>
                <a:gd name="T17" fmla="*/ 65 w 65"/>
                <a:gd name="T18" fmla="*/ 322 h 3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322">
                  <a:moveTo>
                    <a:pt x="65" y="322"/>
                  </a:moveTo>
                  <a:lnTo>
                    <a:pt x="0" y="258"/>
                  </a:lnTo>
                  <a:lnTo>
                    <a:pt x="0" y="0"/>
                  </a:lnTo>
                  <a:lnTo>
                    <a:pt x="65" y="64"/>
                  </a:lnTo>
                  <a:lnTo>
                    <a:pt x="65" y="32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0" name="Rectangle 13"/>
            <p:cNvSpPr>
              <a:spLocks noChangeArrowheads="1"/>
            </p:cNvSpPr>
            <p:nvPr/>
          </p:nvSpPr>
          <p:spPr bwMode="auto">
            <a:xfrm>
              <a:off x="1334" y="2283"/>
              <a:ext cx="771" cy="25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Rectangle 41"/>
            <p:cNvSpPr>
              <a:spLocks noChangeArrowheads="1"/>
            </p:cNvSpPr>
            <p:nvPr/>
          </p:nvSpPr>
          <p:spPr bwMode="auto">
            <a:xfrm>
              <a:off x="2519" y="2117"/>
              <a:ext cx="22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Helvetica" pitchFamily="34" charset="0"/>
                </a:rPr>
                <a:t>ESP</a:t>
              </a:r>
              <a:endParaRPr lang="en-US"/>
            </a:p>
          </p:txBody>
        </p:sp>
        <p:sp>
          <p:nvSpPr>
            <p:cNvPr id="29712" name="Rectangle 42"/>
            <p:cNvSpPr>
              <a:spLocks noChangeArrowheads="1"/>
            </p:cNvSpPr>
            <p:nvPr/>
          </p:nvSpPr>
          <p:spPr bwMode="auto">
            <a:xfrm>
              <a:off x="781" y="2115"/>
              <a:ext cx="54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ourier" pitchFamily="49" charset="0"/>
                </a:rPr>
                <a:t>0012FFC4</a:t>
              </a:r>
              <a:endParaRPr lang="en-US"/>
            </a:p>
          </p:txBody>
        </p:sp>
        <p:sp>
          <p:nvSpPr>
            <p:cNvPr id="29713" name="Rectangle 43"/>
            <p:cNvSpPr>
              <a:spLocks noChangeArrowheads="1"/>
            </p:cNvSpPr>
            <p:nvPr/>
          </p:nvSpPr>
          <p:spPr bwMode="auto">
            <a:xfrm>
              <a:off x="1526" y="1787"/>
              <a:ext cx="46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Helvetica" pitchFamily="34" charset="0"/>
                </a:rPr>
                <a:t>BEFORE</a:t>
              </a:r>
              <a:endParaRPr lang="en-US"/>
            </a:p>
          </p:txBody>
        </p:sp>
        <p:sp>
          <p:nvSpPr>
            <p:cNvPr id="29714" name="Rectangle 44"/>
            <p:cNvSpPr>
              <a:spLocks noChangeArrowheads="1"/>
            </p:cNvSpPr>
            <p:nvPr/>
          </p:nvSpPr>
          <p:spPr bwMode="auto">
            <a:xfrm>
              <a:off x="781" y="2366"/>
              <a:ext cx="54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ourier" pitchFamily="49" charset="0"/>
                </a:rPr>
                <a:t>0012FFC0</a:t>
              </a:r>
              <a:endParaRPr lang="en-US"/>
            </a:p>
          </p:txBody>
        </p:sp>
        <p:sp>
          <p:nvSpPr>
            <p:cNvPr id="29715" name="Rectangle 45"/>
            <p:cNvSpPr>
              <a:spLocks noChangeArrowheads="1"/>
            </p:cNvSpPr>
            <p:nvPr/>
          </p:nvSpPr>
          <p:spPr bwMode="auto">
            <a:xfrm>
              <a:off x="781" y="2624"/>
              <a:ext cx="54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ourier" pitchFamily="49" charset="0"/>
                </a:rPr>
                <a:t>0012FFBC</a:t>
              </a:r>
              <a:endParaRPr lang="en-US"/>
            </a:p>
          </p:txBody>
        </p:sp>
        <p:sp>
          <p:nvSpPr>
            <p:cNvPr id="29716" name="Rectangle 46"/>
            <p:cNvSpPr>
              <a:spLocks noChangeArrowheads="1"/>
            </p:cNvSpPr>
            <p:nvPr/>
          </p:nvSpPr>
          <p:spPr bwMode="auto">
            <a:xfrm>
              <a:off x="781" y="2882"/>
              <a:ext cx="54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ourier" pitchFamily="49" charset="0"/>
                </a:rPr>
                <a:t>0012FFB8</a:t>
              </a:r>
              <a:endParaRPr lang="en-US"/>
            </a:p>
          </p:txBody>
        </p:sp>
        <p:sp>
          <p:nvSpPr>
            <p:cNvPr id="29717" name="Rectangle 47"/>
            <p:cNvSpPr>
              <a:spLocks noChangeArrowheads="1"/>
            </p:cNvSpPr>
            <p:nvPr/>
          </p:nvSpPr>
          <p:spPr bwMode="auto">
            <a:xfrm>
              <a:off x="781" y="3139"/>
              <a:ext cx="54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ourier" pitchFamily="49" charset="0"/>
                </a:rPr>
                <a:t>0012FFB4</a:t>
              </a:r>
              <a:endParaRPr lang="en-US"/>
            </a:p>
          </p:txBody>
        </p:sp>
        <p:sp>
          <p:nvSpPr>
            <p:cNvPr id="29718" name="Freeform 48"/>
            <p:cNvSpPr>
              <a:spLocks/>
            </p:cNvSpPr>
            <p:nvPr/>
          </p:nvSpPr>
          <p:spPr bwMode="auto">
            <a:xfrm>
              <a:off x="1334" y="2799"/>
              <a:ext cx="836" cy="63"/>
            </a:xfrm>
            <a:custGeom>
              <a:avLst/>
              <a:gdLst>
                <a:gd name="T0" fmla="*/ 771 w 836"/>
                <a:gd name="T1" fmla="*/ 0 h 63"/>
                <a:gd name="T2" fmla="*/ 0 w 836"/>
                <a:gd name="T3" fmla="*/ 0 h 63"/>
                <a:gd name="T4" fmla="*/ 65 w 836"/>
                <a:gd name="T5" fmla="*/ 63 h 63"/>
                <a:gd name="T6" fmla="*/ 836 w 836"/>
                <a:gd name="T7" fmla="*/ 63 h 63"/>
                <a:gd name="T8" fmla="*/ 771 w 836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6"/>
                <a:gd name="T16" fmla="*/ 0 h 63"/>
                <a:gd name="T17" fmla="*/ 836 w 836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6" h="63">
                  <a:moveTo>
                    <a:pt x="771" y="0"/>
                  </a:moveTo>
                  <a:lnTo>
                    <a:pt x="0" y="0"/>
                  </a:lnTo>
                  <a:lnTo>
                    <a:pt x="65" y="63"/>
                  </a:lnTo>
                  <a:lnTo>
                    <a:pt x="836" y="63"/>
                  </a:lnTo>
                  <a:lnTo>
                    <a:pt x="771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Freeform 49"/>
            <p:cNvSpPr>
              <a:spLocks/>
            </p:cNvSpPr>
            <p:nvPr/>
          </p:nvSpPr>
          <p:spPr bwMode="auto">
            <a:xfrm>
              <a:off x="2105" y="2541"/>
              <a:ext cx="65" cy="321"/>
            </a:xfrm>
            <a:custGeom>
              <a:avLst/>
              <a:gdLst>
                <a:gd name="T0" fmla="*/ 65 w 65"/>
                <a:gd name="T1" fmla="*/ 321 h 321"/>
                <a:gd name="T2" fmla="*/ 0 w 65"/>
                <a:gd name="T3" fmla="*/ 258 h 321"/>
                <a:gd name="T4" fmla="*/ 0 w 65"/>
                <a:gd name="T5" fmla="*/ 0 h 321"/>
                <a:gd name="T6" fmla="*/ 65 w 65"/>
                <a:gd name="T7" fmla="*/ 64 h 321"/>
                <a:gd name="T8" fmla="*/ 65 w 65"/>
                <a:gd name="T9" fmla="*/ 321 h 3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321"/>
                <a:gd name="T17" fmla="*/ 65 w 65"/>
                <a:gd name="T18" fmla="*/ 321 h 3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321">
                  <a:moveTo>
                    <a:pt x="65" y="321"/>
                  </a:moveTo>
                  <a:lnTo>
                    <a:pt x="0" y="258"/>
                  </a:lnTo>
                  <a:lnTo>
                    <a:pt x="0" y="0"/>
                  </a:lnTo>
                  <a:lnTo>
                    <a:pt x="65" y="64"/>
                  </a:lnTo>
                  <a:lnTo>
                    <a:pt x="65" y="321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Rectangle 50"/>
            <p:cNvSpPr>
              <a:spLocks noChangeArrowheads="1"/>
            </p:cNvSpPr>
            <p:nvPr/>
          </p:nvSpPr>
          <p:spPr bwMode="auto">
            <a:xfrm>
              <a:off x="1334" y="2541"/>
              <a:ext cx="771" cy="25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Freeform 51"/>
            <p:cNvSpPr>
              <a:spLocks/>
            </p:cNvSpPr>
            <p:nvPr/>
          </p:nvSpPr>
          <p:spPr bwMode="auto">
            <a:xfrm>
              <a:off x="1334" y="3057"/>
              <a:ext cx="836" cy="63"/>
            </a:xfrm>
            <a:custGeom>
              <a:avLst/>
              <a:gdLst>
                <a:gd name="T0" fmla="*/ 771 w 836"/>
                <a:gd name="T1" fmla="*/ 0 h 63"/>
                <a:gd name="T2" fmla="*/ 0 w 836"/>
                <a:gd name="T3" fmla="*/ 0 h 63"/>
                <a:gd name="T4" fmla="*/ 65 w 836"/>
                <a:gd name="T5" fmla="*/ 63 h 63"/>
                <a:gd name="T6" fmla="*/ 836 w 836"/>
                <a:gd name="T7" fmla="*/ 63 h 63"/>
                <a:gd name="T8" fmla="*/ 771 w 836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6"/>
                <a:gd name="T16" fmla="*/ 0 h 63"/>
                <a:gd name="T17" fmla="*/ 836 w 836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6" h="63">
                  <a:moveTo>
                    <a:pt x="771" y="0"/>
                  </a:moveTo>
                  <a:lnTo>
                    <a:pt x="0" y="0"/>
                  </a:lnTo>
                  <a:lnTo>
                    <a:pt x="65" y="63"/>
                  </a:lnTo>
                  <a:lnTo>
                    <a:pt x="836" y="63"/>
                  </a:lnTo>
                  <a:lnTo>
                    <a:pt x="771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Freeform 52"/>
            <p:cNvSpPr>
              <a:spLocks/>
            </p:cNvSpPr>
            <p:nvPr/>
          </p:nvSpPr>
          <p:spPr bwMode="auto">
            <a:xfrm>
              <a:off x="2105" y="2799"/>
              <a:ext cx="65" cy="321"/>
            </a:xfrm>
            <a:custGeom>
              <a:avLst/>
              <a:gdLst>
                <a:gd name="T0" fmla="*/ 65 w 65"/>
                <a:gd name="T1" fmla="*/ 321 h 321"/>
                <a:gd name="T2" fmla="*/ 0 w 65"/>
                <a:gd name="T3" fmla="*/ 258 h 321"/>
                <a:gd name="T4" fmla="*/ 0 w 65"/>
                <a:gd name="T5" fmla="*/ 0 h 321"/>
                <a:gd name="T6" fmla="*/ 65 w 65"/>
                <a:gd name="T7" fmla="*/ 63 h 321"/>
                <a:gd name="T8" fmla="*/ 65 w 65"/>
                <a:gd name="T9" fmla="*/ 321 h 3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321"/>
                <a:gd name="T17" fmla="*/ 65 w 65"/>
                <a:gd name="T18" fmla="*/ 321 h 3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321">
                  <a:moveTo>
                    <a:pt x="65" y="321"/>
                  </a:moveTo>
                  <a:lnTo>
                    <a:pt x="0" y="258"/>
                  </a:lnTo>
                  <a:lnTo>
                    <a:pt x="0" y="0"/>
                  </a:lnTo>
                  <a:lnTo>
                    <a:pt x="65" y="63"/>
                  </a:lnTo>
                  <a:lnTo>
                    <a:pt x="65" y="321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Rectangle 53"/>
            <p:cNvSpPr>
              <a:spLocks noChangeArrowheads="1"/>
            </p:cNvSpPr>
            <p:nvPr/>
          </p:nvSpPr>
          <p:spPr bwMode="auto">
            <a:xfrm>
              <a:off x="1334" y="2799"/>
              <a:ext cx="771" cy="25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Freeform 54"/>
            <p:cNvSpPr>
              <a:spLocks/>
            </p:cNvSpPr>
            <p:nvPr/>
          </p:nvSpPr>
          <p:spPr bwMode="auto">
            <a:xfrm>
              <a:off x="1334" y="3314"/>
              <a:ext cx="836" cy="64"/>
            </a:xfrm>
            <a:custGeom>
              <a:avLst/>
              <a:gdLst>
                <a:gd name="T0" fmla="*/ 771 w 836"/>
                <a:gd name="T1" fmla="*/ 0 h 64"/>
                <a:gd name="T2" fmla="*/ 0 w 836"/>
                <a:gd name="T3" fmla="*/ 0 h 64"/>
                <a:gd name="T4" fmla="*/ 65 w 836"/>
                <a:gd name="T5" fmla="*/ 64 h 64"/>
                <a:gd name="T6" fmla="*/ 836 w 836"/>
                <a:gd name="T7" fmla="*/ 64 h 64"/>
                <a:gd name="T8" fmla="*/ 771 w 836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6"/>
                <a:gd name="T16" fmla="*/ 0 h 64"/>
                <a:gd name="T17" fmla="*/ 836 w 836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6" h="64">
                  <a:moveTo>
                    <a:pt x="771" y="0"/>
                  </a:moveTo>
                  <a:lnTo>
                    <a:pt x="0" y="0"/>
                  </a:lnTo>
                  <a:lnTo>
                    <a:pt x="65" y="64"/>
                  </a:lnTo>
                  <a:lnTo>
                    <a:pt x="836" y="64"/>
                  </a:lnTo>
                  <a:lnTo>
                    <a:pt x="771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Freeform 55"/>
            <p:cNvSpPr>
              <a:spLocks/>
            </p:cNvSpPr>
            <p:nvPr/>
          </p:nvSpPr>
          <p:spPr bwMode="auto">
            <a:xfrm>
              <a:off x="2105" y="3057"/>
              <a:ext cx="65" cy="321"/>
            </a:xfrm>
            <a:custGeom>
              <a:avLst/>
              <a:gdLst>
                <a:gd name="T0" fmla="*/ 65 w 65"/>
                <a:gd name="T1" fmla="*/ 321 h 321"/>
                <a:gd name="T2" fmla="*/ 0 w 65"/>
                <a:gd name="T3" fmla="*/ 257 h 321"/>
                <a:gd name="T4" fmla="*/ 0 w 65"/>
                <a:gd name="T5" fmla="*/ 0 h 321"/>
                <a:gd name="T6" fmla="*/ 65 w 65"/>
                <a:gd name="T7" fmla="*/ 63 h 321"/>
                <a:gd name="T8" fmla="*/ 65 w 65"/>
                <a:gd name="T9" fmla="*/ 321 h 3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321"/>
                <a:gd name="T17" fmla="*/ 65 w 65"/>
                <a:gd name="T18" fmla="*/ 321 h 3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321">
                  <a:moveTo>
                    <a:pt x="65" y="321"/>
                  </a:moveTo>
                  <a:lnTo>
                    <a:pt x="0" y="257"/>
                  </a:lnTo>
                  <a:lnTo>
                    <a:pt x="0" y="0"/>
                  </a:lnTo>
                  <a:lnTo>
                    <a:pt x="65" y="63"/>
                  </a:lnTo>
                  <a:lnTo>
                    <a:pt x="65" y="321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Rectangle 56"/>
            <p:cNvSpPr>
              <a:spLocks noChangeArrowheads="1"/>
            </p:cNvSpPr>
            <p:nvPr/>
          </p:nvSpPr>
          <p:spPr bwMode="auto">
            <a:xfrm>
              <a:off x="1334" y="3057"/>
              <a:ext cx="771" cy="25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7" name="Line 65"/>
            <p:cNvSpPr>
              <a:spLocks noChangeShapeType="1"/>
            </p:cNvSpPr>
            <p:nvPr/>
          </p:nvSpPr>
          <p:spPr bwMode="auto">
            <a:xfrm flipH="1">
              <a:off x="2227" y="2196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1044547" name="Rectangle 67"/>
          <p:cNvSpPr>
            <a:spLocks noChangeArrowheads="1"/>
          </p:cNvSpPr>
          <p:nvPr/>
        </p:nvSpPr>
        <p:spPr bwMode="auto">
          <a:xfrm>
            <a:off x="5551488" y="1296988"/>
            <a:ext cx="2879725" cy="17859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30000"/>
              </a:spcBef>
            </a:pPr>
            <a:r>
              <a:rPr lang="en-US" sz="2400">
                <a:sym typeface="Wingdings" pitchFamily="2" charset="2"/>
              </a:rPr>
              <a:t>The stack grows </a:t>
            </a:r>
            <a:r>
              <a:rPr lang="en-US" sz="2400">
                <a:solidFill>
                  <a:srgbClr val="FF0000"/>
                </a:solidFill>
                <a:sym typeface="Wingdings" pitchFamily="2" charset="2"/>
              </a:rPr>
              <a:t>downwards</a:t>
            </a:r>
          </a:p>
          <a:p>
            <a:pPr>
              <a:spcBef>
                <a:spcPct val="30000"/>
              </a:spcBef>
            </a:pPr>
            <a:r>
              <a:rPr lang="en-US" sz="2400">
                <a:sym typeface="Wingdings" pitchFamily="2" charset="2"/>
              </a:rPr>
              <a:t>The area below ESP is </a:t>
            </a:r>
            <a:r>
              <a:rPr lang="en-US" sz="2400">
                <a:solidFill>
                  <a:srgbClr val="FF0000"/>
                </a:solidFill>
                <a:sym typeface="Wingdings" pitchFamily="2" charset="2"/>
              </a:rPr>
              <a:t>free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4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4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485" grpId="0" animBg="1"/>
      <p:bldP spid="104454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Pop Instruction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2688"/>
            <a:ext cx="8229600" cy="51260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 dest32 (r/m32)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mtClean="0"/>
              <a:t>32-bit doubleword at ESP is first copied into dest32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</a:rPr>
              <a:t>dest32 = </a:t>
            </a:r>
            <a:r>
              <a:rPr lang="en-US" sz="2000" b="1" smtClean="0">
                <a:solidFill>
                  <a:srgbClr val="FF0000"/>
                </a:solidFill>
                <a:sym typeface="Wingdings" pitchFamily="2" charset="2"/>
              </a:rPr>
              <a:t>[ESP]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mtClean="0"/>
              <a:t>ESP is then incremented by 4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</a:rPr>
              <a:t>ESP = ESP + 4</a:t>
            </a:r>
            <a:r>
              <a:rPr lang="en-US" sz="2000" smtClean="0"/>
              <a:t> (stack shrinks by 4 bytes)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 dest16 (r/m16)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mtClean="0"/>
              <a:t>16-bit word at ESP is first copied into dest16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</a:rPr>
              <a:t>dest16 = </a:t>
            </a:r>
            <a:r>
              <a:rPr lang="en-US" sz="2000" b="1" smtClean="0">
                <a:solidFill>
                  <a:srgbClr val="FF0000"/>
                </a:solidFill>
                <a:sym typeface="Wingdings" pitchFamily="2" charset="2"/>
              </a:rPr>
              <a:t>[ESP]</a:t>
            </a:r>
            <a:endParaRPr lang="en-US" sz="1800" b="1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mtClean="0"/>
              <a:t>ESP is then incremented by 2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</a:rPr>
              <a:t>ESP = ESP + 2</a:t>
            </a:r>
            <a:r>
              <a:rPr lang="en-US" sz="2000" smtClean="0"/>
              <a:t> (stack shrinks by 2 bytes)</a:t>
            </a:r>
            <a:endParaRPr lang="en-US" sz="200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mtClean="0"/>
              <a:t>Popping from an empty stack causes a </a:t>
            </a:r>
            <a:r>
              <a:rPr lang="en-US" b="1" smtClean="0">
                <a:solidFill>
                  <a:srgbClr val="FF0000"/>
                </a:solidFill>
              </a:rPr>
              <a:t>stack underflow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on the Pop Instruction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296988"/>
            <a:ext cx="4838700" cy="1612900"/>
          </a:xfrm>
        </p:spPr>
        <p:txBody>
          <a:bodyPr/>
          <a:lstStyle/>
          <a:p>
            <a:pPr eaLnBrk="1" hangingPunct="1"/>
            <a:r>
              <a:rPr lang="en-US" smtClean="0"/>
              <a:t>Suppose we execute:</a:t>
            </a:r>
          </a:p>
          <a:p>
            <a:pPr lvl="1" eaLnBrk="1" hangingPunct="1"/>
            <a:r>
              <a:rPr lang="en-US" smtClean="0"/>
              <a:t>POP SI</a:t>
            </a:r>
          </a:p>
          <a:p>
            <a:pPr lvl="1" eaLnBrk="1" hangingPunct="1"/>
            <a:r>
              <a:rPr lang="en-US" smtClean="0"/>
              <a:t>POP DI</a:t>
            </a:r>
          </a:p>
        </p:txBody>
      </p:sp>
      <p:sp>
        <p:nvSpPr>
          <p:cNvPr id="31748" name="AutoShape 4"/>
          <p:cNvSpPr>
            <a:spLocks noChangeAspect="1" noChangeArrowheads="1" noTextEdit="1"/>
          </p:cNvSpPr>
          <p:nvPr/>
        </p:nvSpPr>
        <p:spPr bwMode="auto">
          <a:xfrm>
            <a:off x="1019175" y="3309938"/>
            <a:ext cx="7412038" cy="28844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99"/>
          <p:cNvGrpSpPr>
            <a:grpSpLocks/>
          </p:cNvGrpSpPr>
          <p:nvPr/>
        </p:nvGrpSpPr>
        <p:grpSpPr bwMode="auto">
          <a:xfrm>
            <a:off x="5045075" y="3432175"/>
            <a:ext cx="3116263" cy="2501900"/>
            <a:chOff x="3178" y="2162"/>
            <a:chExt cx="1963" cy="1576"/>
          </a:xfrm>
        </p:grpSpPr>
        <p:sp>
          <p:nvSpPr>
            <p:cNvPr id="31780" name="Rectangle 22"/>
            <p:cNvSpPr>
              <a:spLocks noChangeArrowheads="1"/>
            </p:cNvSpPr>
            <p:nvPr/>
          </p:nvSpPr>
          <p:spPr bwMode="auto">
            <a:xfrm>
              <a:off x="3731" y="2901"/>
              <a:ext cx="771" cy="258"/>
            </a:xfrm>
            <a:prstGeom prst="rect">
              <a:avLst/>
            </a:prstGeom>
            <a:solidFill>
              <a:srgbClr val="FFFF66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1" name="Rectangle 25"/>
            <p:cNvSpPr>
              <a:spLocks noChangeArrowheads="1"/>
            </p:cNvSpPr>
            <p:nvPr/>
          </p:nvSpPr>
          <p:spPr bwMode="auto">
            <a:xfrm>
              <a:off x="3731" y="3159"/>
              <a:ext cx="771" cy="25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82" name="Group 97"/>
            <p:cNvGrpSpPr>
              <a:grpSpLocks/>
            </p:cNvGrpSpPr>
            <p:nvPr/>
          </p:nvGrpSpPr>
          <p:grpSpPr bwMode="auto">
            <a:xfrm>
              <a:off x="3178" y="2162"/>
              <a:ext cx="1389" cy="1576"/>
              <a:chOff x="3178" y="2162"/>
              <a:chExt cx="1389" cy="1576"/>
            </a:xfrm>
          </p:grpSpPr>
          <p:sp>
            <p:nvSpPr>
              <p:cNvPr id="31786" name="Freeform 6"/>
              <p:cNvSpPr>
                <a:spLocks/>
              </p:cNvSpPr>
              <p:nvPr/>
            </p:nvSpPr>
            <p:spPr bwMode="auto">
              <a:xfrm>
                <a:off x="3731" y="2643"/>
                <a:ext cx="836" cy="64"/>
              </a:xfrm>
              <a:custGeom>
                <a:avLst/>
                <a:gdLst>
                  <a:gd name="T0" fmla="*/ 771 w 836"/>
                  <a:gd name="T1" fmla="*/ 0 h 64"/>
                  <a:gd name="T2" fmla="*/ 0 w 836"/>
                  <a:gd name="T3" fmla="*/ 0 h 64"/>
                  <a:gd name="T4" fmla="*/ 65 w 836"/>
                  <a:gd name="T5" fmla="*/ 64 h 64"/>
                  <a:gd name="T6" fmla="*/ 836 w 836"/>
                  <a:gd name="T7" fmla="*/ 64 h 64"/>
                  <a:gd name="T8" fmla="*/ 771 w 836"/>
                  <a:gd name="T9" fmla="*/ 0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6"/>
                  <a:gd name="T16" fmla="*/ 0 h 64"/>
                  <a:gd name="T17" fmla="*/ 836 w 836"/>
                  <a:gd name="T18" fmla="*/ 64 h 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6" h="64">
                    <a:moveTo>
                      <a:pt x="771" y="0"/>
                    </a:moveTo>
                    <a:lnTo>
                      <a:pt x="0" y="0"/>
                    </a:lnTo>
                    <a:lnTo>
                      <a:pt x="65" y="64"/>
                    </a:lnTo>
                    <a:lnTo>
                      <a:pt x="836" y="64"/>
                    </a:lnTo>
                    <a:lnTo>
                      <a:pt x="771" y="0"/>
                    </a:lnTo>
                    <a:close/>
                  </a:path>
                </a:pathLst>
              </a:custGeom>
              <a:solidFill>
                <a:srgbClr val="C0C0C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7" name="Freeform 7"/>
              <p:cNvSpPr>
                <a:spLocks/>
              </p:cNvSpPr>
              <p:nvPr/>
            </p:nvSpPr>
            <p:spPr bwMode="auto">
              <a:xfrm>
                <a:off x="4502" y="2386"/>
                <a:ext cx="65" cy="321"/>
              </a:xfrm>
              <a:custGeom>
                <a:avLst/>
                <a:gdLst>
                  <a:gd name="T0" fmla="*/ 65 w 65"/>
                  <a:gd name="T1" fmla="*/ 321 h 321"/>
                  <a:gd name="T2" fmla="*/ 0 w 65"/>
                  <a:gd name="T3" fmla="*/ 257 h 321"/>
                  <a:gd name="T4" fmla="*/ 0 w 65"/>
                  <a:gd name="T5" fmla="*/ 0 h 321"/>
                  <a:gd name="T6" fmla="*/ 65 w 65"/>
                  <a:gd name="T7" fmla="*/ 63 h 321"/>
                  <a:gd name="T8" fmla="*/ 65 w 65"/>
                  <a:gd name="T9" fmla="*/ 321 h 3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5"/>
                  <a:gd name="T16" fmla="*/ 0 h 321"/>
                  <a:gd name="T17" fmla="*/ 65 w 65"/>
                  <a:gd name="T18" fmla="*/ 321 h 3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5" h="321">
                    <a:moveTo>
                      <a:pt x="65" y="321"/>
                    </a:moveTo>
                    <a:lnTo>
                      <a:pt x="0" y="257"/>
                    </a:lnTo>
                    <a:lnTo>
                      <a:pt x="0" y="0"/>
                    </a:lnTo>
                    <a:lnTo>
                      <a:pt x="65" y="63"/>
                    </a:lnTo>
                    <a:lnTo>
                      <a:pt x="65" y="321"/>
                    </a:lnTo>
                    <a:close/>
                  </a:path>
                </a:pathLst>
              </a:custGeom>
              <a:solidFill>
                <a:srgbClr val="C0C0C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8" name="Rectangle 8"/>
              <p:cNvSpPr>
                <a:spLocks noChangeArrowheads="1"/>
              </p:cNvSpPr>
              <p:nvPr/>
            </p:nvSpPr>
            <p:spPr bwMode="auto">
              <a:xfrm>
                <a:off x="3731" y="2386"/>
                <a:ext cx="771" cy="257"/>
              </a:xfrm>
              <a:prstGeom prst="rect">
                <a:avLst/>
              </a:prstGeom>
              <a:solidFill>
                <a:schemeClr val="bg1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9" name="Rectangle 9"/>
              <p:cNvSpPr>
                <a:spLocks noChangeArrowheads="1"/>
              </p:cNvSpPr>
              <p:nvPr/>
            </p:nvSpPr>
            <p:spPr bwMode="auto">
              <a:xfrm>
                <a:off x="4158" y="2442"/>
                <a:ext cx="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1790" name="Rectangle 11"/>
              <p:cNvSpPr>
                <a:spLocks noChangeArrowheads="1"/>
              </p:cNvSpPr>
              <p:nvPr/>
            </p:nvSpPr>
            <p:spPr bwMode="auto">
              <a:xfrm>
                <a:off x="3178" y="2460"/>
                <a:ext cx="54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1">
                    <a:solidFill>
                      <a:srgbClr val="000000"/>
                    </a:solidFill>
                    <a:latin typeface="Courier" pitchFamily="49" charset="0"/>
                  </a:rPr>
                  <a:t>0012FFC4</a:t>
                </a:r>
                <a:endParaRPr lang="en-US"/>
              </a:p>
            </p:txBody>
          </p:sp>
          <p:sp>
            <p:nvSpPr>
              <p:cNvPr id="31791" name="Rectangle 12"/>
              <p:cNvSpPr>
                <a:spLocks noChangeArrowheads="1"/>
              </p:cNvSpPr>
              <p:nvPr/>
            </p:nvSpPr>
            <p:spPr bwMode="auto">
              <a:xfrm>
                <a:off x="3178" y="2711"/>
                <a:ext cx="54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1">
                    <a:solidFill>
                      <a:srgbClr val="000000"/>
                    </a:solidFill>
                    <a:latin typeface="Courier" pitchFamily="49" charset="0"/>
                  </a:rPr>
                  <a:t>0012FFC0</a:t>
                </a:r>
                <a:endParaRPr lang="en-US"/>
              </a:p>
            </p:txBody>
          </p:sp>
          <p:sp>
            <p:nvSpPr>
              <p:cNvPr id="31792" name="Rectangle 13"/>
              <p:cNvSpPr>
                <a:spLocks noChangeArrowheads="1"/>
              </p:cNvSpPr>
              <p:nvPr/>
            </p:nvSpPr>
            <p:spPr bwMode="auto">
              <a:xfrm>
                <a:off x="3178" y="2968"/>
                <a:ext cx="54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1">
                    <a:solidFill>
                      <a:srgbClr val="000000"/>
                    </a:solidFill>
                    <a:latin typeface="Courier" pitchFamily="49" charset="0"/>
                  </a:rPr>
                  <a:t>0012FFBC</a:t>
                </a:r>
                <a:endParaRPr lang="en-US"/>
              </a:p>
            </p:txBody>
          </p:sp>
          <p:sp>
            <p:nvSpPr>
              <p:cNvPr id="31793" name="Rectangle 14"/>
              <p:cNvSpPr>
                <a:spLocks noChangeArrowheads="1"/>
              </p:cNvSpPr>
              <p:nvPr/>
            </p:nvSpPr>
            <p:spPr bwMode="auto">
              <a:xfrm>
                <a:off x="3178" y="3226"/>
                <a:ext cx="54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1">
                    <a:solidFill>
                      <a:srgbClr val="000000"/>
                    </a:solidFill>
                    <a:latin typeface="Courier" pitchFamily="49" charset="0"/>
                  </a:rPr>
                  <a:t>0012FFB8</a:t>
                </a:r>
                <a:endParaRPr lang="en-US"/>
              </a:p>
            </p:txBody>
          </p:sp>
          <p:sp>
            <p:nvSpPr>
              <p:cNvPr id="31794" name="Rectangle 15"/>
              <p:cNvSpPr>
                <a:spLocks noChangeArrowheads="1"/>
              </p:cNvSpPr>
              <p:nvPr/>
            </p:nvSpPr>
            <p:spPr bwMode="auto">
              <a:xfrm>
                <a:off x="3178" y="3484"/>
                <a:ext cx="54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1">
                    <a:solidFill>
                      <a:srgbClr val="000000"/>
                    </a:solidFill>
                    <a:latin typeface="Courier" pitchFamily="49" charset="0"/>
                  </a:rPr>
                  <a:t>0012FFB4</a:t>
                </a:r>
                <a:endParaRPr lang="en-US"/>
              </a:p>
            </p:txBody>
          </p:sp>
          <p:sp>
            <p:nvSpPr>
              <p:cNvPr id="31795" name="Freeform 17"/>
              <p:cNvSpPr>
                <a:spLocks/>
              </p:cNvSpPr>
              <p:nvPr/>
            </p:nvSpPr>
            <p:spPr bwMode="auto">
              <a:xfrm>
                <a:off x="4502" y="2643"/>
                <a:ext cx="65" cy="322"/>
              </a:xfrm>
              <a:custGeom>
                <a:avLst/>
                <a:gdLst>
                  <a:gd name="T0" fmla="*/ 65 w 65"/>
                  <a:gd name="T1" fmla="*/ 322 h 322"/>
                  <a:gd name="T2" fmla="*/ 0 w 65"/>
                  <a:gd name="T3" fmla="*/ 258 h 322"/>
                  <a:gd name="T4" fmla="*/ 0 w 65"/>
                  <a:gd name="T5" fmla="*/ 0 h 322"/>
                  <a:gd name="T6" fmla="*/ 65 w 65"/>
                  <a:gd name="T7" fmla="*/ 64 h 322"/>
                  <a:gd name="T8" fmla="*/ 65 w 65"/>
                  <a:gd name="T9" fmla="*/ 322 h 3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5"/>
                  <a:gd name="T16" fmla="*/ 0 h 322"/>
                  <a:gd name="T17" fmla="*/ 65 w 65"/>
                  <a:gd name="T18" fmla="*/ 322 h 3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5" h="322">
                    <a:moveTo>
                      <a:pt x="65" y="322"/>
                    </a:moveTo>
                    <a:lnTo>
                      <a:pt x="0" y="258"/>
                    </a:lnTo>
                    <a:lnTo>
                      <a:pt x="0" y="0"/>
                    </a:lnTo>
                    <a:lnTo>
                      <a:pt x="65" y="64"/>
                    </a:lnTo>
                    <a:lnTo>
                      <a:pt x="65" y="322"/>
                    </a:lnTo>
                    <a:close/>
                  </a:path>
                </a:pathLst>
              </a:custGeom>
              <a:solidFill>
                <a:srgbClr val="C0C0C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6" name="Rectangle 18"/>
              <p:cNvSpPr>
                <a:spLocks noChangeArrowheads="1"/>
              </p:cNvSpPr>
              <p:nvPr/>
            </p:nvSpPr>
            <p:spPr bwMode="auto">
              <a:xfrm>
                <a:off x="3731" y="2643"/>
                <a:ext cx="771" cy="258"/>
              </a:xfrm>
              <a:prstGeom prst="rect">
                <a:avLst/>
              </a:prstGeom>
              <a:solidFill>
                <a:srgbClr val="FFFF66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7" name="Rectangle 19"/>
              <p:cNvSpPr>
                <a:spLocks noChangeArrowheads="1"/>
              </p:cNvSpPr>
              <p:nvPr/>
            </p:nvSpPr>
            <p:spPr bwMode="auto">
              <a:xfrm>
                <a:off x="3843" y="2700"/>
                <a:ext cx="536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1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</a:rPr>
                  <a:t>125C80FF</a:t>
                </a:r>
                <a:endParaRPr lang="en-US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1798" name="Freeform 21"/>
              <p:cNvSpPr>
                <a:spLocks/>
              </p:cNvSpPr>
              <p:nvPr/>
            </p:nvSpPr>
            <p:spPr bwMode="auto">
              <a:xfrm>
                <a:off x="4502" y="2901"/>
                <a:ext cx="65" cy="321"/>
              </a:xfrm>
              <a:custGeom>
                <a:avLst/>
                <a:gdLst>
                  <a:gd name="T0" fmla="*/ 65 w 65"/>
                  <a:gd name="T1" fmla="*/ 321 h 321"/>
                  <a:gd name="T2" fmla="*/ 0 w 65"/>
                  <a:gd name="T3" fmla="*/ 258 h 321"/>
                  <a:gd name="T4" fmla="*/ 0 w 65"/>
                  <a:gd name="T5" fmla="*/ 0 h 321"/>
                  <a:gd name="T6" fmla="*/ 65 w 65"/>
                  <a:gd name="T7" fmla="*/ 64 h 321"/>
                  <a:gd name="T8" fmla="*/ 65 w 65"/>
                  <a:gd name="T9" fmla="*/ 321 h 3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5"/>
                  <a:gd name="T16" fmla="*/ 0 h 321"/>
                  <a:gd name="T17" fmla="*/ 65 w 65"/>
                  <a:gd name="T18" fmla="*/ 321 h 3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5" h="321">
                    <a:moveTo>
                      <a:pt x="65" y="321"/>
                    </a:moveTo>
                    <a:lnTo>
                      <a:pt x="0" y="258"/>
                    </a:lnTo>
                    <a:lnTo>
                      <a:pt x="0" y="0"/>
                    </a:lnTo>
                    <a:lnTo>
                      <a:pt x="65" y="64"/>
                    </a:lnTo>
                    <a:lnTo>
                      <a:pt x="65" y="321"/>
                    </a:lnTo>
                    <a:close/>
                  </a:path>
                </a:pathLst>
              </a:custGeom>
              <a:solidFill>
                <a:srgbClr val="C0C0C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9" name="Freeform 23"/>
              <p:cNvSpPr>
                <a:spLocks/>
              </p:cNvSpPr>
              <p:nvPr/>
            </p:nvSpPr>
            <p:spPr bwMode="auto">
              <a:xfrm>
                <a:off x="3731" y="3417"/>
                <a:ext cx="836" cy="63"/>
              </a:xfrm>
              <a:custGeom>
                <a:avLst/>
                <a:gdLst>
                  <a:gd name="T0" fmla="*/ 771 w 836"/>
                  <a:gd name="T1" fmla="*/ 0 h 63"/>
                  <a:gd name="T2" fmla="*/ 0 w 836"/>
                  <a:gd name="T3" fmla="*/ 0 h 63"/>
                  <a:gd name="T4" fmla="*/ 65 w 836"/>
                  <a:gd name="T5" fmla="*/ 63 h 63"/>
                  <a:gd name="T6" fmla="*/ 836 w 836"/>
                  <a:gd name="T7" fmla="*/ 63 h 63"/>
                  <a:gd name="T8" fmla="*/ 771 w 836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6"/>
                  <a:gd name="T16" fmla="*/ 0 h 63"/>
                  <a:gd name="T17" fmla="*/ 836 w 836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6" h="63">
                    <a:moveTo>
                      <a:pt x="771" y="0"/>
                    </a:moveTo>
                    <a:lnTo>
                      <a:pt x="0" y="0"/>
                    </a:lnTo>
                    <a:lnTo>
                      <a:pt x="65" y="63"/>
                    </a:lnTo>
                    <a:lnTo>
                      <a:pt x="836" y="63"/>
                    </a:lnTo>
                    <a:lnTo>
                      <a:pt x="771" y="0"/>
                    </a:lnTo>
                    <a:close/>
                  </a:path>
                </a:pathLst>
              </a:custGeom>
              <a:solidFill>
                <a:srgbClr val="C0C0C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0" name="Freeform 24"/>
              <p:cNvSpPr>
                <a:spLocks/>
              </p:cNvSpPr>
              <p:nvPr/>
            </p:nvSpPr>
            <p:spPr bwMode="auto">
              <a:xfrm>
                <a:off x="4502" y="3159"/>
                <a:ext cx="65" cy="321"/>
              </a:xfrm>
              <a:custGeom>
                <a:avLst/>
                <a:gdLst>
                  <a:gd name="T0" fmla="*/ 65 w 65"/>
                  <a:gd name="T1" fmla="*/ 321 h 321"/>
                  <a:gd name="T2" fmla="*/ 0 w 65"/>
                  <a:gd name="T3" fmla="*/ 258 h 321"/>
                  <a:gd name="T4" fmla="*/ 0 w 65"/>
                  <a:gd name="T5" fmla="*/ 0 h 321"/>
                  <a:gd name="T6" fmla="*/ 65 w 65"/>
                  <a:gd name="T7" fmla="*/ 63 h 321"/>
                  <a:gd name="T8" fmla="*/ 65 w 65"/>
                  <a:gd name="T9" fmla="*/ 321 h 3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5"/>
                  <a:gd name="T16" fmla="*/ 0 h 321"/>
                  <a:gd name="T17" fmla="*/ 65 w 65"/>
                  <a:gd name="T18" fmla="*/ 321 h 3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5" h="321">
                    <a:moveTo>
                      <a:pt x="65" y="321"/>
                    </a:moveTo>
                    <a:lnTo>
                      <a:pt x="0" y="258"/>
                    </a:lnTo>
                    <a:lnTo>
                      <a:pt x="0" y="0"/>
                    </a:lnTo>
                    <a:lnTo>
                      <a:pt x="65" y="63"/>
                    </a:lnTo>
                    <a:lnTo>
                      <a:pt x="65" y="321"/>
                    </a:lnTo>
                    <a:close/>
                  </a:path>
                </a:pathLst>
              </a:custGeom>
              <a:solidFill>
                <a:srgbClr val="C0C0C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1" name="Freeform 26"/>
              <p:cNvSpPr>
                <a:spLocks/>
              </p:cNvSpPr>
              <p:nvPr/>
            </p:nvSpPr>
            <p:spPr bwMode="auto">
              <a:xfrm>
                <a:off x="3731" y="3674"/>
                <a:ext cx="836" cy="64"/>
              </a:xfrm>
              <a:custGeom>
                <a:avLst/>
                <a:gdLst>
                  <a:gd name="T0" fmla="*/ 771 w 836"/>
                  <a:gd name="T1" fmla="*/ 0 h 64"/>
                  <a:gd name="T2" fmla="*/ 0 w 836"/>
                  <a:gd name="T3" fmla="*/ 0 h 64"/>
                  <a:gd name="T4" fmla="*/ 65 w 836"/>
                  <a:gd name="T5" fmla="*/ 64 h 64"/>
                  <a:gd name="T6" fmla="*/ 836 w 836"/>
                  <a:gd name="T7" fmla="*/ 64 h 64"/>
                  <a:gd name="T8" fmla="*/ 771 w 836"/>
                  <a:gd name="T9" fmla="*/ 0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6"/>
                  <a:gd name="T16" fmla="*/ 0 h 64"/>
                  <a:gd name="T17" fmla="*/ 836 w 836"/>
                  <a:gd name="T18" fmla="*/ 64 h 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6" h="64">
                    <a:moveTo>
                      <a:pt x="771" y="0"/>
                    </a:moveTo>
                    <a:lnTo>
                      <a:pt x="0" y="0"/>
                    </a:lnTo>
                    <a:lnTo>
                      <a:pt x="65" y="64"/>
                    </a:lnTo>
                    <a:lnTo>
                      <a:pt x="836" y="64"/>
                    </a:lnTo>
                    <a:lnTo>
                      <a:pt x="771" y="0"/>
                    </a:lnTo>
                    <a:close/>
                  </a:path>
                </a:pathLst>
              </a:custGeom>
              <a:solidFill>
                <a:srgbClr val="C0C0C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2" name="Freeform 27"/>
              <p:cNvSpPr>
                <a:spLocks/>
              </p:cNvSpPr>
              <p:nvPr/>
            </p:nvSpPr>
            <p:spPr bwMode="auto">
              <a:xfrm>
                <a:off x="4502" y="3417"/>
                <a:ext cx="65" cy="321"/>
              </a:xfrm>
              <a:custGeom>
                <a:avLst/>
                <a:gdLst>
                  <a:gd name="T0" fmla="*/ 65 w 65"/>
                  <a:gd name="T1" fmla="*/ 321 h 321"/>
                  <a:gd name="T2" fmla="*/ 0 w 65"/>
                  <a:gd name="T3" fmla="*/ 257 h 321"/>
                  <a:gd name="T4" fmla="*/ 0 w 65"/>
                  <a:gd name="T5" fmla="*/ 0 h 321"/>
                  <a:gd name="T6" fmla="*/ 65 w 65"/>
                  <a:gd name="T7" fmla="*/ 63 h 321"/>
                  <a:gd name="T8" fmla="*/ 65 w 65"/>
                  <a:gd name="T9" fmla="*/ 321 h 3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5"/>
                  <a:gd name="T16" fmla="*/ 0 h 321"/>
                  <a:gd name="T17" fmla="*/ 65 w 65"/>
                  <a:gd name="T18" fmla="*/ 321 h 3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5" h="321">
                    <a:moveTo>
                      <a:pt x="65" y="321"/>
                    </a:moveTo>
                    <a:lnTo>
                      <a:pt x="0" y="257"/>
                    </a:lnTo>
                    <a:lnTo>
                      <a:pt x="0" y="0"/>
                    </a:lnTo>
                    <a:lnTo>
                      <a:pt x="65" y="63"/>
                    </a:lnTo>
                    <a:lnTo>
                      <a:pt x="65" y="321"/>
                    </a:lnTo>
                    <a:close/>
                  </a:path>
                </a:pathLst>
              </a:custGeom>
              <a:solidFill>
                <a:srgbClr val="C0C0C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3" name="Rectangle 28"/>
              <p:cNvSpPr>
                <a:spLocks noChangeArrowheads="1"/>
              </p:cNvSpPr>
              <p:nvPr/>
            </p:nvSpPr>
            <p:spPr bwMode="auto">
              <a:xfrm>
                <a:off x="3731" y="3417"/>
                <a:ext cx="771" cy="25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4" name="Rectangle 29"/>
              <p:cNvSpPr>
                <a:spLocks noChangeArrowheads="1"/>
              </p:cNvSpPr>
              <p:nvPr/>
            </p:nvSpPr>
            <p:spPr bwMode="auto">
              <a:xfrm>
                <a:off x="3972" y="2162"/>
                <a:ext cx="367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Helvetica" pitchFamily="34" charset="0"/>
                  </a:rPr>
                  <a:t>AFTER</a:t>
                </a:r>
                <a:endParaRPr lang="en-US"/>
              </a:p>
            </p:txBody>
          </p:sp>
          <p:sp>
            <p:nvSpPr>
              <p:cNvPr id="31805" name="Rectangle 30"/>
              <p:cNvSpPr>
                <a:spLocks noChangeArrowheads="1"/>
              </p:cNvSpPr>
              <p:nvPr/>
            </p:nvSpPr>
            <p:spPr bwMode="auto">
              <a:xfrm>
                <a:off x="3846" y="2955"/>
                <a:ext cx="536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1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</a:rPr>
                  <a:t>0000002E</a:t>
                </a:r>
                <a:endParaRPr lang="en-US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1806" name="Rectangle 31"/>
              <p:cNvSpPr>
                <a:spLocks noChangeArrowheads="1"/>
              </p:cNvSpPr>
              <p:nvPr/>
            </p:nvSpPr>
            <p:spPr bwMode="auto">
              <a:xfrm>
                <a:off x="3846" y="3221"/>
                <a:ext cx="536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1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</a:rPr>
                  <a:t>0009B61D</a:t>
                </a:r>
                <a:endParaRPr lang="en-US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31783" name="Group 90"/>
            <p:cNvGrpSpPr>
              <a:grpSpLocks/>
            </p:cNvGrpSpPr>
            <p:nvPr/>
          </p:nvGrpSpPr>
          <p:grpSpPr bwMode="auto">
            <a:xfrm>
              <a:off x="4597" y="2995"/>
              <a:ext cx="544" cy="134"/>
              <a:chOff x="4597" y="2741"/>
              <a:chExt cx="544" cy="134"/>
            </a:xfrm>
          </p:grpSpPr>
          <p:sp>
            <p:nvSpPr>
              <p:cNvPr id="31784" name="Rectangle 10"/>
              <p:cNvSpPr>
                <a:spLocks noChangeArrowheads="1"/>
              </p:cNvSpPr>
              <p:nvPr/>
            </p:nvSpPr>
            <p:spPr bwMode="auto">
              <a:xfrm>
                <a:off x="4916" y="2741"/>
                <a:ext cx="225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Helvetica" pitchFamily="34" charset="0"/>
                  </a:rPr>
                  <a:t>ESP</a:t>
                </a:r>
                <a:endParaRPr lang="en-US"/>
              </a:p>
            </p:txBody>
          </p:sp>
          <p:sp>
            <p:nvSpPr>
              <p:cNvPr id="31785" name="Line 32"/>
              <p:cNvSpPr>
                <a:spLocks noChangeShapeType="1"/>
              </p:cNvSpPr>
              <p:nvPr/>
            </p:nvSpPr>
            <p:spPr bwMode="auto">
              <a:xfrm flipH="1">
                <a:off x="4597" y="2802"/>
                <a:ext cx="2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/>
              <a:lstStyle/>
              <a:p>
                <a:endParaRPr lang="en-US"/>
              </a:p>
            </p:txBody>
          </p:sp>
        </p:grpSp>
      </p:grpSp>
      <p:sp>
        <p:nvSpPr>
          <p:cNvPr id="1046586" name="Rectangle 58"/>
          <p:cNvSpPr>
            <a:spLocks noChangeArrowheads="1"/>
          </p:cNvSpPr>
          <p:nvPr/>
        </p:nvSpPr>
        <p:spPr bwMode="auto">
          <a:xfrm>
            <a:off x="5378450" y="1296988"/>
            <a:ext cx="3052763" cy="17859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30000"/>
              </a:spcBef>
            </a:pPr>
            <a:r>
              <a:rPr lang="en-US" sz="2400">
                <a:sym typeface="Wingdings" pitchFamily="2" charset="2"/>
              </a:rPr>
              <a:t>The stack shrinks </a:t>
            </a:r>
            <a:r>
              <a:rPr lang="en-US" sz="2400">
                <a:solidFill>
                  <a:srgbClr val="FF0000"/>
                </a:solidFill>
                <a:sym typeface="Wingdings" pitchFamily="2" charset="2"/>
              </a:rPr>
              <a:t>upwards</a:t>
            </a:r>
          </a:p>
          <a:p>
            <a:pPr>
              <a:spcBef>
                <a:spcPct val="30000"/>
              </a:spcBef>
            </a:pPr>
            <a:r>
              <a:rPr lang="en-US" sz="2400">
                <a:sym typeface="Wingdings" pitchFamily="2" charset="2"/>
              </a:rPr>
              <a:t>The area at &amp; above ESP is </a:t>
            </a:r>
            <a:r>
              <a:rPr lang="en-US" sz="2400">
                <a:solidFill>
                  <a:srgbClr val="FF0000"/>
                </a:solidFill>
                <a:sym typeface="Wingdings" pitchFamily="2" charset="2"/>
              </a:rPr>
              <a:t>allocated</a:t>
            </a:r>
          </a:p>
        </p:txBody>
      </p:sp>
      <p:grpSp>
        <p:nvGrpSpPr>
          <p:cNvPr id="31751" name="Group 59"/>
          <p:cNvGrpSpPr>
            <a:grpSpLocks/>
          </p:cNvGrpSpPr>
          <p:nvPr/>
        </p:nvGrpSpPr>
        <p:grpSpPr bwMode="auto">
          <a:xfrm>
            <a:off x="1403350" y="3429000"/>
            <a:ext cx="3116263" cy="2501900"/>
            <a:chOff x="3094" y="1802"/>
            <a:chExt cx="1963" cy="1576"/>
          </a:xfrm>
        </p:grpSpPr>
        <p:sp>
          <p:nvSpPr>
            <p:cNvPr id="31753" name="Freeform 60"/>
            <p:cNvSpPr>
              <a:spLocks/>
            </p:cNvSpPr>
            <p:nvPr/>
          </p:nvSpPr>
          <p:spPr bwMode="auto">
            <a:xfrm>
              <a:off x="3647" y="2283"/>
              <a:ext cx="836" cy="64"/>
            </a:xfrm>
            <a:custGeom>
              <a:avLst/>
              <a:gdLst>
                <a:gd name="T0" fmla="*/ 771 w 836"/>
                <a:gd name="T1" fmla="*/ 0 h 64"/>
                <a:gd name="T2" fmla="*/ 0 w 836"/>
                <a:gd name="T3" fmla="*/ 0 h 64"/>
                <a:gd name="T4" fmla="*/ 65 w 836"/>
                <a:gd name="T5" fmla="*/ 64 h 64"/>
                <a:gd name="T6" fmla="*/ 836 w 836"/>
                <a:gd name="T7" fmla="*/ 64 h 64"/>
                <a:gd name="T8" fmla="*/ 771 w 836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6"/>
                <a:gd name="T16" fmla="*/ 0 h 64"/>
                <a:gd name="T17" fmla="*/ 836 w 836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6" h="64">
                  <a:moveTo>
                    <a:pt x="771" y="0"/>
                  </a:moveTo>
                  <a:lnTo>
                    <a:pt x="0" y="0"/>
                  </a:lnTo>
                  <a:lnTo>
                    <a:pt x="65" y="64"/>
                  </a:lnTo>
                  <a:lnTo>
                    <a:pt x="836" y="64"/>
                  </a:lnTo>
                  <a:lnTo>
                    <a:pt x="771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Freeform 61"/>
            <p:cNvSpPr>
              <a:spLocks/>
            </p:cNvSpPr>
            <p:nvPr/>
          </p:nvSpPr>
          <p:spPr bwMode="auto">
            <a:xfrm>
              <a:off x="4418" y="2026"/>
              <a:ext cx="65" cy="321"/>
            </a:xfrm>
            <a:custGeom>
              <a:avLst/>
              <a:gdLst>
                <a:gd name="T0" fmla="*/ 65 w 65"/>
                <a:gd name="T1" fmla="*/ 321 h 321"/>
                <a:gd name="T2" fmla="*/ 0 w 65"/>
                <a:gd name="T3" fmla="*/ 257 h 321"/>
                <a:gd name="T4" fmla="*/ 0 w 65"/>
                <a:gd name="T5" fmla="*/ 0 h 321"/>
                <a:gd name="T6" fmla="*/ 65 w 65"/>
                <a:gd name="T7" fmla="*/ 63 h 321"/>
                <a:gd name="T8" fmla="*/ 65 w 65"/>
                <a:gd name="T9" fmla="*/ 321 h 3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321"/>
                <a:gd name="T17" fmla="*/ 65 w 65"/>
                <a:gd name="T18" fmla="*/ 321 h 3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321">
                  <a:moveTo>
                    <a:pt x="65" y="321"/>
                  </a:moveTo>
                  <a:lnTo>
                    <a:pt x="0" y="257"/>
                  </a:lnTo>
                  <a:lnTo>
                    <a:pt x="0" y="0"/>
                  </a:lnTo>
                  <a:lnTo>
                    <a:pt x="65" y="63"/>
                  </a:lnTo>
                  <a:lnTo>
                    <a:pt x="65" y="321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Rectangle 62"/>
            <p:cNvSpPr>
              <a:spLocks noChangeArrowheads="1"/>
            </p:cNvSpPr>
            <p:nvPr/>
          </p:nvSpPr>
          <p:spPr bwMode="auto">
            <a:xfrm>
              <a:off x="3647" y="2026"/>
              <a:ext cx="771" cy="25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Rectangle 63"/>
            <p:cNvSpPr>
              <a:spLocks noChangeArrowheads="1"/>
            </p:cNvSpPr>
            <p:nvPr/>
          </p:nvSpPr>
          <p:spPr bwMode="auto">
            <a:xfrm>
              <a:off x="4074" y="2082"/>
              <a:ext cx="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1757" name="Rectangle 64"/>
            <p:cNvSpPr>
              <a:spLocks noChangeArrowheads="1"/>
            </p:cNvSpPr>
            <p:nvPr/>
          </p:nvSpPr>
          <p:spPr bwMode="auto">
            <a:xfrm>
              <a:off x="4832" y="2897"/>
              <a:ext cx="22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Helvetica" pitchFamily="34" charset="0"/>
                </a:rPr>
                <a:t>ESP</a:t>
              </a:r>
              <a:endParaRPr lang="en-US"/>
            </a:p>
          </p:txBody>
        </p:sp>
        <p:sp>
          <p:nvSpPr>
            <p:cNvPr id="31758" name="Rectangle 65"/>
            <p:cNvSpPr>
              <a:spLocks noChangeArrowheads="1"/>
            </p:cNvSpPr>
            <p:nvPr/>
          </p:nvSpPr>
          <p:spPr bwMode="auto">
            <a:xfrm>
              <a:off x="3094" y="2100"/>
              <a:ext cx="54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ourier" pitchFamily="49" charset="0"/>
                </a:rPr>
                <a:t>0012FFC4</a:t>
              </a:r>
              <a:endParaRPr lang="en-US"/>
            </a:p>
          </p:txBody>
        </p:sp>
        <p:sp>
          <p:nvSpPr>
            <p:cNvPr id="31759" name="Rectangle 66"/>
            <p:cNvSpPr>
              <a:spLocks noChangeArrowheads="1"/>
            </p:cNvSpPr>
            <p:nvPr/>
          </p:nvSpPr>
          <p:spPr bwMode="auto">
            <a:xfrm>
              <a:off x="3094" y="2351"/>
              <a:ext cx="54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ourier" pitchFamily="49" charset="0"/>
                </a:rPr>
                <a:t>0012FFC0</a:t>
              </a:r>
              <a:endParaRPr lang="en-US"/>
            </a:p>
          </p:txBody>
        </p:sp>
        <p:sp>
          <p:nvSpPr>
            <p:cNvPr id="31760" name="Rectangle 67"/>
            <p:cNvSpPr>
              <a:spLocks noChangeArrowheads="1"/>
            </p:cNvSpPr>
            <p:nvPr/>
          </p:nvSpPr>
          <p:spPr bwMode="auto">
            <a:xfrm>
              <a:off x="3094" y="2608"/>
              <a:ext cx="54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ourier" pitchFamily="49" charset="0"/>
                </a:rPr>
                <a:t>0012FFBC</a:t>
              </a:r>
              <a:endParaRPr lang="en-US"/>
            </a:p>
          </p:txBody>
        </p:sp>
        <p:sp>
          <p:nvSpPr>
            <p:cNvPr id="31761" name="Rectangle 68"/>
            <p:cNvSpPr>
              <a:spLocks noChangeArrowheads="1"/>
            </p:cNvSpPr>
            <p:nvPr/>
          </p:nvSpPr>
          <p:spPr bwMode="auto">
            <a:xfrm>
              <a:off x="3094" y="2866"/>
              <a:ext cx="54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ourier" pitchFamily="49" charset="0"/>
                </a:rPr>
                <a:t>0012FFB8</a:t>
              </a:r>
              <a:endParaRPr lang="en-US"/>
            </a:p>
          </p:txBody>
        </p:sp>
        <p:sp>
          <p:nvSpPr>
            <p:cNvPr id="31762" name="Rectangle 69"/>
            <p:cNvSpPr>
              <a:spLocks noChangeArrowheads="1"/>
            </p:cNvSpPr>
            <p:nvPr/>
          </p:nvSpPr>
          <p:spPr bwMode="auto">
            <a:xfrm>
              <a:off x="3094" y="3124"/>
              <a:ext cx="54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ourier" pitchFamily="49" charset="0"/>
                </a:rPr>
                <a:t>0012FFB4</a:t>
              </a:r>
              <a:endParaRPr lang="en-US"/>
            </a:p>
          </p:txBody>
        </p:sp>
        <p:sp>
          <p:nvSpPr>
            <p:cNvPr id="31763" name="Freeform 70"/>
            <p:cNvSpPr>
              <a:spLocks/>
            </p:cNvSpPr>
            <p:nvPr/>
          </p:nvSpPr>
          <p:spPr bwMode="auto">
            <a:xfrm>
              <a:off x="3647" y="2541"/>
              <a:ext cx="836" cy="64"/>
            </a:xfrm>
            <a:custGeom>
              <a:avLst/>
              <a:gdLst>
                <a:gd name="T0" fmla="*/ 771 w 836"/>
                <a:gd name="T1" fmla="*/ 0 h 64"/>
                <a:gd name="T2" fmla="*/ 0 w 836"/>
                <a:gd name="T3" fmla="*/ 0 h 64"/>
                <a:gd name="T4" fmla="*/ 65 w 836"/>
                <a:gd name="T5" fmla="*/ 64 h 64"/>
                <a:gd name="T6" fmla="*/ 836 w 836"/>
                <a:gd name="T7" fmla="*/ 64 h 64"/>
                <a:gd name="T8" fmla="*/ 771 w 836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6"/>
                <a:gd name="T16" fmla="*/ 0 h 64"/>
                <a:gd name="T17" fmla="*/ 836 w 836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6" h="64">
                  <a:moveTo>
                    <a:pt x="771" y="0"/>
                  </a:moveTo>
                  <a:lnTo>
                    <a:pt x="0" y="0"/>
                  </a:lnTo>
                  <a:lnTo>
                    <a:pt x="65" y="64"/>
                  </a:lnTo>
                  <a:lnTo>
                    <a:pt x="836" y="64"/>
                  </a:lnTo>
                  <a:lnTo>
                    <a:pt x="771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Freeform 71"/>
            <p:cNvSpPr>
              <a:spLocks/>
            </p:cNvSpPr>
            <p:nvPr/>
          </p:nvSpPr>
          <p:spPr bwMode="auto">
            <a:xfrm>
              <a:off x="4418" y="2283"/>
              <a:ext cx="65" cy="322"/>
            </a:xfrm>
            <a:custGeom>
              <a:avLst/>
              <a:gdLst>
                <a:gd name="T0" fmla="*/ 65 w 65"/>
                <a:gd name="T1" fmla="*/ 322 h 322"/>
                <a:gd name="T2" fmla="*/ 0 w 65"/>
                <a:gd name="T3" fmla="*/ 258 h 322"/>
                <a:gd name="T4" fmla="*/ 0 w 65"/>
                <a:gd name="T5" fmla="*/ 0 h 322"/>
                <a:gd name="T6" fmla="*/ 65 w 65"/>
                <a:gd name="T7" fmla="*/ 64 h 322"/>
                <a:gd name="T8" fmla="*/ 65 w 65"/>
                <a:gd name="T9" fmla="*/ 322 h 3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322"/>
                <a:gd name="T17" fmla="*/ 65 w 65"/>
                <a:gd name="T18" fmla="*/ 322 h 3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322">
                  <a:moveTo>
                    <a:pt x="65" y="322"/>
                  </a:moveTo>
                  <a:lnTo>
                    <a:pt x="0" y="258"/>
                  </a:lnTo>
                  <a:lnTo>
                    <a:pt x="0" y="0"/>
                  </a:lnTo>
                  <a:lnTo>
                    <a:pt x="65" y="64"/>
                  </a:lnTo>
                  <a:lnTo>
                    <a:pt x="65" y="32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Rectangle 72"/>
            <p:cNvSpPr>
              <a:spLocks noChangeArrowheads="1"/>
            </p:cNvSpPr>
            <p:nvPr/>
          </p:nvSpPr>
          <p:spPr bwMode="auto">
            <a:xfrm>
              <a:off x="3647" y="2283"/>
              <a:ext cx="771" cy="258"/>
            </a:xfrm>
            <a:prstGeom prst="rect">
              <a:avLst/>
            </a:prstGeom>
            <a:solidFill>
              <a:srgbClr val="FFFF66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Rectangle 73"/>
            <p:cNvSpPr>
              <a:spLocks noChangeArrowheads="1"/>
            </p:cNvSpPr>
            <p:nvPr/>
          </p:nvSpPr>
          <p:spPr bwMode="auto">
            <a:xfrm>
              <a:off x="3759" y="2340"/>
              <a:ext cx="53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125C80FF</a:t>
              </a:r>
              <a:endParaRPr lang="en-US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1767" name="Freeform 74"/>
            <p:cNvSpPr>
              <a:spLocks/>
            </p:cNvSpPr>
            <p:nvPr/>
          </p:nvSpPr>
          <p:spPr bwMode="auto">
            <a:xfrm>
              <a:off x="3647" y="2799"/>
              <a:ext cx="836" cy="63"/>
            </a:xfrm>
            <a:custGeom>
              <a:avLst/>
              <a:gdLst>
                <a:gd name="T0" fmla="*/ 771 w 836"/>
                <a:gd name="T1" fmla="*/ 0 h 63"/>
                <a:gd name="T2" fmla="*/ 0 w 836"/>
                <a:gd name="T3" fmla="*/ 0 h 63"/>
                <a:gd name="T4" fmla="*/ 65 w 836"/>
                <a:gd name="T5" fmla="*/ 63 h 63"/>
                <a:gd name="T6" fmla="*/ 836 w 836"/>
                <a:gd name="T7" fmla="*/ 63 h 63"/>
                <a:gd name="T8" fmla="*/ 771 w 836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6"/>
                <a:gd name="T16" fmla="*/ 0 h 63"/>
                <a:gd name="T17" fmla="*/ 836 w 836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6" h="63">
                  <a:moveTo>
                    <a:pt x="771" y="0"/>
                  </a:moveTo>
                  <a:lnTo>
                    <a:pt x="0" y="0"/>
                  </a:lnTo>
                  <a:lnTo>
                    <a:pt x="65" y="63"/>
                  </a:lnTo>
                  <a:lnTo>
                    <a:pt x="836" y="63"/>
                  </a:lnTo>
                  <a:lnTo>
                    <a:pt x="771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Freeform 75"/>
            <p:cNvSpPr>
              <a:spLocks/>
            </p:cNvSpPr>
            <p:nvPr/>
          </p:nvSpPr>
          <p:spPr bwMode="auto">
            <a:xfrm>
              <a:off x="4418" y="2541"/>
              <a:ext cx="65" cy="321"/>
            </a:xfrm>
            <a:custGeom>
              <a:avLst/>
              <a:gdLst>
                <a:gd name="T0" fmla="*/ 65 w 65"/>
                <a:gd name="T1" fmla="*/ 321 h 321"/>
                <a:gd name="T2" fmla="*/ 0 w 65"/>
                <a:gd name="T3" fmla="*/ 258 h 321"/>
                <a:gd name="T4" fmla="*/ 0 w 65"/>
                <a:gd name="T5" fmla="*/ 0 h 321"/>
                <a:gd name="T6" fmla="*/ 65 w 65"/>
                <a:gd name="T7" fmla="*/ 64 h 321"/>
                <a:gd name="T8" fmla="*/ 65 w 65"/>
                <a:gd name="T9" fmla="*/ 321 h 3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321"/>
                <a:gd name="T17" fmla="*/ 65 w 65"/>
                <a:gd name="T18" fmla="*/ 321 h 3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321">
                  <a:moveTo>
                    <a:pt x="65" y="321"/>
                  </a:moveTo>
                  <a:lnTo>
                    <a:pt x="0" y="258"/>
                  </a:lnTo>
                  <a:lnTo>
                    <a:pt x="0" y="0"/>
                  </a:lnTo>
                  <a:lnTo>
                    <a:pt x="65" y="64"/>
                  </a:lnTo>
                  <a:lnTo>
                    <a:pt x="65" y="321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Rectangle 76"/>
            <p:cNvSpPr>
              <a:spLocks noChangeArrowheads="1"/>
            </p:cNvSpPr>
            <p:nvPr/>
          </p:nvSpPr>
          <p:spPr bwMode="auto">
            <a:xfrm>
              <a:off x="3647" y="2541"/>
              <a:ext cx="771" cy="258"/>
            </a:xfrm>
            <a:prstGeom prst="rect">
              <a:avLst/>
            </a:prstGeom>
            <a:solidFill>
              <a:srgbClr val="FFFF66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0" name="Freeform 77"/>
            <p:cNvSpPr>
              <a:spLocks/>
            </p:cNvSpPr>
            <p:nvPr/>
          </p:nvSpPr>
          <p:spPr bwMode="auto">
            <a:xfrm>
              <a:off x="3647" y="3057"/>
              <a:ext cx="836" cy="63"/>
            </a:xfrm>
            <a:custGeom>
              <a:avLst/>
              <a:gdLst>
                <a:gd name="T0" fmla="*/ 771 w 836"/>
                <a:gd name="T1" fmla="*/ 0 h 63"/>
                <a:gd name="T2" fmla="*/ 0 w 836"/>
                <a:gd name="T3" fmla="*/ 0 h 63"/>
                <a:gd name="T4" fmla="*/ 65 w 836"/>
                <a:gd name="T5" fmla="*/ 63 h 63"/>
                <a:gd name="T6" fmla="*/ 836 w 836"/>
                <a:gd name="T7" fmla="*/ 63 h 63"/>
                <a:gd name="T8" fmla="*/ 771 w 836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6"/>
                <a:gd name="T16" fmla="*/ 0 h 63"/>
                <a:gd name="T17" fmla="*/ 836 w 836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6" h="63">
                  <a:moveTo>
                    <a:pt x="771" y="0"/>
                  </a:moveTo>
                  <a:lnTo>
                    <a:pt x="0" y="0"/>
                  </a:lnTo>
                  <a:lnTo>
                    <a:pt x="65" y="63"/>
                  </a:lnTo>
                  <a:lnTo>
                    <a:pt x="836" y="63"/>
                  </a:lnTo>
                  <a:lnTo>
                    <a:pt x="771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1" name="Freeform 78"/>
            <p:cNvSpPr>
              <a:spLocks/>
            </p:cNvSpPr>
            <p:nvPr/>
          </p:nvSpPr>
          <p:spPr bwMode="auto">
            <a:xfrm>
              <a:off x="4418" y="2799"/>
              <a:ext cx="65" cy="321"/>
            </a:xfrm>
            <a:custGeom>
              <a:avLst/>
              <a:gdLst>
                <a:gd name="T0" fmla="*/ 65 w 65"/>
                <a:gd name="T1" fmla="*/ 321 h 321"/>
                <a:gd name="T2" fmla="*/ 0 w 65"/>
                <a:gd name="T3" fmla="*/ 258 h 321"/>
                <a:gd name="T4" fmla="*/ 0 w 65"/>
                <a:gd name="T5" fmla="*/ 0 h 321"/>
                <a:gd name="T6" fmla="*/ 65 w 65"/>
                <a:gd name="T7" fmla="*/ 63 h 321"/>
                <a:gd name="T8" fmla="*/ 65 w 65"/>
                <a:gd name="T9" fmla="*/ 321 h 3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321"/>
                <a:gd name="T17" fmla="*/ 65 w 65"/>
                <a:gd name="T18" fmla="*/ 321 h 3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321">
                  <a:moveTo>
                    <a:pt x="65" y="321"/>
                  </a:moveTo>
                  <a:lnTo>
                    <a:pt x="0" y="258"/>
                  </a:lnTo>
                  <a:lnTo>
                    <a:pt x="0" y="0"/>
                  </a:lnTo>
                  <a:lnTo>
                    <a:pt x="65" y="63"/>
                  </a:lnTo>
                  <a:lnTo>
                    <a:pt x="65" y="321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2" name="Rectangle 79"/>
            <p:cNvSpPr>
              <a:spLocks noChangeArrowheads="1"/>
            </p:cNvSpPr>
            <p:nvPr/>
          </p:nvSpPr>
          <p:spPr bwMode="auto">
            <a:xfrm>
              <a:off x="3647" y="2799"/>
              <a:ext cx="771" cy="258"/>
            </a:xfrm>
            <a:prstGeom prst="rect">
              <a:avLst/>
            </a:prstGeom>
            <a:solidFill>
              <a:srgbClr val="FFFF66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3" name="Freeform 80"/>
            <p:cNvSpPr>
              <a:spLocks/>
            </p:cNvSpPr>
            <p:nvPr/>
          </p:nvSpPr>
          <p:spPr bwMode="auto">
            <a:xfrm>
              <a:off x="3647" y="3314"/>
              <a:ext cx="836" cy="64"/>
            </a:xfrm>
            <a:custGeom>
              <a:avLst/>
              <a:gdLst>
                <a:gd name="T0" fmla="*/ 771 w 836"/>
                <a:gd name="T1" fmla="*/ 0 h 64"/>
                <a:gd name="T2" fmla="*/ 0 w 836"/>
                <a:gd name="T3" fmla="*/ 0 h 64"/>
                <a:gd name="T4" fmla="*/ 65 w 836"/>
                <a:gd name="T5" fmla="*/ 64 h 64"/>
                <a:gd name="T6" fmla="*/ 836 w 836"/>
                <a:gd name="T7" fmla="*/ 64 h 64"/>
                <a:gd name="T8" fmla="*/ 771 w 836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6"/>
                <a:gd name="T16" fmla="*/ 0 h 64"/>
                <a:gd name="T17" fmla="*/ 836 w 836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6" h="64">
                  <a:moveTo>
                    <a:pt x="771" y="0"/>
                  </a:moveTo>
                  <a:lnTo>
                    <a:pt x="0" y="0"/>
                  </a:lnTo>
                  <a:lnTo>
                    <a:pt x="65" y="64"/>
                  </a:lnTo>
                  <a:lnTo>
                    <a:pt x="836" y="64"/>
                  </a:lnTo>
                  <a:lnTo>
                    <a:pt x="771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4" name="Freeform 81"/>
            <p:cNvSpPr>
              <a:spLocks/>
            </p:cNvSpPr>
            <p:nvPr/>
          </p:nvSpPr>
          <p:spPr bwMode="auto">
            <a:xfrm>
              <a:off x="4418" y="3057"/>
              <a:ext cx="65" cy="321"/>
            </a:xfrm>
            <a:custGeom>
              <a:avLst/>
              <a:gdLst>
                <a:gd name="T0" fmla="*/ 65 w 65"/>
                <a:gd name="T1" fmla="*/ 321 h 321"/>
                <a:gd name="T2" fmla="*/ 0 w 65"/>
                <a:gd name="T3" fmla="*/ 257 h 321"/>
                <a:gd name="T4" fmla="*/ 0 w 65"/>
                <a:gd name="T5" fmla="*/ 0 h 321"/>
                <a:gd name="T6" fmla="*/ 65 w 65"/>
                <a:gd name="T7" fmla="*/ 63 h 321"/>
                <a:gd name="T8" fmla="*/ 65 w 65"/>
                <a:gd name="T9" fmla="*/ 321 h 3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321"/>
                <a:gd name="T17" fmla="*/ 65 w 65"/>
                <a:gd name="T18" fmla="*/ 321 h 3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321">
                  <a:moveTo>
                    <a:pt x="65" y="321"/>
                  </a:moveTo>
                  <a:lnTo>
                    <a:pt x="0" y="257"/>
                  </a:lnTo>
                  <a:lnTo>
                    <a:pt x="0" y="0"/>
                  </a:lnTo>
                  <a:lnTo>
                    <a:pt x="65" y="63"/>
                  </a:lnTo>
                  <a:lnTo>
                    <a:pt x="65" y="321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5" name="Rectangle 82"/>
            <p:cNvSpPr>
              <a:spLocks noChangeArrowheads="1"/>
            </p:cNvSpPr>
            <p:nvPr/>
          </p:nvSpPr>
          <p:spPr bwMode="auto">
            <a:xfrm>
              <a:off x="3647" y="3057"/>
              <a:ext cx="771" cy="25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6" name="Rectangle 83"/>
            <p:cNvSpPr>
              <a:spLocks noChangeArrowheads="1"/>
            </p:cNvSpPr>
            <p:nvPr/>
          </p:nvSpPr>
          <p:spPr bwMode="auto">
            <a:xfrm>
              <a:off x="3840" y="1802"/>
              <a:ext cx="46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Helvetica" pitchFamily="34" charset="0"/>
                </a:rPr>
                <a:t>BEFORE</a:t>
              </a:r>
              <a:endParaRPr lang="en-US"/>
            </a:p>
          </p:txBody>
        </p:sp>
        <p:sp>
          <p:nvSpPr>
            <p:cNvPr id="31777" name="Rectangle 84"/>
            <p:cNvSpPr>
              <a:spLocks noChangeArrowheads="1"/>
            </p:cNvSpPr>
            <p:nvPr/>
          </p:nvSpPr>
          <p:spPr bwMode="auto">
            <a:xfrm>
              <a:off x="3762" y="2595"/>
              <a:ext cx="53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0000002E</a:t>
              </a:r>
              <a:endParaRPr lang="en-US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1778" name="Rectangle 85"/>
            <p:cNvSpPr>
              <a:spLocks noChangeArrowheads="1"/>
            </p:cNvSpPr>
            <p:nvPr/>
          </p:nvSpPr>
          <p:spPr bwMode="auto">
            <a:xfrm>
              <a:off x="3762" y="2861"/>
              <a:ext cx="53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0009B61D</a:t>
              </a:r>
              <a:endParaRPr lang="en-US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1779" name="Line 86"/>
            <p:cNvSpPr>
              <a:spLocks noChangeShapeType="1"/>
            </p:cNvSpPr>
            <p:nvPr/>
          </p:nvSpPr>
          <p:spPr bwMode="auto">
            <a:xfrm flipH="1">
              <a:off x="4513" y="2958"/>
              <a:ext cx="2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1046616" name="Rectangle 88"/>
          <p:cNvSpPr>
            <a:spLocks noChangeArrowheads="1"/>
          </p:cNvSpPr>
          <p:nvPr/>
        </p:nvSpPr>
        <p:spPr bwMode="auto">
          <a:xfrm>
            <a:off x="2095500" y="1296988"/>
            <a:ext cx="3167063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663" indent="-347663" algn="l">
              <a:spcBef>
                <a:spcPct val="40000"/>
              </a:spcBef>
              <a:buFont typeface="Wingdings" pitchFamily="2" charset="2"/>
              <a:buChar char="v"/>
              <a:tabLst>
                <a:tab pos="990600" algn="l"/>
              </a:tabLst>
            </a:pPr>
            <a:endParaRPr lang="en-US" sz="2400"/>
          </a:p>
          <a:p>
            <a:pPr marL="798513" lvl="1" indent="-336550" algn="l">
              <a:spcBef>
                <a:spcPct val="40000"/>
              </a:spcBef>
              <a:buFont typeface="Wingdings" pitchFamily="2" charset="2"/>
              <a:buNone/>
              <a:tabLst>
                <a:tab pos="990600" algn="l"/>
              </a:tabLst>
            </a:pPr>
            <a:r>
              <a:rPr lang="en-US"/>
              <a:t>; SI	=  B61Dh</a:t>
            </a:r>
          </a:p>
          <a:p>
            <a:pPr marL="798513" lvl="1" indent="-336550" algn="l">
              <a:spcBef>
                <a:spcPct val="40000"/>
              </a:spcBef>
              <a:buFont typeface="Wingdings" pitchFamily="2" charset="2"/>
              <a:buNone/>
              <a:tabLst>
                <a:tab pos="990600" algn="l"/>
              </a:tabLst>
            </a:pPr>
            <a:r>
              <a:rPr lang="en-US"/>
              <a:t>; DI	=  0009h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6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46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46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58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Link Library Overview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435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A </a:t>
            </a:r>
            <a:r>
              <a:rPr lang="en-US" b="1" smtClean="0">
                <a:solidFill>
                  <a:srgbClr val="FF0000"/>
                </a:solidFill>
              </a:rPr>
              <a:t>link library</a:t>
            </a:r>
            <a:r>
              <a:rPr lang="en-US" smtClean="0"/>
              <a:t> is a file containing procedures that have been assembled into machine code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Can be constructed from one or more object (.OBJ) files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Textbook provides link libraries to simplify Input/Output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</a:rPr>
              <a:t>Irvine32.lib</a:t>
            </a:r>
            <a:r>
              <a:rPr lang="en-US" smtClean="0"/>
              <a:t> is for programs written in 32-bit protected mode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</a:rPr>
              <a:t>Irvine16.lib</a:t>
            </a:r>
            <a:r>
              <a:rPr lang="en-US" smtClean="0"/>
              <a:t> is for programs written in 16-bit real-address mode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You can also construct your own link library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Start with one or more assembler source files (extension .ASM)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Assemble each source file into an object file (extension .OBJ)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Create an empty link library file (extension .LIB)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Add the OBJ files to the library file using the Microsoft LIB utility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Uses of the Runtime Stack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tabLst>
                <a:tab pos="2395538" algn="l"/>
              </a:tabLst>
            </a:pPr>
            <a:r>
              <a:rPr lang="en-US" smtClean="0"/>
              <a:t>Runtime Stack can be utilized for</a:t>
            </a:r>
          </a:p>
          <a:p>
            <a:pPr lvl="1" eaLnBrk="1" hangingPunct="1">
              <a:tabLst>
                <a:tab pos="2395538" algn="l"/>
              </a:tabLst>
            </a:pPr>
            <a:r>
              <a:rPr lang="en-US" smtClean="0"/>
              <a:t>Temporary storage of data and registers</a:t>
            </a:r>
          </a:p>
          <a:p>
            <a:pPr lvl="1" eaLnBrk="1" hangingPunct="1">
              <a:tabLst>
                <a:tab pos="2395538" algn="l"/>
              </a:tabLst>
            </a:pPr>
            <a:r>
              <a:rPr lang="en-US" smtClean="0"/>
              <a:t>Transfer of program control in procedures and interrupts</a:t>
            </a:r>
          </a:p>
          <a:p>
            <a:pPr lvl="1" eaLnBrk="1" hangingPunct="1">
              <a:tabLst>
                <a:tab pos="2395538" algn="l"/>
              </a:tabLst>
            </a:pPr>
            <a:r>
              <a:rPr lang="en-US" smtClean="0"/>
              <a:t>Parameter passing during a procedure call</a:t>
            </a:r>
          </a:p>
          <a:p>
            <a:pPr lvl="1" eaLnBrk="1" hangingPunct="1">
              <a:tabLst>
                <a:tab pos="2395538" algn="l"/>
              </a:tabLst>
            </a:pPr>
            <a:r>
              <a:rPr lang="en-US" smtClean="0"/>
              <a:t>Allocating local variables used inside procedures</a:t>
            </a:r>
          </a:p>
          <a:p>
            <a:pPr eaLnBrk="1" hangingPunct="1">
              <a:spcBef>
                <a:spcPct val="100000"/>
              </a:spcBef>
              <a:tabLst>
                <a:tab pos="2395538" algn="l"/>
              </a:tabLst>
            </a:pPr>
            <a:r>
              <a:rPr lang="en-US" smtClean="0"/>
              <a:t>Stack can be used as temporary storage of data</a:t>
            </a:r>
          </a:p>
          <a:p>
            <a:pPr lvl="1" eaLnBrk="1" hangingPunct="1">
              <a:tabLst>
                <a:tab pos="2395538" algn="l"/>
              </a:tabLst>
            </a:pPr>
            <a:r>
              <a:rPr lang="en-US" smtClean="0"/>
              <a:t>Example: exchanging two variables in a data segment</a:t>
            </a:r>
          </a:p>
          <a:p>
            <a:pPr lvl="1" eaLnBrk="1" hangingPunct="1">
              <a:buFont typeface="Wingdings" pitchFamily="2" charset="2"/>
              <a:buNone/>
              <a:tabLst>
                <a:tab pos="2395538" algn="l"/>
              </a:tabLst>
            </a:pPr>
            <a:r>
              <a:rPr lang="en-US" b="1" smtClean="0">
                <a:latin typeface="Courier New" pitchFamily="49" charset="0"/>
              </a:rPr>
              <a:t>	push var1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; var1 is pushed</a:t>
            </a:r>
          </a:p>
          <a:p>
            <a:pPr lvl="1" eaLnBrk="1" hangingPunct="1">
              <a:spcBef>
                <a:spcPct val="20000"/>
              </a:spcBef>
              <a:buFont typeface="Wingdings" pitchFamily="2" charset="2"/>
              <a:buNone/>
              <a:tabLst>
                <a:tab pos="2395538" algn="l"/>
              </a:tabLst>
            </a:pPr>
            <a:r>
              <a:rPr lang="en-US" b="1" smtClean="0">
                <a:latin typeface="Courier New" pitchFamily="49" charset="0"/>
              </a:rPr>
              <a:t>	push</a:t>
            </a:r>
            <a:r>
              <a:rPr lang="en-US" b="1" smtClean="0">
                <a:solidFill>
                  <a:srgbClr val="FF3300"/>
                </a:solidFill>
                <a:latin typeface="Courier New" pitchFamily="49" charset="0"/>
              </a:rPr>
              <a:t> </a:t>
            </a:r>
            <a:r>
              <a:rPr lang="en-US" b="1" smtClean="0">
                <a:latin typeface="Courier New" pitchFamily="49" charset="0"/>
              </a:rPr>
              <a:t>var2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; var2 is pushed</a:t>
            </a:r>
          </a:p>
          <a:p>
            <a:pPr lvl="1" eaLnBrk="1" hangingPunct="1">
              <a:spcBef>
                <a:spcPct val="20000"/>
              </a:spcBef>
              <a:buFont typeface="Wingdings" pitchFamily="2" charset="2"/>
              <a:buNone/>
              <a:tabLst>
                <a:tab pos="2395538" algn="l"/>
              </a:tabLst>
            </a:pPr>
            <a:r>
              <a:rPr lang="en-US" b="1" smtClean="0">
                <a:latin typeface="Courier New" pitchFamily="49" charset="0"/>
              </a:rPr>
              <a:t>	pop</a:t>
            </a:r>
            <a:r>
              <a:rPr lang="en-US" b="1" smtClean="0">
                <a:solidFill>
                  <a:srgbClr val="FF3300"/>
                </a:solidFill>
                <a:latin typeface="Courier New" pitchFamily="49" charset="0"/>
              </a:rPr>
              <a:t>  </a:t>
            </a:r>
            <a:r>
              <a:rPr lang="en-US" b="1" smtClean="0">
                <a:latin typeface="Courier New" pitchFamily="49" charset="0"/>
              </a:rPr>
              <a:t>var1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; var1 = var2 on stack</a:t>
            </a:r>
          </a:p>
          <a:p>
            <a:pPr lvl="1" eaLnBrk="1" hangingPunct="1">
              <a:spcBef>
                <a:spcPct val="20000"/>
              </a:spcBef>
              <a:buFont typeface="Wingdings" pitchFamily="2" charset="2"/>
              <a:buNone/>
              <a:tabLst>
                <a:tab pos="2395538" algn="l"/>
              </a:tabLst>
            </a:pPr>
            <a:r>
              <a:rPr lang="en-US" b="1" smtClean="0">
                <a:latin typeface="Courier New" pitchFamily="49" charset="0"/>
              </a:rPr>
              <a:t>	pop</a:t>
            </a:r>
            <a:r>
              <a:rPr lang="en-US" b="1" smtClean="0">
                <a:solidFill>
                  <a:srgbClr val="FF3300"/>
                </a:solidFill>
                <a:latin typeface="Courier New" pitchFamily="49" charset="0"/>
              </a:rPr>
              <a:t>  </a:t>
            </a:r>
            <a:r>
              <a:rPr lang="en-US" b="1" smtClean="0">
                <a:latin typeface="Courier New" pitchFamily="49" charset="0"/>
              </a:rPr>
              <a:t>var2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; var2 = var1 on stack</a:t>
            </a:r>
            <a:endParaRPr lang="en-US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Temporary Storage of Registers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80000"/>
              </a:spcBef>
              <a:tabLst>
                <a:tab pos="2333625" algn="l"/>
              </a:tabLst>
            </a:pPr>
            <a:r>
              <a:rPr lang="en-US" smtClean="0"/>
              <a:t>Stack is often used to free a set of registers</a:t>
            </a:r>
          </a:p>
          <a:p>
            <a:pPr eaLnBrk="1" hangingPunct="1">
              <a:spcBef>
                <a:spcPct val="80000"/>
              </a:spcBef>
              <a:buFont typeface="Wingdings" pitchFamily="2" charset="2"/>
              <a:buNone/>
              <a:tabLst>
                <a:tab pos="2333625" algn="l"/>
              </a:tabLst>
            </a:pPr>
            <a:r>
              <a:rPr lang="en-US" sz="2000" b="1" smtClean="0">
                <a:latin typeface="Courier New" pitchFamily="49" charset="0"/>
              </a:rPr>
              <a:t>	push EBX	</a:t>
            </a: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</a:rPr>
              <a:t>; save EBX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2333625" algn="l"/>
              </a:tabLst>
            </a:pPr>
            <a:r>
              <a:rPr lang="en-US" sz="2000" b="1" smtClean="0">
                <a:latin typeface="Courier New" pitchFamily="49" charset="0"/>
              </a:rPr>
              <a:t>	push ECX	</a:t>
            </a: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</a:rPr>
              <a:t>; save ECX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2333625" algn="l"/>
              </a:tabLst>
            </a:pPr>
            <a:r>
              <a:rPr lang="en-US" sz="2000" b="1" smtClean="0">
                <a:latin typeface="Courier New" pitchFamily="49" charset="0"/>
              </a:rPr>
              <a:t>	. . .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2333625" algn="l"/>
              </a:tabLst>
            </a:pPr>
            <a:r>
              <a:rPr lang="en-US" sz="2000" b="1" smtClean="0">
                <a:latin typeface="Courier New" pitchFamily="49" charset="0"/>
              </a:rPr>
              <a:t>	</a:t>
            </a: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</a:rPr>
              <a:t>; EBX and ECX can now be modified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2333625" algn="l"/>
              </a:tabLst>
            </a:pPr>
            <a:r>
              <a:rPr lang="en-US" sz="2000" b="1" smtClean="0">
                <a:latin typeface="Courier New" pitchFamily="49" charset="0"/>
              </a:rPr>
              <a:t>	. . .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2333625" algn="l"/>
              </a:tabLst>
            </a:pPr>
            <a:r>
              <a:rPr lang="en-US" sz="2000" b="1" smtClean="0">
                <a:latin typeface="Courier New" pitchFamily="49" charset="0"/>
              </a:rPr>
              <a:t>	pop  ECX	</a:t>
            </a: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</a:rPr>
              <a:t>; restore ECX first, then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2333625" algn="l"/>
              </a:tabLst>
            </a:pPr>
            <a:r>
              <a:rPr lang="en-US" sz="2000" b="1" smtClean="0">
                <a:latin typeface="Courier New" pitchFamily="49" charset="0"/>
              </a:rPr>
              <a:t>	pop  EBX	</a:t>
            </a: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</a:rPr>
              <a:t>; restore EBX</a:t>
            </a:r>
          </a:p>
          <a:p>
            <a:pPr eaLnBrk="1" hangingPunct="1">
              <a:spcBef>
                <a:spcPct val="80000"/>
              </a:spcBef>
              <a:tabLst>
                <a:tab pos="2333625" algn="l"/>
              </a:tabLst>
            </a:pPr>
            <a:r>
              <a:rPr lang="en-US" smtClean="0"/>
              <a:t>Example on moving DX:AX into EBX</a:t>
            </a:r>
          </a:p>
          <a:p>
            <a:pPr eaLnBrk="1" hangingPunct="1">
              <a:spcBef>
                <a:spcPct val="80000"/>
              </a:spcBef>
              <a:buFont typeface="Wingdings" pitchFamily="2" charset="2"/>
              <a:buNone/>
              <a:tabLst>
                <a:tab pos="2333625" algn="l"/>
              </a:tabLst>
            </a:pPr>
            <a:r>
              <a:rPr lang="en-US" sz="2000" b="1" smtClean="0">
                <a:latin typeface="Courier New" pitchFamily="49" charset="0"/>
              </a:rPr>
              <a:t>	push</a:t>
            </a:r>
            <a:r>
              <a:rPr lang="en-US" sz="2000" b="1" smtClean="0">
                <a:solidFill>
                  <a:srgbClr val="FF3300"/>
                </a:solidFill>
                <a:latin typeface="Courier New" pitchFamily="49" charset="0"/>
              </a:rPr>
              <a:t> </a:t>
            </a:r>
            <a:r>
              <a:rPr lang="en-US" sz="2000" b="1" smtClean="0">
                <a:latin typeface="Courier New" pitchFamily="49" charset="0"/>
              </a:rPr>
              <a:t>DX	</a:t>
            </a: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</a:rPr>
              <a:t>; push most significant word first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2333625" algn="l"/>
              </a:tabLst>
            </a:pPr>
            <a:r>
              <a:rPr lang="en-US" sz="2000" b="1" smtClean="0">
                <a:latin typeface="Courier New" pitchFamily="49" charset="0"/>
              </a:rPr>
              <a:t>	push</a:t>
            </a:r>
            <a:r>
              <a:rPr lang="en-US" sz="2000" b="1" smtClean="0">
                <a:solidFill>
                  <a:srgbClr val="FF3300"/>
                </a:solidFill>
                <a:latin typeface="Courier New" pitchFamily="49" charset="0"/>
              </a:rPr>
              <a:t> </a:t>
            </a:r>
            <a:r>
              <a:rPr lang="en-US" sz="2000" b="1" smtClean="0">
                <a:latin typeface="Courier New" pitchFamily="49" charset="0"/>
              </a:rPr>
              <a:t>AX	</a:t>
            </a: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</a:rPr>
              <a:t>; then push least significant word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2333625" algn="l"/>
              </a:tabLst>
            </a:pPr>
            <a:r>
              <a:rPr lang="en-US" sz="2000" b="1" smtClean="0">
                <a:latin typeface="Courier New" pitchFamily="49" charset="0"/>
              </a:rPr>
              <a:t>	pop</a:t>
            </a:r>
            <a:r>
              <a:rPr lang="en-US" sz="2000" b="1" smtClean="0">
                <a:solidFill>
                  <a:srgbClr val="FF3300"/>
                </a:solidFill>
                <a:latin typeface="Courier New" pitchFamily="49" charset="0"/>
              </a:rPr>
              <a:t>  </a:t>
            </a:r>
            <a:r>
              <a:rPr lang="en-US" sz="2000" b="1" smtClean="0">
                <a:latin typeface="Courier New" pitchFamily="49" charset="0"/>
              </a:rPr>
              <a:t>EBX	</a:t>
            </a: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</a:rPr>
              <a:t>; EBX = DX:AX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Nested Loop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000125" y="2565400"/>
            <a:ext cx="7026275" cy="3581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60000" tIns="182880" rIns="0" bIns="182880" anchor="ctr"/>
          <a:lstStyle/>
          <a:p>
            <a:pPr algn="l">
              <a:tabLst>
                <a:tab pos="457200" algn="l"/>
                <a:tab pos="2867025" algn="l"/>
              </a:tabLst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</a:rPr>
              <a:t>mov</a:t>
            </a: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ecx</a:t>
            </a:r>
            <a:r>
              <a:rPr lang="en-US" sz="1800" b="1" dirty="0">
                <a:latin typeface="Courier New" pitchFamily="49" charset="0"/>
              </a:rPr>
              <a:t>, 100	; set outer loop count</a:t>
            </a:r>
          </a:p>
          <a:p>
            <a:pPr algn="l">
              <a:tabLst>
                <a:tab pos="457200" algn="l"/>
                <a:tab pos="2867025" algn="l"/>
              </a:tabLst>
            </a:pPr>
            <a:r>
              <a:rPr lang="en-US" sz="1800" b="1" dirty="0">
                <a:latin typeface="Courier New" pitchFamily="49" charset="0"/>
              </a:rPr>
              <a:t>L1:	. . .	; begin the outer loop</a:t>
            </a:r>
          </a:p>
          <a:p>
            <a:pPr algn="l">
              <a:tabLst>
                <a:tab pos="457200" algn="l"/>
                <a:tab pos="2867025" algn="l"/>
              </a:tabLst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push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ecx</a:t>
            </a:r>
            <a:r>
              <a:rPr lang="en-US" sz="1800" b="1" dirty="0">
                <a:solidFill>
                  <a:schemeClr val="tx2"/>
                </a:solidFill>
                <a:latin typeface="Courier New" pitchFamily="49" charset="0"/>
              </a:rPr>
              <a:t>	; save outer loop count</a:t>
            </a:r>
          </a:p>
          <a:p>
            <a:pPr algn="l">
              <a:tabLst>
                <a:tab pos="457200" algn="l"/>
                <a:tab pos="2867025" algn="l"/>
              </a:tabLst>
            </a:pPr>
            <a:endParaRPr lang="en-US" sz="1800" b="1" dirty="0">
              <a:solidFill>
                <a:schemeClr val="tx2"/>
              </a:solidFill>
              <a:latin typeface="Courier New" pitchFamily="49" charset="0"/>
            </a:endParaRPr>
          </a:p>
          <a:p>
            <a:pPr algn="l">
              <a:tabLst>
                <a:tab pos="457200" algn="l"/>
                <a:tab pos="2867025" algn="l"/>
              </a:tabLst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</a:rPr>
              <a:t>mov</a:t>
            </a: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ecx</a:t>
            </a:r>
            <a:r>
              <a:rPr lang="en-US" sz="1800" b="1" dirty="0">
                <a:latin typeface="Courier New" pitchFamily="49" charset="0"/>
              </a:rPr>
              <a:t>, 20	; set inner loop count</a:t>
            </a:r>
          </a:p>
          <a:p>
            <a:pPr algn="l">
              <a:tabLst>
                <a:tab pos="457200" algn="l"/>
                <a:tab pos="2867025" algn="l"/>
              </a:tabLst>
            </a:pPr>
            <a:r>
              <a:rPr lang="en-US" sz="1800" b="1" dirty="0">
                <a:latin typeface="Courier New" pitchFamily="49" charset="0"/>
              </a:rPr>
              <a:t>L2:	. . .	; begin the inner loop</a:t>
            </a:r>
          </a:p>
          <a:p>
            <a:pPr algn="l">
              <a:tabLst>
                <a:tab pos="457200" algn="l"/>
                <a:tab pos="2867025" algn="l"/>
              </a:tabLst>
            </a:pPr>
            <a:r>
              <a:rPr lang="en-US" sz="1800" b="1" dirty="0">
                <a:latin typeface="Courier New" pitchFamily="49" charset="0"/>
              </a:rPr>
              <a:t>	. . .	; inner loop</a:t>
            </a:r>
          </a:p>
          <a:p>
            <a:pPr algn="l">
              <a:tabLst>
                <a:tab pos="457200" algn="l"/>
                <a:tab pos="2867025" algn="l"/>
              </a:tabLst>
            </a:pPr>
            <a:r>
              <a:rPr lang="en-US" sz="1800" b="1" dirty="0">
                <a:latin typeface="Courier New" pitchFamily="49" charset="0"/>
              </a:rPr>
              <a:t>	loop L2	; repeat the inner loop</a:t>
            </a:r>
          </a:p>
          <a:p>
            <a:pPr algn="l">
              <a:tabLst>
                <a:tab pos="457200" algn="l"/>
                <a:tab pos="2867025" algn="l"/>
              </a:tabLst>
            </a:pPr>
            <a:endParaRPr lang="en-US" sz="1800" b="1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2867025" algn="l"/>
              </a:tabLst>
            </a:pPr>
            <a:r>
              <a:rPr lang="en-US" sz="1800" b="1" dirty="0">
                <a:latin typeface="Courier New" pitchFamily="49" charset="0"/>
              </a:rPr>
              <a:t>	. . .	; outer loop</a:t>
            </a:r>
          </a:p>
          <a:p>
            <a:pPr algn="l">
              <a:tabLst>
                <a:tab pos="457200" algn="l"/>
                <a:tab pos="2867025" algn="l"/>
              </a:tabLst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pop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ecx</a:t>
            </a:r>
            <a:r>
              <a:rPr lang="en-US" sz="1800" b="1" dirty="0">
                <a:solidFill>
                  <a:schemeClr val="tx2"/>
                </a:solidFill>
                <a:latin typeface="Courier New" pitchFamily="49" charset="0"/>
              </a:rPr>
              <a:t>	; restore outer loop count</a:t>
            </a:r>
          </a:p>
          <a:p>
            <a:pPr algn="l">
              <a:tabLst>
                <a:tab pos="457200" algn="l"/>
                <a:tab pos="2867025" algn="l"/>
              </a:tabLst>
            </a:pPr>
            <a:r>
              <a:rPr lang="en-US" sz="1800" b="1" dirty="0">
                <a:latin typeface="Courier New" pitchFamily="49" charset="0"/>
              </a:rPr>
              <a:t>	loop L1	; repeat the outer loop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82600" y="1131888"/>
            <a:ext cx="81788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When writing a nested loop, push the outer loop counter ECX before entering the inner loop, and restore ECX after exiting the inner loop and before repeating the outer loop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228725" y="3668713"/>
            <a:ext cx="6510338" cy="14192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tIns="137160" bIns="13716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Push/Pop All Registers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b="1" smtClean="0">
                <a:solidFill>
                  <a:srgbClr val="FF0000"/>
                </a:solidFill>
                <a:latin typeface="Courier New" pitchFamily="49" charset="0"/>
              </a:rPr>
              <a:t>pushad</a:t>
            </a:r>
          </a:p>
          <a:p>
            <a:pPr lvl="1" eaLnBrk="1" hangingPunct="1">
              <a:spcBef>
                <a:spcPct val="20000"/>
              </a:spcBef>
            </a:pPr>
            <a:r>
              <a:rPr lang="en-US" smtClean="0"/>
              <a:t>Pushes all the 32-bit general-purpose registers</a:t>
            </a:r>
          </a:p>
          <a:p>
            <a:pPr lvl="1" eaLnBrk="1" hangingPunct="1">
              <a:spcBef>
                <a:spcPct val="20000"/>
              </a:spcBef>
            </a:pPr>
            <a:r>
              <a:rPr lang="en-US" smtClean="0"/>
              <a:t>EAX, ECX, EDX, EBX, ESP, EBP, ESI, and EDI in this order</a:t>
            </a:r>
          </a:p>
          <a:p>
            <a:pPr lvl="1" eaLnBrk="1" hangingPunct="1">
              <a:spcBef>
                <a:spcPct val="20000"/>
              </a:spcBef>
            </a:pPr>
            <a:r>
              <a:rPr lang="en-US" smtClean="0"/>
              <a:t>Initial ESP value (before </a:t>
            </a:r>
            <a:r>
              <a:rPr lang="en-US" smtClean="0">
                <a:solidFill>
                  <a:srgbClr val="FF0000"/>
                </a:solidFill>
              </a:rPr>
              <a:t>pushad</a:t>
            </a:r>
            <a:r>
              <a:rPr lang="en-US" smtClean="0"/>
              <a:t>) is pushed</a:t>
            </a:r>
          </a:p>
          <a:p>
            <a:pPr lvl="1" eaLnBrk="1" hangingPunct="1">
              <a:spcBef>
                <a:spcPct val="20000"/>
              </a:spcBef>
            </a:pPr>
            <a:r>
              <a:rPr lang="en-US" smtClean="0"/>
              <a:t>ESP = ESP – 32</a:t>
            </a:r>
          </a:p>
          <a:p>
            <a:pPr eaLnBrk="1" hangingPunct="1">
              <a:spcBef>
                <a:spcPct val="20000"/>
              </a:spcBef>
            </a:pPr>
            <a:r>
              <a:rPr lang="en-US" b="1" smtClean="0">
                <a:solidFill>
                  <a:srgbClr val="FF0000"/>
                </a:solidFill>
                <a:latin typeface="Courier New" pitchFamily="49" charset="0"/>
              </a:rPr>
              <a:t>pusha</a:t>
            </a:r>
          </a:p>
          <a:p>
            <a:pPr lvl="1" eaLnBrk="1" hangingPunct="1">
              <a:spcBef>
                <a:spcPct val="20000"/>
              </a:spcBef>
            </a:pPr>
            <a:r>
              <a:rPr lang="en-US" smtClean="0"/>
              <a:t>Same as </a:t>
            </a:r>
            <a:r>
              <a:rPr lang="en-US" smtClean="0">
                <a:solidFill>
                  <a:srgbClr val="FF0000"/>
                </a:solidFill>
              </a:rPr>
              <a:t>pushad</a:t>
            </a:r>
            <a:r>
              <a:rPr lang="en-US" smtClean="0"/>
              <a:t> but pushes all 16-bit registers AX through DI </a:t>
            </a:r>
          </a:p>
          <a:p>
            <a:pPr lvl="1" eaLnBrk="1" hangingPunct="1">
              <a:spcBef>
                <a:spcPct val="20000"/>
              </a:spcBef>
            </a:pPr>
            <a:r>
              <a:rPr lang="en-US" smtClean="0"/>
              <a:t>ESP = ESP – 16</a:t>
            </a:r>
          </a:p>
          <a:p>
            <a:pPr eaLnBrk="1" hangingPunct="1">
              <a:spcBef>
                <a:spcPct val="20000"/>
              </a:spcBef>
            </a:pPr>
            <a:r>
              <a:rPr lang="en-US" b="1" smtClean="0">
                <a:solidFill>
                  <a:srgbClr val="FF0000"/>
                </a:solidFill>
                <a:latin typeface="Courier New" pitchFamily="49" charset="0"/>
              </a:rPr>
              <a:t>popad</a:t>
            </a:r>
          </a:p>
          <a:p>
            <a:pPr lvl="1" eaLnBrk="1" hangingPunct="1">
              <a:spcBef>
                <a:spcPct val="20000"/>
              </a:spcBef>
            </a:pPr>
            <a:r>
              <a:rPr lang="en-US" smtClean="0"/>
              <a:t>Pops into registers EDI through EAX in reverse order of </a:t>
            </a:r>
            <a:r>
              <a:rPr lang="en-US" smtClean="0">
                <a:solidFill>
                  <a:srgbClr val="FF0000"/>
                </a:solidFill>
              </a:rPr>
              <a:t>pushad</a:t>
            </a:r>
          </a:p>
          <a:p>
            <a:pPr lvl="1" eaLnBrk="1" hangingPunct="1">
              <a:spcBef>
                <a:spcPct val="20000"/>
              </a:spcBef>
            </a:pPr>
            <a:r>
              <a:rPr lang="en-US" smtClean="0"/>
              <a:t>ESP is not read from stack. It is computed as: ESP = ESP + 32</a:t>
            </a:r>
          </a:p>
          <a:p>
            <a:pPr eaLnBrk="1" hangingPunct="1">
              <a:spcBef>
                <a:spcPct val="20000"/>
              </a:spcBef>
            </a:pPr>
            <a:r>
              <a:rPr lang="en-US" b="1" smtClean="0">
                <a:solidFill>
                  <a:srgbClr val="FF0000"/>
                </a:solidFill>
                <a:latin typeface="Courier New" pitchFamily="49" charset="0"/>
              </a:rPr>
              <a:t>popa</a:t>
            </a:r>
          </a:p>
          <a:p>
            <a:pPr lvl="1" eaLnBrk="1" hangingPunct="1">
              <a:spcBef>
                <a:spcPct val="20000"/>
              </a:spcBef>
            </a:pPr>
            <a:r>
              <a:rPr lang="en-US" smtClean="0"/>
              <a:t>Same as </a:t>
            </a:r>
            <a:r>
              <a:rPr lang="en-US" smtClean="0">
                <a:solidFill>
                  <a:srgbClr val="FF0000"/>
                </a:solidFill>
              </a:rPr>
              <a:t>popad</a:t>
            </a:r>
            <a:r>
              <a:rPr lang="en-US" smtClean="0"/>
              <a:t> but pops into 16-bit registers. ESP = ESP + 16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 Instructions on Flags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08575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tabLst>
                <a:tab pos="2743200" algn="l"/>
              </a:tabLst>
            </a:pPr>
            <a:r>
              <a:rPr lang="en-US" smtClean="0"/>
              <a:t>Special Stack instructions for pushing and popping flags</a:t>
            </a:r>
          </a:p>
          <a:p>
            <a:pPr lvl="1" eaLnBrk="1" hangingPunct="1">
              <a:spcBef>
                <a:spcPct val="50000"/>
              </a:spcBef>
              <a:tabLst>
                <a:tab pos="2743200" algn="l"/>
              </a:tabLst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pushfd</a:t>
            </a:r>
          </a:p>
          <a:p>
            <a:pPr lvl="2" eaLnBrk="1" hangingPunct="1">
              <a:spcBef>
                <a:spcPct val="50000"/>
              </a:spcBef>
              <a:tabLst>
                <a:tab pos="2743200" algn="l"/>
              </a:tabLst>
            </a:pPr>
            <a:r>
              <a:rPr lang="en-US" sz="2000" smtClean="0"/>
              <a:t>Push the 32-bit EFLAGS</a:t>
            </a:r>
          </a:p>
          <a:p>
            <a:pPr lvl="1" eaLnBrk="1" hangingPunct="1">
              <a:spcBef>
                <a:spcPct val="50000"/>
              </a:spcBef>
              <a:tabLst>
                <a:tab pos="2743200" algn="l"/>
              </a:tabLst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popfd</a:t>
            </a:r>
          </a:p>
          <a:p>
            <a:pPr lvl="2" eaLnBrk="1" hangingPunct="1">
              <a:spcBef>
                <a:spcPct val="50000"/>
              </a:spcBef>
              <a:tabLst>
                <a:tab pos="2743200" algn="l"/>
              </a:tabLst>
            </a:pPr>
            <a:r>
              <a:rPr lang="en-US" sz="2000" smtClean="0"/>
              <a:t>Pop the 32-bit EFLAGS</a:t>
            </a:r>
          </a:p>
          <a:p>
            <a:pPr eaLnBrk="1" hangingPunct="1">
              <a:spcBef>
                <a:spcPct val="50000"/>
              </a:spcBef>
              <a:tabLst>
                <a:tab pos="2743200" algn="l"/>
              </a:tabLst>
            </a:pPr>
            <a:r>
              <a:rPr lang="en-US" smtClean="0"/>
              <a:t>No operands are required</a:t>
            </a:r>
          </a:p>
          <a:p>
            <a:pPr eaLnBrk="1" hangingPunct="1">
              <a:spcBef>
                <a:spcPct val="50000"/>
              </a:spcBef>
              <a:tabLst>
                <a:tab pos="2743200" algn="l"/>
              </a:tabLst>
            </a:pPr>
            <a:r>
              <a:rPr lang="en-US" smtClean="0"/>
              <a:t>Useful for saving and restoring the flags</a:t>
            </a:r>
          </a:p>
          <a:p>
            <a:pPr eaLnBrk="1" hangingPunct="1">
              <a:spcBef>
                <a:spcPct val="50000"/>
              </a:spcBef>
              <a:tabLst>
                <a:tab pos="2743200" algn="l"/>
              </a:tabLst>
            </a:pPr>
            <a:r>
              <a:rPr lang="en-US" smtClean="0"/>
              <a:t>For 16-bit programs use </a:t>
            </a:r>
            <a:r>
              <a:rPr lang="en-US" sz="2800" b="1" smtClean="0">
                <a:solidFill>
                  <a:srgbClr val="FF0000"/>
                </a:solidFill>
                <a:latin typeface="Courier New" pitchFamily="49" charset="0"/>
              </a:rPr>
              <a:t>pushf</a:t>
            </a:r>
            <a:r>
              <a:rPr lang="en-US" smtClean="0"/>
              <a:t> and </a:t>
            </a:r>
            <a:r>
              <a:rPr lang="en-US" sz="2800" b="1" smtClean="0">
                <a:solidFill>
                  <a:srgbClr val="FF0000"/>
                </a:solidFill>
                <a:latin typeface="Courier New" pitchFamily="49" charset="0"/>
              </a:rPr>
              <a:t>popf</a:t>
            </a:r>
          </a:p>
          <a:p>
            <a:pPr lvl="1" eaLnBrk="1" hangingPunct="1">
              <a:spcBef>
                <a:spcPct val="50000"/>
              </a:spcBef>
              <a:tabLst>
                <a:tab pos="2743200" algn="l"/>
              </a:tabLst>
            </a:pPr>
            <a:r>
              <a:rPr lang="en-US" sz="2400" smtClean="0"/>
              <a:t>Push and Pop the 16-bit FLAG register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Link Library Overview</a:t>
            </a:r>
          </a:p>
          <a:p>
            <a:pPr eaLnBrk="1" hangingPunct="1"/>
            <a:r>
              <a:rPr lang="en-US" dirty="0" smtClean="0"/>
              <a:t>The Book's Link Library</a:t>
            </a:r>
          </a:p>
          <a:p>
            <a:pPr eaLnBrk="1" hangingPunct="1"/>
            <a:r>
              <a:rPr lang="en-US" dirty="0" smtClean="0"/>
              <a:t>Runtime Stack and Stack Operations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Defining and Using Procedures</a:t>
            </a:r>
          </a:p>
          <a:p>
            <a:pPr eaLnBrk="1" hangingPunct="1"/>
            <a:r>
              <a:rPr lang="en-US" dirty="0" smtClean="0"/>
              <a:t>Program Design Using Procedures</a:t>
            </a:r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Procedures</a:t>
            </a:r>
          </a:p>
        </p:txBody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241925"/>
          </a:xfrm>
        </p:spPr>
        <p:txBody>
          <a:bodyPr/>
          <a:lstStyle/>
          <a:p>
            <a:pPr eaLnBrk="1" hangingPunct="1">
              <a:tabLst>
                <a:tab pos="914400" algn="l"/>
                <a:tab pos="1379538" algn="l"/>
                <a:tab pos="1828800" algn="l"/>
              </a:tabLst>
            </a:pPr>
            <a:r>
              <a:rPr lang="en-US" smtClean="0"/>
              <a:t>A </a:t>
            </a:r>
            <a:r>
              <a:rPr lang="en-US" b="1" smtClean="0">
                <a:solidFill>
                  <a:srgbClr val="FF0000"/>
                </a:solidFill>
              </a:rPr>
              <a:t>procedure</a:t>
            </a:r>
            <a:r>
              <a:rPr lang="en-US" smtClean="0"/>
              <a:t> is a logically self-contained unit of code</a:t>
            </a:r>
          </a:p>
          <a:p>
            <a:pPr lvl="1" eaLnBrk="1" hangingPunct="1">
              <a:tabLst>
                <a:tab pos="914400" algn="l"/>
                <a:tab pos="1379538" algn="l"/>
                <a:tab pos="1828800" algn="l"/>
              </a:tabLst>
            </a:pPr>
            <a:r>
              <a:rPr lang="en-US" smtClean="0"/>
              <a:t>Called sometimes a </a:t>
            </a:r>
            <a:r>
              <a:rPr lang="en-US" b="1" smtClean="0">
                <a:solidFill>
                  <a:srgbClr val="FF0000"/>
                </a:solidFill>
              </a:rPr>
              <a:t>function</a:t>
            </a:r>
            <a:r>
              <a:rPr lang="en-US" smtClean="0"/>
              <a:t>,</a:t>
            </a:r>
            <a:r>
              <a:rPr lang="en-US" b="1" smtClean="0">
                <a:solidFill>
                  <a:srgbClr val="FF3300"/>
                </a:solidFill>
              </a:rPr>
              <a:t> </a:t>
            </a:r>
            <a:r>
              <a:rPr lang="en-US" b="1" smtClean="0">
                <a:solidFill>
                  <a:srgbClr val="FF0000"/>
                </a:solidFill>
              </a:rPr>
              <a:t>subprogram</a:t>
            </a:r>
            <a:r>
              <a:rPr lang="en-US" smtClean="0"/>
              <a:t>, or</a:t>
            </a:r>
            <a:r>
              <a:rPr lang="en-US" b="1" smtClean="0">
                <a:solidFill>
                  <a:srgbClr val="FF3300"/>
                </a:solidFill>
              </a:rPr>
              <a:t> </a:t>
            </a:r>
            <a:r>
              <a:rPr lang="en-US" b="1" smtClean="0">
                <a:solidFill>
                  <a:srgbClr val="FF0000"/>
                </a:solidFill>
              </a:rPr>
              <a:t>subroutine</a:t>
            </a:r>
          </a:p>
          <a:p>
            <a:pPr lvl="1" eaLnBrk="1" hangingPunct="1">
              <a:tabLst>
                <a:tab pos="914400" algn="l"/>
                <a:tab pos="1379538" algn="l"/>
                <a:tab pos="1828800" algn="l"/>
              </a:tabLst>
            </a:pPr>
            <a:r>
              <a:rPr lang="en-US" smtClean="0"/>
              <a:t>Receives a </a:t>
            </a:r>
            <a:r>
              <a:rPr lang="en-US" b="1" smtClean="0">
                <a:solidFill>
                  <a:srgbClr val="FF0000"/>
                </a:solidFill>
              </a:rPr>
              <a:t>list of parameters</a:t>
            </a:r>
            <a:r>
              <a:rPr lang="en-US" smtClean="0"/>
              <a:t>, also called </a:t>
            </a:r>
            <a:r>
              <a:rPr lang="en-US" b="1" smtClean="0">
                <a:solidFill>
                  <a:srgbClr val="FF0000"/>
                </a:solidFill>
              </a:rPr>
              <a:t>arguments</a:t>
            </a:r>
          </a:p>
          <a:p>
            <a:pPr lvl="1" eaLnBrk="1" hangingPunct="1">
              <a:tabLst>
                <a:tab pos="914400" algn="l"/>
                <a:tab pos="1379538" algn="l"/>
                <a:tab pos="1828800" algn="l"/>
              </a:tabLst>
            </a:pPr>
            <a:r>
              <a:rPr lang="en-US" smtClean="0"/>
              <a:t>Performs computation and returns results</a:t>
            </a:r>
          </a:p>
          <a:p>
            <a:pPr lvl="1" eaLnBrk="1" hangingPunct="1">
              <a:tabLst>
                <a:tab pos="914400" algn="l"/>
                <a:tab pos="1379538" algn="l"/>
                <a:tab pos="1828800" algn="l"/>
              </a:tabLst>
            </a:pPr>
            <a:r>
              <a:rPr lang="en-US" smtClean="0"/>
              <a:t>Plays an important role in modular program development</a:t>
            </a:r>
          </a:p>
          <a:p>
            <a:pPr eaLnBrk="1" hangingPunct="1">
              <a:tabLst>
                <a:tab pos="914400" algn="l"/>
                <a:tab pos="1379538" algn="l"/>
                <a:tab pos="1828800" algn="l"/>
              </a:tabLst>
            </a:pPr>
            <a:r>
              <a:rPr lang="en-US" smtClean="0"/>
              <a:t>Example of a procedure (called function) in C language</a:t>
            </a:r>
          </a:p>
          <a:p>
            <a:pPr eaLnBrk="1" hangingPunct="1">
              <a:buFont typeface="Wingdings" pitchFamily="2" charset="2"/>
              <a:buNone/>
              <a:tabLst>
                <a:tab pos="914400" algn="l"/>
                <a:tab pos="1379538" algn="l"/>
                <a:tab pos="182880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	int sumof ( int x,int y,int z ) {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914400" algn="l"/>
                <a:tab pos="1379538" algn="l"/>
                <a:tab pos="182880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		int temp;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914400" algn="l"/>
                <a:tab pos="1379538" algn="l"/>
                <a:tab pos="182880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		temp = x + y + z;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914400" algn="l"/>
                <a:tab pos="1379538" algn="l"/>
                <a:tab pos="182880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		return temp;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914400" algn="l"/>
                <a:tab pos="1379538" algn="l"/>
                <a:tab pos="182880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eaLnBrk="1" hangingPunct="1">
              <a:spcBef>
                <a:spcPct val="20000"/>
              </a:spcBef>
              <a:tabLst>
                <a:tab pos="914400" algn="l"/>
                <a:tab pos="1379538" algn="l"/>
                <a:tab pos="1828800" algn="l"/>
              </a:tabLst>
            </a:pPr>
            <a:r>
              <a:rPr lang="en-US" smtClean="0"/>
              <a:t>The above function </a:t>
            </a:r>
            <a:r>
              <a:rPr lang="en-US" smtClean="0">
                <a:solidFill>
                  <a:srgbClr val="FF0000"/>
                </a:solidFill>
              </a:rPr>
              <a:t>sumof</a:t>
            </a:r>
            <a:r>
              <a:rPr lang="en-US" smtClean="0"/>
              <a:t> can be called as follows: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  <a:tabLst>
                <a:tab pos="914400" algn="l"/>
                <a:tab pos="1379538" algn="l"/>
                <a:tab pos="1828800" algn="l"/>
              </a:tabLst>
            </a:pPr>
            <a:r>
              <a:rPr lang="en-US" smtClean="0"/>
              <a:t>		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sum = sumof( num1,num2,num3 );</a:t>
            </a:r>
            <a:r>
              <a:rPr lang="en-US" smtClean="0"/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96900" y="3802063"/>
            <a:ext cx="1425575" cy="682625"/>
            <a:chOff x="376" y="2200"/>
            <a:chExt cx="898" cy="430"/>
          </a:xfrm>
        </p:grpSpPr>
        <p:sp>
          <p:nvSpPr>
            <p:cNvPr id="38929" name="Text Box 5"/>
            <p:cNvSpPr txBox="1">
              <a:spLocks noChangeArrowheads="1"/>
            </p:cNvSpPr>
            <p:nvPr/>
          </p:nvSpPr>
          <p:spPr bwMode="auto">
            <a:xfrm>
              <a:off x="376" y="2414"/>
              <a:ext cx="720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Result type</a:t>
              </a:r>
            </a:p>
          </p:txBody>
        </p:sp>
        <p:sp>
          <p:nvSpPr>
            <p:cNvPr id="38930" name="Oval 6"/>
            <p:cNvSpPr>
              <a:spLocks noChangeArrowheads="1"/>
            </p:cNvSpPr>
            <p:nvPr/>
          </p:nvSpPr>
          <p:spPr bwMode="auto">
            <a:xfrm>
              <a:off x="842" y="2200"/>
              <a:ext cx="432" cy="216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8931" name="AutoShape 7"/>
            <p:cNvCxnSpPr>
              <a:cxnSpLocks noChangeShapeType="1"/>
              <a:stCxn id="38929" idx="0"/>
              <a:endCxn id="38930" idx="2"/>
            </p:cNvCxnSpPr>
            <p:nvPr/>
          </p:nvCxnSpPr>
          <p:spPr bwMode="auto">
            <a:xfrm rot="-5400000">
              <a:off x="733" y="2311"/>
              <a:ext cx="106" cy="100"/>
            </a:xfrm>
            <a:prstGeom prst="bentConnector2">
              <a:avLst/>
            </a:prstGeom>
            <a:noFill/>
            <a:ln w="19050">
              <a:solidFill>
                <a:srgbClr val="FF0000"/>
              </a:solidFill>
              <a:miter lim="800000"/>
              <a:headEnd type="triangle" w="med" len="med"/>
              <a:tailEnd/>
            </a:ln>
          </p:spPr>
        </p:cxn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343275" y="5829300"/>
            <a:ext cx="4930775" cy="460375"/>
            <a:chOff x="2274" y="3672"/>
            <a:chExt cx="3106" cy="290"/>
          </a:xfrm>
        </p:grpSpPr>
        <p:sp>
          <p:nvSpPr>
            <p:cNvPr id="38926" name="Text Box 9"/>
            <p:cNvSpPr txBox="1">
              <a:spLocks noChangeArrowheads="1"/>
            </p:cNvSpPr>
            <p:nvPr/>
          </p:nvSpPr>
          <p:spPr bwMode="auto">
            <a:xfrm>
              <a:off x="4082" y="3719"/>
              <a:ext cx="1298" cy="195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Actual parameter list</a:t>
              </a:r>
            </a:p>
          </p:txBody>
        </p:sp>
        <p:sp>
          <p:nvSpPr>
            <p:cNvPr id="38927" name="Oval 10"/>
            <p:cNvSpPr>
              <a:spLocks noChangeArrowheads="1"/>
            </p:cNvSpPr>
            <p:nvPr/>
          </p:nvSpPr>
          <p:spPr bwMode="auto">
            <a:xfrm>
              <a:off x="2274" y="3672"/>
              <a:ext cx="1496" cy="29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8928" name="AutoShape 11"/>
            <p:cNvCxnSpPr>
              <a:cxnSpLocks noChangeShapeType="1"/>
              <a:stCxn id="38927" idx="6"/>
              <a:endCxn id="38926" idx="1"/>
            </p:cNvCxnSpPr>
            <p:nvPr/>
          </p:nvCxnSpPr>
          <p:spPr bwMode="auto">
            <a:xfrm>
              <a:off x="3776" y="3817"/>
              <a:ext cx="306" cy="0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749425" y="4729163"/>
            <a:ext cx="4981575" cy="457200"/>
            <a:chOff x="1102" y="2922"/>
            <a:chExt cx="3138" cy="288"/>
          </a:xfrm>
        </p:grpSpPr>
        <p:sp>
          <p:nvSpPr>
            <p:cNvPr id="38923" name="Text Box 13"/>
            <p:cNvSpPr txBox="1">
              <a:spLocks noChangeArrowheads="1"/>
            </p:cNvSpPr>
            <p:nvPr/>
          </p:nvSpPr>
          <p:spPr bwMode="auto">
            <a:xfrm>
              <a:off x="2771" y="3031"/>
              <a:ext cx="1469" cy="179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Return function result</a:t>
              </a:r>
            </a:p>
          </p:txBody>
        </p:sp>
        <p:sp>
          <p:nvSpPr>
            <p:cNvPr id="38924" name="Oval 14"/>
            <p:cNvSpPr>
              <a:spLocks noChangeArrowheads="1"/>
            </p:cNvSpPr>
            <p:nvPr/>
          </p:nvSpPr>
          <p:spPr bwMode="auto">
            <a:xfrm>
              <a:off x="1102" y="2922"/>
              <a:ext cx="1379" cy="218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8925" name="AutoShape 15"/>
            <p:cNvCxnSpPr>
              <a:cxnSpLocks noChangeShapeType="1"/>
              <a:stCxn id="38924" idx="6"/>
              <a:endCxn id="38923" idx="1"/>
            </p:cNvCxnSpPr>
            <p:nvPr/>
          </p:nvCxnSpPr>
          <p:spPr bwMode="auto">
            <a:xfrm>
              <a:off x="2487" y="3031"/>
              <a:ext cx="284" cy="90"/>
            </a:xfrm>
            <a:prstGeom prst="bentConnector3">
              <a:avLst>
                <a:gd name="adj1" fmla="val 48593"/>
              </a:avLst>
            </a:prstGeom>
            <a:noFill/>
            <a:ln w="1905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3132138" y="3765550"/>
            <a:ext cx="5426075" cy="727075"/>
            <a:chOff x="1973" y="2372"/>
            <a:chExt cx="3418" cy="458"/>
          </a:xfrm>
        </p:grpSpPr>
        <p:sp>
          <p:nvSpPr>
            <p:cNvPr id="38920" name="Text Box 17"/>
            <p:cNvSpPr txBox="1">
              <a:spLocks noChangeArrowheads="1"/>
            </p:cNvSpPr>
            <p:nvPr/>
          </p:nvSpPr>
          <p:spPr bwMode="auto">
            <a:xfrm>
              <a:off x="4012" y="2614"/>
              <a:ext cx="1379" cy="216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Formal parameter list</a:t>
              </a:r>
            </a:p>
          </p:txBody>
        </p:sp>
        <p:sp>
          <p:nvSpPr>
            <p:cNvPr id="38921" name="Oval 18"/>
            <p:cNvSpPr>
              <a:spLocks noChangeArrowheads="1"/>
            </p:cNvSpPr>
            <p:nvPr/>
          </p:nvSpPr>
          <p:spPr bwMode="auto">
            <a:xfrm>
              <a:off x="1973" y="2372"/>
              <a:ext cx="1815" cy="26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8922" name="AutoShape 19"/>
            <p:cNvCxnSpPr>
              <a:cxnSpLocks noChangeShapeType="1"/>
              <a:stCxn id="38921" idx="6"/>
              <a:endCxn id="38920" idx="1"/>
            </p:cNvCxnSpPr>
            <p:nvPr/>
          </p:nvCxnSpPr>
          <p:spPr bwMode="auto">
            <a:xfrm>
              <a:off x="3794" y="2502"/>
              <a:ext cx="218" cy="220"/>
            </a:xfrm>
            <a:prstGeom prst="bentConnector3">
              <a:avLst>
                <a:gd name="adj1" fmla="val 48167"/>
              </a:avLst>
            </a:prstGeom>
            <a:noFill/>
            <a:ln w="1905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8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48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48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48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48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048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48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48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Defining a Procedure in Assembly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tabLst>
                <a:tab pos="1146175" algn="l"/>
              </a:tabLst>
            </a:pPr>
            <a:r>
              <a:rPr lang="en-US" smtClean="0"/>
              <a:t>Assembler provides two directives to define procedures</a:t>
            </a:r>
          </a:p>
          <a:p>
            <a:pPr lvl="1" eaLnBrk="1" hangingPunct="1">
              <a:tabLst>
                <a:tab pos="1146175" algn="l"/>
              </a:tabLst>
            </a:pPr>
            <a:r>
              <a:rPr lang="en-US" b="1" smtClean="0">
                <a:solidFill>
                  <a:srgbClr val="FF0000"/>
                </a:solidFill>
              </a:rPr>
              <a:t>PROC</a:t>
            </a:r>
            <a:r>
              <a:rPr lang="en-US" smtClean="0"/>
              <a:t> to define name of procedure and mark its beginning</a:t>
            </a:r>
          </a:p>
          <a:p>
            <a:pPr lvl="1" eaLnBrk="1" hangingPunct="1">
              <a:tabLst>
                <a:tab pos="1146175" algn="l"/>
              </a:tabLst>
            </a:pPr>
            <a:r>
              <a:rPr lang="en-US" b="1" smtClean="0">
                <a:solidFill>
                  <a:srgbClr val="FF0000"/>
                </a:solidFill>
              </a:rPr>
              <a:t>ENDP</a:t>
            </a:r>
            <a:r>
              <a:rPr lang="en-US" b="1" smtClean="0">
                <a:solidFill>
                  <a:srgbClr val="FF3300"/>
                </a:solidFill>
              </a:rPr>
              <a:t> </a:t>
            </a:r>
            <a:r>
              <a:rPr lang="en-US" smtClean="0"/>
              <a:t>to mark end of procedure</a:t>
            </a:r>
            <a:endParaRPr lang="en-US" b="1" smtClean="0">
              <a:solidFill>
                <a:srgbClr val="FF3300"/>
              </a:solidFill>
            </a:endParaRPr>
          </a:p>
          <a:p>
            <a:pPr eaLnBrk="1" hangingPunct="1">
              <a:tabLst>
                <a:tab pos="1146175" algn="l"/>
              </a:tabLst>
            </a:pPr>
            <a:r>
              <a:rPr lang="en-US" smtClean="0"/>
              <a:t>A typical procedure definition is</a:t>
            </a:r>
          </a:p>
          <a:p>
            <a:pPr eaLnBrk="1" hangingPunct="1">
              <a:spcBef>
                <a:spcPct val="80000"/>
              </a:spcBef>
              <a:buFont typeface="Wingdings" pitchFamily="2" charset="2"/>
              <a:buNone/>
              <a:tabLst>
                <a:tab pos="1146175" algn="l"/>
              </a:tabLst>
            </a:pPr>
            <a:r>
              <a:rPr lang="en-US" b="1" smtClean="0">
                <a:latin typeface="Courier New" pitchFamily="49" charset="0"/>
              </a:rPr>
              <a:t>		procedure_name  </a:t>
            </a:r>
            <a:r>
              <a:rPr lang="en-US" b="1" smtClean="0">
                <a:solidFill>
                  <a:srgbClr val="FF0000"/>
                </a:solidFill>
                <a:latin typeface="Courier New" pitchFamily="49" charset="0"/>
              </a:rPr>
              <a:t>PROC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1146175" algn="l"/>
              </a:tabLst>
            </a:pPr>
            <a:r>
              <a:rPr lang="en-US" b="1" smtClean="0">
                <a:latin typeface="Courier New" pitchFamily="49" charset="0"/>
              </a:rPr>
              <a:t>				. . .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1146175" algn="l"/>
              </a:tabLst>
            </a:pPr>
            <a:r>
              <a:rPr lang="en-US" b="1" smtClean="0">
                <a:latin typeface="Courier New" pitchFamily="49" charset="0"/>
              </a:rPr>
              <a:t>			</a:t>
            </a:r>
            <a:r>
              <a:rPr lang="en-US" b="1" smtClean="0">
                <a:solidFill>
                  <a:srgbClr val="008000"/>
                </a:solidFill>
                <a:latin typeface="Courier New" pitchFamily="49" charset="0"/>
              </a:rPr>
              <a:t>; procedure body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1146175" algn="l"/>
              </a:tabLst>
            </a:pPr>
            <a:r>
              <a:rPr lang="en-US" b="1" smtClean="0">
                <a:latin typeface="Courier New" pitchFamily="49" charset="0"/>
              </a:rPr>
              <a:t>				. . .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1146175" algn="l"/>
              </a:tabLst>
            </a:pPr>
            <a:r>
              <a:rPr lang="en-US" b="1" smtClean="0">
                <a:latin typeface="Courier New" pitchFamily="49" charset="0"/>
              </a:rPr>
              <a:t>		procedure_name  </a:t>
            </a:r>
            <a:r>
              <a:rPr lang="en-US" b="1" smtClean="0">
                <a:solidFill>
                  <a:srgbClr val="FF0000"/>
                </a:solidFill>
                <a:latin typeface="Courier New" pitchFamily="49" charset="0"/>
              </a:rPr>
              <a:t>ENDP</a:t>
            </a:r>
          </a:p>
          <a:p>
            <a:pPr eaLnBrk="1" hangingPunct="1">
              <a:spcBef>
                <a:spcPct val="100000"/>
              </a:spcBef>
              <a:tabLst>
                <a:tab pos="1146175" algn="l"/>
              </a:tabLst>
            </a:pPr>
            <a:r>
              <a:rPr lang="en-US" b="1" smtClean="0">
                <a:latin typeface="Courier New" pitchFamily="49" charset="0"/>
              </a:rPr>
              <a:t>procedure_name</a:t>
            </a:r>
            <a:r>
              <a:rPr lang="en-US" smtClean="0"/>
              <a:t> should match in </a:t>
            </a:r>
            <a:r>
              <a:rPr lang="en-US" smtClean="0">
                <a:solidFill>
                  <a:srgbClr val="FF0000"/>
                </a:solidFill>
              </a:rPr>
              <a:t>PROC</a:t>
            </a:r>
            <a:r>
              <a:rPr lang="en-US" smtClean="0"/>
              <a:t> and </a:t>
            </a:r>
            <a:r>
              <a:rPr lang="en-US" smtClean="0">
                <a:solidFill>
                  <a:srgbClr val="FF0000"/>
                </a:solidFill>
              </a:rPr>
              <a:t>ENDP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371600" y="3086100"/>
            <a:ext cx="5029200" cy="2286000"/>
          </a:xfrm>
          <a:prstGeom prst="rect">
            <a:avLst/>
          </a:prstGeom>
          <a:noFill/>
          <a:ln w="38100" cmpd="dbl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Documenting Procedures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4897438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smtClean="0"/>
              <a:t>Suggested Documentation for Each Procedure: </a:t>
            </a: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b="1" smtClean="0">
                <a:solidFill>
                  <a:srgbClr val="FF0000"/>
                </a:solidFill>
              </a:rPr>
              <a:t>Does:</a:t>
            </a:r>
            <a:r>
              <a:rPr lang="en-US" smtClean="0"/>
              <a:t> Describe the task accomplished by the procedure</a:t>
            </a: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b="1" smtClean="0">
                <a:solidFill>
                  <a:srgbClr val="FF0000"/>
                </a:solidFill>
              </a:rPr>
              <a:t>Receives</a:t>
            </a:r>
            <a:r>
              <a:rPr lang="en-US" smtClean="0">
                <a:solidFill>
                  <a:schemeClr val="tx2"/>
                </a:solidFill>
              </a:rPr>
              <a:t>:</a:t>
            </a:r>
            <a:r>
              <a:rPr lang="en-US" smtClean="0"/>
              <a:t> Describe the input parameters</a:t>
            </a: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b="1" smtClean="0">
                <a:solidFill>
                  <a:srgbClr val="FF0000"/>
                </a:solidFill>
              </a:rPr>
              <a:t>Returns</a:t>
            </a:r>
            <a:r>
              <a:rPr lang="en-US" smtClean="0">
                <a:solidFill>
                  <a:schemeClr val="tx2"/>
                </a:solidFill>
              </a:rPr>
              <a:t>:</a:t>
            </a:r>
            <a:r>
              <a:rPr lang="en-US" smtClean="0"/>
              <a:t> Describe the values returned by the procedure</a:t>
            </a: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b="1" smtClean="0">
                <a:solidFill>
                  <a:srgbClr val="FF0000"/>
                </a:solidFill>
              </a:rPr>
              <a:t>Requires</a:t>
            </a:r>
            <a:r>
              <a:rPr lang="en-US" smtClean="0">
                <a:solidFill>
                  <a:schemeClr val="tx2"/>
                </a:solidFill>
              </a:rPr>
              <a:t>:</a:t>
            </a:r>
            <a:r>
              <a:rPr lang="en-US" smtClean="0"/>
              <a:t> List of requirements called </a:t>
            </a:r>
            <a:r>
              <a:rPr lang="en-US" b="1" smtClean="0">
                <a:solidFill>
                  <a:srgbClr val="FF0000"/>
                </a:solidFill>
              </a:rPr>
              <a:t>preconditions</a:t>
            </a:r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smtClean="0"/>
              <a:t>Preconditions</a:t>
            </a: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smtClean="0"/>
              <a:t>Must be satisfied </a:t>
            </a:r>
            <a:r>
              <a:rPr lang="en-US" b="1" smtClean="0">
                <a:solidFill>
                  <a:srgbClr val="FF0000"/>
                </a:solidFill>
              </a:rPr>
              <a:t>before</a:t>
            </a:r>
            <a:r>
              <a:rPr lang="en-US" smtClean="0"/>
              <a:t> the procedure is called</a:t>
            </a: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smtClean="0"/>
              <a:t>If a procedure is called without its preconditions satisfied, it will  probably not produce the expected output e.g. for a procedure that draws a line, video adapter must be in graphics mode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a Procedure Definition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04200" cy="5165725"/>
          </a:xfrm>
        </p:spPr>
        <p:txBody>
          <a:bodyPr/>
          <a:lstStyle/>
          <a:p>
            <a:pPr eaLnBrk="1" hangingPunct="1">
              <a:tabLst>
                <a:tab pos="1428750" algn="l"/>
                <a:tab pos="2057400" algn="l"/>
                <a:tab pos="3657600" algn="l"/>
              </a:tabLst>
            </a:pPr>
            <a:r>
              <a:rPr lang="en-US" smtClean="0"/>
              <a:t>The </a:t>
            </a:r>
            <a:r>
              <a:rPr lang="en-US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sumof</a:t>
            </a:r>
            <a:r>
              <a:rPr lang="en-US" smtClean="0"/>
              <a:t> procedure receives three integer parameters</a:t>
            </a:r>
          </a:p>
          <a:p>
            <a:pPr lvl="1" eaLnBrk="1" hangingPunct="1">
              <a:tabLst>
                <a:tab pos="1428750" algn="l"/>
                <a:tab pos="2057400" algn="l"/>
                <a:tab pos="3657600" algn="l"/>
              </a:tabLst>
            </a:pPr>
            <a:r>
              <a:rPr lang="en-US" smtClean="0"/>
              <a:t>Assumed to be in EAX, EBX, and ECX</a:t>
            </a:r>
          </a:p>
          <a:p>
            <a:pPr lvl="1" eaLnBrk="1" hangingPunct="1">
              <a:tabLst>
                <a:tab pos="1428750" algn="l"/>
                <a:tab pos="2057400" algn="l"/>
                <a:tab pos="3657600" algn="l"/>
              </a:tabLst>
            </a:pPr>
            <a:r>
              <a:rPr lang="en-US" smtClean="0"/>
              <a:t>Computes and returns result in register EAX</a:t>
            </a:r>
          </a:p>
          <a:p>
            <a:pPr lvl="1" eaLnBrk="1" hangingPunct="1">
              <a:spcBef>
                <a:spcPct val="80000"/>
              </a:spcBef>
              <a:buFontTx/>
              <a:buNone/>
              <a:tabLst>
                <a:tab pos="1428750" algn="l"/>
                <a:tab pos="2057400" algn="l"/>
                <a:tab pos="3657600" algn="l"/>
              </a:tabLst>
            </a:pPr>
            <a:r>
              <a:rPr lang="en-US" sz="1800" b="1" smtClean="0">
                <a:latin typeface="Courier New" pitchFamily="49" charset="0"/>
              </a:rPr>
              <a:t>;------------------------------------------------</a:t>
            </a:r>
          </a:p>
          <a:p>
            <a:pPr lvl="1" eaLnBrk="1" hangingPunct="1">
              <a:spcBef>
                <a:spcPct val="0"/>
              </a:spcBef>
              <a:buFontTx/>
              <a:buNone/>
              <a:tabLst>
                <a:tab pos="1428750" algn="l"/>
                <a:tab pos="2057400" algn="l"/>
                <a:tab pos="3657600" algn="l"/>
              </a:tabLst>
            </a:pPr>
            <a:r>
              <a:rPr lang="en-US" sz="1800" b="1" smtClean="0">
                <a:latin typeface="Courier New" pitchFamily="49" charset="0"/>
              </a:rPr>
              <a:t>; Sumof:    Calculates the sum of three integers</a:t>
            </a:r>
          </a:p>
          <a:p>
            <a:pPr lvl="1" eaLnBrk="1" hangingPunct="1">
              <a:spcBef>
                <a:spcPct val="0"/>
              </a:spcBef>
              <a:buFontTx/>
              <a:buNone/>
              <a:tabLst>
                <a:tab pos="1428750" algn="l"/>
                <a:tab pos="2057400" algn="l"/>
                <a:tab pos="3657600" algn="l"/>
              </a:tabLst>
            </a:pPr>
            <a:r>
              <a:rPr lang="en-US" sz="1800" b="1" smtClean="0">
                <a:latin typeface="Courier New" pitchFamily="49" charset="0"/>
              </a:rPr>
              <a:t>; Receives: EAX, EBX, ECX, the three integers</a:t>
            </a:r>
          </a:p>
          <a:p>
            <a:pPr lvl="1" eaLnBrk="1" hangingPunct="1">
              <a:spcBef>
                <a:spcPct val="0"/>
              </a:spcBef>
              <a:buFontTx/>
              <a:buNone/>
              <a:tabLst>
                <a:tab pos="1428750" algn="l"/>
                <a:tab pos="2057400" algn="l"/>
                <a:tab pos="3657600" algn="l"/>
              </a:tabLst>
            </a:pPr>
            <a:r>
              <a:rPr lang="en-US" sz="1800" b="1" smtClean="0">
                <a:latin typeface="Courier New" pitchFamily="49" charset="0"/>
              </a:rPr>
              <a:t>; Returns:  EAX = sum</a:t>
            </a:r>
          </a:p>
          <a:p>
            <a:pPr lvl="1" eaLnBrk="1" hangingPunct="1">
              <a:spcBef>
                <a:spcPct val="0"/>
              </a:spcBef>
              <a:buFontTx/>
              <a:buNone/>
              <a:tabLst>
                <a:tab pos="1428750" algn="l"/>
                <a:tab pos="2057400" algn="l"/>
                <a:tab pos="3657600" algn="l"/>
              </a:tabLst>
            </a:pPr>
            <a:r>
              <a:rPr lang="en-US" sz="1800" b="1" smtClean="0">
                <a:latin typeface="Courier New" pitchFamily="49" charset="0"/>
              </a:rPr>
              <a:t>; Requires: nothing</a:t>
            </a:r>
          </a:p>
          <a:p>
            <a:pPr lvl="1" eaLnBrk="1" hangingPunct="1">
              <a:spcBef>
                <a:spcPct val="0"/>
              </a:spcBef>
              <a:buFontTx/>
              <a:buNone/>
              <a:tabLst>
                <a:tab pos="1428750" algn="l"/>
                <a:tab pos="2057400" algn="l"/>
                <a:tab pos="3657600" algn="l"/>
              </a:tabLst>
            </a:pPr>
            <a:r>
              <a:rPr lang="en-US" sz="1800" b="1" smtClean="0">
                <a:latin typeface="Courier New" pitchFamily="49" charset="0"/>
              </a:rPr>
              <a:t>;------------------------------------------------</a:t>
            </a:r>
          </a:p>
          <a:p>
            <a:pPr lvl="1" eaLnBrk="1" hangingPunct="1">
              <a:spcBef>
                <a:spcPct val="0"/>
              </a:spcBef>
              <a:buFontTx/>
              <a:buNone/>
              <a:tabLst>
                <a:tab pos="1428750" algn="l"/>
                <a:tab pos="2057400" algn="l"/>
                <a:tab pos="3657600" algn="l"/>
              </a:tabLst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sumof </a:t>
            </a: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PROC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  <a:tabLst>
                <a:tab pos="1428750" algn="l"/>
                <a:tab pos="2057400" algn="l"/>
                <a:tab pos="3657600" algn="l"/>
              </a:tabLst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add	EAX, EBX	</a:t>
            </a:r>
            <a:r>
              <a:rPr lang="en-US" sz="18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; EAX = EAX + second number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  <a:tabLst>
                <a:tab pos="1428750" algn="l"/>
                <a:tab pos="2057400" algn="l"/>
                <a:tab pos="3657600" algn="l"/>
              </a:tabLst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add	EAX, ECX	</a:t>
            </a:r>
            <a:r>
              <a:rPr lang="en-US" sz="18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; EAX = EAX + third  number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  <a:tabLst>
                <a:tab pos="1428750" algn="l"/>
                <a:tab pos="2057400" algn="l"/>
                <a:tab pos="3657600" algn="l"/>
              </a:tabLst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8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; return to caller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  <a:tabLst>
                <a:tab pos="1428750" algn="l"/>
                <a:tab pos="2057400" algn="l"/>
                <a:tab pos="3657600" algn="l"/>
              </a:tabLst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sumof </a:t>
            </a: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ENDP</a:t>
            </a:r>
          </a:p>
          <a:p>
            <a:pPr eaLnBrk="1" hangingPunct="1">
              <a:spcBef>
                <a:spcPct val="50000"/>
              </a:spcBef>
              <a:tabLst>
                <a:tab pos="1428750" algn="l"/>
                <a:tab pos="2057400" algn="l"/>
                <a:tab pos="3657600" algn="l"/>
              </a:tabLst>
            </a:pPr>
            <a:r>
              <a:rPr lang="en-US" smtClean="0"/>
              <a:t>The </a:t>
            </a:r>
            <a:r>
              <a:rPr lang="en-US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en-US" smtClean="0"/>
              <a:t> instruction returns control to the caller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769938" y="2565400"/>
            <a:ext cx="7373937" cy="316865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Procedure Prototypes &amp; Include File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Before calling an external procedure in a library …</a:t>
            </a:r>
          </a:p>
          <a:p>
            <a:pPr lvl="1" eaLnBrk="1" hangingPunct="1"/>
            <a:r>
              <a:rPr lang="en-US" smtClean="0"/>
              <a:t>You should make the external procedure visible to your program</a:t>
            </a:r>
          </a:p>
          <a:p>
            <a:pPr eaLnBrk="1" hangingPunct="1"/>
            <a:r>
              <a:rPr lang="en-US" smtClean="0"/>
              <a:t>To make an external procedure visible, use a prototype</a:t>
            </a:r>
          </a:p>
          <a:p>
            <a:pPr eaLnBrk="1" hangingPunct="1"/>
            <a:r>
              <a:rPr lang="en-US" smtClean="0"/>
              <a:t>Examples of Procedure Prototypes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ClrScr     PROTO	; Clear the screen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WriteChar  PROTO	; Write a character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WriteInt   PROTO	; Write a signed integer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ReadString PROTO	; Read a string</a:t>
            </a:r>
            <a:endParaRPr lang="en-US" smtClean="0"/>
          </a:p>
          <a:p>
            <a:pPr eaLnBrk="1" hangingPunct="1"/>
            <a:r>
              <a:rPr lang="en-US" smtClean="0"/>
              <a:t>The procedure prototypes are placed in an </a:t>
            </a:r>
            <a:r>
              <a:rPr lang="en-US" b="1" smtClean="0">
                <a:solidFill>
                  <a:srgbClr val="FF0000"/>
                </a:solidFill>
              </a:rPr>
              <a:t>include file</a:t>
            </a:r>
          </a:p>
          <a:p>
            <a:pPr lvl="1" eaLnBrk="1" hangingPunct="1"/>
            <a:r>
              <a:rPr lang="en-US" smtClean="0"/>
              <a:t>The </a:t>
            </a:r>
            <a:r>
              <a:rPr lang="en-US" b="1" smtClean="0">
                <a:solidFill>
                  <a:srgbClr val="FF0000"/>
                </a:solidFill>
              </a:rPr>
              <a:t>Irvine32.inc</a:t>
            </a:r>
            <a:r>
              <a:rPr lang="en-US" smtClean="0"/>
              <a:t> include file (extension .INC) contains the prototypes of the procedures that are defined in </a:t>
            </a:r>
            <a:r>
              <a:rPr lang="en-US" b="1" smtClean="0">
                <a:solidFill>
                  <a:srgbClr val="FF0000"/>
                </a:solidFill>
              </a:rPr>
              <a:t>Irvine32.lib</a:t>
            </a:r>
          </a:p>
          <a:p>
            <a:pPr lvl="1" eaLnBrk="1" hangingPunct="1"/>
            <a:r>
              <a:rPr lang="en-US" smtClean="0"/>
              <a:t>The </a:t>
            </a:r>
            <a:r>
              <a:rPr lang="en-US" b="1" smtClean="0">
                <a:solidFill>
                  <a:srgbClr val="FF0000"/>
                </a:solidFill>
              </a:rPr>
              <a:t>INCLUDE</a:t>
            </a:r>
            <a:r>
              <a:rPr lang="en-US" smtClean="0"/>
              <a:t> directive copies the content of the include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Call Instruction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30000"/>
              </a:spcBef>
              <a:tabLst>
                <a:tab pos="1162050" algn="l"/>
                <a:tab pos="3208338" algn="l"/>
              </a:tabLst>
            </a:pPr>
            <a:r>
              <a:rPr lang="en-US" smtClean="0"/>
              <a:t>To invoke a procedure, the </a:t>
            </a:r>
            <a:r>
              <a:rPr lang="en-US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smtClean="0"/>
              <a:t> instruction is used</a:t>
            </a:r>
            <a:endParaRPr lang="en-US" smtClean="0">
              <a:solidFill>
                <a:srgbClr val="996600"/>
              </a:solidFill>
            </a:endParaRPr>
          </a:p>
          <a:p>
            <a:pPr eaLnBrk="1" hangingPunct="1">
              <a:spcBef>
                <a:spcPct val="30000"/>
              </a:spcBef>
              <a:tabLst>
                <a:tab pos="1162050" algn="l"/>
                <a:tab pos="3208338" algn="l"/>
              </a:tabLst>
            </a:pPr>
            <a:r>
              <a:rPr lang="en-US" smtClean="0"/>
              <a:t>The</a:t>
            </a:r>
            <a:r>
              <a:rPr lang="en-US" b="1" smtClean="0"/>
              <a:t> </a:t>
            </a:r>
            <a:r>
              <a:rPr lang="en-US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smtClean="0"/>
              <a:t> instruction has the following format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  <a:tabLst>
                <a:tab pos="1162050" algn="l"/>
                <a:tab pos="3208338" algn="l"/>
              </a:tabLst>
            </a:pPr>
            <a:r>
              <a:rPr lang="en-US" sz="3200" b="1" smtClean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en-US" b="1" smtClean="0">
                <a:solidFill>
                  <a:srgbClr val="FF0000"/>
                </a:solidFill>
                <a:latin typeface="Courier New" pitchFamily="49" charset="0"/>
              </a:rPr>
              <a:t>call</a:t>
            </a:r>
            <a:r>
              <a:rPr lang="en-US" b="1" smtClean="0">
                <a:latin typeface="Courier New" pitchFamily="49" charset="0"/>
              </a:rPr>
              <a:t> </a:t>
            </a:r>
            <a:r>
              <a:rPr lang="en-US" b="1" smtClean="0">
                <a:solidFill>
                  <a:schemeClr val="accent2"/>
                </a:solidFill>
                <a:latin typeface="Courier New" pitchFamily="49" charset="0"/>
              </a:rPr>
              <a:t>procedure_name</a:t>
            </a:r>
          </a:p>
          <a:p>
            <a:pPr eaLnBrk="1" hangingPunct="1">
              <a:tabLst>
                <a:tab pos="1162050" algn="l"/>
                <a:tab pos="3208338" algn="l"/>
              </a:tabLst>
            </a:pPr>
            <a:r>
              <a:rPr lang="en-US" smtClean="0"/>
              <a:t>Example on calling the procedure </a:t>
            </a:r>
            <a:r>
              <a:rPr lang="en-US" b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sumof</a:t>
            </a:r>
          </a:p>
          <a:p>
            <a:pPr lvl="1" eaLnBrk="1" hangingPunct="1">
              <a:spcBef>
                <a:spcPct val="30000"/>
              </a:spcBef>
              <a:tabLst>
                <a:tab pos="1162050" algn="l"/>
                <a:tab pos="3208338" algn="l"/>
              </a:tabLst>
            </a:pPr>
            <a:r>
              <a:rPr lang="en-US" smtClean="0"/>
              <a:t>Caller passes actual parameters in EAX, EBX, and ECX</a:t>
            </a:r>
          </a:p>
          <a:p>
            <a:pPr lvl="1" eaLnBrk="1" hangingPunct="1">
              <a:spcBef>
                <a:spcPct val="30000"/>
              </a:spcBef>
              <a:tabLst>
                <a:tab pos="1162050" algn="l"/>
                <a:tab pos="3208338" algn="l"/>
              </a:tabLst>
            </a:pPr>
            <a:r>
              <a:rPr lang="en-US" smtClean="0"/>
              <a:t>Before calling procedure </a:t>
            </a:r>
            <a:r>
              <a:rPr lang="en-US" b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sumof</a:t>
            </a:r>
            <a:r>
              <a:rPr lang="en-US" smtClean="0"/>
              <a:t> </a:t>
            </a:r>
            <a:endParaRPr lang="en-US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30000"/>
              </a:spcBef>
              <a:buFont typeface="Wingdings" pitchFamily="2" charset="2"/>
              <a:buNone/>
              <a:tabLst>
                <a:tab pos="1162050" algn="l"/>
                <a:tab pos="3208338" algn="l"/>
              </a:tabLst>
            </a:pPr>
            <a:r>
              <a:rPr lang="en-US" smtClean="0"/>
              <a:t>	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mov	EAX, num1	</a:t>
            </a: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; pass first  parameter in EAX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1162050" algn="l"/>
                <a:tab pos="3208338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mov	EBX, num2	</a:t>
            </a: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; pass second parameter in EBX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1162050" algn="l"/>
                <a:tab pos="3208338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mov	ECX, num3	</a:t>
            </a: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; pass third  parameter in ECX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1162050" algn="l"/>
                <a:tab pos="3208338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sumof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; result is in EAX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1162050" algn="l"/>
                <a:tab pos="3208338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mov	sum, EAX	</a:t>
            </a: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; save result in variable sum</a:t>
            </a:r>
          </a:p>
          <a:p>
            <a:pPr eaLnBrk="1" hangingPunct="1">
              <a:spcBef>
                <a:spcPct val="30000"/>
              </a:spcBef>
              <a:tabLst>
                <a:tab pos="1162050" algn="l"/>
                <a:tab pos="3208338" algn="l"/>
              </a:tabLst>
            </a:pPr>
            <a:r>
              <a:rPr lang="en-US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b="1" smtClean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sumof </a:t>
            </a:r>
            <a:r>
              <a:rPr lang="en-US" smtClean="0"/>
              <a:t>will call the procedure</a:t>
            </a:r>
            <a:r>
              <a:rPr lang="en-US" b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sumof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a Procedure Call / Return Works</a:t>
            </a:r>
          </a:p>
        </p:txBody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en-US" smtClean="0"/>
              <a:t>How does a procedure know where to return?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There can be multiple calls to same procedure in a program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Procedure has to return differently for different calls</a:t>
            </a:r>
          </a:p>
          <a:p>
            <a:pPr eaLnBrk="1" hangingPunct="1">
              <a:spcBef>
                <a:spcPct val="30000"/>
              </a:spcBef>
            </a:pPr>
            <a:r>
              <a:rPr lang="en-US" smtClean="0"/>
              <a:t>It knows by saving the </a:t>
            </a:r>
            <a:r>
              <a:rPr lang="en-US" b="1" smtClean="0">
                <a:solidFill>
                  <a:srgbClr val="FF0000"/>
                </a:solidFill>
              </a:rPr>
              <a:t>return address</a:t>
            </a:r>
            <a:r>
              <a:rPr lang="en-US" smtClean="0">
                <a:solidFill>
                  <a:srgbClr val="FF0000"/>
                </a:solidFill>
              </a:rPr>
              <a:t> (RA) </a:t>
            </a:r>
            <a:r>
              <a:rPr lang="en-US" smtClean="0"/>
              <a:t>on the stack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This is the </a:t>
            </a:r>
            <a:r>
              <a:rPr lang="en-US" b="1" smtClean="0">
                <a:solidFill>
                  <a:srgbClr val="FF0000"/>
                </a:solidFill>
              </a:rPr>
              <a:t>address of next instruction</a:t>
            </a:r>
            <a:r>
              <a:rPr lang="en-US" smtClean="0"/>
              <a:t> after </a:t>
            </a:r>
            <a:r>
              <a:rPr lang="en-US" b="1" smtClean="0">
                <a:solidFill>
                  <a:srgbClr val="FF0000"/>
                </a:solidFill>
              </a:rPr>
              <a:t>call</a:t>
            </a:r>
            <a:endParaRPr lang="en-US" smtClean="0"/>
          </a:p>
          <a:p>
            <a:pPr eaLnBrk="1" hangingPunct="1">
              <a:spcBef>
                <a:spcPct val="30000"/>
              </a:spcBef>
            </a:pPr>
            <a:r>
              <a:rPr lang="en-US" smtClean="0"/>
              <a:t>The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b="1" smtClean="0">
                <a:solidFill>
                  <a:srgbClr val="FF0000"/>
                </a:solidFill>
              </a:rPr>
              <a:t>call</a:t>
            </a:r>
            <a:r>
              <a:rPr lang="en-US" smtClean="0">
                <a:solidFill>
                  <a:srgbClr val="FF3300"/>
                </a:solidFill>
              </a:rPr>
              <a:t> </a:t>
            </a:r>
            <a:r>
              <a:rPr lang="en-US" smtClean="0"/>
              <a:t>instruction does the following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Pushes the </a:t>
            </a:r>
            <a:r>
              <a:rPr lang="en-US" b="1" smtClean="0">
                <a:solidFill>
                  <a:srgbClr val="FF0000"/>
                </a:solidFill>
              </a:rPr>
              <a:t>return address</a:t>
            </a:r>
            <a:r>
              <a:rPr lang="en-US" smtClean="0"/>
              <a:t> on the stack</a:t>
            </a:r>
            <a:endParaRPr lang="en-US" smtClean="0">
              <a:solidFill>
                <a:srgbClr val="FF3300"/>
              </a:solidFill>
            </a:endParaRP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Jumps into the first instruction inside procedure 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b="1" smtClean="0">
                <a:solidFill>
                  <a:srgbClr val="FF0000"/>
                </a:solidFill>
              </a:rPr>
              <a:t>ESP = ESP – 4; [ESP] = RA=EIP; EIP = procedure address</a:t>
            </a:r>
          </a:p>
          <a:p>
            <a:pPr eaLnBrk="1" hangingPunct="1">
              <a:spcBef>
                <a:spcPct val="30000"/>
              </a:spcBef>
            </a:pPr>
            <a:r>
              <a:rPr lang="en-US" smtClean="0"/>
              <a:t>The </a:t>
            </a:r>
            <a:r>
              <a:rPr lang="en-US" b="1" smtClean="0">
                <a:solidFill>
                  <a:srgbClr val="FF0000"/>
                </a:solidFill>
              </a:rPr>
              <a:t>ret</a:t>
            </a:r>
            <a:r>
              <a:rPr lang="en-US" smtClean="0"/>
              <a:t> (return) instruction does the following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Pops return address from stack</a:t>
            </a:r>
            <a:endParaRPr lang="en-US" smtClean="0">
              <a:solidFill>
                <a:srgbClr val="FF3300"/>
              </a:solidFill>
            </a:endParaRP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Jumps to return address: </a:t>
            </a:r>
            <a:r>
              <a:rPr lang="en-US" b="1" smtClean="0">
                <a:solidFill>
                  <a:srgbClr val="FF0000"/>
                </a:solidFill>
              </a:rPr>
              <a:t>EIP = [ESP]; ESP = ESP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b="1" smtClean="0">
                <a:solidFill>
                  <a:srgbClr val="FF0000"/>
                </a:solidFill>
              </a:rPr>
              <a:t>+ 4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53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53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53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53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53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53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53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53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0"/>
          <p:cNvSpPr txBox="1">
            <a:spLocks noChangeArrowheads="1"/>
          </p:cNvSpPr>
          <p:nvPr/>
        </p:nvSpPr>
        <p:spPr bwMode="auto">
          <a:xfrm>
            <a:off x="6991350" y="4983163"/>
            <a:ext cx="1441450" cy="1154112"/>
          </a:xfrm>
          <a:prstGeom prst="rect">
            <a:avLst/>
          </a:prstGeom>
          <a:solidFill>
            <a:srgbClr val="EBEB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 bIns="0"/>
          <a:lstStyle/>
          <a:p>
            <a:endParaRPr lang="en-US" sz="1600" b="1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40000"/>
              </a:spcBef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Free Area</a:t>
            </a:r>
          </a:p>
        </p:txBody>
      </p:sp>
      <p:sp>
        <p:nvSpPr>
          <p:cNvPr id="45059" name="AutoShape 11"/>
          <p:cNvSpPr>
            <a:spLocks noChangeArrowheads="1"/>
          </p:cNvSpPr>
          <p:nvPr/>
        </p:nvSpPr>
        <p:spPr bwMode="auto">
          <a:xfrm>
            <a:off x="6991350" y="4351338"/>
            <a:ext cx="1441450" cy="1900237"/>
          </a:xfrm>
          <a:prstGeom prst="wave">
            <a:avLst>
              <a:gd name="adj1" fmla="val 1042"/>
              <a:gd name="adj2" fmla="val 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AutoShape 34"/>
          <p:cNvSpPr>
            <a:spLocks noChangeArrowheads="1"/>
          </p:cNvSpPr>
          <p:nvPr/>
        </p:nvSpPr>
        <p:spPr bwMode="auto">
          <a:xfrm>
            <a:off x="7510463" y="5676900"/>
            <a:ext cx="403225" cy="287338"/>
          </a:xfrm>
          <a:prstGeom prst="downArrow">
            <a:avLst>
              <a:gd name="adj1" fmla="val 49657"/>
              <a:gd name="adj2" fmla="val 44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Text Box 12"/>
          <p:cNvSpPr txBox="1">
            <a:spLocks noChangeArrowheads="1"/>
          </p:cNvSpPr>
          <p:nvPr/>
        </p:nvSpPr>
        <p:spPr bwMode="auto">
          <a:xfrm>
            <a:off x="6991350" y="4522788"/>
            <a:ext cx="1441450" cy="46196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 anchorCtr="1"/>
          <a:lstStyle/>
          <a:p>
            <a:pPr>
              <a:spcBef>
                <a:spcPct val="50000"/>
              </a:spcBef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Allocated</a:t>
            </a:r>
          </a:p>
        </p:txBody>
      </p:sp>
      <p:sp>
        <p:nvSpPr>
          <p:cNvPr id="1054753" name="Text Box 33"/>
          <p:cNvSpPr txBox="1">
            <a:spLocks noChangeArrowheads="1"/>
          </p:cNvSpPr>
          <p:nvPr/>
        </p:nvSpPr>
        <p:spPr bwMode="auto">
          <a:xfrm>
            <a:off x="6818313" y="2506663"/>
            <a:ext cx="1787525" cy="5762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0" rIns="0"/>
          <a:lstStyle/>
          <a:p>
            <a:r>
              <a:rPr lang="en-US" sz="1600"/>
              <a:t>Before Call</a:t>
            </a:r>
          </a:p>
          <a:p>
            <a:r>
              <a:rPr lang="en-US" sz="1600"/>
              <a:t>ESP = 0012FFC4</a:t>
            </a:r>
          </a:p>
        </p:txBody>
      </p:sp>
      <p:sp>
        <p:nvSpPr>
          <p:cNvPr id="45063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Details of CALL and Return</a:t>
            </a:r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6415088" y="4756150"/>
            <a:ext cx="576262" cy="228600"/>
            <a:chOff x="4041" y="2996"/>
            <a:chExt cx="363" cy="144"/>
          </a:xfrm>
        </p:grpSpPr>
        <p:sp>
          <p:nvSpPr>
            <p:cNvPr id="45086" name="Line 24"/>
            <p:cNvSpPr>
              <a:spLocks noChangeShapeType="1"/>
            </p:cNvSpPr>
            <p:nvPr/>
          </p:nvSpPr>
          <p:spPr bwMode="auto">
            <a:xfrm>
              <a:off x="4295" y="3069"/>
              <a:ext cx="109" cy="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7" name="Text Box 25"/>
            <p:cNvSpPr txBox="1">
              <a:spLocks noChangeArrowheads="1"/>
            </p:cNvSpPr>
            <p:nvPr/>
          </p:nvSpPr>
          <p:spPr bwMode="auto">
            <a:xfrm>
              <a:off x="4041" y="2996"/>
              <a:ext cx="25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</a:rPr>
                <a:t>ESP</a:t>
              </a:r>
            </a:p>
          </p:txBody>
        </p:sp>
      </p:grpSp>
      <p:grpSp>
        <p:nvGrpSpPr>
          <p:cNvPr id="3" name="Group 74"/>
          <p:cNvGrpSpPr>
            <a:grpSpLocks/>
          </p:cNvGrpSpPr>
          <p:nvPr/>
        </p:nvGrpSpPr>
        <p:grpSpPr bwMode="auto">
          <a:xfrm>
            <a:off x="6415088" y="4986338"/>
            <a:ext cx="576262" cy="228600"/>
            <a:chOff x="4041" y="3141"/>
            <a:chExt cx="363" cy="144"/>
          </a:xfrm>
        </p:grpSpPr>
        <p:sp>
          <p:nvSpPr>
            <p:cNvPr id="45084" name="Line 38"/>
            <p:cNvSpPr>
              <a:spLocks noChangeShapeType="1"/>
            </p:cNvSpPr>
            <p:nvPr/>
          </p:nvSpPr>
          <p:spPr bwMode="auto">
            <a:xfrm>
              <a:off x="4296" y="3215"/>
              <a:ext cx="10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5" name="Text Box 39"/>
            <p:cNvSpPr txBox="1">
              <a:spLocks noChangeArrowheads="1"/>
            </p:cNvSpPr>
            <p:nvPr/>
          </p:nvSpPr>
          <p:spPr bwMode="auto">
            <a:xfrm>
              <a:off x="4041" y="3141"/>
              <a:ext cx="25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</a:rPr>
                <a:t>ESP</a:t>
              </a:r>
            </a:p>
          </p:txBody>
        </p:sp>
      </p:grpSp>
      <p:sp>
        <p:nvSpPr>
          <p:cNvPr id="1054773" name="Rectangle 5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5875338" cy="5184775"/>
          </a:xfrm>
          <a:noFill/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343025" algn="l"/>
                <a:tab pos="3409950" algn="l"/>
                <a:tab pos="3676650" algn="l"/>
                <a:tab pos="4391025" algn="l"/>
              </a:tabLst>
            </a:pPr>
            <a:r>
              <a:rPr lang="en-US" sz="1800" b="1" smtClean="0">
                <a:solidFill>
                  <a:srgbClr val="008000"/>
                </a:solidFill>
              </a:rPr>
              <a:t>Address	Machine Code	Assembly Language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1343025" algn="l"/>
                <a:tab pos="3409950" algn="l"/>
                <a:tab pos="3676650" algn="l"/>
                <a:tab pos="4391025" algn="l"/>
              </a:tabLst>
            </a:pPr>
            <a:r>
              <a:rPr lang="en-US" sz="1800" b="1" smtClean="0">
                <a:solidFill>
                  <a:srgbClr val="008000"/>
                </a:solidFill>
              </a:rPr>
              <a:t>		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.CODE</a:t>
            </a:r>
            <a:endParaRPr lang="en-US" sz="1800" b="1" smtClean="0">
              <a:solidFill>
                <a:srgbClr val="008000"/>
              </a:solidFill>
            </a:endParaRP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343025" algn="l"/>
                <a:tab pos="3409950" algn="l"/>
                <a:tab pos="3676650" algn="l"/>
                <a:tab pos="4391025" algn="l"/>
              </a:tabLst>
            </a:pPr>
            <a:r>
              <a:rPr lang="en-US" sz="18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main PROC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343025" algn="l"/>
                <a:tab pos="3409950" algn="l"/>
                <a:tab pos="3676650" algn="l"/>
                <a:tab pos="4391025" algn="l"/>
              </a:tabLst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00401020	A1 00405000		mov	EAX, num1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343025" algn="l"/>
                <a:tab pos="3409950" algn="l"/>
                <a:tab pos="3676650" algn="l"/>
                <a:tab pos="4391025" algn="l"/>
              </a:tabLst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00401025	8B 1D 00405004		mov	EBX, num2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343025" algn="l"/>
                <a:tab pos="3409950" algn="l"/>
                <a:tab pos="3676650" algn="l"/>
                <a:tab pos="4391025" algn="l"/>
              </a:tabLst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0040102B	8B 0D 00405008		mov	ECX, num3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343025" algn="l"/>
                <a:tab pos="3409950" algn="l"/>
                <a:tab pos="3676650" algn="l"/>
                <a:tab pos="4391025" algn="l"/>
              </a:tabLst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00401031	</a:t>
            </a: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E8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0000004B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sz="1800" b="1" smtClean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sumof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343025" algn="l"/>
                <a:tab pos="3409950" algn="l"/>
                <a:tab pos="3676650" algn="l"/>
                <a:tab pos="4391025" algn="l"/>
              </a:tabLst>
            </a:pPr>
            <a:r>
              <a:rPr lang="en-US" sz="1800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00401036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A3 0040500C		mov	sum, EAX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343025" algn="l"/>
                <a:tab pos="3409950" algn="l"/>
                <a:tab pos="3676650" algn="l"/>
                <a:tab pos="4391025" algn="l"/>
              </a:tabLst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. . .	. . .		. . .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343025" algn="l"/>
                <a:tab pos="3409950" algn="l"/>
                <a:tab pos="3676650" algn="l"/>
                <a:tab pos="4391025" algn="l"/>
              </a:tabLst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		exit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343025" algn="l"/>
                <a:tab pos="3409950" algn="l"/>
                <a:tab pos="3676650" algn="l"/>
                <a:tab pos="4391025" algn="l"/>
              </a:tabLst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	main ENDP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1343025" algn="l"/>
                <a:tab pos="3409950" algn="l"/>
                <a:tab pos="3676650" algn="l"/>
                <a:tab pos="4391025" algn="l"/>
              </a:tabLst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sumof </a:t>
            </a: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PROC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343025" algn="l"/>
                <a:tab pos="3409950" algn="l"/>
                <a:tab pos="3676650" algn="l"/>
                <a:tab pos="4391025" algn="l"/>
              </a:tabLst>
            </a:pPr>
            <a:r>
              <a:rPr lang="en-US" sz="1800" b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00401081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03 C3		add	EAX, EBX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343025" algn="l"/>
                <a:tab pos="3409950" algn="l"/>
                <a:tab pos="3676650" algn="l"/>
                <a:tab pos="4391025" algn="l"/>
              </a:tabLst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00401083	03 C1		add	EAX, ECX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343025" algn="l"/>
                <a:tab pos="3409950" algn="l"/>
                <a:tab pos="3676650" algn="l"/>
                <a:tab pos="4391025" algn="l"/>
              </a:tabLst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00401085	C3		ret</a:t>
            </a:r>
            <a:endParaRPr lang="en-US" sz="1800" b="1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343025" algn="l"/>
                <a:tab pos="3409950" algn="l"/>
                <a:tab pos="3676650" algn="l"/>
                <a:tab pos="4391025" algn="l"/>
              </a:tabLst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sumof </a:t>
            </a: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ENDP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1343025" algn="l"/>
                <a:tab pos="3409950" algn="l"/>
                <a:tab pos="3676650" algn="l"/>
                <a:tab pos="4391025" algn="l"/>
              </a:tabLst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END main</a:t>
            </a:r>
          </a:p>
        </p:txBody>
      </p:sp>
      <p:sp>
        <p:nvSpPr>
          <p:cNvPr id="1054766" name="Text Box 46"/>
          <p:cNvSpPr txBox="1">
            <a:spLocks noChangeArrowheads="1"/>
          </p:cNvSpPr>
          <p:nvPr/>
        </p:nvSpPr>
        <p:spPr bwMode="auto">
          <a:xfrm>
            <a:off x="6991350" y="4984750"/>
            <a:ext cx="1441450" cy="233363"/>
          </a:xfrm>
          <a:prstGeom prst="rect">
            <a:avLst/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r>
              <a:rPr lang="en-US" sz="1600" b="1">
                <a:latin typeface="Courier New" pitchFamily="49" charset="0"/>
                <a:cs typeface="Courier New" pitchFamily="49" charset="0"/>
              </a:rPr>
              <a:t>RA=00401036</a:t>
            </a:r>
          </a:p>
        </p:txBody>
      </p:sp>
      <p:grpSp>
        <p:nvGrpSpPr>
          <p:cNvPr id="4" name="Group 83"/>
          <p:cNvGrpSpPr>
            <a:grpSpLocks/>
          </p:cNvGrpSpPr>
          <p:nvPr/>
        </p:nvGrpSpPr>
        <p:grpSpPr bwMode="auto">
          <a:xfrm>
            <a:off x="6589713" y="1123950"/>
            <a:ext cx="2071687" cy="1327150"/>
            <a:chOff x="4151" y="707"/>
            <a:chExt cx="1305" cy="836"/>
          </a:xfrm>
        </p:grpSpPr>
        <p:sp>
          <p:nvSpPr>
            <p:cNvPr id="45081" name="Text Box 59"/>
            <p:cNvSpPr txBox="1">
              <a:spLocks noChangeArrowheads="1"/>
            </p:cNvSpPr>
            <p:nvPr/>
          </p:nvSpPr>
          <p:spPr bwMode="auto">
            <a:xfrm>
              <a:off x="4151" y="707"/>
              <a:ext cx="1305" cy="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/>
            <a:lstStyle/>
            <a:p>
              <a:pPr>
                <a:spcAft>
                  <a:spcPct val="30000"/>
                </a:spcAft>
              </a:pPr>
              <a:r>
                <a:rPr lang="en-US" sz="1800" b="1">
                  <a:solidFill>
                    <a:srgbClr val="008000"/>
                  </a:solidFill>
                </a:rPr>
                <a:t>IP-relative call</a:t>
              </a:r>
            </a:p>
            <a:p>
              <a:pPr algn="r"/>
              <a:r>
                <a:rPr lang="en-US" sz="1800" b="1">
                  <a:solidFill>
                    <a:srgbClr val="000099"/>
                  </a:solidFill>
                  <a:latin typeface="Courier New" pitchFamily="49" charset="0"/>
                  <a:cs typeface="Courier New" pitchFamily="49" charset="0"/>
                </a:rPr>
                <a:t>EIP = 00401036</a:t>
              </a:r>
            </a:p>
            <a:p>
              <a:pPr algn="r"/>
              <a:r>
                <a:rPr lang="en-US" sz="1800" b="1">
                  <a:solidFill>
                    <a:srgbClr val="000099"/>
                  </a:solidFill>
                  <a:latin typeface="Courier New" pitchFamily="49" charset="0"/>
                  <a:cs typeface="Courier New" pitchFamily="49" charset="0"/>
                </a:rPr>
                <a:t>0000004B</a:t>
              </a:r>
            </a:p>
            <a:p>
              <a:pPr algn="r">
                <a:spcBef>
                  <a:spcPct val="30000"/>
                </a:spcBef>
              </a:pPr>
              <a:r>
                <a:rPr lang="en-US" sz="1800" b="1">
                  <a:solidFill>
                    <a:srgbClr val="000099"/>
                  </a:solidFill>
                  <a:latin typeface="Courier New" pitchFamily="49" charset="0"/>
                  <a:cs typeface="Courier New" pitchFamily="49" charset="0"/>
                </a:rPr>
                <a:t>EIP = 00401081</a:t>
              </a:r>
            </a:p>
          </p:txBody>
        </p:sp>
        <p:sp>
          <p:nvSpPr>
            <p:cNvPr id="45082" name="Line 61"/>
            <p:cNvSpPr>
              <a:spLocks noChangeShapeType="1"/>
            </p:cNvSpPr>
            <p:nvPr/>
          </p:nvSpPr>
          <p:spPr bwMode="auto">
            <a:xfrm flipV="1">
              <a:off x="4259" y="1325"/>
              <a:ext cx="1197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3" name="Text Box 62"/>
            <p:cNvSpPr txBox="1">
              <a:spLocks noChangeArrowheads="1"/>
            </p:cNvSpPr>
            <p:nvPr/>
          </p:nvSpPr>
          <p:spPr bwMode="auto">
            <a:xfrm>
              <a:off x="4530" y="1104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000099"/>
                  </a:solidFill>
                  <a:latin typeface="Courier New" pitchFamily="49" charset="0"/>
                  <a:cs typeface="Courier New" pitchFamily="49" charset="0"/>
                </a:rPr>
                <a:t>+</a:t>
              </a:r>
            </a:p>
          </p:txBody>
        </p:sp>
      </p:grpSp>
      <p:sp>
        <p:nvSpPr>
          <p:cNvPr id="1054786" name="Text Box 66"/>
          <p:cNvSpPr txBox="1">
            <a:spLocks noChangeArrowheads="1"/>
          </p:cNvSpPr>
          <p:nvPr/>
        </p:nvSpPr>
        <p:spPr bwMode="auto">
          <a:xfrm>
            <a:off x="6818313" y="3084513"/>
            <a:ext cx="1787525" cy="5746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0" rIns="0"/>
          <a:lstStyle/>
          <a:p>
            <a:r>
              <a:rPr lang="en-US" sz="1600"/>
              <a:t>After Call</a:t>
            </a:r>
          </a:p>
          <a:p>
            <a:r>
              <a:rPr lang="en-US" sz="1600"/>
              <a:t>ESP = 0012FFC0</a:t>
            </a:r>
          </a:p>
        </p:txBody>
      </p:sp>
      <p:sp>
        <p:nvSpPr>
          <p:cNvPr id="1054787" name="Text Box 67"/>
          <p:cNvSpPr txBox="1">
            <a:spLocks noChangeArrowheads="1"/>
          </p:cNvSpPr>
          <p:nvPr/>
        </p:nvSpPr>
        <p:spPr bwMode="auto">
          <a:xfrm>
            <a:off x="6818313" y="3660775"/>
            <a:ext cx="1787525" cy="5746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0" rIns="0"/>
          <a:lstStyle/>
          <a:p>
            <a:r>
              <a:rPr lang="en-US" sz="1600"/>
              <a:t>After Ret (Return)</a:t>
            </a:r>
          </a:p>
          <a:p>
            <a:r>
              <a:rPr lang="en-US" sz="1600"/>
              <a:t>ESP = 0012FFC4</a:t>
            </a:r>
          </a:p>
        </p:txBody>
      </p:sp>
      <p:grpSp>
        <p:nvGrpSpPr>
          <p:cNvPr id="45071" name="Group 72"/>
          <p:cNvGrpSpPr>
            <a:grpSpLocks/>
          </p:cNvGrpSpPr>
          <p:nvPr/>
        </p:nvGrpSpPr>
        <p:grpSpPr bwMode="auto">
          <a:xfrm>
            <a:off x="6991350" y="4524375"/>
            <a:ext cx="1728788" cy="1612900"/>
            <a:chOff x="4404" y="2850"/>
            <a:chExt cx="1089" cy="1016"/>
          </a:xfrm>
        </p:grpSpPr>
        <p:sp>
          <p:nvSpPr>
            <p:cNvPr id="45079" name="Text Box 68"/>
            <p:cNvSpPr txBox="1">
              <a:spLocks noChangeArrowheads="1"/>
            </p:cNvSpPr>
            <p:nvPr/>
          </p:nvSpPr>
          <p:spPr bwMode="auto">
            <a:xfrm rot="10800000">
              <a:off x="5347" y="2851"/>
              <a:ext cx="146" cy="10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vert="eaVert" lIns="0" tIns="0" rIns="0" bIns="0"/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Runtime Stack</a:t>
              </a:r>
            </a:p>
          </p:txBody>
        </p:sp>
        <p:sp>
          <p:nvSpPr>
            <p:cNvPr id="45080" name="Rectangle 70"/>
            <p:cNvSpPr>
              <a:spLocks noChangeArrowheads="1"/>
            </p:cNvSpPr>
            <p:nvPr/>
          </p:nvSpPr>
          <p:spPr bwMode="auto">
            <a:xfrm>
              <a:off x="4404" y="2850"/>
              <a:ext cx="907" cy="1016"/>
            </a:xfrm>
            <a:prstGeom prst="rect">
              <a:avLst/>
            </a:prstGeom>
            <a:noFill/>
            <a:ln w="1905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77"/>
          <p:cNvGrpSpPr>
            <a:grpSpLocks/>
          </p:cNvGrpSpPr>
          <p:nvPr/>
        </p:nvGrpSpPr>
        <p:grpSpPr bwMode="auto">
          <a:xfrm>
            <a:off x="482600" y="3198813"/>
            <a:ext cx="7223125" cy="1773237"/>
            <a:chOff x="304" y="2015"/>
            <a:chExt cx="4550" cy="1117"/>
          </a:xfrm>
        </p:grpSpPr>
        <p:sp>
          <p:nvSpPr>
            <p:cNvPr id="45077" name="Oval 75"/>
            <p:cNvSpPr>
              <a:spLocks noChangeArrowheads="1"/>
            </p:cNvSpPr>
            <p:nvPr/>
          </p:nvSpPr>
          <p:spPr bwMode="auto">
            <a:xfrm>
              <a:off x="304" y="2015"/>
              <a:ext cx="798" cy="194"/>
            </a:xfrm>
            <a:prstGeom prst="ellipse">
              <a:avLst/>
            </a:prstGeom>
            <a:noFill/>
            <a:ln w="19050" algn="ctr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8" name="Line 76"/>
            <p:cNvSpPr>
              <a:spLocks noChangeShapeType="1"/>
            </p:cNvSpPr>
            <p:nvPr/>
          </p:nvSpPr>
          <p:spPr bwMode="auto">
            <a:xfrm>
              <a:off x="1116" y="2118"/>
              <a:ext cx="3738" cy="101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7" name="Group 81"/>
          <p:cNvGrpSpPr>
            <a:grpSpLocks/>
          </p:cNvGrpSpPr>
          <p:nvPr/>
        </p:nvGrpSpPr>
        <p:grpSpPr bwMode="auto">
          <a:xfrm>
            <a:off x="474663" y="3163888"/>
            <a:ext cx="3708400" cy="1858962"/>
            <a:chOff x="299" y="1993"/>
            <a:chExt cx="2336" cy="1171"/>
          </a:xfrm>
        </p:grpSpPr>
        <p:sp>
          <p:nvSpPr>
            <p:cNvPr id="45075" name="Oval 79"/>
            <p:cNvSpPr>
              <a:spLocks noChangeArrowheads="1"/>
            </p:cNvSpPr>
            <p:nvPr/>
          </p:nvSpPr>
          <p:spPr bwMode="auto">
            <a:xfrm>
              <a:off x="299" y="2970"/>
              <a:ext cx="798" cy="194"/>
            </a:xfrm>
            <a:prstGeom prst="ellipse">
              <a:avLst/>
            </a:prstGeom>
            <a:noFill/>
            <a:ln w="19050" algn="ctr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6" name="Line 80"/>
            <p:cNvSpPr>
              <a:spLocks noChangeShapeType="1"/>
            </p:cNvSpPr>
            <p:nvPr/>
          </p:nvSpPr>
          <p:spPr bwMode="auto">
            <a:xfrm flipV="1">
              <a:off x="709" y="1993"/>
              <a:ext cx="1926" cy="9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1054802" name="Line 82"/>
          <p:cNvSpPr>
            <a:spLocks noChangeShapeType="1"/>
          </p:cNvSpPr>
          <p:nvPr/>
        </p:nvSpPr>
        <p:spPr bwMode="auto">
          <a:xfrm flipH="1" flipV="1">
            <a:off x="1695450" y="3438525"/>
            <a:ext cx="2495550" cy="200025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 type="triangle" w="lg" len="lg"/>
          </a:ln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4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054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054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54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5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10547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10547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10547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10547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10547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10547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10547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10547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054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054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1054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1054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3" grpId="0" animBg="1"/>
      <p:bldP spid="1054766" grpId="0" animBg="1"/>
      <p:bldP spid="1054766" grpId="1" animBg="1"/>
      <p:bldP spid="1054766" grpId="2" animBg="1"/>
      <p:bldP spid="1054786" grpId="0" animBg="1"/>
      <p:bldP spid="1054787" grpId="0" animBg="1"/>
      <p:bldP spid="105480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Don’t Mess Up the Stack !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85850"/>
            <a:ext cx="8229600" cy="2343150"/>
          </a:xfrm>
        </p:spPr>
        <p:txBody>
          <a:bodyPr/>
          <a:lstStyle/>
          <a:p>
            <a:pPr eaLnBrk="1" hangingPunct="1"/>
            <a:r>
              <a:rPr lang="en-US" smtClean="0"/>
              <a:t>Just before returning from a procedure</a:t>
            </a:r>
          </a:p>
          <a:p>
            <a:pPr lvl="1" eaLnBrk="1" hangingPunct="1"/>
            <a:r>
              <a:rPr lang="en-US" smtClean="0"/>
              <a:t>Make sure the stack pointer </a:t>
            </a:r>
            <a:r>
              <a:rPr lang="en-US" smtClean="0">
                <a:solidFill>
                  <a:srgbClr val="FF0000"/>
                </a:solidFill>
              </a:rPr>
              <a:t>ESP is pointing at return address</a:t>
            </a:r>
          </a:p>
          <a:p>
            <a:pPr eaLnBrk="1" hangingPunct="1"/>
            <a:r>
              <a:rPr lang="en-US" smtClean="0"/>
              <a:t>Example of a messed-up procedure</a:t>
            </a:r>
          </a:p>
          <a:p>
            <a:pPr lvl="1" eaLnBrk="1" hangingPunct="1"/>
            <a:r>
              <a:rPr lang="en-US" smtClean="0"/>
              <a:t>Pushes EAX on the stack before returning</a:t>
            </a:r>
          </a:p>
          <a:p>
            <a:pPr lvl="1" eaLnBrk="1" hangingPunct="1"/>
            <a:r>
              <a:rPr lang="en-US" smtClean="0"/>
              <a:t>Stack pointer ESP is NOT pointing at return address!</a:t>
            </a:r>
          </a:p>
        </p:txBody>
      </p:sp>
      <p:sp>
        <p:nvSpPr>
          <p:cNvPr id="1056772" name="Rectangle 4"/>
          <p:cNvSpPr>
            <a:spLocks noChangeArrowheads="1"/>
          </p:cNvSpPr>
          <p:nvPr/>
        </p:nvSpPr>
        <p:spPr bwMode="auto">
          <a:xfrm>
            <a:off x="884238" y="3371850"/>
            <a:ext cx="3111500" cy="287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tabLst>
                <a:tab pos="457200" algn="l"/>
                <a:tab pos="12573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main PROC</a:t>
            </a:r>
          </a:p>
          <a:p>
            <a:pPr algn="l">
              <a:tabLst>
                <a:tab pos="457200" algn="l"/>
                <a:tab pos="1257300" algn="l"/>
              </a:tabLst>
            </a:pPr>
            <a:r>
              <a:rPr lang="en-US" b="1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messedup</a:t>
            </a:r>
          </a:p>
          <a:p>
            <a:pPr algn="l">
              <a:tabLst>
                <a:tab pos="457200" algn="l"/>
                <a:tab pos="12573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. . .</a:t>
            </a:r>
          </a:p>
          <a:p>
            <a:pPr algn="l">
              <a:tabLst>
                <a:tab pos="457200" algn="l"/>
                <a:tab pos="12573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exit</a:t>
            </a:r>
          </a:p>
          <a:p>
            <a:pPr algn="l">
              <a:tabLst>
                <a:tab pos="457200" algn="l"/>
                <a:tab pos="12573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main ENDP</a:t>
            </a:r>
          </a:p>
          <a:p>
            <a:pPr algn="l">
              <a:tabLst>
                <a:tab pos="457200" algn="l"/>
                <a:tab pos="1257300" algn="l"/>
              </a:tabLst>
            </a:pPr>
            <a:r>
              <a:rPr lang="en-US" b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messedup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PROC</a:t>
            </a:r>
          </a:p>
          <a:p>
            <a:pPr algn="l">
              <a:tabLst>
                <a:tab pos="457200" algn="l"/>
                <a:tab pos="12573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	EAX</a:t>
            </a:r>
          </a:p>
          <a:p>
            <a:pPr algn="l">
              <a:tabLst>
                <a:tab pos="457200" algn="l"/>
                <a:tab pos="12573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</a:t>
            </a:r>
          </a:p>
          <a:p>
            <a:pPr algn="l">
              <a:tabLst>
                <a:tab pos="457200" algn="l"/>
                <a:tab pos="1257300" algn="l"/>
              </a:tabLst>
            </a:pPr>
            <a:r>
              <a:rPr lang="en-US" b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messedup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ENDP</a:t>
            </a:r>
          </a:p>
        </p:txBody>
      </p:sp>
      <p:grpSp>
        <p:nvGrpSpPr>
          <p:cNvPr id="46085" name="Group 5"/>
          <p:cNvGrpSpPr>
            <a:grpSpLocks/>
          </p:cNvGrpSpPr>
          <p:nvPr/>
        </p:nvGrpSpPr>
        <p:grpSpPr bwMode="auto">
          <a:xfrm>
            <a:off x="4856163" y="3544888"/>
            <a:ext cx="1557337" cy="2592387"/>
            <a:chOff x="3967" y="2196"/>
            <a:chExt cx="981" cy="1633"/>
          </a:xfrm>
        </p:grpSpPr>
        <p:sp>
          <p:nvSpPr>
            <p:cNvPr id="46098" name="Text Box 6"/>
            <p:cNvSpPr txBox="1">
              <a:spLocks noChangeArrowheads="1"/>
            </p:cNvSpPr>
            <p:nvPr/>
          </p:nvSpPr>
          <p:spPr bwMode="auto">
            <a:xfrm>
              <a:off x="3967" y="2995"/>
              <a:ext cx="981" cy="726"/>
            </a:xfrm>
            <a:prstGeom prst="rect">
              <a:avLst/>
            </a:prstGeom>
            <a:solidFill>
              <a:srgbClr val="EBEB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 bIns="0" anchor="ctr" anchorCtr="1"/>
            <a:lstStyle/>
            <a:p>
              <a:endParaRPr lang="en-US" sz="1000" b="1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Free Area</a:t>
              </a:r>
            </a:p>
          </p:txBody>
        </p:sp>
        <p:sp>
          <p:nvSpPr>
            <p:cNvPr id="46099" name="AutoShape 7"/>
            <p:cNvSpPr>
              <a:spLocks noChangeArrowheads="1"/>
            </p:cNvSpPr>
            <p:nvPr/>
          </p:nvSpPr>
          <p:spPr bwMode="auto">
            <a:xfrm>
              <a:off x="3967" y="2399"/>
              <a:ext cx="981" cy="1430"/>
            </a:xfrm>
            <a:prstGeom prst="wave">
              <a:avLst>
                <a:gd name="adj1" fmla="val 1042"/>
                <a:gd name="adj2" fmla="val 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0" name="Text Box 8"/>
            <p:cNvSpPr txBox="1">
              <a:spLocks noChangeArrowheads="1"/>
            </p:cNvSpPr>
            <p:nvPr/>
          </p:nvSpPr>
          <p:spPr bwMode="auto">
            <a:xfrm>
              <a:off x="3967" y="2705"/>
              <a:ext cx="981" cy="29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Used</a:t>
              </a:r>
            </a:p>
          </p:txBody>
        </p:sp>
        <p:sp>
          <p:nvSpPr>
            <p:cNvPr id="46101" name="Text Box 9"/>
            <p:cNvSpPr txBox="1">
              <a:spLocks noChangeArrowheads="1"/>
            </p:cNvSpPr>
            <p:nvPr/>
          </p:nvSpPr>
          <p:spPr bwMode="auto">
            <a:xfrm>
              <a:off x="3995" y="2487"/>
              <a:ext cx="92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en-US" sz="1600"/>
                <a:t>high addr</a:t>
              </a:r>
            </a:p>
          </p:txBody>
        </p:sp>
        <p:sp>
          <p:nvSpPr>
            <p:cNvPr id="46102" name="Text Box 10"/>
            <p:cNvSpPr txBox="1">
              <a:spLocks noChangeArrowheads="1"/>
            </p:cNvSpPr>
            <p:nvPr/>
          </p:nvSpPr>
          <p:spPr bwMode="auto">
            <a:xfrm>
              <a:off x="3996" y="2196"/>
              <a:ext cx="92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008000"/>
                  </a:solidFill>
                </a:rPr>
                <a:t>Stack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168775" y="4581525"/>
            <a:ext cx="688975" cy="228600"/>
            <a:chOff x="4041" y="3212"/>
            <a:chExt cx="362" cy="144"/>
          </a:xfrm>
        </p:grpSpPr>
        <p:sp>
          <p:nvSpPr>
            <p:cNvPr id="46096" name="Line 12"/>
            <p:cNvSpPr>
              <a:spLocks noChangeShapeType="1"/>
            </p:cNvSpPr>
            <p:nvPr/>
          </p:nvSpPr>
          <p:spPr bwMode="auto">
            <a:xfrm>
              <a:off x="4295" y="3285"/>
              <a:ext cx="108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7" name="Text Box 13"/>
            <p:cNvSpPr txBox="1">
              <a:spLocks noChangeArrowheads="1"/>
            </p:cNvSpPr>
            <p:nvPr/>
          </p:nvSpPr>
          <p:spPr bwMode="auto">
            <a:xfrm>
              <a:off x="4041" y="3212"/>
              <a:ext cx="21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>
                <a:spcBef>
                  <a:spcPct val="50000"/>
                </a:spcBef>
              </a:pPr>
              <a:r>
                <a:rPr lang="en-US" sz="1400">
                  <a:solidFill>
                    <a:srgbClr val="008000"/>
                  </a:solidFill>
                </a:rPr>
                <a:t>ESP</a:t>
              </a:r>
            </a:p>
          </p:txBody>
        </p:sp>
      </p:grpSp>
      <p:sp>
        <p:nvSpPr>
          <p:cNvPr id="1056782" name="Text Box 14"/>
          <p:cNvSpPr txBox="1">
            <a:spLocks noChangeArrowheads="1"/>
          </p:cNvSpPr>
          <p:nvPr/>
        </p:nvSpPr>
        <p:spPr bwMode="auto">
          <a:xfrm>
            <a:off x="4856163" y="4813300"/>
            <a:ext cx="1557337" cy="23018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r>
              <a:rPr lang="en-US" sz="1600" b="1">
                <a:latin typeface="Courier New" pitchFamily="49" charset="0"/>
                <a:cs typeface="Courier New" pitchFamily="49" charset="0"/>
              </a:rPr>
              <a:t>Return Addr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168775" y="4814888"/>
            <a:ext cx="688975" cy="228600"/>
            <a:chOff x="4041" y="3212"/>
            <a:chExt cx="362" cy="144"/>
          </a:xfrm>
        </p:grpSpPr>
        <p:sp>
          <p:nvSpPr>
            <p:cNvPr id="46094" name="Line 16"/>
            <p:cNvSpPr>
              <a:spLocks noChangeShapeType="1"/>
            </p:cNvSpPr>
            <p:nvPr/>
          </p:nvSpPr>
          <p:spPr bwMode="auto">
            <a:xfrm>
              <a:off x="4295" y="3285"/>
              <a:ext cx="108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5" name="Text Box 17"/>
            <p:cNvSpPr txBox="1">
              <a:spLocks noChangeArrowheads="1"/>
            </p:cNvSpPr>
            <p:nvPr/>
          </p:nvSpPr>
          <p:spPr bwMode="auto">
            <a:xfrm>
              <a:off x="4041" y="3212"/>
              <a:ext cx="21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>
                <a:spcBef>
                  <a:spcPct val="50000"/>
                </a:spcBef>
              </a:pPr>
              <a:r>
                <a:rPr lang="en-US" sz="1400">
                  <a:solidFill>
                    <a:srgbClr val="008000"/>
                  </a:solidFill>
                </a:rPr>
                <a:t>ESP</a:t>
              </a: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168775" y="5048250"/>
            <a:ext cx="688975" cy="228600"/>
            <a:chOff x="4041" y="3212"/>
            <a:chExt cx="362" cy="144"/>
          </a:xfrm>
        </p:grpSpPr>
        <p:sp>
          <p:nvSpPr>
            <p:cNvPr id="46092" name="Line 19"/>
            <p:cNvSpPr>
              <a:spLocks noChangeShapeType="1"/>
            </p:cNvSpPr>
            <p:nvPr/>
          </p:nvSpPr>
          <p:spPr bwMode="auto">
            <a:xfrm>
              <a:off x="4295" y="3285"/>
              <a:ext cx="108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3" name="Text Box 20"/>
            <p:cNvSpPr txBox="1">
              <a:spLocks noChangeArrowheads="1"/>
            </p:cNvSpPr>
            <p:nvPr/>
          </p:nvSpPr>
          <p:spPr bwMode="auto">
            <a:xfrm>
              <a:off x="4041" y="3212"/>
              <a:ext cx="21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>
                <a:spcBef>
                  <a:spcPct val="50000"/>
                </a:spcBef>
              </a:pPr>
              <a:r>
                <a:rPr lang="en-US" sz="1400">
                  <a:solidFill>
                    <a:srgbClr val="008000"/>
                  </a:solidFill>
                </a:rPr>
                <a:t>ESP</a:t>
              </a:r>
            </a:p>
          </p:txBody>
        </p:sp>
      </p:grpSp>
      <p:sp>
        <p:nvSpPr>
          <p:cNvPr id="1056789" name="Text Box 21"/>
          <p:cNvSpPr txBox="1">
            <a:spLocks noChangeArrowheads="1"/>
          </p:cNvSpPr>
          <p:nvPr/>
        </p:nvSpPr>
        <p:spPr bwMode="auto">
          <a:xfrm>
            <a:off x="4856163" y="5043488"/>
            <a:ext cx="1557337" cy="23018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r>
              <a:rPr lang="en-US" sz="1600" b="1">
                <a:latin typeface="Courier New" pitchFamily="49" charset="0"/>
                <a:cs typeface="Courier New" pitchFamily="49" charset="0"/>
              </a:rPr>
              <a:t>EAX Value</a:t>
            </a:r>
          </a:p>
        </p:txBody>
      </p:sp>
      <p:sp>
        <p:nvSpPr>
          <p:cNvPr id="1056790" name="Text Box 22"/>
          <p:cNvSpPr txBox="1">
            <a:spLocks noChangeArrowheads="1"/>
          </p:cNvSpPr>
          <p:nvPr/>
        </p:nvSpPr>
        <p:spPr bwMode="auto">
          <a:xfrm>
            <a:off x="6472238" y="4964113"/>
            <a:ext cx="218916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8000"/>
                </a:solidFill>
              </a:rPr>
              <a:t>Where to return?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rgbClr val="008000"/>
                </a:solidFill>
              </a:rPr>
              <a:t>EAX value is NOT the return address!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56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56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056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056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056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056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10567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10567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6789" grpId="0" animBg="1"/>
      <p:bldP spid="1056789" grpId="1" animBg="1"/>
      <p:bldP spid="105679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Procedure Calls</a:t>
            </a:r>
          </a:p>
        </p:txBody>
      </p:sp>
      <p:sp>
        <p:nvSpPr>
          <p:cNvPr id="47107" name="Text Box 5"/>
          <p:cNvSpPr txBox="1">
            <a:spLocks noChangeArrowheads="1"/>
          </p:cNvSpPr>
          <p:nvPr/>
        </p:nvSpPr>
        <p:spPr bwMode="auto">
          <a:xfrm>
            <a:off x="3962400" y="1509713"/>
            <a:ext cx="4468813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By the time Sub3 is called, the stack contains all three return addresses</a:t>
            </a:r>
          </a:p>
        </p:txBody>
      </p:sp>
      <p:grpSp>
        <p:nvGrpSpPr>
          <p:cNvPr id="47108" name="Group 49"/>
          <p:cNvGrpSpPr>
            <a:grpSpLocks/>
          </p:cNvGrpSpPr>
          <p:nvPr/>
        </p:nvGrpSpPr>
        <p:grpSpPr bwMode="auto">
          <a:xfrm>
            <a:off x="1285875" y="1181100"/>
            <a:ext cx="2133600" cy="5070475"/>
            <a:chOff x="576" y="708"/>
            <a:chExt cx="1344" cy="3194"/>
          </a:xfrm>
        </p:grpSpPr>
        <p:sp>
          <p:nvSpPr>
            <p:cNvPr id="47129" name="AutoShape 6"/>
            <p:cNvSpPr>
              <a:spLocks noChangeAspect="1" noChangeArrowheads="1" noTextEdit="1"/>
            </p:cNvSpPr>
            <p:nvPr/>
          </p:nvSpPr>
          <p:spPr bwMode="auto">
            <a:xfrm>
              <a:off x="576" y="708"/>
              <a:ext cx="1344" cy="319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30" name="Rectangle 8"/>
            <p:cNvSpPr>
              <a:spLocks noChangeArrowheads="1"/>
            </p:cNvSpPr>
            <p:nvPr/>
          </p:nvSpPr>
          <p:spPr bwMode="auto">
            <a:xfrm>
              <a:off x="823" y="751"/>
              <a:ext cx="52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Courier" pitchFamily="49" charset="0"/>
                </a:rPr>
                <a:t>main PROC</a:t>
              </a:r>
              <a:endParaRPr lang="en-US"/>
            </a:p>
          </p:txBody>
        </p:sp>
        <p:sp>
          <p:nvSpPr>
            <p:cNvPr id="47131" name="Rectangle 9"/>
            <p:cNvSpPr>
              <a:spLocks noChangeArrowheads="1"/>
            </p:cNvSpPr>
            <p:nvPr/>
          </p:nvSpPr>
          <p:spPr bwMode="auto">
            <a:xfrm>
              <a:off x="813" y="871"/>
              <a:ext cx="23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Courier" pitchFamily="49" charset="0"/>
                </a:rPr>
                <a:t>   .</a:t>
              </a:r>
              <a:endParaRPr lang="en-US"/>
            </a:p>
          </p:txBody>
        </p:sp>
        <p:sp>
          <p:nvSpPr>
            <p:cNvPr id="47132" name="Rectangle 10"/>
            <p:cNvSpPr>
              <a:spLocks noChangeArrowheads="1"/>
            </p:cNvSpPr>
            <p:nvPr/>
          </p:nvSpPr>
          <p:spPr bwMode="auto">
            <a:xfrm>
              <a:off x="813" y="991"/>
              <a:ext cx="23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Courier" pitchFamily="49" charset="0"/>
                </a:rPr>
                <a:t>   .</a:t>
              </a:r>
              <a:endParaRPr lang="en-US"/>
            </a:p>
          </p:txBody>
        </p:sp>
        <p:sp>
          <p:nvSpPr>
            <p:cNvPr id="47133" name="Rectangle 11"/>
            <p:cNvSpPr>
              <a:spLocks noChangeArrowheads="1"/>
            </p:cNvSpPr>
            <p:nvPr/>
          </p:nvSpPr>
          <p:spPr bwMode="auto">
            <a:xfrm>
              <a:off x="829" y="1110"/>
              <a:ext cx="69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Courier" pitchFamily="49" charset="0"/>
                </a:rPr>
                <a:t>   call Sub1</a:t>
              </a:r>
              <a:endParaRPr lang="en-US"/>
            </a:p>
          </p:txBody>
        </p:sp>
        <p:sp>
          <p:nvSpPr>
            <p:cNvPr id="47134" name="Rectangle 12"/>
            <p:cNvSpPr>
              <a:spLocks noChangeArrowheads="1"/>
            </p:cNvSpPr>
            <p:nvPr/>
          </p:nvSpPr>
          <p:spPr bwMode="auto">
            <a:xfrm>
              <a:off x="819" y="1230"/>
              <a:ext cx="4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Courier" pitchFamily="49" charset="0"/>
                </a:rPr>
                <a:t>   exit</a:t>
              </a:r>
              <a:endParaRPr lang="en-US"/>
            </a:p>
          </p:txBody>
        </p:sp>
        <p:sp>
          <p:nvSpPr>
            <p:cNvPr id="47135" name="Rectangle 13"/>
            <p:cNvSpPr>
              <a:spLocks noChangeArrowheads="1"/>
            </p:cNvSpPr>
            <p:nvPr/>
          </p:nvSpPr>
          <p:spPr bwMode="auto">
            <a:xfrm>
              <a:off x="823" y="1350"/>
              <a:ext cx="52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Courier" pitchFamily="49" charset="0"/>
                </a:rPr>
                <a:t>main ENDP</a:t>
              </a:r>
              <a:endParaRPr lang="en-US"/>
            </a:p>
          </p:txBody>
        </p:sp>
        <p:sp>
          <p:nvSpPr>
            <p:cNvPr id="47136" name="Rectangle 14"/>
            <p:cNvSpPr>
              <a:spLocks noChangeArrowheads="1"/>
            </p:cNvSpPr>
            <p:nvPr/>
          </p:nvSpPr>
          <p:spPr bwMode="auto">
            <a:xfrm>
              <a:off x="823" y="1589"/>
              <a:ext cx="52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Courier" pitchFamily="49" charset="0"/>
                </a:rPr>
                <a:t>Sub1 PROC</a:t>
              </a:r>
              <a:endParaRPr lang="en-US"/>
            </a:p>
          </p:txBody>
        </p:sp>
        <p:sp>
          <p:nvSpPr>
            <p:cNvPr id="47137" name="Rectangle 15"/>
            <p:cNvSpPr>
              <a:spLocks noChangeArrowheads="1"/>
            </p:cNvSpPr>
            <p:nvPr/>
          </p:nvSpPr>
          <p:spPr bwMode="auto">
            <a:xfrm>
              <a:off x="813" y="1708"/>
              <a:ext cx="23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Courier" pitchFamily="49" charset="0"/>
                </a:rPr>
                <a:t>   .</a:t>
              </a:r>
              <a:endParaRPr lang="en-US"/>
            </a:p>
          </p:txBody>
        </p:sp>
        <p:sp>
          <p:nvSpPr>
            <p:cNvPr id="47138" name="Rectangle 16"/>
            <p:cNvSpPr>
              <a:spLocks noChangeArrowheads="1"/>
            </p:cNvSpPr>
            <p:nvPr/>
          </p:nvSpPr>
          <p:spPr bwMode="auto">
            <a:xfrm>
              <a:off x="813" y="1828"/>
              <a:ext cx="23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Courier" pitchFamily="49" charset="0"/>
                </a:rPr>
                <a:t>   .</a:t>
              </a:r>
              <a:endParaRPr lang="en-US"/>
            </a:p>
          </p:txBody>
        </p:sp>
        <p:sp>
          <p:nvSpPr>
            <p:cNvPr id="47139" name="Rectangle 17"/>
            <p:cNvSpPr>
              <a:spLocks noChangeArrowheads="1"/>
            </p:cNvSpPr>
            <p:nvPr/>
          </p:nvSpPr>
          <p:spPr bwMode="auto">
            <a:xfrm>
              <a:off x="829" y="1948"/>
              <a:ext cx="69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Courier" pitchFamily="49" charset="0"/>
                </a:rPr>
                <a:t>   call Sub2</a:t>
              </a:r>
              <a:endParaRPr lang="en-US"/>
            </a:p>
          </p:txBody>
        </p:sp>
        <p:sp>
          <p:nvSpPr>
            <p:cNvPr id="47140" name="Rectangle 18"/>
            <p:cNvSpPr>
              <a:spLocks noChangeArrowheads="1"/>
            </p:cNvSpPr>
            <p:nvPr/>
          </p:nvSpPr>
          <p:spPr bwMode="auto">
            <a:xfrm>
              <a:off x="817" y="2067"/>
              <a:ext cx="34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Courier" pitchFamily="49" charset="0"/>
                </a:rPr>
                <a:t>   ret</a:t>
              </a:r>
              <a:endParaRPr lang="en-US"/>
            </a:p>
          </p:txBody>
        </p:sp>
        <p:sp>
          <p:nvSpPr>
            <p:cNvPr id="47141" name="Rectangle 19"/>
            <p:cNvSpPr>
              <a:spLocks noChangeArrowheads="1"/>
            </p:cNvSpPr>
            <p:nvPr/>
          </p:nvSpPr>
          <p:spPr bwMode="auto">
            <a:xfrm>
              <a:off x="823" y="2187"/>
              <a:ext cx="52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Courier" pitchFamily="49" charset="0"/>
                </a:rPr>
                <a:t>Sub1 ENDP</a:t>
              </a:r>
              <a:endParaRPr lang="en-US"/>
            </a:p>
          </p:txBody>
        </p:sp>
        <p:sp>
          <p:nvSpPr>
            <p:cNvPr id="47142" name="Rectangle 20"/>
            <p:cNvSpPr>
              <a:spLocks noChangeArrowheads="1"/>
            </p:cNvSpPr>
            <p:nvPr/>
          </p:nvSpPr>
          <p:spPr bwMode="auto">
            <a:xfrm>
              <a:off x="823" y="2426"/>
              <a:ext cx="52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Courier" pitchFamily="49" charset="0"/>
                </a:rPr>
                <a:t>Sub2 PROC</a:t>
              </a:r>
              <a:endParaRPr lang="en-US"/>
            </a:p>
          </p:txBody>
        </p:sp>
        <p:sp>
          <p:nvSpPr>
            <p:cNvPr id="47143" name="Rectangle 21"/>
            <p:cNvSpPr>
              <a:spLocks noChangeArrowheads="1"/>
            </p:cNvSpPr>
            <p:nvPr/>
          </p:nvSpPr>
          <p:spPr bwMode="auto">
            <a:xfrm>
              <a:off x="813" y="2546"/>
              <a:ext cx="23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Courier" pitchFamily="49" charset="0"/>
                </a:rPr>
                <a:t>   .</a:t>
              </a:r>
              <a:endParaRPr lang="en-US"/>
            </a:p>
          </p:txBody>
        </p:sp>
        <p:sp>
          <p:nvSpPr>
            <p:cNvPr id="47144" name="Rectangle 22"/>
            <p:cNvSpPr>
              <a:spLocks noChangeArrowheads="1"/>
            </p:cNvSpPr>
            <p:nvPr/>
          </p:nvSpPr>
          <p:spPr bwMode="auto">
            <a:xfrm>
              <a:off x="813" y="2666"/>
              <a:ext cx="23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Courier" pitchFamily="49" charset="0"/>
                </a:rPr>
                <a:t>   .</a:t>
              </a:r>
              <a:endParaRPr lang="en-US"/>
            </a:p>
          </p:txBody>
        </p:sp>
        <p:sp>
          <p:nvSpPr>
            <p:cNvPr id="47145" name="Rectangle 23"/>
            <p:cNvSpPr>
              <a:spLocks noChangeArrowheads="1"/>
            </p:cNvSpPr>
            <p:nvPr/>
          </p:nvSpPr>
          <p:spPr bwMode="auto">
            <a:xfrm>
              <a:off x="829" y="2785"/>
              <a:ext cx="69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Courier" pitchFamily="49" charset="0"/>
                </a:rPr>
                <a:t>   call Sub3</a:t>
              </a:r>
              <a:endParaRPr lang="en-US"/>
            </a:p>
          </p:txBody>
        </p:sp>
        <p:sp>
          <p:nvSpPr>
            <p:cNvPr id="47146" name="Rectangle 24"/>
            <p:cNvSpPr>
              <a:spLocks noChangeArrowheads="1"/>
            </p:cNvSpPr>
            <p:nvPr/>
          </p:nvSpPr>
          <p:spPr bwMode="auto">
            <a:xfrm>
              <a:off x="817" y="2905"/>
              <a:ext cx="34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Courier" pitchFamily="49" charset="0"/>
                </a:rPr>
                <a:t>   ret</a:t>
              </a:r>
              <a:endParaRPr lang="en-US"/>
            </a:p>
          </p:txBody>
        </p:sp>
        <p:sp>
          <p:nvSpPr>
            <p:cNvPr id="47147" name="Rectangle 25"/>
            <p:cNvSpPr>
              <a:spLocks noChangeArrowheads="1"/>
            </p:cNvSpPr>
            <p:nvPr/>
          </p:nvSpPr>
          <p:spPr bwMode="auto">
            <a:xfrm>
              <a:off x="823" y="3025"/>
              <a:ext cx="52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Courier" pitchFamily="49" charset="0"/>
                </a:rPr>
                <a:t>Sub2 ENDP</a:t>
              </a:r>
              <a:endParaRPr lang="en-US"/>
            </a:p>
          </p:txBody>
        </p:sp>
        <p:sp>
          <p:nvSpPr>
            <p:cNvPr id="47148" name="Rectangle 26"/>
            <p:cNvSpPr>
              <a:spLocks noChangeArrowheads="1"/>
            </p:cNvSpPr>
            <p:nvPr/>
          </p:nvSpPr>
          <p:spPr bwMode="auto">
            <a:xfrm>
              <a:off x="823" y="3264"/>
              <a:ext cx="52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Courier" pitchFamily="49" charset="0"/>
                </a:rPr>
                <a:t>Sub3 PROC</a:t>
              </a:r>
              <a:endParaRPr lang="en-US"/>
            </a:p>
          </p:txBody>
        </p:sp>
        <p:sp>
          <p:nvSpPr>
            <p:cNvPr id="47149" name="Rectangle 27"/>
            <p:cNvSpPr>
              <a:spLocks noChangeArrowheads="1"/>
            </p:cNvSpPr>
            <p:nvPr/>
          </p:nvSpPr>
          <p:spPr bwMode="auto">
            <a:xfrm>
              <a:off x="813" y="3384"/>
              <a:ext cx="23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Courier" pitchFamily="49" charset="0"/>
                </a:rPr>
                <a:t>   .</a:t>
              </a:r>
              <a:endParaRPr lang="en-US"/>
            </a:p>
          </p:txBody>
        </p:sp>
        <p:sp>
          <p:nvSpPr>
            <p:cNvPr id="47150" name="Rectangle 28"/>
            <p:cNvSpPr>
              <a:spLocks noChangeArrowheads="1"/>
            </p:cNvSpPr>
            <p:nvPr/>
          </p:nvSpPr>
          <p:spPr bwMode="auto">
            <a:xfrm>
              <a:off x="813" y="3503"/>
              <a:ext cx="23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Courier" pitchFamily="49" charset="0"/>
                </a:rPr>
                <a:t>   .</a:t>
              </a:r>
              <a:endParaRPr lang="en-US"/>
            </a:p>
          </p:txBody>
        </p:sp>
        <p:sp>
          <p:nvSpPr>
            <p:cNvPr id="47151" name="Rectangle 29"/>
            <p:cNvSpPr>
              <a:spLocks noChangeArrowheads="1"/>
            </p:cNvSpPr>
            <p:nvPr/>
          </p:nvSpPr>
          <p:spPr bwMode="auto">
            <a:xfrm>
              <a:off x="817" y="3623"/>
              <a:ext cx="34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Courier" pitchFamily="49" charset="0"/>
                </a:rPr>
                <a:t>   ret</a:t>
              </a:r>
              <a:endParaRPr lang="en-US"/>
            </a:p>
          </p:txBody>
        </p:sp>
        <p:sp>
          <p:nvSpPr>
            <p:cNvPr id="47152" name="Rectangle 30"/>
            <p:cNvSpPr>
              <a:spLocks noChangeArrowheads="1"/>
            </p:cNvSpPr>
            <p:nvPr/>
          </p:nvSpPr>
          <p:spPr bwMode="auto">
            <a:xfrm>
              <a:off x="823" y="3742"/>
              <a:ext cx="52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Courier" pitchFamily="49" charset="0"/>
                </a:rPr>
                <a:t>Sub3 ENDP</a:t>
              </a:r>
              <a:endParaRPr lang="en-US"/>
            </a:p>
          </p:txBody>
        </p:sp>
        <p:sp>
          <p:nvSpPr>
            <p:cNvPr id="47153" name="Freeform 31"/>
            <p:cNvSpPr>
              <a:spLocks/>
            </p:cNvSpPr>
            <p:nvPr/>
          </p:nvSpPr>
          <p:spPr bwMode="auto">
            <a:xfrm>
              <a:off x="1400" y="1156"/>
              <a:ext cx="419" cy="464"/>
            </a:xfrm>
            <a:custGeom>
              <a:avLst/>
              <a:gdLst>
                <a:gd name="T0" fmla="*/ 186 w 419"/>
                <a:gd name="T1" fmla="*/ 0 h 464"/>
                <a:gd name="T2" fmla="*/ 228 w 419"/>
                <a:gd name="T3" fmla="*/ 9 h 464"/>
                <a:gd name="T4" fmla="*/ 265 w 419"/>
                <a:gd name="T5" fmla="*/ 19 h 464"/>
                <a:gd name="T6" fmla="*/ 299 w 419"/>
                <a:gd name="T7" fmla="*/ 31 h 464"/>
                <a:gd name="T8" fmla="*/ 328 w 419"/>
                <a:gd name="T9" fmla="*/ 41 h 464"/>
                <a:gd name="T10" fmla="*/ 354 w 419"/>
                <a:gd name="T11" fmla="*/ 55 h 464"/>
                <a:gd name="T12" fmla="*/ 375 w 419"/>
                <a:gd name="T13" fmla="*/ 68 h 464"/>
                <a:gd name="T14" fmla="*/ 392 w 419"/>
                <a:gd name="T15" fmla="*/ 82 h 464"/>
                <a:gd name="T16" fmla="*/ 405 w 419"/>
                <a:gd name="T17" fmla="*/ 96 h 464"/>
                <a:gd name="T18" fmla="*/ 414 w 419"/>
                <a:gd name="T19" fmla="*/ 112 h 464"/>
                <a:gd name="T20" fmla="*/ 419 w 419"/>
                <a:gd name="T21" fmla="*/ 129 h 464"/>
                <a:gd name="T22" fmla="*/ 419 w 419"/>
                <a:gd name="T23" fmla="*/ 145 h 464"/>
                <a:gd name="T24" fmla="*/ 416 w 419"/>
                <a:gd name="T25" fmla="*/ 163 h 464"/>
                <a:gd name="T26" fmla="*/ 408 w 419"/>
                <a:gd name="T27" fmla="*/ 183 h 464"/>
                <a:gd name="T28" fmla="*/ 398 w 419"/>
                <a:gd name="T29" fmla="*/ 202 h 464"/>
                <a:gd name="T30" fmla="*/ 381 w 419"/>
                <a:gd name="T31" fmla="*/ 222 h 464"/>
                <a:gd name="T32" fmla="*/ 362 w 419"/>
                <a:gd name="T33" fmla="*/ 242 h 464"/>
                <a:gd name="T34" fmla="*/ 338 w 419"/>
                <a:gd name="T35" fmla="*/ 264 h 464"/>
                <a:gd name="T36" fmla="*/ 311 w 419"/>
                <a:gd name="T37" fmla="*/ 287 h 464"/>
                <a:gd name="T38" fmla="*/ 278 w 419"/>
                <a:gd name="T39" fmla="*/ 309 h 464"/>
                <a:gd name="T40" fmla="*/ 242 w 419"/>
                <a:gd name="T41" fmla="*/ 333 h 464"/>
                <a:gd name="T42" fmla="*/ 202 w 419"/>
                <a:gd name="T43" fmla="*/ 358 h 464"/>
                <a:gd name="T44" fmla="*/ 158 w 419"/>
                <a:gd name="T45" fmla="*/ 384 h 464"/>
                <a:gd name="T46" fmla="*/ 109 w 419"/>
                <a:gd name="T47" fmla="*/ 410 h 464"/>
                <a:gd name="T48" fmla="*/ 56 w 419"/>
                <a:gd name="T49" fmla="*/ 436 h 464"/>
                <a:gd name="T50" fmla="*/ 0 w 419"/>
                <a:gd name="T51" fmla="*/ 464 h 46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19"/>
                <a:gd name="T79" fmla="*/ 0 h 464"/>
                <a:gd name="T80" fmla="*/ 419 w 419"/>
                <a:gd name="T81" fmla="*/ 464 h 46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19" h="464">
                  <a:moveTo>
                    <a:pt x="186" y="0"/>
                  </a:moveTo>
                  <a:lnTo>
                    <a:pt x="228" y="9"/>
                  </a:lnTo>
                  <a:lnTo>
                    <a:pt x="265" y="19"/>
                  </a:lnTo>
                  <a:lnTo>
                    <a:pt x="299" y="31"/>
                  </a:lnTo>
                  <a:lnTo>
                    <a:pt x="328" y="41"/>
                  </a:lnTo>
                  <a:lnTo>
                    <a:pt x="354" y="55"/>
                  </a:lnTo>
                  <a:lnTo>
                    <a:pt x="375" y="68"/>
                  </a:lnTo>
                  <a:lnTo>
                    <a:pt x="392" y="82"/>
                  </a:lnTo>
                  <a:lnTo>
                    <a:pt x="405" y="96"/>
                  </a:lnTo>
                  <a:lnTo>
                    <a:pt x="414" y="112"/>
                  </a:lnTo>
                  <a:lnTo>
                    <a:pt x="419" y="129"/>
                  </a:lnTo>
                  <a:lnTo>
                    <a:pt x="419" y="145"/>
                  </a:lnTo>
                  <a:lnTo>
                    <a:pt x="416" y="163"/>
                  </a:lnTo>
                  <a:lnTo>
                    <a:pt x="408" y="183"/>
                  </a:lnTo>
                  <a:lnTo>
                    <a:pt x="398" y="202"/>
                  </a:lnTo>
                  <a:lnTo>
                    <a:pt x="381" y="222"/>
                  </a:lnTo>
                  <a:lnTo>
                    <a:pt x="362" y="242"/>
                  </a:lnTo>
                  <a:lnTo>
                    <a:pt x="338" y="264"/>
                  </a:lnTo>
                  <a:lnTo>
                    <a:pt x="311" y="287"/>
                  </a:lnTo>
                  <a:lnTo>
                    <a:pt x="278" y="309"/>
                  </a:lnTo>
                  <a:lnTo>
                    <a:pt x="242" y="333"/>
                  </a:lnTo>
                  <a:lnTo>
                    <a:pt x="202" y="358"/>
                  </a:lnTo>
                  <a:lnTo>
                    <a:pt x="158" y="384"/>
                  </a:lnTo>
                  <a:lnTo>
                    <a:pt x="109" y="410"/>
                  </a:lnTo>
                  <a:lnTo>
                    <a:pt x="56" y="436"/>
                  </a:lnTo>
                  <a:lnTo>
                    <a:pt x="0" y="46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54" name="Freeform 32"/>
            <p:cNvSpPr>
              <a:spLocks/>
            </p:cNvSpPr>
            <p:nvPr/>
          </p:nvSpPr>
          <p:spPr bwMode="auto">
            <a:xfrm>
              <a:off x="1363" y="1590"/>
              <a:ext cx="61" cy="49"/>
            </a:xfrm>
            <a:custGeom>
              <a:avLst/>
              <a:gdLst>
                <a:gd name="T0" fmla="*/ 0 w 61"/>
                <a:gd name="T1" fmla="*/ 48 h 49"/>
                <a:gd name="T2" fmla="*/ 61 w 61"/>
                <a:gd name="T3" fmla="*/ 49 h 49"/>
                <a:gd name="T4" fmla="*/ 59 w 61"/>
                <a:gd name="T5" fmla="*/ 47 h 49"/>
                <a:gd name="T6" fmla="*/ 56 w 61"/>
                <a:gd name="T7" fmla="*/ 44 h 49"/>
                <a:gd name="T8" fmla="*/ 54 w 61"/>
                <a:gd name="T9" fmla="*/ 42 h 49"/>
                <a:gd name="T10" fmla="*/ 51 w 61"/>
                <a:gd name="T11" fmla="*/ 39 h 49"/>
                <a:gd name="T12" fmla="*/ 49 w 61"/>
                <a:gd name="T13" fmla="*/ 37 h 49"/>
                <a:gd name="T14" fmla="*/ 48 w 61"/>
                <a:gd name="T15" fmla="*/ 35 h 49"/>
                <a:gd name="T16" fmla="*/ 45 w 61"/>
                <a:gd name="T17" fmla="*/ 31 h 49"/>
                <a:gd name="T18" fmla="*/ 44 w 61"/>
                <a:gd name="T19" fmla="*/ 29 h 49"/>
                <a:gd name="T20" fmla="*/ 43 w 61"/>
                <a:gd name="T21" fmla="*/ 25 h 49"/>
                <a:gd name="T22" fmla="*/ 42 w 61"/>
                <a:gd name="T23" fmla="*/ 23 h 49"/>
                <a:gd name="T24" fmla="*/ 41 w 61"/>
                <a:gd name="T25" fmla="*/ 19 h 49"/>
                <a:gd name="T26" fmla="*/ 39 w 61"/>
                <a:gd name="T27" fmla="*/ 15 h 49"/>
                <a:gd name="T28" fmla="*/ 38 w 61"/>
                <a:gd name="T29" fmla="*/ 13 h 49"/>
                <a:gd name="T30" fmla="*/ 38 w 61"/>
                <a:gd name="T31" fmla="*/ 9 h 49"/>
                <a:gd name="T32" fmla="*/ 38 w 61"/>
                <a:gd name="T33" fmla="*/ 6 h 49"/>
                <a:gd name="T34" fmla="*/ 37 w 61"/>
                <a:gd name="T35" fmla="*/ 2 h 49"/>
                <a:gd name="T36" fmla="*/ 37 w 61"/>
                <a:gd name="T37" fmla="*/ 0 h 49"/>
                <a:gd name="T38" fmla="*/ 0 w 61"/>
                <a:gd name="T39" fmla="*/ 48 h 4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1"/>
                <a:gd name="T61" fmla="*/ 0 h 49"/>
                <a:gd name="T62" fmla="*/ 61 w 61"/>
                <a:gd name="T63" fmla="*/ 49 h 4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1" h="49">
                  <a:moveTo>
                    <a:pt x="0" y="48"/>
                  </a:moveTo>
                  <a:lnTo>
                    <a:pt x="61" y="49"/>
                  </a:lnTo>
                  <a:lnTo>
                    <a:pt x="59" y="47"/>
                  </a:lnTo>
                  <a:lnTo>
                    <a:pt x="56" y="44"/>
                  </a:lnTo>
                  <a:lnTo>
                    <a:pt x="54" y="42"/>
                  </a:lnTo>
                  <a:lnTo>
                    <a:pt x="51" y="39"/>
                  </a:lnTo>
                  <a:lnTo>
                    <a:pt x="49" y="37"/>
                  </a:lnTo>
                  <a:lnTo>
                    <a:pt x="48" y="35"/>
                  </a:lnTo>
                  <a:lnTo>
                    <a:pt x="45" y="31"/>
                  </a:lnTo>
                  <a:lnTo>
                    <a:pt x="44" y="29"/>
                  </a:lnTo>
                  <a:lnTo>
                    <a:pt x="43" y="25"/>
                  </a:lnTo>
                  <a:lnTo>
                    <a:pt x="42" y="23"/>
                  </a:lnTo>
                  <a:lnTo>
                    <a:pt x="41" y="19"/>
                  </a:lnTo>
                  <a:lnTo>
                    <a:pt x="39" y="15"/>
                  </a:lnTo>
                  <a:lnTo>
                    <a:pt x="38" y="13"/>
                  </a:lnTo>
                  <a:lnTo>
                    <a:pt x="38" y="9"/>
                  </a:lnTo>
                  <a:lnTo>
                    <a:pt x="38" y="6"/>
                  </a:lnTo>
                  <a:lnTo>
                    <a:pt x="37" y="2"/>
                  </a:lnTo>
                  <a:lnTo>
                    <a:pt x="37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55" name="Freeform 33"/>
            <p:cNvSpPr>
              <a:spLocks/>
            </p:cNvSpPr>
            <p:nvPr/>
          </p:nvSpPr>
          <p:spPr bwMode="auto">
            <a:xfrm>
              <a:off x="1401" y="2850"/>
              <a:ext cx="418" cy="444"/>
            </a:xfrm>
            <a:custGeom>
              <a:avLst/>
              <a:gdLst>
                <a:gd name="T0" fmla="*/ 185 w 418"/>
                <a:gd name="T1" fmla="*/ 0 h 444"/>
                <a:gd name="T2" fmla="*/ 227 w 418"/>
                <a:gd name="T3" fmla="*/ 12 h 444"/>
                <a:gd name="T4" fmla="*/ 264 w 418"/>
                <a:gd name="T5" fmla="*/ 24 h 444"/>
                <a:gd name="T6" fmla="*/ 298 w 418"/>
                <a:gd name="T7" fmla="*/ 37 h 444"/>
                <a:gd name="T8" fmla="*/ 327 w 418"/>
                <a:gd name="T9" fmla="*/ 50 h 444"/>
                <a:gd name="T10" fmla="*/ 353 w 418"/>
                <a:gd name="T11" fmla="*/ 64 h 444"/>
                <a:gd name="T12" fmla="*/ 374 w 418"/>
                <a:gd name="T13" fmla="*/ 79 h 444"/>
                <a:gd name="T14" fmla="*/ 391 w 418"/>
                <a:gd name="T15" fmla="*/ 94 h 444"/>
                <a:gd name="T16" fmla="*/ 404 w 418"/>
                <a:gd name="T17" fmla="*/ 109 h 444"/>
                <a:gd name="T18" fmla="*/ 413 w 418"/>
                <a:gd name="T19" fmla="*/ 125 h 444"/>
                <a:gd name="T20" fmla="*/ 418 w 418"/>
                <a:gd name="T21" fmla="*/ 141 h 444"/>
                <a:gd name="T22" fmla="*/ 418 w 418"/>
                <a:gd name="T23" fmla="*/ 158 h 444"/>
                <a:gd name="T24" fmla="*/ 415 w 418"/>
                <a:gd name="T25" fmla="*/ 176 h 444"/>
                <a:gd name="T26" fmla="*/ 407 w 418"/>
                <a:gd name="T27" fmla="*/ 194 h 444"/>
                <a:gd name="T28" fmla="*/ 397 w 418"/>
                <a:gd name="T29" fmla="*/ 212 h 444"/>
                <a:gd name="T30" fmla="*/ 381 w 418"/>
                <a:gd name="T31" fmla="*/ 231 h 444"/>
                <a:gd name="T32" fmla="*/ 361 w 418"/>
                <a:gd name="T33" fmla="*/ 250 h 444"/>
                <a:gd name="T34" fmla="*/ 337 w 418"/>
                <a:gd name="T35" fmla="*/ 269 h 444"/>
                <a:gd name="T36" fmla="*/ 310 w 418"/>
                <a:gd name="T37" fmla="*/ 289 h 444"/>
                <a:gd name="T38" fmla="*/ 277 w 418"/>
                <a:gd name="T39" fmla="*/ 310 h 444"/>
                <a:gd name="T40" fmla="*/ 241 w 418"/>
                <a:gd name="T41" fmla="*/ 331 h 444"/>
                <a:gd name="T42" fmla="*/ 201 w 418"/>
                <a:gd name="T43" fmla="*/ 353 h 444"/>
                <a:gd name="T44" fmla="*/ 157 w 418"/>
                <a:gd name="T45" fmla="*/ 375 h 444"/>
                <a:gd name="T46" fmla="*/ 109 w 418"/>
                <a:gd name="T47" fmla="*/ 397 h 444"/>
                <a:gd name="T48" fmla="*/ 56 w 418"/>
                <a:gd name="T49" fmla="*/ 421 h 444"/>
                <a:gd name="T50" fmla="*/ 0 w 418"/>
                <a:gd name="T51" fmla="*/ 444 h 4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18"/>
                <a:gd name="T79" fmla="*/ 0 h 444"/>
                <a:gd name="T80" fmla="*/ 418 w 418"/>
                <a:gd name="T81" fmla="*/ 444 h 44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18" h="444">
                  <a:moveTo>
                    <a:pt x="185" y="0"/>
                  </a:moveTo>
                  <a:lnTo>
                    <a:pt x="227" y="12"/>
                  </a:lnTo>
                  <a:lnTo>
                    <a:pt x="264" y="24"/>
                  </a:lnTo>
                  <a:lnTo>
                    <a:pt x="298" y="37"/>
                  </a:lnTo>
                  <a:lnTo>
                    <a:pt x="327" y="50"/>
                  </a:lnTo>
                  <a:lnTo>
                    <a:pt x="353" y="64"/>
                  </a:lnTo>
                  <a:lnTo>
                    <a:pt x="374" y="79"/>
                  </a:lnTo>
                  <a:lnTo>
                    <a:pt x="391" y="94"/>
                  </a:lnTo>
                  <a:lnTo>
                    <a:pt x="404" y="109"/>
                  </a:lnTo>
                  <a:lnTo>
                    <a:pt x="413" y="125"/>
                  </a:lnTo>
                  <a:lnTo>
                    <a:pt x="418" y="141"/>
                  </a:lnTo>
                  <a:lnTo>
                    <a:pt x="418" y="158"/>
                  </a:lnTo>
                  <a:lnTo>
                    <a:pt x="415" y="176"/>
                  </a:lnTo>
                  <a:lnTo>
                    <a:pt x="407" y="194"/>
                  </a:lnTo>
                  <a:lnTo>
                    <a:pt x="397" y="212"/>
                  </a:lnTo>
                  <a:lnTo>
                    <a:pt x="381" y="231"/>
                  </a:lnTo>
                  <a:lnTo>
                    <a:pt x="361" y="250"/>
                  </a:lnTo>
                  <a:lnTo>
                    <a:pt x="337" y="269"/>
                  </a:lnTo>
                  <a:lnTo>
                    <a:pt x="310" y="289"/>
                  </a:lnTo>
                  <a:lnTo>
                    <a:pt x="277" y="310"/>
                  </a:lnTo>
                  <a:lnTo>
                    <a:pt x="241" y="331"/>
                  </a:lnTo>
                  <a:lnTo>
                    <a:pt x="201" y="353"/>
                  </a:lnTo>
                  <a:lnTo>
                    <a:pt x="157" y="375"/>
                  </a:lnTo>
                  <a:lnTo>
                    <a:pt x="109" y="397"/>
                  </a:lnTo>
                  <a:lnTo>
                    <a:pt x="56" y="421"/>
                  </a:lnTo>
                  <a:lnTo>
                    <a:pt x="0" y="44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56" name="Freeform 34"/>
            <p:cNvSpPr>
              <a:spLocks/>
            </p:cNvSpPr>
            <p:nvPr/>
          </p:nvSpPr>
          <p:spPr bwMode="auto">
            <a:xfrm>
              <a:off x="1363" y="3264"/>
              <a:ext cx="61" cy="51"/>
            </a:xfrm>
            <a:custGeom>
              <a:avLst/>
              <a:gdLst>
                <a:gd name="T0" fmla="*/ 0 w 61"/>
                <a:gd name="T1" fmla="*/ 45 h 51"/>
                <a:gd name="T2" fmla="*/ 61 w 61"/>
                <a:gd name="T3" fmla="*/ 51 h 51"/>
                <a:gd name="T4" fmla="*/ 59 w 61"/>
                <a:gd name="T5" fmla="*/ 49 h 51"/>
                <a:gd name="T6" fmla="*/ 56 w 61"/>
                <a:gd name="T7" fmla="*/ 46 h 51"/>
                <a:gd name="T8" fmla="*/ 54 w 61"/>
                <a:gd name="T9" fmla="*/ 43 h 51"/>
                <a:gd name="T10" fmla="*/ 51 w 61"/>
                <a:gd name="T11" fmla="*/ 40 h 51"/>
                <a:gd name="T12" fmla="*/ 50 w 61"/>
                <a:gd name="T13" fmla="*/ 38 h 51"/>
                <a:gd name="T14" fmla="*/ 48 w 61"/>
                <a:gd name="T15" fmla="*/ 34 h 51"/>
                <a:gd name="T16" fmla="*/ 47 w 61"/>
                <a:gd name="T17" fmla="*/ 32 h 51"/>
                <a:gd name="T18" fmla="*/ 45 w 61"/>
                <a:gd name="T19" fmla="*/ 28 h 51"/>
                <a:gd name="T20" fmla="*/ 44 w 61"/>
                <a:gd name="T21" fmla="*/ 26 h 51"/>
                <a:gd name="T22" fmla="*/ 43 w 61"/>
                <a:gd name="T23" fmla="*/ 22 h 51"/>
                <a:gd name="T24" fmla="*/ 42 w 61"/>
                <a:gd name="T25" fmla="*/ 19 h 51"/>
                <a:gd name="T26" fmla="*/ 41 w 61"/>
                <a:gd name="T27" fmla="*/ 16 h 51"/>
                <a:gd name="T28" fmla="*/ 41 w 61"/>
                <a:gd name="T29" fmla="*/ 13 h 51"/>
                <a:gd name="T30" fmla="*/ 41 w 61"/>
                <a:gd name="T31" fmla="*/ 9 h 51"/>
                <a:gd name="T32" fmla="*/ 41 w 61"/>
                <a:gd name="T33" fmla="*/ 6 h 51"/>
                <a:gd name="T34" fmla="*/ 41 w 61"/>
                <a:gd name="T35" fmla="*/ 3 h 51"/>
                <a:gd name="T36" fmla="*/ 41 w 61"/>
                <a:gd name="T37" fmla="*/ 0 h 51"/>
                <a:gd name="T38" fmla="*/ 0 w 61"/>
                <a:gd name="T39" fmla="*/ 45 h 5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1"/>
                <a:gd name="T61" fmla="*/ 0 h 51"/>
                <a:gd name="T62" fmla="*/ 61 w 61"/>
                <a:gd name="T63" fmla="*/ 51 h 5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1" h="51">
                  <a:moveTo>
                    <a:pt x="0" y="45"/>
                  </a:moveTo>
                  <a:lnTo>
                    <a:pt x="61" y="51"/>
                  </a:lnTo>
                  <a:lnTo>
                    <a:pt x="59" y="49"/>
                  </a:lnTo>
                  <a:lnTo>
                    <a:pt x="56" y="46"/>
                  </a:lnTo>
                  <a:lnTo>
                    <a:pt x="54" y="43"/>
                  </a:lnTo>
                  <a:lnTo>
                    <a:pt x="51" y="40"/>
                  </a:lnTo>
                  <a:lnTo>
                    <a:pt x="50" y="38"/>
                  </a:lnTo>
                  <a:lnTo>
                    <a:pt x="48" y="34"/>
                  </a:lnTo>
                  <a:lnTo>
                    <a:pt x="47" y="32"/>
                  </a:lnTo>
                  <a:lnTo>
                    <a:pt x="45" y="28"/>
                  </a:lnTo>
                  <a:lnTo>
                    <a:pt x="44" y="26"/>
                  </a:lnTo>
                  <a:lnTo>
                    <a:pt x="43" y="22"/>
                  </a:lnTo>
                  <a:lnTo>
                    <a:pt x="42" y="19"/>
                  </a:lnTo>
                  <a:lnTo>
                    <a:pt x="41" y="16"/>
                  </a:lnTo>
                  <a:lnTo>
                    <a:pt x="41" y="13"/>
                  </a:lnTo>
                  <a:lnTo>
                    <a:pt x="41" y="9"/>
                  </a:lnTo>
                  <a:lnTo>
                    <a:pt x="41" y="6"/>
                  </a:lnTo>
                  <a:lnTo>
                    <a:pt x="41" y="3"/>
                  </a:lnTo>
                  <a:lnTo>
                    <a:pt x="41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57" name="Freeform 35"/>
            <p:cNvSpPr>
              <a:spLocks/>
            </p:cNvSpPr>
            <p:nvPr/>
          </p:nvSpPr>
          <p:spPr bwMode="auto">
            <a:xfrm>
              <a:off x="1400" y="1997"/>
              <a:ext cx="401" cy="476"/>
            </a:xfrm>
            <a:custGeom>
              <a:avLst/>
              <a:gdLst>
                <a:gd name="T0" fmla="*/ 176 w 401"/>
                <a:gd name="T1" fmla="*/ 0 h 476"/>
                <a:gd name="T2" fmla="*/ 215 w 401"/>
                <a:gd name="T3" fmla="*/ 12 h 476"/>
                <a:gd name="T4" fmla="*/ 252 w 401"/>
                <a:gd name="T5" fmla="*/ 24 h 476"/>
                <a:gd name="T6" fmla="*/ 284 w 401"/>
                <a:gd name="T7" fmla="*/ 37 h 476"/>
                <a:gd name="T8" fmla="*/ 312 w 401"/>
                <a:gd name="T9" fmla="*/ 50 h 476"/>
                <a:gd name="T10" fmla="*/ 337 w 401"/>
                <a:gd name="T11" fmla="*/ 64 h 476"/>
                <a:gd name="T12" fmla="*/ 357 w 401"/>
                <a:gd name="T13" fmla="*/ 79 h 476"/>
                <a:gd name="T14" fmla="*/ 374 w 401"/>
                <a:gd name="T15" fmla="*/ 94 h 476"/>
                <a:gd name="T16" fmla="*/ 387 w 401"/>
                <a:gd name="T17" fmla="*/ 110 h 476"/>
                <a:gd name="T18" fmla="*/ 395 w 401"/>
                <a:gd name="T19" fmla="*/ 126 h 476"/>
                <a:gd name="T20" fmla="*/ 400 w 401"/>
                <a:gd name="T21" fmla="*/ 143 h 476"/>
                <a:gd name="T22" fmla="*/ 401 w 401"/>
                <a:gd name="T23" fmla="*/ 161 h 476"/>
                <a:gd name="T24" fmla="*/ 398 w 401"/>
                <a:gd name="T25" fmla="*/ 179 h 476"/>
                <a:gd name="T26" fmla="*/ 391 w 401"/>
                <a:gd name="T27" fmla="*/ 198 h 476"/>
                <a:gd name="T28" fmla="*/ 380 w 401"/>
                <a:gd name="T29" fmla="*/ 219 h 476"/>
                <a:gd name="T30" fmla="*/ 365 w 401"/>
                <a:gd name="T31" fmla="*/ 239 h 476"/>
                <a:gd name="T32" fmla="*/ 346 w 401"/>
                <a:gd name="T33" fmla="*/ 259 h 476"/>
                <a:gd name="T34" fmla="*/ 324 w 401"/>
                <a:gd name="T35" fmla="*/ 281 h 476"/>
                <a:gd name="T36" fmla="*/ 296 w 401"/>
                <a:gd name="T37" fmla="*/ 304 h 476"/>
                <a:gd name="T38" fmla="*/ 266 w 401"/>
                <a:gd name="T39" fmla="*/ 326 h 476"/>
                <a:gd name="T40" fmla="*/ 232 w 401"/>
                <a:gd name="T41" fmla="*/ 349 h 476"/>
                <a:gd name="T42" fmla="*/ 194 w 401"/>
                <a:gd name="T43" fmla="*/ 373 h 476"/>
                <a:gd name="T44" fmla="*/ 151 w 401"/>
                <a:gd name="T45" fmla="*/ 398 h 476"/>
                <a:gd name="T46" fmla="*/ 104 w 401"/>
                <a:gd name="T47" fmla="*/ 423 h 476"/>
                <a:gd name="T48" fmla="*/ 54 w 401"/>
                <a:gd name="T49" fmla="*/ 450 h 476"/>
                <a:gd name="T50" fmla="*/ 0 w 401"/>
                <a:gd name="T51" fmla="*/ 476 h 47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01"/>
                <a:gd name="T79" fmla="*/ 0 h 476"/>
                <a:gd name="T80" fmla="*/ 401 w 401"/>
                <a:gd name="T81" fmla="*/ 476 h 47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01" h="476">
                  <a:moveTo>
                    <a:pt x="176" y="0"/>
                  </a:moveTo>
                  <a:lnTo>
                    <a:pt x="215" y="12"/>
                  </a:lnTo>
                  <a:lnTo>
                    <a:pt x="252" y="24"/>
                  </a:lnTo>
                  <a:lnTo>
                    <a:pt x="284" y="37"/>
                  </a:lnTo>
                  <a:lnTo>
                    <a:pt x="312" y="50"/>
                  </a:lnTo>
                  <a:lnTo>
                    <a:pt x="337" y="64"/>
                  </a:lnTo>
                  <a:lnTo>
                    <a:pt x="357" y="79"/>
                  </a:lnTo>
                  <a:lnTo>
                    <a:pt x="374" y="94"/>
                  </a:lnTo>
                  <a:lnTo>
                    <a:pt x="387" y="110"/>
                  </a:lnTo>
                  <a:lnTo>
                    <a:pt x="395" y="126"/>
                  </a:lnTo>
                  <a:lnTo>
                    <a:pt x="400" y="143"/>
                  </a:lnTo>
                  <a:lnTo>
                    <a:pt x="401" y="161"/>
                  </a:lnTo>
                  <a:lnTo>
                    <a:pt x="398" y="179"/>
                  </a:lnTo>
                  <a:lnTo>
                    <a:pt x="391" y="198"/>
                  </a:lnTo>
                  <a:lnTo>
                    <a:pt x="380" y="219"/>
                  </a:lnTo>
                  <a:lnTo>
                    <a:pt x="365" y="239"/>
                  </a:lnTo>
                  <a:lnTo>
                    <a:pt x="346" y="259"/>
                  </a:lnTo>
                  <a:lnTo>
                    <a:pt x="324" y="281"/>
                  </a:lnTo>
                  <a:lnTo>
                    <a:pt x="296" y="304"/>
                  </a:lnTo>
                  <a:lnTo>
                    <a:pt x="266" y="326"/>
                  </a:lnTo>
                  <a:lnTo>
                    <a:pt x="232" y="349"/>
                  </a:lnTo>
                  <a:lnTo>
                    <a:pt x="194" y="373"/>
                  </a:lnTo>
                  <a:lnTo>
                    <a:pt x="151" y="398"/>
                  </a:lnTo>
                  <a:lnTo>
                    <a:pt x="104" y="423"/>
                  </a:lnTo>
                  <a:lnTo>
                    <a:pt x="54" y="450"/>
                  </a:lnTo>
                  <a:lnTo>
                    <a:pt x="0" y="476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58" name="Freeform 36"/>
            <p:cNvSpPr>
              <a:spLocks/>
            </p:cNvSpPr>
            <p:nvPr/>
          </p:nvSpPr>
          <p:spPr bwMode="auto">
            <a:xfrm>
              <a:off x="1363" y="2442"/>
              <a:ext cx="61" cy="50"/>
            </a:xfrm>
            <a:custGeom>
              <a:avLst/>
              <a:gdLst>
                <a:gd name="T0" fmla="*/ 0 w 61"/>
                <a:gd name="T1" fmla="*/ 49 h 50"/>
                <a:gd name="T2" fmla="*/ 61 w 61"/>
                <a:gd name="T3" fmla="*/ 50 h 50"/>
                <a:gd name="T4" fmla="*/ 59 w 61"/>
                <a:gd name="T5" fmla="*/ 48 h 50"/>
                <a:gd name="T6" fmla="*/ 56 w 61"/>
                <a:gd name="T7" fmla="*/ 45 h 50"/>
                <a:gd name="T8" fmla="*/ 54 w 61"/>
                <a:gd name="T9" fmla="*/ 43 h 50"/>
                <a:gd name="T10" fmla="*/ 51 w 61"/>
                <a:gd name="T11" fmla="*/ 40 h 50"/>
                <a:gd name="T12" fmla="*/ 49 w 61"/>
                <a:gd name="T13" fmla="*/ 38 h 50"/>
                <a:gd name="T14" fmla="*/ 48 w 61"/>
                <a:gd name="T15" fmla="*/ 34 h 50"/>
                <a:gd name="T16" fmla="*/ 45 w 61"/>
                <a:gd name="T17" fmla="*/ 32 h 50"/>
                <a:gd name="T18" fmla="*/ 44 w 61"/>
                <a:gd name="T19" fmla="*/ 30 h 50"/>
                <a:gd name="T20" fmla="*/ 43 w 61"/>
                <a:gd name="T21" fmla="*/ 26 h 50"/>
                <a:gd name="T22" fmla="*/ 42 w 61"/>
                <a:gd name="T23" fmla="*/ 22 h 50"/>
                <a:gd name="T24" fmla="*/ 41 w 61"/>
                <a:gd name="T25" fmla="*/ 20 h 50"/>
                <a:gd name="T26" fmla="*/ 39 w 61"/>
                <a:gd name="T27" fmla="*/ 16 h 50"/>
                <a:gd name="T28" fmla="*/ 38 w 61"/>
                <a:gd name="T29" fmla="*/ 13 h 50"/>
                <a:gd name="T30" fmla="*/ 38 w 61"/>
                <a:gd name="T31" fmla="*/ 11 h 50"/>
                <a:gd name="T32" fmla="*/ 38 w 61"/>
                <a:gd name="T33" fmla="*/ 7 h 50"/>
                <a:gd name="T34" fmla="*/ 37 w 61"/>
                <a:gd name="T35" fmla="*/ 3 h 50"/>
                <a:gd name="T36" fmla="*/ 37 w 61"/>
                <a:gd name="T37" fmla="*/ 0 h 50"/>
                <a:gd name="T38" fmla="*/ 0 w 61"/>
                <a:gd name="T39" fmla="*/ 49 h 5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1"/>
                <a:gd name="T61" fmla="*/ 0 h 50"/>
                <a:gd name="T62" fmla="*/ 61 w 61"/>
                <a:gd name="T63" fmla="*/ 50 h 5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1" h="50">
                  <a:moveTo>
                    <a:pt x="0" y="49"/>
                  </a:moveTo>
                  <a:lnTo>
                    <a:pt x="61" y="50"/>
                  </a:lnTo>
                  <a:lnTo>
                    <a:pt x="59" y="48"/>
                  </a:lnTo>
                  <a:lnTo>
                    <a:pt x="56" y="45"/>
                  </a:lnTo>
                  <a:lnTo>
                    <a:pt x="54" y="43"/>
                  </a:lnTo>
                  <a:lnTo>
                    <a:pt x="51" y="40"/>
                  </a:lnTo>
                  <a:lnTo>
                    <a:pt x="49" y="38"/>
                  </a:lnTo>
                  <a:lnTo>
                    <a:pt x="48" y="34"/>
                  </a:lnTo>
                  <a:lnTo>
                    <a:pt x="45" y="32"/>
                  </a:lnTo>
                  <a:lnTo>
                    <a:pt x="44" y="30"/>
                  </a:lnTo>
                  <a:lnTo>
                    <a:pt x="43" y="26"/>
                  </a:lnTo>
                  <a:lnTo>
                    <a:pt x="42" y="22"/>
                  </a:lnTo>
                  <a:lnTo>
                    <a:pt x="41" y="20"/>
                  </a:lnTo>
                  <a:lnTo>
                    <a:pt x="39" y="16"/>
                  </a:lnTo>
                  <a:lnTo>
                    <a:pt x="38" y="13"/>
                  </a:lnTo>
                  <a:lnTo>
                    <a:pt x="38" y="11"/>
                  </a:lnTo>
                  <a:lnTo>
                    <a:pt x="38" y="7"/>
                  </a:lnTo>
                  <a:lnTo>
                    <a:pt x="37" y="3"/>
                  </a:lnTo>
                  <a:lnTo>
                    <a:pt x="37" y="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59" name="Line 37"/>
            <p:cNvSpPr>
              <a:spLocks noChangeShapeType="1"/>
            </p:cNvSpPr>
            <p:nvPr/>
          </p:nvSpPr>
          <p:spPr bwMode="auto">
            <a:xfrm>
              <a:off x="691" y="807"/>
              <a:ext cx="1" cy="60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60" name="Line 38"/>
            <p:cNvSpPr>
              <a:spLocks noChangeShapeType="1"/>
            </p:cNvSpPr>
            <p:nvPr/>
          </p:nvSpPr>
          <p:spPr bwMode="auto">
            <a:xfrm>
              <a:off x="691" y="807"/>
              <a:ext cx="44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61" name="Line 39"/>
            <p:cNvSpPr>
              <a:spLocks noChangeShapeType="1"/>
            </p:cNvSpPr>
            <p:nvPr/>
          </p:nvSpPr>
          <p:spPr bwMode="auto">
            <a:xfrm>
              <a:off x="691" y="1408"/>
              <a:ext cx="44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62" name="Line 40"/>
            <p:cNvSpPr>
              <a:spLocks noChangeShapeType="1"/>
            </p:cNvSpPr>
            <p:nvPr/>
          </p:nvSpPr>
          <p:spPr bwMode="auto">
            <a:xfrm>
              <a:off x="691" y="1639"/>
              <a:ext cx="1" cy="60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63" name="Line 41"/>
            <p:cNvSpPr>
              <a:spLocks noChangeShapeType="1"/>
            </p:cNvSpPr>
            <p:nvPr/>
          </p:nvSpPr>
          <p:spPr bwMode="auto">
            <a:xfrm>
              <a:off x="691" y="1639"/>
              <a:ext cx="44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64" name="Line 42"/>
            <p:cNvSpPr>
              <a:spLocks noChangeShapeType="1"/>
            </p:cNvSpPr>
            <p:nvPr/>
          </p:nvSpPr>
          <p:spPr bwMode="auto">
            <a:xfrm>
              <a:off x="691" y="2240"/>
              <a:ext cx="44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65" name="Line 43"/>
            <p:cNvSpPr>
              <a:spLocks noChangeShapeType="1"/>
            </p:cNvSpPr>
            <p:nvPr/>
          </p:nvSpPr>
          <p:spPr bwMode="auto">
            <a:xfrm>
              <a:off x="690" y="2474"/>
              <a:ext cx="1" cy="59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66" name="Line 44"/>
            <p:cNvSpPr>
              <a:spLocks noChangeShapeType="1"/>
            </p:cNvSpPr>
            <p:nvPr/>
          </p:nvSpPr>
          <p:spPr bwMode="auto">
            <a:xfrm>
              <a:off x="690" y="2474"/>
              <a:ext cx="44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67" name="Line 45"/>
            <p:cNvSpPr>
              <a:spLocks noChangeShapeType="1"/>
            </p:cNvSpPr>
            <p:nvPr/>
          </p:nvSpPr>
          <p:spPr bwMode="auto">
            <a:xfrm>
              <a:off x="690" y="3073"/>
              <a:ext cx="44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68" name="Line 46"/>
            <p:cNvSpPr>
              <a:spLocks noChangeShapeType="1"/>
            </p:cNvSpPr>
            <p:nvPr/>
          </p:nvSpPr>
          <p:spPr bwMode="auto">
            <a:xfrm>
              <a:off x="691" y="3300"/>
              <a:ext cx="1" cy="49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69" name="Line 47"/>
            <p:cNvSpPr>
              <a:spLocks noChangeShapeType="1"/>
            </p:cNvSpPr>
            <p:nvPr/>
          </p:nvSpPr>
          <p:spPr bwMode="auto">
            <a:xfrm>
              <a:off x="691" y="3300"/>
              <a:ext cx="44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70" name="Line 48"/>
            <p:cNvSpPr>
              <a:spLocks noChangeShapeType="1"/>
            </p:cNvSpPr>
            <p:nvPr/>
          </p:nvSpPr>
          <p:spPr bwMode="auto">
            <a:xfrm>
              <a:off x="691" y="3794"/>
              <a:ext cx="44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09" name="Group 73"/>
          <p:cNvGrpSpPr>
            <a:grpSpLocks/>
          </p:cNvGrpSpPr>
          <p:nvPr/>
        </p:nvGrpSpPr>
        <p:grpSpPr bwMode="auto">
          <a:xfrm>
            <a:off x="4114800" y="2514600"/>
            <a:ext cx="4316413" cy="2286000"/>
            <a:chOff x="2592" y="1584"/>
            <a:chExt cx="2719" cy="1440"/>
          </a:xfrm>
        </p:grpSpPr>
        <p:sp>
          <p:nvSpPr>
            <p:cNvPr id="47110" name="AutoShape 50"/>
            <p:cNvSpPr>
              <a:spLocks noChangeAspect="1" noChangeArrowheads="1" noTextEdit="1"/>
            </p:cNvSpPr>
            <p:nvPr/>
          </p:nvSpPr>
          <p:spPr bwMode="auto">
            <a:xfrm>
              <a:off x="2592" y="1584"/>
              <a:ext cx="2719" cy="144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1" name="Freeform 52"/>
            <p:cNvSpPr>
              <a:spLocks/>
            </p:cNvSpPr>
            <p:nvPr/>
          </p:nvSpPr>
          <p:spPr bwMode="auto">
            <a:xfrm>
              <a:off x="3247" y="1989"/>
              <a:ext cx="1222" cy="73"/>
            </a:xfrm>
            <a:custGeom>
              <a:avLst/>
              <a:gdLst>
                <a:gd name="T0" fmla="*/ 1151 w 1222"/>
                <a:gd name="T1" fmla="*/ 0 h 73"/>
                <a:gd name="T2" fmla="*/ 0 w 1222"/>
                <a:gd name="T3" fmla="*/ 0 h 73"/>
                <a:gd name="T4" fmla="*/ 73 w 1222"/>
                <a:gd name="T5" fmla="*/ 73 h 73"/>
                <a:gd name="T6" fmla="*/ 1222 w 1222"/>
                <a:gd name="T7" fmla="*/ 73 h 73"/>
                <a:gd name="T8" fmla="*/ 1151 w 1222"/>
                <a:gd name="T9" fmla="*/ 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2"/>
                <a:gd name="T16" fmla="*/ 0 h 73"/>
                <a:gd name="T17" fmla="*/ 1222 w 1222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2" h="73">
                  <a:moveTo>
                    <a:pt x="1151" y="0"/>
                  </a:moveTo>
                  <a:lnTo>
                    <a:pt x="0" y="0"/>
                  </a:lnTo>
                  <a:lnTo>
                    <a:pt x="73" y="73"/>
                  </a:lnTo>
                  <a:lnTo>
                    <a:pt x="1222" y="73"/>
                  </a:lnTo>
                  <a:lnTo>
                    <a:pt x="1151" y="0"/>
                  </a:lnTo>
                  <a:close/>
                </a:path>
              </a:pathLst>
            </a:custGeom>
            <a:solidFill>
              <a:srgbClr val="C0C0C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2" name="Freeform 53"/>
            <p:cNvSpPr>
              <a:spLocks/>
            </p:cNvSpPr>
            <p:nvPr/>
          </p:nvSpPr>
          <p:spPr bwMode="auto">
            <a:xfrm>
              <a:off x="4398" y="1701"/>
              <a:ext cx="71" cy="361"/>
            </a:xfrm>
            <a:custGeom>
              <a:avLst/>
              <a:gdLst>
                <a:gd name="T0" fmla="*/ 71 w 71"/>
                <a:gd name="T1" fmla="*/ 361 h 361"/>
                <a:gd name="T2" fmla="*/ 0 w 71"/>
                <a:gd name="T3" fmla="*/ 288 h 361"/>
                <a:gd name="T4" fmla="*/ 0 w 71"/>
                <a:gd name="T5" fmla="*/ 0 h 361"/>
                <a:gd name="T6" fmla="*/ 71 w 71"/>
                <a:gd name="T7" fmla="*/ 73 h 361"/>
                <a:gd name="T8" fmla="*/ 71 w 71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"/>
                <a:gd name="T16" fmla="*/ 0 h 361"/>
                <a:gd name="T17" fmla="*/ 71 w 71"/>
                <a:gd name="T18" fmla="*/ 361 h 3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" h="361">
                  <a:moveTo>
                    <a:pt x="71" y="361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71" y="73"/>
                  </a:lnTo>
                  <a:lnTo>
                    <a:pt x="71" y="361"/>
                  </a:lnTo>
                  <a:close/>
                </a:path>
              </a:pathLst>
            </a:custGeom>
            <a:solidFill>
              <a:srgbClr val="C0C0C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3" name="Rectangle 54"/>
            <p:cNvSpPr>
              <a:spLocks noChangeArrowheads="1"/>
            </p:cNvSpPr>
            <p:nvPr/>
          </p:nvSpPr>
          <p:spPr bwMode="auto">
            <a:xfrm>
              <a:off x="2699" y="1701"/>
              <a:ext cx="1699" cy="288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4" name="Freeform 56"/>
            <p:cNvSpPr>
              <a:spLocks/>
            </p:cNvSpPr>
            <p:nvPr/>
          </p:nvSpPr>
          <p:spPr bwMode="auto">
            <a:xfrm>
              <a:off x="3247" y="2277"/>
              <a:ext cx="1222" cy="73"/>
            </a:xfrm>
            <a:custGeom>
              <a:avLst/>
              <a:gdLst>
                <a:gd name="T0" fmla="*/ 1151 w 1222"/>
                <a:gd name="T1" fmla="*/ 0 h 73"/>
                <a:gd name="T2" fmla="*/ 0 w 1222"/>
                <a:gd name="T3" fmla="*/ 0 h 73"/>
                <a:gd name="T4" fmla="*/ 73 w 1222"/>
                <a:gd name="T5" fmla="*/ 73 h 73"/>
                <a:gd name="T6" fmla="*/ 1222 w 1222"/>
                <a:gd name="T7" fmla="*/ 73 h 73"/>
                <a:gd name="T8" fmla="*/ 1151 w 1222"/>
                <a:gd name="T9" fmla="*/ 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2"/>
                <a:gd name="T16" fmla="*/ 0 h 73"/>
                <a:gd name="T17" fmla="*/ 1222 w 1222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2" h="73">
                  <a:moveTo>
                    <a:pt x="1151" y="0"/>
                  </a:moveTo>
                  <a:lnTo>
                    <a:pt x="0" y="0"/>
                  </a:lnTo>
                  <a:lnTo>
                    <a:pt x="73" y="73"/>
                  </a:lnTo>
                  <a:lnTo>
                    <a:pt x="1222" y="73"/>
                  </a:lnTo>
                  <a:lnTo>
                    <a:pt x="1151" y="0"/>
                  </a:lnTo>
                  <a:close/>
                </a:path>
              </a:pathLst>
            </a:custGeom>
            <a:solidFill>
              <a:srgbClr val="C0C0C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5" name="Freeform 57"/>
            <p:cNvSpPr>
              <a:spLocks/>
            </p:cNvSpPr>
            <p:nvPr/>
          </p:nvSpPr>
          <p:spPr bwMode="auto">
            <a:xfrm>
              <a:off x="4398" y="1989"/>
              <a:ext cx="71" cy="361"/>
            </a:xfrm>
            <a:custGeom>
              <a:avLst/>
              <a:gdLst>
                <a:gd name="T0" fmla="*/ 71 w 71"/>
                <a:gd name="T1" fmla="*/ 361 h 361"/>
                <a:gd name="T2" fmla="*/ 0 w 71"/>
                <a:gd name="T3" fmla="*/ 288 h 361"/>
                <a:gd name="T4" fmla="*/ 0 w 71"/>
                <a:gd name="T5" fmla="*/ 0 h 361"/>
                <a:gd name="T6" fmla="*/ 71 w 71"/>
                <a:gd name="T7" fmla="*/ 73 h 361"/>
                <a:gd name="T8" fmla="*/ 71 w 71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"/>
                <a:gd name="T16" fmla="*/ 0 h 361"/>
                <a:gd name="T17" fmla="*/ 71 w 71"/>
                <a:gd name="T18" fmla="*/ 361 h 3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" h="361">
                  <a:moveTo>
                    <a:pt x="71" y="361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71" y="73"/>
                  </a:lnTo>
                  <a:lnTo>
                    <a:pt x="71" y="361"/>
                  </a:lnTo>
                  <a:close/>
                </a:path>
              </a:pathLst>
            </a:custGeom>
            <a:solidFill>
              <a:srgbClr val="C0C0C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6" name="Rectangle 58"/>
            <p:cNvSpPr>
              <a:spLocks noChangeArrowheads="1"/>
            </p:cNvSpPr>
            <p:nvPr/>
          </p:nvSpPr>
          <p:spPr bwMode="auto">
            <a:xfrm>
              <a:off x="2699" y="1989"/>
              <a:ext cx="1699" cy="288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7" name="Freeform 60"/>
            <p:cNvSpPr>
              <a:spLocks/>
            </p:cNvSpPr>
            <p:nvPr/>
          </p:nvSpPr>
          <p:spPr bwMode="auto">
            <a:xfrm>
              <a:off x="3247" y="2566"/>
              <a:ext cx="1222" cy="73"/>
            </a:xfrm>
            <a:custGeom>
              <a:avLst/>
              <a:gdLst>
                <a:gd name="T0" fmla="*/ 1151 w 1222"/>
                <a:gd name="T1" fmla="*/ 0 h 73"/>
                <a:gd name="T2" fmla="*/ 0 w 1222"/>
                <a:gd name="T3" fmla="*/ 0 h 73"/>
                <a:gd name="T4" fmla="*/ 73 w 1222"/>
                <a:gd name="T5" fmla="*/ 73 h 73"/>
                <a:gd name="T6" fmla="*/ 1222 w 1222"/>
                <a:gd name="T7" fmla="*/ 73 h 73"/>
                <a:gd name="T8" fmla="*/ 1151 w 1222"/>
                <a:gd name="T9" fmla="*/ 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2"/>
                <a:gd name="T16" fmla="*/ 0 h 73"/>
                <a:gd name="T17" fmla="*/ 1222 w 1222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2" h="73">
                  <a:moveTo>
                    <a:pt x="1151" y="0"/>
                  </a:moveTo>
                  <a:lnTo>
                    <a:pt x="0" y="0"/>
                  </a:lnTo>
                  <a:lnTo>
                    <a:pt x="73" y="73"/>
                  </a:lnTo>
                  <a:lnTo>
                    <a:pt x="1222" y="73"/>
                  </a:lnTo>
                  <a:lnTo>
                    <a:pt x="1151" y="0"/>
                  </a:lnTo>
                  <a:close/>
                </a:path>
              </a:pathLst>
            </a:custGeom>
            <a:solidFill>
              <a:srgbClr val="C0C0C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8" name="Freeform 61"/>
            <p:cNvSpPr>
              <a:spLocks/>
            </p:cNvSpPr>
            <p:nvPr/>
          </p:nvSpPr>
          <p:spPr bwMode="auto">
            <a:xfrm>
              <a:off x="4398" y="2277"/>
              <a:ext cx="71" cy="362"/>
            </a:xfrm>
            <a:custGeom>
              <a:avLst/>
              <a:gdLst>
                <a:gd name="T0" fmla="*/ 71 w 71"/>
                <a:gd name="T1" fmla="*/ 362 h 362"/>
                <a:gd name="T2" fmla="*/ 0 w 71"/>
                <a:gd name="T3" fmla="*/ 289 h 362"/>
                <a:gd name="T4" fmla="*/ 0 w 71"/>
                <a:gd name="T5" fmla="*/ 0 h 362"/>
                <a:gd name="T6" fmla="*/ 71 w 71"/>
                <a:gd name="T7" fmla="*/ 73 h 362"/>
                <a:gd name="T8" fmla="*/ 71 w 71"/>
                <a:gd name="T9" fmla="*/ 362 h 3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"/>
                <a:gd name="T16" fmla="*/ 0 h 362"/>
                <a:gd name="T17" fmla="*/ 71 w 71"/>
                <a:gd name="T18" fmla="*/ 362 h 3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" h="362">
                  <a:moveTo>
                    <a:pt x="71" y="362"/>
                  </a:moveTo>
                  <a:lnTo>
                    <a:pt x="0" y="289"/>
                  </a:lnTo>
                  <a:lnTo>
                    <a:pt x="0" y="0"/>
                  </a:lnTo>
                  <a:lnTo>
                    <a:pt x="71" y="73"/>
                  </a:lnTo>
                  <a:lnTo>
                    <a:pt x="71" y="362"/>
                  </a:lnTo>
                  <a:close/>
                </a:path>
              </a:pathLst>
            </a:custGeom>
            <a:solidFill>
              <a:srgbClr val="C0C0C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9" name="Rectangle 62"/>
            <p:cNvSpPr>
              <a:spLocks noChangeArrowheads="1"/>
            </p:cNvSpPr>
            <p:nvPr/>
          </p:nvSpPr>
          <p:spPr bwMode="auto">
            <a:xfrm>
              <a:off x="2699" y="2277"/>
              <a:ext cx="1699" cy="289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20" name="Rectangle 63"/>
            <p:cNvSpPr>
              <a:spLocks noChangeArrowheads="1"/>
            </p:cNvSpPr>
            <p:nvPr/>
          </p:nvSpPr>
          <p:spPr bwMode="auto">
            <a:xfrm>
              <a:off x="2789" y="2345"/>
              <a:ext cx="153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return address of call Sub3</a:t>
              </a:r>
              <a:endParaRPr lang="en-US"/>
            </a:p>
          </p:txBody>
        </p:sp>
        <p:sp>
          <p:nvSpPr>
            <p:cNvPr id="47121" name="Freeform 65"/>
            <p:cNvSpPr>
              <a:spLocks/>
            </p:cNvSpPr>
            <p:nvPr/>
          </p:nvSpPr>
          <p:spPr bwMode="auto">
            <a:xfrm>
              <a:off x="4398" y="2566"/>
              <a:ext cx="71" cy="361"/>
            </a:xfrm>
            <a:custGeom>
              <a:avLst/>
              <a:gdLst>
                <a:gd name="T0" fmla="*/ 71 w 71"/>
                <a:gd name="T1" fmla="*/ 361 h 361"/>
                <a:gd name="T2" fmla="*/ 0 w 71"/>
                <a:gd name="T3" fmla="*/ 288 h 361"/>
                <a:gd name="T4" fmla="*/ 0 w 71"/>
                <a:gd name="T5" fmla="*/ 0 h 361"/>
                <a:gd name="T6" fmla="*/ 71 w 71"/>
                <a:gd name="T7" fmla="*/ 73 h 361"/>
                <a:gd name="T8" fmla="*/ 71 w 71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"/>
                <a:gd name="T16" fmla="*/ 0 h 361"/>
                <a:gd name="T17" fmla="*/ 71 w 71"/>
                <a:gd name="T18" fmla="*/ 361 h 3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" h="361">
                  <a:moveTo>
                    <a:pt x="71" y="361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71" y="73"/>
                  </a:lnTo>
                  <a:lnTo>
                    <a:pt x="71" y="361"/>
                  </a:lnTo>
                  <a:close/>
                </a:path>
              </a:pathLst>
            </a:custGeom>
            <a:solidFill>
              <a:srgbClr val="C0C0C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22" name="Rectangle 66"/>
            <p:cNvSpPr>
              <a:spLocks noChangeArrowheads="1"/>
            </p:cNvSpPr>
            <p:nvPr/>
          </p:nvSpPr>
          <p:spPr bwMode="auto">
            <a:xfrm>
              <a:off x="2699" y="2566"/>
              <a:ext cx="1699" cy="28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23" name="Line 67"/>
            <p:cNvSpPr>
              <a:spLocks noChangeShapeType="1"/>
            </p:cNvSpPr>
            <p:nvPr/>
          </p:nvSpPr>
          <p:spPr bwMode="auto">
            <a:xfrm flipH="1">
              <a:off x="4636" y="2460"/>
              <a:ext cx="21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24" name="Freeform 68"/>
            <p:cNvSpPr>
              <a:spLocks/>
            </p:cNvSpPr>
            <p:nvPr/>
          </p:nvSpPr>
          <p:spPr bwMode="auto">
            <a:xfrm>
              <a:off x="4560" y="2416"/>
              <a:ext cx="88" cy="88"/>
            </a:xfrm>
            <a:custGeom>
              <a:avLst/>
              <a:gdLst>
                <a:gd name="T0" fmla="*/ 88 w 88"/>
                <a:gd name="T1" fmla="*/ 0 h 88"/>
                <a:gd name="T2" fmla="*/ 0 w 88"/>
                <a:gd name="T3" fmla="*/ 44 h 88"/>
                <a:gd name="T4" fmla="*/ 88 w 88"/>
                <a:gd name="T5" fmla="*/ 88 h 88"/>
                <a:gd name="T6" fmla="*/ 88 w 88"/>
                <a:gd name="T7" fmla="*/ 0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"/>
                <a:gd name="T13" fmla="*/ 0 h 88"/>
                <a:gd name="T14" fmla="*/ 88 w 88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" h="88">
                  <a:moveTo>
                    <a:pt x="88" y="0"/>
                  </a:moveTo>
                  <a:lnTo>
                    <a:pt x="0" y="44"/>
                  </a:lnTo>
                  <a:lnTo>
                    <a:pt x="88" y="88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25" name="Rectangle 69"/>
            <p:cNvSpPr>
              <a:spLocks noChangeArrowheads="1"/>
            </p:cNvSpPr>
            <p:nvPr/>
          </p:nvSpPr>
          <p:spPr bwMode="auto">
            <a:xfrm>
              <a:off x="4947" y="2393"/>
              <a:ext cx="25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ESP</a:t>
              </a:r>
              <a:endParaRPr lang="en-US"/>
            </a:p>
          </p:txBody>
        </p:sp>
        <p:sp>
          <p:nvSpPr>
            <p:cNvPr id="47126" name="AutoShape 70"/>
            <p:cNvSpPr>
              <a:spLocks noChangeArrowheads="1"/>
            </p:cNvSpPr>
            <p:nvPr/>
          </p:nvSpPr>
          <p:spPr bwMode="auto">
            <a:xfrm flipV="1">
              <a:off x="2699" y="2849"/>
              <a:ext cx="1778" cy="73"/>
            </a:xfrm>
            <a:prstGeom prst="parallelogram">
              <a:avLst>
                <a:gd name="adj" fmla="val 106784"/>
              </a:avLst>
            </a:prstGeom>
            <a:solidFill>
              <a:srgbClr val="B2B2B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7" name="Rectangle 71"/>
            <p:cNvSpPr>
              <a:spLocks noChangeArrowheads="1"/>
            </p:cNvSpPr>
            <p:nvPr/>
          </p:nvSpPr>
          <p:spPr bwMode="auto">
            <a:xfrm>
              <a:off x="2788" y="2051"/>
              <a:ext cx="153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return address of call Sub2</a:t>
              </a:r>
              <a:endParaRPr lang="en-US"/>
            </a:p>
          </p:txBody>
        </p:sp>
        <p:sp>
          <p:nvSpPr>
            <p:cNvPr id="47128" name="Rectangle 72"/>
            <p:cNvSpPr>
              <a:spLocks noChangeArrowheads="1"/>
            </p:cNvSpPr>
            <p:nvPr/>
          </p:nvSpPr>
          <p:spPr bwMode="auto">
            <a:xfrm>
              <a:off x="2787" y="1757"/>
              <a:ext cx="153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return address of call Sub1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 Passing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 passing in assembly language is different</a:t>
            </a:r>
          </a:p>
          <a:p>
            <a:pPr lvl="1" eaLnBrk="1" hangingPunct="1"/>
            <a:r>
              <a:rPr lang="en-US" smtClean="0"/>
              <a:t>More complicated than that used in a high-level language</a:t>
            </a:r>
          </a:p>
          <a:p>
            <a:pPr eaLnBrk="1" hangingPunct="1"/>
            <a:r>
              <a:rPr lang="en-US" smtClean="0"/>
              <a:t>In assembly language</a:t>
            </a:r>
          </a:p>
          <a:p>
            <a:pPr lvl="1" eaLnBrk="1" hangingPunct="1"/>
            <a:r>
              <a:rPr lang="en-US" smtClean="0"/>
              <a:t>Place all required parameters in an accessible storage area</a:t>
            </a:r>
          </a:p>
          <a:p>
            <a:pPr lvl="1" eaLnBrk="1" hangingPunct="1"/>
            <a:r>
              <a:rPr lang="en-US" smtClean="0"/>
              <a:t>Then call the procedure </a:t>
            </a:r>
          </a:p>
          <a:p>
            <a:pPr eaLnBrk="1" hangingPunct="1"/>
            <a:r>
              <a:rPr lang="en-US" smtClean="0"/>
              <a:t>Two types of storage areas used</a:t>
            </a:r>
          </a:p>
          <a:p>
            <a:pPr lvl="1" eaLnBrk="1" hangingPunct="1"/>
            <a:r>
              <a:rPr lang="en-US" smtClean="0">
                <a:solidFill>
                  <a:srgbClr val="FF0000"/>
                </a:solidFill>
              </a:rPr>
              <a:t>Registers</a:t>
            </a:r>
            <a:r>
              <a:rPr lang="en-US" smtClean="0"/>
              <a:t>: general-purpose registers are used (</a:t>
            </a:r>
            <a:r>
              <a:rPr lang="en-US" smtClean="0">
                <a:solidFill>
                  <a:srgbClr val="FF0000"/>
                </a:solidFill>
              </a:rPr>
              <a:t>register method</a:t>
            </a:r>
            <a:r>
              <a:rPr lang="en-US" smtClean="0"/>
              <a:t>)</a:t>
            </a:r>
          </a:p>
          <a:p>
            <a:pPr lvl="1" eaLnBrk="1" hangingPunct="1"/>
            <a:r>
              <a:rPr lang="en-US" smtClean="0">
                <a:solidFill>
                  <a:srgbClr val="FF0000"/>
                </a:solidFill>
              </a:rPr>
              <a:t>Memory</a:t>
            </a:r>
            <a:r>
              <a:rPr lang="en-US" smtClean="0"/>
              <a:t>: stack is used (</a:t>
            </a:r>
            <a:r>
              <a:rPr lang="en-US" smtClean="0">
                <a:solidFill>
                  <a:srgbClr val="FF0000"/>
                </a:solidFill>
              </a:rPr>
              <a:t>stack method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Two common mechanisms of parameter passing</a:t>
            </a:r>
          </a:p>
          <a:p>
            <a:pPr lvl="1" eaLnBrk="1" hangingPunct="1"/>
            <a:r>
              <a:rPr lang="en-US" smtClean="0">
                <a:solidFill>
                  <a:srgbClr val="FF0000"/>
                </a:solidFill>
              </a:rPr>
              <a:t>Pass-by-value</a:t>
            </a:r>
            <a:r>
              <a:rPr lang="en-US" smtClean="0"/>
              <a:t>: parameter </a:t>
            </a:r>
            <a:r>
              <a:rPr lang="en-US" b="1" smtClean="0">
                <a:solidFill>
                  <a:srgbClr val="FF0000"/>
                </a:solidFill>
              </a:rPr>
              <a:t>value</a:t>
            </a:r>
            <a:r>
              <a:rPr lang="en-US" smtClean="0"/>
              <a:t> is passed</a:t>
            </a:r>
          </a:p>
          <a:p>
            <a:pPr lvl="1" eaLnBrk="1" hangingPunct="1"/>
            <a:r>
              <a:rPr lang="en-US" smtClean="0">
                <a:solidFill>
                  <a:srgbClr val="FF0000"/>
                </a:solidFill>
              </a:rPr>
              <a:t>Pass-by-reference</a:t>
            </a:r>
            <a:r>
              <a:rPr lang="en-US" smtClean="0"/>
              <a:t>: </a:t>
            </a:r>
            <a:r>
              <a:rPr lang="en-US" b="1" smtClean="0">
                <a:solidFill>
                  <a:srgbClr val="FF0000"/>
                </a:solidFill>
              </a:rPr>
              <a:t>address</a:t>
            </a:r>
            <a:r>
              <a:rPr lang="en-US" smtClean="0"/>
              <a:t> of parameter is passed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Passing Parameters in Registers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654050" y="1182688"/>
            <a:ext cx="7834313" cy="3859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;-----------------------------------------------------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; ArraySum: Computes the sum of an array of integers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; Receives: ESI = pointer to an array of doublewords 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;           ECX = number of array elements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; Returns:  EAX = sum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;-----------------------------------------------------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ArraySum PROC</a:t>
            </a:r>
          </a:p>
          <a:p>
            <a:pPr lvl="1"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mov eax,0	; set the sum to zero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L1:	add eax, [esi]	; add each integer to sum</a:t>
            </a:r>
          </a:p>
          <a:p>
            <a:pPr lvl="1"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add esi, 4	; point to next integer</a:t>
            </a:r>
          </a:p>
          <a:p>
            <a:pPr lvl="1"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loop L1	; repeat for array size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ret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ArraySum ENDP</a:t>
            </a:r>
          </a:p>
        </p:txBody>
      </p:sp>
      <p:sp>
        <p:nvSpPr>
          <p:cNvPr id="988169" name="Rectangle 9"/>
          <p:cNvSpPr>
            <a:spLocks noChangeArrowheads="1"/>
          </p:cNvSpPr>
          <p:nvPr/>
        </p:nvSpPr>
        <p:spPr bwMode="auto">
          <a:xfrm>
            <a:off x="654050" y="5157788"/>
            <a:ext cx="7835900" cy="10366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l">
              <a:spcBef>
                <a:spcPct val="40000"/>
              </a:spcBef>
              <a:buFont typeface="Wingdings" pitchFamily="2" charset="2"/>
              <a:buNone/>
              <a:tabLst>
                <a:tab pos="714375" algn="l"/>
              </a:tabLst>
            </a:pPr>
            <a:r>
              <a:rPr lang="en-US"/>
              <a:t>ESI:	</a:t>
            </a:r>
            <a:r>
              <a:rPr lang="en-US" b="1">
                <a:solidFill>
                  <a:srgbClr val="FF0000"/>
                </a:solidFill>
              </a:rPr>
              <a:t>Reference</a:t>
            </a:r>
            <a:r>
              <a:rPr lang="en-US"/>
              <a:t> parameter = array address</a:t>
            </a:r>
          </a:p>
          <a:p>
            <a:pPr algn="l">
              <a:spcBef>
                <a:spcPct val="40000"/>
              </a:spcBef>
              <a:buFont typeface="Wingdings" pitchFamily="2" charset="2"/>
              <a:buNone/>
              <a:tabLst>
                <a:tab pos="714375" algn="l"/>
              </a:tabLst>
            </a:pPr>
            <a:r>
              <a:rPr lang="en-US"/>
              <a:t>ECX:	</a:t>
            </a:r>
            <a:r>
              <a:rPr lang="en-US" b="1">
                <a:solidFill>
                  <a:srgbClr val="FF0000"/>
                </a:solidFill>
              </a:rPr>
              <a:t>Value</a:t>
            </a:r>
            <a:r>
              <a:rPr lang="en-US"/>
              <a:t> parameter = count of array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816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Preserving Registers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 eaLnBrk="1" hangingPunct="1"/>
            <a:r>
              <a:rPr lang="en-US" smtClean="0"/>
              <a:t>Need to preserve the registers across a procedure call</a:t>
            </a:r>
          </a:p>
          <a:p>
            <a:pPr lvl="1" eaLnBrk="1" hangingPunct="1"/>
            <a:r>
              <a:rPr lang="en-US" smtClean="0"/>
              <a:t>Stack can be used to preserve register values</a:t>
            </a:r>
          </a:p>
          <a:p>
            <a:pPr eaLnBrk="1" hangingPunct="1"/>
            <a:r>
              <a:rPr lang="en-US" smtClean="0"/>
              <a:t>Which registers should be saved?</a:t>
            </a:r>
          </a:p>
          <a:p>
            <a:pPr lvl="1" eaLnBrk="1" hangingPunct="1"/>
            <a:r>
              <a:rPr lang="en-US" smtClean="0"/>
              <a:t>Those registers that are modified by the called procedure</a:t>
            </a:r>
          </a:p>
          <a:p>
            <a:pPr lvl="2" eaLnBrk="1" hangingPunct="1"/>
            <a:r>
              <a:rPr lang="en-US" sz="1800" smtClean="0"/>
              <a:t>But still used by the calling procedure</a:t>
            </a:r>
          </a:p>
          <a:p>
            <a:pPr lvl="1" eaLnBrk="1" hangingPunct="1"/>
            <a:r>
              <a:rPr lang="en-US" smtClean="0"/>
              <a:t>We can save all registers using </a:t>
            </a:r>
            <a:r>
              <a:rPr lang="en-US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pusha</a:t>
            </a:r>
            <a:r>
              <a:rPr lang="en-US" smtClean="0"/>
              <a:t> if we need most of them</a:t>
            </a:r>
          </a:p>
          <a:p>
            <a:pPr lvl="2" eaLnBrk="1" hangingPunct="1"/>
            <a:r>
              <a:rPr lang="en-US" sz="1800" smtClean="0"/>
              <a:t>However, better to save only needed registers when they are few</a:t>
            </a:r>
          </a:p>
          <a:p>
            <a:pPr eaLnBrk="1" hangingPunct="1"/>
            <a:r>
              <a:rPr lang="en-US" smtClean="0"/>
              <a:t>Who should preserve the registers?</a:t>
            </a:r>
          </a:p>
          <a:p>
            <a:pPr lvl="1" eaLnBrk="1" hangingPunct="1"/>
            <a:r>
              <a:rPr lang="en-US" smtClean="0">
                <a:solidFill>
                  <a:schemeClr val="accent2"/>
                </a:solidFill>
              </a:rPr>
              <a:t>Calling procedure</a:t>
            </a:r>
            <a:r>
              <a:rPr lang="en-US" smtClean="0"/>
              <a:t>: saves and frees registers that it uses</a:t>
            </a:r>
          </a:p>
          <a:p>
            <a:pPr lvl="2" eaLnBrk="1" hangingPunct="1"/>
            <a:r>
              <a:rPr lang="en-US" sz="1800" smtClean="0"/>
              <a:t>Registers are saved before procedure call and restored after return</a:t>
            </a:r>
          </a:p>
          <a:p>
            <a:pPr lvl="1" eaLnBrk="1" hangingPunct="1"/>
            <a:r>
              <a:rPr lang="en-US" smtClean="0">
                <a:solidFill>
                  <a:schemeClr val="accent2"/>
                </a:solidFill>
              </a:rPr>
              <a:t>Called procedure</a:t>
            </a:r>
            <a:r>
              <a:rPr lang="en-US" smtClean="0"/>
              <a:t>: </a:t>
            </a:r>
            <a:r>
              <a:rPr lang="en-US" b="1" smtClean="0">
                <a:solidFill>
                  <a:srgbClr val="FF0000"/>
                </a:solidFill>
              </a:rPr>
              <a:t>preferred method</a:t>
            </a:r>
            <a:r>
              <a:rPr lang="en-US" smtClean="0"/>
              <a:t> for modular code</a:t>
            </a:r>
          </a:p>
          <a:p>
            <a:pPr lvl="2" eaLnBrk="1" hangingPunct="1"/>
            <a:r>
              <a:rPr lang="en-US" sz="1800" smtClean="0"/>
              <a:t>Register preservation is done in one place only (inside procedure)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on Preserving Registers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654050" y="1182688"/>
            <a:ext cx="7834313" cy="501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;-----------------------------------------------------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; ArraySum: Computes the sum of an array of integers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; Receives: ESI = pointer to an array of doublewords 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;           ECX = number of array elements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; Returns:  EAX = sum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;-----------------------------------------------------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ArraySum PROC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push esi</a:t>
            </a:r>
            <a:r>
              <a:rPr lang="en-US" sz="1800" b="1">
                <a:latin typeface="Courier New" pitchFamily="49" charset="0"/>
              </a:rPr>
              <a:t>	; save esi, it is modified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push ecx</a:t>
            </a:r>
            <a:r>
              <a:rPr lang="en-US" sz="1800" b="1">
                <a:latin typeface="Courier New" pitchFamily="49" charset="0"/>
              </a:rPr>
              <a:t>	; save ecx, it is modified</a:t>
            </a:r>
          </a:p>
          <a:p>
            <a:pPr lvl="1"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mov  eax,0	; set the sum to zero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L1:	add  eax, [esi]	; add each integer to sum</a:t>
            </a:r>
          </a:p>
          <a:p>
            <a:pPr lvl="1"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add  esi, 4	; point to next integer</a:t>
            </a:r>
          </a:p>
          <a:p>
            <a:pPr lvl="1"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loop L1	; repeat for array size</a:t>
            </a:r>
          </a:p>
          <a:p>
            <a:pPr lvl="1"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pop  ecx</a:t>
            </a:r>
            <a:r>
              <a:rPr lang="en-US" sz="1800" b="1">
                <a:latin typeface="Courier New" pitchFamily="49" charset="0"/>
              </a:rPr>
              <a:t>	; restore registers</a:t>
            </a:r>
          </a:p>
          <a:p>
            <a:pPr lvl="1"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pop  esi</a:t>
            </a:r>
            <a:r>
              <a:rPr lang="en-US" sz="1800" b="1">
                <a:latin typeface="Courier New" pitchFamily="49" charset="0"/>
              </a:rPr>
              <a:t>	; in reverse order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ret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ArraySum ENDP</a:t>
            </a:r>
          </a:p>
        </p:txBody>
      </p:sp>
      <p:sp>
        <p:nvSpPr>
          <p:cNvPr id="1062917" name="Text Box 5"/>
          <p:cNvSpPr txBox="1">
            <a:spLocks noChangeArrowheads="1"/>
          </p:cNvSpPr>
          <p:nvPr/>
        </p:nvSpPr>
        <p:spPr bwMode="auto">
          <a:xfrm>
            <a:off x="3995738" y="5618163"/>
            <a:ext cx="4148137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No need to save EAX.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2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291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USES Operator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1901825"/>
          </a:xfrm>
        </p:spPr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smtClean="0">
                <a:solidFill>
                  <a:srgbClr val="FF0000"/>
                </a:solidFill>
              </a:rPr>
              <a:t>USES</a:t>
            </a:r>
            <a:r>
              <a:rPr lang="en-US" smtClean="0"/>
              <a:t> operator simplifies the writing of a procedure</a:t>
            </a:r>
          </a:p>
          <a:p>
            <a:pPr lvl="1" eaLnBrk="1" hangingPunct="1"/>
            <a:r>
              <a:rPr lang="en-US" smtClean="0"/>
              <a:t>Registers are frequently modified by procedures</a:t>
            </a:r>
          </a:p>
          <a:p>
            <a:pPr lvl="1" eaLnBrk="1" hangingPunct="1"/>
            <a:r>
              <a:rPr lang="en-US" smtClean="0"/>
              <a:t>Just list the registers that should be preserved after </a:t>
            </a:r>
            <a:r>
              <a:rPr lang="en-US" b="1" smtClean="0">
                <a:solidFill>
                  <a:srgbClr val="FF0000"/>
                </a:solidFill>
              </a:rPr>
              <a:t>USES</a:t>
            </a:r>
          </a:p>
          <a:p>
            <a:pPr lvl="1" eaLnBrk="1" hangingPunct="1"/>
            <a:r>
              <a:rPr lang="en-US" smtClean="0"/>
              <a:t>Assembler will </a:t>
            </a:r>
            <a:r>
              <a:rPr lang="en-US" b="1" smtClean="0">
                <a:solidFill>
                  <a:srgbClr val="FF0000"/>
                </a:solidFill>
              </a:rPr>
              <a:t>generate</a:t>
            </a:r>
            <a:r>
              <a:rPr lang="en-US" smtClean="0"/>
              <a:t> the </a:t>
            </a:r>
            <a:r>
              <a:rPr lang="en-US" b="1" smtClean="0">
                <a:solidFill>
                  <a:srgbClr val="FF0000"/>
                </a:solidFill>
              </a:rPr>
              <a:t>push</a:t>
            </a:r>
            <a:r>
              <a:rPr lang="en-US" smtClean="0"/>
              <a:t> and </a:t>
            </a:r>
            <a:r>
              <a:rPr lang="en-US" b="1" smtClean="0">
                <a:solidFill>
                  <a:srgbClr val="FF0000"/>
                </a:solidFill>
              </a:rPr>
              <a:t>pop</a:t>
            </a:r>
            <a:r>
              <a:rPr lang="en-US" smtClean="0"/>
              <a:t> instructions</a:t>
            </a:r>
          </a:p>
        </p:txBody>
      </p:sp>
      <p:sp>
        <p:nvSpPr>
          <p:cNvPr id="994310" name="Text Box 6"/>
          <p:cNvSpPr txBox="1">
            <a:spLocks noChangeArrowheads="1"/>
          </p:cNvSpPr>
          <p:nvPr/>
        </p:nvSpPr>
        <p:spPr bwMode="auto">
          <a:xfrm>
            <a:off x="827088" y="3255963"/>
            <a:ext cx="391795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ArraySum PROC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USES esi ecx</a:t>
            </a:r>
          </a:p>
          <a:p>
            <a:pPr lvl="1"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mov  eax,0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L1:	add  eax, [esi]</a:t>
            </a:r>
          </a:p>
          <a:p>
            <a:pPr lvl="1"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add  esi, 4</a:t>
            </a:r>
          </a:p>
          <a:p>
            <a:pPr lvl="1"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loop L1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ret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ArraySum ENDP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629150" y="2967038"/>
            <a:ext cx="3917950" cy="3284537"/>
            <a:chOff x="2916" y="1869"/>
            <a:chExt cx="2468" cy="2069"/>
          </a:xfrm>
        </p:grpSpPr>
        <p:sp>
          <p:nvSpPr>
            <p:cNvPr id="52230" name="Text Box 5"/>
            <p:cNvSpPr txBox="1">
              <a:spLocks noChangeArrowheads="1"/>
            </p:cNvSpPr>
            <p:nvPr/>
          </p:nvSpPr>
          <p:spPr bwMode="auto">
            <a:xfrm>
              <a:off x="3533" y="1869"/>
              <a:ext cx="1851" cy="20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37160" tIns="0" rIns="137160" bIns="0" anchor="ctr"/>
            <a:lstStyle/>
            <a:p>
              <a:pPr algn="l">
                <a:tabLst>
                  <a:tab pos="457200" algn="l"/>
                  <a:tab pos="3657600" algn="l"/>
                  <a:tab pos="4114800" algn="l"/>
                </a:tabLst>
              </a:pPr>
              <a:r>
                <a:rPr lang="en-US" sz="1800" b="1">
                  <a:latin typeface="Courier New" pitchFamily="49" charset="0"/>
                </a:rPr>
                <a:t>ArraySum PROC</a:t>
              </a:r>
            </a:p>
            <a:p>
              <a:pPr algn="l">
                <a:tabLst>
                  <a:tab pos="457200" algn="l"/>
                  <a:tab pos="3657600" algn="l"/>
                  <a:tab pos="4114800" algn="l"/>
                </a:tabLst>
              </a:pPr>
              <a:r>
                <a:rPr lang="en-US" sz="1800" b="1">
                  <a:solidFill>
                    <a:srgbClr val="FF0000"/>
                  </a:solidFill>
                  <a:latin typeface="Courier New" pitchFamily="49" charset="0"/>
                </a:rPr>
                <a:t>	push esi</a:t>
              </a:r>
            </a:p>
            <a:p>
              <a:pPr algn="l">
                <a:tabLst>
                  <a:tab pos="457200" algn="l"/>
                  <a:tab pos="3657600" algn="l"/>
                  <a:tab pos="4114800" algn="l"/>
                </a:tabLst>
              </a:pPr>
              <a:r>
                <a:rPr lang="en-US" sz="1800" b="1">
                  <a:latin typeface="Courier New" pitchFamily="49" charset="0"/>
                </a:rPr>
                <a:t>	</a:t>
              </a:r>
              <a:r>
                <a:rPr lang="en-US" sz="1800" b="1">
                  <a:solidFill>
                    <a:srgbClr val="FF0000"/>
                  </a:solidFill>
                  <a:latin typeface="Courier New" pitchFamily="49" charset="0"/>
                </a:rPr>
                <a:t>push ecx</a:t>
              </a:r>
            </a:p>
            <a:p>
              <a:pPr lvl="1" algn="l">
                <a:tabLst>
                  <a:tab pos="457200" algn="l"/>
                  <a:tab pos="3657600" algn="l"/>
                  <a:tab pos="4114800" algn="l"/>
                </a:tabLst>
              </a:pPr>
              <a:r>
                <a:rPr lang="en-US" sz="1800" b="1">
                  <a:latin typeface="Courier New" pitchFamily="49" charset="0"/>
                </a:rPr>
                <a:t>mov  eax,0</a:t>
              </a:r>
            </a:p>
            <a:p>
              <a:pPr algn="l">
                <a:tabLst>
                  <a:tab pos="457200" algn="l"/>
                  <a:tab pos="3657600" algn="l"/>
                  <a:tab pos="4114800" algn="l"/>
                </a:tabLst>
              </a:pPr>
              <a:r>
                <a:rPr lang="en-US" sz="1800" b="1">
                  <a:latin typeface="Courier New" pitchFamily="49" charset="0"/>
                </a:rPr>
                <a:t>L1:	add  eax, [esi]</a:t>
              </a:r>
            </a:p>
            <a:p>
              <a:pPr lvl="1" algn="l">
                <a:tabLst>
                  <a:tab pos="457200" algn="l"/>
                  <a:tab pos="3657600" algn="l"/>
                  <a:tab pos="4114800" algn="l"/>
                </a:tabLst>
              </a:pPr>
              <a:r>
                <a:rPr lang="en-US" sz="1800" b="1">
                  <a:latin typeface="Courier New" pitchFamily="49" charset="0"/>
                </a:rPr>
                <a:t>add  esi, 4</a:t>
              </a:r>
            </a:p>
            <a:p>
              <a:pPr lvl="1" algn="l">
                <a:tabLst>
                  <a:tab pos="457200" algn="l"/>
                  <a:tab pos="3657600" algn="l"/>
                  <a:tab pos="4114800" algn="l"/>
                </a:tabLst>
              </a:pPr>
              <a:r>
                <a:rPr lang="en-US" sz="1800" b="1">
                  <a:latin typeface="Courier New" pitchFamily="49" charset="0"/>
                </a:rPr>
                <a:t>loop L1</a:t>
              </a:r>
            </a:p>
            <a:p>
              <a:pPr lvl="1" algn="l">
                <a:tabLst>
                  <a:tab pos="457200" algn="l"/>
                  <a:tab pos="3657600" algn="l"/>
                  <a:tab pos="4114800" algn="l"/>
                </a:tabLst>
              </a:pPr>
              <a:r>
                <a:rPr lang="en-US" sz="1800" b="1">
                  <a:solidFill>
                    <a:srgbClr val="FF0000"/>
                  </a:solidFill>
                  <a:latin typeface="Courier New" pitchFamily="49" charset="0"/>
                </a:rPr>
                <a:t>pop  ecx</a:t>
              </a:r>
            </a:p>
            <a:p>
              <a:pPr lvl="1" algn="l">
                <a:tabLst>
                  <a:tab pos="457200" algn="l"/>
                  <a:tab pos="3657600" algn="l"/>
                  <a:tab pos="4114800" algn="l"/>
                </a:tabLst>
              </a:pPr>
              <a:r>
                <a:rPr lang="en-US" sz="1800" b="1">
                  <a:solidFill>
                    <a:srgbClr val="FF0000"/>
                  </a:solidFill>
                  <a:latin typeface="Courier New" pitchFamily="49" charset="0"/>
                </a:rPr>
                <a:t>pop  esi</a:t>
              </a:r>
            </a:p>
            <a:p>
              <a:pPr algn="l">
                <a:tabLst>
                  <a:tab pos="457200" algn="l"/>
                  <a:tab pos="3657600" algn="l"/>
                  <a:tab pos="4114800" algn="l"/>
                </a:tabLst>
              </a:pPr>
              <a:r>
                <a:rPr lang="en-US" sz="1800" b="1">
                  <a:latin typeface="Courier New" pitchFamily="49" charset="0"/>
                </a:rPr>
                <a:t>	ret</a:t>
              </a:r>
            </a:p>
            <a:p>
              <a:pPr algn="l">
                <a:tabLst>
                  <a:tab pos="457200" algn="l"/>
                  <a:tab pos="3657600" algn="l"/>
                  <a:tab pos="4114800" algn="l"/>
                </a:tabLst>
              </a:pPr>
              <a:r>
                <a:rPr lang="en-US" sz="1800" b="1">
                  <a:latin typeface="Courier New" pitchFamily="49" charset="0"/>
                </a:rPr>
                <a:t>ArraySum ENDP</a:t>
              </a:r>
            </a:p>
          </p:txBody>
        </p:sp>
        <p:sp>
          <p:nvSpPr>
            <p:cNvPr id="52231" name="Line 7"/>
            <p:cNvSpPr>
              <a:spLocks noChangeShapeType="1"/>
            </p:cNvSpPr>
            <p:nvPr/>
          </p:nvSpPr>
          <p:spPr bwMode="auto">
            <a:xfrm flipV="1">
              <a:off x="2916" y="2305"/>
              <a:ext cx="871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2232" name="Line 8"/>
            <p:cNvSpPr>
              <a:spLocks noChangeShapeType="1"/>
            </p:cNvSpPr>
            <p:nvPr/>
          </p:nvSpPr>
          <p:spPr bwMode="auto">
            <a:xfrm>
              <a:off x="2916" y="2378"/>
              <a:ext cx="907" cy="97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4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43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Calling a Library Procedure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call a library procedure, use the </a:t>
            </a:r>
            <a:r>
              <a:rPr lang="en-US" smtClean="0">
                <a:solidFill>
                  <a:srgbClr val="FF0000"/>
                </a:solidFill>
              </a:rPr>
              <a:t>CALL</a:t>
            </a:r>
            <a:r>
              <a:rPr lang="en-US" smtClean="0"/>
              <a:t> instruction</a:t>
            </a:r>
          </a:p>
          <a:p>
            <a:pPr eaLnBrk="1" hangingPunct="1"/>
            <a:r>
              <a:rPr lang="en-US" smtClean="0"/>
              <a:t>Some procedures require input arguments</a:t>
            </a:r>
          </a:p>
          <a:p>
            <a:pPr lvl="1" eaLnBrk="1" hangingPunct="1"/>
            <a:r>
              <a:rPr lang="en-US" smtClean="0"/>
              <a:t>We can pass arguments in registers</a:t>
            </a:r>
          </a:p>
          <a:p>
            <a:pPr eaLnBrk="1" hangingPunct="1"/>
            <a:r>
              <a:rPr lang="en-US" smtClean="0"/>
              <a:t>The following example displays "1A8C" on the console</a:t>
            </a:r>
          </a:p>
          <a:p>
            <a:pPr eaLnBrk="1" hangingPunct="1"/>
            <a:endParaRPr lang="en-US" smtClean="0"/>
          </a:p>
        </p:txBody>
      </p:sp>
      <p:sp>
        <p:nvSpPr>
          <p:cNvPr id="1012740" name="Text Box 4"/>
          <p:cNvSpPr txBox="1">
            <a:spLocks noChangeArrowheads="1"/>
          </p:cNvSpPr>
          <p:nvPr/>
        </p:nvSpPr>
        <p:spPr bwMode="auto">
          <a:xfrm>
            <a:off x="1231900" y="4460875"/>
            <a:ext cx="5875338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tabLst>
                <a:tab pos="457200" algn="l"/>
                <a:tab pos="2695575" algn="l"/>
              </a:tabLst>
            </a:pPr>
            <a:r>
              <a:rPr lang="en-US" sz="1800" b="1">
                <a:latin typeface="Courier New" pitchFamily="49" charset="0"/>
              </a:rPr>
              <a:t>INCLUDE Irvine32.inc</a:t>
            </a:r>
          </a:p>
          <a:p>
            <a:pPr algn="l">
              <a:tabLst>
                <a:tab pos="457200" algn="l"/>
                <a:tab pos="2695575" algn="l"/>
              </a:tabLst>
            </a:pPr>
            <a:r>
              <a:rPr lang="en-US" sz="1800" b="1">
                <a:latin typeface="Courier New" pitchFamily="49" charset="0"/>
              </a:rPr>
              <a:t>.code</a:t>
            </a:r>
          </a:p>
          <a:p>
            <a:pPr algn="l">
              <a:tabLst>
                <a:tab pos="457200" algn="l"/>
                <a:tab pos="2695575" algn="l"/>
              </a:tabLst>
            </a:pPr>
            <a:r>
              <a:rPr lang="en-US" sz="1800" b="1">
                <a:latin typeface="Courier New" pitchFamily="49" charset="0"/>
              </a:rPr>
              <a:t>	mov  eax, 1A8Ch	; eax = argument</a:t>
            </a:r>
          </a:p>
          <a:p>
            <a:pPr algn="l">
              <a:tabLst>
                <a:tab pos="457200" algn="l"/>
                <a:tab pos="2695575" algn="l"/>
              </a:tabLst>
            </a:pPr>
            <a:r>
              <a:rPr lang="en-US" sz="1800" b="1">
                <a:latin typeface="Courier New" pitchFamily="49" charset="0"/>
              </a:rPr>
              <a:t>	call WriteHex	; Display eax in hex</a:t>
            </a:r>
          </a:p>
          <a:p>
            <a:pPr algn="l">
              <a:tabLst>
                <a:tab pos="457200" algn="l"/>
                <a:tab pos="2695575" algn="l"/>
              </a:tabLst>
            </a:pPr>
            <a:r>
              <a:rPr lang="en-US" sz="1800" b="1">
                <a:latin typeface="Courier New" pitchFamily="49" charset="0"/>
              </a:rPr>
              <a:t>	call Crlf	; Display end of line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918075" y="3100388"/>
            <a:ext cx="2995613" cy="1654175"/>
            <a:chOff x="3461" y="2025"/>
            <a:chExt cx="1887" cy="1042"/>
          </a:xfrm>
        </p:grpSpPr>
        <p:grpSp>
          <p:nvGrpSpPr>
            <p:cNvPr id="7174" name="Group 10"/>
            <p:cNvGrpSpPr>
              <a:grpSpLocks/>
            </p:cNvGrpSpPr>
            <p:nvPr/>
          </p:nvGrpSpPr>
          <p:grpSpPr bwMode="auto">
            <a:xfrm>
              <a:off x="3461" y="2087"/>
              <a:ext cx="1887" cy="980"/>
              <a:chOff x="2445" y="1942"/>
              <a:chExt cx="1959" cy="980"/>
            </a:xfrm>
          </p:grpSpPr>
          <p:sp>
            <p:nvSpPr>
              <p:cNvPr id="7176" name="Freeform 9"/>
              <p:cNvSpPr>
                <a:spLocks/>
              </p:cNvSpPr>
              <p:nvPr/>
            </p:nvSpPr>
            <p:spPr bwMode="auto">
              <a:xfrm>
                <a:off x="2445" y="1942"/>
                <a:ext cx="1959" cy="980"/>
              </a:xfrm>
              <a:custGeom>
                <a:avLst/>
                <a:gdLst>
                  <a:gd name="T0" fmla="*/ 0 w 1959"/>
                  <a:gd name="T1" fmla="*/ 980 h 980"/>
                  <a:gd name="T2" fmla="*/ 435 w 1959"/>
                  <a:gd name="T3" fmla="*/ 0 h 980"/>
                  <a:gd name="T4" fmla="*/ 1959 w 1959"/>
                  <a:gd name="T5" fmla="*/ 0 h 980"/>
                  <a:gd name="T6" fmla="*/ 1959 w 1959"/>
                  <a:gd name="T7" fmla="*/ 980 h 980"/>
                  <a:gd name="T8" fmla="*/ 0 w 1959"/>
                  <a:gd name="T9" fmla="*/ 980 h 9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59"/>
                  <a:gd name="T16" fmla="*/ 0 h 980"/>
                  <a:gd name="T17" fmla="*/ 1959 w 1959"/>
                  <a:gd name="T18" fmla="*/ 980 h 9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59" h="980">
                    <a:moveTo>
                      <a:pt x="0" y="980"/>
                    </a:moveTo>
                    <a:lnTo>
                      <a:pt x="435" y="0"/>
                    </a:lnTo>
                    <a:lnTo>
                      <a:pt x="1959" y="0"/>
                    </a:lnTo>
                    <a:lnTo>
                      <a:pt x="1959" y="980"/>
                    </a:lnTo>
                    <a:lnTo>
                      <a:pt x="0" y="98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7177" name="Text Box 5"/>
              <p:cNvSpPr txBox="1">
                <a:spLocks noChangeArrowheads="1"/>
              </p:cNvSpPr>
              <p:nvPr/>
            </p:nvSpPr>
            <p:spPr bwMode="auto">
              <a:xfrm>
                <a:off x="2880" y="1979"/>
                <a:ext cx="1488" cy="90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37160" tIns="0" rIns="137160" bIns="0" anchor="ctr"/>
              <a:lstStyle/>
              <a:p>
                <a:pPr algn="l">
                  <a:spcBef>
                    <a:spcPct val="20000"/>
                  </a:spcBef>
                  <a:tabLst>
                    <a:tab pos="457200" algn="l"/>
                    <a:tab pos="2695575" algn="l"/>
                  </a:tabLst>
                </a:pPr>
                <a:r>
                  <a:rPr lang="en-US" sz="1800" b="1">
                    <a:latin typeface="Courier New" pitchFamily="49" charset="0"/>
                  </a:rPr>
                  <a:t>...</a:t>
                </a:r>
              </a:p>
              <a:p>
                <a:pPr algn="l">
                  <a:spcBef>
                    <a:spcPct val="20000"/>
                  </a:spcBef>
                  <a:tabLst>
                    <a:tab pos="457200" algn="l"/>
                    <a:tab pos="2695575" algn="l"/>
                  </a:tabLst>
                </a:pPr>
                <a:r>
                  <a:rPr lang="en-US" sz="1800" b="1">
                    <a:latin typeface="Courier New" pitchFamily="49" charset="0"/>
                  </a:rPr>
                  <a:t>Crlf PROTO</a:t>
                </a:r>
              </a:p>
              <a:p>
                <a:pPr algn="l">
                  <a:spcBef>
                    <a:spcPct val="20000"/>
                  </a:spcBef>
                  <a:tabLst>
                    <a:tab pos="457200" algn="l"/>
                    <a:tab pos="2695575" algn="l"/>
                  </a:tabLst>
                </a:pPr>
                <a:r>
                  <a:rPr lang="en-US" sz="1800" b="1">
                    <a:latin typeface="Courier New" pitchFamily="49" charset="0"/>
                  </a:rPr>
                  <a:t>WriteHex PROTO</a:t>
                </a:r>
              </a:p>
              <a:p>
                <a:pPr algn="l">
                  <a:spcBef>
                    <a:spcPct val="20000"/>
                  </a:spcBef>
                  <a:tabLst>
                    <a:tab pos="457200" algn="l"/>
                    <a:tab pos="2695575" algn="l"/>
                  </a:tabLst>
                </a:pPr>
                <a:r>
                  <a:rPr lang="en-US" sz="1800" b="1">
                    <a:latin typeface="Courier New" pitchFamily="49" charset="0"/>
                  </a:rPr>
                  <a:t>...</a:t>
                </a:r>
              </a:p>
            </p:txBody>
          </p:sp>
        </p:grpSp>
        <p:sp>
          <p:nvSpPr>
            <p:cNvPr id="7175" name="Text Box 11"/>
            <p:cNvSpPr txBox="1">
              <a:spLocks noChangeArrowheads="1"/>
            </p:cNvSpPr>
            <p:nvPr/>
          </p:nvSpPr>
          <p:spPr bwMode="auto">
            <a:xfrm>
              <a:off x="4222" y="2025"/>
              <a:ext cx="690" cy="134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 t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Irvine32.inc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2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2740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 Passing Through Stack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Parameters can be saved on the stack before a procedure is called.</a:t>
            </a:r>
          </a:p>
          <a:p>
            <a:pPr eaLnBrk="1" hangingPunct="1"/>
            <a:r>
              <a:rPr lang="en-US" dirty="0" smtClean="0"/>
              <a:t>The called procedure can easily access the parameters using either the ESP or EBP registers without altering ESP register.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Example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5516563" y="4632325"/>
            <a:ext cx="30305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4975225" y="3544888"/>
            <a:ext cx="3571875" cy="2530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dirty="0"/>
              <a:t>Then, the assembly language code fragment looks like:</a:t>
            </a:r>
          </a:p>
          <a:p>
            <a:pPr algn="l"/>
            <a:r>
              <a:rPr lang="en-US" dirty="0" err="1"/>
              <a:t>mov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, 25</a:t>
            </a:r>
          </a:p>
          <a:p>
            <a:pPr algn="l"/>
            <a:r>
              <a:rPr lang="en-US" dirty="0" err="1"/>
              <a:t>mov</a:t>
            </a:r>
            <a:r>
              <a:rPr lang="en-US" dirty="0"/>
              <a:t> j, 4 </a:t>
            </a:r>
          </a:p>
          <a:p>
            <a:pPr algn="l"/>
            <a:r>
              <a:rPr lang="en-US" dirty="0"/>
              <a:t>push 1 </a:t>
            </a:r>
          </a:p>
          <a:p>
            <a:pPr algn="l"/>
            <a:r>
              <a:rPr lang="en-US" dirty="0"/>
              <a:t>push j</a:t>
            </a:r>
          </a:p>
          <a:p>
            <a:pPr algn="l"/>
            <a:r>
              <a:rPr lang="en-US" dirty="0"/>
              <a:t>push </a:t>
            </a:r>
            <a:r>
              <a:rPr lang="en-US" dirty="0" err="1"/>
              <a:t>i</a:t>
            </a:r>
            <a:r>
              <a:rPr lang="en-US" dirty="0"/>
              <a:t> 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call Test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827088" y="3832225"/>
            <a:ext cx="4019550" cy="1616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l"/>
            <a:r>
              <a:rPr lang="en-US"/>
              <a:t>Suppose you want to implement the following pseudo-code:</a:t>
            </a:r>
          </a:p>
          <a:p>
            <a:pPr lvl="1" algn="l"/>
            <a:r>
              <a:rPr lang="en-US"/>
              <a:t>i = 25;</a:t>
            </a:r>
          </a:p>
          <a:p>
            <a:pPr lvl="1" algn="l"/>
            <a:r>
              <a:rPr lang="en-US"/>
              <a:t> j = 4; </a:t>
            </a:r>
          </a:p>
          <a:p>
            <a:pPr lvl="1" algn="l"/>
            <a:r>
              <a:rPr lang="en-US"/>
              <a:t>Test(i, j, 1);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 Passing Through Stack</a:t>
            </a:r>
          </a:p>
        </p:txBody>
      </p:sp>
      <p:sp>
        <p:nvSpPr>
          <p:cNvPr id="62467" name="Text Box 5"/>
          <p:cNvSpPr txBox="1">
            <a:spLocks noChangeArrowheads="1"/>
          </p:cNvSpPr>
          <p:nvPr/>
        </p:nvSpPr>
        <p:spPr bwMode="auto">
          <a:xfrm>
            <a:off x="423862" y="1470025"/>
            <a:ext cx="5291137" cy="28623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Example: Accessing parameters on the stack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>
                <a:solidFill>
                  <a:schemeClr val="accent2"/>
                </a:solidFill>
              </a:rPr>
              <a:t>Test  </a:t>
            </a:r>
            <a:r>
              <a:rPr lang="en-US" dirty="0">
                <a:solidFill>
                  <a:schemeClr val="accent2"/>
                </a:solidFill>
              </a:rPr>
              <a:t>PROC </a:t>
            </a:r>
          </a:p>
          <a:p>
            <a:pPr algn="l"/>
            <a:r>
              <a:rPr lang="en-US" dirty="0"/>
              <a:t>   </a:t>
            </a:r>
            <a:r>
              <a:rPr lang="en-US" dirty="0" err="1"/>
              <a:t>mov</a:t>
            </a:r>
            <a:r>
              <a:rPr lang="en-US" dirty="0"/>
              <a:t> </a:t>
            </a:r>
            <a:r>
              <a:rPr lang="en-US" dirty="0" smtClean="0"/>
              <a:t>EAX</a:t>
            </a:r>
            <a:r>
              <a:rPr lang="en-US" dirty="0"/>
              <a:t>, [ESP + 4] </a:t>
            </a:r>
            <a:r>
              <a:rPr lang="en-US" dirty="0" smtClean="0"/>
              <a:t> ;</a:t>
            </a:r>
            <a:r>
              <a:rPr lang="en-US" dirty="0"/>
              <a:t>get </a:t>
            </a:r>
            <a:r>
              <a:rPr lang="en-US" dirty="0" err="1"/>
              <a:t>i</a:t>
            </a:r>
            <a:r>
              <a:rPr lang="en-US" dirty="0"/>
              <a:t> </a:t>
            </a:r>
          </a:p>
          <a:p>
            <a:pPr algn="l"/>
            <a:r>
              <a:rPr lang="en-US" dirty="0"/>
              <a:t>   add </a:t>
            </a:r>
            <a:r>
              <a:rPr lang="en-US" dirty="0" smtClean="0"/>
              <a:t>EAX</a:t>
            </a:r>
            <a:r>
              <a:rPr lang="en-US" dirty="0"/>
              <a:t>, [ESP + 8] </a:t>
            </a:r>
            <a:r>
              <a:rPr lang="en-US" dirty="0" smtClean="0"/>
              <a:t>  ;</a:t>
            </a:r>
            <a:r>
              <a:rPr lang="en-US" dirty="0"/>
              <a:t>add j </a:t>
            </a:r>
          </a:p>
          <a:p>
            <a:pPr algn="l"/>
            <a:r>
              <a:rPr lang="en-US" dirty="0"/>
              <a:t>   sub </a:t>
            </a:r>
            <a:r>
              <a:rPr lang="en-US" dirty="0" smtClean="0"/>
              <a:t>EAX</a:t>
            </a:r>
            <a:r>
              <a:rPr lang="en-US" dirty="0"/>
              <a:t>, [ESP + 12] ;subtract </a:t>
            </a:r>
            <a:r>
              <a:rPr lang="en-US" dirty="0" err="1"/>
              <a:t>parm</a:t>
            </a:r>
            <a:r>
              <a:rPr lang="en-US" dirty="0"/>
              <a:t> 3 		       </a:t>
            </a:r>
            <a:r>
              <a:rPr lang="en-US" dirty="0" smtClean="0"/>
              <a:t>                  (</a:t>
            </a:r>
            <a:r>
              <a:rPr lang="en-US" dirty="0"/>
              <a:t>1) from sum </a:t>
            </a:r>
          </a:p>
          <a:p>
            <a:pPr algn="l"/>
            <a:r>
              <a:rPr lang="en-US" dirty="0"/>
              <a:t>   </a:t>
            </a:r>
            <a:r>
              <a:rPr lang="en-US" dirty="0">
                <a:solidFill>
                  <a:srgbClr val="FF0000"/>
                </a:solidFill>
              </a:rPr>
              <a:t>ret </a:t>
            </a:r>
          </a:p>
          <a:p>
            <a:pPr algn="l"/>
            <a:r>
              <a:rPr lang="en-US" dirty="0">
                <a:solidFill>
                  <a:schemeClr val="accent2"/>
                </a:solidFill>
              </a:rPr>
              <a:t>Test ENDP </a:t>
            </a:r>
          </a:p>
        </p:txBody>
      </p:sp>
      <p:pic>
        <p:nvPicPr>
          <p:cNvPr id="62468" name="Picture 1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5088" y="2103438"/>
            <a:ext cx="2074862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9" name="Text Box 123"/>
          <p:cNvSpPr txBox="1">
            <a:spLocks noChangeArrowheads="1"/>
          </p:cNvSpPr>
          <p:nvPr/>
        </p:nvSpPr>
        <p:spPr bwMode="auto">
          <a:xfrm>
            <a:off x="4745038" y="2103438"/>
            <a:ext cx="16510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</a:rPr>
              <a:t>Lower Address</a:t>
            </a:r>
          </a:p>
        </p:txBody>
      </p:sp>
      <p:sp>
        <p:nvSpPr>
          <p:cNvPr id="62470" name="Text Box 124"/>
          <p:cNvSpPr txBox="1">
            <a:spLocks noChangeArrowheads="1"/>
          </p:cNvSpPr>
          <p:nvPr/>
        </p:nvSpPr>
        <p:spPr bwMode="auto">
          <a:xfrm>
            <a:off x="4722813" y="4638675"/>
            <a:ext cx="16954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</a:rPr>
              <a:t>Higher Address</a:t>
            </a:r>
          </a:p>
        </p:txBody>
      </p:sp>
      <p:sp>
        <p:nvSpPr>
          <p:cNvPr id="62471" name="Text Box 125"/>
          <p:cNvSpPr txBox="1">
            <a:spLocks noChangeArrowheads="1"/>
          </p:cNvSpPr>
          <p:nvPr/>
        </p:nvSpPr>
        <p:spPr bwMode="auto">
          <a:xfrm>
            <a:off x="5838825" y="2852738"/>
            <a:ext cx="58896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</a:rPr>
              <a:t>ESP</a:t>
            </a:r>
          </a:p>
        </p:txBody>
      </p:sp>
      <p:sp>
        <p:nvSpPr>
          <p:cNvPr id="62472" name="Text Box 126"/>
          <p:cNvSpPr txBox="1">
            <a:spLocks noChangeArrowheads="1"/>
          </p:cNvSpPr>
          <p:nvPr/>
        </p:nvSpPr>
        <p:spPr bwMode="auto">
          <a:xfrm>
            <a:off x="5608638" y="3198813"/>
            <a:ext cx="82073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</a:rPr>
              <a:t>ESP+4</a:t>
            </a:r>
          </a:p>
        </p:txBody>
      </p:sp>
      <p:sp>
        <p:nvSpPr>
          <p:cNvPr id="62473" name="Text Box 127"/>
          <p:cNvSpPr txBox="1">
            <a:spLocks noChangeArrowheads="1"/>
          </p:cNvSpPr>
          <p:nvPr/>
        </p:nvSpPr>
        <p:spPr bwMode="auto">
          <a:xfrm>
            <a:off x="5608638" y="3544888"/>
            <a:ext cx="82073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</a:rPr>
              <a:t>ESP+8</a:t>
            </a:r>
          </a:p>
        </p:txBody>
      </p:sp>
      <p:sp>
        <p:nvSpPr>
          <p:cNvPr id="62474" name="Text Box 128"/>
          <p:cNvSpPr txBox="1">
            <a:spLocks noChangeArrowheads="1"/>
          </p:cNvSpPr>
          <p:nvPr/>
        </p:nvSpPr>
        <p:spPr bwMode="auto">
          <a:xfrm>
            <a:off x="5553075" y="3889375"/>
            <a:ext cx="9334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</a:rPr>
              <a:t>ESP+12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Call &amp; Return Instructions</a:t>
            </a:r>
          </a:p>
        </p:txBody>
      </p:sp>
      <p:sp>
        <p:nvSpPr>
          <p:cNvPr id="63491" name="Rectangle 4"/>
          <p:cNvSpPr>
            <a:spLocks noChangeArrowheads="1"/>
          </p:cNvSpPr>
          <p:nvPr/>
        </p:nvSpPr>
        <p:spPr bwMode="auto">
          <a:xfrm>
            <a:off x="0" y="1443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57132" tIns="36501" rIns="57132" bIns="53958" anchor="ctr">
            <a:spAutoFit/>
          </a:bodyPr>
          <a:lstStyle/>
          <a:p>
            <a:endParaRPr lang="en-US"/>
          </a:p>
        </p:txBody>
      </p:sp>
      <p:sp>
        <p:nvSpPr>
          <p:cNvPr id="63492" name="Rectangle 5"/>
          <p:cNvSpPr>
            <a:spLocks noChangeArrowheads="1"/>
          </p:cNvSpPr>
          <p:nvPr/>
        </p:nvSpPr>
        <p:spPr bwMode="auto">
          <a:xfrm>
            <a:off x="0" y="1443038"/>
            <a:ext cx="7315200" cy="0"/>
          </a:xfrm>
          <a:prstGeom prst="rect">
            <a:avLst/>
          </a:prstGeom>
          <a:solidFill>
            <a:srgbClr val="FFFFFA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73229" name="Group 77"/>
          <p:cNvGraphicFramePr>
            <a:graphicFrameLocks noGrp="1"/>
          </p:cNvGraphicFramePr>
          <p:nvPr/>
        </p:nvGraphicFramePr>
        <p:xfrm>
          <a:off x="3203575" y="1443038"/>
          <a:ext cx="2736850" cy="3422650"/>
        </p:xfrm>
        <a:graphic>
          <a:graphicData uri="http://schemas.openxmlformats.org/drawingml/2006/table">
            <a:tbl>
              <a:tblPr/>
              <a:tblGrid>
                <a:gridCol w="2736850"/>
              </a:tblGrid>
              <a:tr h="342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FEC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FEC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FEC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EC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73367" name="Group 215"/>
          <p:cNvGraphicFramePr>
            <a:graphicFrameLocks noGrp="1"/>
          </p:cNvGraphicFramePr>
          <p:nvPr/>
        </p:nvGraphicFramePr>
        <p:xfrm>
          <a:off x="596900" y="1182688"/>
          <a:ext cx="8007350" cy="4979988"/>
        </p:xfrm>
        <a:graphic>
          <a:graphicData uri="http://schemas.openxmlformats.org/drawingml/2006/table">
            <a:tbl>
              <a:tblPr/>
              <a:tblGrid>
                <a:gridCol w="1266825"/>
                <a:gridCol w="1844675"/>
                <a:gridCol w="4895850"/>
              </a:tblGrid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244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Operand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244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Note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24459"/>
                    </a:solidFill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CALL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label name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Push EIP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EIP= EIP + displacement relative to next instruction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A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CALL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r/m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Push EIP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EIP = [r/m]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A"/>
                    </a:solidFill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CALL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label name (FAR)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Push CS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Push EIP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CS:EIP=address of label name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A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CALL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m (FAR)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Push CS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Push EIP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CS:EIP= [m]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A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Pop EIP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A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Pop EIP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ESP = ESP +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A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 (FAR)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Pop EIP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Pop CS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A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 (FAR)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Pop EIP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Pop CS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ESP = ESP +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Freeing Passed Parameters From Stack</a:t>
            </a:r>
          </a:p>
        </p:txBody>
      </p:sp>
      <p:sp>
        <p:nvSpPr>
          <p:cNvPr id="64515" name="Rectangle 12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RET N</a:t>
            </a:r>
            <a:r>
              <a:rPr lang="en-US" dirty="0" smtClean="0"/>
              <a:t> instruction to free parameters from stack</a:t>
            </a:r>
          </a:p>
        </p:txBody>
      </p:sp>
      <p:sp>
        <p:nvSpPr>
          <p:cNvPr id="64516" name="Text Box 120"/>
          <p:cNvSpPr txBox="1">
            <a:spLocks noChangeArrowheads="1"/>
          </p:cNvSpPr>
          <p:nvPr/>
        </p:nvSpPr>
        <p:spPr bwMode="auto">
          <a:xfrm>
            <a:off x="942974" y="1931988"/>
            <a:ext cx="5572125" cy="28623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Example: Accessing parameters on the stack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>
                <a:solidFill>
                  <a:schemeClr val="accent2"/>
                </a:solidFill>
              </a:rPr>
              <a:t>Test  </a:t>
            </a:r>
            <a:r>
              <a:rPr lang="en-US" dirty="0">
                <a:solidFill>
                  <a:schemeClr val="accent2"/>
                </a:solidFill>
              </a:rPr>
              <a:t>PROC </a:t>
            </a:r>
          </a:p>
          <a:p>
            <a:pPr algn="l"/>
            <a:r>
              <a:rPr lang="en-US" dirty="0"/>
              <a:t>   </a:t>
            </a:r>
            <a:r>
              <a:rPr lang="en-US" dirty="0" err="1"/>
              <a:t>mov</a:t>
            </a:r>
            <a:r>
              <a:rPr lang="en-US" dirty="0"/>
              <a:t> </a:t>
            </a:r>
            <a:r>
              <a:rPr lang="en-US" dirty="0" smtClean="0"/>
              <a:t>EAX</a:t>
            </a:r>
            <a:r>
              <a:rPr lang="en-US" dirty="0"/>
              <a:t>, [ESP + 4] </a:t>
            </a:r>
            <a:r>
              <a:rPr lang="en-US" dirty="0" smtClean="0"/>
              <a:t>  ;</a:t>
            </a:r>
            <a:r>
              <a:rPr lang="en-US" dirty="0"/>
              <a:t>get </a:t>
            </a:r>
            <a:r>
              <a:rPr lang="en-US" dirty="0" err="1"/>
              <a:t>i</a:t>
            </a:r>
            <a:r>
              <a:rPr lang="en-US" dirty="0"/>
              <a:t> </a:t>
            </a:r>
          </a:p>
          <a:p>
            <a:pPr algn="l"/>
            <a:r>
              <a:rPr lang="en-US" dirty="0"/>
              <a:t>   add </a:t>
            </a:r>
            <a:r>
              <a:rPr lang="en-US" dirty="0" smtClean="0"/>
              <a:t>EAX</a:t>
            </a:r>
            <a:r>
              <a:rPr lang="en-US" dirty="0"/>
              <a:t>, [ESP + 8</a:t>
            </a:r>
            <a:r>
              <a:rPr lang="en-US" dirty="0" smtClean="0"/>
              <a:t>]    ;</a:t>
            </a:r>
            <a:r>
              <a:rPr lang="en-US" dirty="0"/>
              <a:t>add j </a:t>
            </a:r>
          </a:p>
          <a:p>
            <a:pPr algn="l"/>
            <a:r>
              <a:rPr lang="en-US" dirty="0"/>
              <a:t>   sub </a:t>
            </a:r>
            <a:r>
              <a:rPr lang="en-US" dirty="0" smtClean="0"/>
              <a:t>EAX</a:t>
            </a:r>
            <a:r>
              <a:rPr lang="en-US" dirty="0"/>
              <a:t>, [ESP + 12] </a:t>
            </a:r>
            <a:r>
              <a:rPr lang="en-US" dirty="0" smtClean="0"/>
              <a:t> ;</a:t>
            </a:r>
            <a:r>
              <a:rPr lang="en-US" dirty="0"/>
              <a:t>subtract </a:t>
            </a:r>
            <a:r>
              <a:rPr lang="en-US" dirty="0" err="1"/>
              <a:t>parm</a:t>
            </a:r>
            <a:r>
              <a:rPr lang="en-US" dirty="0"/>
              <a:t>. 3 		       </a:t>
            </a:r>
            <a:r>
              <a:rPr lang="en-US" dirty="0" smtClean="0"/>
              <a:t>      (</a:t>
            </a:r>
            <a:r>
              <a:rPr lang="en-US" dirty="0"/>
              <a:t>1) from sum </a:t>
            </a:r>
          </a:p>
          <a:p>
            <a:pPr algn="l"/>
            <a:r>
              <a:rPr lang="en-US" dirty="0"/>
              <a:t>   </a:t>
            </a:r>
            <a:r>
              <a:rPr lang="en-US" dirty="0">
                <a:solidFill>
                  <a:srgbClr val="FF0000"/>
                </a:solidFill>
              </a:rPr>
              <a:t>ret 12</a:t>
            </a:r>
          </a:p>
          <a:p>
            <a:pPr algn="l"/>
            <a:r>
              <a:rPr lang="en-US" dirty="0">
                <a:solidFill>
                  <a:schemeClr val="accent2"/>
                </a:solidFill>
              </a:rPr>
              <a:t>Test ENDP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 Variables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 variables are dynamic data whose values must be preserved over the lifetime of the procedure, but not beyond its termination. </a:t>
            </a:r>
          </a:p>
          <a:p>
            <a:pPr eaLnBrk="1" hangingPunct="1"/>
            <a:r>
              <a:rPr lang="en-US" smtClean="0"/>
              <a:t>At the termination of the procedure, the current environment disappears and the previous environment must be restored. </a:t>
            </a:r>
          </a:p>
          <a:p>
            <a:pPr eaLnBrk="1" hangingPunct="1"/>
            <a:r>
              <a:rPr lang="en-US" smtClean="0"/>
              <a:t>Space for local variables can be reserved by subtracting the required number of bytes from ESP.   </a:t>
            </a:r>
          </a:p>
          <a:p>
            <a:pPr eaLnBrk="1" hangingPunct="1"/>
            <a:r>
              <a:rPr lang="en-US" smtClean="0"/>
              <a:t>Offsets from ESP are used to address local variables.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 Variables</a:t>
            </a:r>
          </a:p>
        </p:txBody>
      </p:sp>
      <p:graphicFrame>
        <p:nvGraphicFramePr>
          <p:cNvPr id="1076250" name="Group 26"/>
          <p:cNvGraphicFramePr>
            <a:graphicFrameLocks noGrp="1"/>
          </p:cNvGraphicFramePr>
          <p:nvPr>
            <p:ph idx="1"/>
          </p:nvPr>
        </p:nvGraphicFramePr>
        <p:xfrm>
          <a:off x="1116013" y="1355725"/>
          <a:ext cx="6797675" cy="4665663"/>
        </p:xfrm>
        <a:graphic>
          <a:graphicData uri="http://schemas.openxmlformats.org/drawingml/2006/table">
            <a:tbl>
              <a:tblPr/>
              <a:tblGrid>
                <a:gridCol w="3236912"/>
                <a:gridCol w="3560763"/>
              </a:tblGrid>
              <a:tr h="606425">
                <a:tc>
                  <a:txBody>
                    <a:bodyPr/>
                    <a:lstStyle/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Pseudo-code (Java-like)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24459"/>
                    </a:solidFill>
                  </a:tcPr>
                </a:tc>
                <a:tc>
                  <a:txBody>
                    <a:bodyPr/>
                    <a:lstStyle/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Assembly Language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24459"/>
                    </a:solidFill>
                  </a:tcPr>
                </a:tc>
              </a:tr>
              <a:tr h="4059238">
                <a:tc>
                  <a:txBody>
                    <a:bodyPr/>
                    <a:lstStyle/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void Test(int i){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 k;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 = i+9;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……</a:t>
                      </a:r>
                    </a:p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}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A"/>
                    </a:solidFill>
                  </a:tcPr>
                </a:tc>
                <a:tc>
                  <a:txBody>
                    <a:bodyPr/>
                    <a:lstStyle/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Test PROC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push EBP</a:t>
                      </a:r>
                    </a:p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EBP, ESP</a:t>
                      </a:r>
                    </a:p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 ESP, 4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push EAX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DWORD PTR [EBP-4], 9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EAX, [EBP + 8]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 [EBP-4], EAX</a:t>
                      </a:r>
                    </a:p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……</a:t>
                      </a:r>
                    </a:p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pop EAX</a:t>
                      </a:r>
                    </a:p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ESP, EBP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pop EBP</a:t>
                      </a:r>
                    </a:p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 4</a:t>
                      </a:r>
                    </a:p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Test ENDP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Stack frame</a:t>
            </a:r>
            <a:r>
              <a:rPr lang="en-US" dirty="0" smtClean="0"/>
              <a:t> is the segment of the stack containing …</a:t>
            </a:r>
          </a:p>
          <a:p>
            <a:pPr lvl="1"/>
            <a:r>
              <a:rPr lang="en-US" dirty="0" smtClean="0"/>
              <a:t>Saved arguments, registers, and local data structures (if any)</a:t>
            </a:r>
          </a:p>
          <a:p>
            <a:r>
              <a:rPr lang="en-US" dirty="0" smtClean="0"/>
              <a:t>Called also the </a:t>
            </a:r>
            <a:r>
              <a:rPr lang="en-US" dirty="0" smtClean="0">
                <a:solidFill>
                  <a:srgbClr val="FF0000"/>
                </a:solidFill>
              </a:rPr>
              <a:t>activation frame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activation record</a:t>
            </a:r>
          </a:p>
          <a:p>
            <a:r>
              <a:rPr lang="en-US" dirty="0" smtClean="0"/>
              <a:t>Frames are pushed and popped by adjusting …</a:t>
            </a:r>
          </a:p>
          <a:p>
            <a:pPr lvl="1"/>
            <a:r>
              <a:rPr lang="en-US" dirty="0" smtClean="0"/>
              <a:t>Stack pointer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ESP </a:t>
            </a:r>
            <a:r>
              <a:rPr lang="en-US" dirty="0" smtClean="0"/>
              <a:t>and Frame pointer </a:t>
            </a:r>
            <a:r>
              <a:rPr lang="en-US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EBP</a:t>
            </a:r>
          </a:p>
          <a:p>
            <a:pPr lvl="1"/>
            <a:r>
              <a:rPr lang="en-US" dirty="0" smtClean="0"/>
              <a:t>Decrement </a:t>
            </a:r>
            <a:r>
              <a:rPr lang="en-US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ESP </a:t>
            </a:r>
            <a:r>
              <a:rPr lang="en-US" dirty="0" smtClean="0"/>
              <a:t>to allocate stack frame, and increment to free</a:t>
            </a:r>
          </a:p>
          <a:p>
            <a:endParaRPr lang="en-US" dirty="0"/>
          </a:p>
        </p:txBody>
      </p: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503238" y="3932238"/>
            <a:ext cx="1706562" cy="2332037"/>
            <a:chOff x="449" y="2477"/>
            <a:chExt cx="1075" cy="1469"/>
          </a:xfrm>
        </p:grpSpPr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780" y="2736"/>
              <a:ext cx="744" cy="37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r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Frame f()</a:t>
              </a: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780" y="2477"/>
              <a:ext cx="744" cy="25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r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Stack</a:t>
              </a: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780" y="3111"/>
              <a:ext cx="744" cy="8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91440" anchor="b"/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sz="2400" b="1" dirty="0"/>
                <a:t>↓</a:t>
              </a:r>
            </a:p>
            <a:p>
              <a:pPr algn="ctr" eaLnBrk="0" hangingPunct="0">
                <a:spcBef>
                  <a:spcPct val="20000"/>
                </a:spcBef>
              </a:pPr>
              <a:endParaRPr lang="en-US" dirty="0"/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1600" dirty="0"/>
                <a:t>stack grows downwards</a:t>
              </a:r>
            </a:p>
          </p:txBody>
        </p:sp>
        <p:grpSp>
          <p:nvGrpSpPr>
            <p:cNvPr id="9" name="Group 10"/>
            <p:cNvGrpSpPr>
              <a:grpSpLocks/>
            </p:cNvGrpSpPr>
            <p:nvPr/>
          </p:nvGrpSpPr>
          <p:grpSpPr bwMode="auto">
            <a:xfrm>
              <a:off x="447" y="2678"/>
              <a:ext cx="330" cy="173"/>
              <a:chOff x="586" y="2505"/>
              <a:chExt cx="259" cy="173"/>
            </a:xfrm>
          </p:grpSpPr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>
                <a:off x="758" y="2592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" name="Text Box 12"/>
              <p:cNvSpPr txBox="1">
                <a:spLocks noChangeArrowheads="1"/>
              </p:cNvSpPr>
              <p:nvPr/>
            </p:nvSpPr>
            <p:spPr bwMode="auto">
              <a:xfrm>
                <a:off x="586" y="2505"/>
                <a:ext cx="17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0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200" b="1" dirty="0" smtClean="0"/>
                  <a:t>EBP</a:t>
                </a:r>
                <a:endParaRPr lang="en-US" sz="1200" b="1" dirty="0"/>
              </a:p>
            </p:txBody>
          </p:sp>
        </p:grpSp>
        <p:grpSp>
          <p:nvGrpSpPr>
            <p:cNvPr id="10" name="Group 13"/>
            <p:cNvGrpSpPr>
              <a:grpSpLocks/>
            </p:cNvGrpSpPr>
            <p:nvPr/>
          </p:nvGrpSpPr>
          <p:grpSpPr bwMode="auto">
            <a:xfrm>
              <a:off x="447" y="2995"/>
              <a:ext cx="330" cy="173"/>
              <a:chOff x="586" y="2822"/>
              <a:chExt cx="259" cy="173"/>
            </a:xfrm>
          </p:grpSpPr>
          <p:sp>
            <p:nvSpPr>
              <p:cNvPr id="11" name="Line 14"/>
              <p:cNvSpPr>
                <a:spLocks noChangeShapeType="1"/>
              </p:cNvSpPr>
              <p:nvPr/>
            </p:nvSpPr>
            <p:spPr bwMode="auto">
              <a:xfrm>
                <a:off x="758" y="2908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" name="Text Box 15"/>
              <p:cNvSpPr txBox="1">
                <a:spLocks noChangeArrowheads="1"/>
              </p:cNvSpPr>
              <p:nvPr/>
            </p:nvSpPr>
            <p:spPr bwMode="auto">
              <a:xfrm>
                <a:off x="586" y="2822"/>
                <a:ext cx="17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0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200" b="1" dirty="0" smtClean="0"/>
                  <a:t>ESP</a:t>
                </a:r>
                <a:endParaRPr lang="en-US" sz="1200" b="1" dirty="0"/>
              </a:p>
            </p:txBody>
          </p:sp>
        </p:grpSp>
      </p:grpSp>
      <p:grpSp>
        <p:nvGrpSpPr>
          <p:cNvPr id="15" name="Group 51"/>
          <p:cNvGrpSpPr>
            <a:grpSpLocks/>
          </p:cNvGrpSpPr>
          <p:nvPr/>
        </p:nvGrpSpPr>
        <p:grpSpPr bwMode="auto">
          <a:xfrm>
            <a:off x="2571750" y="3932238"/>
            <a:ext cx="1773238" cy="2332037"/>
            <a:chOff x="1657" y="2477"/>
            <a:chExt cx="1117" cy="1469"/>
          </a:xfrm>
        </p:grpSpPr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2030" y="2736"/>
              <a:ext cx="744" cy="37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r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Frame f()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2030" y="2477"/>
              <a:ext cx="744" cy="25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r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Stack</a:t>
              </a:r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2030" y="3456"/>
              <a:ext cx="744" cy="49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91440" rIns="0" bIns="91440" anchor="b"/>
            <a:lstStyle/>
            <a:p>
              <a:pPr algn="ctr" eaLnBrk="0" hangingPunct="0"/>
              <a:r>
                <a:rPr lang="en-US" sz="1600"/>
                <a:t>allocate stack frame</a:t>
              </a:r>
            </a:p>
          </p:txBody>
        </p: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2030" y="3111"/>
              <a:ext cx="744" cy="345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r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Frame g()</a:t>
              </a:r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>
              <a:off x="1937" y="3151"/>
              <a:ext cx="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1657" y="3053"/>
              <a:ext cx="244" cy="1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0" r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200" b="1" dirty="0" smtClean="0"/>
                <a:t>EBP</a:t>
              </a:r>
              <a:endParaRPr lang="en-US" sz="1200" b="1" dirty="0"/>
            </a:p>
          </p:txBody>
        </p:sp>
        <p:sp>
          <p:nvSpPr>
            <p:cNvPr id="22" name="Line 25"/>
            <p:cNvSpPr>
              <a:spLocks noChangeShapeType="1"/>
            </p:cNvSpPr>
            <p:nvPr/>
          </p:nvSpPr>
          <p:spPr bwMode="auto">
            <a:xfrm>
              <a:off x="1937" y="3438"/>
              <a:ext cx="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Text Box 26"/>
            <p:cNvSpPr txBox="1">
              <a:spLocks noChangeArrowheads="1"/>
            </p:cNvSpPr>
            <p:nvPr/>
          </p:nvSpPr>
          <p:spPr bwMode="auto">
            <a:xfrm>
              <a:off x="1657" y="3341"/>
              <a:ext cx="244" cy="1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0" r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200" b="1" dirty="0" smtClean="0"/>
                <a:t>ESP</a:t>
              </a:r>
              <a:endParaRPr lang="en-US" sz="1200" b="1" dirty="0"/>
            </a:p>
          </p:txBody>
        </p:sp>
      </p:grpSp>
      <p:sp>
        <p:nvSpPr>
          <p:cNvPr id="24" name="Text Box 27"/>
          <p:cNvSpPr txBox="1">
            <a:spLocks noChangeArrowheads="1"/>
          </p:cNvSpPr>
          <p:nvPr/>
        </p:nvSpPr>
        <p:spPr bwMode="auto">
          <a:xfrm rot="16200000">
            <a:off x="1840707" y="4488656"/>
            <a:ext cx="1096962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600" b="1" i="1">
                <a:solidFill>
                  <a:srgbClr val="FF0000"/>
                </a:solidFill>
              </a:rPr>
              <a:t>f</a:t>
            </a:r>
            <a:r>
              <a:rPr lang="en-US" sz="1600" b="1">
                <a:solidFill>
                  <a:srgbClr val="FF0000"/>
                </a:solidFill>
              </a:rPr>
              <a:t> calls </a:t>
            </a:r>
            <a:r>
              <a:rPr lang="en-US" sz="1600" b="1" i="1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25" name="Text Box 28"/>
          <p:cNvSpPr txBox="1">
            <a:spLocks noChangeArrowheads="1"/>
          </p:cNvSpPr>
          <p:nvPr/>
        </p:nvSpPr>
        <p:spPr bwMode="auto">
          <a:xfrm rot="16200000">
            <a:off x="4002088" y="5092700"/>
            <a:ext cx="1038225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600" b="1" i="1">
                <a:solidFill>
                  <a:srgbClr val="FF0000"/>
                </a:solidFill>
              </a:rPr>
              <a:t>g</a:t>
            </a:r>
            <a:r>
              <a:rPr lang="en-US" sz="1600" b="1">
                <a:solidFill>
                  <a:srgbClr val="FF0000"/>
                </a:solidFill>
              </a:rPr>
              <a:t> returns</a:t>
            </a:r>
          </a:p>
        </p:txBody>
      </p:sp>
      <p:grpSp>
        <p:nvGrpSpPr>
          <p:cNvPr id="26" name="Group 52"/>
          <p:cNvGrpSpPr>
            <a:grpSpLocks/>
          </p:cNvGrpSpPr>
          <p:nvPr/>
        </p:nvGrpSpPr>
        <p:grpSpPr bwMode="auto">
          <a:xfrm>
            <a:off x="4686302" y="3932238"/>
            <a:ext cx="1700213" cy="2332037"/>
            <a:chOff x="2952" y="2477"/>
            <a:chExt cx="1071" cy="1469"/>
          </a:xfrm>
        </p:grpSpPr>
        <p:sp>
          <p:nvSpPr>
            <p:cNvPr id="27" name="Text Box 30"/>
            <p:cNvSpPr txBox="1">
              <a:spLocks noChangeArrowheads="1"/>
            </p:cNvSpPr>
            <p:nvPr/>
          </p:nvSpPr>
          <p:spPr bwMode="auto">
            <a:xfrm>
              <a:off x="3279" y="2736"/>
              <a:ext cx="744" cy="37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Frame f()</a:t>
              </a:r>
            </a:p>
          </p:txBody>
        </p:sp>
        <p:sp>
          <p:nvSpPr>
            <p:cNvPr id="28" name="Text Box 31"/>
            <p:cNvSpPr txBox="1">
              <a:spLocks noChangeArrowheads="1"/>
            </p:cNvSpPr>
            <p:nvPr/>
          </p:nvSpPr>
          <p:spPr bwMode="auto">
            <a:xfrm>
              <a:off x="3279" y="2477"/>
              <a:ext cx="744" cy="25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Stack</a:t>
              </a:r>
            </a:p>
          </p:txBody>
        </p: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3279" y="3111"/>
              <a:ext cx="744" cy="8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0" bIns="91440" anchor="b"/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sz="2400" b="1"/>
                <a:t>↑</a:t>
              </a:r>
            </a:p>
            <a:p>
              <a:pPr algn="ctr" eaLnBrk="0" hangingPunct="0">
                <a:spcBef>
                  <a:spcPct val="20000"/>
                </a:spcBef>
              </a:pPr>
              <a:endParaRPr lang="en-US"/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1600"/>
                <a:t>free stack frame</a:t>
              </a:r>
            </a:p>
          </p:txBody>
        </p:sp>
        <p:grpSp>
          <p:nvGrpSpPr>
            <p:cNvPr id="30" name="Group 33"/>
            <p:cNvGrpSpPr>
              <a:grpSpLocks/>
            </p:cNvGrpSpPr>
            <p:nvPr/>
          </p:nvGrpSpPr>
          <p:grpSpPr bwMode="auto">
            <a:xfrm>
              <a:off x="2952" y="2678"/>
              <a:ext cx="325" cy="174"/>
              <a:chOff x="554" y="2505"/>
              <a:chExt cx="291" cy="174"/>
            </a:xfrm>
          </p:grpSpPr>
          <p:sp>
            <p:nvSpPr>
              <p:cNvPr id="34" name="Line 34"/>
              <p:cNvSpPr>
                <a:spLocks noChangeShapeType="1"/>
              </p:cNvSpPr>
              <p:nvPr/>
            </p:nvSpPr>
            <p:spPr bwMode="auto">
              <a:xfrm>
                <a:off x="758" y="2592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" name="Text Box 35"/>
              <p:cNvSpPr txBox="1">
                <a:spLocks noChangeArrowheads="1"/>
              </p:cNvSpPr>
              <p:nvPr/>
            </p:nvSpPr>
            <p:spPr bwMode="auto">
              <a:xfrm>
                <a:off x="554" y="2505"/>
                <a:ext cx="203" cy="17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200" b="1" dirty="0" smtClean="0"/>
                  <a:t>EBP</a:t>
                </a:r>
                <a:endParaRPr lang="en-US" sz="1200" b="1" dirty="0"/>
              </a:p>
            </p:txBody>
          </p:sp>
        </p:grpSp>
        <p:grpSp>
          <p:nvGrpSpPr>
            <p:cNvPr id="31" name="Group 36"/>
            <p:cNvGrpSpPr>
              <a:grpSpLocks/>
            </p:cNvGrpSpPr>
            <p:nvPr/>
          </p:nvGrpSpPr>
          <p:grpSpPr bwMode="auto">
            <a:xfrm>
              <a:off x="2952" y="2995"/>
              <a:ext cx="325" cy="174"/>
              <a:chOff x="554" y="2822"/>
              <a:chExt cx="291" cy="174"/>
            </a:xfrm>
          </p:grpSpPr>
          <p:sp>
            <p:nvSpPr>
              <p:cNvPr id="32" name="Line 37"/>
              <p:cNvSpPr>
                <a:spLocks noChangeShapeType="1"/>
              </p:cNvSpPr>
              <p:nvPr/>
            </p:nvSpPr>
            <p:spPr bwMode="auto">
              <a:xfrm>
                <a:off x="758" y="2908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" name="Text Box 38"/>
              <p:cNvSpPr txBox="1">
                <a:spLocks noChangeArrowheads="1"/>
              </p:cNvSpPr>
              <p:nvPr/>
            </p:nvSpPr>
            <p:spPr bwMode="auto">
              <a:xfrm>
                <a:off x="554" y="2822"/>
                <a:ext cx="203" cy="17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200" b="1" dirty="0" smtClean="0"/>
                  <a:t>ESP</a:t>
                </a:r>
                <a:endParaRPr lang="en-US" sz="1200" b="1" dirty="0"/>
              </a:p>
            </p:txBody>
          </p:sp>
        </p:grpSp>
      </p:grpSp>
      <p:grpSp>
        <p:nvGrpSpPr>
          <p:cNvPr id="36" name="Group 53"/>
          <p:cNvGrpSpPr>
            <a:grpSpLocks/>
          </p:cNvGrpSpPr>
          <p:nvPr/>
        </p:nvGrpSpPr>
        <p:grpSpPr bwMode="auto">
          <a:xfrm>
            <a:off x="6386513" y="3840164"/>
            <a:ext cx="1987550" cy="2516188"/>
            <a:chOff x="4023" y="2419"/>
            <a:chExt cx="1252" cy="1585"/>
          </a:xfrm>
        </p:grpSpPr>
        <p:sp>
          <p:nvSpPr>
            <p:cNvPr id="37" name="Line 2"/>
            <p:cNvSpPr>
              <a:spLocks noChangeShapeType="1"/>
            </p:cNvSpPr>
            <p:nvPr/>
          </p:nvSpPr>
          <p:spPr bwMode="auto">
            <a:xfrm>
              <a:off x="4023" y="3110"/>
              <a:ext cx="309" cy="7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3"/>
            <p:cNvSpPr>
              <a:spLocks noChangeShapeType="1"/>
            </p:cNvSpPr>
            <p:nvPr/>
          </p:nvSpPr>
          <p:spPr bwMode="auto">
            <a:xfrm flipV="1">
              <a:off x="4023" y="2523"/>
              <a:ext cx="236" cy="2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9" name="Group 40"/>
            <p:cNvGrpSpPr>
              <a:grpSpLocks/>
            </p:cNvGrpSpPr>
            <p:nvPr/>
          </p:nvGrpSpPr>
          <p:grpSpPr bwMode="auto">
            <a:xfrm>
              <a:off x="4212" y="2419"/>
              <a:ext cx="312" cy="174"/>
              <a:chOff x="543" y="2505"/>
              <a:chExt cx="302" cy="174"/>
            </a:xfrm>
          </p:grpSpPr>
          <p:sp>
            <p:nvSpPr>
              <p:cNvPr id="47" name="Line 41"/>
              <p:cNvSpPr>
                <a:spLocks noChangeShapeType="1"/>
              </p:cNvSpPr>
              <p:nvPr/>
            </p:nvSpPr>
            <p:spPr bwMode="auto">
              <a:xfrm>
                <a:off x="758" y="2592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" name="Text Box 42"/>
              <p:cNvSpPr txBox="1">
                <a:spLocks noChangeArrowheads="1"/>
              </p:cNvSpPr>
              <p:nvPr/>
            </p:nvSpPr>
            <p:spPr bwMode="auto">
              <a:xfrm>
                <a:off x="543" y="2505"/>
                <a:ext cx="216" cy="17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200" b="1" dirty="0" smtClean="0"/>
                  <a:t>EBP</a:t>
                </a:r>
                <a:endParaRPr lang="en-US" sz="1200" b="1" dirty="0"/>
              </a:p>
            </p:txBody>
          </p:sp>
        </p:grpSp>
        <p:sp>
          <p:nvSpPr>
            <p:cNvPr id="40" name="Text Box 43"/>
            <p:cNvSpPr txBox="1">
              <a:spLocks noChangeArrowheads="1"/>
            </p:cNvSpPr>
            <p:nvPr/>
          </p:nvSpPr>
          <p:spPr bwMode="auto">
            <a:xfrm>
              <a:off x="4528" y="2477"/>
              <a:ext cx="747" cy="288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600"/>
                <a:t>arguments</a:t>
              </a:r>
            </a:p>
          </p:txBody>
        </p:sp>
        <p:sp>
          <p:nvSpPr>
            <p:cNvPr id="41" name="Text Box 44"/>
            <p:cNvSpPr txBox="1">
              <a:spLocks noChangeArrowheads="1"/>
            </p:cNvSpPr>
            <p:nvPr/>
          </p:nvSpPr>
          <p:spPr bwMode="auto">
            <a:xfrm>
              <a:off x="4529" y="2765"/>
              <a:ext cx="745" cy="20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600" dirty="0"/>
                <a:t>saved </a:t>
              </a:r>
              <a:r>
                <a:rPr lang="en-US" sz="1600" dirty="0" smtClean="0"/>
                <a:t>EIP</a:t>
              </a:r>
              <a:endParaRPr lang="en-US" sz="1600" dirty="0"/>
            </a:p>
          </p:txBody>
        </p:sp>
        <p:sp>
          <p:nvSpPr>
            <p:cNvPr id="42" name="Text Box 45"/>
            <p:cNvSpPr txBox="1">
              <a:spLocks noChangeArrowheads="1"/>
            </p:cNvSpPr>
            <p:nvPr/>
          </p:nvSpPr>
          <p:spPr bwMode="auto">
            <a:xfrm>
              <a:off x="4529" y="2967"/>
              <a:ext cx="745" cy="374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600"/>
                <a:t>saved registers</a:t>
              </a:r>
            </a:p>
          </p:txBody>
        </p:sp>
        <p:sp>
          <p:nvSpPr>
            <p:cNvPr id="43" name="Text Box 46"/>
            <p:cNvSpPr txBox="1">
              <a:spLocks noChangeArrowheads="1"/>
            </p:cNvSpPr>
            <p:nvPr/>
          </p:nvSpPr>
          <p:spPr bwMode="auto">
            <a:xfrm>
              <a:off x="4529" y="3341"/>
              <a:ext cx="746" cy="60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600"/>
                <a:t>local data structures</a:t>
              </a:r>
            </a:p>
            <a:p>
              <a:pPr algn="ctr" eaLnBrk="0" hangingPunct="0"/>
              <a:r>
                <a:rPr lang="en-US" sz="1600"/>
                <a:t>or variables</a:t>
              </a:r>
            </a:p>
          </p:txBody>
        </p:sp>
        <p:grpSp>
          <p:nvGrpSpPr>
            <p:cNvPr id="44" name="Group 47"/>
            <p:cNvGrpSpPr>
              <a:grpSpLocks/>
            </p:cNvGrpSpPr>
            <p:nvPr/>
          </p:nvGrpSpPr>
          <p:grpSpPr bwMode="auto">
            <a:xfrm>
              <a:off x="4212" y="3830"/>
              <a:ext cx="312" cy="174"/>
              <a:chOff x="543" y="2822"/>
              <a:chExt cx="302" cy="174"/>
            </a:xfrm>
          </p:grpSpPr>
          <p:sp>
            <p:nvSpPr>
              <p:cNvPr id="45" name="Line 48"/>
              <p:cNvSpPr>
                <a:spLocks noChangeShapeType="1"/>
              </p:cNvSpPr>
              <p:nvPr/>
            </p:nvSpPr>
            <p:spPr bwMode="auto">
              <a:xfrm>
                <a:off x="758" y="2908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" name="Text Box 49"/>
              <p:cNvSpPr txBox="1">
                <a:spLocks noChangeArrowheads="1"/>
              </p:cNvSpPr>
              <p:nvPr/>
            </p:nvSpPr>
            <p:spPr bwMode="auto">
              <a:xfrm>
                <a:off x="543" y="2822"/>
                <a:ext cx="216" cy="17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200" b="1" dirty="0" smtClean="0"/>
                  <a:t>ESP</a:t>
                </a:r>
                <a:endParaRPr lang="en-US" sz="1200" b="1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Link Library Overview</a:t>
            </a:r>
          </a:p>
          <a:p>
            <a:pPr eaLnBrk="1" hangingPunct="1"/>
            <a:r>
              <a:rPr lang="en-US" smtClean="0"/>
              <a:t>The Book's Link Library</a:t>
            </a:r>
          </a:p>
          <a:p>
            <a:pPr eaLnBrk="1" hangingPunct="1"/>
            <a:r>
              <a:rPr lang="en-US" smtClean="0"/>
              <a:t>Runtime Stack and Stack Operations</a:t>
            </a:r>
          </a:p>
          <a:p>
            <a:pPr eaLnBrk="1" hangingPunct="1"/>
            <a:r>
              <a:rPr lang="en-US" smtClean="0"/>
              <a:t>Defining and Using Procedures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Program Design Using Procedures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 Design using Procedures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82688"/>
            <a:ext cx="8064500" cy="2016125"/>
          </a:xfrm>
          <a:noFill/>
          <a:ln>
            <a:solidFill>
              <a:schemeClr val="tx1"/>
            </a:solidFill>
          </a:ln>
        </p:spPr>
        <p:txBody>
          <a:bodyPr lIns="90000" tIns="90000" rIns="90000" bIns="0"/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Program Design involves the Following: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Break large tasks into smaller ones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Use a hierarchical structure based on procedure calls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Test individual procedures separately</a:t>
            </a:r>
          </a:p>
        </p:txBody>
      </p:sp>
      <p:sp>
        <p:nvSpPr>
          <p:cNvPr id="997381" name="Text Box 5"/>
          <p:cNvSpPr txBox="1">
            <a:spLocks noChangeArrowheads="1"/>
          </p:cNvSpPr>
          <p:nvPr/>
        </p:nvSpPr>
        <p:spPr bwMode="auto">
          <a:xfrm>
            <a:off x="539750" y="3198813"/>
            <a:ext cx="8064500" cy="1671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90000" bIns="0"/>
          <a:lstStyle/>
          <a:p>
            <a:pPr algn="l">
              <a:spcBef>
                <a:spcPct val="50000"/>
              </a:spcBef>
            </a:pPr>
            <a:r>
              <a:rPr lang="en-US" sz="2400"/>
              <a:t>Integer Summation Program:</a:t>
            </a:r>
          </a:p>
          <a:p>
            <a:pPr algn="l">
              <a:spcBef>
                <a:spcPct val="50000"/>
              </a:spcBef>
            </a:pPr>
            <a:r>
              <a:rPr lang="en-US"/>
              <a:t>Write a program that prompts the user for multiple 32-bit integers, stores them in an array, calculates the array sum, and displays the sum on the screen.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368550" y="4868863"/>
            <a:ext cx="6235700" cy="1381125"/>
            <a:chOff x="1492" y="3067"/>
            <a:chExt cx="3928" cy="870"/>
          </a:xfrm>
        </p:grpSpPr>
        <p:sp>
          <p:nvSpPr>
            <p:cNvPr id="54278" name="Rectangle 6"/>
            <p:cNvSpPr>
              <a:spLocks noChangeArrowheads="1"/>
            </p:cNvSpPr>
            <p:nvPr/>
          </p:nvSpPr>
          <p:spPr bwMode="auto">
            <a:xfrm>
              <a:off x="1492" y="3324"/>
              <a:ext cx="109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Main steps:</a:t>
              </a:r>
            </a:p>
          </p:txBody>
        </p:sp>
        <p:sp>
          <p:nvSpPr>
            <p:cNvPr id="54279" name="Text Box 4"/>
            <p:cNvSpPr txBox="1">
              <a:spLocks noChangeArrowheads="1"/>
            </p:cNvSpPr>
            <p:nvPr/>
          </p:nvSpPr>
          <p:spPr bwMode="auto">
            <a:xfrm>
              <a:off x="2632" y="3067"/>
              <a:ext cx="2788" cy="87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137160" bIns="137160">
              <a:spAutoFit/>
            </a:bodyPr>
            <a:lstStyle/>
            <a:p>
              <a:pPr marL="400050" indent="-400050" algn="l">
                <a:spcBef>
                  <a:spcPct val="30000"/>
                </a:spcBef>
                <a:buFontTx/>
                <a:buAutoNum type="arabicPeriod"/>
              </a:pPr>
              <a:r>
                <a:rPr lang="en-US"/>
                <a:t>Prompt user for multiple integers</a:t>
              </a:r>
            </a:p>
            <a:p>
              <a:pPr marL="400050" indent="-400050" algn="l">
                <a:spcBef>
                  <a:spcPct val="30000"/>
                </a:spcBef>
                <a:buFontTx/>
                <a:buAutoNum type="arabicPeriod"/>
              </a:pPr>
              <a:r>
                <a:rPr lang="en-US"/>
                <a:t>Calculate the sum of the array</a:t>
              </a:r>
            </a:p>
            <a:p>
              <a:pPr marL="400050" indent="-400050" algn="l">
                <a:spcBef>
                  <a:spcPct val="30000"/>
                </a:spcBef>
                <a:buFontTx/>
                <a:buAutoNum type="arabicPeriod"/>
              </a:pPr>
              <a:r>
                <a:rPr lang="en-US"/>
                <a:t>Display the sum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7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7381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 Chart</a:t>
            </a:r>
            <a:endParaRPr lang="en-US" sz="2800" smtClean="0"/>
          </a:p>
        </p:txBody>
      </p:sp>
      <p:grpSp>
        <p:nvGrpSpPr>
          <p:cNvPr id="55299" name="Group 43"/>
          <p:cNvGrpSpPr>
            <a:grpSpLocks/>
          </p:cNvGrpSpPr>
          <p:nvPr/>
        </p:nvGrpSpPr>
        <p:grpSpPr bwMode="auto">
          <a:xfrm>
            <a:off x="1624013" y="1239838"/>
            <a:ext cx="5943600" cy="2819400"/>
            <a:chOff x="1023" y="817"/>
            <a:chExt cx="3744" cy="1776"/>
          </a:xfrm>
        </p:grpSpPr>
        <p:sp>
          <p:nvSpPr>
            <p:cNvPr id="55301" name="AutoShape 7"/>
            <p:cNvSpPr>
              <a:spLocks noChangeAspect="1" noChangeArrowheads="1" noTextEdit="1"/>
            </p:cNvSpPr>
            <p:nvPr/>
          </p:nvSpPr>
          <p:spPr bwMode="auto">
            <a:xfrm>
              <a:off x="1023" y="817"/>
              <a:ext cx="3744" cy="177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2" name="Rectangle 9"/>
            <p:cNvSpPr>
              <a:spLocks noChangeArrowheads="1"/>
            </p:cNvSpPr>
            <p:nvPr/>
          </p:nvSpPr>
          <p:spPr bwMode="auto">
            <a:xfrm>
              <a:off x="2286" y="946"/>
              <a:ext cx="848" cy="364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3" name="Rectangle 11"/>
            <p:cNvSpPr>
              <a:spLocks noChangeArrowheads="1"/>
            </p:cNvSpPr>
            <p:nvPr/>
          </p:nvSpPr>
          <p:spPr bwMode="auto">
            <a:xfrm>
              <a:off x="2352" y="1021"/>
              <a:ext cx="70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Summation</a:t>
              </a:r>
            </a:p>
            <a:p>
              <a:r>
                <a:rPr lang="en-US" sz="1200" b="1">
                  <a:solidFill>
                    <a:srgbClr val="000000"/>
                  </a:solidFill>
                </a:rPr>
                <a:t>Program (main)</a:t>
              </a:r>
              <a:endParaRPr lang="en-US" sz="1200" b="1"/>
            </a:p>
          </p:txBody>
        </p:sp>
        <p:sp>
          <p:nvSpPr>
            <p:cNvPr id="55304" name="Rectangle 12"/>
            <p:cNvSpPr>
              <a:spLocks noChangeArrowheads="1"/>
            </p:cNvSpPr>
            <p:nvPr/>
          </p:nvSpPr>
          <p:spPr bwMode="auto">
            <a:xfrm>
              <a:off x="1137" y="1569"/>
              <a:ext cx="499" cy="364"/>
            </a:xfrm>
            <a:prstGeom prst="rect">
              <a:avLst/>
            </a:prstGeom>
            <a:solidFill>
              <a:srgbClr val="B3B3B3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5" name="Rectangle 13"/>
            <p:cNvSpPr>
              <a:spLocks noChangeArrowheads="1"/>
            </p:cNvSpPr>
            <p:nvPr/>
          </p:nvSpPr>
          <p:spPr bwMode="auto">
            <a:xfrm>
              <a:off x="1234" y="1702"/>
              <a:ext cx="30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Clrscr</a:t>
              </a:r>
              <a:endParaRPr lang="en-US" sz="1200" b="1"/>
            </a:p>
          </p:txBody>
        </p:sp>
        <p:sp>
          <p:nvSpPr>
            <p:cNvPr id="55306" name="Freeform 14"/>
            <p:cNvSpPr>
              <a:spLocks/>
            </p:cNvSpPr>
            <p:nvPr/>
          </p:nvSpPr>
          <p:spPr bwMode="auto">
            <a:xfrm>
              <a:off x="1387" y="1310"/>
              <a:ext cx="1312" cy="259"/>
            </a:xfrm>
            <a:custGeom>
              <a:avLst/>
              <a:gdLst>
                <a:gd name="T0" fmla="*/ 1502 w 1226"/>
                <a:gd name="T1" fmla="*/ 0 h 273"/>
                <a:gd name="T2" fmla="*/ 1502 w 1226"/>
                <a:gd name="T3" fmla="*/ 116 h 273"/>
                <a:gd name="T4" fmla="*/ 0 w 1226"/>
                <a:gd name="T5" fmla="*/ 116 h 273"/>
                <a:gd name="T6" fmla="*/ 0 w 1226"/>
                <a:gd name="T7" fmla="*/ 233 h 2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26"/>
                <a:gd name="T13" fmla="*/ 0 h 273"/>
                <a:gd name="T14" fmla="*/ 1226 w 1226"/>
                <a:gd name="T15" fmla="*/ 273 h 2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26" h="273">
                  <a:moveTo>
                    <a:pt x="1226" y="0"/>
                  </a:moveTo>
                  <a:lnTo>
                    <a:pt x="1226" y="136"/>
                  </a:lnTo>
                  <a:lnTo>
                    <a:pt x="0" y="136"/>
                  </a:lnTo>
                  <a:lnTo>
                    <a:pt x="0" y="273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7" name="Rectangle 15"/>
            <p:cNvSpPr>
              <a:spLocks noChangeArrowheads="1"/>
            </p:cNvSpPr>
            <p:nvPr/>
          </p:nvSpPr>
          <p:spPr bwMode="auto">
            <a:xfrm>
              <a:off x="1755" y="1569"/>
              <a:ext cx="1016" cy="364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8" name="Rectangle 16"/>
            <p:cNvSpPr>
              <a:spLocks noChangeArrowheads="1"/>
            </p:cNvSpPr>
            <p:nvPr/>
          </p:nvSpPr>
          <p:spPr bwMode="auto">
            <a:xfrm>
              <a:off x="1835" y="1702"/>
              <a:ext cx="86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PromptForIntegers</a:t>
              </a:r>
              <a:endParaRPr lang="en-US" sz="1200" b="1"/>
            </a:p>
          </p:txBody>
        </p:sp>
        <p:sp>
          <p:nvSpPr>
            <p:cNvPr id="55309" name="Freeform 17"/>
            <p:cNvSpPr>
              <a:spLocks/>
            </p:cNvSpPr>
            <p:nvPr/>
          </p:nvSpPr>
          <p:spPr bwMode="auto">
            <a:xfrm>
              <a:off x="2272" y="1310"/>
              <a:ext cx="427" cy="259"/>
            </a:xfrm>
            <a:custGeom>
              <a:avLst/>
              <a:gdLst>
                <a:gd name="T0" fmla="*/ 670 w 341"/>
                <a:gd name="T1" fmla="*/ 0 h 273"/>
                <a:gd name="T2" fmla="*/ 670 w 341"/>
                <a:gd name="T3" fmla="*/ 116 h 273"/>
                <a:gd name="T4" fmla="*/ 0 w 341"/>
                <a:gd name="T5" fmla="*/ 116 h 273"/>
                <a:gd name="T6" fmla="*/ 0 w 341"/>
                <a:gd name="T7" fmla="*/ 233 h 2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1"/>
                <a:gd name="T13" fmla="*/ 0 h 273"/>
                <a:gd name="T14" fmla="*/ 341 w 341"/>
                <a:gd name="T15" fmla="*/ 273 h 2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1" h="273">
                  <a:moveTo>
                    <a:pt x="341" y="0"/>
                  </a:moveTo>
                  <a:lnTo>
                    <a:pt x="341" y="136"/>
                  </a:lnTo>
                  <a:lnTo>
                    <a:pt x="0" y="136"/>
                  </a:lnTo>
                  <a:lnTo>
                    <a:pt x="0" y="273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0" name="Rectangle 18"/>
            <p:cNvSpPr>
              <a:spLocks noChangeArrowheads="1"/>
            </p:cNvSpPr>
            <p:nvPr/>
          </p:nvSpPr>
          <p:spPr bwMode="auto">
            <a:xfrm>
              <a:off x="2916" y="1569"/>
              <a:ext cx="653" cy="364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1" name="Rectangle 19"/>
            <p:cNvSpPr>
              <a:spLocks noChangeArrowheads="1"/>
            </p:cNvSpPr>
            <p:nvPr/>
          </p:nvSpPr>
          <p:spPr bwMode="auto">
            <a:xfrm>
              <a:off x="3025" y="1702"/>
              <a:ext cx="45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ArraySum</a:t>
              </a:r>
              <a:endParaRPr lang="en-US" sz="1200" b="1"/>
            </a:p>
          </p:txBody>
        </p:sp>
        <p:sp>
          <p:nvSpPr>
            <p:cNvPr id="55312" name="Rectangle 21"/>
            <p:cNvSpPr>
              <a:spLocks noChangeArrowheads="1"/>
            </p:cNvSpPr>
            <p:nvPr/>
          </p:nvSpPr>
          <p:spPr bwMode="auto">
            <a:xfrm>
              <a:off x="3715" y="1569"/>
              <a:ext cx="693" cy="364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3" name="Rectangle 22"/>
            <p:cNvSpPr>
              <a:spLocks noChangeArrowheads="1"/>
            </p:cNvSpPr>
            <p:nvPr/>
          </p:nvSpPr>
          <p:spPr bwMode="auto">
            <a:xfrm>
              <a:off x="3751" y="1702"/>
              <a:ext cx="617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DisplaySum</a:t>
              </a:r>
              <a:endParaRPr lang="en-US" sz="1200" b="1"/>
            </a:p>
          </p:txBody>
        </p:sp>
        <p:sp>
          <p:nvSpPr>
            <p:cNvPr id="55314" name="Freeform 23"/>
            <p:cNvSpPr>
              <a:spLocks/>
            </p:cNvSpPr>
            <p:nvPr/>
          </p:nvSpPr>
          <p:spPr bwMode="auto">
            <a:xfrm>
              <a:off x="2699" y="1310"/>
              <a:ext cx="1367" cy="259"/>
            </a:xfrm>
            <a:custGeom>
              <a:avLst/>
              <a:gdLst>
                <a:gd name="T0" fmla="*/ 0 w 1453"/>
                <a:gd name="T1" fmla="*/ 0 h 273"/>
                <a:gd name="T2" fmla="*/ 0 w 1453"/>
                <a:gd name="T3" fmla="*/ 116 h 273"/>
                <a:gd name="T4" fmla="*/ 1210 w 1453"/>
                <a:gd name="T5" fmla="*/ 116 h 273"/>
                <a:gd name="T6" fmla="*/ 1210 w 1453"/>
                <a:gd name="T7" fmla="*/ 233 h 2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53"/>
                <a:gd name="T13" fmla="*/ 0 h 273"/>
                <a:gd name="T14" fmla="*/ 1453 w 1453"/>
                <a:gd name="T15" fmla="*/ 273 h 2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53" h="273">
                  <a:moveTo>
                    <a:pt x="0" y="0"/>
                  </a:moveTo>
                  <a:lnTo>
                    <a:pt x="0" y="136"/>
                  </a:lnTo>
                  <a:lnTo>
                    <a:pt x="1453" y="136"/>
                  </a:lnTo>
                  <a:lnTo>
                    <a:pt x="1453" y="273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5" name="Rectangle 24"/>
            <p:cNvSpPr>
              <a:spLocks noChangeArrowheads="1"/>
            </p:cNvSpPr>
            <p:nvPr/>
          </p:nvSpPr>
          <p:spPr bwMode="auto">
            <a:xfrm>
              <a:off x="3339" y="2115"/>
              <a:ext cx="636" cy="363"/>
            </a:xfrm>
            <a:prstGeom prst="rect">
              <a:avLst/>
            </a:prstGeom>
            <a:solidFill>
              <a:srgbClr val="B3B3B3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6" name="Rectangle 25"/>
            <p:cNvSpPr>
              <a:spLocks noChangeArrowheads="1"/>
            </p:cNvSpPr>
            <p:nvPr/>
          </p:nvSpPr>
          <p:spPr bwMode="auto">
            <a:xfrm>
              <a:off x="3400" y="2248"/>
              <a:ext cx="51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WriteString</a:t>
              </a:r>
              <a:endParaRPr lang="en-US" sz="1200" b="1"/>
            </a:p>
          </p:txBody>
        </p:sp>
        <p:sp>
          <p:nvSpPr>
            <p:cNvPr id="55317" name="Freeform 26"/>
            <p:cNvSpPr>
              <a:spLocks/>
            </p:cNvSpPr>
            <p:nvPr/>
          </p:nvSpPr>
          <p:spPr bwMode="auto">
            <a:xfrm>
              <a:off x="3656" y="1933"/>
              <a:ext cx="410" cy="182"/>
            </a:xfrm>
            <a:custGeom>
              <a:avLst/>
              <a:gdLst>
                <a:gd name="T0" fmla="*/ 410 w 410"/>
                <a:gd name="T1" fmla="*/ 0 h 182"/>
                <a:gd name="T2" fmla="*/ 410 w 410"/>
                <a:gd name="T3" fmla="*/ 91 h 182"/>
                <a:gd name="T4" fmla="*/ 0 w 410"/>
                <a:gd name="T5" fmla="*/ 91 h 182"/>
                <a:gd name="T6" fmla="*/ 0 w 410"/>
                <a:gd name="T7" fmla="*/ 182 h 1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0"/>
                <a:gd name="T13" fmla="*/ 0 h 182"/>
                <a:gd name="T14" fmla="*/ 410 w 410"/>
                <a:gd name="T15" fmla="*/ 182 h 1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0" h="182">
                  <a:moveTo>
                    <a:pt x="410" y="0"/>
                  </a:moveTo>
                  <a:lnTo>
                    <a:pt x="410" y="91"/>
                  </a:lnTo>
                  <a:lnTo>
                    <a:pt x="0" y="91"/>
                  </a:lnTo>
                  <a:lnTo>
                    <a:pt x="0" y="18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8" name="Rectangle 27"/>
            <p:cNvSpPr>
              <a:spLocks noChangeArrowheads="1"/>
            </p:cNvSpPr>
            <p:nvPr/>
          </p:nvSpPr>
          <p:spPr bwMode="auto">
            <a:xfrm>
              <a:off x="1568" y="2115"/>
              <a:ext cx="636" cy="363"/>
            </a:xfrm>
            <a:prstGeom prst="rect">
              <a:avLst/>
            </a:prstGeom>
            <a:solidFill>
              <a:srgbClr val="B3B3B3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9" name="Rectangle 28"/>
            <p:cNvSpPr>
              <a:spLocks noChangeArrowheads="1"/>
            </p:cNvSpPr>
            <p:nvPr/>
          </p:nvSpPr>
          <p:spPr bwMode="auto">
            <a:xfrm>
              <a:off x="1624" y="2248"/>
              <a:ext cx="51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WriteString</a:t>
              </a:r>
              <a:endParaRPr lang="en-US" sz="1200" b="1"/>
            </a:p>
          </p:txBody>
        </p:sp>
        <p:sp>
          <p:nvSpPr>
            <p:cNvPr id="55320" name="Freeform 29"/>
            <p:cNvSpPr>
              <a:spLocks/>
            </p:cNvSpPr>
            <p:nvPr/>
          </p:nvSpPr>
          <p:spPr bwMode="auto">
            <a:xfrm>
              <a:off x="1887" y="1933"/>
              <a:ext cx="385" cy="182"/>
            </a:xfrm>
            <a:custGeom>
              <a:avLst/>
              <a:gdLst>
                <a:gd name="T0" fmla="*/ 385 w 385"/>
                <a:gd name="T1" fmla="*/ 0 h 182"/>
                <a:gd name="T2" fmla="*/ 385 w 385"/>
                <a:gd name="T3" fmla="*/ 87 h 182"/>
                <a:gd name="T4" fmla="*/ 0 w 385"/>
                <a:gd name="T5" fmla="*/ 87 h 182"/>
                <a:gd name="T6" fmla="*/ 0 w 385"/>
                <a:gd name="T7" fmla="*/ 182 h 1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5"/>
                <a:gd name="T13" fmla="*/ 0 h 182"/>
                <a:gd name="T14" fmla="*/ 385 w 385"/>
                <a:gd name="T15" fmla="*/ 182 h 1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5" h="182">
                  <a:moveTo>
                    <a:pt x="385" y="0"/>
                  </a:moveTo>
                  <a:lnTo>
                    <a:pt x="385" y="87"/>
                  </a:lnTo>
                  <a:lnTo>
                    <a:pt x="0" y="87"/>
                  </a:lnTo>
                  <a:lnTo>
                    <a:pt x="0" y="18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21" name="Rectangle 30"/>
            <p:cNvSpPr>
              <a:spLocks noChangeArrowheads="1"/>
            </p:cNvSpPr>
            <p:nvPr/>
          </p:nvSpPr>
          <p:spPr bwMode="auto">
            <a:xfrm>
              <a:off x="2295" y="2115"/>
              <a:ext cx="635" cy="363"/>
            </a:xfrm>
            <a:prstGeom prst="rect">
              <a:avLst/>
            </a:prstGeom>
            <a:solidFill>
              <a:srgbClr val="B3B3B3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22" name="Rectangle 31"/>
            <p:cNvSpPr>
              <a:spLocks noChangeArrowheads="1"/>
            </p:cNvSpPr>
            <p:nvPr/>
          </p:nvSpPr>
          <p:spPr bwMode="auto">
            <a:xfrm>
              <a:off x="2437" y="2248"/>
              <a:ext cx="35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ReadInt</a:t>
              </a:r>
              <a:endParaRPr lang="en-US" sz="1200" b="1"/>
            </a:p>
          </p:txBody>
        </p:sp>
        <p:sp>
          <p:nvSpPr>
            <p:cNvPr id="55323" name="Freeform 32"/>
            <p:cNvSpPr>
              <a:spLocks/>
            </p:cNvSpPr>
            <p:nvPr/>
          </p:nvSpPr>
          <p:spPr bwMode="auto">
            <a:xfrm>
              <a:off x="2272" y="1933"/>
              <a:ext cx="341" cy="182"/>
            </a:xfrm>
            <a:custGeom>
              <a:avLst/>
              <a:gdLst>
                <a:gd name="T0" fmla="*/ 0 w 341"/>
                <a:gd name="T1" fmla="*/ 0 h 182"/>
                <a:gd name="T2" fmla="*/ 0 w 341"/>
                <a:gd name="T3" fmla="*/ 87 h 182"/>
                <a:gd name="T4" fmla="*/ 341 w 341"/>
                <a:gd name="T5" fmla="*/ 87 h 182"/>
                <a:gd name="T6" fmla="*/ 341 w 341"/>
                <a:gd name="T7" fmla="*/ 182 h 1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1"/>
                <a:gd name="T13" fmla="*/ 0 h 182"/>
                <a:gd name="T14" fmla="*/ 341 w 341"/>
                <a:gd name="T15" fmla="*/ 182 h 1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1" h="182">
                  <a:moveTo>
                    <a:pt x="0" y="0"/>
                  </a:moveTo>
                  <a:lnTo>
                    <a:pt x="0" y="87"/>
                  </a:lnTo>
                  <a:lnTo>
                    <a:pt x="341" y="87"/>
                  </a:lnTo>
                  <a:lnTo>
                    <a:pt x="341" y="18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24" name="Rectangle 33"/>
            <p:cNvSpPr>
              <a:spLocks noChangeArrowheads="1"/>
            </p:cNvSpPr>
            <p:nvPr/>
          </p:nvSpPr>
          <p:spPr bwMode="auto">
            <a:xfrm>
              <a:off x="4110" y="2115"/>
              <a:ext cx="545" cy="363"/>
            </a:xfrm>
            <a:prstGeom prst="rect">
              <a:avLst/>
            </a:prstGeom>
            <a:solidFill>
              <a:srgbClr val="E6E6E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25" name="Rectangle 34"/>
            <p:cNvSpPr>
              <a:spLocks noChangeArrowheads="1"/>
            </p:cNvSpPr>
            <p:nvPr/>
          </p:nvSpPr>
          <p:spPr bwMode="auto">
            <a:xfrm>
              <a:off x="4110" y="2115"/>
              <a:ext cx="545" cy="363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26" name="Line 35"/>
            <p:cNvSpPr>
              <a:spLocks noChangeShapeType="1"/>
            </p:cNvSpPr>
            <p:nvPr/>
          </p:nvSpPr>
          <p:spPr bwMode="auto">
            <a:xfrm>
              <a:off x="4165" y="2345"/>
              <a:ext cx="436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27" name="Rectangle 36"/>
            <p:cNvSpPr>
              <a:spLocks noChangeArrowheads="1"/>
            </p:cNvSpPr>
            <p:nvPr/>
          </p:nvSpPr>
          <p:spPr bwMode="auto">
            <a:xfrm>
              <a:off x="4277" y="2248"/>
              <a:ext cx="27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Helvetica" pitchFamily="34" charset="0"/>
                </a:rPr>
                <a:t>WriteInt</a:t>
              </a:r>
              <a:endParaRPr lang="en-US"/>
            </a:p>
          </p:txBody>
        </p:sp>
        <p:sp>
          <p:nvSpPr>
            <p:cNvPr id="55328" name="Freeform 37"/>
            <p:cNvSpPr>
              <a:spLocks/>
            </p:cNvSpPr>
            <p:nvPr/>
          </p:nvSpPr>
          <p:spPr bwMode="auto">
            <a:xfrm>
              <a:off x="4066" y="1933"/>
              <a:ext cx="317" cy="182"/>
            </a:xfrm>
            <a:custGeom>
              <a:avLst/>
              <a:gdLst>
                <a:gd name="T0" fmla="*/ 0 w 317"/>
                <a:gd name="T1" fmla="*/ 0 h 182"/>
                <a:gd name="T2" fmla="*/ 0 w 317"/>
                <a:gd name="T3" fmla="*/ 91 h 182"/>
                <a:gd name="T4" fmla="*/ 317 w 317"/>
                <a:gd name="T5" fmla="*/ 91 h 182"/>
                <a:gd name="T6" fmla="*/ 317 w 317"/>
                <a:gd name="T7" fmla="*/ 182 h 1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7"/>
                <a:gd name="T13" fmla="*/ 0 h 182"/>
                <a:gd name="T14" fmla="*/ 317 w 317"/>
                <a:gd name="T15" fmla="*/ 182 h 1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7" h="182">
                  <a:moveTo>
                    <a:pt x="0" y="0"/>
                  </a:moveTo>
                  <a:lnTo>
                    <a:pt x="0" y="91"/>
                  </a:lnTo>
                  <a:lnTo>
                    <a:pt x="317" y="91"/>
                  </a:lnTo>
                  <a:lnTo>
                    <a:pt x="317" y="18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29" name="Rectangle 38"/>
            <p:cNvSpPr>
              <a:spLocks noChangeArrowheads="1"/>
            </p:cNvSpPr>
            <p:nvPr/>
          </p:nvSpPr>
          <p:spPr bwMode="auto">
            <a:xfrm>
              <a:off x="4110" y="2115"/>
              <a:ext cx="545" cy="363"/>
            </a:xfrm>
            <a:prstGeom prst="rect">
              <a:avLst/>
            </a:prstGeom>
            <a:solidFill>
              <a:srgbClr val="B3B3B3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30" name="Rectangle 39"/>
            <p:cNvSpPr>
              <a:spLocks noChangeArrowheads="1"/>
            </p:cNvSpPr>
            <p:nvPr/>
          </p:nvSpPr>
          <p:spPr bwMode="auto">
            <a:xfrm>
              <a:off x="4210" y="2248"/>
              <a:ext cx="35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WriteInt</a:t>
              </a:r>
              <a:endParaRPr lang="en-US" sz="1200" b="1"/>
            </a:p>
          </p:txBody>
        </p:sp>
        <p:sp>
          <p:nvSpPr>
            <p:cNvPr id="55331" name="Freeform 40"/>
            <p:cNvSpPr>
              <a:spLocks/>
            </p:cNvSpPr>
            <p:nvPr/>
          </p:nvSpPr>
          <p:spPr bwMode="auto">
            <a:xfrm>
              <a:off x="2699" y="1310"/>
              <a:ext cx="544" cy="254"/>
            </a:xfrm>
            <a:custGeom>
              <a:avLst/>
              <a:gdLst>
                <a:gd name="T0" fmla="*/ 0 w 1453"/>
                <a:gd name="T1" fmla="*/ 0 h 273"/>
                <a:gd name="T2" fmla="*/ 0 w 1453"/>
                <a:gd name="T3" fmla="*/ 110 h 273"/>
                <a:gd name="T4" fmla="*/ 76 w 1453"/>
                <a:gd name="T5" fmla="*/ 110 h 273"/>
                <a:gd name="T6" fmla="*/ 76 w 1453"/>
                <a:gd name="T7" fmla="*/ 220 h 2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53"/>
                <a:gd name="T13" fmla="*/ 0 h 273"/>
                <a:gd name="T14" fmla="*/ 1453 w 1453"/>
                <a:gd name="T15" fmla="*/ 273 h 2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53" h="273">
                  <a:moveTo>
                    <a:pt x="0" y="0"/>
                  </a:moveTo>
                  <a:lnTo>
                    <a:pt x="0" y="136"/>
                  </a:lnTo>
                  <a:lnTo>
                    <a:pt x="1453" y="136"/>
                  </a:lnTo>
                  <a:lnTo>
                    <a:pt x="1453" y="273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300" name="Text Box 42"/>
          <p:cNvSpPr txBox="1">
            <a:spLocks noChangeArrowheads="1"/>
          </p:cNvSpPr>
          <p:nvPr/>
        </p:nvSpPr>
        <p:spPr bwMode="auto">
          <a:xfrm>
            <a:off x="482600" y="4178300"/>
            <a:ext cx="8294688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marL="400050" indent="-400050" algn="l">
              <a:spcBef>
                <a:spcPct val="50000"/>
              </a:spcBef>
            </a:pPr>
            <a:r>
              <a:rPr lang="en-US" sz="2400"/>
              <a:t>Structure Chart</a:t>
            </a:r>
          </a:p>
          <a:p>
            <a:pPr marL="400050" indent="-400050" algn="l">
              <a:spcBef>
                <a:spcPct val="50000"/>
              </a:spcBef>
            </a:pPr>
            <a:r>
              <a:rPr lang="en-US"/>
              <a:t>Above diagram is called a </a:t>
            </a:r>
            <a:r>
              <a:rPr lang="en-US" b="1">
                <a:solidFill>
                  <a:srgbClr val="FF0000"/>
                </a:solidFill>
              </a:rPr>
              <a:t>structure chart</a:t>
            </a:r>
          </a:p>
          <a:p>
            <a:pPr marL="400050" indent="-400050" algn="l">
              <a:spcBef>
                <a:spcPct val="50000"/>
              </a:spcBef>
            </a:pPr>
            <a:r>
              <a:rPr lang="en-US"/>
              <a:t>Describes program structure, division into procedure, and call sequence</a:t>
            </a:r>
          </a:p>
          <a:p>
            <a:pPr marL="400050" indent="-400050" algn="l">
              <a:spcBef>
                <a:spcPct val="50000"/>
              </a:spcBef>
            </a:pPr>
            <a:r>
              <a:rPr lang="en-US"/>
              <a:t>Link library procedures are shown in grey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Linking to a Library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62938" cy="2573338"/>
          </a:xfrm>
          <a:noFill/>
        </p:spPr>
        <p:txBody>
          <a:bodyPr rIns="0"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Your program links to </a:t>
            </a:r>
            <a:r>
              <a:rPr lang="en-US" b="1" smtClean="0">
                <a:solidFill>
                  <a:srgbClr val="FF0000"/>
                </a:solidFill>
              </a:rPr>
              <a:t>Irvine32.lib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</a:t>
            </a:r>
            <a:r>
              <a:rPr lang="en-US" b="1" smtClean="0">
                <a:solidFill>
                  <a:srgbClr val="FF0000"/>
                </a:solidFill>
              </a:rPr>
              <a:t>link32.exe</a:t>
            </a:r>
            <a:r>
              <a:rPr lang="en-US" smtClean="0"/>
              <a:t> executable file is the 32-bit linker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linker program combines a program's object file with one or more object files and link libraries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To link </a:t>
            </a:r>
            <a:r>
              <a:rPr lang="en-US" b="1" smtClean="0">
                <a:solidFill>
                  <a:srgbClr val="FF0000"/>
                </a:solidFill>
              </a:rPr>
              <a:t>myprog.obj</a:t>
            </a:r>
            <a:r>
              <a:rPr lang="en-US" smtClean="0"/>
              <a:t> to </a:t>
            </a:r>
            <a:r>
              <a:rPr lang="en-US" b="1" smtClean="0">
                <a:solidFill>
                  <a:srgbClr val="FF0000"/>
                </a:solidFill>
              </a:rPr>
              <a:t>Irvine32.lib</a:t>
            </a:r>
            <a:r>
              <a:rPr lang="en-US" smtClean="0"/>
              <a:t> &amp; </a:t>
            </a:r>
            <a:r>
              <a:rPr lang="en-US" b="1" smtClean="0">
                <a:solidFill>
                  <a:srgbClr val="FF0000"/>
                </a:solidFill>
              </a:rPr>
              <a:t>kernel32.lib</a:t>
            </a:r>
            <a:r>
              <a:rPr lang="en-US" smtClean="0"/>
              <a:t> type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z="2000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link32 myprog.obj Irvine32.lib kernel32.lib</a:t>
            </a:r>
          </a:p>
        </p:txBody>
      </p:sp>
      <p:grpSp>
        <p:nvGrpSpPr>
          <p:cNvPr id="8196" name="Group 118"/>
          <p:cNvGrpSpPr>
            <a:grpSpLocks/>
          </p:cNvGrpSpPr>
          <p:nvPr/>
        </p:nvGrpSpPr>
        <p:grpSpPr bwMode="auto">
          <a:xfrm>
            <a:off x="4851400" y="3665538"/>
            <a:ext cx="3810000" cy="2586037"/>
            <a:chOff x="1584" y="2016"/>
            <a:chExt cx="2400" cy="1629"/>
          </a:xfrm>
        </p:grpSpPr>
        <p:sp>
          <p:nvSpPr>
            <p:cNvPr id="8198" name="AutoShape 5"/>
            <p:cNvSpPr>
              <a:spLocks noChangeAspect="1" noChangeArrowheads="1" noTextEdit="1"/>
            </p:cNvSpPr>
            <p:nvPr/>
          </p:nvSpPr>
          <p:spPr bwMode="auto">
            <a:xfrm>
              <a:off x="1584" y="2016"/>
              <a:ext cx="2400" cy="1629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1689" y="2114"/>
              <a:ext cx="926" cy="26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1819" y="2175"/>
              <a:ext cx="73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Your program</a:t>
              </a:r>
              <a:endParaRPr lang="en-US"/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3084" y="2642"/>
              <a:ext cx="776" cy="26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3195" y="2703"/>
              <a:ext cx="6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kernel32.lib</a:t>
              </a:r>
              <a:endParaRPr lang="en-US"/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3084" y="3304"/>
              <a:ext cx="776" cy="26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3195" y="3366"/>
              <a:ext cx="6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kernel32.dll</a:t>
              </a:r>
              <a:endParaRPr lang="en-US"/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>
              <a:off x="3471" y="2906"/>
              <a:ext cx="1" cy="33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auto">
            <a:xfrm>
              <a:off x="3431" y="3223"/>
              <a:ext cx="81" cy="81"/>
            </a:xfrm>
            <a:custGeom>
              <a:avLst/>
              <a:gdLst>
                <a:gd name="T0" fmla="*/ 40 w 81"/>
                <a:gd name="T1" fmla="*/ 81 h 81"/>
                <a:gd name="T2" fmla="*/ 0 w 81"/>
                <a:gd name="T3" fmla="*/ 0 h 81"/>
                <a:gd name="T4" fmla="*/ 5 w 81"/>
                <a:gd name="T5" fmla="*/ 2 h 81"/>
                <a:gd name="T6" fmla="*/ 10 w 81"/>
                <a:gd name="T7" fmla="*/ 4 h 81"/>
                <a:gd name="T8" fmla="*/ 14 w 81"/>
                <a:gd name="T9" fmla="*/ 5 h 81"/>
                <a:gd name="T10" fmla="*/ 19 w 81"/>
                <a:gd name="T11" fmla="*/ 5 h 81"/>
                <a:gd name="T12" fmla="*/ 24 w 81"/>
                <a:gd name="T13" fmla="*/ 7 h 81"/>
                <a:gd name="T14" fmla="*/ 28 w 81"/>
                <a:gd name="T15" fmla="*/ 9 h 81"/>
                <a:gd name="T16" fmla="*/ 33 w 81"/>
                <a:gd name="T17" fmla="*/ 9 h 81"/>
                <a:gd name="T18" fmla="*/ 38 w 81"/>
                <a:gd name="T19" fmla="*/ 9 h 81"/>
                <a:gd name="T20" fmla="*/ 44 w 81"/>
                <a:gd name="T21" fmla="*/ 9 h 81"/>
                <a:gd name="T22" fmla="*/ 49 w 81"/>
                <a:gd name="T23" fmla="*/ 9 h 81"/>
                <a:gd name="T24" fmla="*/ 52 w 81"/>
                <a:gd name="T25" fmla="*/ 9 h 81"/>
                <a:gd name="T26" fmla="*/ 58 w 81"/>
                <a:gd name="T27" fmla="*/ 7 h 81"/>
                <a:gd name="T28" fmla="*/ 63 w 81"/>
                <a:gd name="T29" fmla="*/ 5 h 81"/>
                <a:gd name="T30" fmla="*/ 68 w 81"/>
                <a:gd name="T31" fmla="*/ 5 h 81"/>
                <a:gd name="T32" fmla="*/ 72 w 81"/>
                <a:gd name="T33" fmla="*/ 4 h 81"/>
                <a:gd name="T34" fmla="*/ 77 w 81"/>
                <a:gd name="T35" fmla="*/ 2 h 81"/>
                <a:gd name="T36" fmla="*/ 81 w 81"/>
                <a:gd name="T37" fmla="*/ 0 h 81"/>
                <a:gd name="T38" fmla="*/ 40 w 81"/>
                <a:gd name="T39" fmla="*/ 81 h 8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1"/>
                <a:gd name="T61" fmla="*/ 0 h 81"/>
                <a:gd name="T62" fmla="*/ 81 w 81"/>
                <a:gd name="T63" fmla="*/ 81 h 8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1" h="81">
                  <a:moveTo>
                    <a:pt x="40" y="81"/>
                  </a:moveTo>
                  <a:lnTo>
                    <a:pt x="0" y="0"/>
                  </a:lnTo>
                  <a:lnTo>
                    <a:pt x="5" y="2"/>
                  </a:lnTo>
                  <a:lnTo>
                    <a:pt x="10" y="4"/>
                  </a:lnTo>
                  <a:lnTo>
                    <a:pt x="14" y="5"/>
                  </a:lnTo>
                  <a:lnTo>
                    <a:pt x="19" y="5"/>
                  </a:lnTo>
                  <a:lnTo>
                    <a:pt x="24" y="7"/>
                  </a:lnTo>
                  <a:lnTo>
                    <a:pt x="28" y="9"/>
                  </a:lnTo>
                  <a:lnTo>
                    <a:pt x="33" y="9"/>
                  </a:lnTo>
                  <a:lnTo>
                    <a:pt x="38" y="9"/>
                  </a:lnTo>
                  <a:lnTo>
                    <a:pt x="44" y="9"/>
                  </a:lnTo>
                  <a:lnTo>
                    <a:pt x="49" y="9"/>
                  </a:lnTo>
                  <a:lnTo>
                    <a:pt x="52" y="9"/>
                  </a:lnTo>
                  <a:lnTo>
                    <a:pt x="58" y="7"/>
                  </a:lnTo>
                  <a:lnTo>
                    <a:pt x="63" y="5"/>
                  </a:lnTo>
                  <a:lnTo>
                    <a:pt x="68" y="5"/>
                  </a:lnTo>
                  <a:lnTo>
                    <a:pt x="72" y="4"/>
                  </a:lnTo>
                  <a:lnTo>
                    <a:pt x="77" y="2"/>
                  </a:lnTo>
                  <a:lnTo>
                    <a:pt x="81" y="0"/>
                  </a:lnTo>
                  <a:lnTo>
                    <a:pt x="40" y="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Rectangle 15"/>
            <p:cNvSpPr>
              <a:spLocks noChangeArrowheads="1"/>
            </p:cNvSpPr>
            <p:nvPr/>
          </p:nvSpPr>
          <p:spPr bwMode="auto">
            <a:xfrm>
              <a:off x="3075" y="2114"/>
              <a:ext cx="794" cy="26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Rectangle 16"/>
            <p:cNvSpPr>
              <a:spLocks noChangeArrowheads="1"/>
            </p:cNvSpPr>
            <p:nvPr/>
          </p:nvSpPr>
          <p:spPr bwMode="auto">
            <a:xfrm>
              <a:off x="3212" y="2175"/>
              <a:ext cx="58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Irvine32.lib</a:t>
              </a:r>
              <a:endParaRPr lang="en-US"/>
            </a:p>
          </p:txBody>
        </p:sp>
        <p:sp>
          <p:nvSpPr>
            <p:cNvPr id="8209" name="Line 17"/>
            <p:cNvSpPr>
              <a:spLocks noChangeShapeType="1"/>
            </p:cNvSpPr>
            <p:nvPr/>
          </p:nvSpPr>
          <p:spPr bwMode="auto">
            <a:xfrm>
              <a:off x="2615" y="2246"/>
              <a:ext cx="399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auto">
            <a:xfrm>
              <a:off x="2994" y="2205"/>
              <a:ext cx="81" cy="81"/>
            </a:xfrm>
            <a:custGeom>
              <a:avLst/>
              <a:gdLst>
                <a:gd name="T0" fmla="*/ 81 w 81"/>
                <a:gd name="T1" fmla="*/ 41 h 81"/>
                <a:gd name="T2" fmla="*/ 0 w 81"/>
                <a:gd name="T3" fmla="*/ 81 h 81"/>
                <a:gd name="T4" fmla="*/ 2 w 81"/>
                <a:gd name="T5" fmla="*/ 78 h 81"/>
                <a:gd name="T6" fmla="*/ 6 w 81"/>
                <a:gd name="T7" fmla="*/ 72 h 81"/>
                <a:gd name="T8" fmla="*/ 6 w 81"/>
                <a:gd name="T9" fmla="*/ 67 h 81"/>
                <a:gd name="T10" fmla="*/ 8 w 81"/>
                <a:gd name="T11" fmla="*/ 64 h 81"/>
                <a:gd name="T12" fmla="*/ 9 w 81"/>
                <a:gd name="T13" fmla="*/ 58 h 81"/>
                <a:gd name="T14" fmla="*/ 9 w 81"/>
                <a:gd name="T15" fmla="*/ 53 h 81"/>
                <a:gd name="T16" fmla="*/ 11 w 81"/>
                <a:gd name="T17" fmla="*/ 48 h 81"/>
                <a:gd name="T18" fmla="*/ 11 w 81"/>
                <a:gd name="T19" fmla="*/ 44 h 81"/>
                <a:gd name="T20" fmla="*/ 11 w 81"/>
                <a:gd name="T21" fmla="*/ 39 h 81"/>
                <a:gd name="T22" fmla="*/ 11 w 81"/>
                <a:gd name="T23" fmla="*/ 34 h 81"/>
                <a:gd name="T24" fmla="*/ 9 w 81"/>
                <a:gd name="T25" fmla="*/ 28 h 81"/>
                <a:gd name="T26" fmla="*/ 9 w 81"/>
                <a:gd name="T27" fmla="*/ 23 h 81"/>
                <a:gd name="T28" fmla="*/ 8 w 81"/>
                <a:gd name="T29" fmla="*/ 20 h 81"/>
                <a:gd name="T30" fmla="*/ 6 w 81"/>
                <a:gd name="T31" fmla="*/ 14 h 81"/>
                <a:gd name="T32" fmla="*/ 6 w 81"/>
                <a:gd name="T33" fmla="*/ 9 h 81"/>
                <a:gd name="T34" fmla="*/ 2 w 81"/>
                <a:gd name="T35" fmla="*/ 5 h 81"/>
                <a:gd name="T36" fmla="*/ 0 w 81"/>
                <a:gd name="T37" fmla="*/ 0 h 81"/>
                <a:gd name="T38" fmla="*/ 81 w 81"/>
                <a:gd name="T39" fmla="*/ 41 h 8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1"/>
                <a:gd name="T61" fmla="*/ 0 h 81"/>
                <a:gd name="T62" fmla="*/ 81 w 81"/>
                <a:gd name="T63" fmla="*/ 81 h 8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1" h="81">
                  <a:moveTo>
                    <a:pt x="81" y="41"/>
                  </a:moveTo>
                  <a:lnTo>
                    <a:pt x="0" y="81"/>
                  </a:lnTo>
                  <a:lnTo>
                    <a:pt x="2" y="78"/>
                  </a:lnTo>
                  <a:lnTo>
                    <a:pt x="6" y="72"/>
                  </a:lnTo>
                  <a:lnTo>
                    <a:pt x="6" y="67"/>
                  </a:lnTo>
                  <a:lnTo>
                    <a:pt x="8" y="64"/>
                  </a:lnTo>
                  <a:lnTo>
                    <a:pt x="9" y="58"/>
                  </a:lnTo>
                  <a:lnTo>
                    <a:pt x="9" y="53"/>
                  </a:lnTo>
                  <a:lnTo>
                    <a:pt x="11" y="48"/>
                  </a:lnTo>
                  <a:lnTo>
                    <a:pt x="11" y="44"/>
                  </a:lnTo>
                  <a:lnTo>
                    <a:pt x="11" y="39"/>
                  </a:lnTo>
                  <a:lnTo>
                    <a:pt x="11" y="34"/>
                  </a:lnTo>
                  <a:lnTo>
                    <a:pt x="9" y="28"/>
                  </a:lnTo>
                  <a:lnTo>
                    <a:pt x="9" y="23"/>
                  </a:lnTo>
                  <a:lnTo>
                    <a:pt x="8" y="20"/>
                  </a:lnTo>
                  <a:lnTo>
                    <a:pt x="6" y="14"/>
                  </a:lnTo>
                  <a:lnTo>
                    <a:pt x="6" y="9"/>
                  </a:lnTo>
                  <a:lnTo>
                    <a:pt x="2" y="5"/>
                  </a:lnTo>
                  <a:lnTo>
                    <a:pt x="0" y="0"/>
                  </a:lnTo>
                  <a:lnTo>
                    <a:pt x="81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Rectangle 19"/>
            <p:cNvSpPr>
              <a:spLocks noChangeArrowheads="1"/>
            </p:cNvSpPr>
            <p:nvPr/>
          </p:nvSpPr>
          <p:spPr bwMode="auto">
            <a:xfrm>
              <a:off x="2651" y="2051"/>
              <a:ext cx="37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links to</a:t>
              </a:r>
              <a:endParaRPr lang="en-US"/>
            </a:p>
          </p:txBody>
        </p:sp>
        <p:sp>
          <p:nvSpPr>
            <p:cNvPr id="8212" name="Line 20"/>
            <p:cNvSpPr>
              <a:spLocks noChangeShapeType="1"/>
            </p:cNvSpPr>
            <p:nvPr/>
          </p:nvSpPr>
          <p:spPr bwMode="auto">
            <a:xfrm>
              <a:off x="3471" y="2378"/>
              <a:ext cx="1" cy="20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Freeform 21"/>
            <p:cNvSpPr>
              <a:spLocks/>
            </p:cNvSpPr>
            <p:nvPr/>
          </p:nvSpPr>
          <p:spPr bwMode="auto">
            <a:xfrm>
              <a:off x="3431" y="2561"/>
              <a:ext cx="81" cy="81"/>
            </a:xfrm>
            <a:custGeom>
              <a:avLst/>
              <a:gdLst>
                <a:gd name="T0" fmla="*/ 40 w 81"/>
                <a:gd name="T1" fmla="*/ 81 h 81"/>
                <a:gd name="T2" fmla="*/ 0 w 81"/>
                <a:gd name="T3" fmla="*/ 0 h 81"/>
                <a:gd name="T4" fmla="*/ 5 w 81"/>
                <a:gd name="T5" fmla="*/ 3 h 81"/>
                <a:gd name="T6" fmla="*/ 10 w 81"/>
                <a:gd name="T7" fmla="*/ 5 h 81"/>
                <a:gd name="T8" fmla="*/ 14 w 81"/>
                <a:gd name="T9" fmla="*/ 5 h 81"/>
                <a:gd name="T10" fmla="*/ 19 w 81"/>
                <a:gd name="T11" fmla="*/ 7 h 81"/>
                <a:gd name="T12" fmla="*/ 24 w 81"/>
                <a:gd name="T13" fmla="*/ 9 h 81"/>
                <a:gd name="T14" fmla="*/ 28 w 81"/>
                <a:gd name="T15" fmla="*/ 9 h 81"/>
                <a:gd name="T16" fmla="*/ 33 w 81"/>
                <a:gd name="T17" fmla="*/ 11 h 81"/>
                <a:gd name="T18" fmla="*/ 38 w 81"/>
                <a:gd name="T19" fmla="*/ 11 h 81"/>
                <a:gd name="T20" fmla="*/ 44 w 81"/>
                <a:gd name="T21" fmla="*/ 11 h 81"/>
                <a:gd name="T22" fmla="*/ 49 w 81"/>
                <a:gd name="T23" fmla="*/ 11 h 81"/>
                <a:gd name="T24" fmla="*/ 52 w 81"/>
                <a:gd name="T25" fmla="*/ 9 h 81"/>
                <a:gd name="T26" fmla="*/ 58 w 81"/>
                <a:gd name="T27" fmla="*/ 9 h 81"/>
                <a:gd name="T28" fmla="*/ 63 w 81"/>
                <a:gd name="T29" fmla="*/ 7 h 81"/>
                <a:gd name="T30" fmla="*/ 68 w 81"/>
                <a:gd name="T31" fmla="*/ 5 h 81"/>
                <a:gd name="T32" fmla="*/ 72 w 81"/>
                <a:gd name="T33" fmla="*/ 5 h 81"/>
                <a:gd name="T34" fmla="*/ 77 w 81"/>
                <a:gd name="T35" fmla="*/ 3 h 81"/>
                <a:gd name="T36" fmla="*/ 81 w 81"/>
                <a:gd name="T37" fmla="*/ 0 h 81"/>
                <a:gd name="T38" fmla="*/ 40 w 81"/>
                <a:gd name="T39" fmla="*/ 81 h 8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1"/>
                <a:gd name="T61" fmla="*/ 0 h 81"/>
                <a:gd name="T62" fmla="*/ 81 w 81"/>
                <a:gd name="T63" fmla="*/ 81 h 8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1" h="81">
                  <a:moveTo>
                    <a:pt x="40" y="81"/>
                  </a:moveTo>
                  <a:lnTo>
                    <a:pt x="0" y="0"/>
                  </a:lnTo>
                  <a:lnTo>
                    <a:pt x="5" y="3"/>
                  </a:lnTo>
                  <a:lnTo>
                    <a:pt x="10" y="5"/>
                  </a:lnTo>
                  <a:lnTo>
                    <a:pt x="14" y="5"/>
                  </a:lnTo>
                  <a:lnTo>
                    <a:pt x="19" y="7"/>
                  </a:lnTo>
                  <a:lnTo>
                    <a:pt x="24" y="9"/>
                  </a:lnTo>
                  <a:lnTo>
                    <a:pt x="28" y="9"/>
                  </a:lnTo>
                  <a:lnTo>
                    <a:pt x="33" y="11"/>
                  </a:lnTo>
                  <a:lnTo>
                    <a:pt x="38" y="11"/>
                  </a:lnTo>
                  <a:lnTo>
                    <a:pt x="44" y="11"/>
                  </a:lnTo>
                  <a:lnTo>
                    <a:pt x="49" y="11"/>
                  </a:lnTo>
                  <a:lnTo>
                    <a:pt x="52" y="9"/>
                  </a:lnTo>
                  <a:lnTo>
                    <a:pt x="58" y="9"/>
                  </a:lnTo>
                  <a:lnTo>
                    <a:pt x="63" y="7"/>
                  </a:lnTo>
                  <a:lnTo>
                    <a:pt x="68" y="5"/>
                  </a:lnTo>
                  <a:lnTo>
                    <a:pt x="72" y="5"/>
                  </a:lnTo>
                  <a:lnTo>
                    <a:pt x="77" y="3"/>
                  </a:lnTo>
                  <a:lnTo>
                    <a:pt x="81" y="0"/>
                  </a:lnTo>
                  <a:lnTo>
                    <a:pt x="40" y="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Rectangle 22"/>
            <p:cNvSpPr>
              <a:spLocks noChangeArrowheads="1"/>
            </p:cNvSpPr>
            <p:nvPr/>
          </p:nvSpPr>
          <p:spPr bwMode="auto">
            <a:xfrm>
              <a:off x="2953" y="3031"/>
              <a:ext cx="48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executes</a:t>
              </a:r>
              <a:endParaRPr lang="en-US"/>
            </a:p>
          </p:txBody>
        </p:sp>
        <p:sp>
          <p:nvSpPr>
            <p:cNvPr id="8215" name="Rectangle 24"/>
            <p:cNvSpPr>
              <a:spLocks noChangeArrowheads="1"/>
            </p:cNvSpPr>
            <p:nvPr/>
          </p:nvSpPr>
          <p:spPr bwMode="auto">
            <a:xfrm>
              <a:off x="3050" y="2423"/>
              <a:ext cx="37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links to</a:t>
              </a:r>
              <a:endParaRPr lang="en-US"/>
            </a:p>
          </p:txBody>
        </p:sp>
        <p:sp>
          <p:nvSpPr>
            <p:cNvPr id="8216" name="Line 26"/>
            <p:cNvSpPr>
              <a:spLocks noChangeShapeType="1"/>
            </p:cNvSpPr>
            <p:nvPr/>
          </p:nvSpPr>
          <p:spPr bwMode="auto">
            <a:xfrm>
              <a:off x="2152" y="2378"/>
              <a:ext cx="1" cy="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Line 27"/>
            <p:cNvSpPr>
              <a:spLocks noChangeShapeType="1"/>
            </p:cNvSpPr>
            <p:nvPr/>
          </p:nvSpPr>
          <p:spPr bwMode="auto">
            <a:xfrm>
              <a:off x="2152" y="2392"/>
              <a:ext cx="1" cy="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Line 28"/>
            <p:cNvSpPr>
              <a:spLocks noChangeShapeType="1"/>
            </p:cNvSpPr>
            <p:nvPr/>
          </p:nvSpPr>
          <p:spPr bwMode="auto">
            <a:xfrm>
              <a:off x="2152" y="2406"/>
              <a:ext cx="1" cy="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Line 29"/>
            <p:cNvSpPr>
              <a:spLocks noChangeShapeType="1"/>
            </p:cNvSpPr>
            <p:nvPr/>
          </p:nvSpPr>
          <p:spPr bwMode="auto">
            <a:xfrm>
              <a:off x="2152" y="2420"/>
              <a:ext cx="1" cy="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Line 30"/>
            <p:cNvSpPr>
              <a:spLocks noChangeShapeType="1"/>
            </p:cNvSpPr>
            <p:nvPr/>
          </p:nvSpPr>
          <p:spPr bwMode="auto">
            <a:xfrm>
              <a:off x="2152" y="2434"/>
              <a:ext cx="1" cy="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31"/>
            <p:cNvSpPr>
              <a:spLocks noChangeShapeType="1"/>
            </p:cNvSpPr>
            <p:nvPr/>
          </p:nvSpPr>
          <p:spPr bwMode="auto">
            <a:xfrm>
              <a:off x="2152" y="2448"/>
              <a:ext cx="1" cy="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32"/>
            <p:cNvSpPr>
              <a:spLocks noChangeShapeType="1"/>
            </p:cNvSpPr>
            <p:nvPr/>
          </p:nvSpPr>
          <p:spPr bwMode="auto">
            <a:xfrm>
              <a:off x="2152" y="2462"/>
              <a:ext cx="1" cy="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Line 33"/>
            <p:cNvSpPr>
              <a:spLocks noChangeShapeType="1"/>
            </p:cNvSpPr>
            <p:nvPr/>
          </p:nvSpPr>
          <p:spPr bwMode="auto">
            <a:xfrm>
              <a:off x="2152" y="2476"/>
              <a:ext cx="1" cy="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Line 34"/>
            <p:cNvSpPr>
              <a:spLocks noChangeShapeType="1"/>
            </p:cNvSpPr>
            <p:nvPr/>
          </p:nvSpPr>
          <p:spPr bwMode="auto">
            <a:xfrm>
              <a:off x="2152" y="2491"/>
              <a:ext cx="1" cy="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Line 35"/>
            <p:cNvSpPr>
              <a:spLocks noChangeShapeType="1"/>
            </p:cNvSpPr>
            <p:nvPr/>
          </p:nvSpPr>
          <p:spPr bwMode="auto">
            <a:xfrm>
              <a:off x="2152" y="2505"/>
              <a:ext cx="1" cy="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Line 36"/>
            <p:cNvSpPr>
              <a:spLocks noChangeShapeType="1"/>
            </p:cNvSpPr>
            <p:nvPr/>
          </p:nvSpPr>
          <p:spPr bwMode="auto">
            <a:xfrm>
              <a:off x="2152" y="2519"/>
              <a:ext cx="1" cy="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Line 37"/>
            <p:cNvSpPr>
              <a:spLocks noChangeShapeType="1"/>
            </p:cNvSpPr>
            <p:nvPr/>
          </p:nvSpPr>
          <p:spPr bwMode="auto">
            <a:xfrm>
              <a:off x="2152" y="2533"/>
              <a:ext cx="1" cy="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Line 38"/>
            <p:cNvSpPr>
              <a:spLocks noChangeShapeType="1"/>
            </p:cNvSpPr>
            <p:nvPr/>
          </p:nvSpPr>
          <p:spPr bwMode="auto">
            <a:xfrm>
              <a:off x="2152" y="2547"/>
              <a:ext cx="1" cy="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Line 39"/>
            <p:cNvSpPr>
              <a:spLocks noChangeShapeType="1"/>
            </p:cNvSpPr>
            <p:nvPr/>
          </p:nvSpPr>
          <p:spPr bwMode="auto">
            <a:xfrm>
              <a:off x="2152" y="2561"/>
              <a:ext cx="1" cy="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Line 40"/>
            <p:cNvSpPr>
              <a:spLocks noChangeShapeType="1"/>
            </p:cNvSpPr>
            <p:nvPr/>
          </p:nvSpPr>
          <p:spPr bwMode="auto">
            <a:xfrm>
              <a:off x="2152" y="2575"/>
              <a:ext cx="1" cy="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Line 41"/>
            <p:cNvSpPr>
              <a:spLocks noChangeShapeType="1"/>
            </p:cNvSpPr>
            <p:nvPr/>
          </p:nvSpPr>
          <p:spPr bwMode="auto">
            <a:xfrm>
              <a:off x="2152" y="2589"/>
              <a:ext cx="1" cy="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Line 42"/>
            <p:cNvSpPr>
              <a:spLocks noChangeShapeType="1"/>
            </p:cNvSpPr>
            <p:nvPr/>
          </p:nvSpPr>
          <p:spPr bwMode="auto">
            <a:xfrm>
              <a:off x="2152" y="2603"/>
              <a:ext cx="1" cy="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Line 43"/>
            <p:cNvSpPr>
              <a:spLocks noChangeShapeType="1"/>
            </p:cNvSpPr>
            <p:nvPr/>
          </p:nvSpPr>
          <p:spPr bwMode="auto">
            <a:xfrm>
              <a:off x="2152" y="2617"/>
              <a:ext cx="1" cy="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Line 44"/>
            <p:cNvSpPr>
              <a:spLocks noChangeShapeType="1"/>
            </p:cNvSpPr>
            <p:nvPr/>
          </p:nvSpPr>
          <p:spPr bwMode="auto">
            <a:xfrm>
              <a:off x="2152" y="2631"/>
              <a:ext cx="1" cy="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Line 45"/>
            <p:cNvSpPr>
              <a:spLocks noChangeShapeType="1"/>
            </p:cNvSpPr>
            <p:nvPr/>
          </p:nvSpPr>
          <p:spPr bwMode="auto">
            <a:xfrm>
              <a:off x="2152" y="2645"/>
              <a:ext cx="1" cy="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Line 46"/>
            <p:cNvSpPr>
              <a:spLocks noChangeShapeType="1"/>
            </p:cNvSpPr>
            <p:nvPr/>
          </p:nvSpPr>
          <p:spPr bwMode="auto">
            <a:xfrm>
              <a:off x="2152" y="2660"/>
              <a:ext cx="1" cy="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7" name="Line 47"/>
            <p:cNvSpPr>
              <a:spLocks noChangeShapeType="1"/>
            </p:cNvSpPr>
            <p:nvPr/>
          </p:nvSpPr>
          <p:spPr bwMode="auto">
            <a:xfrm>
              <a:off x="2152" y="2674"/>
              <a:ext cx="1" cy="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8" name="Line 48"/>
            <p:cNvSpPr>
              <a:spLocks noChangeShapeType="1"/>
            </p:cNvSpPr>
            <p:nvPr/>
          </p:nvSpPr>
          <p:spPr bwMode="auto">
            <a:xfrm>
              <a:off x="2152" y="2688"/>
              <a:ext cx="1" cy="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9" name="Line 49"/>
            <p:cNvSpPr>
              <a:spLocks noChangeShapeType="1"/>
            </p:cNvSpPr>
            <p:nvPr/>
          </p:nvSpPr>
          <p:spPr bwMode="auto">
            <a:xfrm>
              <a:off x="2152" y="2702"/>
              <a:ext cx="1" cy="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0" name="Line 50"/>
            <p:cNvSpPr>
              <a:spLocks noChangeShapeType="1"/>
            </p:cNvSpPr>
            <p:nvPr/>
          </p:nvSpPr>
          <p:spPr bwMode="auto">
            <a:xfrm>
              <a:off x="2152" y="2716"/>
              <a:ext cx="1" cy="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1" name="Line 51"/>
            <p:cNvSpPr>
              <a:spLocks noChangeShapeType="1"/>
            </p:cNvSpPr>
            <p:nvPr/>
          </p:nvSpPr>
          <p:spPr bwMode="auto">
            <a:xfrm>
              <a:off x="2152" y="2730"/>
              <a:ext cx="1" cy="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2" name="Line 52"/>
            <p:cNvSpPr>
              <a:spLocks noChangeShapeType="1"/>
            </p:cNvSpPr>
            <p:nvPr/>
          </p:nvSpPr>
          <p:spPr bwMode="auto">
            <a:xfrm>
              <a:off x="2152" y="2744"/>
              <a:ext cx="1" cy="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3" name="Line 53"/>
            <p:cNvSpPr>
              <a:spLocks noChangeShapeType="1"/>
            </p:cNvSpPr>
            <p:nvPr/>
          </p:nvSpPr>
          <p:spPr bwMode="auto">
            <a:xfrm>
              <a:off x="2152" y="2758"/>
              <a:ext cx="1" cy="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4" name="Freeform 54"/>
            <p:cNvSpPr>
              <a:spLocks/>
            </p:cNvSpPr>
            <p:nvPr/>
          </p:nvSpPr>
          <p:spPr bwMode="auto">
            <a:xfrm>
              <a:off x="2152" y="2772"/>
              <a:ext cx="7" cy="2"/>
            </a:xfrm>
            <a:custGeom>
              <a:avLst/>
              <a:gdLst>
                <a:gd name="T0" fmla="*/ 0 w 4"/>
                <a:gd name="T1" fmla="*/ 0 h 1"/>
                <a:gd name="T2" fmla="*/ 0 w 4"/>
                <a:gd name="T3" fmla="*/ 8 h 1"/>
                <a:gd name="T4" fmla="*/ 21 w 4"/>
                <a:gd name="T5" fmla="*/ 8 h 1"/>
                <a:gd name="T6" fmla="*/ 0 60000 65536"/>
                <a:gd name="T7" fmla="*/ 0 60000 65536"/>
                <a:gd name="T8" fmla="*/ 0 60000 65536"/>
                <a:gd name="T9" fmla="*/ 0 w 4"/>
                <a:gd name="T10" fmla="*/ 0 h 1"/>
                <a:gd name="T11" fmla="*/ 4 w 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1">
                  <a:moveTo>
                    <a:pt x="0" y="0"/>
                  </a:moveTo>
                  <a:lnTo>
                    <a:pt x="0" y="1"/>
                  </a:lnTo>
                  <a:lnTo>
                    <a:pt x="4" y="1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5" name="Line 55"/>
            <p:cNvSpPr>
              <a:spLocks noChangeShapeType="1"/>
            </p:cNvSpPr>
            <p:nvPr/>
          </p:nvSpPr>
          <p:spPr bwMode="auto">
            <a:xfrm>
              <a:off x="2166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6" name="Line 56"/>
            <p:cNvSpPr>
              <a:spLocks noChangeShapeType="1"/>
            </p:cNvSpPr>
            <p:nvPr/>
          </p:nvSpPr>
          <p:spPr bwMode="auto">
            <a:xfrm>
              <a:off x="2180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7" name="Line 57"/>
            <p:cNvSpPr>
              <a:spLocks noChangeShapeType="1"/>
            </p:cNvSpPr>
            <p:nvPr/>
          </p:nvSpPr>
          <p:spPr bwMode="auto">
            <a:xfrm>
              <a:off x="2194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8" name="Line 58"/>
            <p:cNvSpPr>
              <a:spLocks noChangeShapeType="1"/>
            </p:cNvSpPr>
            <p:nvPr/>
          </p:nvSpPr>
          <p:spPr bwMode="auto">
            <a:xfrm>
              <a:off x="2208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9" name="Line 59"/>
            <p:cNvSpPr>
              <a:spLocks noChangeShapeType="1"/>
            </p:cNvSpPr>
            <p:nvPr/>
          </p:nvSpPr>
          <p:spPr bwMode="auto">
            <a:xfrm>
              <a:off x="2222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0" name="Line 60"/>
            <p:cNvSpPr>
              <a:spLocks noChangeShapeType="1"/>
            </p:cNvSpPr>
            <p:nvPr/>
          </p:nvSpPr>
          <p:spPr bwMode="auto">
            <a:xfrm>
              <a:off x="2236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1" name="Line 61"/>
            <p:cNvSpPr>
              <a:spLocks noChangeShapeType="1"/>
            </p:cNvSpPr>
            <p:nvPr/>
          </p:nvSpPr>
          <p:spPr bwMode="auto">
            <a:xfrm>
              <a:off x="2250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2" name="Line 62"/>
            <p:cNvSpPr>
              <a:spLocks noChangeShapeType="1"/>
            </p:cNvSpPr>
            <p:nvPr/>
          </p:nvSpPr>
          <p:spPr bwMode="auto">
            <a:xfrm>
              <a:off x="2265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3" name="Line 63"/>
            <p:cNvSpPr>
              <a:spLocks noChangeShapeType="1"/>
            </p:cNvSpPr>
            <p:nvPr/>
          </p:nvSpPr>
          <p:spPr bwMode="auto">
            <a:xfrm>
              <a:off x="2279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4" name="Line 64"/>
            <p:cNvSpPr>
              <a:spLocks noChangeShapeType="1"/>
            </p:cNvSpPr>
            <p:nvPr/>
          </p:nvSpPr>
          <p:spPr bwMode="auto">
            <a:xfrm>
              <a:off x="2293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5" name="Line 65"/>
            <p:cNvSpPr>
              <a:spLocks noChangeShapeType="1"/>
            </p:cNvSpPr>
            <p:nvPr/>
          </p:nvSpPr>
          <p:spPr bwMode="auto">
            <a:xfrm>
              <a:off x="2307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6" name="Line 66"/>
            <p:cNvSpPr>
              <a:spLocks noChangeShapeType="1"/>
            </p:cNvSpPr>
            <p:nvPr/>
          </p:nvSpPr>
          <p:spPr bwMode="auto">
            <a:xfrm>
              <a:off x="2321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7" name="Line 67"/>
            <p:cNvSpPr>
              <a:spLocks noChangeShapeType="1"/>
            </p:cNvSpPr>
            <p:nvPr/>
          </p:nvSpPr>
          <p:spPr bwMode="auto">
            <a:xfrm>
              <a:off x="2335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8" name="Line 68"/>
            <p:cNvSpPr>
              <a:spLocks noChangeShapeType="1"/>
            </p:cNvSpPr>
            <p:nvPr/>
          </p:nvSpPr>
          <p:spPr bwMode="auto">
            <a:xfrm>
              <a:off x="2349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9" name="Line 69"/>
            <p:cNvSpPr>
              <a:spLocks noChangeShapeType="1"/>
            </p:cNvSpPr>
            <p:nvPr/>
          </p:nvSpPr>
          <p:spPr bwMode="auto">
            <a:xfrm>
              <a:off x="2363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0" name="Line 70"/>
            <p:cNvSpPr>
              <a:spLocks noChangeShapeType="1"/>
            </p:cNvSpPr>
            <p:nvPr/>
          </p:nvSpPr>
          <p:spPr bwMode="auto">
            <a:xfrm>
              <a:off x="2377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1" name="Line 71"/>
            <p:cNvSpPr>
              <a:spLocks noChangeShapeType="1"/>
            </p:cNvSpPr>
            <p:nvPr/>
          </p:nvSpPr>
          <p:spPr bwMode="auto">
            <a:xfrm>
              <a:off x="2391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2" name="Line 72"/>
            <p:cNvSpPr>
              <a:spLocks noChangeShapeType="1"/>
            </p:cNvSpPr>
            <p:nvPr/>
          </p:nvSpPr>
          <p:spPr bwMode="auto">
            <a:xfrm>
              <a:off x="2405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3" name="Line 73"/>
            <p:cNvSpPr>
              <a:spLocks noChangeShapeType="1"/>
            </p:cNvSpPr>
            <p:nvPr/>
          </p:nvSpPr>
          <p:spPr bwMode="auto">
            <a:xfrm>
              <a:off x="2419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4" name="Line 74"/>
            <p:cNvSpPr>
              <a:spLocks noChangeShapeType="1"/>
            </p:cNvSpPr>
            <p:nvPr/>
          </p:nvSpPr>
          <p:spPr bwMode="auto">
            <a:xfrm>
              <a:off x="2433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5" name="Line 75"/>
            <p:cNvSpPr>
              <a:spLocks noChangeShapeType="1"/>
            </p:cNvSpPr>
            <p:nvPr/>
          </p:nvSpPr>
          <p:spPr bwMode="auto">
            <a:xfrm>
              <a:off x="2447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6" name="Line 76"/>
            <p:cNvSpPr>
              <a:spLocks noChangeShapeType="1"/>
            </p:cNvSpPr>
            <p:nvPr/>
          </p:nvSpPr>
          <p:spPr bwMode="auto">
            <a:xfrm>
              <a:off x="2462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7" name="Line 77"/>
            <p:cNvSpPr>
              <a:spLocks noChangeShapeType="1"/>
            </p:cNvSpPr>
            <p:nvPr/>
          </p:nvSpPr>
          <p:spPr bwMode="auto">
            <a:xfrm>
              <a:off x="2476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8" name="Line 78"/>
            <p:cNvSpPr>
              <a:spLocks noChangeShapeType="1"/>
            </p:cNvSpPr>
            <p:nvPr/>
          </p:nvSpPr>
          <p:spPr bwMode="auto">
            <a:xfrm>
              <a:off x="2490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9" name="Line 79"/>
            <p:cNvSpPr>
              <a:spLocks noChangeShapeType="1"/>
            </p:cNvSpPr>
            <p:nvPr/>
          </p:nvSpPr>
          <p:spPr bwMode="auto">
            <a:xfrm>
              <a:off x="2504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0" name="Line 80"/>
            <p:cNvSpPr>
              <a:spLocks noChangeShapeType="1"/>
            </p:cNvSpPr>
            <p:nvPr/>
          </p:nvSpPr>
          <p:spPr bwMode="auto">
            <a:xfrm>
              <a:off x="2518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1" name="Line 81"/>
            <p:cNvSpPr>
              <a:spLocks noChangeShapeType="1"/>
            </p:cNvSpPr>
            <p:nvPr/>
          </p:nvSpPr>
          <p:spPr bwMode="auto">
            <a:xfrm>
              <a:off x="2532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2" name="Line 82"/>
            <p:cNvSpPr>
              <a:spLocks noChangeShapeType="1"/>
            </p:cNvSpPr>
            <p:nvPr/>
          </p:nvSpPr>
          <p:spPr bwMode="auto">
            <a:xfrm>
              <a:off x="2546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3" name="Line 83"/>
            <p:cNvSpPr>
              <a:spLocks noChangeShapeType="1"/>
            </p:cNvSpPr>
            <p:nvPr/>
          </p:nvSpPr>
          <p:spPr bwMode="auto">
            <a:xfrm>
              <a:off x="2560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4" name="Line 84"/>
            <p:cNvSpPr>
              <a:spLocks noChangeShapeType="1"/>
            </p:cNvSpPr>
            <p:nvPr/>
          </p:nvSpPr>
          <p:spPr bwMode="auto">
            <a:xfrm>
              <a:off x="2574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5" name="Line 85"/>
            <p:cNvSpPr>
              <a:spLocks noChangeShapeType="1"/>
            </p:cNvSpPr>
            <p:nvPr/>
          </p:nvSpPr>
          <p:spPr bwMode="auto">
            <a:xfrm>
              <a:off x="2588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6" name="Line 86"/>
            <p:cNvSpPr>
              <a:spLocks noChangeShapeType="1"/>
            </p:cNvSpPr>
            <p:nvPr/>
          </p:nvSpPr>
          <p:spPr bwMode="auto">
            <a:xfrm>
              <a:off x="2602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7" name="Line 87"/>
            <p:cNvSpPr>
              <a:spLocks noChangeShapeType="1"/>
            </p:cNvSpPr>
            <p:nvPr/>
          </p:nvSpPr>
          <p:spPr bwMode="auto">
            <a:xfrm>
              <a:off x="2616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8" name="Line 88"/>
            <p:cNvSpPr>
              <a:spLocks noChangeShapeType="1"/>
            </p:cNvSpPr>
            <p:nvPr/>
          </p:nvSpPr>
          <p:spPr bwMode="auto">
            <a:xfrm>
              <a:off x="2630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9" name="Line 89"/>
            <p:cNvSpPr>
              <a:spLocks noChangeShapeType="1"/>
            </p:cNvSpPr>
            <p:nvPr/>
          </p:nvSpPr>
          <p:spPr bwMode="auto">
            <a:xfrm>
              <a:off x="2644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0" name="Line 90"/>
            <p:cNvSpPr>
              <a:spLocks noChangeShapeType="1"/>
            </p:cNvSpPr>
            <p:nvPr/>
          </p:nvSpPr>
          <p:spPr bwMode="auto">
            <a:xfrm>
              <a:off x="2659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1" name="Line 91"/>
            <p:cNvSpPr>
              <a:spLocks noChangeShapeType="1"/>
            </p:cNvSpPr>
            <p:nvPr/>
          </p:nvSpPr>
          <p:spPr bwMode="auto">
            <a:xfrm>
              <a:off x="2673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2" name="Line 92"/>
            <p:cNvSpPr>
              <a:spLocks noChangeShapeType="1"/>
            </p:cNvSpPr>
            <p:nvPr/>
          </p:nvSpPr>
          <p:spPr bwMode="auto">
            <a:xfrm>
              <a:off x="2687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3" name="Line 93"/>
            <p:cNvSpPr>
              <a:spLocks noChangeShapeType="1"/>
            </p:cNvSpPr>
            <p:nvPr/>
          </p:nvSpPr>
          <p:spPr bwMode="auto">
            <a:xfrm>
              <a:off x="2701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4" name="Line 94"/>
            <p:cNvSpPr>
              <a:spLocks noChangeShapeType="1"/>
            </p:cNvSpPr>
            <p:nvPr/>
          </p:nvSpPr>
          <p:spPr bwMode="auto">
            <a:xfrm>
              <a:off x="2715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5" name="Line 95"/>
            <p:cNvSpPr>
              <a:spLocks noChangeShapeType="1"/>
            </p:cNvSpPr>
            <p:nvPr/>
          </p:nvSpPr>
          <p:spPr bwMode="auto">
            <a:xfrm>
              <a:off x="2729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6" name="Line 96"/>
            <p:cNvSpPr>
              <a:spLocks noChangeShapeType="1"/>
            </p:cNvSpPr>
            <p:nvPr/>
          </p:nvSpPr>
          <p:spPr bwMode="auto">
            <a:xfrm>
              <a:off x="2743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7" name="Line 97"/>
            <p:cNvSpPr>
              <a:spLocks noChangeShapeType="1"/>
            </p:cNvSpPr>
            <p:nvPr/>
          </p:nvSpPr>
          <p:spPr bwMode="auto">
            <a:xfrm>
              <a:off x="2757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8" name="Line 98"/>
            <p:cNvSpPr>
              <a:spLocks noChangeShapeType="1"/>
            </p:cNvSpPr>
            <p:nvPr/>
          </p:nvSpPr>
          <p:spPr bwMode="auto">
            <a:xfrm>
              <a:off x="2771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9" name="Line 99"/>
            <p:cNvSpPr>
              <a:spLocks noChangeShapeType="1"/>
            </p:cNvSpPr>
            <p:nvPr/>
          </p:nvSpPr>
          <p:spPr bwMode="auto">
            <a:xfrm>
              <a:off x="2785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0" name="Line 100"/>
            <p:cNvSpPr>
              <a:spLocks noChangeShapeType="1"/>
            </p:cNvSpPr>
            <p:nvPr/>
          </p:nvSpPr>
          <p:spPr bwMode="auto">
            <a:xfrm>
              <a:off x="2799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1" name="Line 101"/>
            <p:cNvSpPr>
              <a:spLocks noChangeShapeType="1"/>
            </p:cNvSpPr>
            <p:nvPr/>
          </p:nvSpPr>
          <p:spPr bwMode="auto">
            <a:xfrm>
              <a:off x="2813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2" name="Line 102"/>
            <p:cNvSpPr>
              <a:spLocks noChangeShapeType="1"/>
            </p:cNvSpPr>
            <p:nvPr/>
          </p:nvSpPr>
          <p:spPr bwMode="auto">
            <a:xfrm>
              <a:off x="2827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3" name="Line 103"/>
            <p:cNvSpPr>
              <a:spLocks noChangeShapeType="1"/>
            </p:cNvSpPr>
            <p:nvPr/>
          </p:nvSpPr>
          <p:spPr bwMode="auto">
            <a:xfrm>
              <a:off x="2841" y="2774"/>
              <a:ext cx="8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4" name="Line 104"/>
            <p:cNvSpPr>
              <a:spLocks noChangeShapeType="1"/>
            </p:cNvSpPr>
            <p:nvPr/>
          </p:nvSpPr>
          <p:spPr bwMode="auto">
            <a:xfrm>
              <a:off x="2856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5" name="Line 105"/>
            <p:cNvSpPr>
              <a:spLocks noChangeShapeType="1"/>
            </p:cNvSpPr>
            <p:nvPr/>
          </p:nvSpPr>
          <p:spPr bwMode="auto">
            <a:xfrm>
              <a:off x="2870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6" name="Line 106"/>
            <p:cNvSpPr>
              <a:spLocks noChangeShapeType="1"/>
            </p:cNvSpPr>
            <p:nvPr/>
          </p:nvSpPr>
          <p:spPr bwMode="auto">
            <a:xfrm>
              <a:off x="2884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7" name="Line 107"/>
            <p:cNvSpPr>
              <a:spLocks noChangeShapeType="1"/>
            </p:cNvSpPr>
            <p:nvPr/>
          </p:nvSpPr>
          <p:spPr bwMode="auto">
            <a:xfrm>
              <a:off x="2898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8" name="Line 108"/>
            <p:cNvSpPr>
              <a:spLocks noChangeShapeType="1"/>
            </p:cNvSpPr>
            <p:nvPr/>
          </p:nvSpPr>
          <p:spPr bwMode="auto">
            <a:xfrm>
              <a:off x="2912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9" name="Line 109"/>
            <p:cNvSpPr>
              <a:spLocks noChangeShapeType="1"/>
            </p:cNvSpPr>
            <p:nvPr/>
          </p:nvSpPr>
          <p:spPr bwMode="auto">
            <a:xfrm>
              <a:off x="2926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0" name="Line 110"/>
            <p:cNvSpPr>
              <a:spLocks noChangeShapeType="1"/>
            </p:cNvSpPr>
            <p:nvPr/>
          </p:nvSpPr>
          <p:spPr bwMode="auto">
            <a:xfrm>
              <a:off x="2940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1" name="Line 111"/>
            <p:cNvSpPr>
              <a:spLocks noChangeShapeType="1"/>
            </p:cNvSpPr>
            <p:nvPr/>
          </p:nvSpPr>
          <p:spPr bwMode="auto">
            <a:xfrm>
              <a:off x="2954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2" name="Line 112"/>
            <p:cNvSpPr>
              <a:spLocks noChangeShapeType="1"/>
            </p:cNvSpPr>
            <p:nvPr/>
          </p:nvSpPr>
          <p:spPr bwMode="auto">
            <a:xfrm>
              <a:off x="2968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3" name="Line 113"/>
            <p:cNvSpPr>
              <a:spLocks noChangeShapeType="1"/>
            </p:cNvSpPr>
            <p:nvPr/>
          </p:nvSpPr>
          <p:spPr bwMode="auto">
            <a:xfrm>
              <a:off x="2982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4" name="Line 114"/>
            <p:cNvSpPr>
              <a:spLocks noChangeShapeType="1"/>
            </p:cNvSpPr>
            <p:nvPr/>
          </p:nvSpPr>
          <p:spPr bwMode="auto">
            <a:xfrm>
              <a:off x="2996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5" name="Line 115"/>
            <p:cNvSpPr>
              <a:spLocks noChangeShapeType="1"/>
            </p:cNvSpPr>
            <p:nvPr/>
          </p:nvSpPr>
          <p:spPr bwMode="auto">
            <a:xfrm>
              <a:off x="3010" y="2774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6" name="Freeform 116"/>
            <p:cNvSpPr>
              <a:spLocks/>
            </p:cNvSpPr>
            <p:nvPr/>
          </p:nvSpPr>
          <p:spPr bwMode="auto">
            <a:xfrm>
              <a:off x="3003" y="2734"/>
              <a:ext cx="81" cy="81"/>
            </a:xfrm>
            <a:custGeom>
              <a:avLst/>
              <a:gdLst>
                <a:gd name="T0" fmla="*/ 81 w 81"/>
                <a:gd name="T1" fmla="*/ 40 h 81"/>
                <a:gd name="T2" fmla="*/ 0 w 81"/>
                <a:gd name="T3" fmla="*/ 81 h 81"/>
                <a:gd name="T4" fmla="*/ 2 w 81"/>
                <a:gd name="T5" fmla="*/ 77 h 81"/>
                <a:gd name="T6" fmla="*/ 4 w 81"/>
                <a:gd name="T7" fmla="*/ 72 h 81"/>
                <a:gd name="T8" fmla="*/ 6 w 81"/>
                <a:gd name="T9" fmla="*/ 68 h 81"/>
                <a:gd name="T10" fmla="*/ 7 w 81"/>
                <a:gd name="T11" fmla="*/ 63 h 81"/>
                <a:gd name="T12" fmla="*/ 7 w 81"/>
                <a:gd name="T13" fmla="*/ 58 h 81"/>
                <a:gd name="T14" fmla="*/ 9 w 81"/>
                <a:gd name="T15" fmla="*/ 52 h 81"/>
                <a:gd name="T16" fmla="*/ 9 w 81"/>
                <a:gd name="T17" fmla="*/ 49 h 81"/>
                <a:gd name="T18" fmla="*/ 9 w 81"/>
                <a:gd name="T19" fmla="*/ 44 h 81"/>
                <a:gd name="T20" fmla="*/ 9 w 81"/>
                <a:gd name="T21" fmla="*/ 38 h 81"/>
                <a:gd name="T22" fmla="*/ 9 w 81"/>
                <a:gd name="T23" fmla="*/ 33 h 81"/>
                <a:gd name="T24" fmla="*/ 9 w 81"/>
                <a:gd name="T25" fmla="*/ 28 h 81"/>
                <a:gd name="T26" fmla="*/ 7 w 81"/>
                <a:gd name="T27" fmla="*/ 24 h 81"/>
                <a:gd name="T28" fmla="*/ 7 w 81"/>
                <a:gd name="T29" fmla="*/ 19 h 81"/>
                <a:gd name="T30" fmla="*/ 6 w 81"/>
                <a:gd name="T31" fmla="*/ 14 h 81"/>
                <a:gd name="T32" fmla="*/ 4 w 81"/>
                <a:gd name="T33" fmla="*/ 10 h 81"/>
                <a:gd name="T34" fmla="*/ 2 w 81"/>
                <a:gd name="T35" fmla="*/ 5 h 81"/>
                <a:gd name="T36" fmla="*/ 0 w 81"/>
                <a:gd name="T37" fmla="*/ 0 h 81"/>
                <a:gd name="T38" fmla="*/ 81 w 81"/>
                <a:gd name="T39" fmla="*/ 40 h 8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1"/>
                <a:gd name="T61" fmla="*/ 0 h 81"/>
                <a:gd name="T62" fmla="*/ 81 w 81"/>
                <a:gd name="T63" fmla="*/ 81 h 8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1" h="81">
                  <a:moveTo>
                    <a:pt x="81" y="40"/>
                  </a:moveTo>
                  <a:lnTo>
                    <a:pt x="0" y="81"/>
                  </a:lnTo>
                  <a:lnTo>
                    <a:pt x="2" y="77"/>
                  </a:lnTo>
                  <a:lnTo>
                    <a:pt x="4" y="72"/>
                  </a:lnTo>
                  <a:lnTo>
                    <a:pt x="6" y="68"/>
                  </a:lnTo>
                  <a:lnTo>
                    <a:pt x="7" y="63"/>
                  </a:lnTo>
                  <a:lnTo>
                    <a:pt x="7" y="58"/>
                  </a:lnTo>
                  <a:lnTo>
                    <a:pt x="9" y="52"/>
                  </a:lnTo>
                  <a:lnTo>
                    <a:pt x="9" y="49"/>
                  </a:lnTo>
                  <a:lnTo>
                    <a:pt x="9" y="44"/>
                  </a:lnTo>
                  <a:lnTo>
                    <a:pt x="9" y="38"/>
                  </a:lnTo>
                  <a:lnTo>
                    <a:pt x="9" y="33"/>
                  </a:lnTo>
                  <a:lnTo>
                    <a:pt x="9" y="28"/>
                  </a:lnTo>
                  <a:lnTo>
                    <a:pt x="7" y="24"/>
                  </a:lnTo>
                  <a:lnTo>
                    <a:pt x="7" y="19"/>
                  </a:lnTo>
                  <a:lnTo>
                    <a:pt x="6" y="14"/>
                  </a:lnTo>
                  <a:lnTo>
                    <a:pt x="4" y="10"/>
                  </a:lnTo>
                  <a:lnTo>
                    <a:pt x="2" y="5"/>
                  </a:lnTo>
                  <a:lnTo>
                    <a:pt x="0" y="0"/>
                  </a:lnTo>
                  <a:lnTo>
                    <a:pt x="81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7" name="Rectangle 117"/>
            <p:cNvSpPr>
              <a:spLocks noChangeArrowheads="1"/>
            </p:cNvSpPr>
            <p:nvPr/>
          </p:nvSpPr>
          <p:spPr bwMode="auto">
            <a:xfrm>
              <a:off x="2194" y="2595"/>
              <a:ext cx="54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can link to</a:t>
              </a:r>
              <a:endParaRPr lang="en-US"/>
            </a:p>
          </p:txBody>
        </p:sp>
      </p:grpSp>
      <p:sp>
        <p:nvSpPr>
          <p:cNvPr id="8197" name="Rectangle 121"/>
          <p:cNvSpPr>
            <a:spLocks noChangeArrowheads="1"/>
          </p:cNvSpPr>
          <p:nvPr/>
        </p:nvSpPr>
        <p:spPr bwMode="auto">
          <a:xfrm>
            <a:off x="482600" y="3789363"/>
            <a:ext cx="4319588" cy="2347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 algn="l">
              <a:spcBef>
                <a:spcPct val="40000"/>
              </a:spcBef>
              <a:buFont typeface="Wingdings" pitchFamily="2" charset="2"/>
              <a:buChar char="v"/>
            </a:pPr>
            <a:r>
              <a:rPr lang="en-US"/>
              <a:t>If a procedure you are calling is not in the link library, the linker issues an error message</a:t>
            </a:r>
          </a:p>
          <a:p>
            <a:pPr marL="361950" indent="-361950" algn="l">
              <a:spcBef>
                <a:spcPct val="40000"/>
              </a:spcBef>
              <a:buFont typeface="Wingdings" pitchFamily="2" charset="2"/>
              <a:buChar char="v"/>
            </a:pPr>
            <a:r>
              <a:rPr lang="en-US"/>
              <a:t>Kernel32.dll is called a dynamic link library, part of MS-Windows. It contains procedures that perform character-base I/O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Integer Summation Program – 1 of 4</a:t>
            </a:r>
          </a:p>
        </p:txBody>
      </p:sp>
      <p:sp>
        <p:nvSpPr>
          <p:cNvPr id="56323" name="Rectangle 5"/>
          <p:cNvSpPr>
            <a:spLocks noChangeArrowheads="1"/>
          </p:cNvSpPr>
          <p:nvPr/>
        </p:nvSpPr>
        <p:spPr bwMode="auto">
          <a:xfrm>
            <a:off x="482600" y="1123950"/>
            <a:ext cx="8237538" cy="5129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  <a:tabLst>
                <a:tab pos="361950" algn="l"/>
                <a:tab pos="367665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INCLUDE Irvine32.inc</a:t>
            </a:r>
          </a:p>
          <a:p>
            <a:pPr algn="l">
              <a:lnSpc>
                <a:spcPct val="105000"/>
              </a:lnSpc>
              <a:spcBef>
                <a:spcPct val="50000"/>
              </a:spcBef>
              <a:tabLst>
                <a:tab pos="361950" algn="l"/>
                <a:tab pos="367665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ArraySize EQU 5</a:t>
            </a:r>
          </a:p>
          <a:p>
            <a:pPr algn="l">
              <a:lnSpc>
                <a:spcPct val="105000"/>
              </a:lnSpc>
              <a:spcBef>
                <a:spcPct val="50000"/>
              </a:spcBef>
              <a:tabLst>
                <a:tab pos="361950" algn="l"/>
                <a:tab pos="367665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.DATA</a:t>
            </a:r>
          </a:p>
          <a:p>
            <a:pPr algn="l">
              <a:lnSpc>
                <a:spcPct val="105000"/>
              </a:lnSpc>
              <a:tabLst>
                <a:tab pos="361950" algn="l"/>
                <a:tab pos="367665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prompt1 BYTE  "Enter a signed integer: ",0</a:t>
            </a:r>
          </a:p>
          <a:p>
            <a:pPr algn="l">
              <a:lnSpc>
                <a:spcPct val="105000"/>
              </a:lnSpc>
              <a:tabLst>
                <a:tab pos="361950" algn="l"/>
                <a:tab pos="367665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prompt2 BYTE  "The sum of the integers is: ",0</a:t>
            </a:r>
          </a:p>
          <a:p>
            <a:pPr algn="l">
              <a:lnSpc>
                <a:spcPct val="105000"/>
              </a:lnSpc>
              <a:tabLst>
                <a:tab pos="361950" algn="l"/>
                <a:tab pos="367665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array   DWORD  ArraySize  DUP(?)</a:t>
            </a:r>
          </a:p>
          <a:p>
            <a:pPr algn="l">
              <a:lnSpc>
                <a:spcPct val="105000"/>
              </a:lnSpc>
              <a:spcBef>
                <a:spcPct val="50000"/>
              </a:spcBef>
              <a:tabLst>
                <a:tab pos="361950" algn="l"/>
                <a:tab pos="367665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.CODE</a:t>
            </a:r>
          </a:p>
          <a:p>
            <a:pPr algn="l">
              <a:lnSpc>
                <a:spcPct val="105000"/>
              </a:lnSpc>
              <a:tabLst>
                <a:tab pos="361950" algn="l"/>
                <a:tab pos="367665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main PROC</a:t>
            </a:r>
          </a:p>
          <a:p>
            <a:pPr algn="l">
              <a:lnSpc>
                <a:spcPct val="105000"/>
              </a:lnSpc>
              <a:tabLst>
                <a:tab pos="361950" algn="l"/>
                <a:tab pos="367665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call Clrscr	; clear the screen</a:t>
            </a:r>
          </a:p>
          <a:p>
            <a:pPr algn="l">
              <a:lnSpc>
                <a:spcPct val="105000"/>
              </a:lnSpc>
              <a:tabLst>
                <a:tab pos="361950" algn="l"/>
                <a:tab pos="367665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mov  esi, OFFSET array</a:t>
            </a:r>
          </a:p>
          <a:p>
            <a:pPr algn="l">
              <a:lnSpc>
                <a:spcPct val="105000"/>
              </a:lnSpc>
              <a:tabLst>
                <a:tab pos="361950" algn="l"/>
                <a:tab pos="367665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mov  ecx, ArraySize</a:t>
            </a:r>
          </a:p>
          <a:p>
            <a:pPr algn="l">
              <a:lnSpc>
                <a:spcPct val="105000"/>
              </a:lnSpc>
              <a:tabLst>
                <a:tab pos="361950" algn="l"/>
                <a:tab pos="367665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call PromptForIntegers	; store input integers in array</a:t>
            </a:r>
          </a:p>
          <a:p>
            <a:pPr algn="l">
              <a:lnSpc>
                <a:spcPct val="105000"/>
              </a:lnSpc>
              <a:tabLst>
                <a:tab pos="361950" algn="l"/>
                <a:tab pos="367665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call ArraySum	; calculate the sum of array</a:t>
            </a:r>
          </a:p>
          <a:p>
            <a:pPr algn="l">
              <a:lnSpc>
                <a:spcPct val="105000"/>
              </a:lnSpc>
              <a:tabLst>
                <a:tab pos="361950" algn="l"/>
                <a:tab pos="367665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call DisplaySum	; display the sum</a:t>
            </a:r>
          </a:p>
          <a:p>
            <a:pPr algn="l">
              <a:lnSpc>
                <a:spcPct val="105000"/>
              </a:lnSpc>
              <a:tabLst>
                <a:tab pos="361950" algn="l"/>
                <a:tab pos="367665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exit</a:t>
            </a:r>
          </a:p>
          <a:p>
            <a:pPr algn="l">
              <a:lnSpc>
                <a:spcPct val="105000"/>
              </a:lnSpc>
              <a:tabLst>
                <a:tab pos="361950" algn="l"/>
                <a:tab pos="367665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main ENDP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Integer Summation Program – 2 of 4</a:t>
            </a:r>
          </a:p>
        </p:txBody>
      </p:sp>
      <p:sp>
        <p:nvSpPr>
          <p:cNvPr id="57347" name="Rectangle 4"/>
          <p:cNvSpPr>
            <a:spLocks noChangeArrowheads="1"/>
          </p:cNvSpPr>
          <p:nvPr/>
        </p:nvSpPr>
        <p:spPr bwMode="auto">
          <a:xfrm>
            <a:off x="423863" y="1123950"/>
            <a:ext cx="8296275" cy="5141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  <a:tabLst>
                <a:tab pos="361950" algn="l"/>
                <a:tab pos="385762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;-----------------------------------------------------</a:t>
            </a:r>
          </a:p>
          <a:p>
            <a:pPr algn="l">
              <a:lnSpc>
                <a:spcPct val="105000"/>
              </a:lnSpc>
              <a:tabLst>
                <a:tab pos="361950" algn="l"/>
                <a:tab pos="385762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PromptForIntegers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: Read input integers from the user</a:t>
            </a:r>
          </a:p>
          <a:p>
            <a:pPr algn="l">
              <a:lnSpc>
                <a:spcPct val="105000"/>
              </a:lnSpc>
              <a:tabLst>
                <a:tab pos="361950" algn="l"/>
                <a:tab pos="385762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; Receives: ESI = pointer to the array</a:t>
            </a:r>
          </a:p>
          <a:p>
            <a:pPr algn="l">
              <a:lnSpc>
                <a:spcPct val="105000"/>
              </a:lnSpc>
              <a:tabLst>
                <a:tab pos="361950" algn="l"/>
                <a:tab pos="385762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;           ECX = array size</a:t>
            </a:r>
          </a:p>
          <a:p>
            <a:pPr algn="l">
              <a:lnSpc>
                <a:spcPct val="105000"/>
              </a:lnSpc>
              <a:tabLst>
                <a:tab pos="361950" algn="l"/>
                <a:tab pos="385762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; Returns:  Fills the array with the user input</a:t>
            </a:r>
          </a:p>
          <a:p>
            <a:pPr algn="l">
              <a:lnSpc>
                <a:spcPct val="105000"/>
              </a:lnSpc>
              <a:tabLst>
                <a:tab pos="361950" algn="l"/>
                <a:tab pos="385762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;-----------------------------------------------------</a:t>
            </a:r>
          </a:p>
          <a:p>
            <a:pPr algn="l">
              <a:lnSpc>
                <a:spcPct val="105000"/>
              </a:lnSpc>
              <a:tabLst>
                <a:tab pos="361950" algn="l"/>
                <a:tab pos="385762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PromptForIntegers PROC USES ecx edx esi</a:t>
            </a:r>
          </a:p>
          <a:p>
            <a:pPr algn="l">
              <a:lnSpc>
                <a:spcPct val="105000"/>
              </a:lnSpc>
              <a:tabLst>
                <a:tab pos="361950" algn="l"/>
                <a:tab pos="385762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mov  edx, OFFSET prompt1</a:t>
            </a:r>
          </a:p>
          <a:p>
            <a:pPr algn="l">
              <a:lnSpc>
                <a:spcPct val="105000"/>
              </a:lnSpc>
              <a:tabLst>
                <a:tab pos="361950" algn="l"/>
                <a:tab pos="385762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L1:</a:t>
            </a:r>
          </a:p>
          <a:p>
            <a:pPr algn="l">
              <a:lnSpc>
                <a:spcPct val="105000"/>
              </a:lnSpc>
              <a:tabLst>
                <a:tab pos="361950" algn="l"/>
                <a:tab pos="385762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call WriteString	; display prompt1</a:t>
            </a:r>
          </a:p>
          <a:p>
            <a:pPr algn="l">
              <a:lnSpc>
                <a:spcPct val="105000"/>
              </a:lnSpc>
              <a:tabLst>
                <a:tab pos="361950" algn="l"/>
                <a:tab pos="385762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call ReadInt	; read integer into EAX</a:t>
            </a:r>
          </a:p>
          <a:p>
            <a:pPr algn="l">
              <a:lnSpc>
                <a:spcPct val="105000"/>
              </a:lnSpc>
              <a:tabLst>
                <a:tab pos="361950" algn="l"/>
                <a:tab pos="385762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call Crlf	; go to next output line</a:t>
            </a:r>
          </a:p>
          <a:p>
            <a:pPr algn="l">
              <a:lnSpc>
                <a:spcPct val="105000"/>
              </a:lnSpc>
              <a:tabLst>
                <a:tab pos="361950" algn="l"/>
                <a:tab pos="385762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mov  [esi], eax	; store integer in array</a:t>
            </a:r>
          </a:p>
          <a:p>
            <a:pPr algn="l">
              <a:lnSpc>
                <a:spcPct val="105000"/>
              </a:lnSpc>
              <a:tabLst>
                <a:tab pos="361950" algn="l"/>
                <a:tab pos="385762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add  esi, 4	; advance array pointer</a:t>
            </a:r>
          </a:p>
          <a:p>
            <a:pPr algn="l">
              <a:lnSpc>
                <a:spcPct val="105000"/>
              </a:lnSpc>
              <a:tabLst>
                <a:tab pos="361950" algn="l"/>
                <a:tab pos="385762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loop L1</a:t>
            </a:r>
          </a:p>
          <a:p>
            <a:pPr algn="l">
              <a:lnSpc>
                <a:spcPct val="105000"/>
              </a:lnSpc>
              <a:spcBef>
                <a:spcPct val="50000"/>
              </a:spcBef>
              <a:tabLst>
                <a:tab pos="361950" algn="l"/>
                <a:tab pos="385762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ret</a:t>
            </a:r>
          </a:p>
          <a:p>
            <a:pPr algn="l">
              <a:lnSpc>
                <a:spcPct val="105000"/>
              </a:lnSpc>
              <a:tabLst>
                <a:tab pos="361950" algn="l"/>
                <a:tab pos="385762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PromptForIntegers ENDP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Integer Summation Program – 3 of 4</a:t>
            </a:r>
          </a:p>
        </p:txBody>
      </p:sp>
      <p:sp>
        <p:nvSpPr>
          <p:cNvPr id="58371" name="Rectangle 5"/>
          <p:cNvSpPr>
            <a:spLocks noChangeArrowheads="1"/>
          </p:cNvSpPr>
          <p:nvPr/>
        </p:nvSpPr>
        <p:spPr bwMode="auto">
          <a:xfrm>
            <a:off x="423863" y="1131888"/>
            <a:ext cx="8237537" cy="49895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tabLst>
                <a:tab pos="266700" algn="l"/>
                <a:tab pos="340995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;-----------------------------------------------------</a:t>
            </a:r>
          </a:p>
          <a:p>
            <a:pPr algn="l">
              <a:spcBef>
                <a:spcPct val="20000"/>
              </a:spcBef>
              <a:tabLst>
                <a:tab pos="266700" algn="l"/>
                <a:tab pos="340995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ArraySum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: Calculates the sum of an array of integers</a:t>
            </a:r>
          </a:p>
          <a:p>
            <a:pPr algn="l">
              <a:spcBef>
                <a:spcPct val="20000"/>
              </a:spcBef>
              <a:tabLst>
                <a:tab pos="266700" algn="l"/>
                <a:tab pos="340995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; Receives: ESI = pointer to the array,</a:t>
            </a:r>
          </a:p>
          <a:p>
            <a:pPr algn="l">
              <a:spcBef>
                <a:spcPct val="20000"/>
              </a:spcBef>
              <a:tabLst>
                <a:tab pos="266700" algn="l"/>
                <a:tab pos="340995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;           ECX = array size</a:t>
            </a:r>
          </a:p>
          <a:p>
            <a:pPr algn="l">
              <a:spcBef>
                <a:spcPct val="20000"/>
              </a:spcBef>
              <a:tabLst>
                <a:tab pos="266700" algn="l"/>
                <a:tab pos="340995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; Returns:  EAX = sum of the array elements</a:t>
            </a:r>
          </a:p>
          <a:p>
            <a:pPr algn="l">
              <a:spcBef>
                <a:spcPct val="20000"/>
              </a:spcBef>
              <a:tabLst>
                <a:tab pos="266700" algn="l"/>
                <a:tab pos="340995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;-----------------------------------------------------</a:t>
            </a:r>
          </a:p>
          <a:p>
            <a:pPr algn="l">
              <a:spcBef>
                <a:spcPct val="20000"/>
              </a:spcBef>
              <a:tabLst>
                <a:tab pos="266700" algn="l"/>
                <a:tab pos="340995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ArraySum PROC USES esi ecx</a:t>
            </a:r>
          </a:p>
          <a:p>
            <a:pPr algn="l">
              <a:spcBef>
                <a:spcPct val="20000"/>
              </a:spcBef>
              <a:tabLst>
                <a:tab pos="266700" algn="l"/>
                <a:tab pos="340995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mov   eax,0	; set the sum to zero</a:t>
            </a:r>
          </a:p>
          <a:p>
            <a:pPr algn="l">
              <a:spcBef>
                <a:spcPct val="20000"/>
              </a:spcBef>
              <a:tabLst>
                <a:tab pos="266700" algn="l"/>
                <a:tab pos="340995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L1:</a:t>
            </a:r>
          </a:p>
          <a:p>
            <a:pPr algn="l">
              <a:spcBef>
                <a:spcPct val="20000"/>
              </a:spcBef>
              <a:tabLst>
                <a:tab pos="266700" algn="l"/>
                <a:tab pos="340995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add   eax, [esi]	; add each integer to sum</a:t>
            </a:r>
          </a:p>
          <a:p>
            <a:pPr algn="l">
              <a:spcBef>
                <a:spcPct val="20000"/>
              </a:spcBef>
              <a:tabLst>
                <a:tab pos="266700" algn="l"/>
                <a:tab pos="340995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add   esi, 4	; point to next integer</a:t>
            </a:r>
          </a:p>
          <a:p>
            <a:pPr algn="l">
              <a:spcBef>
                <a:spcPct val="20000"/>
              </a:spcBef>
              <a:tabLst>
                <a:tab pos="266700" algn="l"/>
                <a:tab pos="340995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loop  L1	; repeat for array size</a:t>
            </a:r>
          </a:p>
          <a:p>
            <a:pPr algn="l">
              <a:spcBef>
                <a:spcPct val="20000"/>
              </a:spcBef>
              <a:tabLst>
                <a:tab pos="266700" algn="l"/>
                <a:tab pos="3409950" algn="l"/>
              </a:tabLst>
            </a:pP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pPr algn="l">
              <a:spcBef>
                <a:spcPct val="20000"/>
              </a:spcBef>
              <a:tabLst>
                <a:tab pos="266700" algn="l"/>
                <a:tab pos="340995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ret	; sum is in EAX</a:t>
            </a:r>
          </a:p>
          <a:p>
            <a:pPr algn="l">
              <a:spcBef>
                <a:spcPct val="20000"/>
              </a:spcBef>
              <a:tabLst>
                <a:tab pos="266700" algn="l"/>
                <a:tab pos="340995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ArraySum ENDP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Integer Summation Program – 4 of 4</a:t>
            </a:r>
          </a:p>
        </p:txBody>
      </p:sp>
      <p:sp>
        <p:nvSpPr>
          <p:cNvPr id="59395" name="Rectangle 5"/>
          <p:cNvSpPr>
            <a:spLocks noChangeArrowheads="1"/>
          </p:cNvSpPr>
          <p:nvPr/>
        </p:nvSpPr>
        <p:spPr bwMode="auto">
          <a:xfrm>
            <a:off x="482600" y="1123950"/>
            <a:ext cx="8178800" cy="4652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30000"/>
              </a:spcBef>
              <a:tabLst>
                <a:tab pos="361950" algn="l"/>
                <a:tab pos="4391025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;-----------------------------------------------------</a:t>
            </a:r>
          </a:p>
          <a:p>
            <a:pPr algn="l">
              <a:spcBef>
                <a:spcPct val="30000"/>
              </a:spcBef>
              <a:tabLst>
                <a:tab pos="361950" algn="l"/>
                <a:tab pos="4391025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DisplaySum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 Displays the sum on the screen</a:t>
            </a:r>
          </a:p>
          <a:p>
            <a:pPr algn="l">
              <a:spcBef>
                <a:spcPct val="30000"/>
              </a:spcBef>
              <a:tabLst>
                <a:tab pos="361950" algn="l"/>
                <a:tab pos="4391025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Receives:   EAX = the sum</a:t>
            </a:r>
          </a:p>
          <a:p>
            <a:pPr algn="l">
              <a:spcBef>
                <a:spcPct val="30000"/>
              </a:spcBef>
              <a:tabLst>
                <a:tab pos="361950" algn="l"/>
                <a:tab pos="4391025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Returns:    nothing</a:t>
            </a:r>
          </a:p>
          <a:p>
            <a:pPr algn="l">
              <a:spcBef>
                <a:spcPct val="30000"/>
              </a:spcBef>
              <a:tabLst>
                <a:tab pos="361950" algn="l"/>
                <a:tab pos="4391025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;-----------------------------------------------------</a:t>
            </a:r>
          </a:p>
          <a:p>
            <a:pPr algn="l">
              <a:spcBef>
                <a:spcPct val="30000"/>
              </a:spcBef>
              <a:tabLst>
                <a:tab pos="361950" algn="l"/>
                <a:tab pos="4391025" algn="l"/>
              </a:tabLst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DisplaySum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PROC</a:t>
            </a:r>
          </a:p>
          <a:p>
            <a:pPr algn="l">
              <a:spcBef>
                <a:spcPct val="30000"/>
              </a:spcBef>
              <a:tabLst>
                <a:tab pos="361950" algn="l"/>
                <a:tab pos="4391025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OFFSET prompt2</a:t>
            </a:r>
          </a:p>
          <a:p>
            <a:pPr algn="l">
              <a:spcBef>
                <a:spcPct val="30000"/>
              </a:spcBef>
              <a:tabLst>
                <a:tab pos="361950" algn="l"/>
                <a:tab pos="4391025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call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WriteString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; display prompt2</a:t>
            </a:r>
          </a:p>
          <a:p>
            <a:pPr algn="l">
              <a:spcBef>
                <a:spcPct val="30000"/>
              </a:spcBef>
              <a:tabLst>
                <a:tab pos="361950" algn="l"/>
                <a:tab pos="4391025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call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WriteInt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; display sum in EAX</a:t>
            </a:r>
          </a:p>
          <a:p>
            <a:pPr algn="l">
              <a:spcBef>
                <a:spcPct val="30000"/>
              </a:spcBef>
              <a:tabLst>
                <a:tab pos="361950" algn="l"/>
                <a:tab pos="4391025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call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Crlf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algn="l">
              <a:spcBef>
                <a:spcPct val="30000"/>
              </a:spcBef>
              <a:tabLst>
                <a:tab pos="361950" algn="l"/>
                <a:tab pos="4391025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ret</a:t>
            </a:r>
          </a:p>
          <a:p>
            <a:pPr algn="l">
              <a:spcBef>
                <a:spcPct val="30000"/>
              </a:spcBef>
              <a:tabLst>
                <a:tab pos="361950" algn="l"/>
                <a:tab pos="4391025" algn="l"/>
              </a:tabLst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DisplaySum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ENDP</a:t>
            </a:r>
          </a:p>
          <a:p>
            <a:pPr algn="l">
              <a:spcBef>
                <a:spcPct val="30000"/>
              </a:spcBef>
              <a:tabLst>
                <a:tab pos="361950" algn="l"/>
                <a:tab pos="4391025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END main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Output</a:t>
            </a:r>
            <a:endParaRPr lang="en-US" sz="2800" smtClean="0"/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044700" y="1527175"/>
            <a:ext cx="5638800" cy="2738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900" b="1">
                <a:latin typeface="Courier New" pitchFamily="49" charset="0"/>
              </a:rPr>
              <a:t>Enter a signed integer: 550</a:t>
            </a:r>
          </a:p>
          <a:p>
            <a:pPr algn="l">
              <a:spcBef>
                <a:spcPct val="50000"/>
              </a:spcBef>
            </a:pPr>
            <a:r>
              <a:rPr lang="en-US" sz="1900" b="1">
                <a:latin typeface="Courier New" pitchFamily="49" charset="0"/>
              </a:rPr>
              <a:t>Enter a signed integer: -23</a:t>
            </a:r>
          </a:p>
          <a:p>
            <a:pPr algn="l">
              <a:spcBef>
                <a:spcPct val="50000"/>
              </a:spcBef>
            </a:pPr>
            <a:r>
              <a:rPr lang="en-US" sz="1900" b="1">
                <a:latin typeface="Courier New" pitchFamily="49" charset="0"/>
              </a:rPr>
              <a:t>Enter a signed integer: -96</a:t>
            </a:r>
          </a:p>
          <a:p>
            <a:pPr algn="l">
              <a:spcBef>
                <a:spcPct val="50000"/>
              </a:spcBef>
            </a:pPr>
            <a:r>
              <a:rPr lang="en-US" sz="1900" b="1">
                <a:latin typeface="Courier New" pitchFamily="49" charset="0"/>
              </a:rPr>
              <a:t>Enter a signed integer:  20</a:t>
            </a:r>
          </a:p>
          <a:p>
            <a:pPr algn="l">
              <a:spcBef>
                <a:spcPct val="50000"/>
              </a:spcBef>
            </a:pPr>
            <a:r>
              <a:rPr lang="en-US" sz="1900" b="1">
                <a:latin typeface="Courier New" pitchFamily="49" charset="0"/>
              </a:rPr>
              <a:t>Enter a signed integer:   7</a:t>
            </a:r>
          </a:p>
          <a:p>
            <a:pPr algn="l">
              <a:spcBef>
                <a:spcPct val="50000"/>
              </a:spcBef>
            </a:pPr>
            <a:r>
              <a:rPr lang="en-US" sz="1900" b="1">
                <a:latin typeface="Courier New" pitchFamily="49" charset="0"/>
              </a:rPr>
              <a:t>The sum of the integers is: +458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Recursive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95350" indent="-895350">
              <a:spcBef>
                <a:spcPct val="10000"/>
              </a:spcBef>
              <a:buNone/>
              <a:tabLst>
                <a:tab pos="1971675" algn="l"/>
                <a:tab pos="3857625" algn="l"/>
              </a:tabLst>
            </a:pP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int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fact(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int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n) { if (n&lt;2) return 1; else return (n*fact(n-1)); }</a:t>
            </a:r>
          </a:p>
          <a:p>
            <a:pPr>
              <a:spcBef>
                <a:spcPct val="30000"/>
              </a:spcBef>
              <a:buNone/>
              <a:tabLst>
                <a:tab pos="361950" algn="l"/>
                <a:tab pos="4391025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fact: computes the factorial of a number n</a:t>
            </a:r>
          </a:p>
          <a:p>
            <a:pPr>
              <a:spcBef>
                <a:spcPct val="30000"/>
              </a:spcBef>
              <a:buNone/>
              <a:tabLst>
                <a:tab pos="361950" algn="l"/>
                <a:tab pos="4391025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Receives:   EAX = the argument n</a:t>
            </a:r>
          </a:p>
          <a:p>
            <a:pPr>
              <a:spcBef>
                <a:spcPct val="30000"/>
              </a:spcBef>
              <a:buNone/>
              <a:tabLst>
                <a:tab pos="361950" algn="l"/>
                <a:tab pos="4391025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Returns:    EBX = n!</a:t>
            </a:r>
            <a:endParaRPr lang="en-US" sz="1800" b="1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 marL="895350" indent="-895350">
              <a:lnSpc>
                <a:spcPct val="110000"/>
              </a:lnSpc>
              <a:spcBef>
                <a:spcPct val="60000"/>
              </a:spcBef>
              <a:buNone/>
              <a:tabLst>
                <a:tab pos="1971675" algn="l"/>
                <a:tab pos="3857625" algn="l"/>
              </a:tabLst>
            </a:pP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fact:	</a:t>
            </a:r>
            <a:r>
              <a:rPr lang="en-US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eax,2	# (n&lt;2)?</a:t>
            </a:r>
          </a:p>
          <a:p>
            <a:pPr marL="895350" indent="-895350">
              <a:lnSpc>
                <a:spcPct val="110000"/>
              </a:lnSpc>
              <a:spcBef>
                <a:spcPct val="5000"/>
              </a:spcBef>
              <a:buNone/>
              <a:tabLst>
                <a:tab pos="1971675" algn="l"/>
                <a:tab pos="3857625" algn="l"/>
              </a:tabLst>
            </a:pP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jae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else	# if &gt;= branch to else</a:t>
            </a:r>
          </a:p>
          <a:p>
            <a:pPr marL="895350" indent="-895350">
              <a:lnSpc>
                <a:spcPct val="110000"/>
              </a:lnSpc>
              <a:spcBef>
                <a:spcPct val="5000"/>
              </a:spcBef>
              <a:buNone/>
              <a:tabLst>
                <a:tab pos="1971675" algn="l"/>
                <a:tab pos="3857625" algn="l"/>
              </a:tabLst>
            </a:pP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ebx,1	# </a:t>
            </a:r>
            <a:r>
              <a:rPr lang="en-US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= 1</a:t>
            </a:r>
          </a:p>
          <a:p>
            <a:pPr marL="895350" indent="-895350">
              <a:lnSpc>
                <a:spcPct val="110000"/>
              </a:lnSpc>
              <a:spcBef>
                <a:spcPct val="5000"/>
              </a:spcBef>
              <a:buNone/>
              <a:tabLst>
                <a:tab pos="1971675" algn="l"/>
                <a:tab pos="3857625" algn="l"/>
              </a:tabLst>
            </a:pP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ret		# return to caller</a:t>
            </a:r>
          </a:p>
          <a:p>
            <a:pPr marL="895350" indent="-895350">
              <a:lnSpc>
                <a:spcPct val="110000"/>
              </a:lnSpc>
              <a:buNone/>
              <a:tabLst>
                <a:tab pos="1971675" algn="l"/>
                <a:tab pos="3857625" algn="l"/>
              </a:tabLst>
            </a:pP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else:	push	</a:t>
            </a:r>
            <a:r>
              <a:rPr lang="en-US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# save argument n</a:t>
            </a:r>
          </a:p>
          <a:p>
            <a:pPr marL="895350" indent="-895350">
              <a:lnSpc>
                <a:spcPct val="110000"/>
              </a:lnSpc>
              <a:spcBef>
                <a:spcPct val="5000"/>
              </a:spcBef>
              <a:buNone/>
              <a:tabLst>
                <a:tab pos="1971675" algn="l"/>
                <a:tab pos="3857625" algn="l"/>
              </a:tabLst>
            </a:pP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dec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# argument = n-1</a:t>
            </a:r>
          </a:p>
          <a:p>
            <a:pPr marL="895350" indent="-895350">
              <a:lnSpc>
                <a:spcPct val="110000"/>
              </a:lnSpc>
              <a:spcBef>
                <a:spcPct val="5000"/>
              </a:spcBef>
              <a:buNone/>
              <a:tabLst>
                <a:tab pos="1971675" algn="l"/>
                <a:tab pos="3857625" algn="l"/>
              </a:tabLst>
            </a:pP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call	fact	# call fact(n-1)</a:t>
            </a:r>
          </a:p>
          <a:p>
            <a:pPr marL="895350" indent="-895350">
              <a:lnSpc>
                <a:spcPct val="110000"/>
              </a:lnSpc>
              <a:spcBef>
                <a:spcPct val="5000"/>
              </a:spcBef>
              <a:buNone/>
              <a:tabLst>
                <a:tab pos="1971675" algn="l"/>
                <a:tab pos="3857625" algn="l"/>
              </a:tabLst>
            </a:pP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pop	</a:t>
            </a:r>
            <a:r>
              <a:rPr lang="en-US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# restore argument</a:t>
            </a:r>
          </a:p>
          <a:p>
            <a:pPr marL="895350" indent="-895350">
              <a:lnSpc>
                <a:spcPct val="110000"/>
              </a:lnSpc>
              <a:spcBef>
                <a:spcPct val="5000"/>
              </a:spcBef>
              <a:buNone/>
              <a:tabLst>
                <a:tab pos="1971675" algn="l"/>
                <a:tab pos="3857625" algn="l"/>
              </a:tabLst>
            </a:pP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imul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ebx,eax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# </a:t>
            </a:r>
            <a:r>
              <a:rPr lang="en-US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= n*fact(n-1)</a:t>
            </a:r>
          </a:p>
          <a:p>
            <a:pPr marL="895350" indent="-895350">
              <a:lnSpc>
                <a:spcPct val="110000"/>
              </a:lnSpc>
              <a:spcBef>
                <a:spcPct val="5000"/>
              </a:spcBef>
              <a:buNone/>
              <a:tabLst>
                <a:tab pos="1971675" algn="l"/>
                <a:tab pos="3857625" algn="l"/>
              </a:tabLst>
            </a:pP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ret		# return to caller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Procedure – Named block of executable code</a:t>
            </a:r>
          </a:p>
          <a:p>
            <a:pPr lvl="1" eaLnBrk="1" hangingPunct="1"/>
            <a:r>
              <a:rPr lang="en-US" smtClean="0"/>
              <a:t>CALL: call a procedure, push return address on top of stack</a:t>
            </a:r>
          </a:p>
          <a:p>
            <a:pPr lvl="1" eaLnBrk="1" hangingPunct="1"/>
            <a:r>
              <a:rPr lang="en-US" smtClean="0"/>
              <a:t>RET: pop the return address and return from procedure </a:t>
            </a:r>
          </a:p>
          <a:p>
            <a:pPr lvl="1" eaLnBrk="1" hangingPunct="1"/>
            <a:r>
              <a:rPr lang="en-US" smtClean="0"/>
              <a:t>Preserve registers across procedure calls</a:t>
            </a:r>
          </a:p>
          <a:p>
            <a:pPr eaLnBrk="1" hangingPunct="1"/>
            <a:r>
              <a:rPr lang="en-US" smtClean="0"/>
              <a:t>Runtime stack – LIFO structure – Grows downwards</a:t>
            </a:r>
          </a:p>
          <a:p>
            <a:pPr lvl="1" eaLnBrk="1" hangingPunct="1"/>
            <a:r>
              <a:rPr lang="en-US" smtClean="0"/>
              <a:t>Holds return addresses, saved registers, etc.</a:t>
            </a:r>
          </a:p>
          <a:p>
            <a:pPr lvl="1" eaLnBrk="1" hangingPunct="1"/>
            <a:r>
              <a:rPr lang="en-US" smtClean="0"/>
              <a:t>PUSH – insert value on top of stack, decrement ESP</a:t>
            </a:r>
          </a:p>
          <a:p>
            <a:pPr lvl="1" eaLnBrk="1" hangingPunct="1"/>
            <a:r>
              <a:rPr lang="en-US" smtClean="0"/>
              <a:t>POP – remove top value of stack, increment ESP</a:t>
            </a:r>
          </a:p>
          <a:p>
            <a:pPr eaLnBrk="1" hangingPunct="1"/>
            <a:r>
              <a:rPr lang="en-US" smtClean="0"/>
              <a:t>Use the Irvine32.lib library for standard I/O</a:t>
            </a:r>
          </a:p>
          <a:p>
            <a:pPr lvl="1" eaLnBrk="1" hangingPunct="1"/>
            <a:r>
              <a:rPr lang="en-US" smtClean="0"/>
              <a:t>Include Irvine32.inc to make procedure prototypes visible</a:t>
            </a:r>
          </a:p>
          <a:p>
            <a:pPr lvl="1" eaLnBrk="1" hangingPunct="1"/>
            <a:r>
              <a:rPr lang="en-US" smtClean="0"/>
              <a:t>You can learn more by studying Irvine32.asm code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Link Library Overview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The Book's Link Library</a:t>
            </a:r>
          </a:p>
          <a:p>
            <a:pPr eaLnBrk="1" hangingPunct="1"/>
            <a:r>
              <a:rPr lang="en-US" dirty="0" smtClean="0"/>
              <a:t>Runtime Stack and Stack Operations</a:t>
            </a:r>
          </a:p>
          <a:p>
            <a:pPr eaLnBrk="1" hangingPunct="1"/>
            <a:r>
              <a:rPr lang="en-US" dirty="0" smtClean="0"/>
              <a:t>Defining and Using Procedures</a:t>
            </a:r>
          </a:p>
          <a:p>
            <a:pPr eaLnBrk="1" hangingPunct="1"/>
            <a:r>
              <a:rPr lang="en-US" dirty="0" smtClean="0"/>
              <a:t>Program Design Using Procedures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Book's Link Library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The book's link library </a:t>
            </a:r>
            <a:r>
              <a:rPr lang="en-US" b="1" smtClean="0">
                <a:solidFill>
                  <a:srgbClr val="FF0000"/>
                </a:solidFill>
              </a:rPr>
              <a:t>Irvine32.lib</a:t>
            </a:r>
            <a:r>
              <a:rPr lang="en-US" smtClean="0"/>
              <a:t> consists of …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>
                <a:solidFill>
                  <a:srgbClr val="FF0000"/>
                </a:solidFill>
              </a:rPr>
              <a:t>Input procedures</a:t>
            </a:r>
            <a:r>
              <a:rPr lang="en-US" smtClean="0"/>
              <a:t>: </a:t>
            </a:r>
            <a:r>
              <a:rPr lang="en-US" smtClean="0">
                <a:solidFill>
                  <a:schemeClr val="accent2"/>
                </a:solidFill>
              </a:rPr>
              <a:t>ReadInt, ReadChar, ReadString</a:t>
            </a:r>
            <a:r>
              <a:rPr lang="en-US" smtClean="0"/>
              <a:t>, …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>
                <a:solidFill>
                  <a:srgbClr val="FF0000"/>
                </a:solidFill>
              </a:rPr>
              <a:t>Output procedures</a:t>
            </a:r>
            <a:r>
              <a:rPr lang="en-US" smtClean="0"/>
              <a:t>: </a:t>
            </a:r>
            <a:r>
              <a:rPr lang="en-US" smtClean="0">
                <a:solidFill>
                  <a:schemeClr val="accent2"/>
                </a:solidFill>
              </a:rPr>
              <a:t>Clrscr, WriteInt, WriteHex, WriteString</a:t>
            </a:r>
            <a:r>
              <a:rPr lang="en-US" smtClean="0"/>
              <a:t>, …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>
                <a:solidFill>
                  <a:srgbClr val="FF0000"/>
                </a:solidFill>
              </a:rPr>
              <a:t>Dumping registers and memory</a:t>
            </a:r>
            <a:r>
              <a:rPr lang="en-US" smtClean="0"/>
              <a:t>: </a:t>
            </a:r>
            <a:r>
              <a:rPr lang="en-US" smtClean="0">
                <a:solidFill>
                  <a:schemeClr val="accent2"/>
                </a:solidFill>
              </a:rPr>
              <a:t>DumpRegs and DumpMem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>
                <a:solidFill>
                  <a:srgbClr val="FF0000"/>
                </a:solidFill>
              </a:rPr>
              <a:t>Random number generation</a:t>
            </a:r>
            <a:r>
              <a:rPr lang="en-US" smtClean="0"/>
              <a:t>: </a:t>
            </a:r>
            <a:r>
              <a:rPr lang="en-US" smtClean="0">
                <a:solidFill>
                  <a:schemeClr val="accent2"/>
                </a:solidFill>
              </a:rPr>
              <a:t>Randomize, Random32, …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>
                <a:solidFill>
                  <a:srgbClr val="FF0000"/>
                </a:solidFill>
              </a:rPr>
              <a:t>Cursor control procedures</a:t>
            </a:r>
            <a:r>
              <a:rPr lang="en-US" smtClean="0"/>
              <a:t>: </a:t>
            </a:r>
            <a:r>
              <a:rPr lang="en-US" smtClean="0">
                <a:solidFill>
                  <a:schemeClr val="accent2"/>
                </a:solidFill>
              </a:rPr>
              <a:t>GetMaxXY and Gotoxy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>
                <a:solidFill>
                  <a:srgbClr val="FF0000"/>
                </a:solidFill>
              </a:rPr>
              <a:t>Miscellaneous procedures</a:t>
            </a:r>
            <a:r>
              <a:rPr lang="en-US" smtClean="0"/>
              <a:t>: </a:t>
            </a:r>
            <a:r>
              <a:rPr lang="en-US" smtClean="0">
                <a:solidFill>
                  <a:schemeClr val="accent2"/>
                </a:solidFill>
              </a:rPr>
              <a:t>SetTextColor, Delay, </a:t>
            </a:r>
            <a:r>
              <a:rPr lang="en-US" smtClean="0"/>
              <a:t>…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Console Window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Text-only window created by MS-Windows (</a:t>
            </a:r>
            <a:r>
              <a:rPr lang="en-US" b="1" smtClean="0">
                <a:solidFill>
                  <a:srgbClr val="FF0000"/>
                </a:solidFill>
              </a:rPr>
              <a:t>cmd.exe</a:t>
            </a:r>
            <a:r>
              <a:rPr lang="en-US" smtClean="0"/>
              <a:t> program)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The Irvine32.lib writes output to the console (standard output)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The Irvine32.lib reads input from the keyboard (standard input)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Output Procedures</a:t>
            </a:r>
          </a:p>
        </p:txBody>
      </p:sp>
      <p:graphicFrame>
        <p:nvGraphicFramePr>
          <p:cNvPr id="1005852" name="Group 284"/>
          <p:cNvGraphicFramePr>
            <a:graphicFrameLocks noGrp="1"/>
          </p:cNvGraphicFramePr>
          <p:nvPr/>
        </p:nvGraphicFramePr>
        <p:xfrm>
          <a:off x="482600" y="1296988"/>
          <a:ext cx="8216900" cy="4578488"/>
        </p:xfrm>
        <a:graphic>
          <a:graphicData uri="http://schemas.openxmlformats.org/drawingml/2006/table">
            <a:tbl>
              <a:tblPr/>
              <a:tblGrid>
                <a:gridCol w="1589088"/>
                <a:gridCol w="6627812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Procedure</a:t>
                      </a:r>
                    </a:p>
                  </a:txBody>
                  <a:tcPr marL="90000" marR="0" marT="90000" marB="90000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0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Description</a:t>
                      </a:r>
                    </a:p>
                  </a:txBody>
                  <a:tcPr marL="90000" marR="0" marT="90000" marB="90000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Clrscr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0" marT="90000" marB="90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Clears screen, locates cursor at upper left corner.</a:t>
                      </a:r>
                    </a:p>
                  </a:txBody>
                  <a:tcPr marL="90000" marR="0" marT="90000" marB="90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Crlf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0" marT="90000" marB="90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Writes end of line sequence (CR,LF) to standard output.</a:t>
                      </a:r>
                    </a:p>
                  </a:txBody>
                  <a:tcPr marL="90000" marR="0" marT="90000" marB="90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WriteChar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0" marT="90000" marB="90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Writes character in register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to standard output.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90000" marR="0" marT="90000" marB="90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2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WriteString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0" marT="90000" marB="90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Writes a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null-terminated string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 standard output.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String address should be passed in register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EDX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0" marT="90000" marB="90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WriteHex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0" marT="90000" marB="90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Writes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EAX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in hexadecimal format to standard output.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90000" marR="0" marT="90000" marB="90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WriteInt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0" marT="90000" marB="90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Writes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EAX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in signed decimal format to standard output.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90000" marR="0" marT="90000" marB="90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WriteDec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0" marT="90000" marB="90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Writes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EAX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in unsigned decimal format to standard output.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0" marT="90000" marB="90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WriteBin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0" marT="90000" marB="90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Writes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EAX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in binary format to standard output.</a:t>
                      </a:r>
                    </a:p>
                  </a:txBody>
                  <a:tcPr marL="90000" marR="0" marT="90000" marB="90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20687</TotalTime>
  <Words>3995</Words>
  <Application>Microsoft Office PowerPoint</Application>
  <PresentationFormat>On-screen Show (4:3)</PresentationFormat>
  <Paragraphs>1005</Paragraphs>
  <Slides>66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  <vt:variant>
        <vt:lpstr>Custom Shows</vt:lpstr>
      </vt:variant>
      <vt:variant>
        <vt:i4>1</vt:i4>
      </vt:variant>
    </vt:vector>
  </HeadingPairs>
  <TitlesOfParts>
    <vt:vector size="68" baseType="lpstr">
      <vt:lpstr>Default Design</vt:lpstr>
      <vt:lpstr>Libraries and Procedures</vt:lpstr>
      <vt:lpstr>Outline</vt:lpstr>
      <vt:lpstr>Link Library Overview</vt:lpstr>
      <vt:lpstr>Procedure Prototypes &amp; Include File</vt:lpstr>
      <vt:lpstr>Calling a Library Procedure</vt:lpstr>
      <vt:lpstr>Linking to a Library</vt:lpstr>
      <vt:lpstr>Next . . .</vt:lpstr>
      <vt:lpstr>The Book's Link Library</vt:lpstr>
      <vt:lpstr>Output Procedures</vt:lpstr>
      <vt:lpstr>Example: Displaying a String</vt:lpstr>
      <vt:lpstr>Example: Displaying an Integer</vt:lpstr>
      <vt:lpstr>Input Procedures</vt:lpstr>
      <vt:lpstr>Example: Reading a String</vt:lpstr>
      <vt:lpstr>Dumping Registers and Memory</vt:lpstr>
      <vt:lpstr>Example: Dumping a Word Array</vt:lpstr>
      <vt:lpstr>Random Number Generation</vt:lpstr>
      <vt:lpstr>Example on Random Numbers</vt:lpstr>
      <vt:lpstr>Additional Library Procedures</vt:lpstr>
      <vt:lpstr>Example on TextColor</vt:lpstr>
      <vt:lpstr>Measuring Program Execution Time</vt:lpstr>
      <vt:lpstr>Next . . .</vt:lpstr>
      <vt:lpstr>What is a Stack?</vt:lpstr>
      <vt:lpstr>Runtime Stack</vt:lpstr>
      <vt:lpstr>Runtime Stack Allocation</vt:lpstr>
      <vt:lpstr>Stack Instructions</vt:lpstr>
      <vt:lpstr>Push Instruction</vt:lpstr>
      <vt:lpstr>Examples on the Push Instruction</vt:lpstr>
      <vt:lpstr>Pop Instruction</vt:lpstr>
      <vt:lpstr>Examples on the Pop Instruction</vt:lpstr>
      <vt:lpstr>Uses of the Runtime Stack</vt:lpstr>
      <vt:lpstr>Temporary Storage of Registers</vt:lpstr>
      <vt:lpstr>Example: Nested Loop</vt:lpstr>
      <vt:lpstr>Push/Pop All Registers</vt:lpstr>
      <vt:lpstr>Stack Instructions on Flags</vt:lpstr>
      <vt:lpstr>Next . . .</vt:lpstr>
      <vt:lpstr>Procedures</vt:lpstr>
      <vt:lpstr>Defining a Procedure in Assembly</vt:lpstr>
      <vt:lpstr>Documenting Procedures</vt:lpstr>
      <vt:lpstr>Example of a Procedure Definition</vt:lpstr>
      <vt:lpstr>The Call Instruction</vt:lpstr>
      <vt:lpstr>How a Procedure Call / Return Works</vt:lpstr>
      <vt:lpstr>Details of CALL and Return</vt:lpstr>
      <vt:lpstr>Don’t Mess Up the Stack !</vt:lpstr>
      <vt:lpstr>Nested Procedure Calls</vt:lpstr>
      <vt:lpstr>Parameter Passing</vt:lpstr>
      <vt:lpstr>Passing Parameters in Registers</vt:lpstr>
      <vt:lpstr>Preserving Registers</vt:lpstr>
      <vt:lpstr>Example on Preserving Registers</vt:lpstr>
      <vt:lpstr>USES Operator</vt:lpstr>
      <vt:lpstr>Parameter Passing Through Stack</vt:lpstr>
      <vt:lpstr>Parameter Passing Through Stack</vt:lpstr>
      <vt:lpstr>Call &amp; Return Instructions</vt:lpstr>
      <vt:lpstr>Freeing Passed Parameters From Stack</vt:lpstr>
      <vt:lpstr>Local Variables</vt:lpstr>
      <vt:lpstr>Local Variables</vt:lpstr>
      <vt:lpstr>Stack Frame</vt:lpstr>
      <vt:lpstr>Next . . .</vt:lpstr>
      <vt:lpstr>Program Design using Procedures</vt:lpstr>
      <vt:lpstr>Structure Chart</vt:lpstr>
      <vt:lpstr>Integer Summation Program – 1 of 4</vt:lpstr>
      <vt:lpstr>Integer Summation Program – 2 of 4</vt:lpstr>
      <vt:lpstr>Integer Summation Program – 3 of 4</vt:lpstr>
      <vt:lpstr>Integer Summation Program – 4 of 4</vt:lpstr>
      <vt:lpstr>Sample Output</vt:lpstr>
      <vt:lpstr>Example of a Recursive Procedure</vt:lpstr>
      <vt:lpstr>Summary</vt:lpstr>
      <vt:lpstr>Shl</vt:lpstr>
    </vt:vector>
  </TitlesOfParts>
  <Company>KFUPM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Libraries and Procedures</dc:title>
  <dc:creator>Dr. Muhamed Mudawar</dc:creator>
  <cp:lastModifiedBy>Aiman</cp:lastModifiedBy>
  <cp:revision>538</cp:revision>
  <dcterms:created xsi:type="dcterms:W3CDTF">2004-09-12T13:54:39Z</dcterms:created>
  <dcterms:modified xsi:type="dcterms:W3CDTF">2009-12-04T21:22:03Z</dcterms:modified>
</cp:coreProperties>
</file>