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256" r:id="rId2"/>
    <p:sldId id="328" r:id="rId3"/>
    <p:sldId id="331" r:id="rId4"/>
    <p:sldId id="332" r:id="rId5"/>
    <p:sldId id="403" r:id="rId6"/>
    <p:sldId id="334" r:id="rId7"/>
    <p:sldId id="404" r:id="rId8"/>
    <p:sldId id="336" r:id="rId9"/>
    <p:sldId id="405" r:id="rId10"/>
    <p:sldId id="338" r:id="rId11"/>
    <p:sldId id="333" r:id="rId12"/>
    <p:sldId id="339" r:id="rId13"/>
    <p:sldId id="340" r:id="rId14"/>
    <p:sldId id="341" r:id="rId15"/>
    <p:sldId id="508" r:id="rId16"/>
    <p:sldId id="491" r:id="rId17"/>
    <p:sldId id="342" r:id="rId18"/>
    <p:sldId id="490" r:id="rId19"/>
    <p:sldId id="497" r:id="rId20"/>
    <p:sldId id="360" r:id="rId21"/>
    <p:sldId id="495" r:id="rId22"/>
    <p:sldId id="472" r:id="rId23"/>
    <p:sldId id="499" r:id="rId24"/>
    <p:sldId id="484" r:id="rId25"/>
    <p:sldId id="486" r:id="rId26"/>
    <p:sldId id="509" r:id="rId27"/>
    <p:sldId id="514" r:id="rId28"/>
    <p:sldId id="534" r:id="rId29"/>
    <p:sldId id="537" r:id="rId30"/>
    <p:sldId id="539" r:id="rId31"/>
    <p:sldId id="547" r:id="rId32"/>
    <p:sldId id="568" r:id="rId33"/>
    <p:sldId id="571" r:id="rId34"/>
    <p:sldId id="572" r:id="rId35"/>
    <p:sldId id="569" r:id="rId36"/>
    <p:sldId id="567" r:id="rId37"/>
    <p:sldId id="574" r:id="rId38"/>
    <p:sldId id="513" r:id="rId39"/>
    <p:sldId id="518" r:id="rId40"/>
    <p:sldId id="515" r:id="rId41"/>
    <p:sldId id="576" r:id="rId42"/>
    <p:sldId id="575" r:id="rId43"/>
    <p:sldId id="582" r:id="rId44"/>
    <p:sldId id="510" r:id="rId45"/>
    <p:sldId id="507" r:id="rId46"/>
    <p:sldId id="503" r:id="rId47"/>
    <p:sldId id="396" r:id="rId48"/>
    <p:sldId id="397" r:id="rId49"/>
    <p:sldId id="511" r:id="rId50"/>
    <p:sldId id="400" r:id="rId51"/>
    <p:sldId id="398" r:id="rId52"/>
    <p:sldId id="506" r:id="rId53"/>
    <p:sldId id="583" r:id="rId54"/>
    <p:sldId id="504" r:id="rId55"/>
    <p:sldId id="505" r:id="rId56"/>
    <p:sldId id="402" r:id="rId57"/>
  </p:sldIdLst>
  <p:sldSz cx="9144000" cy="6858000" type="screen4x3"/>
  <p:notesSz cx="7099300" cy="10234613"/>
  <p:custShowLst>
    <p:custShow name="Shl" id="0">
      <p:sldLst/>
    </p:custShow>
  </p:custShow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E5D"/>
    <a:srgbClr val="FFBA75"/>
    <a:srgbClr val="008000"/>
    <a:srgbClr val="FF0000"/>
    <a:srgbClr val="FFFF66"/>
    <a:srgbClr val="CC0000"/>
    <a:srgbClr val="0033CC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2792" autoAdjust="0"/>
    <p:restoredTop sz="94660"/>
  </p:normalViewPr>
  <p:slideViewPr>
    <p:cSldViewPr>
      <p:cViewPr varScale="1">
        <p:scale>
          <a:sx n="79" d="100"/>
          <a:sy n="79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486"/>
    </p:cViewPr>
  </p:sorterViewPr>
  <p:gridSpacing cx="58989913" cy="58989913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1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1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05709A20-4FA2-49BB-A049-FF952E646F7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6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6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A14BDF8B-B46A-448C-8DEF-8CC721E1757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86100"/>
            <a:ext cx="82296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143000"/>
            <a:ext cx="8229600" cy="51435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457200" y="6324600"/>
            <a:ext cx="8229600" cy="2444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3943350" algn="ctr"/>
                <a:tab pos="8050213" algn="r"/>
              </a:tabLst>
              <a:defRPr/>
            </a:pPr>
            <a:r>
              <a:rPr lang="en-US" sz="1000" i="1">
                <a:latin typeface="Times New Roman" pitchFamily="18" charset="0"/>
                <a:cs typeface="Times New Roman" pitchFamily="18" charset="0"/>
              </a:rPr>
              <a:t>Basic Instructions &amp; Addressing Modes	                                              COE 205 – KFUPM                                   	slide </a:t>
            </a:r>
            <a:fld id="{5D7D911F-A67A-4FB3-8083-58719CBAD8CE}" type="slidenum">
              <a:rPr lang="ar-SA" sz="1000" i="1">
                <a:latin typeface="Times New Roman" pitchFamily="18" charset="0"/>
                <a:cs typeface="Times New Roman" pitchFamily="18" charset="0"/>
              </a:rPr>
              <a:pPr algn="l">
                <a:spcBef>
                  <a:spcPct val="50000"/>
                </a:spcBef>
                <a:tabLst>
                  <a:tab pos="3943350" algn="ctr"/>
                  <a:tab pos="8050213" algn="r"/>
                </a:tabLst>
                <a:defRPr/>
              </a:pPr>
              <a:t>‹#›</a:t>
            </a:fld>
            <a:endParaRPr lang="en-US" sz="1000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481138" indent="-222250" algn="l" rtl="0" eaLnBrk="0" fontAlgn="base" hangingPunct="0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eaLnBrk="0" fontAlgn="base" hangingPunct="0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4400" smtClean="0"/>
              <a:t>Basic Instructions &amp;</a:t>
            </a:r>
            <a:br>
              <a:rPr lang="en-US" sz="4400" smtClean="0"/>
            </a:br>
            <a:r>
              <a:rPr lang="en-US" sz="4400" smtClean="0"/>
              <a:t>Addressing Modes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86100"/>
            <a:ext cx="8229600" cy="2971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COE 205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000" smtClean="0"/>
              <a:t>Computer Organization and Assembly Language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Dr. Aiman El-Maleh</a:t>
            </a:r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sz="1800" smtClean="0"/>
              <a:t>College of Computer Sciences and Engineering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King Fahd University of Petroleum and Minerals</a:t>
            </a:r>
          </a:p>
          <a:p>
            <a:pPr eaLnBrk="1" hangingPunct="1">
              <a:lnSpc>
                <a:spcPct val="90000"/>
              </a:lnSpc>
            </a:pPr>
            <a:endParaRPr lang="en-US" sz="1600" smtClean="0"/>
          </a:p>
          <a:p>
            <a:pPr eaLnBrk="1" hangingPunct="1">
              <a:lnSpc>
                <a:spcPct val="90000"/>
              </a:lnSpc>
            </a:pPr>
            <a:r>
              <a:rPr lang="en-US" sz="1600" smtClean="0"/>
              <a:t>[Adapted from slides of Dr. Kip Irvine: Assembly Language for Intel-Based Computers]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ChangeArrowheads="1"/>
          </p:cNvSpPr>
          <p:nvPr/>
        </p:nvSpPr>
        <p:spPr bwMode="auto">
          <a:xfrm>
            <a:off x="457200" y="1143000"/>
            <a:ext cx="8229600" cy="211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7663" indent="-347663" algn="l">
              <a:spcBef>
                <a:spcPct val="40000"/>
              </a:spcBef>
              <a:buFont typeface="Wingdings" pitchFamily="2" charset="2"/>
              <a:buChar char="v"/>
            </a:pPr>
            <a:r>
              <a:rPr lang="en-US" sz="2400"/>
              <a:t>XCHG exchanges the values of two operands</a:t>
            </a:r>
          </a:p>
          <a:p>
            <a:pPr marL="347663" indent="-347663" algn="l">
              <a:spcBef>
                <a:spcPct val="40000"/>
              </a:spcBef>
              <a:buFont typeface="Wingdings" pitchFamily="2" charset="2"/>
              <a:buNone/>
            </a:pPr>
            <a:r>
              <a:rPr lang="en-US" sz="2400"/>
              <a:t>	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xchg reg, reg</a:t>
            </a:r>
          </a:p>
          <a:p>
            <a:pPr marL="347663" indent="-347663" algn="l">
              <a:buFont typeface="Wingdings" pitchFamily="2" charset="2"/>
              <a:buNone/>
            </a:pPr>
            <a:r>
              <a:rPr lang="en-US" sz="2400"/>
              <a:t>	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xchg reg, mem</a:t>
            </a:r>
          </a:p>
          <a:p>
            <a:pPr marL="347663" indent="-347663" algn="l">
              <a:buFont typeface="Wingdings" pitchFamily="2" charset="2"/>
              <a:buNone/>
            </a:pPr>
            <a:r>
              <a:rPr lang="en-US" sz="2400"/>
              <a:t>	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xchg mem, reg</a:t>
            </a:r>
            <a:endParaRPr lang="en-US" sz="24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XCHG Instruction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596900" y="2968625"/>
            <a:ext cx="6365875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137160" bIns="0"/>
          <a:lstStyle/>
          <a:p>
            <a:pPr algn="l">
              <a:spcBef>
                <a:spcPct val="20000"/>
              </a:spcBef>
              <a:tabLst>
                <a:tab pos="457200" algn="l"/>
                <a:tab pos="2333625" algn="l"/>
              </a:tabLst>
            </a:pPr>
            <a:r>
              <a:rPr lang="en-US" sz="1800" b="1">
                <a:latin typeface="Courier New" pitchFamily="49" charset="0"/>
              </a:rPr>
              <a:t>.DATA</a:t>
            </a:r>
          </a:p>
          <a:p>
            <a:pPr algn="l">
              <a:spcBef>
                <a:spcPct val="20000"/>
              </a:spcBef>
              <a:tabLst>
                <a:tab pos="457200" algn="l"/>
                <a:tab pos="2333625" algn="l"/>
              </a:tabLst>
            </a:pPr>
            <a:r>
              <a:rPr lang="en-US" sz="1800" b="1">
                <a:latin typeface="Courier New" pitchFamily="49" charset="0"/>
              </a:rPr>
              <a:t>var1 DWORD 10000000h</a:t>
            </a:r>
          </a:p>
          <a:p>
            <a:pPr algn="l">
              <a:spcBef>
                <a:spcPct val="20000"/>
              </a:spcBef>
              <a:tabLst>
                <a:tab pos="457200" algn="l"/>
                <a:tab pos="2333625" algn="l"/>
              </a:tabLst>
            </a:pPr>
            <a:r>
              <a:rPr lang="en-US" sz="1800" b="1">
                <a:latin typeface="Courier New" pitchFamily="49" charset="0"/>
              </a:rPr>
              <a:t>var2 DWORD 20000000h</a:t>
            </a:r>
          </a:p>
          <a:p>
            <a:pPr algn="l">
              <a:spcBef>
                <a:spcPct val="20000"/>
              </a:spcBef>
              <a:tabLst>
                <a:tab pos="457200" algn="l"/>
                <a:tab pos="2333625" algn="l"/>
              </a:tabLst>
            </a:pPr>
            <a:r>
              <a:rPr lang="en-US" sz="1800" b="1">
                <a:latin typeface="Courier New" pitchFamily="49" charset="0"/>
              </a:rPr>
              <a:t>.CODE</a:t>
            </a:r>
          </a:p>
          <a:p>
            <a:pPr algn="l">
              <a:spcBef>
                <a:spcPct val="20000"/>
              </a:spcBef>
              <a:tabLst>
                <a:tab pos="457200" algn="l"/>
                <a:tab pos="2333625" algn="l"/>
              </a:tabLst>
            </a:pPr>
            <a:r>
              <a:rPr lang="en-US" sz="1800" b="1">
                <a:latin typeface="Courier New" pitchFamily="49" charset="0"/>
              </a:rPr>
              <a:t>xchg ah,  al	; exchange 8-bit  regs</a:t>
            </a:r>
          </a:p>
          <a:p>
            <a:pPr algn="l">
              <a:spcBef>
                <a:spcPct val="20000"/>
              </a:spcBef>
              <a:tabLst>
                <a:tab pos="457200" algn="l"/>
                <a:tab pos="2333625" algn="l"/>
              </a:tabLst>
            </a:pPr>
            <a:r>
              <a:rPr lang="en-US" sz="1800" b="1">
                <a:latin typeface="Courier New" pitchFamily="49" charset="0"/>
              </a:rPr>
              <a:t>xchg ax,  bx	; exchange 16-bit regs</a:t>
            </a:r>
          </a:p>
          <a:p>
            <a:pPr algn="l">
              <a:spcBef>
                <a:spcPct val="20000"/>
              </a:spcBef>
              <a:tabLst>
                <a:tab pos="457200" algn="l"/>
                <a:tab pos="2333625" algn="l"/>
              </a:tabLst>
            </a:pPr>
            <a:r>
              <a:rPr lang="en-US" sz="1800" b="1">
                <a:latin typeface="Courier New" pitchFamily="49" charset="0"/>
              </a:rPr>
              <a:t>xchg eax, ebx	; exchange 32-bit regs</a:t>
            </a:r>
          </a:p>
          <a:p>
            <a:pPr algn="l">
              <a:spcBef>
                <a:spcPct val="20000"/>
              </a:spcBef>
              <a:tabLst>
                <a:tab pos="457200" algn="l"/>
                <a:tab pos="2333625" algn="l"/>
              </a:tabLst>
            </a:pPr>
            <a:r>
              <a:rPr lang="en-US" sz="1800" b="1">
                <a:latin typeface="Courier New" pitchFamily="49" charset="0"/>
              </a:rPr>
              <a:t>xchg var1,ebx	; exchange mem, reg</a:t>
            </a:r>
          </a:p>
          <a:p>
            <a:pPr algn="l">
              <a:spcBef>
                <a:spcPct val="20000"/>
              </a:spcBef>
              <a:tabLst>
                <a:tab pos="457200" algn="l"/>
                <a:tab pos="2333625" algn="l"/>
              </a:tabLst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xchg var1,var2	; error: two memory operands</a:t>
            </a: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3765550" y="1758950"/>
            <a:ext cx="4873625" cy="1843088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tIns="90000" bIns="0"/>
          <a:lstStyle/>
          <a:p>
            <a:pPr marL="180975" indent="-180975">
              <a:spcBef>
                <a:spcPct val="30000"/>
              </a:spcBef>
            </a:pPr>
            <a:r>
              <a:rPr lang="en-US" sz="2400">
                <a:solidFill>
                  <a:srgbClr val="FF0000"/>
                </a:solidFill>
              </a:rPr>
              <a:t>Rules</a:t>
            </a:r>
          </a:p>
          <a:p>
            <a:pPr marL="180975" indent="-180975" algn="l">
              <a:spcBef>
                <a:spcPct val="30000"/>
              </a:spcBef>
              <a:buFontTx/>
              <a:buChar char="•"/>
            </a:pPr>
            <a:r>
              <a:rPr lang="en-US"/>
              <a:t>Operands must be of the same size</a:t>
            </a:r>
          </a:p>
          <a:p>
            <a:pPr marL="180975" indent="-180975" algn="l">
              <a:spcBef>
                <a:spcPct val="30000"/>
              </a:spcBef>
              <a:buFontTx/>
              <a:buChar char="•"/>
            </a:pPr>
            <a:r>
              <a:rPr lang="en-US"/>
              <a:t>At least one operand must be a register</a:t>
            </a:r>
          </a:p>
          <a:p>
            <a:pPr marL="180975" indent="-180975" algn="l">
              <a:spcBef>
                <a:spcPct val="30000"/>
              </a:spcBef>
              <a:buFontTx/>
              <a:buChar char="•"/>
            </a:pPr>
            <a:r>
              <a:rPr lang="en-US"/>
              <a:t>No immediate operands are permitted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Direct Memory Operands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2170113"/>
          </a:xfrm>
          <a:noFill/>
        </p:spPr>
        <p:txBody>
          <a:bodyPr lIns="0" rIns="0"/>
          <a:lstStyle/>
          <a:p>
            <a:pPr eaLnBrk="1" hangingPunct="1"/>
            <a:r>
              <a:rPr lang="en-US" smtClean="0"/>
              <a:t>Variable names are references to locations in memory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Direct Memory Operand</a:t>
            </a:r>
            <a:r>
              <a:rPr lang="en-US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Named reference to a memory location</a:t>
            </a:r>
          </a:p>
          <a:p>
            <a:pPr eaLnBrk="1" hangingPunct="1"/>
            <a:r>
              <a:rPr lang="en-US" smtClean="0"/>
              <a:t>Assembler computes address (offset) of named variable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942975" y="3311525"/>
            <a:ext cx="7058025" cy="2190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137160" bIns="228600"/>
          <a:lstStyle/>
          <a:p>
            <a:pPr algn="l">
              <a:spcBef>
                <a:spcPct val="3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.DATA</a:t>
            </a:r>
          </a:p>
          <a:p>
            <a:pPr algn="l">
              <a:spcBef>
                <a:spcPct val="3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var1 BYTE 10h</a:t>
            </a:r>
          </a:p>
          <a:p>
            <a:pPr algn="l">
              <a:spcBef>
                <a:spcPct val="3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.CODE</a:t>
            </a:r>
          </a:p>
          <a:p>
            <a:pPr algn="l">
              <a:spcBef>
                <a:spcPct val="3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mov al, var1	; AL = var1 = 10h</a:t>
            </a:r>
          </a:p>
          <a:p>
            <a:pPr algn="l">
              <a:spcBef>
                <a:spcPct val="3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mov al,[var1]	; AL = var1 = 10h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 flipV="1">
            <a:off x="2555875" y="5330825"/>
            <a:ext cx="0" cy="34448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tIns="137160" bIns="137160">
            <a:spAutoFit/>
          </a:bodyPr>
          <a:lstStyle/>
          <a:p>
            <a:endParaRPr lang="en-US"/>
          </a:p>
        </p:txBody>
      </p:sp>
      <p:sp>
        <p:nvSpPr>
          <p:cNvPr id="13318" name="Line 7"/>
          <p:cNvSpPr>
            <a:spLocks noChangeShapeType="1"/>
          </p:cNvSpPr>
          <p:nvPr/>
        </p:nvSpPr>
        <p:spPr bwMode="auto">
          <a:xfrm flipH="1">
            <a:off x="2901950" y="4465638"/>
            <a:ext cx="403225" cy="23018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tIns="137160" bIns="137160">
            <a:spAutoFit/>
          </a:bodyPr>
          <a:lstStyle/>
          <a:p>
            <a:endParaRPr lang="en-US"/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3305175" y="3965575"/>
            <a:ext cx="2995613" cy="5000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</a:rPr>
              <a:t>Direct Memory Operand</a:t>
            </a:r>
          </a:p>
        </p:txBody>
      </p:sp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1519238" y="5675313"/>
            <a:ext cx="2087562" cy="50006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</a:rPr>
              <a:t>Alternate Format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Direct-Offset Operands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735013" y="3151188"/>
            <a:ext cx="7696200" cy="2063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137160" bIns="228600"/>
          <a:lstStyle/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.DATA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arrayB BYTE 10h,20h,30h,40h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.CODE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mov al, arrayB+1		; AL = 20h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mov al,[arrayB+1]		; alternative notation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mov al, arrayB[1]		; yet another notation</a:t>
            </a:r>
          </a:p>
        </p:txBody>
      </p:sp>
      <p:sp>
        <p:nvSpPr>
          <p:cNvPr id="670725" name="Text Box 5"/>
          <p:cNvSpPr txBox="1">
            <a:spLocks noChangeArrowheads="1"/>
          </p:cNvSpPr>
          <p:nvPr/>
        </p:nvSpPr>
        <p:spPr bwMode="auto">
          <a:xfrm>
            <a:off x="1749425" y="5502275"/>
            <a:ext cx="5562600" cy="587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Q: Why doesn't 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arrayB+1</a:t>
            </a:r>
            <a:r>
              <a:rPr lang="en-US"/>
              <a:t> produce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11h</a:t>
            </a:r>
            <a:r>
              <a:rPr lang="en-US"/>
              <a:t>?</a:t>
            </a: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482600" y="1143000"/>
            <a:ext cx="817880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7663" indent="-347663" algn="l">
              <a:spcBef>
                <a:spcPct val="40000"/>
              </a:spcBef>
              <a:buFont typeface="Wingdings" pitchFamily="2" charset="2"/>
              <a:buChar char="v"/>
            </a:pPr>
            <a:r>
              <a:rPr lang="en-US" sz="2400">
                <a:solidFill>
                  <a:srgbClr val="FF0000"/>
                </a:solidFill>
              </a:rPr>
              <a:t>Direct-Offset Operand</a:t>
            </a:r>
            <a:r>
              <a:rPr lang="en-US" sz="2400"/>
              <a:t>: Constant offset is added to a named memory location to produce an </a:t>
            </a:r>
            <a:r>
              <a:rPr lang="en-US" sz="2400">
                <a:solidFill>
                  <a:srgbClr val="FF0000"/>
                </a:solidFill>
              </a:rPr>
              <a:t>effective address</a:t>
            </a:r>
          </a:p>
          <a:p>
            <a:pPr marL="798513" lvl="1" indent="-336550" algn="l">
              <a:spcBef>
                <a:spcPct val="40000"/>
              </a:spcBef>
              <a:buFont typeface="Wingdings" pitchFamily="2" charset="2"/>
              <a:buChar char="²"/>
            </a:pPr>
            <a:r>
              <a:rPr lang="en-US"/>
              <a:t>Assembler computes the </a:t>
            </a:r>
            <a:r>
              <a:rPr lang="en-US">
                <a:solidFill>
                  <a:srgbClr val="FF0000"/>
                </a:solidFill>
              </a:rPr>
              <a:t>effective address</a:t>
            </a:r>
          </a:p>
          <a:p>
            <a:pPr marL="347663" indent="-347663" algn="l">
              <a:spcBef>
                <a:spcPct val="40000"/>
              </a:spcBef>
              <a:buFont typeface="Wingdings" pitchFamily="2" charset="2"/>
              <a:buChar char="v"/>
            </a:pPr>
            <a:r>
              <a:rPr lang="en-US" sz="2400"/>
              <a:t>Lets you access memory locations that have </a:t>
            </a:r>
            <a:r>
              <a:rPr lang="en-US" sz="2400">
                <a:solidFill>
                  <a:srgbClr val="FF0000"/>
                </a:solidFill>
              </a:rPr>
              <a:t>no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0725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7" name="Text Box 3"/>
          <p:cNvSpPr txBox="1">
            <a:spLocks noChangeArrowheads="1"/>
          </p:cNvSpPr>
          <p:nvPr/>
        </p:nvSpPr>
        <p:spPr bwMode="auto">
          <a:xfrm>
            <a:off x="482600" y="1123950"/>
            <a:ext cx="8178800" cy="3802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137160" bIns="228600"/>
          <a:lstStyle/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.DATA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arrayW  WORD  1020h, 3040h, 5060h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arrayD  DWORD 1, 2, 3, 4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.CODE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mov ax,  arrayW+2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mov ax,  arrayW[4]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mov eax,[arrayD+4]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mov eax,[arrayD-3]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mov ax, [arrayW+9]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mov ax, [arrayD+3]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mov ax, [arrayW-2]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mov eax,[arrayD+16]</a:t>
            </a:r>
          </a:p>
        </p:txBody>
      </p:sp>
      <p:grpSp>
        <p:nvGrpSpPr>
          <p:cNvPr id="2" name="Group 169"/>
          <p:cNvGrpSpPr>
            <a:grpSpLocks/>
          </p:cNvGrpSpPr>
          <p:nvPr/>
        </p:nvGrpSpPr>
        <p:grpSpPr bwMode="auto">
          <a:xfrm>
            <a:off x="827088" y="5041900"/>
            <a:ext cx="7604125" cy="285750"/>
            <a:chOff x="521" y="3758"/>
            <a:chExt cx="4790" cy="180"/>
          </a:xfrm>
        </p:grpSpPr>
        <p:sp>
          <p:nvSpPr>
            <p:cNvPr id="15443" name="Text Box 152"/>
            <p:cNvSpPr txBox="1">
              <a:spLocks noChangeArrowheads="1"/>
            </p:cNvSpPr>
            <p:nvPr/>
          </p:nvSpPr>
          <p:spPr bwMode="auto">
            <a:xfrm>
              <a:off x="521" y="3758"/>
              <a:ext cx="436" cy="1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800"/>
                <a:t>1020</a:t>
              </a:r>
            </a:p>
          </p:txBody>
        </p:sp>
        <p:sp>
          <p:nvSpPr>
            <p:cNvPr id="15444" name="Text Box 153"/>
            <p:cNvSpPr txBox="1">
              <a:spLocks noChangeArrowheads="1"/>
            </p:cNvSpPr>
            <p:nvPr/>
          </p:nvSpPr>
          <p:spPr bwMode="auto">
            <a:xfrm>
              <a:off x="956" y="3758"/>
              <a:ext cx="436" cy="1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800"/>
                <a:t>3040</a:t>
              </a:r>
            </a:p>
          </p:txBody>
        </p:sp>
        <p:sp>
          <p:nvSpPr>
            <p:cNvPr id="15445" name="Text Box 154"/>
            <p:cNvSpPr txBox="1">
              <a:spLocks noChangeArrowheads="1"/>
            </p:cNvSpPr>
            <p:nvPr/>
          </p:nvSpPr>
          <p:spPr bwMode="auto">
            <a:xfrm>
              <a:off x="1392" y="3758"/>
              <a:ext cx="436" cy="1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800"/>
                <a:t>5060</a:t>
              </a:r>
            </a:p>
          </p:txBody>
        </p:sp>
        <p:sp>
          <p:nvSpPr>
            <p:cNvPr id="15446" name="Text Box 155"/>
            <p:cNvSpPr txBox="1">
              <a:spLocks noChangeArrowheads="1"/>
            </p:cNvSpPr>
            <p:nvPr/>
          </p:nvSpPr>
          <p:spPr bwMode="auto">
            <a:xfrm>
              <a:off x="1828" y="3758"/>
              <a:ext cx="870" cy="1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800"/>
                <a:t>1</a:t>
              </a:r>
            </a:p>
          </p:txBody>
        </p:sp>
        <p:sp>
          <p:nvSpPr>
            <p:cNvPr id="15447" name="Text Box 156"/>
            <p:cNvSpPr txBox="1">
              <a:spLocks noChangeArrowheads="1"/>
            </p:cNvSpPr>
            <p:nvPr/>
          </p:nvSpPr>
          <p:spPr bwMode="auto">
            <a:xfrm>
              <a:off x="2699" y="3758"/>
              <a:ext cx="870" cy="1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800"/>
                <a:t>2</a:t>
              </a:r>
            </a:p>
          </p:txBody>
        </p:sp>
        <p:sp>
          <p:nvSpPr>
            <p:cNvPr id="15448" name="Text Box 157"/>
            <p:cNvSpPr txBox="1">
              <a:spLocks noChangeArrowheads="1"/>
            </p:cNvSpPr>
            <p:nvPr/>
          </p:nvSpPr>
          <p:spPr bwMode="auto">
            <a:xfrm>
              <a:off x="3570" y="3758"/>
              <a:ext cx="870" cy="1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800"/>
                <a:t>3</a:t>
              </a:r>
            </a:p>
          </p:txBody>
        </p:sp>
        <p:sp>
          <p:nvSpPr>
            <p:cNvPr id="15449" name="Text Box 158"/>
            <p:cNvSpPr txBox="1">
              <a:spLocks noChangeArrowheads="1"/>
            </p:cNvSpPr>
            <p:nvPr/>
          </p:nvSpPr>
          <p:spPr bwMode="auto">
            <a:xfrm>
              <a:off x="4441" y="3758"/>
              <a:ext cx="870" cy="1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800"/>
                <a:t>4</a:t>
              </a:r>
            </a:p>
          </p:txBody>
        </p:sp>
      </p:grpSp>
      <p:sp>
        <p:nvSpPr>
          <p:cNvPr id="671912" name="Text Box 168"/>
          <p:cNvSpPr txBox="1">
            <a:spLocks noChangeArrowheads="1"/>
          </p:cNvSpPr>
          <p:nvPr/>
        </p:nvSpPr>
        <p:spPr bwMode="auto">
          <a:xfrm>
            <a:off x="3478213" y="2333625"/>
            <a:ext cx="5126037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228600"/>
          <a:lstStyle/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; AX  = 3040h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; AX  = 5060h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; EAX = 00000002h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; EAX = 01506030h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; AX  = 0200h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; Error: Operands are not same size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; AX  = ? Out-of-range address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; EAX = ? MASM does not detect error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Direct-Offset Operands - Examples</a:t>
            </a:r>
            <a:endParaRPr lang="en-US" sz="2800" smtClean="0"/>
          </a:p>
        </p:txBody>
      </p:sp>
      <p:grpSp>
        <p:nvGrpSpPr>
          <p:cNvPr id="3" name="Group 176"/>
          <p:cNvGrpSpPr>
            <a:grpSpLocks/>
          </p:cNvGrpSpPr>
          <p:nvPr/>
        </p:nvGrpSpPr>
        <p:grpSpPr bwMode="auto">
          <a:xfrm>
            <a:off x="827088" y="5327650"/>
            <a:ext cx="7604125" cy="404813"/>
            <a:chOff x="521" y="3356"/>
            <a:chExt cx="4790" cy="255"/>
          </a:xfrm>
        </p:grpSpPr>
        <p:grpSp>
          <p:nvGrpSpPr>
            <p:cNvPr id="15412" name="Group 170"/>
            <p:cNvGrpSpPr>
              <a:grpSpLocks/>
            </p:cNvGrpSpPr>
            <p:nvPr/>
          </p:nvGrpSpPr>
          <p:grpSpPr bwMode="auto">
            <a:xfrm>
              <a:off x="521" y="3356"/>
              <a:ext cx="4789" cy="73"/>
              <a:chOff x="521" y="3684"/>
              <a:chExt cx="4789" cy="73"/>
            </a:xfrm>
          </p:grpSpPr>
          <p:sp>
            <p:nvSpPr>
              <p:cNvPr id="15436" name="AutoShape 145"/>
              <p:cNvSpPr>
                <a:spLocks/>
              </p:cNvSpPr>
              <p:nvPr/>
            </p:nvSpPr>
            <p:spPr bwMode="auto">
              <a:xfrm rot="-5400000">
                <a:off x="702" y="3503"/>
                <a:ext cx="73" cy="436"/>
              </a:xfrm>
              <a:prstGeom prst="leftBrace">
                <a:avLst>
                  <a:gd name="adj1" fmla="val 49772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7" name="AutoShape 146"/>
              <p:cNvSpPr>
                <a:spLocks/>
              </p:cNvSpPr>
              <p:nvPr/>
            </p:nvSpPr>
            <p:spPr bwMode="auto">
              <a:xfrm rot="-5400000">
                <a:off x="1138" y="3503"/>
                <a:ext cx="73" cy="436"/>
              </a:xfrm>
              <a:prstGeom prst="leftBrace">
                <a:avLst>
                  <a:gd name="adj1" fmla="val 49772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8" name="AutoShape 147"/>
              <p:cNvSpPr>
                <a:spLocks/>
              </p:cNvSpPr>
              <p:nvPr/>
            </p:nvSpPr>
            <p:spPr bwMode="auto">
              <a:xfrm rot="-5400000">
                <a:off x="1574" y="3503"/>
                <a:ext cx="73" cy="436"/>
              </a:xfrm>
              <a:prstGeom prst="leftBrace">
                <a:avLst>
                  <a:gd name="adj1" fmla="val 49772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9" name="AutoShape 148"/>
              <p:cNvSpPr>
                <a:spLocks/>
              </p:cNvSpPr>
              <p:nvPr/>
            </p:nvSpPr>
            <p:spPr bwMode="auto">
              <a:xfrm rot="-5400000">
                <a:off x="2226" y="3286"/>
                <a:ext cx="73" cy="870"/>
              </a:xfrm>
              <a:prstGeom prst="leftBrace">
                <a:avLst>
                  <a:gd name="adj1" fmla="val 58872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40" name="AutoShape 149"/>
              <p:cNvSpPr>
                <a:spLocks/>
              </p:cNvSpPr>
              <p:nvPr/>
            </p:nvSpPr>
            <p:spPr bwMode="auto">
              <a:xfrm rot="-5400000">
                <a:off x="3096" y="3286"/>
                <a:ext cx="73" cy="870"/>
              </a:xfrm>
              <a:prstGeom prst="leftBrace">
                <a:avLst>
                  <a:gd name="adj1" fmla="val 58872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41" name="AutoShape 150"/>
              <p:cNvSpPr>
                <a:spLocks/>
              </p:cNvSpPr>
              <p:nvPr/>
            </p:nvSpPr>
            <p:spPr bwMode="auto">
              <a:xfrm rot="-5400000">
                <a:off x="3968" y="3286"/>
                <a:ext cx="73" cy="870"/>
              </a:xfrm>
              <a:prstGeom prst="leftBrace">
                <a:avLst>
                  <a:gd name="adj1" fmla="val 58872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42" name="AutoShape 151"/>
              <p:cNvSpPr>
                <a:spLocks/>
              </p:cNvSpPr>
              <p:nvPr/>
            </p:nvSpPr>
            <p:spPr bwMode="auto">
              <a:xfrm rot="-5400000">
                <a:off x="4838" y="3286"/>
                <a:ext cx="73" cy="870"/>
              </a:xfrm>
              <a:prstGeom prst="leftBrace">
                <a:avLst>
                  <a:gd name="adj1" fmla="val 58872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413" name="Group 173"/>
            <p:cNvGrpSpPr>
              <a:grpSpLocks/>
            </p:cNvGrpSpPr>
            <p:nvPr/>
          </p:nvGrpSpPr>
          <p:grpSpPr bwMode="auto">
            <a:xfrm>
              <a:off x="521" y="3430"/>
              <a:ext cx="4790" cy="181"/>
              <a:chOff x="521" y="3430"/>
              <a:chExt cx="4790" cy="181"/>
            </a:xfrm>
          </p:grpSpPr>
          <p:sp>
            <p:nvSpPr>
              <p:cNvPr id="15414" name="Text Box 7"/>
              <p:cNvSpPr txBox="1">
                <a:spLocks noChangeArrowheads="1"/>
              </p:cNvSpPr>
              <p:nvPr/>
            </p:nvSpPr>
            <p:spPr bwMode="auto">
              <a:xfrm>
                <a:off x="521" y="3430"/>
                <a:ext cx="218" cy="1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20</a:t>
                </a:r>
              </a:p>
            </p:txBody>
          </p:sp>
          <p:sp>
            <p:nvSpPr>
              <p:cNvPr id="15415" name="Text Box 8"/>
              <p:cNvSpPr txBox="1">
                <a:spLocks noChangeArrowheads="1"/>
              </p:cNvSpPr>
              <p:nvPr/>
            </p:nvSpPr>
            <p:spPr bwMode="auto">
              <a:xfrm>
                <a:off x="739" y="3430"/>
                <a:ext cx="218" cy="1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10</a:t>
                </a:r>
              </a:p>
            </p:txBody>
          </p:sp>
          <p:sp>
            <p:nvSpPr>
              <p:cNvPr id="15416" name="Text Box 9"/>
              <p:cNvSpPr txBox="1">
                <a:spLocks noChangeArrowheads="1"/>
              </p:cNvSpPr>
              <p:nvPr/>
            </p:nvSpPr>
            <p:spPr bwMode="auto">
              <a:xfrm>
                <a:off x="956" y="3430"/>
                <a:ext cx="218" cy="1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40</a:t>
                </a:r>
              </a:p>
            </p:txBody>
          </p:sp>
          <p:sp>
            <p:nvSpPr>
              <p:cNvPr id="15417" name="Text Box 10"/>
              <p:cNvSpPr txBox="1">
                <a:spLocks noChangeArrowheads="1"/>
              </p:cNvSpPr>
              <p:nvPr/>
            </p:nvSpPr>
            <p:spPr bwMode="auto">
              <a:xfrm>
                <a:off x="1174" y="3430"/>
                <a:ext cx="218" cy="1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30</a:t>
                </a:r>
              </a:p>
            </p:txBody>
          </p:sp>
          <p:sp>
            <p:nvSpPr>
              <p:cNvPr id="15418" name="Text Box 11"/>
              <p:cNvSpPr txBox="1">
                <a:spLocks noChangeArrowheads="1"/>
              </p:cNvSpPr>
              <p:nvPr/>
            </p:nvSpPr>
            <p:spPr bwMode="auto">
              <a:xfrm>
                <a:off x="1392" y="3430"/>
                <a:ext cx="218" cy="1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60</a:t>
                </a:r>
              </a:p>
            </p:txBody>
          </p:sp>
          <p:sp>
            <p:nvSpPr>
              <p:cNvPr id="15419" name="Text Box 12"/>
              <p:cNvSpPr txBox="1">
                <a:spLocks noChangeArrowheads="1"/>
              </p:cNvSpPr>
              <p:nvPr/>
            </p:nvSpPr>
            <p:spPr bwMode="auto">
              <a:xfrm>
                <a:off x="1610" y="3430"/>
                <a:ext cx="218" cy="1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50</a:t>
                </a:r>
              </a:p>
            </p:txBody>
          </p:sp>
          <p:sp>
            <p:nvSpPr>
              <p:cNvPr id="15420" name="Text Box 13"/>
              <p:cNvSpPr txBox="1">
                <a:spLocks noChangeArrowheads="1"/>
              </p:cNvSpPr>
              <p:nvPr/>
            </p:nvSpPr>
            <p:spPr bwMode="auto">
              <a:xfrm>
                <a:off x="1827" y="3430"/>
                <a:ext cx="218" cy="1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01</a:t>
                </a:r>
              </a:p>
            </p:txBody>
          </p:sp>
          <p:sp>
            <p:nvSpPr>
              <p:cNvPr id="15421" name="Text Box 14"/>
              <p:cNvSpPr txBox="1">
                <a:spLocks noChangeArrowheads="1"/>
              </p:cNvSpPr>
              <p:nvPr/>
            </p:nvSpPr>
            <p:spPr bwMode="auto">
              <a:xfrm>
                <a:off x="2044" y="3430"/>
                <a:ext cx="218" cy="1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00</a:t>
                </a:r>
              </a:p>
            </p:txBody>
          </p:sp>
          <p:sp>
            <p:nvSpPr>
              <p:cNvPr id="15422" name="Text Box 15"/>
              <p:cNvSpPr txBox="1">
                <a:spLocks noChangeArrowheads="1"/>
              </p:cNvSpPr>
              <p:nvPr/>
            </p:nvSpPr>
            <p:spPr bwMode="auto">
              <a:xfrm>
                <a:off x="2261" y="3430"/>
                <a:ext cx="218" cy="1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00</a:t>
                </a:r>
              </a:p>
            </p:txBody>
          </p:sp>
          <p:sp>
            <p:nvSpPr>
              <p:cNvPr id="15423" name="Text Box 16"/>
              <p:cNvSpPr txBox="1">
                <a:spLocks noChangeArrowheads="1"/>
              </p:cNvSpPr>
              <p:nvPr/>
            </p:nvSpPr>
            <p:spPr bwMode="auto">
              <a:xfrm>
                <a:off x="2478" y="3430"/>
                <a:ext cx="218" cy="1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00</a:t>
                </a:r>
              </a:p>
            </p:txBody>
          </p:sp>
          <p:sp>
            <p:nvSpPr>
              <p:cNvPr id="15424" name="Text Box 17"/>
              <p:cNvSpPr txBox="1">
                <a:spLocks noChangeArrowheads="1"/>
              </p:cNvSpPr>
              <p:nvPr/>
            </p:nvSpPr>
            <p:spPr bwMode="auto">
              <a:xfrm>
                <a:off x="2695" y="3430"/>
                <a:ext cx="218" cy="1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02</a:t>
                </a:r>
              </a:p>
            </p:txBody>
          </p:sp>
          <p:sp>
            <p:nvSpPr>
              <p:cNvPr id="15425" name="Text Box 18"/>
              <p:cNvSpPr txBox="1">
                <a:spLocks noChangeArrowheads="1"/>
              </p:cNvSpPr>
              <p:nvPr/>
            </p:nvSpPr>
            <p:spPr bwMode="auto">
              <a:xfrm>
                <a:off x="2916" y="3430"/>
                <a:ext cx="218" cy="1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00</a:t>
                </a:r>
              </a:p>
            </p:txBody>
          </p:sp>
          <p:sp>
            <p:nvSpPr>
              <p:cNvPr id="15426" name="Text Box 19"/>
              <p:cNvSpPr txBox="1">
                <a:spLocks noChangeArrowheads="1"/>
              </p:cNvSpPr>
              <p:nvPr/>
            </p:nvSpPr>
            <p:spPr bwMode="auto">
              <a:xfrm>
                <a:off x="3134" y="3430"/>
                <a:ext cx="218" cy="1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00</a:t>
                </a:r>
              </a:p>
            </p:txBody>
          </p:sp>
          <p:sp>
            <p:nvSpPr>
              <p:cNvPr id="15427" name="Text Box 20"/>
              <p:cNvSpPr txBox="1">
                <a:spLocks noChangeArrowheads="1"/>
              </p:cNvSpPr>
              <p:nvPr/>
            </p:nvSpPr>
            <p:spPr bwMode="auto">
              <a:xfrm>
                <a:off x="3351" y="3430"/>
                <a:ext cx="218" cy="1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00</a:t>
                </a:r>
              </a:p>
            </p:txBody>
          </p:sp>
          <p:sp>
            <p:nvSpPr>
              <p:cNvPr id="15428" name="Text Box 21"/>
              <p:cNvSpPr txBox="1">
                <a:spLocks noChangeArrowheads="1"/>
              </p:cNvSpPr>
              <p:nvPr/>
            </p:nvSpPr>
            <p:spPr bwMode="auto">
              <a:xfrm>
                <a:off x="3569" y="3430"/>
                <a:ext cx="218" cy="1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03</a:t>
                </a:r>
              </a:p>
            </p:txBody>
          </p:sp>
          <p:sp>
            <p:nvSpPr>
              <p:cNvPr id="15429" name="Text Box 22"/>
              <p:cNvSpPr txBox="1">
                <a:spLocks noChangeArrowheads="1"/>
              </p:cNvSpPr>
              <p:nvPr/>
            </p:nvSpPr>
            <p:spPr bwMode="auto">
              <a:xfrm>
                <a:off x="3787" y="3430"/>
                <a:ext cx="218" cy="1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00</a:t>
                </a:r>
              </a:p>
            </p:txBody>
          </p:sp>
          <p:sp>
            <p:nvSpPr>
              <p:cNvPr id="15430" name="Text Box 23"/>
              <p:cNvSpPr txBox="1">
                <a:spLocks noChangeArrowheads="1"/>
              </p:cNvSpPr>
              <p:nvPr/>
            </p:nvSpPr>
            <p:spPr bwMode="auto">
              <a:xfrm>
                <a:off x="4005" y="3430"/>
                <a:ext cx="218" cy="1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00</a:t>
                </a:r>
              </a:p>
            </p:txBody>
          </p:sp>
          <p:sp>
            <p:nvSpPr>
              <p:cNvPr id="15431" name="Text Box 24"/>
              <p:cNvSpPr txBox="1">
                <a:spLocks noChangeArrowheads="1"/>
              </p:cNvSpPr>
              <p:nvPr/>
            </p:nvSpPr>
            <p:spPr bwMode="auto">
              <a:xfrm>
                <a:off x="4222" y="3430"/>
                <a:ext cx="218" cy="1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00</a:t>
                </a:r>
              </a:p>
            </p:txBody>
          </p:sp>
          <p:sp>
            <p:nvSpPr>
              <p:cNvPr id="15432" name="Text Box 25"/>
              <p:cNvSpPr txBox="1">
                <a:spLocks noChangeArrowheads="1"/>
              </p:cNvSpPr>
              <p:nvPr/>
            </p:nvSpPr>
            <p:spPr bwMode="auto">
              <a:xfrm>
                <a:off x="4440" y="3430"/>
                <a:ext cx="218" cy="1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04</a:t>
                </a:r>
              </a:p>
            </p:txBody>
          </p:sp>
          <p:sp>
            <p:nvSpPr>
              <p:cNvPr id="15433" name="Text Box 26"/>
              <p:cNvSpPr txBox="1">
                <a:spLocks noChangeArrowheads="1"/>
              </p:cNvSpPr>
              <p:nvPr/>
            </p:nvSpPr>
            <p:spPr bwMode="auto">
              <a:xfrm>
                <a:off x="4658" y="3430"/>
                <a:ext cx="218" cy="1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00</a:t>
                </a:r>
              </a:p>
            </p:txBody>
          </p:sp>
          <p:sp>
            <p:nvSpPr>
              <p:cNvPr id="15434" name="Text Box 40"/>
              <p:cNvSpPr txBox="1">
                <a:spLocks noChangeArrowheads="1"/>
              </p:cNvSpPr>
              <p:nvPr/>
            </p:nvSpPr>
            <p:spPr bwMode="auto">
              <a:xfrm>
                <a:off x="4876" y="3430"/>
                <a:ext cx="218" cy="1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00</a:t>
                </a:r>
              </a:p>
            </p:txBody>
          </p:sp>
          <p:sp>
            <p:nvSpPr>
              <p:cNvPr id="15435" name="Text Box 41"/>
              <p:cNvSpPr txBox="1">
                <a:spLocks noChangeArrowheads="1"/>
              </p:cNvSpPr>
              <p:nvPr/>
            </p:nvSpPr>
            <p:spPr bwMode="auto">
              <a:xfrm>
                <a:off x="5093" y="3430"/>
                <a:ext cx="218" cy="1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00</a:t>
                </a:r>
              </a:p>
            </p:txBody>
          </p:sp>
        </p:grpSp>
      </p:grpSp>
      <p:grpSp>
        <p:nvGrpSpPr>
          <p:cNvPr id="6" name="Group 177"/>
          <p:cNvGrpSpPr>
            <a:grpSpLocks/>
          </p:cNvGrpSpPr>
          <p:nvPr/>
        </p:nvGrpSpPr>
        <p:grpSpPr bwMode="auto">
          <a:xfrm>
            <a:off x="596900" y="5734050"/>
            <a:ext cx="7834313" cy="574675"/>
            <a:chOff x="376" y="3612"/>
            <a:chExt cx="4935" cy="362"/>
          </a:xfrm>
        </p:grpSpPr>
        <p:sp>
          <p:nvSpPr>
            <p:cNvPr id="15368" name="Text Box 28"/>
            <p:cNvSpPr txBox="1">
              <a:spLocks noChangeArrowheads="1"/>
            </p:cNvSpPr>
            <p:nvPr/>
          </p:nvSpPr>
          <p:spPr bwMode="auto">
            <a:xfrm>
              <a:off x="376" y="3793"/>
              <a:ext cx="508" cy="1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600"/>
                <a:t>arrayW</a:t>
              </a:r>
            </a:p>
          </p:txBody>
        </p:sp>
        <p:sp>
          <p:nvSpPr>
            <p:cNvPr id="15369" name="Line 29"/>
            <p:cNvSpPr>
              <a:spLocks noChangeShapeType="1"/>
            </p:cNvSpPr>
            <p:nvPr/>
          </p:nvSpPr>
          <p:spPr bwMode="auto">
            <a:xfrm>
              <a:off x="630" y="3612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Text Box 43"/>
            <p:cNvSpPr txBox="1">
              <a:spLocks noChangeArrowheads="1"/>
            </p:cNvSpPr>
            <p:nvPr/>
          </p:nvSpPr>
          <p:spPr bwMode="auto">
            <a:xfrm>
              <a:off x="739" y="3688"/>
              <a:ext cx="218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/>
                <a:t>+1</a:t>
              </a:r>
            </a:p>
          </p:txBody>
        </p:sp>
        <p:sp>
          <p:nvSpPr>
            <p:cNvPr id="15371" name="Line 44"/>
            <p:cNvSpPr>
              <a:spLocks noChangeShapeType="1"/>
            </p:cNvSpPr>
            <p:nvPr/>
          </p:nvSpPr>
          <p:spPr bwMode="auto">
            <a:xfrm>
              <a:off x="848" y="3616"/>
              <a:ext cx="0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Text Box 83"/>
            <p:cNvSpPr txBox="1">
              <a:spLocks noChangeArrowheads="1"/>
            </p:cNvSpPr>
            <p:nvPr/>
          </p:nvSpPr>
          <p:spPr bwMode="auto">
            <a:xfrm>
              <a:off x="956" y="3687"/>
              <a:ext cx="218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/>
                <a:t>+2</a:t>
              </a:r>
            </a:p>
          </p:txBody>
        </p:sp>
        <p:sp>
          <p:nvSpPr>
            <p:cNvPr id="15373" name="Line 84"/>
            <p:cNvSpPr>
              <a:spLocks noChangeShapeType="1"/>
            </p:cNvSpPr>
            <p:nvPr/>
          </p:nvSpPr>
          <p:spPr bwMode="auto">
            <a:xfrm>
              <a:off x="1065" y="3615"/>
              <a:ext cx="0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Text Box 86"/>
            <p:cNvSpPr txBox="1">
              <a:spLocks noChangeArrowheads="1"/>
            </p:cNvSpPr>
            <p:nvPr/>
          </p:nvSpPr>
          <p:spPr bwMode="auto">
            <a:xfrm>
              <a:off x="1173" y="3686"/>
              <a:ext cx="218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/>
                <a:t>+3</a:t>
              </a:r>
            </a:p>
          </p:txBody>
        </p:sp>
        <p:sp>
          <p:nvSpPr>
            <p:cNvPr id="15375" name="Line 87"/>
            <p:cNvSpPr>
              <a:spLocks noChangeShapeType="1"/>
            </p:cNvSpPr>
            <p:nvPr/>
          </p:nvSpPr>
          <p:spPr bwMode="auto">
            <a:xfrm>
              <a:off x="1282" y="3614"/>
              <a:ext cx="0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Text Box 89"/>
            <p:cNvSpPr txBox="1">
              <a:spLocks noChangeArrowheads="1"/>
            </p:cNvSpPr>
            <p:nvPr/>
          </p:nvSpPr>
          <p:spPr bwMode="auto">
            <a:xfrm>
              <a:off x="1390" y="3685"/>
              <a:ext cx="218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/>
                <a:t>+4</a:t>
              </a:r>
            </a:p>
          </p:txBody>
        </p:sp>
        <p:sp>
          <p:nvSpPr>
            <p:cNvPr id="15377" name="Line 90"/>
            <p:cNvSpPr>
              <a:spLocks noChangeShapeType="1"/>
            </p:cNvSpPr>
            <p:nvPr/>
          </p:nvSpPr>
          <p:spPr bwMode="auto">
            <a:xfrm>
              <a:off x="1499" y="3613"/>
              <a:ext cx="0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Text Box 92"/>
            <p:cNvSpPr txBox="1">
              <a:spLocks noChangeArrowheads="1"/>
            </p:cNvSpPr>
            <p:nvPr/>
          </p:nvSpPr>
          <p:spPr bwMode="auto">
            <a:xfrm>
              <a:off x="1607" y="3684"/>
              <a:ext cx="218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/>
                <a:t>+5</a:t>
              </a:r>
            </a:p>
          </p:txBody>
        </p:sp>
        <p:sp>
          <p:nvSpPr>
            <p:cNvPr id="15379" name="Line 93"/>
            <p:cNvSpPr>
              <a:spLocks noChangeShapeType="1"/>
            </p:cNvSpPr>
            <p:nvPr/>
          </p:nvSpPr>
          <p:spPr bwMode="auto">
            <a:xfrm>
              <a:off x="1716" y="3612"/>
              <a:ext cx="0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Text Box 98"/>
            <p:cNvSpPr txBox="1">
              <a:spLocks noChangeArrowheads="1"/>
            </p:cNvSpPr>
            <p:nvPr/>
          </p:nvSpPr>
          <p:spPr bwMode="auto">
            <a:xfrm>
              <a:off x="1683" y="3793"/>
              <a:ext cx="508" cy="1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600"/>
                <a:t>arrayD</a:t>
              </a:r>
            </a:p>
          </p:txBody>
        </p:sp>
        <p:sp>
          <p:nvSpPr>
            <p:cNvPr id="15381" name="Line 99"/>
            <p:cNvSpPr>
              <a:spLocks noChangeShapeType="1"/>
            </p:cNvSpPr>
            <p:nvPr/>
          </p:nvSpPr>
          <p:spPr bwMode="auto">
            <a:xfrm>
              <a:off x="1937" y="3612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Text Box 101"/>
            <p:cNvSpPr txBox="1">
              <a:spLocks noChangeArrowheads="1"/>
            </p:cNvSpPr>
            <p:nvPr/>
          </p:nvSpPr>
          <p:spPr bwMode="auto">
            <a:xfrm>
              <a:off x="2045" y="3688"/>
              <a:ext cx="218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/>
                <a:t>+1</a:t>
              </a:r>
            </a:p>
          </p:txBody>
        </p:sp>
        <p:sp>
          <p:nvSpPr>
            <p:cNvPr id="15383" name="Line 102"/>
            <p:cNvSpPr>
              <a:spLocks noChangeShapeType="1"/>
            </p:cNvSpPr>
            <p:nvPr/>
          </p:nvSpPr>
          <p:spPr bwMode="auto">
            <a:xfrm>
              <a:off x="2154" y="3613"/>
              <a:ext cx="0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Text Box 104"/>
            <p:cNvSpPr txBox="1">
              <a:spLocks noChangeArrowheads="1"/>
            </p:cNvSpPr>
            <p:nvPr/>
          </p:nvSpPr>
          <p:spPr bwMode="auto">
            <a:xfrm>
              <a:off x="2263" y="3688"/>
              <a:ext cx="218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/>
                <a:t>+2</a:t>
              </a:r>
            </a:p>
          </p:txBody>
        </p:sp>
        <p:sp>
          <p:nvSpPr>
            <p:cNvPr id="15385" name="Line 105"/>
            <p:cNvSpPr>
              <a:spLocks noChangeShapeType="1"/>
            </p:cNvSpPr>
            <p:nvPr/>
          </p:nvSpPr>
          <p:spPr bwMode="auto">
            <a:xfrm>
              <a:off x="2372" y="3613"/>
              <a:ext cx="0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Text Box 107"/>
            <p:cNvSpPr txBox="1">
              <a:spLocks noChangeArrowheads="1"/>
            </p:cNvSpPr>
            <p:nvPr/>
          </p:nvSpPr>
          <p:spPr bwMode="auto">
            <a:xfrm>
              <a:off x="2480" y="3688"/>
              <a:ext cx="218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/>
                <a:t>+3</a:t>
              </a:r>
            </a:p>
          </p:txBody>
        </p:sp>
        <p:sp>
          <p:nvSpPr>
            <p:cNvPr id="15387" name="Line 108"/>
            <p:cNvSpPr>
              <a:spLocks noChangeShapeType="1"/>
            </p:cNvSpPr>
            <p:nvPr/>
          </p:nvSpPr>
          <p:spPr bwMode="auto">
            <a:xfrm>
              <a:off x="2589" y="3613"/>
              <a:ext cx="0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Text Box 110"/>
            <p:cNvSpPr txBox="1">
              <a:spLocks noChangeArrowheads="1"/>
            </p:cNvSpPr>
            <p:nvPr/>
          </p:nvSpPr>
          <p:spPr bwMode="auto">
            <a:xfrm>
              <a:off x="2698" y="3688"/>
              <a:ext cx="218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/>
                <a:t>+4</a:t>
              </a:r>
            </a:p>
          </p:txBody>
        </p:sp>
        <p:sp>
          <p:nvSpPr>
            <p:cNvPr id="15389" name="Line 111"/>
            <p:cNvSpPr>
              <a:spLocks noChangeShapeType="1"/>
            </p:cNvSpPr>
            <p:nvPr/>
          </p:nvSpPr>
          <p:spPr bwMode="auto">
            <a:xfrm>
              <a:off x="2807" y="3613"/>
              <a:ext cx="0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Text Box 113"/>
            <p:cNvSpPr txBox="1">
              <a:spLocks noChangeArrowheads="1"/>
            </p:cNvSpPr>
            <p:nvPr/>
          </p:nvSpPr>
          <p:spPr bwMode="auto">
            <a:xfrm>
              <a:off x="2916" y="3688"/>
              <a:ext cx="218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/>
                <a:t>+5</a:t>
              </a:r>
            </a:p>
          </p:txBody>
        </p:sp>
        <p:sp>
          <p:nvSpPr>
            <p:cNvPr id="15391" name="Line 114"/>
            <p:cNvSpPr>
              <a:spLocks noChangeShapeType="1"/>
            </p:cNvSpPr>
            <p:nvPr/>
          </p:nvSpPr>
          <p:spPr bwMode="auto">
            <a:xfrm>
              <a:off x="3025" y="3613"/>
              <a:ext cx="0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Text Box 116"/>
            <p:cNvSpPr txBox="1">
              <a:spLocks noChangeArrowheads="1"/>
            </p:cNvSpPr>
            <p:nvPr/>
          </p:nvSpPr>
          <p:spPr bwMode="auto">
            <a:xfrm>
              <a:off x="3134" y="3688"/>
              <a:ext cx="218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/>
                <a:t>+6</a:t>
              </a:r>
            </a:p>
          </p:txBody>
        </p:sp>
        <p:sp>
          <p:nvSpPr>
            <p:cNvPr id="15393" name="Line 117"/>
            <p:cNvSpPr>
              <a:spLocks noChangeShapeType="1"/>
            </p:cNvSpPr>
            <p:nvPr/>
          </p:nvSpPr>
          <p:spPr bwMode="auto">
            <a:xfrm>
              <a:off x="3243" y="3613"/>
              <a:ext cx="0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Text Box 119"/>
            <p:cNvSpPr txBox="1">
              <a:spLocks noChangeArrowheads="1"/>
            </p:cNvSpPr>
            <p:nvPr/>
          </p:nvSpPr>
          <p:spPr bwMode="auto">
            <a:xfrm>
              <a:off x="3352" y="3688"/>
              <a:ext cx="218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/>
                <a:t>+7</a:t>
              </a:r>
            </a:p>
          </p:txBody>
        </p:sp>
        <p:sp>
          <p:nvSpPr>
            <p:cNvPr id="15395" name="Line 120"/>
            <p:cNvSpPr>
              <a:spLocks noChangeShapeType="1"/>
            </p:cNvSpPr>
            <p:nvPr/>
          </p:nvSpPr>
          <p:spPr bwMode="auto">
            <a:xfrm>
              <a:off x="3461" y="3613"/>
              <a:ext cx="0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Text Box 122"/>
            <p:cNvSpPr txBox="1">
              <a:spLocks noChangeArrowheads="1"/>
            </p:cNvSpPr>
            <p:nvPr/>
          </p:nvSpPr>
          <p:spPr bwMode="auto">
            <a:xfrm>
              <a:off x="3570" y="3687"/>
              <a:ext cx="218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/>
                <a:t>+8</a:t>
              </a:r>
            </a:p>
          </p:txBody>
        </p:sp>
        <p:sp>
          <p:nvSpPr>
            <p:cNvPr id="15397" name="Line 123"/>
            <p:cNvSpPr>
              <a:spLocks noChangeShapeType="1"/>
            </p:cNvSpPr>
            <p:nvPr/>
          </p:nvSpPr>
          <p:spPr bwMode="auto">
            <a:xfrm>
              <a:off x="3679" y="3612"/>
              <a:ext cx="0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Text Box 125"/>
            <p:cNvSpPr txBox="1">
              <a:spLocks noChangeArrowheads="1"/>
            </p:cNvSpPr>
            <p:nvPr/>
          </p:nvSpPr>
          <p:spPr bwMode="auto">
            <a:xfrm>
              <a:off x="3787" y="3688"/>
              <a:ext cx="218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/>
                <a:t>+9</a:t>
              </a:r>
            </a:p>
          </p:txBody>
        </p:sp>
        <p:sp>
          <p:nvSpPr>
            <p:cNvPr id="15399" name="Line 126"/>
            <p:cNvSpPr>
              <a:spLocks noChangeShapeType="1"/>
            </p:cNvSpPr>
            <p:nvPr/>
          </p:nvSpPr>
          <p:spPr bwMode="auto">
            <a:xfrm>
              <a:off x="3896" y="3613"/>
              <a:ext cx="0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Text Box 128"/>
            <p:cNvSpPr txBox="1">
              <a:spLocks noChangeArrowheads="1"/>
            </p:cNvSpPr>
            <p:nvPr/>
          </p:nvSpPr>
          <p:spPr bwMode="auto">
            <a:xfrm>
              <a:off x="4005" y="3688"/>
              <a:ext cx="218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/>
                <a:t>+10</a:t>
              </a:r>
            </a:p>
          </p:txBody>
        </p:sp>
        <p:sp>
          <p:nvSpPr>
            <p:cNvPr id="15401" name="Line 129"/>
            <p:cNvSpPr>
              <a:spLocks noChangeShapeType="1"/>
            </p:cNvSpPr>
            <p:nvPr/>
          </p:nvSpPr>
          <p:spPr bwMode="auto">
            <a:xfrm>
              <a:off x="4114" y="3613"/>
              <a:ext cx="0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2" name="Text Box 131"/>
            <p:cNvSpPr txBox="1">
              <a:spLocks noChangeArrowheads="1"/>
            </p:cNvSpPr>
            <p:nvPr/>
          </p:nvSpPr>
          <p:spPr bwMode="auto">
            <a:xfrm>
              <a:off x="4223" y="3688"/>
              <a:ext cx="218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/>
                <a:t>+11</a:t>
              </a:r>
            </a:p>
          </p:txBody>
        </p:sp>
        <p:sp>
          <p:nvSpPr>
            <p:cNvPr id="15403" name="Line 132"/>
            <p:cNvSpPr>
              <a:spLocks noChangeShapeType="1"/>
            </p:cNvSpPr>
            <p:nvPr/>
          </p:nvSpPr>
          <p:spPr bwMode="auto">
            <a:xfrm>
              <a:off x="4332" y="3613"/>
              <a:ext cx="0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Text Box 134"/>
            <p:cNvSpPr txBox="1">
              <a:spLocks noChangeArrowheads="1"/>
            </p:cNvSpPr>
            <p:nvPr/>
          </p:nvSpPr>
          <p:spPr bwMode="auto">
            <a:xfrm>
              <a:off x="4440" y="3688"/>
              <a:ext cx="218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/>
                <a:t>+12</a:t>
              </a:r>
            </a:p>
          </p:txBody>
        </p:sp>
        <p:sp>
          <p:nvSpPr>
            <p:cNvPr id="15405" name="Line 135"/>
            <p:cNvSpPr>
              <a:spLocks noChangeShapeType="1"/>
            </p:cNvSpPr>
            <p:nvPr/>
          </p:nvSpPr>
          <p:spPr bwMode="auto">
            <a:xfrm>
              <a:off x="4549" y="3613"/>
              <a:ext cx="0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6" name="Text Box 137"/>
            <p:cNvSpPr txBox="1">
              <a:spLocks noChangeArrowheads="1"/>
            </p:cNvSpPr>
            <p:nvPr/>
          </p:nvSpPr>
          <p:spPr bwMode="auto">
            <a:xfrm>
              <a:off x="4658" y="3688"/>
              <a:ext cx="218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/>
                <a:t>+13</a:t>
              </a:r>
            </a:p>
          </p:txBody>
        </p:sp>
        <p:sp>
          <p:nvSpPr>
            <p:cNvPr id="15407" name="Line 138"/>
            <p:cNvSpPr>
              <a:spLocks noChangeShapeType="1"/>
            </p:cNvSpPr>
            <p:nvPr/>
          </p:nvSpPr>
          <p:spPr bwMode="auto">
            <a:xfrm>
              <a:off x="4767" y="3613"/>
              <a:ext cx="0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8" name="Text Box 140"/>
            <p:cNvSpPr txBox="1">
              <a:spLocks noChangeArrowheads="1"/>
            </p:cNvSpPr>
            <p:nvPr/>
          </p:nvSpPr>
          <p:spPr bwMode="auto">
            <a:xfrm>
              <a:off x="4875" y="3688"/>
              <a:ext cx="218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/>
                <a:t>+14</a:t>
              </a:r>
            </a:p>
          </p:txBody>
        </p:sp>
        <p:sp>
          <p:nvSpPr>
            <p:cNvPr id="15409" name="Line 141"/>
            <p:cNvSpPr>
              <a:spLocks noChangeShapeType="1"/>
            </p:cNvSpPr>
            <p:nvPr/>
          </p:nvSpPr>
          <p:spPr bwMode="auto">
            <a:xfrm>
              <a:off x="4984" y="3613"/>
              <a:ext cx="0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0" name="Text Box 143"/>
            <p:cNvSpPr txBox="1">
              <a:spLocks noChangeArrowheads="1"/>
            </p:cNvSpPr>
            <p:nvPr/>
          </p:nvSpPr>
          <p:spPr bwMode="auto">
            <a:xfrm>
              <a:off x="5093" y="3687"/>
              <a:ext cx="218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/>
                <a:t>+15</a:t>
              </a:r>
            </a:p>
          </p:txBody>
        </p:sp>
        <p:sp>
          <p:nvSpPr>
            <p:cNvPr id="15411" name="Line 144"/>
            <p:cNvSpPr>
              <a:spLocks noChangeShapeType="1"/>
            </p:cNvSpPr>
            <p:nvPr/>
          </p:nvSpPr>
          <p:spPr bwMode="auto">
            <a:xfrm>
              <a:off x="5202" y="3612"/>
              <a:ext cx="0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7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7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7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9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19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719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7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7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9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719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719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7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7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9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719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719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7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7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9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719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719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7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7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9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719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719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7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7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9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719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719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7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7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9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719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719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7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7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9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719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719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Your Turn . . .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82600" y="1066800"/>
            <a:ext cx="8178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/>
          <a:lstStyle/>
          <a:p>
            <a:pPr algn="l">
              <a:spcBef>
                <a:spcPct val="40000"/>
              </a:spcBef>
            </a:pPr>
            <a:r>
              <a:rPr lang="en-US" sz="2400"/>
              <a:t>Given the following definition of arrayD</a:t>
            </a:r>
          </a:p>
          <a:p>
            <a:pPr lvl="1" algn="l">
              <a:spcBef>
                <a:spcPct val="40000"/>
              </a:spcBef>
            </a:pPr>
            <a:r>
              <a:rPr lang="en-US" b="1">
                <a:latin typeface="Courier New" pitchFamily="49" charset="0"/>
              </a:rPr>
              <a:t>.DATA</a:t>
            </a:r>
          </a:p>
          <a:p>
            <a:pPr lvl="1" algn="l"/>
            <a:r>
              <a:rPr lang="en-US" b="1">
                <a:latin typeface="Courier New" pitchFamily="49" charset="0"/>
              </a:rPr>
              <a:t>arrayD DWORD 1,2,3</a:t>
            </a:r>
            <a:endParaRPr lang="en-US"/>
          </a:p>
          <a:p>
            <a:pPr algn="l">
              <a:spcBef>
                <a:spcPct val="40000"/>
              </a:spcBef>
            </a:pPr>
            <a:r>
              <a:rPr lang="en-US" sz="2400"/>
              <a:t>Rearrange the three values in the array as: 3, 1, 2</a:t>
            </a:r>
          </a:p>
          <a:p>
            <a:pPr algn="l">
              <a:spcBef>
                <a:spcPct val="40000"/>
              </a:spcBef>
            </a:pPr>
            <a:r>
              <a:rPr lang="en-US" sz="2400">
                <a:solidFill>
                  <a:srgbClr val="FF0000"/>
                </a:solidFill>
              </a:rPr>
              <a:t>Solution:</a:t>
            </a:r>
          </a:p>
        </p:txBody>
      </p:sp>
      <p:sp>
        <p:nvSpPr>
          <p:cNvPr id="672774" name="Text Box 6"/>
          <p:cNvSpPr txBox="1">
            <a:spLocks noChangeArrowheads="1"/>
          </p:cNvSpPr>
          <p:nvPr/>
        </p:nvSpPr>
        <p:spPr bwMode="auto">
          <a:xfrm>
            <a:off x="827088" y="3371850"/>
            <a:ext cx="7720012" cy="28209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 algn="l">
              <a:spcBef>
                <a:spcPct val="10000"/>
              </a:spcBef>
              <a:tabLst>
                <a:tab pos="340995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; Copy first array value into EAX</a:t>
            </a:r>
          </a:p>
          <a:p>
            <a:pPr algn="l">
              <a:spcBef>
                <a:spcPct val="10000"/>
              </a:spcBef>
              <a:tabLst>
                <a:tab pos="340995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mov  eax, arrayD	; EAX = 1</a:t>
            </a:r>
          </a:p>
          <a:p>
            <a:pPr algn="l">
              <a:spcBef>
                <a:spcPct val="10000"/>
              </a:spcBef>
              <a:tabLst>
                <a:tab pos="340995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; Exchange EAX with second array element</a:t>
            </a:r>
          </a:p>
          <a:p>
            <a:pPr algn="l">
              <a:spcBef>
                <a:spcPct val="10000"/>
              </a:spcBef>
              <a:tabLst>
                <a:tab pos="340995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xchg eax, arrayD[4]	; EAX = 2, arrayD = 1,1,3</a:t>
            </a:r>
          </a:p>
          <a:p>
            <a:pPr algn="l">
              <a:spcBef>
                <a:spcPct val="10000"/>
              </a:spcBef>
              <a:tabLst>
                <a:tab pos="340995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; Exchange EAX with third array element</a:t>
            </a:r>
          </a:p>
          <a:p>
            <a:pPr algn="l">
              <a:spcBef>
                <a:spcPct val="10000"/>
              </a:spcBef>
              <a:tabLst>
                <a:tab pos="340995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xchg eax, arrayD[8]	; EAX = 3, arrayD = 1,1,2</a:t>
            </a:r>
          </a:p>
          <a:p>
            <a:pPr algn="l">
              <a:spcBef>
                <a:spcPct val="10000"/>
              </a:spcBef>
              <a:tabLst>
                <a:tab pos="340995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; Copy value in EAX to first array element</a:t>
            </a:r>
          </a:p>
          <a:p>
            <a:pPr algn="l">
              <a:spcBef>
                <a:spcPct val="10000"/>
              </a:spcBef>
              <a:tabLst>
                <a:tab pos="340995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mov  arrayD, eax	; arrayD = 3,1,2</a:t>
            </a:r>
            <a:endParaRPr lang="en-US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277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277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7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7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7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7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7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727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727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727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727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727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727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2774" grpId="0" build="allAtOnce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. . .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Operand Types</a:t>
            </a:r>
          </a:p>
          <a:p>
            <a:pPr eaLnBrk="1" hangingPunct="1"/>
            <a:r>
              <a:rPr lang="en-US" smtClean="0"/>
              <a:t>Data Transfer Instructions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Addition and Subtraction</a:t>
            </a:r>
          </a:p>
          <a:p>
            <a:pPr eaLnBrk="1" hangingPunct="1"/>
            <a:r>
              <a:rPr lang="en-US" smtClean="0"/>
              <a:t>Addressing Modes</a:t>
            </a:r>
          </a:p>
          <a:p>
            <a:pPr eaLnBrk="1" hangingPunct="1"/>
            <a:r>
              <a:rPr lang="en-US" smtClean="0"/>
              <a:t>Jump and Loop Instructions</a:t>
            </a:r>
          </a:p>
          <a:p>
            <a:pPr eaLnBrk="1" hangingPunct="1"/>
            <a:r>
              <a:rPr lang="en-US" smtClean="0"/>
              <a:t>Example Programs</a:t>
            </a:r>
          </a:p>
          <a:p>
            <a:pPr lvl="1" eaLnBrk="1" hangingPunct="1"/>
            <a:r>
              <a:rPr lang="en-US" smtClean="0"/>
              <a:t>Copying a String</a:t>
            </a:r>
          </a:p>
          <a:p>
            <a:pPr lvl="1" eaLnBrk="1" hangingPunct="1"/>
            <a:r>
              <a:rPr lang="en-US" smtClean="0"/>
              <a:t>Summing an Array of Integers</a:t>
            </a:r>
          </a:p>
          <a:p>
            <a:pPr eaLnBrk="1" hangingPunct="1"/>
            <a:r>
              <a:rPr lang="en-US" smtClean="0"/>
              <a:t>PC-Relative Addressing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 and SUB Instructions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smtClean="0">
                <a:solidFill>
                  <a:srgbClr val="FF0000"/>
                </a:solidFill>
              </a:rPr>
              <a:t>ADD </a:t>
            </a:r>
            <a:r>
              <a:rPr lang="en-US" i="1" smtClean="0">
                <a:solidFill>
                  <a:srgbClr val="FF0000"/>
                </a:solidFill>
              </a:rPr>
              <a:t>destination</a:t>
            </a:r>
            <a:r>
              <a:rPr lang="en-US" smtClean="0">
                <a:solidFill>
                  <a:srgbClr val="FF0000"/>
                </a:solidFill>
              </a:rPr>
              <a:t>, </a:t>
            </a:r>
            <a:r>
              <a:rPr lang="en-US" i="1" smtClean="0">
                <a:solidFill>
                  <a:srgbClr val="FF0000"/>
                </a:solidFill>
              </a:rPr>
              <a:t>source</a:t>
            </a:r>
          </a:p>
          <a:p>
            <a:pPr eaLnBrk="1" hangingPunct="1">
              <a:spcBef>
                <a:spcPct val="70000"/>
              </a:spcBef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i="1" smtClean="0"/>
              <a:t>destination</a:t>
            </a:r>
            <a:r>
              <a:rPr lang="en-US" smtClean="0"/>
              <a:t> = </a:t>
            </a:r>
            <a:r>
              <a:rPr lang="en-US" i="1" smtClean="0"/>
              <a:t>destination</a:t>
            </a:r>
            <a:r>
              <a:rPr lang="en-US" smtClean="0"/>
              <a:t> + </a:t>
            </a:r>
            <a:r>
              <a:rPr lang="en-US" i="1" smtClean="0"/>
              <a:t>source</a:t>
            </a:r>
          </a:p>
          <a:p>
            <a:pPr eaLnBrk="1" hangingPunct="1">
              <a:spcBef>
                <a:spcPct val="70000"/>
              </a:spcBef>
            </a:pPr>
            <a:r>
              <a:rPr lang="en-US" smtClean="0">
                <a:solidFill>
                  <a:srgbClr val="FF0000"/>
                </a:solidFill>
              </a:rPr>
              <a:t>SUB </a:t>
            </a:r>
            <a:r>
              <a:rPr lang="en-US" i="1" smtClean="0">
                <a:solidFill>
                  <a:srgbClr val="FF0000"/>
                </a:solidFill>
              </a:rPr>
              <a:t>destination</a:t>
            </a:r>
            <a:r>
              <a:rPr lang="en-US" smtClean="0">
                <a:solidFill>
                  <a:srgbClr val="FF0000"/>
                </a:solidFill>
              </a:rPr>
              <a:t>, </a:t>
            </a:r>
            <a:r>
              <a:rPr lang="en-US" i="1" smtClean="0">
                <a:solidFill>
                  <a:srgbClr val="FF0000"/>
                </a:solidFill>
              </a:rPr>
              <a:t>source</a:t>
            </a:r>
          </a:p>
          <a:p>
            <a:pPr eaLnBrk="1" hangingPunct="1">
              <a:spcBef>
                <a:spcPct val="70000"/>
              </a:spcBef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i="1" smtClean="0"/>
              <a:t>destination</a:t>
            </a:r>
            <a:r>
              <a:rPr lang="en-US" smtClean="0"/>
              <a:t> = </a:t>
            </a:r>
            <a:r>
              <a:rPr lang="en-US" i="1" smtClean="0"/>
              <a:t>destination</a:t>
            </a:r>
            <a:r>
              <a:rPr lang="en-US" smtClean="0"/>
              <a:t> – </a:t>
            </a:r>
            <a:r>
              <a:rPr lang="en-US" i="1" smtClean="0"/>
              <a:t>source</a:t>
            </a:r>
          </a:p>
          <a:p>
            <a:pPr eaLnBrk="1" hangingPunct="1">
              <a:spcBef>
                <a:spcPct val="70000"/>
              </a:spcBef>
            </a:pPr>
            <a:r>
              <a:rPr lang="en-US" smtClean="0"/>
              <a:t>Destination can be a </a:t>
            </a:r>
            <a:r>
              <a:rPr lang="en-US" i="1" smtClean="0">
                <a:solidFill>
                  <a:srgbClr val="FF0000"/>
                </a:solidFill>
              </a:rPr>
              <a:t>register</a:t>
            </a:r>
            <a:r>
              <a:rPr lang="en-US" smtClean="0"/>
              <a:t> or a </a:t>
            </a:r>
            <a:r>
              <a:rPr lang="en-US" i="1" smtClean="0">
                <a:solidFill>
                  <a:srgbClr val="FF0000"/>
                </a:solidFill>
              </a:rPr>
              <a:t>memory</a:t>
            </a:r>
            <a:r>
              <a:rPr lang="en-US" smtClean="0"/>
              <a:t> location</a:t>
            </a:r>
          </a:p>
          <a:p>
            <a:pPr eaLnBrk="1" hangingPunct="1">
              <a:spcBef>
                <a:spcPct val="70000"/>
              </a:spcBef>
            </a:pPr>
            <a:r>
              <a:rPr lang="en-US" smtClean="0"/>
              <a:t>Source can be a </a:t>
            </a:r>
            <a:r>
              <a:rPr lang="en-US" i="1" smtClean="0">
                <a:solidFill>
                  <a:srgbClr val="FF0000"/>
                </a:solidFill>
              </a:rPr>
              <a:t>register</a:t>
            </a:r>
            <a:r>
              <a:rPr lang="en-US" smtClean="0"/>
              <a:t>, </a:t>
            </a:r>
            <a:r>
              <a:rPr lang="en-US" i="1" smtClean="0">
                <a:solidFill>
                  <a:srgbClr val="FF0000"/>
                </a:solidFill>
              </a:rPr>
              <a:t>memory</a:t>
            </a:r>
            <a:r>
              <a:rPr lang="en-US" i="1" smtClean="0"/>
              <a:t> </a:t>
            </a:r>
            <a:r>
              <a:rPr lang="en-US" smtClean="0"/>
              <a:t>location, or a </a:t>
            </a:r>
            <a:r>
              <a:rPr lang="en-US" i="1" smtClean="0">
                <a:solidFill>
                  <a:srgbClr val="FF0000"/>
                </a:solidFill>
              </a:rPr>
              <a:t>constant</a:t>
            </a:r>
          </a:p>
          <a:p>
            <a:pPr eaLnBrk="1" hangingPunct="1">
              <a:spcBef>
                <a:spcPct val="70000"/>
              </a:spcBef>
            </a:pPr>
            <a:r>
              <a:rPr lang="en-US" smtClean="0"/>
              <a:t>Destination and source must be of the </a:t>
            </a:r>
            <a:r>
              <a:rPr lang="en-US" smtClean="0">
                <a:solidFill>
                  <a:srgbClr val="FF0000"/>
                </a:solidFill>
              </a:rPr>
              <a:t>same size</a:t>
            </a:r>
          </a:p>
          <a:p>
            <a:pPr eaLnBrk="1" hangingPunct="1">
              <a:spcBef>
                <a:spcPct val="70000"/>
              </a:spcBef>
            </a:pPr>
            <a:r>
              <a:rPr lang="en-US" smtClean="0"/>
              <a:t>Memory-to-memory arithmetic is not allowed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Evaluate this . . . 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23863" y="1127125"/>
            <a:ext cx="8237537" cy="137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0000" bIns="137160"/>
          <a:lstStyle/>
          <a:p>
            <a:pPr marL="228600" indent="-228600" algn="l">
              <a:spcBef>
                <a:spcPct val="50000"/>
              </a:spcBef>
            </a:pPr>
            <a:r>
              <a:rPr lang="en-US" sz="2400"/>
              <a:t>Write a program that adds the following three words:</a:t>
            </a:r>
          </a:p>
          <a:p>
            <a:pPr marL="228600" indent="-228600" algn="l">
              <a:spcBef>
                <a:spcPct val="50000"/>
              </a:spcBef>
            </a:pPr>
            <a:r>
              <a:rPr lang="en-US" sz="1700" b="1">
                <a:latin typeface="Courier New" pitchFamily="49" charset="0"/>
              </a:rPr>
              <a:t>	</a:t>
            </a:r>
            <a:r>
              <a:rPr lang="en-US" b="1">
                <a:latin typeface="Courier New" pitchFamily="49" charset="0"/>
              </a:rPr>
              <a:t>.DATA</a:t>
            </a:r>
          </a:p>
          <a:p>
            <a:pPr marL="228600" indent="-228600" algn="l"/>
            <a:r>
              <a:rPr lang="en-US" b="1">
                <a:latin typeface="Courier New" pitchFamily="49" charset="0"/>
              </a:rPr>
              <a:t>	array WORD 890Fh,1276h,0AF5Bh</a:t>
            </a:r>
          </a:p>
        </p:txBody>
      </p:sp>
      <p:sp>
        <p:nvSpPr>
          <p:cNvPr id="673796" name="Text Box 4"/>
          <p:cNvSpPr txBox="1">
            <a:spLocks noChangeArrowheads="1"/>
          </p:cNvSpPr>
          <p:nvPr/>
        </p:nvSpPr>
        <p:spPr bwMode="auto">
          <a:xfrm>
            <a:off x="423863" y="2357438"/>
            <a:ext cx="8237537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marL="228600" indent="-228600" algn="l">
              <a:spcBef>
                <a:spcPct val="50000"/>
              </a:spcBef>
              <a:tabLst>
                <a:tab pos="3314700" algn="l"/>
              </a:tabLst>
            </a:pPr>
            <a:r>
              <a:rPr lang="en-US" sz="2400">
                <a:solidFill>
                  <a:srgbClr val="FF0000"/>
                </a:solidFill>
              </a:rPr>
              <a:t>Solution:</a:t>
            </a:r>
            <a:r>
              <a:rPr lang="en-US" sz="2400"/>
              <a:t> Accumulate the sum in the AX register</a:t>
            </a:r>
            <a:endParaRPr lang="en-US" sz="2400" b="1"/>
          </a:p>
          <a:p>
            <a:pPr marL="228600" indent="-228600" algn="l">
              <a:spcBef>
                <a:spcPct val="50000"/>
              </a:spcBef>
              <a:tabLst>
                <a:tab pos="3314700" algn="l"/>
              </a:tabLst>
            </a:pPr>
            <a:r>
              <a:rPr lang="en-US" sz="1700" b="1">
                <a:latin typeface="Courier New" pitchFamily="49" charset="0"/>
              </a:rPr>
              <a:t>	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mov ax, array</a:t>
            </a:r>
          </a:p>
          <a:p>
            <a:pPr marL="228600" indent="-228600" algn="l">
              <a:tabLst>
                <a:tab pos="331470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add ax,[array+2]</a:t>
            </a:r>
          </a:p>
          <a:p>
            <a:pPr marL="228600" indent="-228600" algn="l">
              <a:tabLst>
                <a:tab pos="331470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add ax,[array+4]	; what if sum cannot fit in AX?</a:t>
            </a:r>
            <a:endParaRPr lang="en-US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73799" name="Text Box 7"/>
          <p:cNvSpPr txBox="1">
            <a:spLocks noChangeArrowheads="1"/>
          </p:cNvSpPr>
          <p:nvPr/>
        </p:nvSpPr>
        <p:spPr bwMode="auto">
          <a:xfrm>
            <a:off x="423863" y="4005263"/>
            <a:ext cx="8296275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rIns="0" bIns="137160"/>
          <a:lstStyle/>
          <a:p>
            <a:pPr marL="228600" indent="-228600" algn="l">
              <a:spcBef>
                <a:spcPct val="30000"/>
              </a:spcBef>
              <a:tabLst>
                <a:tab pos="3314700" algn="l"/>
              </a:tabLst>
            </a:pPr>
            <a:r>
              <a:rPr lang="en-US" sz="2400">
                <a:solidFill>
                  <a:srgbClr val="FF0000"/>
                </a:solidFill>
              </a:rPr>
              <a:t>Solution 2:</a:t>
            </a:r>
            <a:r>
              <a:rPr lang="en-US" sz="2400"/>
              <a:t> Accumulate the sum in the EAX register</a:t>
            </a:r>
            <a:endParaRPr lang="en-US" sz="2400" b="1"/>
          </a:p>
          <a:p>
            <a:pPr marL="228600" indent="-228600" algn="l">
              <a:spcBef>
                <a:spcPct val="50000"/>
              </a:spcBef>
              <a:tabLst>
                <a:tab pos="3314700" algn="l"/>
              </a:tabLst>
            </a:pPr>
            <a:r>
              <a:rPr lang="en-US" sz="1700" b="1">
                <a:latin typeface="Courier New" pitchFamily="49" charset="0"/>
              </a:rPr>
              <a:t>	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movzx eax, array	; error to say: mov eax,array</a:t>
            </a:r>
          </a:p>
          <a:p>
            <a:pPr marL="228600" indent="-228600" algn="l">
              <a:tabLst>
                <a:tab pos="331470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movzx ebx, array[2]	; use movsx for signed integers</a:t>
            </a:r>
          </a:p>
          <a:p>
            <a:pPr marL="228600" indent="-228600" algn="l">
              <a:tabLst>
                <a:tab pos="331470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add   eax, ebx	; error to say: add eax,array[2]</a:t>
            </a:r>
          </a:p>
          <a:p>
            <a:pPr marL="228600" indent="-228600" algn="l">
              <a:tabLst>
                <a:tab pos="331470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movzx ebx, array[4]</a:t>
            </a:r>
          </a:p>
          <a:p>
            <a:pPr marL="228600" indent="-228600" algn="l">
              <a:tabLst>
                <a:tab pos="331470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add   eax, ebx</a:t>
            </a:r>
            <a:endParaRPr lang="en-US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3796" grpId="0" autoUpdateAnimBg="0"/>
      <p:bldP spid="67379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Flags Affected</a:t>
            </a:r>
          </a:p>
        </p:txBody>
      </p:sp>
      <p:pic>
        <p:nvPicPr>
          <p:cNvPr id="20483" name="Picture 3" descr="flags_regs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 l="5898" t="4166" r="10492" b="67821"/>
          <a:stretch>
            <a:fillRect/>
          </a:stretch>
        </p:blipFill>
        <p:spPr>
          <a:xfrm>
            <a:off x="1031875" y="1123950"/>
            <a:ext cx="6881813" cy="1441450"/>
          </a:xfrm>
          <a:noFill/>
        </p:spPr>
      </p:pic>
      <p:sp>
        <p:nvSpPr>
          <p:cNvPr id="827396" name="Rectangle 4"/>
          <p:cNvSpPr>
            <a:spLocks noChangeArrowheads="1"/>
          </p:cNvSpPr>
          <p:nvPr/>
        </p:nvSpPr>
        <p:spPr bwMode="auto">
          <a:xfrm>
            <a:off x="457200" y="2565400"/>
            <a:ext cx="8229600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457200" indent="-457200" algn="l">
              <a:spcBef>
                <a:spcPct val="45000"/>
              </a:spcBef>
              <a:buFont typeface="Wingdings" pitchFamily="2" charset="2"/>
              <a:buNone/>
            </a:pPr>
            <a:r>
              <a:rPr lang="en-US" sz="2400"/>
              <a:t>ADD and SUB affect all the six status flags:</a:t>
            </a:r>
            <a:endParaRPr lang="en-US"/>
          </a:p>
          <a:p>
            <a:pPr marL="457200" indent="-457200" algn="l">
              <a:spcBef>
                <a:spcPct val="45000"/>
              </a:spcBef>
              <a:buFont typeface="Wingdings" pitchFamily="2" charset="2"/>
              <a:buAutoNum type="arabicPeriod"/>
            </a:pPr>
            <a:r>
              <a:rPr lang="en-US" sz="2400"/>
              <a:t>Carry Flag: </a:t>
            </a:r>
            <a:r>
              <a:rPr lang="en-US"/>
              <a:t>Set when </a:t>
            </a:r>
            <a:r>
              <a:rPr lang="en-US">
                <a:solidFill>
                  <a:srgbClr val="FF0000"/>
                </a:solidFill>
              </a:rPr>
              <a:t>unsigned</a:t>
            </a:r>
            <a:r>
              <a:rPr lang="en-US"/>
              <a:t> arithmetic result is out of range</a:t>
            </a:r>
          </a:p>
          <a:p>
            <a:pPr marL="457200" indent="-457200" algn="l">
              <a:spcBef>
                <a:spcPct val="45000"/>
              </a:spcBef>
              <a:buFont typeface="Wingdings" pitchFamily="2" charset="2"/>
              <a:buAutoNum type="arabicPeriod"/>
            </a:pPr>
            <a:r>
              <a:rPr lang="en-US" sz="2400"/>
              <a:t>Overflow Flag: </a:t>
            </a:r>
            <a:r>
              <a:rPr lang="en-US"/>
              <a:t>Set when </a:t>
            </a:r>
            <a:r>
              <a:rPr lang="en-US">
                <a:solidFill>
                  <a:srgbClr val="FF0000"/>
                </a:solidFill>
              </a:rPr>
              <a:t>signed</a:t>
            </a:r>
            <a:r>
              <a:rPr lang="en-US"/>
              <a:t> arithmetic result is out of range</a:t>
            </a:r>
          </a:p>
          <a:p>
            <a:pPr marL="457200" indent="-457200" algn="l">
              <a:spcBef>
                <a:spcPct val="45000"/>
              </a:spcBef>
              <a:buFont typeface="Wingdings" pitchFamily="2" charset="2"/>
              <a:buAutoNum type="arabicPeriod"/>
            </a:pPr>
            <a:r>
              <a:rPr lang="en-US" sz="2400"/>
              <a:t>Sign Flag: </a:t>
            </a:r>
            <a:r>
              <a:rPr lang="en-US"/>
              <a:t>Copy of </a:t>
            </a:r>
            <a:r>
              <a:rPr lang="en-US">
                <a:solidFill>
                  <a:srgbClr val="FF0000"/>
                </a:solidFill>
              </a:rPr>
              <a:t>sign bit</a:t>
            </a:r>
            <a:r>
              <a:rPr lang="en-US"/>
              <a:t>, set when result is </a:t>
            </a:r>
            <a:r>
              <a:rPr lang="en-US">
                <a:solidFill>
                  <a:srgbClr val="FF0000"/>
                </a:solidFill>
              </a:rPr>
              <a:t>negative</a:t>
            </a:r>
            <a:endParaRPr lang="en-US"/>
          </a:p>
          <a:p>
            <a:pPr marL="457200" indent="-457200" algn="l">
              <a:spcBef>
                <a:spcPct val="45000"/>
              </a:spcBef>
              <a:buFont typeface="Wingdings" pitchFamily="2" charset="2"/>
              <a:buAutoNum type="arabicPeriod"/>
            </a:pPr>
            <a:r>
              <a:rPr lang="en-US" sz="2400"/>
              <a:t>Zero Flag: </a:t>
            </a:r>
            <a:r>
              <a:rPr lang="en-US"/>
              <a:t>Set when result is </a:t>
            </a:r>
            <a:r>
              <a:rPr lang="en-US">
                <a:solidFill>
                  <a:srgbClr val="FF0000"/>
                </a:solidFill>
              </a:rPr>
              <a:t>zero</a:t>
            </a:r>
          </a:p>
          <a:p>
            <a:pPr marL="457200" indent="-457200" algn="l">
              <a:spcBef>
                <a:spcPct val="45000"/>
              </a:spcBef>
              <a:buFont typeface="Wingdings" pitchFamily="2" charset="2"/>
              <a:buAutoNum type="arabicPeriod"/>
            </a:pPr>
            <a:r>
              <a:rPr lang="en-US" sz="2400"/>
              <a:t>Auxiliary Carry Flag: </a:t>
            </a:r>
            <a:r>
              <a:rPr lang="en-US"/>
              <a:t>Set when there is a </a:t>
            </a:r>
            <a:r>
              <a:rPr lang="en-US">
                <a:solidFill>
                  <a:srgbClr val="FF0000"/>
                </a:solidFill>
              </a:rPr>
              <a:t>carry from bit 3 to bit 4</a:t>
            </a:r>
          </a:p>
          <a:p>
            <a:pPr marL="457200" indent="-457200" algn="l">
              <a:spcBef>
                <a:spcPct val="45000"/>
              </a:spcBef>
              <a:buFont typeface="Wingdings" pitchFamily="2" charset="2"/>
              <a:buAutoNum type="arabicPeriod"/>
            </a:pPr>
            <a:r>
              <a:rPr lang="en-US" sz="2400"/>
              <a:t>Parity Flag: </a:t>
            </a:r>
            <a:r>
              <a:rPr lang="en-US"/>
              <a:t>Set when parity in </a:t>
            </a:r>
            <a:r>
              <a:rPr lang="en-US">
                <a:solidFill>
                  <a:srgbClr val="FF0000"/>
                </a:solidFill>
              </a:rPr>
              <a:t>least-significant byte</a:t>
            </a:r>
            <a:r>
              <a:rPr lang="en-US"/>
              <a:t> is </a:t>
            </a:r>
            <a:r>
              <a:rPr lang="en-US">
                <a:solidFill>
                  <a:srgbClr val="FF0000"/>
                </a:solidFill>
              </a:rPr>
              <a:t>even</a:t>
            </a:r>
          </a:p>
        </p:txBody>
      </p:sp>
      <p:sp>
        <p:nvSpPr>
          <p:cNvPr id="827397" name="Rectangle 5"/>
          <p:cNvSpPr>
            <a:spLocks noChangeArrowheads="1"/>
          </p:cNvSpPr>
          <p:nvPr/>
        </p:nvSpPr>
        <p:spPr bwMode="auto">
          <a:xfrm>
            <a:off x="7634288" y="1846263"/>
            <a:ext cx="209550" cy="28098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7398" name="Rectangle 6"/>
          <p:cNvSpPr>
            <a:spLocks noChangeArrowheads="1"/>
          </p:cNvSpPr>
          <p:nvPr/>
        </p:nvSpPr>
        <p:spPr bwMode="auto">
          <a:xfrm>
            <a:off x="7213600" y="1847850"/>
            <a:ext cx="209550" cy="2809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7399" name="Rectangle 7"/>
          <p:cNvSpPr>
            <a:spLocks noChangeArrowheads="1"/>
          </p:cNvSpPr>
          <p:nvPr/>
        </p:nvSpPr>
        <p:spPr bwMode="auto">
          <a:xfrm>
            <a:off x="6789738" y="1849438"/>
            <a:ext cx="209550" cy="28098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7400" name="Rectangle 8"/>
          <p:cNvSpPr>
            <a:spLocks noChangeArrowheads="1"/>
          </p:cNvSpPr>
          <p:nvPr/>
        </p:nvSpPr>
        <p:spPr bwMode="auto">
          <a:xfrm>
            <a:off x="6362700" y="1847850"/>
            <a:ext cx="209550" cy="2809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7401" name="Rectangle 9"/>
          <p:cNvSpPr>
            <a:spLocks noChangeArrowheads="1"/>
          </p:cNvSpPr>
          <p:nvPr/>
        </p:nvSpPr>
        <p:spPr bwMode="auto">
          <a:xfrm>
            <a:off x="6153150" y="1847850"/>
            <a:ext cx="209550" cy="2809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7402" name="Rectangle 10"/>
          <p:cNvSpPr>
            <a:spLocks noChangeArrowheads="1"/>
          </p:cNvSpPr>
          <p:nvPr/>
        </p:nvSpPr>
        <p:spPr bwMode="auto">
          <a:xfrm>
            <a:off x="5308600" y="1844675"/>
            <a:ext cx="209550" cy="2809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7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7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27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82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7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27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27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82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27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27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27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82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27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27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827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82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273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273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827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1000" fill="hold"/>
                                        <p:tgtEl>
                                          <p:spTgt spid="82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27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27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827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0" dur="1000" fill="hold"/>
                                        <p:tgtEl>
                                          <p:spTgt spid="82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7397" grpId="0" animBg="1"/>
      <p:bldP spid="827397" grpId="1" animBg="1"/>
      <p:bldP spid="827398" grpId="0" animBg="1"/>
      <p:bldP spid="827398" grpId="1" animBg="1"/>
      <p:bldP spid="827399" grpId="0" animBg="1"/>
      <p:bldP spid="827399" grpId="1" animBg="1"/>
      <p:bldP spid="827400" grpId="0" animBg="1"/>
      <p:bldP spid="827400" grpId="1" animBg="1"/>
      <p:bldP spid="827401" grpId="0" animBg="1"/>
      <p:bldP spid="827401" grpId="1" animBg="1"/>
      <p:bldP spid="827402" grpId="0" animBg="1"/>
      <p:bldP spid="827402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on Carry and Overflow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65725"/>
          </a:xfrm>
        </p:spPr>
        <p:txBody>
          <a:bodyPr/>
          <a:lstStyle/>
          <a:p>
            <a:pPr eaLnBrk="1" hangingPunct="1"/>
            <a:r>
              <a:rPr lang="en-US" smtClean="0"/>
              <a:t>Addition: A + B</a:t>
            </a:r>
          </a:p>
          <a:p>
            <a:pPr lvl="1" eaLnBrk="1" hangingPunct="1"/>
            <a:r>
              <a:rPr lang="en-US" smtClean="0"/>
              <a:t>The Carry flag is the carry out of the most significant bit</a:t>
            </a:r>
          </a:p>
          <a:p>
            <a:pPr lvl="1" eaLnBrk="1" hangingPunct="1"/>
            <a:r>
              <a:rPr lang="en-US" smtClean="0"/>
              <a:t>The Overflow flag is only set when . . .</a:t>
            </a:r>
          </a:p>
          <a:p>
            <a:pPr lvl="2" eaLnBrk="1" hangingPunct="1"/>
            <a:r>
              <a:rPr lang="en-US" sz="1800" smtClean="0"/>
              <a:t>Two positive operands are added and their sum is negative</a:t>
            </a:r>
          </a:p>
          <a:p>
            <a:pPr lvl="2" eaLnBrk="1" hangingPunct="1"/>
            <a:r>
              <a:rPr lang="en-US" sz="1800" smtClean="0"/>
              <a:t>Two negative operands are added and their sum is positive</a:t>
            </a:r>
          </a:p>
          <a:p>
            <a:pPr lvl="2" eaLnBrk="1" hangingPunct="1"/>
            <a:r>
              <a:rPr lang="en-US" sz="1800" smtClean="0"/>
              <a:t>Overflow cannot occur when adding operands of opposite signs</a:t>
            </a:r>
          </a:p>
          <a:p>
            <a:pPr eaLnBrk="1" hangingPunct="1"/>
            <a:r>
              <a:rPr lang="en-US" smtClean="0"/>
              <a:t>Subtraction: A – B</a:t>
            </a:r>
          </a:p>
          <a:p>
            <a:pPr lvl="1" eaLnBrk="1" hangingPunct="1"/>
            <a:r>
              <a:rPr lang="en-US" smtClean="0"/>
              <a:t>For Subtraction, the carry flag becomes the </a:t>
            </a:r>
            <a:r>
              <a:rPr lang="en-US" smtClean="0">
                <a:solidFill>
                  <a:srgbClr val="FF0000"/>
                </a:solidFill>
              </a:rPr>
              <a:t>borrow flag</a:t>
            </a:r>
          </a:p>
          <a:p>
            <a:pPr lvl="1" eaLnBrk="1" hangingPunct="1"/>
            <a:r>
              <a:rPr lang="en-US" smtClean="0"/>
              <a:t>Carry flag is set when A has a smaller unsigned value than B</a:t>
            </a:r>
          </a:p>
          <a:p>
            <a:pPr lvl="1" eaLnBrk="1" hangingPunct="1"/>
            <a:r>
              <a:rPr lang="en-US" smtClean="0"/>
              <a:t>The Overflow flag is only set when . . .</a:t>
            </a:r>
          </a:p>
          <a:p>
            <a:pPr lvl="2" eaLnBrk="1" hangingPunct="1"/>
            <a:r>
              <a:rPr lang="en-US" sz="1800" smtClean="0"/>
              <a:t>A and B have different signs and sign of result ≠ sign of A</a:t>
            </a:r>
          </a:p>
          <a:p>
            <a:pPr lvl="2" eaLnBrk="1" hangingPunct="1"/>
            <a:r>
              <a:rPr lang="en-US" sz="1800" smtClean="0"/>
              <a:t>Overflow cannot occur when subtracting operands of the same 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Operand Types</a:t>
            </a:r>
          </a:p>
          <a:p>
            <a:pPr eaLnBrk="1" hangingPunct="1"/>
            <a:r>
              <a:rPr lang="en-US" smtClean="0"/>
              <a:t>Data Transfer Instructions</a:t>
            </a:r>
          </a:p>
          <a:p>
            <a:pPr eaLnBrk="1" hangingPunct="1"/>
            <a:r>
              <a:rPr lang="en-US" smtClean="0"/>
              <a:t>Addition and Subtraction</a:t>
            </a:r>
          </a:p>
          <a:p>
            <a:pPr eaLnBrk="1" hangingPunct="1"/>
            <a:r>
              <a:rPr lang="en-US" smtClean="0"/>
              <a:t>Addressing Modes</a:t>
            </a:r>
          </a:p>
          <a:p>
            <a:pPr eaLnBrk="1" hangingPunct="1"/>
            <a:r>
              <a:rPr lang="en-US" smtClean="0"/>
              <a:t>Jump and Loop Instructions</a:t>
            </a:r>
          </a:p>
          <a:p>
            <a:pPr eaLnBrk="1" hangingPunct="1"/>
            <a:r>
              <a:rPr lang="en-US" smtClean="0"/>
              <a:t>Example Programs</a:t>
            </a:r>
          </a:p>
          <a:p>
            <a:pPr lvl="1" eaLnBrk="1" hangingPunct="1"/>
            <a:r>
              <a:rPr lang="en-US" smtClean="0"/>
              <a:t>Copying a String</a:t>
            </a:r>
          </a:p>
          <a:p>
            <a:pPr lvl="1" eaLnBrk="1" hangingPunct="1"/>
            <a:r>
              <a:rPr lang="en-US" smtClean="0"/>
              <a:t>Summing an Array of Integers</a:t>
            </a:r>
          </a:p>
          <a:p>
            <a:pPr eaLnBrk="1" hangingPunct="1"/>
            <a:r>
              <a:rPr lang="en-US" smtClean="0"/>
              <a:t>PC-Relative Addressing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2600" y="1123950"/>
            <a:ext cx="8178800" cy="5184775"/>
          </a:xfrm>
          <a:noFill/>
        </p:spPr>
        <p:txBody>
          <a:bodyPr lIns="0" rIns="0"/>
          <a:lstStyle/>
          <a:p>
            <a:pPr eaLnBrk="1" hangingPunct="1"/>
            <a:r>
              <a:rPr lang="en-US" smtClean="0"/>
              <a:t>CPU cannot distinguish signed from unsigned integers</a:t>
            </a:r>
          </a:p>
          <a:p>
            <a:pPr lvl="1" eaLnBrk="1" hangingPunct="1"/>
            <a:r>
              <a:rPr lang="en-US" smtClean="0"/>
              <a:t>YOU, the programmer, give a meaning to binary numbers</a:t>
            </a:r>
          </a:p>
          <a:p>
            <a:pPr eaLnBrk="1" hangingPunct="1"/>
            <a:r>
              <a:rPr lang="en-US" smtClean="0"/>
              <a:t>How the </a:t>
            </a:r>
            <a:r>
              <a:rPr lang="en-US" smtClean="0">
                <a:solidFill>
                  <a:schemeClr val="tx2"/>
                </a:solidFill>
              </a:rPr>
              <a:t>ADD</a:t>
            </a:r>
            <a:r>
              <a:rPr lang="en-US" smtClean="0"/>
              <a:t> instruction modifies OF and CF:</a:t>
            </a:r>
          </a:p>
          <a:p>
            <a:pPr lvl="1" eaLnBrk="1" hangingPunct="1"/>
            <a:r>
              <a:rPr lang="en-US" smtClean="0"/>
              <a:t>CF  =  (carry out of the MSB)</a:t>
            </a:r>
          </a:p>
          <a:p>
            <a:pPr lvl="1" eaLnBrk="1" hangingPunct="1"/>
            <a:r>
              <a:rPr lang="en-US" smtClean="0"/>
              <a:t>OF  =  (carry out of the MSB) XOR (carry into the MSB)</a:t>
            </a:r>
          </a:p>
          <a:p>
            <a:pPr eaLnBrk="1" hangingPunct="1"/>
            <a:r>
              <a:rPr lang="en-US" smtClean="0"/>
              <a:t>Hardware does SUB by …</a:t>
            </a:r>
          </a:p>
          <a:p>
            <a:pPr lvl="1" eaLnBrk="1" hangingPunct="1"/>
            <a:r>
              <a:rPr lang="en-US" smtClean="0"/>
              <a:t>ADDing destination to the 2's complement of the source operand</a:t>
            </a:r>
          </a:p>
          <a:p>
            <a:pPr eaLnBrk="1" hangingPunct="1"/>
            <a:r>
              <a:rPr lang="en-US" smtClean="0"/>
              <a:t>How the </a:t>
            </a:r>
            <a:r>
              <a:rPr lang="en-US" smtClean="0">
                <a:solidFill>
                  <a:schemeClr val="tx2"/>
                </a:solidFill>
              </a:rPr>
              <a:t>SUB</a:t>
            </a:r>
            <a:r>
              <a:rPr lang="en-US" smtClean="0"/>
              <a:t> instruction modifies OF and CF:</a:t>
            </a:r>
          </a:p>
          <a:p>
            <a:pPr lvl="1" eaLnBrk="1" hangingPunct="1"/>
            <a:r>
              <a:rPr lang="en-US" smtClean="0"/>
              <a:t>Negate (2's complement) the source and ADD it to destination</a:t>
            </a:r>
          </a:p>
          <a:p>
            <a:pPr lvl="1" eaLnBrk="1" hangingPunct="1"/>
            <a:r>
              <a:rPr lang="en-US" smtClean="0"/>
              <a:t>OF  =  (carry out of the MSB) XOR (carry into the MSB)</a:t>
            </a:r>
          </a:p>
          <a:p>
            <a:pPr lvl="1" eaLnBrk="1" hangingPunct="1"/>
            <a:r>
              <a:rPr lang="en-US" smtClean="0"/>
              <a:t>CF  = INVERT (carry out of the MSB)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Hardware Viewpoint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629150" y="2565400"/>
            <a:ext cx="3051175" cy="346075"/>
            <a:chOff x="2990" y="2051"/>
            <a:chExt cx="1922" cy="218"/>
          </a:xfrm>
        </p:grpSpPr>
        <p:sp>
          <p:nvSpPr>
            <p:cNvPr id="22536" name="Text Box 5"/>
            <p:cNvSpPr txBox="1">
              <a:spLocks noChangeArrowheads="1"/>
            </p:cNvSpPr>
            <p:nvPr/>
          </p:nvSpPr>
          <p:spPr bwMode="auto">
            <a:xfrm>
              <a:off x="3207" y="2051"/>
              <a:ext cx="1705" cy="218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tIns="0" bIns="0" anchor="ctr"/>
            <a:lstStyle/>
            <a:p>
              <a:pPr algn="l"/>
              <a:r>
                <a:rPr lang="en-US" sz="1600"/>
                <a:t> </a:t>
              </a:r>
              <a:r>
                <a:rPr lang="en-US" sz="1600">
                  <a:solidFill>
                    <a:srgbClr val="FF0000"/>
                  </a:solidFill>
                </a:rPr>
                <a:t>MSB = Most Significant Bit</a:t>
              </a:r>
            </a:p>
          </p:txBody>
        </p:sp>
        <p:sp>
          <p:nvSpPr>
            <p:cNvPr id="22537" name="Line 8"/>
            <p:cNvSpPr>
              <a:spLocks noChangeShapeType="1"/>
            </p:cNvSpPr>
            <p:nvPr/>
          </p:nvSpPr>
          <p:spPr bwMode="auto">
            <a:xfrm flipH="1">
              <a:off x="2990" y="2160"/>
              <a:ext cx="2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906963" y="3371850"/>
            <a:ext cx="3582987" cy="403225"/>
            <a:chOff x="3134" y="2487"/>
            <a:chExt cx="2257" cy="254"/>
          </a:xfrm>
        </p:grpSpPr>
        <p:sp>
          <p:nvSpPr>
            <p:cNvPr id="22534" name="Rectangle 7"/>
            <p:cNvSpPr>
              <a:spLocks noChangeArrowheads="1"/>
            </p:cNvSpPr>
            <p:nvPr/>
          </p:nvSpPr>
          <p:spPr bwMode="auto">
            <a:xfrm>
              <a:off x="3279" y="2524"/>
              <a:ext cx="2112" cy="2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 anchor="ctr"/>
            <a:lstStyle/>
            <a:p>
              <a:pPr algn="l">
                <a:spcBef>
                  <a:spcPct val="20000"/>
                </a:spcBef>
              </a:pPr>
              <a:r>
                <a:rPr lang="en-US" sz="1800">
                  <a:solidFill>
                    <a:srgbClr val="FF0000"/>
                  </a:solidFill>
                </a:rPr>
                <a:t>XOR = eXclusive-OR operation</a:t>
              </a:r>
            </a:p>
          </p:txBody>
        </p:sp>
        <p:sp>
          <p:nvSpPr>
            <p:cNvPr id="22535" name="Freeform 10"/>
            <p:cNvSpPr>
              <a:spLocks/>
            </p:cNvSpPr>
            <p:nvPr/>
          </p:nvSpPr>
          <p:spPr bwMode="auto">
            <a:xfrm>
              <a:off x="3134" y="2487"/>
              <a:ext cx="145" cy="145"/>
            </a:xfrm>
            <a:custGeom>
              <a:avLst/>
              <a:gdLst>
                <a:gd name="T0" fmla="*/ 145 w 145"/>
                <a:gd name="T1" fmla="*/ 145 h 145"/>
                <a:gd name="T2" fmla="*/ 0 w 145"/>
                <a:gd name="T3" fmla="*/ 145 h 145"/>
                <a:gd name="T4" fmla="*/ 0 w 145"/>
                <a:gd name="T5" fmla="*/ 0 h 145"/>
                <a:gd name="T6" fmla="*/ 0 60000 65536"/>
                <a:gd name="T7" fmla="*/ 0 60000 65536"/>
                <a:gd name="T8" fmla="*/ 0 60000 65536"/>
                <a:gd name="T9" fmla="*/ 0 w 145"/>
                <a:gd name="T10" fmla="*/ 0 h 145"/>
                <a:gd name="T11" fmla="*/ 145 w 145"/>
                <a:gd name="T12" fmla="*/ 145 h 1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5" h="145">
                  <a:moveTo>
                    <a:pt x="145" y="145"/>
                  </a:moveTo>
                  <a:lnTo>
                    <a:pt x="0" y="145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9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9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9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9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9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9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 and SUB Examples</a:t>
            </a:r>
          </a:p>
        </p:txBody>
      </p:sp>
      <p:sp>
        <p:nvSpPr>
          <p:cNvPr id="833539" name="Text Box 3"/>
          <p:cNvSpPr txBox="1">
            <a:spLocks noChangeArrowheads="1"/>
          </p:cNvSpPr>
          <p:nvPr/>
        </p:nvSpPr>
        <p:spPr bwMode="auto">
          <a:xfrm>
            <a:off x="482600" y="2209800"/>
            <a:ext cx="8237538" cy="2255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90000" bIns="0"/>
          <a:lstStyle/>
          <a:p>
            <a:pPr algn="l">
              <a:spcBef>
                <a:spcPct val="10000"/>
              </a:spcBef>
              <a:tabLst>
                <a:tab pos="457200" algn="l"/>
                <a:tab pos="1971675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mov al,0FFh	; AL=-1</a:t>
            </a:r>
          </a:p>
          <a:p>
            <a:pPr algn="l">
              <a:spcBef>
                <a:spcPct val="10000"/>
              </a:spcBef>
              <a:tabLst>
                <a:tab pos="457200" algn="l"/>
                <a:tab pos="1971675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add al,1	; AL=       CF=  OF=  SF=  ZF=  AF=  PF=</a:t>
            </a:r>
          </a:p>
          <a:p>
            <a:pPr algn="l">
              <a:spcBef>
                <a:spcPct val="10000"/>
              </a:spcBef>
              <a:tabLst>
                <a:tab pos="457200" algn="l"/>
                <a:tab pos="1971675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sub al,1	; AL=       CF=  OF=  SF=  ZF=  AF=  PF=</a:t>
            </a:r>
          </a:p>
          <a:p>
            <a:pPr algn="l">
              <a:spcBef>
                <a:spcPct val="10000"/>
              </a:spcBef>
              <a:tabLst>
                <a:tab pos="457200" algn="l"/>
                <a:tab pos="1971675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mov al,+127	; AL=7Fh</a:t>
            </a:r>
          </a:p>
          <a:p>
            <a:pPr algn="l">
              <a:spcBef>
                <a:spcPct val="10000"/>
              </a:spcBef>
              <a:tabLst>
                <a:tab pos="457200" algn="l"/>
                <a:tab pos="1971675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add al,1	; AL=       CF=  OF=  SF=  ZF=  AF=  PF=</a:t>
            </a:r>
          </a:p>
          <a:p>
            <a:pPr algn="l">
              <a:spcBef>
                <a:spcPct val="10000"/>
              </a:spcBef>
              <a:tabLst>
                <a:tab pos="457200" algn="l"/>
                <a:tab pos="1971675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mov al,26h</a:t>
            </a:r>
          </a:p>
          <a:p>
            <a:pPr algn="l">
              <a:spcBef>
                <a:spcPct val="10000"/>
              </a:spcBef>
              <a:tabLst>
                <a:tab pos="457200" algn="l"/>
                <a:tab pos="1971675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sub al,95h	; AL=       CF=  OF=  SF=  ZF=  AF=  PF=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82600" y="1123950"/>
            <a:ext cx="81788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ctr"/>
          <a:lstStyle/>
          <a:p>
            <a:pPr>
              <a:lnSpc>
                <a:spcPct val="110000"/>
              </a:lnSpc>
            </a:pPr>
            <a:r>
              <a:rPr lang="en-US" sz="2400"/>
              <a:t>For each of the following marked entries, show the values of the destination operand and the six status flags:</a:t>
            </a:r>
          </a:p>
        </p:txBody>
      </p:sp>
      <p:sp>
        <p:nvSpPr>
          <p:cNvPr id="833541" name="Text Box 5"/>
          <p:cNvSpPr txBox="1">
            <a:spLocks noChangeArrowheads="1"/>
          </p:cNvSpPr>
          <p:nvPr/>
        </p:nvSpPr>
        <p:spPr bwMode="auto">
          <a:xfrm>
            <a:off x="3146425" y="2214563"/>
            <a:ext cx="5573713" cy="225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0000" bIns="0"/>
          <a:lstStyle/>
          <a:p>
            <a:pPr algn="l">
              <a:spcBef>
                <a:spcPct val="10000"/>
              </a:spcBef>
              <a:tabLst>
                <a:tab pos="457200" algn="l"/>
                <a:tab pos="2857500" algn="l"/>
                <a:tab pos="4114800" algn="l"/>
              </a:tabLst>
            </a:pPr>
            <a:endParaRPr lang="en-US" sz="1800" b="1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algn="l">
              <a:spcBef>
                <a:spcPct val="10000"/>
              </a:spcBef>
              <a:tabLst>
                <a:tab pos="457200" algn="l"/>
                <a:tab pos="2857500" algn="l"/>
                <a:tab pos="4114800" algn="l"/>
              </a:tabLst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00h  </a:t>
            </a:r>
            <a:r>
              <a:rPr lang="en-US" sz="18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1    0    0    1    1    1</a:t>
            </a:r>
          </a:p>
          <a:p>
            <a:pPr algn="l">
              <a:spcBef>
                <a:spcPct val="10000"/>
              </a:spcBef>
              <a:tabLst>
                <a:tab pos="457200" algn="l"/>
                <a:tab pos="2857500" algn="l"/>
                <a:tab pos="4114800" algn="l"/>
              </a:tabLst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FFh       1    0    1    0    1    1</a:t>
            </a:r>
          </a:p>
          <a:p>
            <a:pPr algn="l">
              <a:spcBef>
                <a:spcPct val="10000"/>
              </a:spcBef>
              <a:tabLst>
                <a:tab pos="457200" algn="l"/>
                <a:tab pos="2857500" algn="l"/>
                <a:tab pos="4114800" algn="l"/>
              </a:tabLst>
            </a:pPr>
            <a:endParaRPr lang="en-US" sz="1800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algn="l">
              <a:spcBef>
                <a:spcPct val="10000"/>
              </a:spcBef>
              <a:tabLst>
                <a:tab pos="457200" algn="l"/>
                <a:tab pos="2857500" algn="l"/>
                <a:tab pos="4114800" algn="l"/>
              </a:tabLst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80h       0    1    1    0    1    0</a:t>
            </a:r>
          </a:p>
          <a:p>
            <a:pPr algn="l">
              <a:spcBef>
                <a:spcPct val="10000"/>
              </a:spcBef>
              <a:tabLst>
                <a:tab pos="457200" algn="l"/>
                <a:tab pos="2857500" algn="l"/>
                <a:tab pos="4114800" algn="l"/>
              </a:tabLst>
            </a:pPr>
            <a:endParaRPr lang="en-US" sz="1800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algn="l">
              <a:spcBef>
                <a:spcPct val="10000"/>
              </a:spcBef>
              <a:tabLst>
                <a:tab pos="457200" algn="l"/>
                <a:tab pos="2857500" algn="l"/>
                <a:tab pos="4114800" algn="l"/>
              </a:tabLst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91h       1    1    1    0    0    0</a:t>
            </a:r>
          </a:p>
        </p:txBody>
      </p:sp>
      <p:grpSp>
        <p:nvGrpSpPr>
          <p:cNvPr id="2" name="Group 137"/>
          <p:cNvGrpSpPr>
            <a:grpSpLocks/>
          </p:cNvGrpSpPr>
          <p:nvPr/>
        </p:nvGrpSpPr>
        <p:grpSpPr bwMode="auto">
          <a:xfrm>
            <a:off x="482600" y="4581525"/>
            <a:ext cx="4089400" cy="1671638"/>
            <a:chOff x="304" y="2849"/>
            <a:chExt cx="2576" cy="1053"/>
          </a:xfrm>
        </p:grpSpPr>
        <p:sp>
          <p:nvSpPr>
            <p:cNvPr id="23631" name="AutoShape 74"/>
            <p:cNvSpPr>
              <a:spLocks noChangeAspect="1" noChangeArrowheads="1" noTextEdit="1"/>
            </p:cNvSpPr>
            <p:nvPr/>
          </p:nvSpPr>
          <p:spPr bwMode="auto">
            <a:xfrm>
              <a:off x="304" y="2849"/>
              <a:ext cx="2576" cy="1053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32" name="Rectangle 75"/>
            <p:cNvSpPr>
              <a:spLocks noChangeArrowheads="1"/>
            </p:cNvSpPr>
            <p:nvPr/>
          </p:nvSpPr>
          <p:spPr bwMode="auto">
            <a:xfrm>
              <a:off x="503" y="3307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33" name="Rectangle 76"/>
            <p:cNvSpPr>
              <a:spLocks noChangeArrowheads="1"/>
            </p:cNvSpPr>
            <p:nvPr/>
          </p:nvSpPr>
          <p:spPr bwMode="auto">
            <a:xfrm>
              <a:off x="578" y="3345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sz="1800"/>
            </a:p>
          </p:txBody>
        </p:sp>
        <p:sp>
          <p:nvSpPr>
            <p:cNvPr id="23634" name="Rectangle 77"/>
            <p:cNvSpPr>
              <a:spLocks noChangeArrowheads="1"/>
            </p:cNvSpPr>
            <p:nvPr/>
          </p:nvSpPr>
          <p:spPr bwMode="auto">
            <a:xfrm>
              <a:off x="720" y="3307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35" name="Rectangle 78"/>
            <p:cNvSpPr>
              <a:spLocks noChangeArrowheads="1"/>
            </p:cNvSpPr>
            <p:nvPr/>
          </p:nvSpPr>
          <p:spPr bwMode="auto">
            <a:xfrm>
              <a:off x="795" y="3345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sz="1800"/>
            </a:p>
          </p:txBody>
        </p:sp>
        <p:sp>
          <p:nvSpPr>
            <p:cNvPr id="23636" name="Rectangle 79"/>
            <p:cNvSpPr>
              <a:spLocks noChangeArrowheads="1"/>
            </p:cNvSpPr>
            <p:nvPr/>
          </p:nvSpPr>
          <p:spPr bwMode="auto">
            <a:xfrm>
              <a:off x="937" y="3307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37" name="Rectangle 80"/>
            <p:cNvSpPr>
              <a:spLocks noChangeArrowheads="1"/>
            </p:cNvSpPr>
            <p:nvPr/>
          </p:nvSpPr>
          <p:spPr bwMode="auto">
            <a:xfrm>
              <a:off x="1012" y="3345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sz="1800"/>
            </a:p>
          </p:txBody>
        </p:sp>
        <p:sp>
          <p:nvSpPr>
            <p:cNvPr id="23638" name="Rectangle 81"/>
            <p:cNvSpPr>
              <a:spLocks noChangeArrowheads="1"/>
            </p:cNvSpPr>
            <p:nvPr/>
          </p:nvSpPr>
          <p:spPr bwMode="auto">
            <a:xfrm>
              <a:off x="1154" y="3307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39" name="Rectangle 82"/>
            <p:cNvSpPr>
              <a:spLocks noChangeArrowheads="1"/>
            </p:cNvSpPr>
            <p:nvPr/>
          </p:nvSpPr>
          <p:spPr bwMode="auto">
            <a:xfrm>
              <a:off x="1229" y="3345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sz="1800"/>
            </a:p>
          </p:txBody>
        </p:sp>
        <p:sp>
          <p:nvSpPr>
            <p:cNvPr id="23640" name="Rectangle 83"/>
            <p:cNvSpPr>
              <a:spLocks noChangeArrowheads="1"/>
            </p:cNvSpPr>
            <p:nvPr/>
          </p:nvSpPr>
          <p:spPr bwMode="auto">
            <a:xfrm>
              <a:off x="1371" y="3307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41" name="Rectangle 84"/>
            <p:cNvSpPr>
              <a:spLocks noChangeArrowheads="1"/>
            </p:cNvSpPr>
            <p:nvPr/>
          </p:nvSpPr>
          <p:spPr bwMode="auto">
            <a:xfrm>
              <a:off x="1446" y="3345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sz="1800"/>
            </a:p>
          </p:txBody>
        </p:sp>
        <p:sp>
          <p:nvSpPr>
            <p:cNvPr id="23642" name="Rectangle 85"/>
            <p:cNvSpPr>
              <a:spLocks noChangeArrowheads="1"/>
            </p:cNvSpPr>
            <p:nvPr/>
          </p:nvSpPr>
          <p:spPr bwMode="auto">
            <a:xfrm>
              <a:off x="1588" y="3307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43" name="Rectangle 86"/>
            <p:cNvSpPr>
              <a:spLocks noChangeArrowheads="1"/>
            </p:cNvSpPr>
            <p:nvPr/>
          </p:nvSpPr>
          <p:spPr bwMode="auto">
            <a:xfrm>
              <a:off x="1663" y="3345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sz="1800"/>
            </a:p>
          </p:txBody>
        </p:sp>
        <p:sp>
          <p:nvSpPr>
            <p:cNvPr id="23644" name="Rectangle 87"/>
            <p:cNvSpPr>
              <a:spLocks noChangeArrowheads="1"/>
            </p:cNvSpPr>
            <p:nvPr/>
          </p:nvSpPr>
          <p:spPr bwMode="auto">
            <a:xfrm>
              <a:off x="1805" y="3307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45" name="Rectangle 88"/>
            <p:cNvSpPr>
              <a:spLocks noChangeArrowheads="1"/>
            </p:cNvSpPr>
            <p:nvPr/>
          </p:nvSpPr>
          <p:spPr bwMode="auto">
            <a:xfrm>
              <a:off x="1880" y="3345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sz="1800"/>
            </a:p>
          </p:txBody>
        </p:sp>
        <p:sp>
          <p:nvSpPr>
            <p:cNvPr id="23646" name="Rectangle 89"/>
            <p:cNvSpPr>
              <a:spLocks noChangeArrowheads="1"/>
            </p:cNvSpPr>
            <p:nvPr/>
          </p:nvSpPr>
          <p:spPr bwMode="auto">
            <a:xfrm>
              <a:off x="2022" y="3307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47" name="Rectangle 90"/>
            <p:cNvSpPr>
              <a:spLocks noChangeArrowheads="1"/>
            </p:cNvSpPr>
            <p:nvPr/>
          </p:nvSpPr>
          <p:spPr bwMode="auto">
            <a:xfrm>
              <a:off x="2097" y="3345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sz="1800"/>
            </a:p>
          </p:txBody>
        </p:sp>
        <p:sp>
          <p:nvSpPr>
            <p:cNvPr id="23648" name="Rectangle 91"/>
            <p:cNvSpPr>
              <a:spLocks noChangeArrowheads="1"/>
            </p:cNvSpPr>
            <p:nvPr/>
          </p:nvSpPr>
          <p:spPr bwMode="auto">
            <a:xfrm>
              <a:off x="503" y="3031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49" name="Rectangle 92"/>
            <p:cNvSpPr>
              <a:spLocks noChangeArrowheads="1"/>
            </p:cNvSpPr>
            <p:nvPr/>
          </p:nvSpPr>
          <p:spPr bwMode="auto">
            <a:xfrm>
              <a:off x="578" y="3069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sz="1800"/>
            </a:p>
          </p:txBody>
        </p:sp>
        <p:sp>
          <p:nvSpPr>
            <p:cNvPr id="23650" name="Rectangle 93"/>
            <p:cNvSpPr>
              <a:spLocks noChangeArrowheads="1"/>
            </p:cNvSpPr>
            <p:nvPr/>
          </p:nvSpPr>
          <p:spPr bwMode="auto">
            <a:xfrm>
              <a:off x="720" y="3031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51" name="Rectangle 94"/>
            <p:cNvSpPr>
              <a:spLocks noChangeArrowheads="1"/>
            </p:cNvSpPr>
            <p:nvPr/>
          </p:nvSpPr>
          <p:spPr bwMode="auto">
            <a:xfrm>
              <a:off x="795" y="3069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sz="1800"/>
            </a:p>
          </p:txBody>
        </p:sp>
        <p:sp>
          <p:nvSpPr>
            <p:cNvPr id="23652" name="Rectangle 95"/>
            <p:cNvSpPr>
              <a:spLocks noChangeArrowheads="1"/>
            </p:cNvSpPr>
            <p:nvPr/>
          </p:nvSpPr>
          <p:spPr bwMode="auto">
            <a:xfrm>
              <a:off x="937" y="3031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53" name="Rectangle 96"/>
            <p:cNvSpPr>
              <a:spLocks noChangeArrowheads="1"/>
            </p:cNvSpPr>
            <p:nvPr/>
          </p:nvSpPr>
          <p:spPr bwMode="auto">
            <a:xfrm>
              <a:off x="1012" y="3069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sz="1800"/>
            </a:p>
          </p:txBody>
        </p:sp>
        <p:sp>
          <p:nvSpPr>
            <p:cNvPr id="23654" name="Rectangle 97"/>
            <p:cNvSpPr>
              <a:spLocks noChangeArrowheads="1"/>
            </p:cNvSpPr>
            <p:nvPr/>
          </p:nvSpPr>
          <p:spPr bwMode="auto">
            <a:xfrm>
              <a:off x="1154" y="3031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55" name="Rectangle 98"/>
            <p:cNvSpPr>
              <a:spLocks noChangeArrowheads="1"/>
            </p:cNvSpPr>
            <p:nvPr/>
          </p:nvSpPr>
          <p:spPr bwMode="auto">
            <a:xfrm>
              <a:off x="1229" y="3069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sz="1800"/>
            </a:p>
          </p:txBody>
        </p:sp>
        <p:sp>
          <p:nvSpPr>
            <p:cNvPr id="23656" name="Rectangle 99"/>
            <p:cNvSpPr>
              <a:spLocks noChangeArrowheads="1"/>
            </p:cNvSpPr>
            <p:nvPr/>
          </p:nvSpPr>
          <p:spPr bwMode="auto">
            <a:xfrm>
              <a:off x="1371" y="3031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57" name="Rectangle 100"/>
            <p:cNvSpPr>
              <a:spLocks noChangeArrowheads="1"/>
            </p:cNvSpPr>
            <p:nvPr/>
          </p:nvSpPr>
          <p:spPr bwMode="auto">
            <a:xfrm>
              <a:off x="1446" y="3069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sz="1800"/>
            </a:p>
          </p:txBody>
        </p:sp>
        <p:sp>
          <p:nvSpPr>
            <p:cNvPr id="23658" name="Rectangle 101"/>
            <p:cNvSpPr>
              <a:spLocks noChangeArrowheads="1"/>
            </p:cNvSpPr>
            <p:nvPr/>
          </p:nvSpPr>
          <p:spPr bwMode="auto">
            <a:xfrm>
              <a:off x="1588" y="3031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59" name="Rectangle 102"/>
            <p:cNvSpPr>
              <a:spLocks noChangeArrowheads="1"/>
            </p:cNvSpPr>
            <p:nvPr/>
          </p:nvSpPr>
          <p:spPr bwMode="auto">
            <a:xfrm>
              <a:off x="1663" y="3069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sz="1800"/>
            </a:p>
          </p:txBody>
        </p:sp>
        <p:sp>
          <p:nvSpPr>
            <p:cNvPr id="23660" name="Rectangle 103"/>
            <p:cNvSpPr>
              <a:spLocks noChangeArrowheads="1"/>
            </p:cNvSpPr>
            <p:nvPr/>
          </p:nvSpPr>
          <p:spPr bwMode="auto">
            <a:xfrm>
              <a:off x="1805" y="3031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61" name="Rectangle 104"/>
            <p:cNvSpPr>
              <a:spLocks noChangeArrowheads="1"/>
            </p:cNvSpPr>
            <p:nvPr/>
          </p:nvSpPr>
          <p:spPr bwMode="auto">
            <a:xfrm>
              <a:off x="1880" y="3069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sz="1800"/>
            </a:p>
          </p:txBody>
        </p:sp>
        <p:sp>
          <p:nvSpPr>
            <p:cNvPr id="23662" name="Rectangle 105"/>
            <p:cNvSpPr>
              <a:spLocks noChangeArrowheads="1"/>
            </p:cNvSpPr>
            <p:nvPr/>
          </p:nvSpPr>
          <p:spPr bwMode="auto">
            <a:xfrm>
              <a:off x="2022" y="3031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63" name="Rectangle 106"/>
            <p:cNvSpPr>
              <a:spLocks noChangeArrowheads="1"/>
            </p:cNvSpPr>
            <p:nvPr/>
          </p:nvSpPr>
          <p:spPr bwMode="auto">
            <a:xfrm>
              <a:off x="2097" y="3069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sz="1800"/>
            </a:p>
          </p:txBody>
        </p:sp>
        <p:sp>
          <p:nvSpPr>
            <p:cNvPr id="23664" name="Line 107"/>
            <p:cNvSpPr>
              <a:spLocks noChangeShapeType="1"/>
            </p:cNvSpPr>
            <p:nvPr/>
          </p:nvSpPr>
          <p:spPr bwMode="auto">
            <a:xfrm>
              <a:off x="449" y="3574"/>
              <a:ext cx="2395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65" name="Rectangle 108"/>
            <p:cNvSpPr>
              <a:spLocks noChangeArrowheads="1"/>
            </p:cNvSpPr>
            <p:nvPr/>
          </p:nvSpPr>
          <p:spPr bwMode="auto">
            <a:xfrm>
              <a:off x="365" y="318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–</a:t>
              </a:r>
              <a:endParaRPr lang="en-US" sz="1800"/>
            </a:p>
          </p:txBody>
        </p:sp>
        <p:sp>
          <p:nvSpPr>
            <p:cNvPr id="23666" name="Rectangle 109"/>
            <p:cNvSpPr>
              <a:spLocks noChangeArrowheads="1"/>
            </p:cNvSpPr>
            <p:nvPr/>
          </p:nvSpPr>
          <p:spPr bwMode="auto">
            <a:xfrm>
              <a:off x="503" y="3611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67" name="Rectangle 110"/>
            <p:cNvSpPr>
              <a:spLocks noChangeArrowheads="1"/>
            </p:cNvSpPr>
            <p:nvPr/>
          </p:nvSpPr>
          <p:spPr bwMode="auto">
            <a:xfrm>
              <a:off x="578" y="3649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sz="1800"/>
            </a:p>
          </p:txBody>
        </p:sp>
        <p:sp>
          <p:nvSpPr>
            <p:cNvPr id="23668" name="Rectangle 111"/>
            <p:cNvSpPr>
              <a:spLocks noChangeArrowheads="1"/>
            </p:cNvSpPr>
            <p:nvPr/>
          </p:nvSpPr>
          <p:spPr bwMode="auto">
            <a:xfrm>
              <a:off x="720" y="3611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69" name="Rectangle 112"/>
            <p:cNvSpPr>
              <a:spLocks noChangeArrowheads="1"/>
            </p:cNvSpPr>
            <p:nvPr/>
          </p:nvSpPr>
          <p:spPr bwMode="auto">
            <a:xfrm>
              <a:off x="795" y="3649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sz="1800"/>
            </a:p>
          </p:txBody>
        </p:sp>
        <p:sp>
          <p:nvSpPr>
            <p:cNvPr id="23670" name="Rectangle 113"/>
            <p:cNvSpPr>
              <a:spLocks noChangeArrowheads="1"/>
            </p:cNvSpPr>
            <p:nvPr/>
          </p:nvSpPr>
          <p:spPr bwMode="auto">
            <a:xfrm>
              <a:off x="937" y="3611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71" name="Rectangle 114"/>
            <p:cNvSpPr>
              <a:spLocks noChangeArrowheads="1"/>
            </p:cNvSpPr>
            <p:nvPr/>
          </p:nvSpPr>
          <p:spPr bwMode="auto">
            <a:xfrm>
              <a:off x="1012" y="3649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sz="1800"/>
            </a:p>
          </p:txBody>
        </p:sp>
        <p:sp>
          <p:nvSpPr>
            <p:cNvPr id="23672" name="Rectangle 115"/>
            <p:cNvSpPr>
              <a:spLocks noChangeArrowheads="1"/>
            </p:cNvSpPr>
            <p:nvPr/>
          </p:nvSpPr>
          <p:spPr bwMode="auto">
            <a:xfrm>
              <a:off x="1154" y="3611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73" name="Rectangle 116"/>
            <p:cNvSpPr>
              <a:spLocks noChangeArrowheads="1"/>
            </p:cNvSpPr>
            <p:nvPr/>
          </p:nvSpPr>
          <p:spPr bwMode="auto">
            <a:xfrm>
              <a:off x="1229" y="3649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sz="1800"/>
            </a:p>
          </p:txBody>
        </p:sp>
        <p:sp>
          <p:nvSpPr>
            <p:cNvPr id="23674" name="Rectangle 117"/>
            <p:cNvSpPr>
              <a:spLocks noChangeArrowheads="1"/>
            </p:cNvSpPr>
            <p:nvPr/>
          </p:nvSpPr>
          <p:spPr bwMode="auto">
            <a:xfrm>
              <a:off x="1371" y="3611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75" name="Rectangle 118"/>
            <p:cNvSpPr>
              <a:spLocks noChangeArrowheads="1"/>
            </p:cNvSpPr>
            <p:nvPr/>
          </p:nvSpPr>
          <p:spPr bwMode="auto">
            <a:xfrm>
              <a:off x="1446" y="3649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sz="1800"/>
            </a:p>
          </p:txBody>
        </p:sp>
        <p:sp>
          <p:nvSpPr>
            <p:cNvPr id="23676" name="Rectangle 119"/>
            <p:cNvSpPr>
              <a:spLocks noChangeArrowheads="1"/>
            </p:cNvSpPr>
            <p:nvPr/>
          </p:nvSpPr>
          <p:spPr bwMode="auto">
            <a:xfrm>
              <a:off x="1588" y="3611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77" name="Rectangle 120"/>
            <p:cNvSpPr>
              <a:spLocks noChangeArrowheads="1"/>
            </p:cNvSpPr>
            <p:nvPr/>
          </p:nvSpPr>
          <p:spPr bwMode="auto">
            <a:xfrm>
              <a:off x="1663" y="3649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sz="1800"/>
            </a:p>
          </p:txBody>
        </p:sp>
        <p:sp>
          <p:nvSpPr>
            <p:cNvPr id="23678" name="Rectangle 121"/>
            <p:cNvSpPr>
              <a:spLocks noChangeArrowheads="1"/>
            </p:cNvSpPr>
            <p:nvPr/>
          </p:nvSpPr>
          <p:spPr bwMode="auto">
            <a:xfrm>
              <a:off x="1805" y="3611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79" name="Rectangle 122"/>
            <p:cNvSpPr>
              <a:spLocks noChangeArrowheads="1"/>
            </p:cNvSpPr>
            <p:nvPr/>
          </p:nvSpPr>
          <p:spPr bwMode="auto">
            <a:xfrm>
              <a:off x="1880" y="3649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sz="1800"/>
            </a:p>
          </p:txBody>
        </p:sp>
        <p:sp>
          <p:nvSpPr>
            <p:cNvPr id="23680" name="Rectangle 123"/>
            <p:cNvSpPr>
              <a:spLocks noChangeArrowheads="1"/>
            </p:cNvSpPr>
            <p:nvPr/>
          </p:nvSpPr>
          <p:spPr bwMode="auto">
            <a:xfrm>
              <a:off x="2022" y="3611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81" name="Rectangle 124"/>
            <p:cNvSpPr>
              <a:spLocks noChangeArrowheads="1"/>
            </p:cNvSpPr>
            <p:nvPr/>
          </p:nvSpPr>
          <p:spPr bwMode="auto">
            <a:xfrm>
              <a:off x="2097" y="3649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sz="1800"/>
            </a:p>
          </p:txBody>
        </p:sp>
        <p:sp>
          <p:nvSpPr>
            <p:cNvPr id="23682" name="Rectangle 125"/>
            <p:cNvSpPr>
              <a:spLocks noChangeArrowheads="1"/>
            </p:cNvSpPr>
            <p:nvPr/>
          </p:nvSpPr>
          <p:spPr bwMode="auto">
            <a:xfrm>
              <a:off x="1446" y="2885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/>
                <a:t>0</a:t>
              </a:r>
            </a:p>
          </p:txBody>
        </p:sp>
        <p:sp>
          <p:nvSpPr>
            <p:cNvPr id="23683" name="Rectangle 126"/>
            <p:cNvSpPr>
              <a:spLocks noChangeArrowheads="1"/>
            </p:cNvSpPr>
            <p:nvPr/>
          </p:nvSpPr>
          <p:spPr bwMode="auto">
            <a:xfrm>
              <a:off x="2264" y="3067"/>
              <a:ext cx="58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26h (38)</a:t>
              </a:r>
              <a:endParaRPr lang="en-US" sz="1800"/>
            </a:p>
          </p:txBody>
        </p:sp>
        <p:sp>
          <p:nvSpPr>
            <p:cNvPr id="23684" name="Rectangle 127"/>
            <p:cNvSpPr>
              <a:spLocks noChangeArrowheads="1"/>
            </p:cNvSpPr>
            <p:nvPr/>
          </p:nvSpPr>
          <p:spPr bwMode="auto">
            <a:xfrm>
              <a:off x="2264" y="3345"/>
              <a:ext cx="58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95h (-107)</a:t>
              </a:r>
              <a:endParaRPr lang="en-US" sz="1800"/>
            </a:p>
          </p:txBody>
        </p:sp>
        <p:sp>
          <p:nvSpPr>
            <p:cNvPr id="23685" name="Rectangle 128"/>
            <p:cNvSpPr>
              <a:spLocks noChangeArrowheads="1"/>
            </p:cNvSpPr>
            <p:nvPr/>
          </p:nvSpPr>
          <p:spPr bwMode="auto">
            <a:xfrm>
              <a:off x="2264" y="3649"/>
              <a:ext cx="58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91h (-111)</a:t>
              </a:r>
              <a:endParaRPr lang="en-US" sz="1800"/>
            </a:p>
          </p:txBody>
        </p:sp>
        <p:sp>
          <p:nvSpPr>
            <p:cNvPr id="23686" name="Rectangle 129"/>
            <p:cNvSpPr>
              <a:spLocks noChangeArrowheads="1"/>
            </p:cNvSpPr>
            <p:nvPr/>
          </p:nvSpPr>
          <p:spPr bwMode="auto">
            <a:xfrm>
              <a:off x="1666" y="2885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/>
                <a:t>0</a:t>
              </a:r>
            </a:p>
          </p:txBody>
        </p:sp>
        <p:sp>
          <p:nvSpPr>
            <p:cNvPr id="23687" name="Rectangle 130"/>
            <p:cNvSpPr>
              <a:spLocks noChangeArrowheads="1"/>
            </p:cNvSpPr>
            <p:nvPr/>
          </p:nvSpPr>
          <p:spPr bwMode="auto">
            <a:xfrm>
              <a:off x="1886" y="2885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/>
                <a:t>1</a:t>
              </a:r>
            </a:p>
          </p:txBody>
        </p:sp>
        <p:sp>
          <p:nvSpPr>
            <p:cNvPr id="23688" name="Rectangle 131"/>
            <p:cNvSpPr>
              <a:spLocks noChangeArrowheads="1"/>
            </p:cNvSpPr>
            <p:nvPr/>
          </p:nvSpPr>
          <p:spPr bwMode="auto">
            <a:xfrm>
              <a:off x="1231" y="2885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/>
                <a:t>0</a:t>
              </a:r>
            </a:p>
          </p:txBody>
        </p:sp>
        <p:sp>
          <p:nvSpPr>
            <p:cNvPr id="23689" name="Rectangle 132"/>
            <p:cNvSpPr>
              <a:spLocks noChangeArrowheads="1"/>
            </p:cNvSpPr>
            <p:nvPr/>
          </p:nvSpPr>
          <p:spPr bwMode="auto">
            <a:xfrm>
              <a:off x="1013" y="2885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/>
                <a:t>1</a:t>
              </a:r>
            </a:p>
          </p:txBody>
        </p:sp>
        <p:sp>
          <p:nvSpPr>
            <p:cNvPr id="23690" name="Rectangle 133"/>
            <p:cNvSpPr>
              <a:spLocks noChangeArrowheads="1"/>
            </p:cNvSpPr>
            <p:nvPr/>
          </p:nvSpPr>
          <p:spPr bwMode="auto">
            <a:xfrm>
              <a:off x="795" y="2885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/>
                <a:t>0</a:t>
              </a:r>
            </a:p>
          </p:txBody>
        </p:sp>
        <p:sp>
          <p:nvSpPr>
            <p:cNvPr id="23691" name="Rectangle 134"/>
            <p:cNvSpPr>
              <a:spLocks noChangeArrowheads="1"/>
            </p:cNvSpPr>
            <p:nvPr/>
          </p:nvSpPr>
          <p:spPr bwMode="auto">
            <a:xfrm>
              <a:off x="577" y="2885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/>
                <a:t>0</a:t>
              </a:r>
            </a:p>
          </p:txBody>
        </p:sp>
        <p:sp>
          <p:nvSpPr>
            <p:cNvPr id="23692" name="Rectangle 135"/>
            <p:cNvSpPr>
              <a:spLocks noChangeArrowheads="1"/>
            </p:cNvSpPr>
            <p:nvPr/>
          </p:nvSpPr>
          <p:spPr bwMode="auto">
            <a:xfrm>
              <a:off x="377" y="2885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/>
                <a:t>1</a:t>
              </a:r>
            </a:p>
          </p:txBody>
        </p:sp>
      </p:grpSp>
      <p:grpSp>
        <p:nvGrpSpPr>
          <p:cNvPr id="3" name="Group 138"/>
          <p:cNvGrpSpPr>
            <a:grpSpLocks/>
          </p:cNvGrpSpPr>
          <p:nvPr/>
        </p:nvGrpSpPr>
        <p:grpSpPr bwMode="auto">
          <a:xfrm>
            <a:off x="4630738" y="4581525"/>
            <a:ext cx="4089400" cy="1671638"/>
            <a:chOff x="304" y="2849"/>
            <a:chExt cx="2576" cy="1053"/>
          </a:xfrm>
        </p:grpSpPr>
        <p:sp>
          <p:nvSpPr>
            <p:cNvPr id="23569" name="AutoShape 139"/>
            <p:cNvSpPr>
              <a:spLocks noChangeAspect="1" noChangeArrowheads="1" noTextEdit="1"/>
            </p:cNvSpPr>
            <p:nvPr/>
          </p:nvSpPr>
          <p:spPr bwMode="auto">
            <a:xfrm>
              <a:off x="304" y="2849"/>
              <a:ext cx="2576" cy="1053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Rectangle 140"/>
            <p:cNvSpPr>
              <a:spLocks noChangeArrowheads="1"/>
            </p:cNvSpPr>
            <p:nvPr/>
          </p:nvSpPr>
          <p:spPr bwMode="auto">
            <a:xfrm>
              <a:off x="503" y="3307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Rectangle 141"/>
            <p:cNvSpPr>
              <a:spLocks noChangeArrowheads="1"/>
            </p:cNvSpPr>
            <p:nvPr/>
          </p:nvSpPr>
          <p:spPr bwMode="auto">
            <a:xfrm>
              <a:off x="578" y="3345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sz="1800"/>
            </a:p>
          </p:txBody>
        </p:sp>
        <p:sp>
          <p:nvSpPr>
            <p:cNvPr id="23572" name="Rectangle 142"/>
            <p:cNvSpPr>
              <a:spLocks noChangeArrowheads="1"/>
            </p:cNvSpPr>
            <p:nvPr/>
          </p:nvSpPr>
          <p:spPr bwMode="auto">
            <a:xfrm>
              <a:off x="720" y="3307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3" name="Rectangle 143"/>
            <p:cNvSpPr>
              <a:spLocks noChangeArrowheads="1"/>
            </p:cNvSpPr>
            <p:nvPr/>
          </p:nvSpPr>
          <p:spPr bwMode="auto">
            <a:xfrm>
              <a:off x="795" y="3345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sz="1800"/>
            </a:p>
          </p:txBody>
        </p:sp>
        <p:sp>
          <p:nvSpPr>
            <p:cNvPr id="23574" name="Rectangle 144"/>
            <p:cNvSpPr>
              <a:spLocks noChangeArrowheads="1"/>
            </p:cNvSpPr>
            <p:nvPr/>
          </p:nvSpPr>
          <p:spPr bwMode="auto">
            <a:xfrm>
              <a:off x="937" y="3307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5" name="Rectangle 145"/>
            <p:cNvSpPr>
              <a:spLocks noChangeArrowheads="1"/>
            </p:cNvSpPr>
            <p:nvPr/>
          </p:nvSpPr>
          <p:spPr bwMode="auto">
            <a:xfrm>
              <a:off x="1012" y="3345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sz="1800"/>
            </a:p>
          </p:txBody>
        </p:sp>
        <p:sp>
          <p:nvSpPr>
            <p:cNvPr id="23576" name="Rectangle 146"/>
            <p:cNvSpPr>
              <a:spLocks noChangeArrowheads="1"/>
            </p:cNvSpPr>
            <p:nvPr/>
          </p:nvSpPr>
          <p:spPr bwMode="auto">
            <a:xfrm>
              <a:off x="1154" y="3307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7" name="Rectangle 147"/>
            <p:cNvSpPr>
              <a:spLocks noChangeArrowheads="1"/>
            </p:cNvSpPr>
            <p:nvPr/>
          </p:nvSpPr>
          <p:spPr bwMode="auto">
            <a:xfrm>
              <a:off x="1229" y="3345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sz="1800"/>
            </a:p>
          </p:txBody>
        </p:sp>
        <p:sp>
          <p:nvSpPr>
            <p:cNvPr id="23578" name="Rectangle 148"/>
            <p:cNvSpPr>
              <a:spLocks noChangeArrowheads="1"/>
            </p:cNvSpPr>
            <p:nvPr/>
          </p:nvSpPr>
          <p:spPr bwMode="auto">
            <a:xfrm>
              <a:off x="1371" y="3307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9" name="Rectangle 149"/>
            <p:cNvSpPr>
              <a:spLocks noChangeArrowheads="1"/>
            </p:cNvSpPr>
            <p:nvPr/>
          </p:nvSpPr>
          <p:spPr bwMode="auto">
            <a:xfrm>
              <a:off x="1446" y="3345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sz="1800"/>
            </a:p>
          </p:txBody>
        </p:sp>
        <p:sp>
          <p:nvSpPr>
            <p:cNvPr id="23580" name="Rectangle 150"/>
            <p:cNvSpPr>
              <a:spLocks noChangeArrowheads="1"/>
            </p:cNvSpPr>
            <p:nvPr/>
          </p:nvSpPr>
          <p:spPr bwMode="auto">
            <a:xfrm>
              <a:off x="1588" y="3307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1" name="Rectangle 151"/>
            <p:cNvSpPr>
              <a:spLocks noChangeArrowheads="1"/>
            </p:cNvSpPr>
            <p:nvPr/>
          </p:nvSpPr>
          <p:spPr bwMode="auto">
            <a:xfrm>
              <a:off x="1663" y="3345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sz="1800"/>
            </a:p>
          </p:txBody>
        </p:sp>
        <p:sp>
          <p:nvSpPr>
            <p:cNvPr id="23582" name="Rectangle 152"/>
            <p:cNvSpPr>
              <a:spLocks noChangeArrowheads="1"/>
            </p:cNvSpPr>
            <p:nvPr/>
          </p:nvSpPr>
          <p:spPr bwMode="auto">
            <a:xfrm>
              <a:off x="1805" y="3307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3" name="Rectangle 153"/>
            <p:cNvSpPr>
              <a:spLocks noChangeArrowheads="1"/>
            </p:cNvSpPr>
            <p:nvPr/>
          </p:nvSpPr>
          <p:spPr bwMode="auto">
            <a:xfrm>
              <a:off x="1880" y="3345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sz="1800"/>
            </a:p>
          </p:txBody>
        </p:sp>
        <p:sp>
          <p:nvSpPr>
            <p:cNvPr id="23584" name="Rectangle 154"/>
            <p:cNvSpPr>
              <a:spLocks noChangeArrowheads="1"/>
            </p:cNvSpPr>
            <p:nvPr/>
          </p:nvSpPr>
          <p:spPr bwMode="auto">
            <a:xfrm>
              <a:off x="2022" y="3307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5" name="Rectangle 155"/>
            <p:cNvSpPr>
              <a:spLocks noChangeArrowheads="1"/>
            </p:cNvSpPr>
            <p:nvPr/>
          </p:nvSpPr>
          <p:spPr bwMode="auto">
            <a:xfrm>
              <a:off x="2097" y="3345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sz="1800"/>
            </a:p>
          </p:txBody>
        </p:sp>
        <p:sp>
          <p:nvSpPr>
            <p:cNvPr id="23586" name="Rectangle 156"/>
            <p:cNvSpPr>
              <a:spLocks noChangeArrowheads="1"/>
            </p:cNvSpPr>
            <p:nvPr/>
          </p:nvSpPr>
          <p:spPr bwMode="auto">
            <a:xfrm>
              <a:off x="503" y="3031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7" name="Rectangle 157"/>
            <p:cNvSpPr>
              <a:spLocks noChangeArrowheads="1"/>
            </p:cNvSpPr>
            <p:nvPr/>
          </p:nvSpPr>
          <p:spPr bwMode="auto">
            <a:xfrm>
              <a:off x="578" y="3069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sz="1800"/>
            </a:p>
          </p:txBody>
        </p:sp>
        <p:sp>
          <p:nvSpPr>
            <p:cNvPr id="23588" name="Rectangle 158"/>
            <p:cNvSpPr>
              <a:spLocks noChangeArrowheads="1"/>
            </p:cNvSpPr>
            <p:nvPr/>
          </p:nvSpPr>
          <p:spPr bwMode="auto">
            <a:xfrm>
              <a:off x="720" y="3031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9" name="Rectangle 159"/>
            <p:cNvSpPr>
              <a:spLocks noChangeArrowheads="1"/>
            </p:cNvSpPr>
            <p:nvPr/>
          </p:nvSpPr>
          <p:spPr bwMode="auto">
            <a:xfrm>
              <a:off x="795" y="3069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sz="1800"/>
            </a:p>
          </p:txBody>
        </p:sp>
        <p:sp>
          <p:nvSpPr>
            <p:cNvPr id="23590" name="Rectangle 160"/>
            <p:cNvSpPr>
              <a:spLocks noChangeArrowheads="1"/>
            </p:cNvSpPr>
            <p:nvPr/>
          </p:nvSpPr>
          <p:spPr bwMode="auto">
            <a:xfrm>
              <a:off x="937" y="3031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1" name="Rectangle 161"/>
            <p:cNvSpPr>
              <a:spLocks noChangeArrowheads="1"/>
            </p:cNvSpPr>
            <p:nvPr/>
          </p:nvSpPr>
          <p:spPr bwMode="auto">
            <a:xfrm>
              <a:off x="1012" y="3069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sz="1800"/>
            </a:p>
          </p:txBody>
        </p:sp>
        <p:sp>
          <p:nvSpPr>
            <p:cNvPr id="23592" name="Rectangle 162"/>
            <p:cNvSpPr>
              <a:spLocks noChangeArrowheads="1"/>
            </p:cNvSpPr>
            <p:nvPr/>
          </p:nvSpPr>
          <p:spPr bwMode="auto">
            <a:xfrm>
              <a:off x="1154" y="3031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3" name="Rectangle 163"/>
            <p:cNvSpPr>
              <a:spLocks noChangeArrowheads="1"/>
            </p:cNvSpPr>
            <p:nvPr/>
          </p:nvSpPr>
          <p:spPr bwMode="auto">
            <a:xfrm>
              <a:off x="1229" y="3069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sz="1800"/>
            </a:p>
          </p:txBody>
        </p:sp>
        <p:sp>
          <p:nvSpPr>
            <p:cNvPr id="23594" name="Rectangle 164"/>
            <p:cNvSpPr>
              <a:spLocks noChangeArrowheads="1"/>
            </p:cNvSpPr>
            <p:nvPr/>
          </p:nvSpPr>
          <p:spPr bwMode="auto">
            <a:xfrm>
              <a:off x="1371" y="3031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5" name="Rectangle 165"/>
            <p:cNvSpPr>
              <a:spLocks noChangeArrowheads="1"/>
            </p:cNvSpPr>
            <p:nvPr/>
          </p:nvSpPr>
          <p:spPr bwMode="auto">
            <a:xfrm>
              <a:off x="1446" y="3069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sz="1800"/>
            </a:p>
          </p:txBody>
        </p:sp>
        <p:sp>
          <p:nvSpPr>
            <p:cNvPr id="23596" name="Rectangle 166"/>
            <p:cNvSpPr>
              <a:spLocks noChangeArrowheads="1"/>
            </p:cNvSpPr>
            <p:nvPr/>
          </p:nvSpPr>
          <p:spPr bwMode="auto">
            <a:xfrm>
              <a:off x="1588" y="3031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7" name="Rectangle 167"/>
            <p:cNvSpPr>
              <a:spLocks noChangeArrowheads="1"/>
            </p:cNvSpPr>
            <p:nvPr/>
          </p:nvSpPr>
          <p:spPr bwMode="auto">
            <a:xfrm>
              <a:off x="1663" y="3069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sz="1800"/>
            </a:p>
          </p:txBody>
        </p:sp>
        <p:sp>
          <p:nvSpPr>
            <p:cNvPr id="23598" name="Rectangle 168"/>
            <p:cNvSpPr>
              <a:spLocks noChangeArrowheads="1"/>
            </p:cNvSpPr>
            <p:nvPr/>
          </p:nvSpPr>
          <p:spPr bwMode="auto">
            <a:xfrm>
              <a:off x="1805" y="3031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9" name="Rectangle 169"/>
            <p:cNvSpPr>
              <a:spLocks noChangeArrowheads="1"/>
            </p:cNvSpPr>
            <p:nvPr/>
          </p:nvSpPr>
          <p:spPr bwMode="auto">
            <a:xfrm>
              <a:off x="1880" y="3069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sz="1800"/>
            </a:p>
          </p:txBody>
        </p:sp>
        <p:sp>
          <p:nvSpPr>
            <p:cNvPr id="23600" name="Rectangle 170"/>
            <p:cNvSpPr>
              <a:spLocks noChangeArrowheads="1"/>
            </p:cNvSpPr>
            <p:nvPr/>
          </p:nvSpPr>
          <p:spPr bwMode="auto">
            <a:xfrm>
              <a:off x="2022" y="3031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1" name="Rectangle 171"/>
            <p:cNvSpPr>
              <a:spLocks noChangeArrowheads="1"/>
            </p:cNvSpPr>
            <p:nvPr/>
          </p:nvSpPr>
          <p:spPr bwMode="auto">
            <a:xfrm>
              <a:off x="2097" y="3069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sz="1800"/>
            </a:p>
          </p:txBody>
        </p:sp>
        <p:sp>
          <p:nvSpPr>
            <p:cNvPr id="23602" name="Line 172"/>
            <p:cNvSpPr>
              <a:spLocks noChangeShapeType="1"/>
            </p:cNvSpPr>
            <p:nvPr/>
          </p:nvSpPr>
          <p:spPr bwMode="auto">
            <a:xfrm>
              <a:off x="449" y="3574"/>
              <a:ext cx="2395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3" name="Rectangle 173"/>
            <p:cNvSpPr>
              <a:spLocks noChangeArrowheads="1"/>
            </p:cNvSpPr>
            <p:nvPr/>
          </p:nvSpPr>
          <p:spPr bwMode="auto">
            <a:xfrm>
              <a:off x="365" y="3184"/>
              <a:ext cx="8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+</a:t>
              </a:r>
              <a:endParaRPr lang="en-US" sz="1800"/>
            </a:p>
          </p:txBody>
        </p:sp>
        <p:sp>
          <p:nvSpPr>
            <p:cNvPr id="23604" name="Rectangle 174"/>
            <p:cNvSpPr>
              <a:spLocks noChangeArrowheads="1"/>
            </p:cNvSpPr>
            <p:nvPr/>
          </p:nvSpPr>
          <p:spPr bwMode="auto">
            <a:xfrm>
              <a:off x="503" y="3611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5" name="Rectangle 175"/>
            <p:cNvSpPr>
              <a:spLocks noChangeArrowheads="1"/>
            </p:cNvSpPr>
            <p:nvPr/>
          </p:nvSpPr>
          <p:spPr bwMode="auto">
            <a:xfrm>
              <a:off x="578" y="3649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sz="1800"/>
            </a:p>
          </p:txBody>
        </p:sp>
        <p:sp>
          <p:nvSpPr>
            <p:cNvPr id="23606" name="Rectangle 176"/>
            <p:cNvSpPr>
              <a:spLocks noChangeArrowheads="1"/>
            </p:cNvSpPr>
            <p:nvPr/>
          </p:nvSpPr>
          <p:spPr bwMode="auto">
            <a:xfrm>
              <a:off x="720" y="3611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7" name="Rectangle 177"/>
            <p:cNvSpPr>
              <a:spLocks noChangeArrowheads="1"/>
            </p:cNvSpPr>
            <p:nvPr/>
          </p:nvSpPr>
          <p:spPr bwMode="auto">
            <a:xfrm>
              <a:off x="795" y="3649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sz="1800"/>
            </a:p>
          </p:txBody>
        </p:sp>
        <p:sp>
          <p:nvSpPr>
            <p:cNvPr id="23608" name="Rectangle 178"/>
            <p:cNvSpPr>
              <a:spLocks noChangeArrowheads="1"/>
            </p:cNvSpPr>
            <p:nvPr/>
          </p:nvSpPr>
          <p:spPr bwMode="auto">
            <a:xfrm>
              <a:off x="937" y="3611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9" name="Rectangle 179"/>
            <p:cNvSpPr>
              <a:spLocks noChangeArrowheads="1"/>
            </p:cNvSpPr>
            <p:nvPr/>
          </p:nvSpPr>
          <p:spPr bwMode="auto">
            <a:xfrm>
              <a:off x="1012" y="3649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sz="1800"/>
            </a:p>
          </p:txBody>
        </p:sp>
        <p:sp>
          <p:nvSpPr>
            <p:cNvPr id="23610" name="Rectangle 180"/>
            <p:cNvSpPr>
              <a:spLocks noChangeArrowheads="1"/>
            </p:cNvSpPr>
            <p:nvPr/>
          </p:nvSpPr>
          <p:spPr bwMode="auto">
            <a:xfrm>
              <a:off x="1154" y="3611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1" name="Rectangle 181"/>
            <p:cNvSpPr>
              <a:spLocks noChangeArrowheads="1"/>
            </p:cNvSpPr>
            <p:nvPr/>
          </p:nvSpPr>
          <p:spPr bwMode="auto">
            <a:xfrm>
              <a:off x="1229" y="3649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sz="1800"/>
            </a:p>
          </p:txBody>
        </p:sp>
        <p:sp>
          <p:nvSpPr>
            <p:cNvPr id="23612" name="Rectangle 182"/>
            <p:cNvSpPr>
              <a:spLocks noChangeArrowheads="1"/>
            </p:cNvSpPr>
            <p:nvPr/>
          </p:nvSpPr>
          <p:spPr bwMode="auto">
            <a:xfrm>
              <a:off x="1371" y="3611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3" name="Rectangle 183"/>
            <p:cNvSpPr>
              <a:spLocks noChangeArrowheads="1"/>
            </p:cNvSpPr>
            <p:nvPr/>
          </p:nvSpPr>
          <p:spPr bwMode="auto">
            <a:xfrm>
              <a:off x="1446" y="3649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sz="1800"/>
            </a:p>
          </p:txBody>
        </p:sp>
        <p:sp>
          <p:nvSpPr>
            <p:cNvPr id="23614" name="Rectangle 184"/>
            <p:cNvSpPr>
              <a:spLocks noChangeArrowheads="1"/>
            </p:cNvSpPr>
            <p:nvPr/>
          </p:nvSpPr>
          <p:spPr bwMode="auto">
            <a:xfrm>
              <a:off x="1588" y="3611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5" name="Rectangle 185"/>
            <p:cNvSpPr>
              <a:spLocks noChangeArrowheads="1"/>
            </p:cNvSpPr>
            <p:nvPr/>
          </p:nvSpPr>
          <p:spPr bwMode="auto">
            <a:xfrm>
              <a:off x="1663" y="3649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sz="1800"/>
            </a:p>
          </p:txBody>
        </p:sp>
        <p:sp>
          <p:nvSpPr>
            <p:cNvPr id="23616" name="Rectangle 186"/>
            <p:cNvSpPr>
              <a:spLocks noChangeArrowheads="1"/>
            </p:cNvSpPr>
            <p:nvPr/>
          </p:nvSpPr>
          <p:spPr bwMode="auto">
            <a:xfrm>
              <a:off x="1805" y="3611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7" name="Rectangle 187"/>
            <p:cNvSpPr>
              <a:spLocks noChangeArrowheads="1"/>
            </p:cNvSpPr>
            <p:nvPr/>
          </p:nvSpPr>
          <p:spPr bwMode="auto">
            <a:xfrm>
              <a:off x="1880" y="3649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sz="1800"/>
            </a:p>
          </p:txBody>
        </p:sp>
        <p:sp>
          <p:nvSpPr>
            <p:cNvPr id="23618" name="Rectangle 188"/>
            <p:cNvSpPr>
              <a:spLocks noChangeArrowheads="1"/>
            </p:cNvSpPr>
            <p:nvPr/>
          </p:nvSpPr>
          <p:spPr bwMode="auto">
            <a:xfrm>
              <a:off x="2022" y="3611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9" name="Rectangle 189"/>
            <p:cNvSpPr>
              <a:spLocks noChangeArrowheads="1"/>
            </p:cNvSpPr>
            <p:nvPr/>
          </p:nvSpPr>
          <p:spPr bwMode="auto">
            <a:xfrm>
              <a:off x="2097" y="3649"/>
              <a:ext cx="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sz="1800"/>
            </a:p>
          </p:txBody>
        </p:sp>
        <p:sp>
          <p:nvSpPr>
            <p:cNvPr id="23620" name="Rectangle 190"/>
            <p:cNvSpPr>
              <a:spLocks noChangeArrowheads="1"/>
            </p:cNvSpPr>
            <p:nvPr/>
          </p:nvSpPr>
          <p:spPr bwMode="auto">
            <a:xfrm>
              <a:off x="1446" y="2885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/>
                <a:t>1</a:t>
              </a:r>
            </a:p>
          </p:txBody>
        </p:sp>
        <p:sp>
          <p:nvSpPr>
            <p:cNvPr id="23621" name="Rectangle 191"/>
            <p:cNvSpPr>
              <a:spLocks noChangeArrowheads="1"/>
            </p:cNvSpPr>
            <p:nvPr/>
          </p:nvSpPr>
          <p:spPr bwMode="auto">
            <a:xfrm>
              <a:off x="2264" y="3067"/>
              <a:ext cx="58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26h (38)</a:t>
              </a:r>
              <a:endParaRPr lang="en-US" sz="1800"/>
            </a:p>
          </p:txBody>
        </p:sp>
        <p:sp>
          <p:nvSpPr>
            <p:cNvPr id="23622" name="Rectangle 192"/>
            <p:cNvSpPr>
              <a:spLocks noChangeArrowheads="1"/>
            </p:cNvSpPr>
            <p:nvPr/>
          </p:nvSpPr>
          <p:spPr bwMode="auto">
            <a:xfrm>
              <a:off x="2264" y="3345"/>
              <a:ext cx="58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6Bh (107)</a:t>
              </a:r>
              <a:endParaRPr lang="en-US" sz="1800"/>
            </a:p>
          </p:txBody>
        </p:sp>
        <p:sp>
          <p:nvSpPr>
            <p:cNvPr id="23623" name="Rectangle 193"/>
            <p:cNvSpPr>
              <a:spLocks noChangeArrowheads="1"/>
            </p:cNvSpPr>
            <p:nvPr/>
          </p:nvSpPr>
          <p:spPr bwMode="auto">
            <a:xfrm>
              <a:off x="2264" y="3649"/>
              <a:ext cx="58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Helvetica" pitchFamily="34" charset="0"/>
                </a:rPr>
                <a:t>91h (-111)</a:t>
              </a:r>
              <a:endParaRPr lang="en-US" sz="1800"/>
            </a:p>
          </p:txBody>
        </p:sp>
        <p:sp>
          <p:nvSpPr>
            <p:cNvPr id="23624" name="Rectangle 194"/>
            <p:cNvSpPr>
              <a:spLocks noChangeArrowheads="1"/>
            </p:cNvSpPr>
            <p:nvPr/>
          </p:nvSpPr>
          <p:spPr bwMode="auto">
            <a:xfrm>
              <a:off x="1666" y="2885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/>
                <a:t>1</a:t>
              </a:r>
            </a:p>
          </p:txBody>
        </p:sp>
        <p:sp>
          <p:nvSpPr>
            <p:cNvPr id="23625" name="Rectangle 195"/>
            <p:cNvSpPr>
              <a:spLocks noChangeArrowheads="1"/>
            </p:cNvSpPr>
            <p:nvPr/>
          </p:nvSpPr>
          <p:spPr bwMode="auto">
            <a:xfrm>
              <a:off x="1886" y="2885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/>
                <a:t>0</a:t>
              </a:r>
            </a:p>
          </p:txBody>
        </p:sp>
        <p:sp>
          <p:nvSpPr>
            <p:cNvPr id="23626" name="Rectangle 196"/>
            <p:cNvSpPr>
              <a:spLocks noChangeArrowheads="1"/>
            </p:cNvSpPr>
            <p:nvPr/>
          </p:nvSpPr>
          <p:spPr bwMode="auto">
            <a:xfrm>
              <a:off x="1231" y="2885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/>
                <a:t>1</a:t>
              </a:r>
            </a:p>
          </p:txBody>
        </p:sp>
        <p:sp>
          <p:nvSpPr>
            <p:cNvPr id="23627" name="Rectangle 197"/>
            <p:cNvSpPr>
              <a:spLocks noChangeArrowheads="1"/>
            </p:cNvSpPr>
            <p:nvPr/>
          </p:nvSpPr>
          <p:spPr bwMode="auto">
            <a:xfrm>
              <a:off x="1013" y="2885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/>
                <a:t>0</a:t>
              </a:r>
            </a:p>
          </p:txBody>
        </p:sp>
        <p:sp>
          <p:nvSpPr>
            <p:cNvPr id="23628" name="Rectangle 198"/>
            <p:cNvSpPr>
              <a:spLocks noChangeArrowheads="1"/>
            </p:cNvSpPr>
            <p:nvPr/>
          </p:nvSpPr>
          <p:spPr bwMode="auto">
            <a:xfrm>
              <a:off x="795" y="2885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/>
                <a:t>1</a:t>
              </a:r>
            </a:p>
          </p:txBody>
        </p:sp>
        <p:sp>
          <p:nvSpPr>
            <p:cNvPr id="23629" name="Rectangle 199"/>
            <p:cNvSpPr>
              <a:spLocks noChangeArrowheads="1"/>
            </p:cNvSpPr>
            <p:nvPr/>
          </p:nvSpPr>
          <p:spPr bwMode="auto">
            <a:xfrm>
              <a:off x="577" y="2885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/>
                <a:t>1</a:t>
              </a:r>
            </a:p>
          </p:txBody>
        </p:sp>
        <p:sp>
          <p:nvSpPr>
            <p:cNvPr id="23630" name="Rectangle 200"/>
            <p:cNvSpPr>
              <a:spLocks noChangeArrowheads="1"/>
            </p:cNvSpPr>
            <p:nvPr/>
          </p:nvSpPr>
          <p:spPr bwMode="auto">
            <a:xfrm>
              <a:off x="377" y="2885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200" b="1"/>
                <a:t>0</a:t>
              </a:r>
            </a:p>
          </p:txBody>
        </p:sp>
      </p:grpSp>
      <p:grpSp>
        <p:nvGrpSpPr>
          <p:cNvPr id="4" name="Group 211"/>
          <p:cNvGrpSpPr>
            <a:grpSpLocks/>
          </p:cNvGrpSpPr>
          <p:nvPr/>
        </p:nvGrpSpPr>
        <p:grpSpPr bwMode="auto">
          <a:xfrm>
            <a:off x="482600" y="4292600"/>
            <a:ext cx="3686175" cy="576263"/>
            <a:chOff x="304" y="2704"/>
            <a:chExt cx="2322" cy="363"/>
          </a:xfrm>
        </p:grpSpPr>
        <p:sp>
          <p:nvSpPr>
            <p:cNvPr id="23567" name="Oval 204"/>
            <p:cNvSpPr>
              <a:spLocks noChangeArrowheads="1"/>
            </p:cNvSpPr>
            <p:nvPr/>
          </p:nvSpPr>
          <p:spPr bwMode="auto">
            <a:xfrm>
              <a:off x="304" y="2886"/>
              <a:ext cx="181" cy="181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8" name="Line 208"/>
            <p:cNvSpPr>
              <a:spLocks noChangeShapeType="1"/>
            </p:cNvSpPr>
            <p:nvPr/>
          </p:nvSpPr>
          <p:spPr bwMode="auto">
            <a:xfrm flipV="1">
              <a:off x="485" y="2704"/>
              <a:ext cx="2141" cy="25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12"/>
          <p:cNvGrpSpPr>
            <a:grpSpLocks/>
          </p:cNvGrpSpPr>
          <p:nvPr/>
        </p:nvGrpSpPr>
        <p:grpSpPr bwMode="auto">
          <a:xfrm>
            <a:off x="1865313" y="4292600"/>
            <a:ext cx="5011737" cy="576263"/>
            <a:chOff x="1175" y="2704"/>
            <a:chExt cx="3157" cy="363"/>
          </a:xfrm>
        </p:grpSpPr>
        <p:sp>
          <p:nvSpPr>
            <p:cNvPr id="23565" name="Oval 206"/>
            <p:cNvSpPr>
              <a:spLocks noChangeArrowheads="1"/>
            </p:cNvSpPr>
            <p:nvPr/>
          </p:nvSpPr>
          <p:spPr bwMode="auto">
            <a:xfrm>
              <a:off x="1175" y="2886"/>
              <a:ext cx="181" cy="181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6" name="Line 209"/>
            <p:cNvSpPr>
              <a:spLocks noChangeShapeType="1"/>
            </p:cNvSpPr>
            <p:nvPr/>
          </p:nvSpPr>
          <p:spPr bwMode="auto">
            <a:xfrm flipV="1">
              <a:off x="1356" y="2704"/>
              <a:ext cx="2976" cy="25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13"/>
          <p:cNvGrpSpPr>
            <a:grpSpLocks/>
          </p:cNvGrpSpPr>
          <p:nvPr/>
        </p:nvGrpSpPr>
        <p:grpSpPr bwMode="auto">
          <a:xfrm>
            <a:off x="4629150" y="4351338"/>
            <a:ext cx="288925" cy="517525"/>
            <a:chOff x="2916" y="2741"/>
            <a:chExt cx="182" cy="326"/>
          </a:xfrm>
        </p:grpSpPr>
        <p:sp>
          <p:nvSpPr>
            <p:cNvPr id="23563" name="Oval 205"/>
            <p:cNvSpPr>
              <a:spLocks noChangeArrowheads="1"/>
            </p:cNvSpPr>
            <p:nvPr/>
          </p:nvSpPr>
          <p:spPr bwMode="auto">
            <a:xfrm>
              <a:off x="2916" y="2886"/>
              <a:ext cx="182" cy="181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" name="Line 210"/>
            <p:cNvSpPr>
              <a:spLocks noChangeShapeType="1"/>
            </p:cNvSpPr>
            <p:nvPr/>
          </p:nvSpPr>
          <p:spPr bwMode="auto">
            <a:xfrm flipH="1" flipV="1">
              <a:off x="2953" y="2741"/>
              <a:ext cx="36" cy="14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33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33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3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3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3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3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335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3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3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3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3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8335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INC </a:t>
            </a:r>
            <a:r>
              <a:rPr lang="en-US" i="1" smtClean="0"/>
              <a:t>destination</a:t>
            </a:r>
          </a:p>
          <a:p>
            <a:pPr lvl="1" eaLnBrk="1" hangingPunct="1"/>
            <a:r>
              <a:rPr lang="en-US" i="1" smtClean="0"/>
              <a:t>destination </a:t>
            </a:r>
            <a:r>
              <a:rPr lang="en-US" smtClean="0">
                <a:sym typeface="Symbol" pitchFamily="18" charset="2"/>
              </a:rPr>
              <a:t>= </a:t>
            </a:r>
            <a:r>
              <a:rPr lang="en-US" i="1" smtClean="0"/>
              <a:t>destination </a:t>
            </a:r>
            <a:r>
              <a:rPr lang="en-US" smtClean="0"/>
              <a:t>+ 1</a:t>
            </a:r>
          </a:p>
          <a:p>
            <a:pPr lvl="1" eaLnBrk="1" hangingPunct="1"/>
            <a:r>
              <a:rPr lang="en-US" smtClean="0"/>
              <a:t>More compact (uses less space) than: </a:t>
            </a:r>
            <a:r>
              <a:rPr lang="en-US" smtClean="0">
                <a:solidFill>
                  <a:srgbClr val="FF0000"/>
                </a:solidFill>
              </a:rPr>
              <a:t>ADD </a:t>
            </a:r>
            <a:r>
              <a:rPr lang="en-US" i="1" smtClean="0">
                <a:solidFill>
                  <a:srgbClr val="FF0000"/>
                </a:solidFill>
              </a:rPr>
              <a:t>destination</a:t>
            </a:r>
            <a:r>
              <a:rPr lang="en-US" smtClean="0">
                <a:solidFill>
                  <a:srgbClr val="FF0000"/>
                </a:solidFill>
              </a:rPr>
              <a:t>, 1</a:t>
            </a:r>
          </a:p>
          <a:p>
            <a:pPr eaLnBrk="1" hangingPunct="1"/>
            <a:r>
              <a:rPr lang="en-US" smtClean="0"/>
              <a:t>DEC </a:t>
            </a:r>
            <a:r>
              <a:rPr lang="en-US" i="1" smtClean="0"/>
              <a:t>destination</a:t>
            </a:r>
          </a:p>
          <a:p>
            <a:pPr lvl="1" eaLnBrk="1" hangingPunct="1"/>
            <a:r>
              <a:rPr lang="en-US" i="1" smtClean="0"/>
              <a:t>destination </a:t>
            </a:r>
            <a:r>
              <a:rPr lang="en-US" smtClean="0">
                <a:sym typeface="Symbol" pitchFamily="18" charset="2"/>
              </a:rPr>
              <a:t>= </a:t>
            </a:r>
            <a:r>
              <a:rPr lang="en-US" i="1" smtClean="0"/>
              <a:t>destination </a:t>
            </a:r>
            <a:r>
              <a:rPr lang="en-US" smtClean="0"/>
              <a:t>– 1</a:t>
            </a:r>
          </a:p>
          <a:p>
            <a:pPr lvl="1" eaLnBrk="1" hangingPunct="1"/>
            <a:r>
              <a:rPr lang="en-US" smtClean="0"/>
              <a:t>More compact (uses less space) than: </a:t>
            </a:r>
            <a:r>
              <a:rPr lang="en-US" smtClean="0">
                <a:solidFill>
                  <a:srgbClr val="FF0000"/>
                </a:solidFill>
              </a:rPr>
              <a:t>SUB </a:t>
            </a:r>
            <a:r>
              <a:rPr lang="en-US" i="1" smtClean="0">
                <a:solidFill>
                  <a:srgbClr val="FF0000"/>
                </a:solidFill>
              </a:rPr>
              <a:t>destination</a:t>
            </a:r>
            <a:r>
              <a:rPr lang="en-US" smtClean="0">
                <a:solidFill>
                  <a:srgbClr val="FF0000"/>
                </a:solidFill>
              </a:rPr>
              <a:t>, 1</a:t>
            </a:r>
          </a:p>
          <a:p>
            <a:pPr eaLnBrk="1" hangingPunct="1"/>
            <a:r>
              <a:rPr lang="en-US" smtClean="0"/>
              <a:t>NEG </a:t>
            </a:r>
            <a:r>
              <a:rPr lang="en-US" i="1" smtClean="0"/>
              <a:t>destination</a:t>
            </a:r>
            <a:endParaRPr lang="en-US" b="1" smtClean="0">
              <a:latin typeface="Courier New" pitchFamily="49" charset="0"/>
            </a:endParaRPr>
          </a:p>
          <a:p>
            <a:pPr lvl="1" eaLnBrk="1" hangingPunct="1"/>
            <a:r>
              <a:rPr lang="en-US" i="1" smtClean="0"/>
              <a:t>destination </a:t>
            </a:r>
            <a:r>
              <a:rPr lang="en-US" smtClean="0">
                <a:sym typeface="Symbol" pitchFamily="18" charset="2"/>
              </a:rPr>
              <a:t>= 2's complement of </a:t>
            </a:r>
            <a:r>
              <a:rPr lang="en-US" i="1" smtClean="0"/>
              <a:t>destination</a:t>
            </a:r>
            <a:endParaRPr lang="en-US" b="1" smtClean="0">
              <a:latin typeface="Courier New" pitchFamily="49" charset="0"/>
            </a:endParaRPr>
          </a:p>
          <a:p>
            <a:pPr eaLnBrk="1" hangingPunct="1"/>
            <a:r>
              <a:rPr lang="en-US" smtClean="0"/>
              <a:t>Destination can be 8-, 16-, or 32-bit operand </a:t>
            </a:r>
          </a:p>
          <a:p>
            <a:pPr lvl="1" eaLnBrk="1" hangingPunct="1"/>
            <a:r>
              <a:rPr lang="en-US" smtClean="0"/>
              <a:t>In memory or a register</a:t>
            </a:r>
          </a:p>
          <a:p>
            <a:pPr lvl="1" eaLnBrk="1" hangingPunct="1"/>
            <a:r>
              <a:rPr lang="en-US" smtClean="0"/>
              <a:t>NO immediate operand</a:t>
            </a:r>
          </a:p>
        </p:txBody>
      </p:sp>
      <p:sp>
        <p:nvSpPr>
          <p:cNvPr id="2457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INC, DEC, and NEG 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Affected Flags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INC and DEC affect five status flags</a:t>
            </a:r>
          </a:p>
          <a:p>
            <a:pPr lvl="1" eaLnBrk="1" hangingPunct="1"/>
            <a:r>
              <a:rPr lang="en-US" smtClean="0"/>
              <a:t>Overflow, Sign, Zero, Auxiliary Carry, and Parity</a:t>
            </a:r>
          </a:p>
          <a:p>
            <a:pPr lvl="1" eaLnBrk="1" hangingPunct="1"/>
            <a:r>
              <a:rPr lang="en-US" smtClean="0">
                <a:solidFill>
                  <a:srgbClr val="FF0000"/>
                </a:solidFill>
              </a:rPr>
              <a:t>Carry flag is NOT modified</a:t>
            </a:r>
          </a:p>
          <a:p>
            <a:pPr eaLnBrk="1" hangingPunct="1"/>
            <a:r>
              <a:rPr lang="en-US" smtClean="0"/>
              <a:t>NEG affects all the six status flags</a:t>
            </a:r>
          </a:p>
          <a:p>
            <a:pPr lvl="1" eaLnBrk="1" hangingPunct="1"/>
            <a:r>
              <a:rPr lang="en-US" smtClean="0"/>
              <a:t>Any nonzero operand causes the carry flag to be set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838660" name="Text Box 4"/>
          <p:cNvSpPr txBox="1">
            <a:spLocks noChangeArrowheads="1"/>
          </p:cNvSpPr>
          <p:nvPr/>
        </p:nvSpPr>
        <p:spPr bwMode="auto">
          <a:xfrm>
            <a:off x="1057275" y="3544888"/>
            <a:ext cx="7085013" cy="2592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90000" bIns="90000"/>
          <a:lstStyle/>
          <a:p>
            <a:pPr algn="l">
              <a:spcBef>
                <a:spcPct val="10000"/>
              </a:spcBef>
              <a:tabLst>
                <a:tab pos="457200" algn="l"/>
                <a:tab pos="1438275" algn="l"/>
                <a:tab pos="2867025" algn="l"/>
              </a:tabLst>
            </a:pPr>
            <a:r>
              <a:rPr lang="en-US" sz="1800" b="1">
                <a:latin typeface="Courier New" pitchFamily="49" charset="0"/>
              </a:rPr>
              <a:t>.DATA</a:t>
            </a:r>
          </a:p>
          <a:p>
            <a:pPr algn="l">
              <a:spcBef>
                <a:spcPct val="10000"/>
              </a:spcBef>
              <a:tabLst>
                <a:tab pos="457200" algn="l"/>
                <a:tab pos="1438275" algn="l"/>
                <a:tab pos="2867025" algn="l"/>
              </a:tabLst>
            </a:pPr>
            <a:r>
              <a:rPr lang="en-US" sz="1800" b="1">
                <a:latin typeface="Courier New" pitchFamily="49" charset="0"/>
              </a:rPr>
              <a:t>	B SBYTE -1	; 0FFh</a:t>
            </a:r>
          </a:p>
          <a:p>
            <a:pPr algn="l">
              <a:spcBef>
                <a:spcPct val="10000"/>
              </a:spcBef>
              <a:tabLst>
                <a:tab pos="457200" algn="l"/>
                <a:tab pos="1438275" algn="l"/>
                <a:tab pos="2867025" algn="l"/>
              </a:tabLst>
            </a:pPr>
            <a:r>
              <a:rPr lang="en-US" sz="1800" b="1">
                <a:latin typeface="Courier New" pitchFamily="49" charset="0"/>
              </a:rPr>
              <a:t>	C SBYTE 127	; 7Fh</a:t>
            </a:r>
          </a:p>
          <a:p>
            <a:pPr algn="l">
              <a:spcBef>
                <a:spcPct val="10000"/>
              </a:spcBef>
              <a:tabLst>
                <a:tab pos="457200" algn="l"/>
                <a:tab pos="1438275" algn="l"/>
                <a:tab pos="2867025" algn="l"/>
              </a:tabLst>
            </a:pPr>
            <a:r>
              <a:rPr lang="en-US" sz="1800" b="1">
                <a:latin typeface="Courier New" pitchFamily="49" charset="0"/>
              </a:rPr>
              <a:t>.CODE</a:t>
            </a:r>
          </a:p>
          <a:p>
            <a:pPr algn="l">
              <a:spcBef>
                <a:spcPct val="10000"/>
              </a:spcBef>
              <a:tabLst>
                <a:tab pos="457200" algn="l"/>
                <a:tab pos="1438275" algn="l"/>
                <a:tab pos="2867025" algn="l"/>
              </a:tabLst>
            </a:pPr>
            <a:r>
              <a:rPr lang="en-US" sz="1800" b="1">
                <a:latin typeface="Courier New" pitchFamily="49" charset="0"/>
              </a:rPr>
              <a:t>	inc B	; B=          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OF=  SF=  ZF=  AF=  PF=</a:t>
            </a:r>
          </a:p>
          <a:p>
            <a:pPr algn="l">
              <a:spcBef>
                <a:spcPct val="10000"/>
              </a:spcBef>
              <a:tabLst>
                <a:tab pos="457200" algn="l"/>
                <a:tab pos="1438275" algn="l"/>
                <a:tab pos="2867025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dec B	; B=</a:t>
            </a:r>
            <a:r>
              <a:rPr lang="en-US" sz="1800" b="1">
                <a:latin typeface="Courier New" pitchFamily="49" charset="0"/>
              </a:rPr>
              <a:t>          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OF=  SF=  ZF=  AF=  PF=</a:t>
            </a:r>
          </a:p>
          <a:p>
            <a:pPr algn="l">
              <a:spcBef>
                <a:spcPct val="10000"/>
              </a:spcBef>
              <a:tabLst>
                <a:tab pos="457200" algn="l"/>
                <a:tab pos="1438275" algn="l"/>
                <a:tab pos="2867025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inc C	; C=</a:t>
            </a:r>
            <a:r>
              <a:rPr lang="en-US" sz="1800" b="1">
                <a:latin typeface="Courier New" pitchFamily="49" charset="0"/>
              </a:rPr>
              <a:t>          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OF=  SF=  ZF=  AF=  PF=</a:t>
            </a:r>
          </a:p>
          <a:p>
            <a:pPr algn="l">
              <a:spcBef>
                <a:spcPct val="10000"/>
              </a:spcBef>
              <a:tabLst>
                <a:tab pos="457200" algn="l"/>
                <a:tab pos="1438275" algn="l"/>
                <a:tab pos="2867025" algn="l"/>
              </a:tabLst>
            </a:pPr>
            <a:r>
              <a:rPr lang="en-US" sz="1800" b="1">
                <a:latin typeface="Courier New" pitchFamily="49" charset="0"/>
              </a:rPr>
              <a:t>	neg C	; C=      CF= 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OF=  SF=  ZF=  AF=  PF=</a:t>
            </a:r>
          </a:p>
        </p:txBody>
      </p:sp>
      <p:sp>
        <p:nvSpPr>
          <p:cNvPr id="838661" name="Text Box 5"/>
          <p:cNvSpPr txBox="1">
            <a:spLocks noChangeArrowheads="1"/>
          </p:cNvSpPr>
          <p:nvPr/>
        </p:nvSpPr>
        <p:spPr bwMode="auto">
          <a:xfrm>
            <a:off x="3044825" y="4756150"/>
            <a:ext cx="5097463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0000" bIns="90000"/>
          <a:lstStyle/>
          <a:p>
            <a:pPr algn="l">
              <a:spcBef>
                <a:spcPct val="10000"/>
              </a:spcBef>
              <a:tabLst>
                <a:tab pos="457200" algn="l"/>
                <a:tab pos="1971675" algn="l"/>
                <a:tab pos="3857625" algn="l"/>
              </a:tabLst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0             0    0    1    1    1</a:t>
            </a:r>
          </a:p>
          <a:p>
            <a:pPr algn="l">
              <a:spcBef>
                <a:spcPct val="10000"/>
              </a:spcBef>
              <a:tabLst>
                <a:tab pos="457200" algn="l"/>
                <a:tab pos="1971675" algn="l"/>
                <a:tab pos="3857625" algn="l"/>
              </a:tabLst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-1=FFh        0    1    0    1    1</a:t>
            </a:r>
          </a:p>
          <a:p>
            <a:pPr algn="l">
              <a:spcBef>
                <a:spcPct val="10000"/>
              </a:spcBef>
              <a:tabLst>
                <a:tab pos="457200" algn="l"/>
                <a:tab pos="1971675" algn="l"/>
                <a:tab pos="3857625" algn="l"/>
              </a:tabLst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-128=80h      1    1    0    1    0</a:t>
            </a:r>
          </a:p>
          <a:p>
            <a:pPr algn="l">
              <a:spcBef>
                <a:spcPct val="10000"/>
              </a:spcBef>
              <a:tabLst>
                <a:tab pos="457200" algn="l"/>
                <a:tab pos="1971675" algn="l"/>
                <a:tab pos="3857625" algn="l"/>
              </a:tabLst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-128     1    1    1    0    0    0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8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8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38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8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38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38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38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38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38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38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38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38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38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838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ADC and SBB Instruction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ADC Instruction: Addition with Carry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b="1" smtClean="0">
                <a:solidFill>
                  <a:srgbClr val="FF0000"/>
                </a:solidFill>
                <a:latin typeface="Courier New" pitchFamily="49" charset="0"/>
              </a:rPr>
              <a:t>ADC </a:t>
            </a:r>
            <a:r>
              <a:rPr lang="en-US" b="1" i="1" smtClean="0">
                <a:solidFill>
                  <a:srgbClr val="FF0000"/>
                </a:solidFill>
                <a:latin typeface="Courier New" pitchFamily="49" charset="0"/>
              </a:rPr>
              <a:t>destination</a:t>
            </a:r>
            <a:r>
              <a:rPr lang="en-US" b="1" smtClean="0">
                <a:solidFill>
                  <a:srgbClr val="FF0000"/>
                </a:solidFill>
                <a:latin typeface="Courier New" pitchFamily="49" charset="0"/>
              </a:rPr>
              <a:t>, </a:t>
            </a:r>
            <a:r>
              <a:rPr lang="en-US" b="1" i="1" smtClean="0">
                <a:solidFill>
                  <a:srgbClr val="FF0000"/>
                </a:solidFill>
                <a:latin typeface="Courier New" pitchFamily="49" charset="0"/>
              </a:rPr>
              <a:t>source</a:t>
            </a:r>
            <a:endParaRPr lang="en-US" i="1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i="1" smtClean="0"/>
              <a:t>	</a:t>
            </a:r>
            <a:r>
              <a:rPr lang="en-US" b="1" i="1" smtClean="0">
                <a:latin typeface="Courier New" pitchFamily="49" charset="0"/>
              </a:rPr>
              <a:t>destination</a:t>
            </a:r>
            <a:r>
              <a:rPr lang="en-US" b="1" smtClean="0">
                <a:latin typeface="Courier New" pitchFamily="49" charset="0"/>
              </a:rPr>
              <a:t> = </a:t>
            </a:r>
            <a:r>
              <a:rPr lang="en-US" b="1" i="1" smtClean="0">
                <a:latin typeface="Courier New" pitchFamily="49" charset="0"/>
              </a:rPr>
              <a:t>destination</a:t>
            </a:r>
            <a:r>
              <a:rPr lang="en-US" b="1" smtClean="0">
                <a:latin typeface="Courier New" pitchFamily="49" charset="0"/>
              </a:rPr>
              <a:t> + </a:t>
            </a:r>
            <a:r>
              <a:rPr lang="en-US" b="1" i="1" smtClean="0">
                <a:latin typeface="Courier New" pitchFamily="49" charset="0"/>
              </a:rPr>
              <a:t>source</a:t>
            </a:r>
            <a:r>
              <a:rPr lang="en-US" b="1" smtClean="0">
                <a:latin typeface="Courier New" pitchFamily="49" charset="0"/>
              </a:rPr>
              <a:t> + CF</a:t>
            </a:r>
            <a:endParaRPr lang="en-US" smtClean="0"/>
          </a:p>
          <a:p>
            <a:pPr eaLnBrk="1" hangingPunct="1"/>
            <a:r>
              <a:rPr lang="en-US" smtClean="0"/>
              <a:t>SBB Instruction: Subtract with Borrow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b="1" smtClean="0">
                <a:solidFill>
                  <a:srgbClr val="FF0000"/>
                </a:solidFill>
                <a:latin typeface="Courier New" pitchFamily="49" charset="0"/>
              </a:rPr>
              <a:t>SBB </a:t>
            </a:r>
            <a:r>
              <a:rPr lang="en-US" b="1" i="1" smtClean="0">
                <a:solidFill>
                  <a:srgbClr val="FF0000"/>
                </a:solidFill>
                <a:latin typeface="Courier New" pitchFamily="49" charset="0"/>
              </a:rPr>
              <a:t>destination</a:t>
            </a:r>
            <a:r>
              <a:rPr lang="en-US" b="1" smtClean="0">
                <a:solidFill>
                  <a:srgbClr val="FF0000"/>
                </a:solidFill>
                <a:latin typeface="Courier New" pitchFamily="49" charset="0"/>
              </a:rPr>
              <a:t>, </a:t>
            </a:r>
            <a:r>
              <a:rPr lang="en-US" b="1" i="1" smtClean="0">
                <a:solidFill>
                  <a:srgbClr val="FF0000"/>
                </a:solidFill>
                <a:latin typeface="Courier New" pitchFamily="49" charset="0"/>
              </a:rPr>
              <a:t>source</a:t>
            </a:r>
            <a:endParaRPr lang="en-US" i="1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i="1" smtClean="0"/>
              <a:t>	</a:t>
            </a:r>
            <a:r>
              <a:rPr lang="en-US" b="1" i="1" smtClean="0">
                <a:latin typeface="Courier New" pitchFamily="49" charset="0"/>
              </a:rPr>
              <a:t>destination</a:t>
            </a:r>
            <a:r>
              <a:rPr lang="en-US" b="1" smtClean="0">
                <a:latin typeface="Courier New" pitchFamily="49" charset="0"/>
              </a:rPr>
              <a:t> = </a:t>
            </a:r>
            <a:r>
              <a:rPr lang="en-US" b="1" i="1" smtClean="0">
                <a:latin typeface="Courier New" pitchFamily="49" charset="0"/>
              </a:rPr>
              <a:t>destination</a:t>
            </a:r>
            <a:r>
              <a:rPr lang="en-US" b="1" smtClean="0">
                <a:latin typeface="Courier New" pitchFamily="49" charset="0"/>
              </a:rPr>
              <a:t> - </a:t>
            </a:r>
            <a:r>
              <a:rPr lang="en-US" b="1" i="1" smtClean="0">
                <a:latin typeface="Courier New" pitchFamily="49" charset="0"/>
              </a:rPr>
              <a:t>source</a:t>
            </a:r>
            <a:r>
              <a:rPr lang="en-US" b="1" smtClean="0">
                <a:latin typeface="Courier New" pitchFamily="49" charset="0"/>
              </a:rPr>
              <a:t> </a:t>
            </a:r>
            <a:r>
              <a:rPr lang="en-US" b="1" smtClean="0"/>
              <a:t>–</a:t>
            </a:r>
            <a:r>
              <a:rPr lang="en-US" b="1" smtClean="0">
                <a:latin typeface="Courier New" pitchFamily="49" charset="0"/>
              </a:rPr>
              <a:t> CF</a:t>
            </a:r>
          </a:p>
          <a:p>
            <a:pPr eaLnBrk="1" hangingPunct="1"/>
            <a:r>
              <a:rPr lang="en-US" smtClean="0"/>
              <a:t>Destination can be a </a:t>
            </a:r>
            <a:r>
              <a:rPr lang="en-US" i="1" smtClean="0">
                <a:solidFill>
                  <a:srgbClr val="FF0000"/>
                </a:solidFill>
              </a:rPr>
              <a:t>register</a:t>
            </a:r>
            <a:r>
              <a:rPr lang="en-US" smtClean="0"/>
              <a:t> or a </a:t>
            </a:r>
            <a:r>
              <a:rPr lang="en-US" i="1" smtClean="0">
                <a:solidFill>
                  <a:srgbClr val="FF0000"/>
                </a:solidFill>
              </a:rPr>
              <a:t>memory</a:t>
            </a:r>
            <a:r>
              <a:rPr lang="en-US" smtClean="0"/>
              <a:t> location</a:t>
            </a:r>
          </a:p>
          <a:p>
            <a:pPr eaLnBrk="1" hangingPunct="1"/>
            <a:r>
              <a:rPr lang="en-US" smtClean="0"/>
              <a:t>Source can be a </a:t>
            </a:r>
            <a:r>
              <a:rPr lang="en-US" i="1" smtClean="0">
                <a:solidFill>
                  <a:srgbClr val="FF0000"/>
                </a:solidFill>
              </a:rPr>
              <a:t>register</a:t>
            </a:r>
            <a:r>
              <a:rPr lang="en-US" smtClean="0"/>
              <a:t>, </a:t>
            </a:r>
            <a:r>
              <a:rPr lang="en-US" i="1" smtClean="0">
                <a:solidFill>
                  <a:srgbClr val="FF0000"/>
                </a:solidFill>
              </a:rPr>
              <a:t>memory</a:t>
            </a:r>
            <a:r>
              <a:rPr lang="en-US" i="1" smtClean="0"/>
              <a:t> </a:t>
            </a:r>
            <a:r>
              <a:rPr lang="en-US" smtClean="0"/>
              <a:t>location, or a </a:t>
            </a:r>
            <a:r>
              <a:rPr lang="en-US" i="1" smtClean="0">
                <a:solidFill>
                  <a:srgbClr val="FF0000"/>
                </a:solidFill>
              </a:rPr>
              <a:t>constant</a:t>
            </a:r>
          </a:p>
          <a:p>
            <a:pPr eaLnBrk="1" hangingPunct="1"/>
            <a:r>
              <a:rPr lang="en-US" smtClean="0"/>
              <a:t>Destination and source must be of the </a:t>
            </a:r>
            <a:r>
              <a:rPr lang="en-US" smtClean="0">
                <a:solidFill>
                  <a:srgbClr val="FF0000"/>
                </a:solidFill>
              </a:rPr>
              <a:t>same size</a:t>
            </a:r>
          </a:p>
          <a:p>
            <a:pPr eaLnBrk="1" hangingPunct="1"/>
            <a:r>
              <a:rPr lang="en-US" smtClean="0"/>
              <a:t>Memory-to-memory arithmetic is not allowed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Extended Arithmetic</a:t>
            </a:r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mtClean="0"/>
              <a:t>ADC and SBB are useful for extended arithmetic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Example: 64-bit addition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Assume first 64-bit integer operand is stored in EBX:EAX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Second 64-bit integer operand is stored in EDX:ECX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>
                <a:solidFill>
                  <a:srgbClr val="FF0000"/>
                </a:solidFill>
              </a:rPr>
              <a:t>Solution: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add eax, ecx  ;add lower 32 bits        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adc ebx, edx  ;add upper 32 bits + carry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mtClean="0"/>
              <a:t>	64-bit result is in EBX:EAX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>
                <a:solidFill>
                  <a:srgbClr val="FF0000"/>
                </a:solidFill>
              </a:rPr>
              <a:t>STC</a:t>
            </a:r>
            <a:r>
              <a:rPr lang="en-US" smtClean="0"/>
              <a:t> and </a:t>
            </a:r>
            <a:r>
              <a:rPr lang="en-US" smtClean="0">
                <a:solidFill>
                  <a:srgbClr val="FF0000"/>
                </a:solidFill>
              </a:rPr>
              <a:t>CLC</a:t>
            </a:r>
            <a:r>
              <a:rPr lang="en-US" smtClean="0"/>
              <a:t> Instructions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Used to Set and Clear the Carry Flag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2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2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23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23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23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. . .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Operand Types</a:t>
            </a:r>
          </a:p>
          <a:p>
            <a:pPr eaLnBrk="1" hangingPunct="1"/>
            <a:r>
              <a:rPr lang="en-US" smtClean="0"/>
              <a:t>Data Transfer Instructions</a:t>
            </a:r>
          </a:p>
          <a:p>
            <a:pPr eaLnBrk="1" hangingPunct="1"/>
            <a:r>
              <a:rPr lang="en-US" smtClean="0"/>
              <a:t>Addition and Subtraction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Addressing Modes</a:t>
            </a:r>
          </a:p>
          <a:p>
            <a:pPr eaLnBrk="1" hangingPunct="1"/>
            <a:r>
              <a:rPr lang="en-US" smtClean="0"/>
              <a:t>Jump and Loop Instructions</a:t>
            </a:r>
          </a:p>
          <a:p>
            <a:pPr eaLnBrk="1" hangingPunct="1"/>
            <a:r>
              <a:rPr lang="en-US" smtClean="0"/>
              <a:t>Example Programs</a:t>
            </a:r>
          </a:p>
          <a:p>
            <a:pPr lvl="1" eaLnBrk="1" hangingPunct="1"/>
            <a:r>
              <a:rPr lang="en-US" smtClean="0"/>
              <a:t>Copying a String</a:t>
            </a:r>
          </a:p>
          <a:p>
            <a:pPr lvl="1" eaLnBrk="1" hangingPunct="1"/>
            <a:r>
              <a:rPr lang="en-US" smtClean="0"/>
              <a:t>Summing an Array of Integers</a:t>
            </a:r>
          </a:p>
          <a:p>
            <a:pPr eaLnBrk="1" hangingPunct="1"/>
            <a:r>
              <a:rPr lang="en-US" smtClean="0"/>
              <a:t>PC-Relative Addressing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Addressing Modes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45000"/>
              </a:spcBef>
            </a:pPr>
            <a:r>
              <a:rPr lang="en-US" smtClean="0"/>
              <a:t>Two Basic Questions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mtClean="0"/>
              <a:t>Where are the operands?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mtClean="0"/>
              <a:t>How memory addresses are computed?</a:t>
            </a:r>
          </a:p>
          <a:p>
            <a:pPr eaLnBrk="1" hangingPunct="1">
              <a:spcBef>
                <a:spcPct val="45000"/>
              </a:spcBef>
            </a:pPr>
            <a:r>
              <a:rPr lang="en-US" smtClean="0"/>
              <a:t>Intel IA-32 supports 3 fundamental addressing modes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mtClean="0">
                <a:solidFill>
                  <a:srgbClr val="FF0000"/>
                </a:solidFill>
              </a:rPr>
              <a:t>Register</a:t>
            </a:r>
            <a:r>
              <a:rPr lang="en-US" smtClean="0"/>
              <a:t> addressing: operand is in a register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mtClean="0">
                <a:solidFill>
                  <a:srgbClr val="FF0000"/>
                </a:solidFill>
              </a:rPr>
              <a:t>Immediate</a:t>
            </a:r>
            <a:r>
              <a:rPr lang="en-US" smtClean="0"/>
              <a:t> addressing: operand is stored in the instruction itself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mtClean="0">
                <a:solidFill>
                  <a:srgbClr val="FF0000"/>
                </a:solidFill>
              </a:rPr>
              <a:t>Memory</a:t>
            </a:r>
            <a:r>
              <a:rPr lang="en-US" smtClean="0"/>
              <a:t> addressing: operand is in memory</a:t>
            </a:r>
          </a:p>
          <a:p>
            <a:pPr eaLnBrk="1" hangingPunct="1">
              <a:spcBef>
                <a:spcPct val="45000"/>
              </a:spcBef>
            </a:pPr>
            <a:r>
              <a:rPr lang="en-US" smtClean="0"/>
              <a:t>Memory Addressing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mtClean="0"/>
              <a:t>Variety of addressing modes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mtClean="0"/>
              <a:t>Direct and indirect addressing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mtClean="0"/>
              <a:t>Support high-level language constructs and data structures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Register and Immediate Addressing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45000"/>
              </a:spcBef>
            </a:pPr>
            <a:r>
              <a:rPr lang="en-US" smtClean="0">
                <a:solidFill>
                  <a:srgbClr val="FF0000"/>
                </a:solidFill>
              </a:rPr>
              <a:t>Register Addressing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mtClean="0"/>
              <a:t>Most efficient way of specifying an operand: no memory access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mtClean="0"/>
              <a:t>Shorter Instructions: fewer bits are needed to specify register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mtClean="0"/>
              <a:t>Compilers use registers to optimize code</a:t>
            </a:r>
          </a:p>
          <a:p>
            <a:pPr eaLnBrk="1" hangingPunct="1">
              <a:spcBef>
                <a:spcPct val="45000"/>
              </a:spcBef>
            </a:pPr>
            <a:r>
              <a:rPr lang="en-US" smtClean="0">
                <a:solidFill>
                  <a:srgbClr val="FF0000"/>
                </a:solidFill>
              </a:rPr>
              <a:t>Immediate Addressing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mtClean="0"/>
              <a:t>Used to specify a constant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mtClean="0"/>
              <a:t>Immediate constant is part of the instruction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mtClean="0"/>
              <a:t>Efficient: no separate operand fetch is needed</a:t>
            </a:r>
          </a:p>
          <a:p>
            <a:pPr eaLnBrk="1" hangingPunct="1">
              <a:spcBef>
                <a:spcPct val="45000"/>
              </a:spcBef>
            </a:pPr>
            <a:r>
              <a:rPr lang="en-US" smtClean="0"/>
              <a:t>Examples</a:t>
            </a:r>
          </a:p>
          <a:p>
            <a:pPr eaLnBrk="1" hangingPunct="1">
              <a:spcBef>
                <a:spcPct val="45000"/>
              </a:spcBef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mov eax, ebx	; register-to-register move</a:t>
            </a:r>
          </a:p>
          <a:p>
            <a:pPr eaLnBrk="1" hangingPunct="1">
              <a:spcBef>
                <a:spcPct val="45000"/>
              </a:spcBef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add eax, 5	; 5 is an immediate constant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Direct Memory Addressing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219700"/>
          </a:xfrm>
        </p:spPr>
        <p:txBody>
          <a:bodyPr/>
          <a:lstStyle/>
          <a:p>
            <a:pPr eaLnBrk="1" hangingPunct="1">
              <a:tabLst>
                <a:tab pos="895350" algn="l"/>
                <a:tab pos="1790700" algn="l"/>
                <a:tab pos="3048000" algn="l"/>
              </a:tabLst>
            </a:pPr>
            <a:r>
              <a:rPr lang="en-US" smtClean="0"/>
              <a:t>Used to address simple variables in memory</a:t>
            </a:r>
          </a:p>
          <a:p>
            <a:pPr lvl="1" eaLnBrk="1" hangingPunct="1">
              <a:tabLst>
                <a:tab pos="895350" algn="l"/>
                <a:tab pos="1790700" algn="l"/>
                <a:tab pos="3048000" algn="l"/>
              </a:tabLst>
            </a:pPr>
            <a:r>
              <a:rPr lang="en-US" smtClean="0"/>
              <a:t>Variables are defined in the data section of the program</a:t>
            </a:r>
          </a:p>
          <a:p>
            <a:pPr lvl="1" eaLnBrk="1" hangingPunct="1">
              <a:tabLst>
                <a:tab pos="895350" algn="l"/>
                <a:tab pos="1790700" algn="l"/>
                <a:tab pos="3048000" algn="l"/>
              </a:tabLst>
            </a:pPr>
            <a:r>
              <a:rPr lang="en-US" smtClean="0"/>
              <a:t>We use the variable name (label) to address memory directly</a:t>
            </a:r>
          </a:p>
          <a:p>
            <a:pPr lvl="1" eaLnBrk="1" hangingPunct="1">
              <a:tabLst>
                <a:tab pos="895350" algn="l"/>
                <a:tab pos="1790700" algn="l"/>
                <a:tab pos="3048000" algn="l"/>
              </a:tabLst>
            </a:pPr>
            <a:r>
              <a:rPr lang="en-US" smtClean="0"/>
              <a:t>Assembler computes the offset of a variable</a:t>
            </a:r>
          </a:p>
          <a:p>
            <a:pPr lvl="1" eaLnBrk="1" hangingPunct="1">
              <a:tabLst>
                <a:tab pos="895350" algn="l"/>
                <a:tab pos="1790700" algn="l"/>
                <a:tab pos="3048000" algn="l"/>
              </a:tabLst>
            </a:pPr>
            <a:r>
              <a:rPr lang="en-US" smtClean="0">
                <a:solidFill>
                  <a:schemeClr val="accent2"/>
                </a:solidFill>
              </a:rPr>
              <a:t>The variable offset is specified directly as part of the instruction</a:t>
            </a:r>
          </a:p>
          <a:p>
            <a:pPr eaLnBrk="1" hangingPunct="1">
              <a:tabLst>
                <a:tab pos="895350" algn="l"/>
                <a:tab pos="1790700" algn="l"/>
                <a:tab pos="3048000" algn="l"/>
              </a:tabLst>
            </a:pPr>
            <a:r>
              <a:rPr lang="en-US" smtClean="0"/>
              <a:t>Example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None/>
              <a:tabLst>
                <a:tab pos="895350" algn="l"/>
                <a:tab pos="1790700" algn="l"/>
                <a:tab pos="3048000" algn="l"/>
              </a:tabLst>
            </a:pPr>
            <a:r>
              <a:rPr lang="en-US" sz="1800" b="1" smtClean="0">
                <a:latin typeface="Courier New" pitchFamily="49" charset="0"/>
              </a:rPr>
              <a:t>	.</a:t>
            </a:r>
            <a:r>
              <a:rPr lang="en-US" sz="2000" b="1" smtClean="0">
                <a:latin typeface="Courier New" pitchFamily="49" charset="0"/>
              </a:rPr>
              <a:t>data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895350" algn="l"/>
                <a:tab pos="1790700" algn="l"/>
                <a:tab pos="3048000" algn="l"/>
              </a:tabLst>
            </a:pPr>
            <a:r>
              <a:rPr lang="en-US" sz="2000" b="1" smtClean="0">
                <a:latin typeface="Courier New" pitchFamily="49" charset="0"/>
              </a:rPr>
              <a:t>		var1	DWORD	100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895350" algn="l"/>
                <a:tab pos="1790700" algn="l"/>
                <a:tab pos="3048000" algn="l"/>
              </a:tabLst>
            </a:pPr>
            <a:r>
              <a:rPr lang="en-US" sz="2000" b="1" smtClean="0">
                <a:latin typeface="Courier New" pitchFamily="49" charset="0"/>
              </a:rPr>
              <a:t>		var2	DWORD	200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895350" algn="l"/>
                <a:tab pos="1790700" algn="l"/>
                <a:tab pos="3048000" algn="l"/>
              </a:tabLst>
            </a:pPr>
            <a:r>
              <a:rPr lang="en-US" sz="2000" b="1" smtClean="0">
                <a:latin typeface="Courier New" pitchFamily="49" charset="0"/>
              </a:rPr>
              <a:t>		sum	DWORD	?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895350" algn="l"/>
                <a:tab pos="1790700" algn="l"/>
                <a:tab pos="3048000" algn="l"/>
              </a:tabLst>
            </a:pPr>
            <a:r>
              <a:rPr lang="en-US" sz="2000" b="1" smtClean="0">
                <a:latin typeface="Courier New" pitchFamily="49" charset="0"/>
              </a:rPr>
              <a:t>	.code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895350" algn="l"/>
                <a:tab pos="1790700" algn="l"/>
                <a:tab pos="3048000" algn="l"/>
              </a:tabLst>
            </a:pPr>
            <a:r>
              <a:rPr lang="en-US" sz="2000" b="1" smtClean="0">
                <a:latin typeface="Courier New" pitchFamily="49" charset="0"/>
              </a:rPr>
              <a:t>		mov eax, var1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895350" algn="l"/>
                <a:tab pos="1790700" algn="l"/>
                <a:tab pos="3048000" algn="l"/>
              </a:tabLst>
            </a:pPr>
            <a:r>
              <a:rPr lang="en-US" sz="2000" b="1" smtClean="0">
                <a:latin typeface="Courier New" pitchFamily="49" charset="0"/>
              </a:rPr>
              <a:t>		add eax, var2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895350" algn="l"/>
                <a:tab pos="1790700" algn="l"/>
                <a:tab pos="3048000" algn="l"/>
              </a:tabLst>
            </a:pPr>
            <a:r>
              <a:rPr lang="en-US" sz="2000" b="1" smtClean="0">
                <a:latin typeface="Courier New" pitchFamily="49" charset="0"/>
              </a:rPr>
              <a:t>		mov sum, eax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938588" y="5387975"/>
            <a:ext cx="3225800" cy="809625"/>
          </a:xfrm>
          <a:prstGeom prst="rect">
            <a:avLst/>
          </a:prstGeom>
          <a:noFill/>
          <a:ln w="19050" algn="ctr">
            <a:solidFill>
              <a:srgbClr val="FF0000"/>
            </a:solidFill>
            <a:miter lim="800000"/>
            <a:headEnd/>
            <a:tailEnd/>
          </a:ln>
        </p:spPr>
        <p:txBody>
          <a:bodyPr tIns="90000" bIns="90000">
            <a:spAutoFit/>
          </a:bodyPr>
          <a:lstStyle/>
          <a:p>
            <a:r>
              <a:rPr lang="en-US" i="1"/>
              <a:t>var1</a:t>
            </a:r>
            <a:r>
              <a:rPr lang="en-US"/>
              <a:t>, </a:t>
            </a:r>
            <a:r>
              <a:rPr lang="en-US" i="1"/>
              <a:t>var2</a:t>
            </a:r>
            <a:r>
              <a:rPr lang="en-US"/>
              <a:t>, and </a:t>
            </a:r>
            <a:r>
              <a:rPr lang="en-US" i="1"/>
              <a:t>sum</a:t>
            </a:r>
            <a:r>
              <a:rPr lang="en-US"/>
              <a:t> are direct memory operands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Three Basic Types of Operands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84775"/>
          </a:xfrm>
          <a:noFill/>
        </p:spPr>
        <p:txBody>
          <a:bodyPr lIns="0" rIns="0"/>
          <a:lstStyle/>
          <a:p>
            <a:pPr eaLnBrk="1" hangingPunct="1">
              <a:spcBef>
                <a:spcPct val="50000"/>
              </a:spcBef>
            </a:pPr>
            <a:r>
              <a:rPr lang="en-US" smtClean="0"/>
              <a:t>Immediate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Constant integer (8, 16, or 32 bits)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Constant value is stored within the instruction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Register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Name of a register is specified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Register number is encoded within the instruction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Memory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Reference to a location in memory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Memory address is encoded within the instruction, or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Register holds the address of a memory 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Register Indirect Addressing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84775"/>
          </a:xfrm>
          <a:noFill/>
        </p:spPr>
        <p:txBody>
          <a:bodyPr rIns="0"/>
          <a:lstStyle/>
          <a:p>
            <a:pPr eaLnBrk="1" hangingPunct="1">
              <a:spcBef>
                <a:spcPct val="35000"/>
              </a:spcBef>
            </a:pPr>
            <a:r>
              <a:rPr lang="en-US" smtClean="0"/>
              <a:t>Problem with Direct Memory Addressing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mtClean="0"/>
              <a:t>Causes problems in addressing arrays and data structures</a:t>
            </a:r>
          </a:p>
          <a:p>
            <a:pPr lvl="2" eaLnBrk="1" hangingPunct="1">
              <a:spcBef>
                <a:spcPct val="35000"/>
              </a:spcBef>
            </a:pPr>
            <a:r>
              <a:rPr lang="en-US" sz="1800" smtClean="0"/>
              <a:t>Does not facilitate using a loop to traverse an array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mtClean="0"/>
              <a:t>Indirect memory addressing solves this problem</a:t>
            </a:r>
          </a:p>
          <a:p>
            <a:pPr eaLnBrk="1" hangingPunct="1">
              <a:spcBef>
                <a:spcPct val="35000"/>
              </a:spcBef>
            </a:pPr>
            <a:r>
              <a:rPr lang="en-US" smtClean="0">
                <a:solidFill>
                  <a:srgbClr val="FF0000"/>
                </a:solidFill>
              </a:rPr>
              <a:t>Register Indirect Addressing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mtClean="0"/>
              <a:t>The memory address is stored in a register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mtClean="0"/>
              <a:t>Brackets [ ] used to surround the register holding the address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mtClean="0"/>
              <a:t>For 32-bit addressing, any 32-bit register can be used </a:t>
            </a:r>
          </a:p>
          <a:p>
            <a:pPr eaLnBrk="1" hangingPunct="1">
              <a:spcBef>
                <a:spcPct val="35000"/>
              </a:spcBef>
            </a:pPr>
            <a:r>
              <a:rPr lang="en-US" smtClean="0"/>
              <a:t>Example</a:t>
            </a:r>
            <a:endParaRPr lang="en-US" sz="2000" b="1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	mov ebx, OFFSET array	; ebx contains the address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	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mov eax, [ebx]		; [ebx] used to access memory</a:t>
            </a:r>
          </a:p>
          <a:p>
            <a:pPr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z="2000" smtClean="0"/>
              <a:t>EBX contains the </a:t>
            </a:r>
            <a:r>
              <a:rPr lang="en-US" sz="2000" smtClean="0">
                <a:solidFill>
                  <a:srgbClr val="FF0000"/>
                </a:solidFill>
              </a:rPr>
              <a:t>address</a:t>
            </a:r>
            <a:r>
              <a:rPr lang="en-US" sz="2000" smtClean="0"/>
              <a:t> of the operand, not the operand itself</a:t>
            </a:r>
            <a:endParaRPr lang="en-US" sz="2000" b="1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482600" y="1700213"/>
            <a:ext cx="8178800" cy="317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90000" bIns="90000">
            <a:spAutoFit/>
          </a:bodyPr>
          <a:lstStyle/>
          <a:p>
            <a:pPr algn="l">
              <a:spcBef>
                <a:spcPct val="10000"/>
              </a:spcBef>
              <a:tabLst>
                <a:tab pos="4572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.data</a:t>
            </a:r>
          </a:p>
          <a:p>
            <a:pPr algn="l">
              <a:spcBef>
                <a:spcPct val="10000"/>
              </a:spcBef>
              <a:tabLst>
                <a:tab pos="4572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array DWORD 10000h,20000h,30000h</a:t>
            </a:r>
          </a:p>
          <a:p>
            <a:pPr algn="l">
              <a:spcBef>
                <a:spcPct val="10000"/>
              </a:spcBef>
              <a:tabLst>
                <a:tab pos="4572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.code</a:t>
            </a:r>
          </a:p>
          <a:p>
            <a:pPr lvl="1" algn="l">
              <a:spcBef>
                <a:spcPct val="10000"/>
              </a:spcBef>
              <a:tabLst>
                <a:tab pos="4572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mov esi, OFFSET array	; esi = array address</a:t>
            </a:r>
          </a:p>
          <a:p>
            <a:pPr lvl="1" algn="l">
              <a:spcBef>
                <a:spcPct val="10000"/>
              </a:spcBef>
              <a:tabLst>
                <a:tab pos="4572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mov eax,[esi]	; eax = [array] = 10000h</a:t>
            </a:r>
          </a:p>
          <a:p>
            <a:pPr lvl="1" algn="l">
              <a:spcBef>
                <a:spcPct val="10000"/>
              </a:spcBef>
              <a:tabLst>
                <a:tab pos="4572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add esi,4	; why 4?</a:t>
            </a:r>
            <a:endParaRPr lang="en-US" b="1">
              <a:solidFill>
                <a:schemeClr val="tx2"/>
              </a:solidFill>
              <a:latin typeface="Courier New" pitchFamily="49" charset="0"/>
            </a:endParaRPr>
          </a:p>
          <a:p>
            <a:pPr lvl="1" algn="l">
              <a:spcBef>
                <a:spcPct val="10000"/>
              </a:spcBef>
              <a:tabLst>
                <a:tab pos="4572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add eax,[esi]	; eax = eax + [array+4]</a:t>
            </a:r>
          </a:p>
          <a:p>
            <a:pPr lvl="1" algn="l">
              <a:spcBef>
                <a:spcPct val="10000"/>
              </a:spcBef>
              <a:tabLst>
                <a:tab pos="4572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add esi,4	; why 4?</a:t>
            </a:r>
          </a:p>
          <a:p>
            <a:pPr lvl="1" algn="l">
              <a:spcBef>
                <a:spcPct val="10000"/>
              </a:spcBef>
              <a:tabLst>
                <a:tab pos="4572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add eax,[esi]	; eax = eax + [array+8]</a:t>
            </a:r>
          </a:p>
        </p:txBody>
      </p:sp>
      <p:sp>
        <p:nvSpPr>
          <p:cNvPr id="3379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Array Sum Example</a:t>
            </a:r>
          </a:p>
        </p:txBody>
      </p:sp>
      <p:sp>
        <p:nvSpPr>
          <p:cNvPr id="33796" name="Rectangle 7"/>
          <p:cNvSpPr>
            <a:spLocks noChangeArrowheads="1"/>
          </p:cNvSpPr>
          <p:nvPr/>
        </p:nvSpPr>
        <p:spPr bwMode="auto">
          <a:xfrm>
            <a:off x="457200" y="1123950"/>
            <a:ext cx="82296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7663" indent="-347663" algn="l">
              <a:spcBef>
                <a:spcPct val="40000"/>
              </a:spcBef>
              <a:buFont typeface="Wingdings" pitchFamily="2" charset="2"/>
              <a:buChar char="v"/>
            </a:pPr>
            <a:r>
              <a:rPr lang="en-US" sz="2400"/>
              <a:t>Indirect addressing is ideal for traversing an array</a:t>
            </a:r>
          </a:p>
        </p:txBody>
      </p:sp>
      <p:sp>
        <p:nvSpPr>
          <p:cNvPr id="890889" name="Rectangle 9"/>
          <p:cNvSpPr>
            <a:spLocks noChangeArrowheads="1"/>
          </p:cNvSpPr>
          <p:nvPr/>
        </p:nvSpPr>
        <p:spPr bwMode="auto">
          <a:xfrm>
            <a:off x="482600" y="4983163"/>
            <a:ext cx="8178800" cy="12684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1950" algn="l">
              <a:spcBef>
                <a:spcPct val="40000"/>
              </a:spcBef>
              <a:buFont typeface="Wingdings" pitchFamily="2" charset="2"/>
              <a:buChar char="v"/>
            </a:pPr>
            <a:r>
              <a:rPr lang="en-US" sz="2400"/>
              <a:t>Note that ESI register is used as a </a:t>
            </a:r>
            <a:r>
              <a:rPr lang="en-US" sz="2400">
                <a:solidFill>
                  <a:srgbClr val="FF0000"/>
                </a:solidFill>
              </a:rPr>
              <a:t>pointer</a:t>
            </a:r>
            <a:r>
              <a:rPr lang="en-US" sz="2400"/>
              <a:t> to array</a:t>
            </a:r>
          </a:p>
          <a:p>
            <a:pPr marL="541338" lvl="1" indent="268288" algn="l">
              <a:spcBef>
                <a:spcPct val="40000"/>
              </a:spcBef>
              <a:buFont typeface="Wingdings" pitchFamily="2" charset="2"/>
              <a:buChar char="²"/>
            </a:pPr>
            <a:r>
              <a:rPr lang="en-US"/>
              <a:t>ESI must be incremented by 4 to access the next array element</a:t>
            </a:r>
          </a:p>
          <a:p>
            <a:pPr marL="990600" lvl="2" indent="171450" algn="l"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1800"/>
              <a:t>Because each array element is 4 bytes (DWORD) in 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90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88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Ambiguous Indirect Operands</a:t>
            </a:r>
          </a:p>
        </p:txBody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tabLst>
                <a:tab pos="4219575" algn="l"/>
              </a:tabLst>
            </a:pPr>
            <a:r>
              <a:rPr lang="en-US" smtClean="0"/>
              <a:t>Consider the following instructions: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  <a:tabLst>
                <a:tab pos="4219575" algn="l"/>
              </a:tabLst>
            </a:pPr>
            <a:r>
              <a:rPr lang="en-US" sz="2000" b="1" smtClean="0">
                <a:latin typeface="Courier New" pitchFamily="49" charset="0"/>
              </a:rPr>
              <a:t>	mov [EBX], 100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  <a:tabLst>
                <a:tab pos="4219575" algn="l"/>
              </a:tabLst>
            </a:pPr>
            <a:r>
              <a:rPr lang="en-US" sz="2000" b="1" smtClean="0">
                <a:latin typeface="Courier New" pitchFamily="49" charset="0"/>
              </a:rPr>
              <a:t>	add [ESI], 20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  <a:tabLst>
                <a:tab pos="4219575" algn="l"/>
              </a:tabLst>
            </a:pPr>
            <a:r>
              <a:rPr lang="en-US" sz="2000" b="1" smtClean="0">
                <a:latin typeface="Courier New" pitchFamily="49" charset="0"/>
              </a:rPr>
              <a:t>	inc [EDI]</a:t>
            </a:r>
          </a:p>
          <a:p>
            <a:pPr lvl="1" eaLnBrk="1" hangingPunct="1">
              <a:spcBef>
                <a:spcPct val="50000"/>
              </a:spcBef>
              <a:tabLst>
                <a:tab pos="4219575" algn="l"/>
              </a:tabLst>
            </a:pPr>
            <a:r>
              <a:rPr lang="en-US" smtClean="0"/>
              <a:t>Where EBX, ESI, and EDI contain memory addresses</a:t>
            </a:r>
          </a:p>
          <a:p>
            <a:pPr lvl="1" eaLnBrk="1" hangingPunct="1">
              <a:spcBef>
                <a:spcPct val="50000"/>
              </a:spcBef>
              <a:tabLst>
                <a:tab pos="4219575" algn="l"/>
              </a:tabLst>
            </a:pPr>
            <a:r>
              <a:rPr lang="en-US" smtClean="0"/>
              <a:t>The size of the memory operand is not clear to the assembler</a:t>
            </a:r>
          </a:p>
          <a:p>
            <a:pPr lvl="2" eaLnBrk="1" hangingPunct="1">
              <a:spcBef>
                <a:spcPct val="50000"/>
              </a:spcBef>
              <a:tabLst>
                <a:tab pos="4219575" algn="l"/>
              </a:tabLst>
            </a:pPr>
            <a:r>
              <a:rPr lang="en-US" sz="1800" smtClean="0"/>
              <a:t>EBX, ESI, and EDI can be pointers to BYTE, WORD, or DWORD</a:t>
            </a:r>
          </a:p>
          <a:p>
            <a:pPr eaLnBrk="1" hangingPunct="1">
              <a:spcBef>
                <a:spcPct val="50000"/>
              </a:spcBef>
              <a:tabLst>
                <a:tab pos="4219575" algn="l"/>
              </a:tabLst>
            </a:pPr>
            <a:r>
              <a:rPr lang="en-US" smtClean="0">
                <a:solidFill>
                  <a:srgbClr val="FF0000"/>
                </a:solidFill>
              </a:rPr>
              <a:t>Solution</a:t>
            </a:r>
            <a:r>
              <a:rPr lang="en-US" smtClean="0"/>
              <a:t>: use </a:t>
            </a:r>
            <a:r>
              <a:rPr lang="en-US" smtClean="0">
                <a:solidFill>
                  <a:srgbClr val="FF0000"/>
                </a:solidFill>
              </a:rPr>
              <a:t>PTR </a:t>
            </a:r>
            <a:r>
              <a:rPr lang="en-US" smtClean="0"/>
              <a:t>operator to clarify the operand size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  <a:tabLst>
                <a:tab pos="4219575" algn="l"/>
              </a:tabLst>
            </a:pPr>
            <a:r>
              <a:rPr lang="en-US" sz="2000" b="1" smtClean="0">
                <a:latin typeface="Courier New" pitchFamily="49" charset="0"/>
              </a:rPr>
              <a:t>	mov BYTE PTR [EBX], 100	; BYTE operand in memory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  <a:tabLst>
                <a:tab pos="4219575" algn="l"/>
              </a:tabLst>
            </a:pPr>
            <a:r>
              <a:rPr lang="en-US" sz="2000" b="1" smtClean="0">
                <a:latin typeface="Courier New" pitchFamily="49" charset="0"/>
              </a:rPr>
              <a:t>	add WORD PTR [ESI], 20	; WORD operand in memory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  <a:tabLst>
                <a:tab pos="4219575" algn="l"/>
              </a:tabLst>
            </a:pPr>
            <a:r>
              <a:rPr lang="en-US" sz="2000" b="1" smtClean="0">
                <a:latin typeface="Courier New" pitchFamily="49" charset="0"/>
              </a:rPr>
              <a:t>	inc DWORD PTR [EDI]	; DWORD operand in memory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5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5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5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5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5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5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5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5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Indexed Addressing</a:t>
            </a:r>
          </a:p>
        </p:txBody>
      </p:sp>
      <p:sp>
        <p:nvSpPr>
          <p:cNvPr id="35843" name="Text Box 6"/>
          <p:cNvSpPr txBox="1">
            <a:spLocks noChangeArrowheads="1"/>
          </p:cNvSpPr>
          <p:nvPr/>
        </p:nvSpPr>
        <p:spPr bwMode="auto">
          <a:xfrm>
            <a:off x="482600" y="3371850"/>
            <a:ext cx="8178800" cy="317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90000" bIns="90000">
            <a:spAutoFit/>
          </a:bodyPr>
          <a:lstStyle/>
          <a:p>
            <a:pPr algn="l">
              <a:spcBef>
                <a:spcPct val="10000"/>
              </a:spcBef>
              <a:tabLst>
                <a:tab pos="4572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.data</a:t>
            </a:r>
          </a:p>
          <a:p>
            <a:pPr algn="l">
              <a:spcBef>
                <a:spcPct val="10000"/>
              </a:spcBef>
              <a:tabLst>
                <a:tab pos="4572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array DWORD 10000h,20000h,30000h</a:t>
            </a:r>
          </a:p>
          <a:p>
            <a:pPr algn="l">
              <a:spcBef>
                <a:spcPct val="10000"/>
              </a:spcBef>
              <a:tabLst>
                <a:tab pos="4572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.code</a:t>
            </a:r>
          </a:p>
          <a:p>
            <a:pPr lvl="1" algn="l">
              <a:spcBef>
                <a:spcPct val="10000"/>
              </a:spcBef>
              <a:tabLst>
                <a:tab pos="4572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mov esi, 0	; esi = array index</a:t>
            </a:r>
          </a:p>
          <a:p>
            <a:pPr lvl="1" algn="l">
              <a:spcBef>
                <a:spcPct val="10000"/>
              </a:spcBef>
              <a:tabLst>
                <a:tab pos="4572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mov eax,array[esi]	; eax = array[0] = 10000h</a:t>
            </a:r>
          </a:p>
          <a:p>
            <a:pPr lvl="1" algn="l">
              <a:spcBef>
                <a:spcPct val="10000"/>
              </a:spcBef>
              <a:tabLst>
                <a:tab pos="4572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add esi,4</a:t>
            </a:r>
            <a:endParaRPr lang="en-US" b="1">
              <a:solidFill>
                <a:schemeClr val="tx2"/>
              </a:solidFill>
              <a:latin typeface="Courier New" pitchFamily="49" charset="0"/>
            </a:endParaRPr>
          </a:p>
          <a:p>
            <a:pPr lvl="1" algn="l">
              <a:spcBef>
                <a:spcPct val="10000"/>
              </a:spcBef>
              <a:tabLst>
                <a:tab pos="4572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add eax,array[esi]	; eax = eax + array[4]</a:t>
            </a:r>
          </a:p>
          <a:p>
            <a:pPr lvl="1" algn="l">
              <a:spcBef>
                <a:spcPct val="10000"/>
              </a:spcBef>
              <a:tabLst>
                <a:tab pos="4572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add esi,4</a:t>
            </a:r>
          </a:p>
          <a:p>
            <a:pPr lvl="1" algn="l">
              <a:spcBef>
                <a:spcPct val="10000"/>
              </a:spcBef>
              <a:tabLst>
                <a:tab pos="4572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add eax,[array+esi]	; eax = eax + array[8]</a:t>
            </a:r>
          </a:p>
        </p:txBody>
      </p:sp>
      <p:sp>
        <p:nvSpPr>
          <p:cNvPr id="35844" name="Rectangle 7"/>
          <p:cNvSpPr>
            <a:spLocks noChangeArrowheads="1"/>
          </p:cNvSpPr>
          <p:nvPr/>
        </p:nvSpPr>
        <p:spPr bwMode="auto">
          <a:xfrm>
            <a:off x="457200" y="1143000"/>
            <a:ext cx="8229600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7663" indent="-347663" algn="l">
              <a:spcBef>
                <a:spcPct val="40000"/>
              </a:spcBef>
              <a:buFont typeface="Wingdings" pitchFamily="2" charset="2"/>
              <a:buChar char="v"/>
            </a:pPr>
            <a:r>
              <a:rPr lang="en-US" sz="2400"/>
              <a:t>Combines a </a:t>
            </a:r>
            <a:r>
              <a:rPr lang="en-US" sz="2400">
                <a:solidFill>
                  <a:srgbClr val="FF0000"/>
                </a:solidFill>
              </a:rPr>
              <a:t>displacement</a:t>
            </a:r>
            <a:r>
              <a:rPr lang="en-US" sz="2400"/>
              <a:t> (</a:t>
            </a:r>
            <a:r>
              <a:rPr lang="en-US" sz="2400">
                <a:solidFill>
                  <a:srgbClr val="FF0000"/>
                </a:solidFill>
              </a:rPr>
              <a:t>name±constant</a:t>
            </a:r>
            <a:r>
              <a:rPr lang="en-US" sz="2400"/>
              <a:t>) with an index register (</a:t>
            </a:r>
            <a:r>
              <a:rPr lang="en-US" sz="2400">
                <a:solidFill>
                  <a:srgbClr val="FF0000"/>
                </a:solidFill>
              </a:rPr>
              <a:t>all registers except ESP</a:t>
            </a:r>
            <a:r>
              <a:rPr lang="en-US" sz="2400"/>
              <a:t>)</a:t>
            </a:r>
          </a:p>
          <a:p>
            <a:pPr marL="798513" lvl="1" indent="-336550" algn="l">
              <a:spcBef>
                <a:spcPct val="40000"/>
              </a:spcBef>
              <a:buFont typeface="Wingdings" pitchFamily="2" charset="2"/>
              <a:buChar char="²"/>
            </a:pPr>
            <a:r>
              <a:rPr lang="en-US"/>
              <a:t>Assembler converts </a:t>
            </a:r>
            <a:r>
              <a:rPr lang="en-US">
                <a:solidFill>
                  <a:srgbClr val="FF0000"/>
                </a:solidFill>
              </a:rPr>
              <a:t>displacement</a:t>
            </a:r>
            <a:r>
              <a:rPr lang="en-US"/>
              <a:t> into a </a:t>
            </a:r>
            <a:r>
              <a:rPr lang="en-US">
                <a:solidFill>
                  <a:srgbClr val="FF0000"/>
                </a:solidFill>
              </a:rPr>
              <a:t>constant offset</a:t>
            </a:r>
          </a:p>
          <a:p>
            <a:pPr marL="798513" lvl="1" indent="-336550" algn="l">
              <a:spcBef>
                <a:spcPct val="40000"/>
              </a:spcBef>
              <a:buFont typeface="Wingdings" pitchFamily="2" charset="2"/>
              <a:buChar char="²"/>
            </a:pPr>
            <a:r>
              <a:rPr lang="en-US"/>
              <a:t>Constant offset is added to register to form an </a:t>
            </a:r>
            <a:r>
              <a:rPr lang="en-US">
                <a:solidFill>
                  <a:srgbClr val="FF0000"/>
                </a:solidFill>
              </a:rPr>
              <a:t>effective address</a:t>
            </a:r>
          </a:p>
          <a:p>
            <a:pPr marL="347663" indent="-347663" algn="l">
              <a:spcBef>
                <a:spcPct val="40000"/>
              </a:spcBef>
              <a:buFont typeface="Wingdings" pitchFamily="2" charset="2"/>
              <a:buChar char="v"/>
            </a:pPr>
            <a:r>
              <a:rPr lang="en-US" sz="2400">
                <a:solidFill>
                  <a:schemeClr val="accent2"/>
                </a:solidFill>
              </a:rPr>
              <a:t>Syntax: [</a:t>
            </a:r>
            <a:r>
              <a:rPr lang="en-US" sz="2400" i="1">
                <a:solidFill>
                  <a:schemeClr val="accent2"/>
                </a:solidFill>
              </a:rPr>
              <a:t>disp</a:t>
            </a:r>
            <a:r>
              <a:rPr lang="en-US" sz="2400">
                <a:solidFill>
                  <a:schemeClr val="accent2"/>
                </a:solidFill>
              </a:rPr>
              <a:t> + </a:t>
            </a:r>
            <a:r>
              <a:rPr lang="en-US" sz="2400" i="1">
                <a:solidFill>
                  <a:schemeClr val="accent2"/>
                </a:solidFill>
              </a:rPr>
              <a:t>index</a:t>
            </a:r>
            <a:r>
              <a:rPr lang="en-US" sz="2400">
                <a:solidFill>
                  <a:schemeClr val="accent2"/>
                </a:solidFill>
              </a:rPr>
              <a:t>] or </a:t>
            </a:r>
            <a:r>
              <a:rPr lang="en-US" sz="2400" i="1">
                <a:solidFill>
                  <a:schemeClr val="accent2"/>
                </a:solidFill>
              </a:rPr>
              <a:t>disp </a:t>
            </a:r>
            <a:r>
              <a:rPr lang="en-US" sz="2400">
                <a:solidFill>
                  <a:schemeClr val="accent2"/>
                </a:solidFill>
              </a:rPr>
              <a:t>[</a:t>
            </a:r>
            <a:r>
              <a:rPr lang="en-US" sz="2400" i="1">
                <a:solidFill>
                  <a:schemeClr val="accent2"/>
                </a:solidFill>
              </a:rPr>
              <a:t>index</a:t>
            </a:r>
            <a:r>
              <a:rPr lang="en-US" sz="2400">
                <a:solidFill>
                  <a:schemeClr val="accent2"/>
                </a:solidFill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ChangeArrowheads="1"/>
          </p:cNvSpPr>
          <p:nvPr/>
        </p:nvSpPr>
        <p:spPr bwMode="auto">
          <a:xfrm>
            <a:off x="457200" y="1143000"/>
            <a:ext cx="8229600" cy="19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7663" indent="-347663" algn="l">
              <a:spcBef>
                <a:spcPct val="40000"/>
              </a:spcBef>
              <a:buFont typeface="Wingdings" pitchFamily="2" charset="2"/>
              <a:buChar char="v"/>
            </a:pPr>
            <a:r>
              <a:rPr lang="en-US" sz="2400"/>
              <a:t>Useful to index array elements of size 2, 4, and 8 bytes</a:t>
            </a:r>
          </a:p>
          <a:p>
            <a:pPr marL="798513" lvl="1" indent="-336550" algn="l">
              <a:spcBef>
                <a:spcPct val="40000"/>
              </a:spcBef>
              <a:buFont typeface="Wingdings" pitchFamily="2" charset="2"/>
              <a:buChar char="²"/>
            </a:pPr>
            <a:r>
              <a:rPr lang="en-US">
                <a:solidFill>
                  <a:schemeClr val="accent2"/>
                </a:solidFill>
              </a:rPr>
              <a:t>Syntax: [</a:t>
            </a:r>
            <a:r>
              <a:rPr lang="en-US" i="1">
                <a:solidFill>
                  <a:schemeClr val="accent2"/>
                </a:solidFill>
              </a:rPr>
              <a:t>disp</a:t>
            </a:r>
            <a:r>
              <a:rPr lang="en-US">
                <a:solidFill>
                  <a:schemeClr val="accent2"/>
                </a:solidFill>
              </a:rPr>
              <a:t> + </a:t>
            </a:r>
            <a:r>
              <a:rPr lang="en-US" i="1">
                <a:solidFill>
                  <a:schemeClr val="accent2"/>
                </a:solidFill>
              </a:rPr>
              <a:t>index </a:t>
            </a:r>
            <a:r>
              <a:rPr lang="en-US">
                <a:solidFill>
                  <a:schemeClr val="accent2"/>
                </a:solidFill>
              </a:rPr>
              <a:t>* </a:t>
            </a:r>
            <a:r>
              <a:rPr lang="en-US" i="1">
                <a:solidFill>
                  <a:schemeClr val="accent2"/>
                </a:solidFill>
              </a:rPr>
              <a:t>scale</a:t>
            </a:r>
            <a:r>
              <a:rPr lang="en-US">
                <a:solidFill>
                  <a:schemeClr val="accent2"/>
                </a:solidFill>
              </a:rPr>
              <a:t>] or </a:t>
            </a:r>
            <a:r>
              <a:rPr lang="en-US" i="1">
                <a:solidFill>
                  <a:schemeClr val="accent2"/>
                </a:solidFill>
              </a:rPr>
              <a:t>disp </a:t>
            </a:r>
            <a:r>
              <a:rPr lang="en-US">
                <a:solidFill>
                  <a:schemeClr val="accent2"/>
                </a:solidFill>
              </a:rPr>
              <a:t>[</a:t>
            </a:r>
            <a:r>
              <a:rPr lang="en-US" i="1">
                <a:solidFill>
                  <a:schemeClr val="accent2"/>
                </a:solidFill>
              </a:rPr>
              <a:t>index </a:t>
            </a:r>
            <a:r>
              <a:rPr lang="en-US">
                <a:solidFill>
                  <a:schemeClr val="accent2"/>
                </a:solidFill>
              </a:rPr>
              <a:t>* </a:t>
            </a:r>
            <a:r>
              <a:rPr lang="en-US" i="1">
                <a:solidFill>
                  <a:schemeClr val="accent2"/>
                </a:solidFill>
              </a:rPr>
              <a:t>scale</a:t>
            </a:r>
            <a:r>
              <a:rPr lang="en-US">
                <a:solidFill>
                  <a:schemeClr val="accent2"/>
                </a:solidFill>
              </a:rPr>
              <a:t>]</a:t>
            </a:r>
          </a:p>
          <a:p>
            <a:pPr marL="347663" indent="-347663" algn="l">
              <a:spcBef>
                <a:spcPct val="40000"/>
              </a:spcBef>
              <a:buFont typeface="Wingdings" pitchFamily="2" charset="2"/>
              <a:buChar char="v"/>
            </a:pPr>
            <a:r>
              <a:rPr lang="en-US" sz="2400"/>
              <a:t>Effective address is computed as follows:</a:t>
            </a:r>
          </a:p>
          <a:p>
            <a:pPr marL="798513" lvl="1" indent="-336550" algn="l">
              <a:spcBef>
                <a:spcPct val="40000"/>
              </a:spcBef>
              <a:buFont typeface="Wingdings" pitchFamily="2" charset="2"/>
              <a:buChar char="²"/>
            </a:pPr>
            <a:r>
              <a:rPr lang="en-US">
                <a:solidFill>
                  <a:schemeClr val="accent2"/>
                </a:solidFill>
              </a:rPr>
              <a:t>Disp.'s offset + Index register * Scale factor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Index Scaling</a:t>
            </a:r>
          </a:p>
        </p:txBody>
      </p:sp>
      <p:sp>
        <p:nvSpPr>
          <p:cNvPr id="36868" name="Text Box 3"/>
          <p:cNvSpPr txBox="1">
            <a:spLocks noChangeArrowheads="1"/>
          </p:cNvSpPr>
          <p:nvPr/>
        </p:nvSpPr>
        <p:spPr bwMode="auto">
          <a:xfrm>
            <a:off x="1344613" y="3082925"/>
            <a:ext cx="6510337" cy="3111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90000" bIns="90000" anchor="ctr"/>
          <a:lstStyle/>
          <a:p>
            <a:pPr algn="l">
              <a:spcBef>
                <a:spcPct val="20000"/>
              </a:spcBef>
              <a:tabLst>
                <a:tab pos="4572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.DATA</a:t>
            </a:r>
          </a:p>
          <a:p>
            <a:pPr algn="l">
              <a:spcBef>
                <a:spcPct val="20000"/>
              </a:spcBef>
              <a:tabLst>
                <a:tab pos="4572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arrayB BYTE  10h,20h,30h,40h</a:t>
            </a:r>
          </a:p>
          <a:p>
            <a:pPr algn="l">
              <a:spcBef>
                <a:spcPct val="20000"/>
              </a:spcBef>
              <a:tabLst>
                <a:tab pos="4572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arrayW WORD  100h,200h,300h,400h</a:t>
            </a:r>
          </a:p>
          <a:p>
            <a:pPr algn="l">
              <a:spcBef>
                <a:spcPct val="20000"/>
              </a:spcBef>
              <a:tabLst>
                <a:tab pos="4572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arrayD DWORD 10000h,20000h,30000h,40000h</a:t>
            </a:r>
          </a:p>
          <a:p>
            <a:pPr algn="l">
              <a:spcBef>
                <a:spcPct val="20000"/>
              </a:spcBef>
              <a:tabLst>
                <a:tab pos="4572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.CODE</a:t>
            </a:r>
          </a:p>
          <a:p>
            <a:pPr algn="l">
              <a:spcBef>
                <a:spcPct val="20000"/>
              </a:spcBef>
              <a:tabLst>
                <a:tab pos="4572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mov esi, 2</a:t>
            </a:r>
          </a:p>
          <a:p>
            <a:pPr algn="l">
              <a:spcBef>
                <a:spcPct val="20000"/>
              </a:spcBef>
              <a:tabLst>
                <a:tab pos="4572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mov al,  arrayB[esi]	; AL  = 30h</a:t>
            </a:r>
          </a:p>
          <a:p>
            <a:pPr algn="l">
              <a:spcBef>
                <a:spcPct val="20000"/>
              </a:spcBef>
              <a:tabLst>
                <a:tab pos="4572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mov ax,  arrayW[esi*2]	; AX  = 300h</a:t>
            </a:r>
          </a:p>
          <a:p>
            <a:pPr algn="l">
              <a:spcBef>
                <a:spcPct val="20000"/>
              </a:spcBef>
              <a:tabLst>
                <a:tab pos="4572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mov eax, arrayD[esi*4]	; EAX = 30000h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Based Addressing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1100"/>
            <a:ext cx="8229600" cy="2478088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Syntax: [</a:t>
            </a:r>
            <a:r>
              <a:rPr lang="en-US" i="1" smtClean="0">
                <a:solidFill>
                  <a:schemeClr val="accent2"/>
                </a:solidFill>
              </a:rPr>
              <a:t>Base</a:t>
            </a:r>
            <a:r>
              <a:rPr lang="en-US" smtClean="0">
                <a:solidFill>
                  <a:schemeClr val="accent2"/>
                </a:solidFill>
              </a:rPr>
              <a:t> + </a:t>
            </a:r>
            <a:r>
              <a:rPr lang="en-US" i="1" smtClean="0">
                <a:solidFill>
                  <a:schemeClr val="accent2"/>
                </a:solidFill>
              </a:rPr>
              <a:t>disp.</a:t>
            </a:r>
            <a:r>
              <a:rPr lang="en-US" smtClean="0">
                <a:solidFill>
                  <a:schemeClr val="accent2"/>
                </a:solidFill>
              </a:rPr>
              <a:t>]</a:t>
            </a:r>
          </a:p>
          <a:p>
            <a:pPr lvl="1" eaLnBrk="1" hangingPunct="1"/>
            <a:r>
              <a:rPr lang="en-US" smtClean="0">
                <a:solidFill>
                  <a:schemeClr val="accent2"/>
                </a:solidFill>
              </a:rPr>
              <a:t>Effective Address = Base register + Constant Offset</a:t>
            </a:r>
          </a:p>
          <a:p>
            <a:pPr eaLnBrk="1" hangingPunct="1"/>
            <a:r>
              <a:rPr lang="en-US" smtClean="0"/>
              <a:t>Useful to access fields of a structure or an object</a:t>
            </a:r>
          </a:p>
          <a:p>
            <a:pPr lvl="1" eaLnBrk="1" hangingPunct="1"/>
            <a:r>
              <a:rPr lang="en-US" smtClean="0"/>
              <a:t>Base Register	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points to the base address of the structure</a:t>
            </a:r>
          </a:p>
          <a:p>
            <a:pPr lvl="1" eaLnBrk="1" hangingPunct="1"/>
            <a:r>
              <a:rPr lang="en-US" smtClean="0"/>
              <a:t>Constant Offset	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relative offset within the structure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344613" y="3659188"/>
            <a:ext cx="6913562" cy="2478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90000" bIns="90000" anchor="ctr"/>
          <a:lstStyle/>
          <a:p>
            <a:pPr algn="l">
              <a:tabLst>
                <a:tab pos="457200" algn="l"/>
                <a:tab pos="17907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.DATA</a:t>
            </a:r>
          </a:p>
          <a:p>
            <a:pPr algn="l">
              <a:tabLst>
                <a:tab pos="457200" algn="l"/>
                <a:tab pos="17907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mystruct	WORD  12</a:t>
            </a:r>
          </a:p>
          <a:p>
            <a:pPr algn="l">
              <a:tabLst>
                <a:tab pos="457200" algn="l"/>
                <a:tab pos="17907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	DWORD 1985</a:t>
            </a:r>
          </a:p>
          <a:p>
            <a:pPr algn="l">
              <a:tabLst>
                <a:tab pos="457200" algn="l"/>
                <a:tab pos="17907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	BYTE  'M'</a:t>
            </a:r>
          </a:p>
          <a:p>
            <a:pPr algn="l">
              <a:tabLst>
                <a:tab pos="457200" algn="l"/>
                <a:tab pos="17907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.CODE</a:t>
            </a:r>
          </a:p>
          <a:p>
            <a:pPr algn="l">
              <a:tabLst>
                <a:tab pos="457200" algn="l"/>
                <a:tab pos="17907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mov ebx, OFFSET mystruct</a:t>
            </a:r>
          </a:p>
          <a:p>
            <a:pPr algn="l">
              <a:tabLst>
                <a:tab pos="457200" algn="l"/>
                <a:tab pos="17907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mov eax, [ebx+2]	; EAX = 1985</a:t>
            </a:r>
          </a:p>
          <a:p>
            <a:pPr algn="l">
              <a:tabLst>
                <a:tab pos="457200" algn="l"/>
                <a:tab pos="17907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mov al,  [ebx+6]	; AL  = 'M'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5667375" y="3775075"/>
            <a:ext cx="2476500" cy="1209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90000" bIns="90000" anchor="ctr"/>
          <a:lstStyle/>
          <a:p>
            <a:pPr>
              <a:tabLst>
                <a:tab pos="457200" algn="l"/>
                <a:tab pos="1790700" algn="l"/>
                <a:tab pos="4114800" algn="l"/>
              </a:tabLst>
            </a:pPr>
            <a:r>
              <a:rPr lang="en-US" sz="1800" i="1"/>
              <a:t>mystruct</a:t>
            </a:r>
            <a:r>
              <a:rPr lang="en-US" sz="1800"/>
              <a:t> is a structure consisting of 3 fields: a word, a double word, and a byte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Based-Indexed Addressing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04200" cy="5203825"/>
          </a:xfrm>
        </p:spPr>
        <p:txBody>
          <a:bodyPr/>
          <a:lstStyle/>
          <a:p>
            <a:pPr eaLnBrk="1" hangingPunct="1">
              <a:spcBef>
                <a:spcPct val="45000"/>
              </a:spcBef>
            </a:pPr>
            <a:r>
              <a:rPr lang="en-US" smtClean="0">
                <a:solidFill>
                  <a:schemeClr val="accent2"/>
                </a:solidFill>
              </a:rPr>
              <a:t>Syntax: [</a:t>
            </a:r>
            <a:r>
              <a:rPr lang="en-US" i="1" smtClean="0">
                <a:solidFill>
                  <a:schemeClr val="accent2"/>
                </a:solidFill>
              </a:rPr>
              <a:t>Base</a:t>
            </a:r>
            <a:r>
              <a:rPr lang="en-US" smtClean="0">
                <a:solidFill>
                  <a:schemeClr val="accent2"/>
                </a:solidFill>
              </a:rPr>
              <a:t> + (</a:t>
            </a:r>
            <a:r>
              <a:rPr lang="en-US" i="1" smtClean="0">
                <a:solidFill>
                  <a:schemeClr val="accent2"/>
                </a:solidFill>
              </a:rPr>
              <a:t>Index</a:t>
            </a:r>
            <a:r>
              <a:rPr lang="en-US" smtClean="0">
                <a:solidFill>
                  <a:schemeClr val="accent2"/>
                </a:solidFill>
              </a:rPr>
              <a:t> * </a:t>
            </a:r>
            <a:r>
              <a:rPr lang="en-US" i="1" smtClean="0">
                <a:solidFill>
                  <a:schemeClr val="accent2"/>
                </a:solidFill>
              </a:rPr>
              <a:t>Scale</a:t>
            </a:r>
            <a:r>
              <a:rPr lang="en-US" smtClean="0">
                <a:solidFill>
                  <a:schemeClr val="accent2"/>
                </a:solidFill>
              </a:rPr>
              <a:t>) + </a:t>
            </a:r>
            <a:r>
              <a:rPr lang="en-US" i="1" smtClean="0">
                <a:solidFill>
                  <a:schemeClr val="accent2"/>
                </a:solidFill>
              </a:rPr>
              <a:t>disp.</a:t>
            </a:r>
            <a:r>
              <a:rPr lang="en-US" smtClean="0">
                <a:solidFill>
                  <a:schemeClr val="accent2"/>
                </a:solidFill>
              </a:rPr>
              <a:t>]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mtClean="0"/>
              <a:t>Scale factor is optional and can be 1, 2, 4, or 8</a:t>
            </a:r>
          </a:p>
          <a:p>
            <a:pPr eaLnBrk="1" hangingPunct="1">
              <a:spcBef>
                <a:spcPct val="45000"/>
              </a:spcBef>
            </a:pPr>
            <a:r>
              <a:rPr lang="en-US" smtClean="0"/>
              <a:t>Useful in accessing two-dimensional arrays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mtClean="0"/>
              <a:t>Offset: array address =&gt; we can refer to the array by name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mtClean="0"/>
              <a:t>Base register: holds row address =&gt; relative to start of array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mtClean="0"/>
              <a:t>Index register: selects an element of the row =&gt; column index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mtClean="0"/>
              <a:t>Scaling factor: when array element size is 2, 4, or 8 bytes</a:t>
            </a:r>
          </a:p>
          <a:p>
            <a:pPr eaLnBrk="1" hangingPunct="1">
              <a:spcBef>
                <a:spcPct val="45000"/>
              </a:spcBef>
            </a:pPr>
            <a:r>
              <a:rPr lang="en-US" smtClean="0"/>
              <a:t>Useful in accessing arrays of structures (or objects)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mtClean="0"/>
              <a:t>Base register: holds the address of the array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mtClean="0"/>
              <a:t>Index register: holds the element address relative to the base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mtClean="0"/>
              <a:t>Offset: represents the offset of a field within a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4"/>
          <p:cNvSpPr txBox="1">
            <a:spLocks noChangeArrowheads="1"/>
          </p:cNvSpPr>
          <p:nvPr/>
        </p:nvSpPr>
        <p:spPr bwMode="auto">
          <a:xfrm>
            <a:off x="482600" y="1123950"/>
            <a:ext cx="8178800" cy="5127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90000" bIns="90000"/>
          <a:lstStyle/>
          <a:p>
            <a:pPr algn="l">
              <a:tabLst>
                <a:tab pos="361950" algn="l"/>
                <a:tab pos="4848225" algn="l"/>
              </a:tabLst>
            </a:pPr>
            <a:r>
              <a:rPr lang="en-US" b="1">
                <a:latin typeface="Courier New" pitchFamily="49" charset="0"/>
              </a:rPr>
              <a:t>.data</a:t>
            </a:r>
          </a:p>
          <a:p>
            <a:pPr algn="l">
              <a:tabLst>
                <a:tab pos="361950" algn="l"/>
                <a:tab pos="4848225" algn="l"/>
              </a:tabLst>
            </a:pPr>
            <a:r>
              <a:rPr lang="en-US" b="1">
                <a:latin typeface="Courier New" pitchFamily="49" charset="0"/>
              </a:rPr>
              <a:t>	matrix  DWORD  0, 1, 2, 3, 4	; 4 rows, 5 cols</a:t>
            </a:r>
          </a:p>
          <a:p>
            <a:pPr algn="l">
              <a:tabLst>
                <a:tab pos="361950" algn="l"/>
                <a:tab pos="4848225" algn="l"/>
              </a:tabLst>
            </a:pPr>
            <a:r>
              <a:rPr lang="en-US" b="1">
                <a:latin typeface="Courier New" pitchFamily="49" charset="0"/>
              </a:rPr>
              <a:t>	        DWORD 10,11,12,13,14</a:t>
            </a:r>
          </a:p>
          <a:p>
            <a:pPr algn="l">
              <a:tabLst>
                <a:tab pos="361950" algn="l"/>
                <a:tab pos="4848225" algn="l"/>
              </a:tabLst>
            </a:pPr>
            <a:r>
              <a:rPr lang="en-US" b="1">
                <a:latin typeface="Courier New" pitchFamily="49" charset="0"/>
              </a:rPr>
              <a:t>	        DWORD 20,21,22,23,24</a:t>
            </a:r>
          </a:p>
          <a:p>
            <a:pPr algn="l">
              <a:tabLst>
                <a:tab pos="361950" algn="l"/>
                <a:tab pos="4848225" algn="l"/>
              </a:tabLst>
            </a:pPr>
            <a:r>
              <a:rPr lang="en-US" b="1">
                <a:latin typeface="Courier New" pitchFamily="49" charset="0"/>
              </a:rPr>
              <a:t>	        DWORD 30,31,32,33,34</a:t>
            </a:r>
          </a:p>
          <a:p>
            <a:pPr algn="l">
              <a:tabLst>
                <a:tab pos="361950" algn="l"/>
                <a:tab pos="4848225" algn="l"/>
              </a:tabLst>
            </a:pPr>
            <a:endParaRPr lang="en-US" b="1">
              <a:latin typeface="Courier New" pitchFamily="49" charset="0"/>
            </a:endParaRPr>
          </a:p>
          <a:p>
            <a:pPr algn="l">
              <a:tabLst>
                <a:tab pos="361950" algn="l"/>
                <a:tab pos="4848225" algn="l"/>
              </a:tabLst>
            </a:pPr>
            <a:r>
              <a:rPr lang="en-US" b="1">
                <a:latin typeface="Courier New" pitchFamily="49" charset="0"/>
              </a:rPr>
              <a:t>	ROWSIZE EQU   SIZEOF matrix	; 20 bytes per row</a:t>
            </a:r>
          </a:p>
          <a:p>
            <a:pPr algn="l">
              <a:tabLst>
                <a:tab pos="361950" algn="l"/>
                <a:tab pos="4848225" algn="l"/>
              </a:tabLst>
            </a:pPr>
            <a:endParaRPr lang="en-US" b="1">
              <a:latin typeface="Courier New" pitchFamily="49" charset="0"/>
            </a:endParaRPr>
          </a:p>
          <a:p>
            <a:pPr algn="l">
              <a:tabLst>
                <a:tab pos="361950" algn="l"/>
                <a:tab pos="4848225" algn="l"/>
              </a:tabLst>
            </a:pPr>
            <a:r>
              <a:rPr lang="en-US" b="1">
                <a:latin typeface="Courier New" pitchFamily="49" charset="0"/>
              </a:rPr>
              <a:t>.code</a:t>
            </a:r>
          </a:p>
          <a:p>
            <a:pPr algn="l">
              <a:tabLst>
                <a:tab pos="361950" algn="l"/>
                <a:tab pos="4848225" algn="l"/>
              </a:tabLst>
            </a:pPr>
            <a:r>
              <a:rPr lang="en-US" b="1">
                <a:latin typeface="Courier New" pitchFamily="49" charset="0"/>
              </a:rPr>
              <a:t>	mov ebx, 2*ROWSIZE	; row index = 2</a:t>
            </a:r>
          </a:p>
          <a:p>
            <a:pPr algn="l">
              <a:tabLst>
                <a:tab pos="361950" algn="l"/>
                <a:tab pos="4848225" algn="l"/>
              </a:tabLst>
            </a:pPr>
            <a:r>
              <a:rPr lang="en-US" b="1">
                <a:latin typeface="Courier New" pitchFamily="49" charset="0"/>
              </a:rPr>
              <a:t>	mov esi, 3	; col index = 3</a:t>
            </a:r>
          </a:p>
          <a:p>
            <a:pPr algn="l">
              <a:tabLst>
                <a:tab pos="361950" algn="l"/>
                <a:tab pos="4848225" algn="l"/>
              </a:tabLst>
            </a:pPr>
            <a:r>
              <a:rPr lang="en-US" b="1">
                <a:latin typeface="Courier New" pitchFamily="49" charset="0"/>
              </a:rPr>
              <a:t>	mov eax, matrix[ebx+esi*4]	; EAX = matrix[2][3]</a:t>
            </a:r>
          </a:p>
          <a:p>
            <a:pPr algn="l">
              <a:tabLst>
                <a:tab pos="361950" algn="l"/>
                <a:tab pos="4848225" algn="l"/>
              </a:tabLst>
            </a:pPr>
            <a:endParaRPr lang="en-US" b="1">
              <a:latin typeface="Courier New" pitchFamily="49" charset="0"/>
            </a:endParaRPr>
          </a:p>
          <a:p>
            <a:pPr algn="l">
              <a:tabLst>
                <a:tab pos="361950" algn="l"/>
                <a:tab pos="4848225" algn="l"/>
              </a:tabLst>
            </a:pPr>
            <a:r>
              <a:rPr lang="en-US" b="1">
                <a:latin typeface="Courier New" pitchFamily="49" charset="0"/>
              </a:rPr>
              <a:t>	mov ebx, 3*ROWSIZE	; row index = 3</a:t>
            </a:r>
          </a:p>
          <a:p>
            <a:pPr algn="l">
              <a:tabLst>
                <a:tab pos="361950" algn="l"/>
                <a:tab pos="4848225" algn="l"/>
              </a:tabLst>
            </a:pPr>
            <a:r>
              <a:rPr lang="en-US" b="1">
                <a:latin typeface="Courier New" pitchFamily="49" charset="0"/>
              </a:rPr>
              <a:t>	mov esi, 1	; col index = 1</a:t>
            </a:r>
          </a:p>
          <a:p>
            <a:pPr algn="l">
              <a:tabLst>
                <a:tab pos="361950" algn="l"/>
                <a:tab pos="4848225" algn="l"/>
              </a:tabLst>
            </a:pPr>
            <a:r>
              <a:rPr lang="en-US" b="1">
                <a:latin typeface="Courier New" pitchFamily="49" charset="0"/>
              </a:rPr>
              <a:t>	mov eax, matrix[ebx+esi*4]	; EAX = matrix[3][1]</a:t>
            </a: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Based-Indexed 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addr_modes"/>
          <p:cNvPicPr>
            <a:picLocks noChangeAspect="1" noChangeArrowheads="1"/>
          </p:cNvPicPr>
          <p:nvPr>
            <p:ph type="chart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96900" y="1254125"/>
            <a:ext cx="7978775" cy="4824413"/>
          </a:xfrm>
          <a:noFill/>
        </p:spPr>
      </p:pic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of Addressing Modes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3881438" y="1182688"/>
            <a:ext cx="4779962" cy="7493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tIns="90000" bIns="90000" anchor="ctr"/>
          <a:lstStyle/>
          <a:p>
            <a:pPr>
              <a:spcBef>
                <a:spcPct val="40000"/>
              </a:spcBef>
            </a:pPr>
            <a:r>
              <a:rPr lang="en-US" sz="1800"/>
              <a:t>Assembler converts a variable name into a </a:t>
            </a:r>
            <a:r>
              <a:rPr lang="en-US" sz="1800">
                <a:solidFill>
                  <a:srgbClr val="FF0000"/>
                </a:solidFill>
              </a:rPr>
              <a:t>constant offset</a:t>
            </a:r>
            <a:r>
              <a:rPr lang="en-US" sz="1800"/>
              <a:t> (called also a </a:t>
            </a:r>
            <a:r>
              <a:rPr lang="en-US" sz="1800">
                <a:solidFill>
                  <a:srgbClr val="FF0000"/>
                </a:solidFill>
              </a:rPr>
              <a:t>displacement</a:t>
            </a:r>
            <a:r>
              <a:rPr lang="en-US" sz="1800"/>
              <a:t>)</a:t>
            </a:r>
            <a:endParaRPr lang="en-US" sz="1800">
              <a:solidFill>
                <a:srgbClr val="FF0000"/>
              </a:solidFill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4514850" y="2055813"/>
            <a:ext cx="4146550" cy="7397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tIns="90000" bIns="90000" anchor="ctr"/>
          <a:lstStyle/>
          <a:p>
            <a:pPr>
              <a:spcBef>
                <a:spcPct val="40000"/>
              </a:spcBef>
            </a:pPr>
            <a:r>
              <a:rPr lang="en-US" sz="1800"/>
              <a:t>For indirect addressing, a </a:t>
            </a:r>
            <a:r>
              <a:rPr lang="en-US" sz="1800">
                <a:solidFill>
                  <a:srgbClr val="FF0000"/>
                </a:solidFill>
              </a:rPr>
              <a:t>base</a:t>
            </a:r>
            <a:r>
              <a:rPr lang="en-US" sz="1800"/>
              <a:t>/</a:t>
            </a:r>
            <a:r>
              <a:rPr lang="en-US" sz="1800">
                <a:solidFill>
                  <a:srgbClr val="FF0000"/>
                </a:solidFill>
              </a:rPr>
              <a:t>index</a:t>
            </a:r>
            <a:r>
              <a:rPr lang="en-US" sz="1800"/>
              <a:t> register contains an </a:t>
            </a:r>
            <a:r>
              <a:rPr lang="en-US" sz="1800">
                <a:solidFill>
                  <a:srgbClr val="FF0000"/>
                </a:solidFill>
              </a:rPr>
              <a:t>address</a:t>
            </a:r>
            <a:r>
              <a:rPr lang="en-US" sz="1800"/>
              <a:t>/</a:t>
            </a:r>
            <a:r>
              <a:rPr lang="en-US" sz="1800">
                <a:solidFill>
                  <a:srgbClr val="FF0000"/>
                </a:solidFill>
              </a:rPr>
              <a:t>index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5378450" y="2909888"/>
            <a:ext cx="3282950" cy="7493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tIns="90000" bIns="90000" anchor="ctr"/>
          <a:lstStyle/>
          <a:p>
            <a:pPr>
              <a:spcBef>
                <a:spcPct val="40000"/>
              </a:spcBef>
            </a:pPr>
            <a:r>
              <a:rPr lang="en-US" sz="1800"/>
              <a:t>CPU computes the </a:t>
            </a:r>
            <a:r>
              <a:rPr lang="en-US" sz="1800">
                <a:solidFill>
                  <a:srgbClr val="FF0000"/>
                </a:solidFill>
              </a:rPr>
              <a:t>effective address</a:t>
            </a:r>
            <a:r>
              <a:rPr lang="en-US" sz="1800"/>
              <a:t> of a memory operand</a:t>
            </a:r>
            <a:endParaRPr lang="en-US" sz="1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53400" cy="5184775"/>
          </a:xfrm>
          <a:noFill/>
        </p:spPr>
        <p:txBody>
          <a:bodyPr lIns="0" rIns="0"/>
          <a:lstStyle/>
          <a:p>
            <a:pPr marL="339725" indent="-339725" defTabSz="1839913" eaLnBrk="1" hangingPunct="1">
              <a:tabLst>
                <a:tab pos="1774825" algn="l"/>
                <a:tab pos="2974975" algn="l"/>
                <a:tab pos="4038600" algn="l"/>
              </a:tabLst>
            </a:pPr>
            <a:r>
              <a:rPr lang="en-US" smtClean="0"/>
              <a:t>32-bit addressing modes use the following 32-bit registers</a:t>
            </a:r>
          </a:p>
          <a:p>
            <a:pPr marL="339725" indent="-339725" defTabSz="1839913" eaLnBrk="1" hangingPunct="1">
              <a:buFont typeface="Wingdings" pitchFamily="2" charset="2"/>
              <a:buNone/>
              <a:tabLst>
                <a:tab pos="1774825" algn="l"/>
                <a:tab pos="2974975" algn="l"/>
                <a:tab pos="4038600" algn="l"/>
              </a:tabLst>
            </a:pPr>
            <a:r>
              <a:rPr lang="en-US" b="1" smtClean="0">
                <a:solidFill>
                  <a:srgbClr val="FF0000"/>
                </a:solidFill>
              </a:rPr>
              <a:t>	Base + ( Index * Scale ) + displacement</a:t>
            </a:r>
            <a:endParaRPr lang="en-US" smtClean="0">
              <a:solidFill>
                <a:srgbClr val="FF0000"/>
              </a:solidFill>
            </a:endParaRPr>
          </a:p>
          <a:p>
            <a:pPr marL="339725" indent="-339725" defTabSz="1839913" eaLnBrk="1" hangingPunct="1">
              <a:buFont typeface="Wingdings" pitchFamily="2" charset="2"/>
              <a:buNone/>
              <a:tabLst>
                <a:tab pos="1774825" algn="l"/>
                <a:tab pos="2974975" algn="l"/>
                <a:tab pos="4038600" algn="l"/>
              </a:tabLst>
            </a:pPr>
            <a:r>
              <a:rPr lang="en-US" smtClean="0"/>
              <a:t>	EAX	EAX	1	no displacement</a:t>
            </a:r>
          </a:p>
          <a:p>
            <a:pPr marL="339725" indent="-339725" defTabSz="1839913" eaLnBrk="1" hangingPunct="1">
              <a:buFont typeface="Wingdings" pitchFamily="2" charset="2"/>
              <a:buNone/>
              <a:tabLst>
                <a:tab pos="1774825" algn="l"/>
                <a:tab pos="2974975" algn="l"/>
                <a:tab pos="4038600" algn="l"/>
              </a:tabLst>
            </a:pPr>
            <a:r>
              <a:rPr lang="en-US" smtClean="0"/>
              <a:t>	EBX	EBX	2	8-bit displacement</a:t>
            </a:r>
          </a:p>
          <a:p>
            <a:pPr marL="339725" indent="-339725" defTabSz="1839913" eaLnBrk="1" hangingPunct="1">
              <a:buFont typeface="Wingdings" pitchFamily="2" charset="2"/>
              <a:buNone/>
              <a:tabLst>
                <a:tab pos="1774825" algn="l"/>
                <a:tab pos="2974975" algn="l"/>
                <a:tab pos="4038600" algn="l"/>
              </a:tabLst>
            </a:pPr>
            <a:r>
              <a:rPr lang="en-US" smtClean="0"/>
              <a:t>	ECX	ECX	4	32-bit displacement</a:t>
            </a:r>
          </a:p>
          <a:p>
            <a:pPr marL="339725" indent="-339725" defTabSz="1839913" eaLnBrk="1" hangingPunct="1">
              <a:buFont typeface="Wingdings" pitchFamily="2" charset="2"/>
              <a:buNone/>
              <a:tabLst>
                <a:tab pos="1774825" algn="l"/>
                <a:tab pos="2974975" algn="l"/>
                <a:tab pos="4038600" algn="l"/>
              </a:tabLst>
            </a:pPr>
            <a:r>
              <a:rPr lang="en-US" smtClean="0"/>
              <a:t>	EDX	EDX	8</a:t>
            </a:r>
          </a:p>
          <a:p>
            <a:pPr marL="339725" indent="-339725" defTabSz="1839913" eaLnBrk="1" hangingPunct="1">
              <a:buFont typeface="Wingdings" pitchFamily="2" charset="2"/>
              <a:buNone/>
              <a:tabLst>
                <a:tab pos="1774825" algn="l"/>
                <a:tab pos="2974975" algn="l"/>
                <a:tab pos="4038600" algn="l"/>
              </a:tabLst>
            </a:pPr>
            <a:r>
              <a:rPr lang="en-US" smtClean="0"/>
              <a:t>	ESI	ESI</a:t>
            </a:r>
          </a:p>
          <a:p>
            <a:pPr marL="339725" indent="-339725" defTabSz="1839913" eaLnBrk="1" hangingPunct="1">
              <a:buFont typeface="Wingdings" pitchFamily="2" charset="2"/>
              <a:buNone/>
              <a:tabLst>
                <a:tab pos="1774825" algn="l"/>
                <a:tab pos="2974975" algn="l"/>
                <a:tab pos="4038600" algn="l"/>
              </a:tabLst>
            </a:pPr>
            <a:r>
              <a:rPr lang="en-US" smtClean="0"/>
              <a:t>	EDI	EDI</a:t>
            </a:r>
          </a:p>
          <a:p>
            <a:pPr marL="339725" indent="-339725" defTabSz="1839913" eaLnBrk="1" hangingPunct="1">
              <a:buFont typeface="Wingdings" pitchFamily="2" charset="2"/>
              <a:buNone/>
              <a:tabLst>
                <a:tab pos="1774825" algn="l"/>
                <a:tab pos="2974975" algn="l"/>
                <a:tab pos="4038600" algn="l"/>
              </a:tabLst>
            </a:pPr>
            <a:r>
              <a:rPr lang="en-US" smtClean="0"/>
              <a:t>	EBP	EBP</a:t>
            </a:r>
          </a:p>
          <a:p>
            <a:pPr marL="339725" indent="-339725" defTabSz="1839913" eaLnBrk="1" hangingPunct="1">
              <a:buFont typeface="Wingdings" pitchFamily="2" charset="2"/>
              <a:buNone/>
              <a:tabLst>
                <a:tab pos="1774825" algn="l"/>
                <a:tab pos="2974975" algn="l"/>
                <a:tab pos="4038600" algn="l"/>
              </a:tabLst>
            </a:pPr>
            <a:r>
              <a:rPr lang="en-US" smtClean="0"/>
              <a:t>	ESP</a:t>
            </a:r>
          </a:p>
        </p:txBody>
      </p:sp>
      <p:sp>
        <p:nvSpPr>
          <p:cNvPr id="4198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Registers Used in 32-Bit Addressing</a:t>
            </a:r>
          </a:p>
        </p:txBody>
      </p:sp>
      <p:sp>
        <p:nvSpPr>
          <p:cNvPr id="861189" name="Text Box 5"/>
          <p:cNvSpPr txBox="1">
            <a:spLocks noChangeArrowheads="1"/>
          </p:cNvSpPr>
          <p:nvPr/>
        </p:nvSpPr>
        <p:spPr bwMode="auto">
          <a:xfrm>
            <a:off x="4398963" y="5127625"/>
            <a:ext cx="3398837" cy="720725"/>
          </a:xfrm>
          <a:prstGeom prst="rect">
            <a:avLst/>
          </a:prstGeom>
          <a:noFill/>
          <a:ln w="19050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ESP can be used as a base register, but not as an index</a:t>
            </a:r>
          </a:p>
        </p:txBody>
      </p:sp>
      <p:sp>
        <p:nvSpPr>
          <p:cNvPr id="861191" name="Text Box 7"/>
          <p:cNvSpPr txBox="1">
            <a:spLocks noChangeArrowheads="1"/>
          </p:cNvSpPr>
          <p:nvPr/>
        </p:nvSpPr>
        <p:spPr bwMode="auto">
          <a:xfrm>
            <a:off x="4398963" y="4178300"/>
            <a:ext cx="3398837" cy="720725"/>
          </a:xfrm>
          <a:prstGeom prst="rect">
            <a:avLst/>
          </a:prstGeom>
          <a:noFill/>
          <a:ln w="19050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Only the index register can have a scale factor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1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61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1189" grpId="0" animBg="1"/>
      <p:bldP spid="86119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3621" name="Group 69"/>
          <p:cNvGraphicFramePr>
            <a:graphicFrameLocks noGrp="1"/>
          </p:cNvGraphicFramePr>
          <p:nvPr/>
        </p:nvGraphicFramePr>
        <p:xfrm>
          <a:off x="482600" y="1123950"/>
          <a:ext cx="8237538" cy="5120640"/>
        </p:xfrm>
        <a:graphic>
          <a:graphicData uri="http://schemas.openxmlformats.org/drawingml/2006/table">
            <a:tbl>
              <a:tblPr/>
              <a:tblGrid>
                <a:gridCol w="1554163"/>
                <a:gridCol w="6683375"/>
              </a:tblGrid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Operand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A7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A75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8-bit general-purpose register: AH, AL, BH, BL, CH, CL, DH, DL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16-bit general-purpose register: AX, BX, CX, DX, SI, DI, SP, BP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32-bit general-purpose register: EAX, EBX, ECX, EDX, ESI, EDI, ESP, EBP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Any general-purpose register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sreg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16-bit segment register: CS, DS, SS, ES, FS, 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8-, 16-, or 32-bit immediate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imm8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8-bit immediate byte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imm16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16-bit immediate word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imm32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32-bit immediate doubleword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r/m8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8-bit operand which can be an 8-bit general-purpose register or memory byte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r/m16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16-bit operand which can be a 16-bit general-purpose register or memory word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r/m32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32-bit operand which can be a 32-bit general register or memory doubleword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8-, 16-, or 32-bit memory operand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Instruction Operand Notation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3" descr="addr_modes8086"/>
          <p:cNvPicPr>
            <a:picLocks noChangeAspect="1" noChangeArrowheads="1"/>
          </p:cNvPicPr>
          <p:nvPr>
            <p:ph type="chart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9938" y="1296988"/>
            <a:ext cx="7734300" cy="4676775"/>
          </a:xfrm>
          <a:noFill/>
        </p:spPr>
      </p:pic>
      <p:sp>
        <p:nvSpPr>
          <p:cNvPr id="4301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16-bit Memory Addressing</a:t>
            </a:r>
          </a:p>
        </p:txBody>
      </p:sp>
      <p:sp>
        <p:nvSpPr>
          <p:cNvPr id="43012" name="Text Box 5"/>
          <p:cNvSpPr txBox="1">
            <a:spLocks noChangeArrowheads="1"/>
          </p:cNvSpPr>
          <p:nvPr/>
        </p:nvSpPr>
        <p:spPr bwMode="auto">
          <a:xfrm>
            <a:off x="5091113" y="1239838"/>
            <a:ext cx="3570287" cy="40957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Used with </a:t>
            </a:r>
            <a:r>
              <a:rPr lang="en-US">
                <a:solidFill>
                  <a:srgbClr val="FF0000"/>
                </a:solidFill>
              </a:rPr>
              <a:t>real-address</a:t>
            </a:r>
            <a:r>
              <a:rPr lang="en-US"/>
              <a:t> mode</a:t>
            </a:r>
          </a:p>
        </p:txBody>
      </p:sp>
      <p:sp>
        <p:nvSpPr>
          <p:cNvPr id="43013" name="Text Box 6"/>
          <p:cNvSpPr txBox="1">
            <a:spLocks noChangeArrowheads="1"/>
          </p:cNvSpPr>
          <p:nvPr/>
        </p:nvSpPr>
        <p:spPr bwMode="auto">
          <a:xfrm>
            <a:off x="5091113" y="1752600"/>
            <a:ext cx="3570287" cy="40957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Only 16-bit registers are used</a:t>
            </a:r>
          </a:p>
        </p:txBody>
      </p:sp>
      <p:sp>
        <p:nvSpPr>
          <p:cNvPr id="43014" name="Text Box 7"/>
          <p:cNvSpPr txBox="1">
            <a:spLocks noChangeArrowheads="1"/>
          </p:cNvSpPr>
          <p:nvPr/>
        </p:nvSpPr>
        <p:spPr bwMode="auto">
          <a:xfrm>
            <a:off x="481013" y="4746625"/>
            <a:ext cx="4724400" cy="40957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Only BX or BP can be the </a:t>
            </a:r>
            <a:r>
              <a:rPr lang="en-US">
                <a:solidFill>
                  <a:srgbClr val="FF0000"/>
                </a:solidFill>
              </a:rPr>
              <a:t>base</a:t>
            </a:r>
            <a:r>
              <a:rPr lang="en-US"/>
              <a:t> register</a:t>
            </a:r>
          </a:p>
        </p:txBody>
      </p:sp>
      <p:sp>
        <p:nvSpPr>
          <p:cNvPr id="43015" name="Text Box 9"/>
          <p:cNvSpPr txBox="1">
            <a:spLocks noChangeArrowheads="1"/>
          </p:cNvSpPr>
          <p:nvPr/>
        </p:nvSpPr>
        <p:spPr bwMode="auto">
          <a:xfrm>
            <a:off x="481013" y="5272088"/>
            <a:ext cx="4724400" cy="40957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Only SI or DI can be the </a:t>
            </a:r>
            <a:r>
              <a:rPr lang="en-US">
                <a:solidFill>
                  <a:srgbClr val="FF0000"/>
                </a:solidFill>
              </a:rPr>
              <a:t>index</a:t>
            </a:r>
            <a:r>
              <a:rPr lang="en-US"/>
              <a:t> register</a:t>
            </a:r>
          </a:p>
        </p:txBody>
      </p:sp>
      <p:sp>
        <p:nvSpPr>
          <p:cNvPr id="43016" name="Text Box 10"/>
          <p:cNvSpPr txBox="1">
            <a:spLocks noChangeArrowheads="1"/>
          </p:cNvSpPr>
          <p:nvPr/>
        </p:nvSpPr>
        <p:spPr bwMode="auto">
          <a:xfrm>
            <a:off x="481013" y="5784850"/>
            <a:ext cx="4724400" cy="40957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Displacement can be 0, 8, or 16 bits</a:t>
            </a:r>
          </a:p>
        </p:txBody>
      </p:sp>
      <p:sp>
        <p:nvSpPr>
          <p:cNvPr id="43017" name="Text Box 11"/>
          <p:cNvSpPr txBox="1">
            <a:spLocks noChangeArrowheads="1"/>
          </p:cNvSpPr>
          <p:nvPr/>
        </p:nvSpPr>
        <p:spPr bwMode="auto">
          <a:xfrm>
            <a:off x="6184900" y="2271713"/>
            <a:ext cx="2476500" cy="40957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No Scale Factor</a:t>
            </a:r>
          </a:p>
        </p:txBody>
      </p:sp>
      <p:sp>
        <p:nvSpPr>
          <p:cNvPr id="43018" name="Text Box 12"/>
          <p:cNvSpPr txBox="1">
            <a:spLocks noChangeArrowheads="1"/>
          </p:cNvSpPr>
          <p:nvPr/>
        </p:nvSpPr>
        <p:spPr bwMode="auto">
          <a:xfrm>
            <a:off x="482600" y="1239838"/>
            <a:ext cx="1497013" cy="101917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Old 16-bit addressing mode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Default Segments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43500"/>
          </a:xfrm>
          <a:noFill/>
        </p:spPr>
        <p:txBody>
          <a:bodyPr lIns="0" rIns="0"/>
          <a:lstStyle/>
          <a:p>
            <a:pPr eaLnBrk="1" hangingPunct="1">
              <a:spcBef>
                <a:spcPct val="35000"/>
              </a:spcBef>
              <a:tabLst>
                <a:tab pos="3409950" algn="l"/>
              </a:tabLst>
            </a:pPr>
            <a:r>
              <a:rPr lang="en-US" sz="2000" smtClean="0"/>
              <a:t>When 32-bit register indirect addressing is used …</a:t>
            </a:r>
          </a:p>
          <a:p>
            <a:pPr lvl="1" eaLnBrk="1" hangingPunct="1">
              <a:spcBef>
                <a:spcPct val="35000"/>
              </a:spcBef>
              <a:tabLst>
                <a:tab pos="3409950" algn="l"/>
              </a:tabLst>
            </a:pPr>
            <a:r>
              <a:rPr lang="en-US" smtClean="0"/>
              <a:t>Address in EAX, EBX, ECX, EDX, ESI, and EDI is relative to DS</a:t>
            </a:r>
          </a:p>
          <a:p>
            <a:pPr lvl="1" eaLnBrk="1" hangingPunct="1">
              <a:spcBef>
                <a:spcPct val="35000"/>
              </a:spcBef>
              <a:tabLst>
                <a:tab pos="3409950" algn="l"/>
              </a:tabLst>
            </a:pPr>
            <a:r>
              <a:rPr lang="en-US" smtClean="0"/>
              <a:t>Address in EBP and ESP is relative to SS</a:t>
            </a:r>
          </a:p>
          <a:p>
            <a:pPr lvl="1" eaLnBrk="1" hangingPunct="1">
              <a:spcBef>
                <a:spcPct val="35000"/>
              </a:spcBef>
              <a:tabLst>
                <a:tab pos="3409950" algn="l"/>
              </a:tabLst>
            </a:pPr>
            <a:r>
              <a:rPr lang="en-US" smtClean="0"/>
              <a:t>In flat-memory model, DS and SS are the same segment</a:t>
            </a:r>
          </a:p>
          <a:p>
            <a:pPr lvl="2" eaLnBrk="1" hangingPunct="1">
              <a:spcBef>
                <a:spcPct val="35000"/>
              </a:spcBef>
              <a:tabLst>
                <a:tab pos="3409950" algn="l"/>
              </a:tabLst>
            </a:pPr>
            <a:r>
              <a:rPr lang="en-US" sz="2000" smtClean="0"/>
              <a:t>Therefore, no need to worry about the default segment</a:t>
            </a:r>
          </a:p>
          <a:p>
            <a:pPr eaLnBrk="1" hangingPunct="1">
              <a:spcBef>
                <a:spcPct val="35000"/>
              </a:spcBef>
              <a:tabLst>
                <a:tab pos="3409950" algn="l"/>
              </a:tabLst>
            </a:pPr>
            <a:r>
              <a:rPr lang="en-US" sz="2000" smtClean="0"/>
              <a:t>When 16-bit register indirect addressing is used …</a:t>
            </a:r>
          </a:p>
          <a:p>
            <a:pPr lvl="1" eaLnBrk="1" hangingPunct="1">
              <a:spcBef>
                <a:spcPct val="35000"/>
              </a:spcBef>
              <a:tabLst>
                <a:tab pos="3409950" algn="l"/>
              </a:tabLst>
            </a:pPr>
            <a:r>
              <a:rPr lang="en-US" smtClean="0"/>
              <a:t>Address in BX, SI, or DI is relative to the data segment DS</a:t>
            </a:r>
          </a:p>
          <a:p>
            <a:pPr lvl="1" eaLnBrk="1" hangingPunct="1">
              <a:spcBef>
                <a:spcPct val="35000"/>
              </a:spcBef>
              <a:tabLst>
                <a:tab pos="3409950" algn="l"/>
              </a:tabLst>
            </a:pPr>
            <a:r>
              <a:rPr lang="en-US" smtClean="0"/>
              <a:t>Address in BP is relative to the stack segment SS</a:t>
            </a:r>
          </a:p>
          <a:p>
            <a:pPr lvl="1" eaLnBrk="1" hangingPunct="1">
              <a:spcBef>
                <a:spcPct val="35000"/>
              </a:spcBef>
              <a:tabLst>
                <a:tab pos="3409950" algn="l"/>
              </a:tabLst>
            </a:pPr>
            <a:r>
              <a:rPr lang="en-US" smtClean="0"/>
              <a:t>In real-address mode, DS and SS can be different segments</a:t>
            </a:r>
          </a:p>
          <a:p>
            <a:pPr eaLnBrk="1" hangingPunct="1">
              <a:spcBef>
                <a:spcPct val="35000"/>
              </a:spcBef>
              <a:tabLst>
                <a:tab pos="3409950" algn="l"/>
              </a:tabLst>
            </a:pPr>
            <a:r>
              <a:rPr lang="en-US" sz="2000" smtClean="0"/>
              <a:t>We can override the default segment using segment prefix</a:t>
            </a:r>
          </a:p>
          <a:p>
            <a:pPr lvl="1" eaLnBrk="1" hangingPunct="1">
              <a:spcBef>
                <a:spcPct val="35000"/>
              </a:spcBef>
              <a:tabLst>
                <a:tab pos="3409950" algn="l"/>
              </a:tabLst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mov ax, ss:[bx]</a:t>
            </a:r>
            <a:r>
              <a:rPr lang="en-US" smtClean="0"/>
              <a:t>	; address in bx is relative to stack segment</a:t>
            </a:r>
          </a:p>
          <a:p>
            <a:pPr lvl="1" eaLnBrk="1" hangingPunct="1">
              <a:spcBef>
                <a:spcPct val="35000"/>
              </a:spcBef>
              <a:tabLst>
                <a:tab pos="3409950" algn="l"/>
              </a:tabLst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mov ax, ds:[bp]</a:t>
            </a:r>
            <a:r>
              <a:rPr lang="en-US" smtClean="0"/>
              <a:t>	; address in bp is relative to data segment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 Instruction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tabLst>
                <a:tab pos="3314700" algn="l"/>
              </a:tabLst>
            </a:pPr>
            <a:r>
              <a:rPr lang="en-US" smtClean="0">
                <a:solidFill>
                  <a:srgbClr val="FF0000"/>
                </a:solidFill>
              </a:rPr>
              <a:t>LEA = Load Effective Address</a:t>
            </a:r>
          </a:p>
          <a:p>
            <a:pPr eaLnBrk="1" hangingPunct="1">
              <a:buFont typeface="Wingdings" pitchFamily="2" charset="2"/>
              <a:buNone/>
              <a:tabLst>
                <a:tab pos="3314700" algn="l"/>
              </a:tabLst>
            </a:pPr>
            <a:r>
              <a:rPr lang="en-US" smtClean="0"/>
              <a:t>	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LEA </a:t>
            </a:r>
            <a:r>
              <a:rPr lang="en-US" b="1" i="1" smtClean="0">
                <a:latin typeface="Courier New" pitchFamily="49" charset="0"/>
                <a:cs typeface="Courier New" pitchFamily="49" charset="0"/>
              </a:rPr>
              <a:t>r32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i="1" smtClean="0">
                <a:latin typeface="Courier New" pitchFamily="49" charset="0"/>
                <a:cs typeface="Courier New" pitchFamily="49" charset="0"/>
              </a:rPr>
              <a:t>mem	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(Flat-Memory)</a:t>
            </a:r>
            <a:endParaRPr lang="en-US" b="1" i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tabLst>
                <a:tab pos="3314700" algn="l"/>
              </a:tabLst>
            </a:pPr>
            <a:r>
              <a:rPr lang="en-US" b="1" i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LEA </a:t>
            </a:r>
            <a:r>
              <a:rPr lang="en-US" b="1" i="1" smtClean="0">
                <a:latin typeface="Courier New" pitchFamily="49" charset="0"/>
                <a:cs typeface="Courier New" pitchFamily="49" charset="0"/>
              </a:rPr>
              <a:t>r16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i="1" smtClean="0">
                <a:latin typeface="Courier New" pitchFamily="49" charset="0"/>
                <a:cs typeface="Courier New" pitchFamily="49" charset="0"/>
              </a:rPr>
              <a:t>mem	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(Real-Address Mode)</a:t>
            </a:r>
            <a:endParaRPr lang="en-US" b="1" i="1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tabLst>
                <a:tab pos="3314700" algn="l"/>
              </a:tabLst>
            </a:pPr>
            <a:r>
              <a:rPr lang="en-US" smtClean="0"/>
              <a:t>Calculate and load the effective address of a memory operand</a:t>
            </a:r>
          </a:p>
          <a:p>
            <a:pPr lvl="1" eaLnBrk="1" hangingPunct="1">
              <a:tabLst>
                <a:tab pos="3314700" algn="l"/>
              </a:tabLst>
            </a:pPr>
            <a:r>
              <a:rPr lang="en-US" smtClean="0"/>
              <a:t>Flat memory uses 32-bit effective addresses</a:t>
            </a:r>
          </a:p>
          <a:p>
            <a:pPr lvl="1" eaLnBrk="1" hangingPunct="1">
              <a:tabLst>
                <a:tab pos="3314700" algn="l"/>
              </a:tabLst>
            </a:pPr>
            <a:r>
              <a:rPr lang="en-US" smtClean="0"/>
              <a:t>Real-address mode uses 16-bit effective addresses</a:t>
            </a:r>
          </a:p>
          <a:p>
            <a:pPr eaLnBrk="1" hangingPunct="1">
              <a:tabLst>
                <a:tab pos="3314700" algn="l"/>
              </a:tabLst>
            </a:pPr>
            <a:r>
              <a:rPr lang="en-US" smtClean="0"/>
              <a:t>LEA is similar to MOV … OFFSET, except that:</a:t>
            </a:r>
          </a:p>
          <a:p>
            <a:pPr lvl="1" eaLnBrk="1" hangingPunct="1">
              <a:tabLst>
                <a:tab pos="3314700" algn="l"/>
              </a:tabLst>
            </a:pPr>
            <a:r>
              <a:rPr lang="en-US" smtClean="0"/>
              <a:t>OFFSET </a:t>
            </a:r>
            <a:r>
              <a:rPr lang="en-US" smtClean="0">
                <a:solidFill>
                  <a:srgbClr val="FF0000"/>
                </a:solidFill>
              </a:rPr>
              <a:t>operator</a:t>
            </a:r>
            <a:r>
              <a:rPr lang="en-US" smtClean="0"/>
              <a:t> is executed by the </a:t>
            </a:r>
            <a:r>
              <a:rPr lang="en-US" smtClean="0">
                <a:solidFill>
                  <a:srgbClr val="FF0000"/>
                </a:solidFill>
              </a:rPr>
              <a:t>assembler</a:t>
            </a:r>
          </a:p>
          <a:p>
            <a:pPr lvl="2" eaLnBrk="1" hangingPunct="1">
              <a:tabLst>
                <a:tab pos="3314700" algn="l"/>
              </a:tabLst>
            </a:pPr>
            <a:r>
              <a:rPr lang="en-US" sz="1800" smtClean="0"/>
              <a:t>Used with named variables: address is known to the assembler</a:t>
            </a:r>
            <a:endParaRPr lang="en-US" sz="1800" smtClean="0">
              <a:solidFill>
                <a:srgbClr val="FF0000"/>
              </a:solidFill>
            </a:endParaRPr>
          </a:p>
          <a:p>
            <a:pPr lvl="1" eaLnBrk="1" hangingPunct="1">
              <a:tabLst>
                <a:tab pos="3314700" algn="l"/>
              </a:tabLst>
            </a:pPr>
            <a:r>
              <a:rPr lang="en-US" smtClean="0"/>
              <a:t>LEA </a:t>
            </a:r>
            <a:r>
              <a:rPr lang="en-US" smtClean="0">
                <a:solidFill>
                  <a:srgbClr val="FF0000"/>
                </a:solidFill>
              </a:rPr>
              <a:t>instruction</a:t>
            </a:r>
            <a:r>
              <a:rPr lang="en-US" smtClean="0"/>
              <a:t> computes effective address </a:t>
            </a:r>
            <a:r>
              <a:rPr lang="en-US" smtClean="0">
                <a:solidFill>
                  <a:srgbClr val="FF0000"/>
                </a:solidFill>
              </a:rPr>
              <a:t>at runtime</a:t>
            </a:r>
          </a:p>
          <a:p>
            <a:pPr lvl="2" eaLnBrk="1" hangingPunct="1">
              <a:tabLst>
                <a:tab pos="3314700" algn="l"/>
              </a:tabLst>
            </a:pPr>
            <a:r>
              <a:rPr lang="en-US" sz="1800" smtClean="0"/>
              <a:t>Used with indirect operands: effective address is known at runtime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 Examples</a:t>
            </a:r>
          </a:p>
        </p:txBody>
      </p:sp>
      <p:sp>
        <p:nvSpPr>
          <p:cNvPr id="46083" name="Text Box 4"/>
          <p:cNvSpPr txBox="1">
            <a:spLocks noChangeArrowheads="1"/>
          </p:cNvSpPr>
          <p:nvPr/>
        </p:nvSpPr>
        <p:spPr bwMode="auto">
          <a:xfrm>
            <a:off x="482600" y="1123950"/>
            <a:ext cx="8178800" cy="5127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90000" bIns="90000"/>
          <a:lstStyle/>
          <a:p>
            <a:pPr algn="l">
              <a:tabLst>
                <a:tab pos="36195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.data</a:t>
            </a:r>
          </a:p>
          <a:p>
            <a:pPr algn="l">
              <a:tabLst>
                <a:tab pos="36195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array WORD 1000 DUP(?)</a:t>
            </a:r>
          </a:p>
          <a:p>
            <a:pPr algn="l">
              <a:tabLst>
                <a:tab pos="361950" algn="l"/>
                <a:tab pos="4114800" algn="l"/>
              </a:tabLst>
            </a:pPr>
            <a:endParaRPr lang="en-US" b="1">
              <a:latin typeface="Courier New" pitchFamily="49" charset="0"/>
            </a:endParaRPr>
          </a:p>
          <a:p>
            <a:pPr algn="l">
              <a:tabLst>
                <a:tab pos="36195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.code	; Equivalent to . . .</a:t>
            </a:r>
          </a:p>
          <a:p>
            <a:pPr marL="361950" lvl="1" algn="l">
              <a:tabLst>
                <a:tab pos="36195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lea eax, array	; mov eax, OFFSET array</a:t>
            </a:r>
          </a:p>
          <a:p>
            <a:pPr marL="361950" lvl="1" algn="l">
              <a:tabLst>
                <a:tab pos="361950" algn="l"/>
                <a:tab pos="4114800" algn="l"/>
              </a:tabLst>
            </a:pPr>
            <a:endParaRPr lang="en-US" b="1">
              <a:latin typeface="Courier New" pitchFamily="49" charset="0"/>
            </a:endParaRPr>
          </a:p>
          <a:p>
            <a:pPr marL="361950" lvl="1" algn="l">
              <a:tabLst>
                <a:tab pos="36195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lea eax, array[esi]	; mov eax, esi</a:t>
            </a:r>
          </a:p>
          <a:p>
            <a:pPr marL="361950" lvl="1" algn="l">
              <a:tabLst>
                <a:tab pos="36195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; add eax, OFFSET array</a:t>
            </a:r>
          </a:p>
          <a:p>
            <a:pPr marL="361950" lvl="1" algn="l">
              <a:tabLst>
                <a:tab pos="361950" algn="l"/>
                <a:tab pos="4114800" algn="l"/>
              </a:tabLst>
            </a:pPr>
            <a:endParaRPr lang="en-US" b="1">
              <a:latin typeface="Courier New" pitchFamily="49" charset="0"/>
            </a:endParaRPr>
          </a:p>
          <a:p>
            <a:pPr marL="361950" lvl="1" algn="l">
              <a:tabLst>
                <a:tab pos="36195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lea eax, array[esi*2]	; mov eax, esi</a:t>
            </a:r>
          </a:p>
          <a:p>
            <a:pPr marL="361950" lvl="1" algn="l">
              <a:tabLst>
                <a:tab pos="36195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; add eax, eax</a:t>
            </a:r>
          </a:p>
          <a:p>
            <a:pPr marL="361950" lvl="1" algn="l">
              <a:tabLst>
                <a:tab pos="36195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; add eax, OFFSET array</a:t>
            </a:r>
          </a:p>
          <a:p>
            <a:pPr marL="361950" lvl="1" algn="l">
              <a:tabLst>
                <a:tab pos="361950" algn="l"/>
                <a:tab pos="4114800" algn="l"/>
              </a:tabLst>
            </a:pPr>
            <a:endParaRPr lang="en-US" b="1">
              <a:latin typeface="Courier New" pitchFamily="49" charset="0"/>
            </a:endParaRPr>
          </a:p>
          <a:p>
            <a:pPr marL="361950" lvl="1" algn="l">
              <a:tabLst>
                <a:tab pos="36195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lea eax, [ebx+esi*2]	; mov eax, esi</a:t>
            </a:r>
          </a:p>
          <a:p>
            <a:pPr marL="361950" lvl="1" algn="l">
              <a:tabLst>
                <a:tab pos="36195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; add eax, eax</a:t>
            </a:r>
          </a:p>
          <a:p>
            <a:pPr marL="361950" lvl="1" algn="l">
              <a:tabLst>
                <a:tab pos="36195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; add eax, ebx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. . .</a:t>
            </a:r>
          </a:p>
        </p:txBody>
      </p:sp>
      <p:sp>
        <p:nvSpPr>
          <p:cNvPr id="4710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Operand Types</a:t>
            </a:r>
          </a:p>
          <a:p>
            <a:pPr eaLnBrk="1" hangingPunct="1"/>
            <a:r>
              <a:rPr lang="en-US" smtClean="0"/>
              <a:t>Data Transfer Instructions</a:t>
            </a:r>
          </a:p>
          <a:p>
            <a:pPr eaLnBrk="1" hangingPunct="1"/>
            <a:r>
              <a:rPr lang="en-US" smtClean="0"/>
              <a:t>Addition and Subtraction</a:t>
            </a:r>
          </a:p>
          <a:p>
            <a:pPr eaLnBrk="1" hangingPunct="1"/>
            <a:r>
              <a:rPr lang="en-US" smtClean="0"/>
              <a:t>Addressing Modes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Jump and Loop Instructions</a:t>
            </a:r>
          </a:p>
          <a:p>
            <a:pPr eaLnBrk="1" hangingPunct="1"/>
            <a:r>
              <a:rPr lang="en-US" smtClean="0"/>
              <a:t>Example Programs</a:t>
            </a:r>
          </a:p>
          <a:p>
            <a:pPr lvl="1" eaLnBrk="1" hangingPunct="1"/>
            <a:r>
              <a:rPr lang="en-US" smtClean="0"/>
              <a:t>Copying a String</a:t>
            </a:r>
          </a:p>
          <a:p>
            <a:pPr lvl="1" eaLnBrk="1" hangingPunct="1"/>
            <a:r>
              <a:rPr lang="en-US" smtClean="0"/>
              <a:t>Summing an Array of Integers</a:t>
            </a:r>
          </a:p>
          <a:p>
            <a:pPr eaLnBrk="1" hangingPunct="1"/>
            <a:r>
              <a:rPr lang="en-US" smtClean="0"/>
              <a:t>PC-Relative Addressing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JMP Instruction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43000"/>
              </a:spcBef>
            </a:pPr>
            <a:r>
              <a:rPr lang="en-US" smtClean="0"/>
              <a:t>JMP is an </a:t>
            </a:r>
            <a:r>
              <a:rPr lang="en-US" smtClean="0">
                <a:solidFill>
                  <a:srgbClr val="FF0000"/>
                </a:solidFill>
              </a:rPr>
              <a:t>unconditional jump</a:t>
            </a:r>
            <a:r>
              <a:rPr lang="en-US" smtClean="0"/>
              <a:t> to a destination instruction</a:t>
            </a:r>
          </a:p>
          <a:p>
            <a:pPr eaLnBrk="1" hangingPunct="1">
              <a:spcBef>
                <a:spcPct val="43000"/>
              </a:spcBef>
            </a:pPr>
            <a:r>
              <a:rPr lang="en-US" smtClean="0"/>
              <a:t>Syntax: </a:t>
            </a:r>
            <a:r>
              <a:rPr lang="en-US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JMP </a:t>
            </a:r>
            <a:r>
              <a:rPr lang="en-US" b="1" i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destination</a:t>
            </a:r>
            <a:endParaRPr lang="en-US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43000"/>
              </a:spcBef>
            </a:pPr>
            <a:r>
              <a:rPr lang="en-US" smtClean="0"/>
              <a:t>JMP causes the modification of the EIP register</a:t>
            </a:r>
          </a:p>
          <a:p>
            <a:pPr eaLnBrk="1" hangingPunct="1">
              <a:spcBef>
                <a:spcPct val="43000"/>
              </a:spcBef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i="1" smtClean="0"/>
              <a:t>EIP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 </a:t>
            </a:r>
            <a:r>
              <a:rPr lang="en-US" i="1" smtClean="0">
                <a:sym typeface="Symbol" pitchFamily="18" charset="2"/>
              </a:rPr>
              <a:t>destination address</a:t>
            </a:r>
          </a:p>
          <a:p>
            <a:pPr eaLnBrk="1" hangingPunct="1">
              <a:spcBef>
                <a:spcPct val="43000"/>
              </a:spcBef>
            </a:pPr>
            <a:r>
              <a:rPr lang="en-US" smtClean="0">
                <a:sym typeface="Symbol" pitchFamily="18" charset="2"/>
              </a:rPr>
              <a:t>A </a:t>
            </a:r>
            <a:r>
              <a:rPr lang="en-US" smtClean="0">
                <a:solidFill>
                  <a:srgbClr val="FF0000"/>
                </a:solidFill>
                <a:sym typeface="Symbol" pitchFamily="18" charset="2"/>
              </a:rPr>
              <a:t>label</a:t>
            </a:r>
            <a:r>
              <a:rPr lang="en-US" smtClean="0">
                <a:sym typeface="Symbol" pitchFamily="18" charset="2"/>
              </a:rPr>
              <a:t> is used to identify the destination address</a:t>
            </a:r>
          </a:p>
          <a:p>
            <a:pPr eaLnBrk="1" hangingPunct="1">
              <a:spcBef>
                <a:spcPct val="43000"/>
              </a:spcBef>
            </a:pPr>
            <a:r>
              <a:rPr lang="en-US" smtClean="0">
                <a:sym typeface="Symbol" pitchFamily="18" charset="2"/>
              </a:rPr>
              <a:t>Example:</a:t>
            </a:r>
          </a:p>
          <a:p>
            <a:pPr eaLnBrk="1" hangingPunct="1">
              <a:spcBef>
                <a:spcPct val="43000"/>
              </a:spcBef>
            </a:pPr>
            <a:endParaRPr lang="en-US" smtClean="0"/>
          </a:p>
          <a:p>
            <a:pPr eaLnBrk="1" hangingPunct="1">
              <a:spcBef>
                <a:spcPct val="43000"/>
              </a:spcBef>
            </a:pPr>
            <a:endParaRPr lang="en-US" smtClean="0"/>
          </a:p>
          <a:p>
            <a:pPr eaLnBrk="1" hangingPunct="1">
              <a:spcBef>
                <a:spcPct val="43000"/>
              </a:spcBef>
            </a:pPr>
            <a:r>
              <a:rPr lang="en-US" smtClean="0"/>
              <a:t>JMP provides an easy way to create a loop</a:t>
            </a:r>
          </a:p>
          <a:p>
            <a:pPr lvl="1" eaLnBrk="1" hangingPunct="1">
              <a:spcBef>
                <a:spcPct val="43000"/>
              </a:spcBef>
            </a:pPr>
            <a:r>
              <a:rPr lang="en-US" smtClean="0"/>
              <a:t>Loop will continue endlessly unless we find a way to terminate it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2382838" y="3889375"/>
            <a:ext cx="2443162" cy="1325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90000" bIns="0"/>
          <a:lstStyle/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top: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. . .</a:t>
            </a:r>
          </a:p>
          <a:p>
            <a:pPr algn="l">
              <a:spcBef>
                <a:spcPct val="4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jmp top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LOOP Instruction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LOOP instruction creates a counting loop</a:t>
            </a:r>
          </a:p>
          <a:p>
            <a:pPr eaLnBrk="1" hangingPunct="1"/>
            <a:r>
              <a:rPr lang="en-US" smtClean="0"/>
              <a:t>Syntax:	</a:t>
            </a:r>
            <a:r>
              <a:rPr lang="en-US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LOOP </a:t>
            </a:r>
            <a:r>
              <a:rPr lang="en-US" b="1" i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destination</a:t>
            </a:r>
          </a:p>
          <a:p>
            <a:pPr eaLnBrk="1" hangingPunct="1"/>
            <a:r>
              <a:rPr lang="en-US" smtClean="0"/>
              <a:t>Logic:	ECX </a:t>
            </a:r>
            <a:r>
              <a:rPr lang="en-US" smtClean="0">
                <a:sym typeface="Symbol" pitchFamily="18" charset="2"/>
              </a:rPr>
              <a:t> ECX – 1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	if ECX != 0, jump to </a:t>
            </a:r>
            <a:r>
              <a:rPr lang="en-US" i="1" smtClean="0">
                <a:sym typeface="Symbol" pitchFamily="18" charset="2"/>
              </a:rPr>
              <a:t>destination </a:t>
            </a:r>
            <a:r>
              <a:rPr lang="en-US" smtClean="0">
                <a:sym typeface="Symbol" pitchFamily="18" charset="2"/>
              </a:rPr>
              <a:t>label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ECX register is used as a counter to count the iterations</a:t>
            </a:r>
          </a:p>
          <a:p>
            <a:pPr eaLnBrk="1" hangingPunct="1"/>
            <a:r>
              <a:rPr lang="en-US" smtClean="0"/>
              <a:t>Example: calculate the sum of integers from 1 to 100</a:t>
            </a:r>
          </a:p>
        </p:txBody>
      </p:sp>
      <p:sp>
        <p:nvSpPr>
          <p:cNvPr id="842756" name="Text Box 4"/>
          <p:cNvSpPr txBox="1">
            <a:spLocks noChangeArrowheads="1"/>
          </p:cNvSpPr>
          <p:nvPr/>
        </p:nvSpPr>
        <p:spPr bwMode="auto">
          <a:xfrm>
            <a:off x="942975" y="4294188"/>
            <a:ext cx="6854825" cy="1900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90000" bIns="0"/>
          <a:lstStyle/>
          <a:p>
            <a:pPr algn="l">
              <a:spcBef>
                <a:spcPct val="10000"/>
              </a:spcBef>
              <a:tabLst>
                <a:tab pos="457200" algn="l"/>
                <a:tab pos="286702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mov  eax, 0	; sum   = eax</a:t>
            </a:r>
          </a:p>
          <a:p>
            <a:pPr algn="l">
              <a:spcBef>
                <a:spcPct val="10000"/>
              </a:spcBef>
              <a:tabLst>
                <a:tab pos="457200" algn="l"/>
                <a:tab pos="286702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mov  ecx, 100	; count = ecx</a:t>
            </a:r>
          </a:p>
          <a:p>
            <a:pPr algn="l">
              <a:spcBef>
                <a:spcPct val="10000"/>
              </a:spcBef>
              <a:tabLst>
                <a:tab pos="457200" algn="l"/>
                <a:tab pos="286702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L1:</a:t>
            </a:r>
          </a:p>
          <a:p>
            <a:pPr algn="l">
              <a:spcBef>
                <a:spcPct val="10000"/>
              </a:spcBef>
              <a:tabLst>
                <a:tab pos="457200" algn="l"/>
                <a:tab pos="286702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add  eax, ecx	; accumulate sum in eax </a:t>
            </a:r>
          </a:p>
          <a:p>
            <a:pPr algn="l">
              <a:spcBef>
                <a:spcPct val="10000"/>
              </a:spcBef>
              <a:tabLst>
                <a:tab pos="457200" algn="l"/>
                <a:tab pos="286702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loop L1	; decrement ecx until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42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275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Your turn . . .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457200" y="1600200"/>
            <a:ext cx="52673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What will be the final value of EAX?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6218238" y="1392238"/>
            <a:ext cx="2443162" cy="2036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37160" bIns="137160"/>
          <a:lstStyle/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mov  eax,6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mov  ecx,4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L1: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inc  eax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loop L1</a:t>
            </a:r>
          </a:p>
        </p:txBody>
      </p:sp>
      <p:sp>
        <p:nvSpPr>
          <p:cNvPr id="729093" name="Text Box 5"/>
          <p:cNvSpPr txBox="1">
            <a:spLocks noChangeArrowheads="1"/>
          </p:cNvSpPr>
          <p:nvPr/>
        </p:nvSpPr>
        <p:spPr bwMode="auto">
          <a:xfrm>
            <a:off x="457200" y="3827463"/>
            <a:ext cx="5497513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How many times will the loop execute?</a:t>
            </a:r>
          </a:p>
        </p:txBody>
      </p:sp>
      <p:sp>
        <p:nvSpPr>
          <p:cNvPr id="729094" name="Text Box 6"/>
          <p:cNvSpPr txBox="1">
            <a:spLocks noChangeArrowheads="1"/>
          </p:cNvSpPr>
          <p:nvPr/>
        </p:nvSpPr>
        <p:spPr bwMode="auto">
          <a:xfrm>
            <a:off x="6223000" y="4119563"/>
            <a:ext cx="2438400" cy="1958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37160" bIns="137160"/>
          <a:lstStyle/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mov  eax,1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mov  ecx,0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L2: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dec  eax</a:t>
            </a:r>
          </a:p>
          <a:p>
            <a:pPr algn="l">
              <a:spcBef>
                <a:spcPct val="1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loop L2</a:t>
            </a:r>
          </a:p>
        </p:txBody>
      </p:sp>
      <p:sp>
        <p:nvSpPr>
          <p:cNvPr id="729095" name="Text Box 7"/>
          <p:cNvSpPr txBox="1">
            <a:spLocks noChangeArrowheads="1"/>
          </p:cNvSpPr>
          <p:nvPr/>
        </p:nvSpPr>
        <p:spPr bwMode="auto">
          <a:xfrm>
            <a:off x="1000125" y="2103438"/>
            <a:ext cx="2554288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Solution: 10</a:t>
            </a:r>
          </a:p>
        </p:txBody>
      </p:sp>
      <p:sp>
        <p:nvSpPr>
          <p:cNvPr id="729096" name="Text Box 8"/>
          <p:cNvSpPr txBox="1">
            <a:spLocks noChangeArrowheads="1"/>
          </p:cNvSpPr>
          <p:nvPr/>
        </p:nvSpPr>
        <p:spPr bwMode="auto">
          <a:xfrm>
            <a:off x="1000125" y="4391025"/>
            <a:ext cx="4494213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Solution: 2</a:t>
            </a:r>
            <a:r>
              <a:rPr lang="en-US" sz="2400" baseline="30000">
                <a:solidFill>
                  <a:srgbClr val="FF0000"/>
                </a:solidFill>
              </a:rPr>
              <a:t>32</a:t>
            </a:r>
            <a:r>
              <a:rPr lang="en-US" sz="2400">
                <a:solidFill>
                  <a:srgbClr val="FF0000"/>
                </a:solidFill>
              </a:rPr>
              <a:t> = 4,294,967,296</a:t>
            </a:r>
          </a:p>
        </p:txBody>
      </p:sp>
      <p:sp>
        <p:nvSpPr>
          <p:cNvPr id="729097" name="Text Box 9"/>
          <p:cNvSpPr txBox="1">
            <a:spLocks noChangeArrowheads="1"/>
          </p:cNvSpPr>
          <p:nvPr/>
        </p:nvSpPr>
        <p:spPr bwMode="auto">
          <a:xfrm>
            <a:off x="482600" y="4937125"/>
            <a:ext cx="52673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What will be the final value of EAX?</a:t>
            </a:r>
          </a:p>
        </p:txBody>
      </p:sp>
      <p:sp>
        <p:nvSpPr>
          <p:cNvPr id="729098" name="Text Box 10"/>
          <p:cNvSpPr txBox="1">
            <a:spLocks noChangeArrowheads="1"/>
          </p:cNvSpPr>
          <p:nvPr/>
        </p:nvSpPr>
        <p:spPr bwMode="auto">
          <a:xfrm>
            <a:off x="1000125" y="5445125"/>
            <a:ext cx="39751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Solution: same value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2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2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2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2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2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9093" grpId="0"/>
      <p:bldP spid="729094" grpId="0" animBg="1"/>
      <p:bldP spid="729095" grpId="0" autoUpdateAnimBg="0"/>
      <p:bldP spid="729096" grpId="0" autoUpdateAnimBg="0"/>
      <p:bldP spid="729097" grpId="0"/>
      <p:bldP spid="729098" grpId="0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Nested Loop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769938" y="1100138"/>
            <a:ext cx="7604125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2400"/>
              <a:t>If you need to code a loop within a loop, you must save the outer loop counter's ECX value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769938" y="2335213"/>
            <a:ext cx="7604125" cy="38592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90000" bIns="0"/>
          <a:lstStyle/>
          <a:p>
            <a:pPr algn="l">
              <a:tabLst>
                <a:tab pos="457200" algn="l"/>
                <a:tab pos="2867025" algn="l"/>
              </a:tabLst>
            </a:pPr>
            <a:r>
              <a:rPr lang="en-US" b="1">
                <a:latin typeface="Courier New" pitchFamily="49" charset="0"/>
              </a:rPr>
              <a:t>.DATA</a:t>
            </a:r>
          </a:p>
          <a:p>
            <a:pPr algn="l">
              <a:tabLst>
                <a:tab pos="457200" algn="l"/>
                <a:tab pos="2867025" algn="l"/>
              </a:tabLst>
            </a:pPr>
            <a:r>
              <a:rPr lang="en-US" b="1">
                <a:latin typeface="Courier New" pitchFamily="49" charset="0"/>
              </a:rPr>
              <a:t>	count DWORD ?</a:t>
            </a:r>
          </a:p>
          <a:p>
            <a:pPr algn="l">
              <a:tabLst>
                <a:tab pos="457200" algn="l"/>
                <a:tab pos="2867025" algn="l"/>
              </a:tabLst>
            </a:pPr>
            <a:r>
              <a:rPr lang="en-US" b="1">
                <a:latin typeface="Courier New" pitchFamily="49" charset="0"/>
              </a:rPr>
              <a:t>.CODE</a:t>
            </a:r>
          </a:p>
          <a:p>
            <a:pPr algn="l">
              <a:tabLst>
                <a:tab pos="457200" algn="l"/>
                <a:tab pos="2867025" algn="l"/>
              </a:tabLst>
            </a:pPr>
            <a:r>
              <a:rPr lang="en-US" b="1">
                <a:latin typeface="Courier New" pitchFamily="49" charset="0"/>
              </a:rPr>
              <a:t>	mov ecx, 100	; set outer loop count to 100</a:t>
            </a:r>
          </a:p>
          <a:p>
            <a:pPr algn="l">
              <a:tabLst>
                <a:tab pos="457200" algn="l"/>
                <a:tab pos="2867025" algn="l"/>
              </a:tabLst>
            </a:pPr>
            <a:r>
              <a:rPr lang="en-US" b="1">
                <a:latin typeface="Courier New" pitchFamily="49" charset="0"/>
              </a:rPr>
              <a:t>L1:</a:t>
            </a:r>
          </a:p>
          <a:p>
            <a:pPr algn="l">
              <a:tabLst>
                <a:tab pos="457200" algn="l"/>
                <a:tab pos="2867025" algn="l"/>
              </a:tabLst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	</a:t>
            </a:r>
            <a:r>
              <a:rPr lang="en-US" b="1">
                <a:solidFill>
                  <a:srgbClr val="FF0000"/>
                </a:solidFill>
                <a:latin typeface="Courier New" pitchFamily="49" charset="0"/>
              </a:rPr>
              <a:t>mov count, ecx	; save outer loop count</a:t>
            </a:r>
          </a:p>
          <a:p>
            <a:pPr algn="l">
              <a:tabLst>
                <a:tab pos="457200" algn="l"/>
                <a:tab pos="2867025" algn="l"/>
              </a:tabLst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	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mov ecx, 20	; set inner loop count to 20</a:t>
            </a:r>
          </a:p>
          <a:p>
            <a:pPr algn="l">
              <a:tabLst>
                <a:tab pos="457200" algn="l"/>
                <a:tab pos="2867025" algn="l"/>
              </a:tabLst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L2: .</a:t>
            </a:r>
          </a:p>
          <a:p>
            <a:pPr lvl="1" algn="l">
              <a:tabLst>
                <a:tab pos="457200" algn="l"/>
                <a:tab pos="2867025" algn="l"/>
              </a:tabLst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 .</a:t>
            </a:r>
          </a:p>
          <a:p>
            <a:pPr lvl="1" algn="l">
              <a:tabLst>
                <a:tab pos="457200" algn="l"/>
                <a:tab pos="2867025" algn="l"/>
              </a:tabLst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loop L2	; repeat the inner loop</a:t>
            </a:r>
          </a:p>
          <a:p>
            <a:pPr algn="l">
              <a:tabLst>
                <a:tab pos="457200" algn="l"/>
                <a:tab pos="2867025" algn="l"/>
              </a:tabLst>
            </a:pPr>
            <a:r>
              <a:rPr lang="en-US" b="1">
                <a:latin typeface="Courier New" pitchFamily="49" charset="0"/>
              </a:rPr>
              <a:t>	</a:t>
            </a:r>
            <a:r>
              <a:rPr lang="en-US" b="1">
                <a:solidFill>
                  <a:srgbClr val="FF0000"/>
                </a:solidFill>
                <a:latin typeface="Courier New" pitchFamily="49" charset="0"/>
              </a:rPr>
              <a:t>mov ecx, count	; restore outer loop count</a:t>
            </a:r>
          </a:p>
          <a:p>
            <a:pPr algn="l">
              <a:tabLst>
                <a:tab pos="457200" algn="l"/>
                <a:tab pos="2867025" algn="l"/>
              </a:tabLst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	</a:t>
            </a:r>
            <a:r>
              <a:rPr lang="en-US" b="1">
                <a:latin typeface="Courier New" pitchFamily="49" charset="0"/>
              </a:rPr>
              <a:t>loop L1	; repeat the outer loop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. . .</a:t>
            </a:r>
          </a:p>
        </p:txBody>
      </p:sp>
      <p:sp>
        <p:nvSpPr>
          <p:cNvPr id="5222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Operand Types</a:t>
            </a:r>
          </a:p>
          <a:p>
            <a:pPr eaLnBrk="1" hangingPunct="1"/>
            <a:r>
              <a:rPr lang="en-US" smtClean="0"/>
              <a:t>Data Transfer Instructions</a:t>
            </a:r>
          </a:p>
          <a:p>
            <a:pPr eaLnBrk="1" hangingPunct="1"/>
            <a:r>
              <a:rPr lang="en-US" smtClean="0"/>
              <a:t>Addition and Subtraction</a:t>
            </a:r>
          </a:p>
          <a:p>
            <a:pPr eaLnBrk="1" hangingPunct="1"/>
            <a:r>
              <a:rPr lang="en-US" smtClean="0"/>
              <a:t>Addressing Modes</a:t>
            </a:r>
          </a:p>
          <a:p>
            <a:pPr eaLnBrk="1" hangingPunct="1"/>
            <a:r>
              <a:rPr lang="en-US" smtClean="0"/>
              <a:t>Jump and Loop Instructions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Example Programs</a:t>
            </a:r>
          </a:p>
          <a:p>
            <a:pPr lvl="1" eaLnBrk="1" hangingPunct="1"/>
            <a:r>
              <a:rPr lang="en-US" smtClean="0">
                <a:solidFill>
                  <a:srgbClr val="FF0000"/>
                </a:solidFill>
              </a:rPr>
              <a:t>Copying a String</a:t>
            </a:r>
          </a:p>
          <a:p>
            <a:pPr lvl="1" eaLnBrk="1" hangingPunct="1"/>
            <a:r>
              <a:rPr lang="en-US" smtClean="0">
                <a:solidFill>
                  <a:srgbClr val="FF0000"/>
                </a:solidFill>
              </a:rPr>
              <a:t>Summing an Array of Integers</a:t>
            </a:r>
          </a:p>
          <a:p>
            <a:pPr eaLnBrk="1" hangingPunct="1"/>
            <a:r>
              <a:rPr lang="en-US" smtClean="0"/>
              <a:t>PC-Relative Addressing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. . .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Operand Types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Data Transfer Instructions</a:t>
            </a:r>
          </a:p>
          <a:p>
            <a:pPr eaLnBrk="1" hangingPunct="1"/>
            <a:r>
              <a:rPr lang="en-US" smtClean="0"/>
              <a:t>Addition and Subtraction</a:t>
            </a:r>
          </a:p>
          <a:p>
            <a:pPr eaLnBrk="1" hangingPunct="1"/>
            <a:r>
              <a:rPr lang="en-US" smtClean="0"/>
              <a:t>Addressing Modes</a:t>
            </a:r>
          </a:p>
          <a:p>
            <a:pPr eaLnBrk="1" hangingPunct="1"/>
            <a:r>
              <a:rPr lang="en-US" smtClean="0"/>
              <a:t>Jump and Loop Instructions</a:t>
            </a:r>
          </a:p>
          <a:p>
            <a:pPr eaLnBrk="1" hangingPunct="1"/>
            <a:r>
              <a:rPr lang="en-US" smtClean="0"/>
              <a:t>Example Programs</a:t>
            </a:r>
          </a:p>
          <a:p>
            <a:pPr lvl="1" eaLnBrk="1" hangingPunct="1"/>
            <a:r>
              <a:rPr lang="en-US" smtClean="0"/>
              <a:t>Copying a String</a:t>
            </a:r>
          </a:p>
          <a:p>
            <a:pPr lvl="1" eaLnBrk="1" hangingPunct="1"/>
            <a:r>
              <a:rPr lang="en-US" smtClean="0"/>
              <a:t>Summing an Array of Integers</a:t>
            </a:r>
          </a:p>
          <a:p>
            <a:pPr eaLnBrk="1" hangingPunct="1"/>
            <a:r>
              <a:rPr lang="en-US" smtClean="0"/>
              <a:t>PC-Relative Addressing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Copying a String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762000" y="1930400"/>
            <a:ext cx="7669213" cy="4321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90000" bIns="0"/>
          <a:lstStyle/>
          <a:p>
            <a:pPr algn="l">
              <a:tabLst>
                <a:tab pos="457200" algn="l"/>
                <a:tab pos="3943350" algn="l"/>
              </a:tabLst>
            </a:pPr>
            <a:r>
              <a:rPr lang="en-US" sz="1800" b="1">
                <a:latin typeface="Courier New" pitchFamily="49" charset="0"/>
              </a:rPr>
              <a:t>.DATA</a:t>
            </a:r>
          </a:p>
          <a:p>
            <a:pPr algn="l">
              <a:tabLst>
                <a:tab pos="457200" algn="l"/>
                <a:tab pos="3943350" algn="l"/>
              </a:tabLst>
            </a:pPr>
            <a:r>
              <a:rPr lang="en-US" sz="1800" b="1">
                <a:latin typeface="Courier New" pitchFamily="49" charset="0"/>
              </a:rPr>
              <a:t>	source  BYTE  "This is the source string",0</a:t>
            </a:r>
          </a:p>
          <a:p>
            <a:pPr algn="l">
              <a:tabLst>
                <a:tab pos="457200" algn="l"/>
                <a:tab pos="3943350" algn="l"/>
              </a:tabLst>
            </a:pPr>
            <a:r>
              <a:rPr lang="en-US" sz="1800" b="1">
                <a:latin typeface="Courier New" pitchFamily="49" charset="0"/>
              </a:rPr>
              <a:t>	target  BYTE  </a:t>
            </a: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SIZEOF source</a:t>
            </a:r>
            <a:r>
              <a:rPr lang="en-US" sz="1800" b="1">
                <a:latin typeface="Courier New" pitchFamily="49" charset="0"/>
              </a:rPr>
              <a:t> DUP(0)</a:t>
            </a:r>
          </a:p>
          <a:p>
            <a:pPr algn="l">
              <a:tabLst>
                <a:tab pos="457200" algn="l"/>
                <a:tab pos="3943350" algn="l"/>
              </a:tabLst>
            </a:pPr>
            <a:r>
              <a:rPr lang="en-US" sz="1800" b="1">
                <a:latin typeface="Courier New" pitchFamily="49" charset="0"/>
              </a:rPr>
              <a:t>.CODE</a:t>
            </a:r>
          </a:p>
          <a:p>
            <a:pPr algn="l">
              <a:tabLst>
                <a:tab pos="457200" algn="l"/>
                <a:tab pos="3943350" algn="l"/>
              </a:tabLst>
            </a:pPr>
            <a:r>
              <a:rPr lang="en-US" sz="1800" b="1">
                <a:latin typeface="Courier New" pitchFamily="49" charset="0"/>
              </a:rPr>
              <a:t>main PROC</a:t>
            </a:r>
          </a:p>
          <a:p>
            <a:pPr algn="l">
              <a:tabLst>
                <a:tab pos="457200" algn="l"/>
                <a:tab pos="3943350" algn="l"/>
              </a:tabLst>
            </a:pPr>
            <a:r>
              <a:rPr lang="en-US" sz="1800" b="1">
                <a:latin typeface="Courier New" pitchFamily="49" charset="0"/>
              </a:rPr>
              <a:t>	mov  esi,0	; index register</a:t>
            </a:r>
          </a:p>
          <a:p>
            <a:pPr algn="l">
              <a:tabLst>
                <a:tab pos="457200" algn="l"/>
                <a:tab pos="3943350" algn="l"/>
              </a:tabLst>
            </a:pPr>
            <a:r>
              <a:rPr lang="en-US" sz="1800" b="1">
                <a:latin typeface="Courier New" pitchFamily="49" charset="0"/>
              </a:rPr>
              <a:t>	mov  ecx, SIZEOF source	; loop counter</a:t>
            </a:r>
          </a:p>
          <a:p>
            <a:pPr algn="l">
              <a:tabLst>
                <a:tab pos="457200" algn="l"/>
                <a:tab pos="3943350" algn="l"/>
              </a:tabLst>
            </a:pPr>
            <a:r>
              <a:rPr lang="en-US" sz="1800" b="1">
                <a:latin typeface="Courier New" pitchFamily="49" charset="0"/>
              </a:rPr>
              <a:t>L1:</a:t>
            </a:r>
          </a:p>
          <a:p>
            <a:pPr algn="l">
              <a:tabLst>
                <a:tab pos="457200" algn="l"/>
                <a:tab pos="3943350" algn="l"/>
              </a:tabLst>
            </a:pPr>
            <a:r>
              <a:rPr lang="en-US" sz="1800" b="1">
                <a:latin typeface="Courier New" pitchFamily="49" charset="0"/>
              </a:rPr>
              <a:t>	mov  al,source[esi]	; get char from source</a:t>
            </a:r>
          </a:p>
          <a:p>
            <a:pPr algn="l">
              <a:tabLst>
                <a:tab pos="457200" algn="l"/>
                <a:tab pos="3943350" algn="l"/>
              </a:tabLst>
            </a:pPr>
            <a:r>
              <a:rPr lang="en-US" sz="1800" b="1">
                <a:latin typeface="Courier New" pitchFamily="49" charset="0"/>
              </a:rPr>
              <a:t>	mov  target[esi],al	; store it in the target</a:t>
            </a:r>
          </a:p>
          <a:p>
            <a:pPr algn="l">
              <a:tabLst>
                <a:tab pos="457200" algn="l"/>
                <a:tab pos="3943350" algn="l"/>
              </a:tabLst>
            </a:pPr>
            <a:r>
              <a:rPr lang="en-US" sz="1800" b="1">
                <a:latin typeface="Courier New" pitchFamily="49" charset="0"/>
              </a:rPr>
              <a:t>	inc  esi	; increment index</a:t>
            </a:r>
          </a:p>
          <a:p>
            <a:pPr algn="l">
              <a:tabLst>
                <a:tab pos="457200" algn="l"/>
                <a:tab pos="3943350" algn="l"/>
              </a:tabLst>
            </a:pPr>
            <a:r>
              <a:rPr lang="en-US" sz="1800" b="1">
                <a:latin typeface="Courier New" pitchFamily="49" charset="0"/>
              </a:rPr>
              <a:t>	loop L1	; loop for entire string</a:t>
            </a:r>
          </a:p>
          <a:p>
            <a:pPr algn="l">
              <a:tabLst>
                <a:tab pos="457200" algn="l"/>
                <a:tab pos="3943350" algn="l"/>
              </a:tabLst>
            </a:pPr>
            <a:r>
              <a:rPr lang="en-US" sz="1800" b="1">
                <a:latin typeface="Courier New" pitchFamily="49" charset="0"/>
              </a:rPr>
              <a:t>	exit</a:t>
            </a:r>
          </a:p>
          <a:p>
            <a:pPr algn="l">
              <a:tabLst>
                <a:tab pos="457200" algn="l"/>
                <a:tab pos="3943350" algn="l"/>
              </a:tabLst>
            </a:pPr>
            <a:r>
              <a:rPr lang="en-US" sz="1800" b="1">
                <a:latin typeface="Courier New" pitchFamily="49" charset="0"/>
              </a:rPr>
              <a:t>main ENDP</a:t>
            </a:r>
          </a:p>
          <a:p>
            <a:pPr algn="l">
              <a:tabLst>
                <a:tab pos="457200" algn="l"/>
                <a:tab pos="3943350" algn="l"/>
              </a:tabLst>
            </a:pPr>
            <a:r>
              <a:rPr lang="en-US" sz="1800" b="1">
                <a:latin typeface="Courier New" pitchFamily="49" charset="0"/>
              </a:rPr>
              <a:t>END main</a:t>
            </a:r>
          </a:p>
        </p:txBody>
      </p:sp>
      <p:sp>
        <p:nvSpPr>
          <p:cNvPr id="53252" name="Text Box 5"/>
          <p:cNvSpPr txBox="1">
            <a:spLocks noChangeArrowheads="1"/>
          </p:cNvSpPr>
          <p:nvPr/>
        </p:nvSpPr>
        <p:spPr bwMode="auto">
          <a:xfrm>
            <a:off x="712788" y="1177925"/>
            <a:ext cx="777716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The following code copies a string from </a:t>
            </a:r>
            <a:r>
              <a:rPr lang="en-US" sz="2400">
                <a:solidFill>
                  <a:schemeClr val="tx2"/>
                </a:solidFill>
              </a:rPr>
              <a:t>source</a:t>
            </a:r>
            <a:r>
              <a:rPr lang="en-US" sz="2400"/>
              <a:t> to </a:t>
            </a:r>
            <a:r>
              <a:rPr lang="en-US" sz="2400">
                <a:solidFill>
                  <a:schemeClr val="tx2"/>
                </a:solidFill>
              </a:rPr>
              <a:t>target</a:t>
            </a:r>
            <a:endParaRPr lang="en-US" sz="240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016250" y="2852738"/>
            <a:ext cx="2016125" cy="460375"/>
            <a:chOff x="1610" y="1761"/>
            <a:chExt cx="1270" cy="290"/>
          </a:xfrm>
        </p:grpSpPr>
        <p:sp>
          <p:nvSpPr>
            <p:cNvPr id="53257" name="Text Box 4"/>
            <p:cNvSpPr txBox="1">
              <a:spLocks noChangeArrowheads="1"/>
            </p:cNvSpPr>
            <p:nvPr/>
          </p:nvSpPr>
          <p:spPr bwMode="auto">
            <a:xfrm>
              <a:off x="1610" y="1870"/>
              <a:ext cx="1270" cy="181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FF0000"/>
                  </a:solidFill>
                </a:rPr>
                <a:t>Good use of SIZEOF</a:t>
              </a:r>
            </a:p>
          </p:txBody>
        </p:sp>
        <p:sp>
          <p:nvSpPr>
            <p:cNvPr id="53258" name="Line 6"/>
            <p:cNvSpPr>
              <a:spLocks noChangeShapeType="1"/>
            </p:cNvSpPr>
            <p:nvPr/>
          </p:nvSpPr>
          <p:spPr bwMode="auto">
            <a:xfrm flipV="1">
              <a:off x="1973" y="1761"/>
              <a:ext cx="0" cy="1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rIns="0" anchor="ctr"/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959100" y="4811713"/>
            <a:ext cx="1612900" cy="1152525"/>
            <a:chOff x="1864" y="3031"/>
            <a:chExt cx="1016" cy="726"/>
          </a:xfrm>
        </p:grpSpPr>
        <p:sp>
          <p:nvSpPr>
            <p:cNvPr id="53255" name="Text Box 10"/>
            <p:cNvSpPr txBox="1">
              <a:spLocks noChangeArrowheads="1"/>
            </p:cNvSpPr>
            <p:nvPr/>
          </p:nvSpPr>
          <p:spPr bwMode="auto">
            <a:xfrm>
              <a:off x="1864" y="3177"/>
              <a:ext cx="1016" cy="580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FF0000"/>
                  </a:solidFill>
                </a:rPr>
                <a:t>ESI is used to index source &amp; target strings</a:t>
              </a:r>
            </a:p>
          </p:txBody>
        </p:sp>
        <p:sp>
          <p:nvSpPr>
            <p:cNvPr id="53256" name="Line 11"/>
            <p:cNvSpPr>
              <a:spLocks noChangeShapeType="1"/>
            </p:cNvSpPr>
            <p:nvPr/>
          </p:nvSpPr>
          <p:spPr bwMode="auto">
            <a:xfrm flipV="1">
              <a:off x="1973" y="3031"/>
              <a:ext cx="0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rIns="0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Summing an Integer Array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482600" y="1873250"/>
            <a:ext cx="8178800" cy="4367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90000" bIns="0"/>
          <a:lstStyle/>
          <a:p>
            <a:pPr algn="l">
              <a:spcBef>
                <a:spcPct val="10000"/>
              </a:spcBef>
              <a:tabLst>
                <a:tab pos="457200" algn="l"/>
                <a:tab pos="4486275" algn="l"/>
              </a:tabLst>
            </a:pPr>
            <a:r>
              <a:rPr lang="en-US" sz="1800" b="1">
                <a:latin typeface="Courier New" pitchFamily="49" charset="0"/>
              </a:rPr>
              <a:t>.DATA</a:t>
            </a:r>
          </a:p>
          <a:p>
            <a:pPr algn="l">
              <a:spcBef>
                <a:spcPct val="10000"/>
              </a:spcBef>
              <a:tabLst>
                <a:tab pos="457200" algn="l"/>
                <a:tab pos="4486275" algn="l"/>
              </a:tabLst>
            </a:pPr>
            <a:r>
              <a:rPr lang="en-US" sz="1800" b="1">
                <a:latin typeface="Courier New" pitchFamily="49" charset="0"/>
              </a:rPr>
              <a:t>intarray WORD 100h,200h,300h,400h,500h,600h</a:t>
            </a:r>
          </a:p>
          <a:p>
            <a:pPr algn="l">
              <a:spcBef>
                <a:spcPct val="10000"/>
              </a:spcBef>
              <a:tabLst>
                <a:tab pos="457200" algn="l"/>
                <a:tab pos="4486275" algn="l"/>
              </a:tabLst>
            </a:pPr>
            <a:r>
              <a:rPr lang="en-US" sz="1800" b="1">
                <a:latin typeface="Courier New" pitchFamily="49" charset="0"/>
              </a:rPr>
              <a:t>.CODE</a:t>
            </a:r>
          </a:p>
          <a:p>
            <a:pPr algn="l">
              <a:spcBef>
                <a:spcPct val="10000"/>
              </a:spcBef>
              <a:tabLst>
                <a:tab pos="457200" algn="l"/>
                <a:tab pos="4486275" algn="l"/>
              </a:tabLst>
            </a:pPr>
            <a:r>
              <a:rPr lang="en-US" sz="1800" b="1">
                <a:latin typeface="Courier New" pitchFamily="49" charset="0"/>
              </a:rPr>
              <a:t>main PROC</a:t>
            </a:r>
          </a:p>
          <a:p>
            <a:pPr lvl="1" algn="l">
              <a:spcBef>
                <a:spcPct val="10000"/>
              </a:spcBef>
              <a:tabLst>
                <a:tab pos="457200" algn="l"/>
                <a:tab pos="4486275" algn="l"/>
              </a:tabLst>
            </a:pPr>
            <a:r>
              <a:rPr lang="en-US" sz="1800" b="1">
                <a:latin typeface="Courier New" pitchFamily="49" charset="0"/>
              </a:rPr>
              <a:t>mov esi, OFFSET intarray	; address of intarray</a:t>
            </a:r>
          </a:p>
          <a:p>
            <a:pPr lvl="1" algn="l">
              <a:spcBef>
                <a:spcPct val="10000"/>
              </a:spcBef>
              <a:tabLst>
                <a:tab pos="457200" algn="l"/>
                <a:tab pos="4486275" algn="l"/>
              </a:tabLst>
            </a:pPr>
            <a:r>
              <a:rPr lang="en-US" sz="1800" b="1">
                <a:latin typeface="Courier New" pitchFamily="49" charset="0"/>
              </a:rPr>
              <a:t>mov ecx, LENGTHOF intarray	; loop counter</a:t>
            </a:r>
          </a:p>
          <a:p>
            <a:pPr lvl="1" algn="l">
              <a:spcBef>
                <a:spcPct val="10000"/>
              </a:spcBef>
              <a:tabLst>
                <a:tab pos="457200" algn="l"/>
                <a:tab pos="4486275" algn="l"/>
              </a:tabLst>
            </a:pPr>
            <a:r>
              <a:rPr lang="en-US" sz="1800" b="1">
                <a:latin typeface="Courier New" pitchFamily="49" charset="0"/>
              </a:rPr>
              <a:t>mov ax,  0	; zero the accumulator</a:t>
            </a:r>
          </a:p>
          <a:p>
            <a:pPr algn="l">
              <a:spcBef>
                <a:spcPct val="10000"/>
              </a:spcBef>
              <a:tabLst>
                <a:tab pos="457200" algn="l"/>
                <a:tab pos="4486275" algn="l"/>
              </a:tabLst>
            </a:pPr>
            <a:r>
              <a:rPr lang="en-US" sz="1800" b="1">
                <a:latin typeface="Courier New" pitchFamily="49" charset="0"/>
              </a:rPr>
              <a:t>L1:</a:t>
            </a:r>
          </a:p>
          <a:p>
            <a:pPr lvl="1" algn="l">
              <a:spcBef>
                <a:spcPct val="10000"/>
              </a:spcBef>
              <a:tabLst>
                <a:tab pos="457200" algn="l"/>
                <a:tab pos="4486275" algn="l"/>
              </a:tabLst>
            </a:pPr>
            <a:r>
              <a:rPr lang="en-US" sz="1800" b="1">
                <a:latin typeface="Courier New" pitchFamily="49" charset="0"/>
              </a:rPr>
              <a:t>add ax,  [esi]	; accumulate sum in ax</a:t>
            </a:r>
          </a:p>
          <a:p>
            <a:pPr lvl="1" algn="l">
              <a:spcBef>
                <a:spcPct val="10000"/>
              </a:spcBef>
              <a:tabLst>
                <a:tab pos="457200" algn="l"/>
                <a:tab pos="4486275" algn="l"/>
              </a:tabLst>
            </a:pPr>
            <a:r>
              <a:rPr lang="en-US" sz="1800" b="1">
                <a:latin typeface="Courier New" pitchFamily="49" charset="0"/>
              </a:rPr>
              <a:t>add esi, 2	; point to next integer</a:t>
            </a:r>
          </a:p>
          <a:p>
            <a:pPr algn="l">
              <a:spcBef>
                <a:spcPct val="10000"/>
              </a:spcBef>
              <a:tabLst>
                <a:tab pos="457200" algn="l"/>
                <a:tab pos="4486275" algn="l"/>
              </a:tabLst>
            </a:pPr>
            <a:r>
              <a:rPr lang="en-US" sz="1800" b="1">
                <a:latin typeface="Courier New" pitchFamily="49" charset="0"/>
              </a:rPr>
              <a:t>	loop L1	; repeat until ecx = 0</a:t>
            </a:r>
          </a:p>
          <a:p>
            <a:pPr algn="l">
              <a:spcBef>
                <a:spcPct val="10000"/>
              </a:spcBef>
              <a:tabLst>
                <a:tab pos="457200" algn="l"/>
                <a:tab pos="4486275" algn="l"/>
              </a:tabLst>
            </a:pPr>
            <a:r>
              <a:rPr lang="en-US" sz="1800" b="1">
                <a:latin typeface="Courier New" pitchFamily="49" charset="0"/>
              </a:rPr>
              <a:t>	exit</a:t>
            </a:r>
          </a:p>
          <a:p>
            <a:pPr algn="l">
              <a:spcBef>
                <a:spcPct val="10000"/>
              </a:spcBef>
              <a:tabLst>
                <a:tab pos="457200" algn="l"/>
                <a:tab pos="4486275" algn="l"/>
              </a:tabLst>
            </a:pPr>
            <a:r>
              <a:rPr lang="en-US" sz="1800" b="1">
                <a:latin typeface="Courier New" pitchFamily="49" charset="0"/>
              </a:rPr>
              <a:t>main ENDP</a:t>
            </a:r>
          </a:p>
          <a:p>
            <a:pPr algn="l">
              <a:spcBef>
                <a:spcPct val="10000"/>
              </a:spcBef>
              <a:tabLst>
                <a:tab pos="457200" algn="l"/>
                <a:tab pos="4486275" algn="l"/>
              </a:tabLst>
            </a:pPr>
            <a:r>
              <a:rPr lang="en-US" sz="1800" b="1">
                <a:latin typeface="Courier New" pitchFamily="49" charset="0"/>
              </a:rPr>
              <a:t>END main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482600" y="1165225"/>
            <a:ext cx="8178800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37160" rIns="0" bIns="13716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/>
              <a:t>This program calculates the sum of an array of 16-bit integers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979613" y="4667250"/>
            <a:ext cx="4838700" cy="1470025"/>
            <a:chOff x="1356" y="2922"/>
            <a:chExt cx="3048" cy="926"/>
          </a:xfrm>
        </p:grpSpPr>
        <p:sp>
          <p:nvSpPr>
            <p:cNvPr id="54278" name="Line 5"/>
            <p:cNvSpPr>
              <a:spLocks noChangeShapeType="1"/>
            </p:cNvSpPr>
            <p:nvPr/>
          </p:nvSpPr>
          <p:spPr bwMode="auto">
            <a:xfrm>
              <a:off x="1755" y="2922"/>
              <a:ext cx="182" cy="4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4279" name="Text Box 6"/>
            <p:cNvSpPr txBox="1">
              <a:spLocks noChangeArrowheads="1"/>
            </p:cNvSpPr>
            <p:nvPr/>
          </p:nvSpPr>
          <p:spPr bwMode="auto">
            <a:xfrm>
              <a:off x="1356" y="3394"/>
              <a:ext cx="3048" cy="45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esi is used as a pointer</a:t>
              </a:r>
            </a:p>
            <a:p>
              <a:r>
                <a:rPr lang="en-US">
                  <a:solidFill>
                    <a:srgbClr val="FF0000"/>
                  </a:solidFill>
                </a:rPr>
                <a:t>contains the address of an array element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Summing an Integer Array – cont'd</a:t>
            </a:r>
          </a:p>
        </p:txBody>
      </p:sp>
      <p:sp>
        <p:nvSpPr>
          <p:cNvPr id="55299" name="Text Box 4"/>
          <p:cNvSpPr txBox="1">
            <a:spLocks noChangeArrowheads="1"/>
          </p:cNvSpPr>
          <p:nvPr/>
        </p:nvSpPr>
        <p:spPr bwMode="auto">
          <a:xfrm>
            <a:off x="482600" y="1873250"/>
            <a:ext cx="8178800" cy="4367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90000" bIns="0"/>
          <a:lstStyle/>
          <a:p>
            <a:pPr algn="l">
              <a:spcBef>
                <a:spcPct val="10000"/>
              </a:spcBef>
              <a:tabLst>
                <a:tab pos="457200" algn="l"/>
                <a:tab pos="4486275" algn="l"/>
              </a:tabLst>
            </a:pPr>
            <a:r>
              <a:rPr lang="en-US" sz="1800" b="1">
                <a:latin typeface="Courier New" pitchFamily="49" charset="0"/>
              </a:rPr>
              <a:t>.DATA</a:t>
            </a:r>
          </a:p>
          <a:p>
            <a:pPr algn="l">
              <a:spcBef>
                <a:spcPct val="10000"/>
              </a:spcBef>
              <a:tabLst>
                <a:tab pos="457200" algn="l"/>
                <a:tab pos="4486275" algn="l"/>
              </a:tabLst>
            </a:pPr>
            <a:r>
              <a:rPr lang="en-US" sz="1800" b="1">
                <a:latin typeface="Courier New" pitchFamily="49" charset="0"/>
              </a:rPr>
              <a:t>intarray DWORD 10000h,20000h,30000h,40000h,50000h,60000h</a:t>
            </a:r>
          </a:p>
          <a:p>
            <a:pPr algn="l">
              <a:spcBef>
                <a:spcPct val="10000"/>
              </a:spcBef>
              <a:tabLst>
                <a:tab pos="457200" algn="l"/>
                <a:tab pos="4486275" algn="l"/>
              </a:tabLst>
            </a:pPr>
            <a:r>
              <a:rPr lang="en-US" sz="1800" b="1">
                <a:latin typeface="Courier New" pitchFamily="49" charset="0"/>
              </a:rPr>
              <a:t>.CODE</a:t>
            </a:r>
          </a:p>
          <a:p>
            <a:pPr algn="l">
              <a:spcBef>
                <a:spcPct val="10000"/>
              </a:spcBef>
              <a:tabLst>
                <a:tab pos="457200" algn="l"/>
                <a:tab pos="4486275" algn="l"/>
              </a:tabLst>
            </a:pPr>
            <a:r>
              <a:rPr lang="en-US" sz="1800" b="1">
                <a:latin typeface="Courier New" pitchFamily="49" charset="0"/>
              </a:rPr>
              <a:t>main PROC</a:t>
            </a:r>
          </a:p>
          <a:p>
            <a:pPr lvl="1" algn="l">
              <a:spcBef>
                <a:spcPct val="10000"/>
              </a:spcBef>
              <a:tabLst>
                <a:tab pos="457200" algn="l"/>
                <a:tab pos="4486275" algn="l"/>
              </a:tabLst>
            </a:pPr>
            <a:r>
              <a:rPr lang="en-US" sz="1800" b="1">
                <a:latin typeface="Courier New" pitchFamily="49" charset="0"/>
              </a:rPr>
              <a:t>mov esi, 0	; index of intarray</a:t>
            </a:r>
          </a:p>
          <a:p>
            <a:pPr lvl="1" algn="l">
              <a:spcBef>
                <a:spcPct val="10000"/>
              </a:spcBef>
              <a:tabLst>
                <a:tab pos="457200" algn="l"/>
                <a:tab pos="4486275" algn="l"/>
              </a:tabLst>
            </a:pPr>
            <a:r>
              <a:rPr lang="en-US" sz="1800" b="1">
                <a:latin typeface="Courier New" pitchFamily="49" charset="0"/>
              </a:rPr>
              <a:t>mov ecx, LENGTHOF intarray	; loop counter</a:t>
            </a:r>
          </a:p>
          <a:p>
            <a:pPr lvl="1" algn="l">
              <a:spcBef>
                <a:spcPct val="10000"/>
              </a:spcBef>
              <a:tabLst>
                <a:tab pos="457200" algn="l"/>
                <a:tab pos="4486275" algn="l"/>
              </a:tabLst>
            </a:pPr>
            <a:r>
              <a:rPr lang="en-US" sz="1800" b="1">
                <a:latin typeface="Courier New" pitchFamily="49" charset="0"/>
              </a:rPr>
              <a:t>mov eax, 0	; zero the accumulator</a:t>
            </a:r>
          </a:p>
          <a:p>
            <a:pPr algn="l">
              <a:spcBef>
                <a:spcPct val="10000"/>
              </a:spcBef>
              <a:tabLst>
                <a:tab pos="457200" algn="l"/>
                <a:tab pos="4486275" algn="l"/>
              </a:tabLst>
            </a:pPr>
            <a:r>
              <a:rPr lang="en-US" sz="1800" b="1">
                <a:latin typeface="Courier New" pitchFamily="49" charset="0"/>
              </a:rPr>
              <a:t>L1:</a:t>
            </a:r>
          </a:p>
          <a:p>
            <a:pPr lvl="1" algn="l">
              <a:spcBef>
                <a:spcPct val="10000"/>
              </a:spcBef>
              <a:tabLst>
                <a:tab pos="457200" algn="l"/>
                <a:tab pos="4486275" algn="l"/>
              </a:tabLst>
            </a:pPr>
            <a:r>
              <a:rPr lang="en-US" sz="1800" b="1">
                <a:latin typeface="Courier New" pitchFamily="49" charset="0"/>
              </a:rPr>
              <a:t>add eax, intarray[esi*4]	; accumulate sum in eax</a:t>
            </a:r>
          </a:p>
          <a:p>
            <a:pPr lvl="1" algn="l">
              <a:spcBef>
                <a:spcPct val="10000"/>
              </a:spcBef>
              <a:tabLst>
                <a:tab pos="457200" algn="l"/>
                <a:tab pos="4486275" algn="l"/>
              </a:tabLst>
            </a:pPr>
            <a:r>
              <a:rPr lang="en-US" sz="1800" b="1">
                <a:latin typeface="Courier New" pitchFamily="49" charset="0"/>
              </a:rPr>
              <a:t>inc esi	; increment index</a:t>
            </a:r>
          </a:p>
          <a:p>
            <a:pPr algn="l">
              <a:spcBef>
                <a:spcPct val="10000"/>
              </a:spcBef>
              <a:tabLst>
                <a:tab pos="457200" algn="l"/>
                <a:tab pos="4486275" algn="l"/>
              </a:tabLst>
            </a:pPr>
            <a:r>
              <a:rPr lang="en-US" sz="1800" b="1">
                <a:latin typeface="Courier New" pitchFamily="49" charset="0"/>
              </a:rPr>
              <a:t>	loop L1	; repeat until ecx = 0</a:t>
            </a:r>
          </a:p>
          <a:p>
            <a:pPr algn="l">
              <a:spcBef>
                <a:spcPct val="10000"/>
              </a:spcBef>
              <a:tabLst>
                <a:tab pos="457200" algn="l"/>
                <a:tab pos="4486275" algn="l"/>
              </a:tabLst>
            </a:pPr>
            <a:r>
              <a:rPr lang="en-US" sz="1800" b="1">
                <a:latin typeface="Courier New" pitchFamily="49" charset="0"/>
              </a:rPr>
              <a:t>	exit</a:t>
            </a:r>
          </a:p>
          <a:p>
            <a:pPr algn="l">
              <a:spcBef>
                <a:spcPct val="10000"/>
              </a:spcBef>
              <a:tabLst>
                <a:tab pos="457200" algn="l"/>
                <a:tab pos="4486275" algn="l"/>
              </a:tabLst>
            </a:pPr>
            <a:r>
              <a:rPr lang="en-US" sz="1800" b="1">
                <a:latin typeface="Courier New" pitchFamily="49" charset="0"/>
              </a:rPr>
              <a:t>main ENDP</a:t>
            </a:r>
          </a:p>
          <a:p>
            <a:pPr algn="l">
              <a:spcBef>
                <a:spcPct val="10000"/>
              </a:spcBef>
              <a:tabLst>
                <a:tab pos="457200" algn="l"/>
                <a:tab pos="4486275" algn="l"/>
              </a:tabLst>
            </a:pPr>
            <a:r>
              <a:rPr lang="en-US" sz="1800" b="1">
                <a:latin typeface="Courier New" pitchFamily="49" charset="0"/>
              </a:rPr>
              <a:t>END main</a:t>
            </a:r>
          </a:p>
        </p:txBody>
      </p:sp>
      <p:sp>
        <p:nvSpPr>
          <p:cNvPr id="55300" name="Text Box 5"/>
          <p:cNvSpPr txBox="1">
            <a:spLocks noChangeArrowheads="1"/>
          </p:cNvSpPr>
          <p:nvPr/>
        </p:nvSpPr>
        <p:spPr bwMode="auto">
          <a:xfrm>
            <a:off x="482600" y="1165225"/>
            <a:ext cx="8178800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37160" rIns="0" bIns="13716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/>
              <a:t>This program calculates the sum of an array of 32-bit integers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246438" y="4695825"/>
            <a:ext cx="3571875" cy="1268413"/>
            <a:chOff x="2045" y="2958"/>
            <a:chExt cx="2250" cy="799"/>
          </a:xfrm>
        </p:grpSpPr>
        <p:sp>
          <p:nvSpPr>
            <p:cNvPr id="55302" name="Line 7"/>
            <p:cNvSpPr>
              <a:spLocks noChangeShapeType="1"/>
            </p:cNvSpPr>
            <p:nvPr/>
          </p:nvSpPr>
          <p:spPr bwMode="auto">
            <a:xfrm>
              <a:off x="2481" y="2958"/>
              <a:ext cx="0" cy="5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5303" name="Text Box 8"/>
            <p:cNvSpPr txBox="1">
              <a:spLocks noChangeArrowheads="1"/>
            </p:cNvSpPr>
            <p:nvPr/>
          </p:nvSpPr>
          <p:spPr bwMode="auto">
            <a:xfrm>
              <a:off x="2045" y="3495"/>
              <a:ext cx="2250" cy="262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esi is used as a scaled index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. . .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Operand Types</a:t>
            </a:r>
          </a:p>
          <a:p>
            <a:pPr eaLnBrk="1" hangingPunct="1"/>
            <a:r>
              <a:rPr lang="en-US" smtClean="0"/>
              <a:t>Data Transfer Instructions</a:t>
            </a:r>
          </a:p>
          <a:p>
            <a:pPr eaLnBrk="1" hangingPunct="1"/>
            <a:r>
              <a:rPr lang="en-US" smtClean="0"/>
              <a:t>Addition and Subtraction</a:t>
            </a:r>
          </a:p>
          <a:p>
            <a:pPr eaLnBrk="1" hangingPunct="1"/>
            <a:r>
              <a:rPr lang="en-US" smtClean="0"/>
              <a:t>Addressing Modes</a:t>
            </a:r>
          </a:p>
          <a:p>
            <a:pPr eaLnBrk="1" hangingPunct="1"/>
            <a:r>
              <a:rPr lang="en-US" smtClean="0"/>
              <a:t>Jump and Loop Instructions</a:t>
            </a:r>
          </a:p>
          <a:p>
            <a:pPr eaLnBrk="1" hangingPunct="1"/>
            <a:r>
              <a:rPr lang="en-US" smtClean="0"/>
              <a:t>Example Programs</a:t>
            </a:r>
          </a:p>
          <a:p>
            <a:pPr lvl="1" eaLnBrk="1" hangingPunct="1"/>
            <a:r>
              <a:rPr lang="en-US" smtClean="0"/>
              <a:t>Copying a String</a:t>
            </a:r>
          </a:p>
          <a:p>
            <a:pPr lvl="1" eaLnBrk="1" hangingPunct="1"/>
            <a:r>
              <a:rPr lang="en-US" smtClean="0"/>
              <a:t>Summing an Array of Integers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PC-Relative Addressing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PC-Relative Addressing</a:t>
            </a:r>
          </a:p>
        </p:txBody>
      </p:sp>
      <p:sp>
        <p:nvSpPr>
          <p:cNvPr id="57347" name="Text Box 4"/>
          <p:cNvSpPr txBox="1">
            <a:spLocks noChangeArrowheads="1"/>
          </p:cNvSpPr>
          <p:nvPr/>
        </p:nvSpPr>
        <p:spPr bwMode="auto">
          <a:xfrm>
            <a:off x="482600" y="1106488"/>
            <a:ext cx="81788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The following loop calculates the sum: 1 to 1000</a:t>
            </a:r>
            <a:endParaRPr lang="en-US" sz="2400" i="1">
              <a:sym typeface="Symbol" pitchFamily="18" charset="2"/>
            </a:endParaRPr>
          </a:p>
        </p:txBody>
      </p:sp>
      <p:sp>
        <p:nvSpPr>
          <p:cNvPr id="843781" name="Text Box 5"/>
          <p:cNvSpPr txBox="1">
            <a:spLocks noChangeArrowheads="1"/>
          </p:cNvSpPr>
          <p:nvPr/>
        </p:nvSpPr>
        <p:spPr bwMode="auto">
          <a:xfrm>
            <a:off x="539750" y="4408488"/>
            <a:ext cx="8064500" cy="1806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When LOOP is assembled, the label L1 in LOOP is translated as FC which is equal to –4 (decimal). This causes the loop instruction to jump </a:t>
            </a:r>
            <a:r>
              <a:rPr lang="en-US">
                <a:solidFill>
                  <a:srgbClr val="FF0000"/>
                </a:solidFill>
              </a:rPr>
              <a:t>4 bytes backwards</a:t>
            </a:r>
            <a:r>
              <a:rPr lang="en-US"/>
              <a:t> from the </a:t>
            </a:r>
            <a:r>
              <a:rPr lang="en-US">
                <a:solidFill>
                  <a:srgbClr val="FF0000"/>
                </a:solidFill>
              </a:rPr>
              <a:t>offset of the next instruction</a:t>
            </a:r>
            <a:r>
              <a:rPr lang="en-US"/>
              <a:t>. Since the offset of the next instruction = 0000000E, adding –4 (FCh) causes a jump to location 0000000A. This jump is called </a:t>
            </a:r>
            <a:r>
              <a:rPr lang="en-US">
                <a:solidFill>
                  <a:srgbClr val="FF0000"/>
                </a:solidFill>
              </a:rPr>
              <a:t>PC-relative</a:t>
            </a:r>
            <a:r>
              <a:rPr lang="en-US"/>
              <a:t>.</a:t>
            </a:r>
          </a:p>
        </p:txBody>
      </p:sp>
      <p:sp>
        <p:nvSpPr>
          <p:cNvPr id="57349" name="Rectangle 7"/>
          <p:cNvSpPr>
            <a:spLocks noChangeArrowheads="1"/>
          </p:cNvSpPr>
          <p:nvPr/>
        </p:nvSpPr>
        <p:spPr bwMode="auto">
          <a:xfrm>
            <a:off x="539750" y="1758950"/>
            <a:ext cx="8064500" cy="25368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tIns="90000" bIns="90000">
            <a:spAutoFit/>
          </a:bodyPr>
          <a:lstStyle/>
          <a:p>
            <a:pPr algn="l">
              <a:tabLst>
                <a:tab pos="1790700" algn="l"/>
                <a:tab pos="4219575" algn="l"/>
              </a:tabLst>
            </a:pPr>
            <a:r>
              <a:rPr lang="en-US" sz="2400"/>
              <a:t>    Offset	Machine Code	   Source Code</a:t>
            </a:r>
          </a:p>
          <a:p>
            <a:pPr algn="l">
              <a:spcBef>
                <a:spcPct val="50000"/>
              </a:spcBef>
              <a:tabLst>
                <a:tab pos="1790700" algn="l"/>
                <a:tab pos="4219575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00000000 	B8 00000000	  mov eax, 0</a:t>
            </a:r>
          </a:p>
          <a:p>
            <a:pPr algn="l">
              <a:tabLst>
                <a:tab pos="1790700" algn="l"/>
                <a:tab pos="4219575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00000005	B9 000003E8	  mov ecx, 1000</a:t>
            </a:r>
          </a:p>
          <a:p>
            <a:pPr algn="l">
              <a:tabLst>
                <a:tab pos="1790700" algn="l"/>
                <a:tab pos="4219575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0000000A		L1:</a:t>
            </a:r>
          </a:p>
          <a:p>
            <a:pPr algn="l">
              <a:tabLst>
                <a:tab pos="1790700" algn="l"/>
                <a:tab pos="4219575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0000000A	03 C1	  add eax, ecx</a:t>
            </a:r>
          </a:p>
          <a:p>
            <a:pPr algn="l">
              <a:tabLst>
                <a:tab pos="1790700" algn="l"/>
                <a:tab pos="4219575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0000000C	E2 </a:t>
            </a:r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FC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	  loop </a:t>
            </a:r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L1</a:t>
            </a:r>
          </a:p>
          <a:p>
            <a:pPr algn="l">
              <a:tabLst>
                <a:tab pos="1790700" algn="l"/>
                <a:tab pos="4219575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0000000E	. . .	  . .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43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3781" grpId="0" animBg="1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5"/>
          <p:cNvSpPr>
            <a:spLocks noChangeArrowheads="1"/>
          </p:cNvSpPr>
          <p:nvPr/>
        </p:nvSpPr>
        <p:spPr bwMode="auto">
          <a:xfrm>
            <a:off x="482600" y="1123950"/>
            <a:ext cx="8178800" cy="2362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l">
              <a:spcBef>
                <a:spcPct val="50000"/>
              </a:spcBef>
            </a:pPr>
            <a:r>
              <a:rPr lang="en-US" sz="2400">
                <a:sym typeface="Symbol" pitchFamily="18" charset="2"/>
              </a:rPr>
              <a:t>Assembler:</a:t>
            </a:r>
          </a:p>
          <a:p>
            <a:pPr algn="l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Calculates the difference (in bytes), called 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PC-relative offset</a:t>
            </a:r>
            <a:r>
              <a:rPr lang="en-US">
                <a:sym typeface="Symbol" pitchFamily="18" charset="2"/>
              </a:rPr>
              <a:t>, between the offset of the target label and the offset of the following instruction</a:t>
            </a:r>
          </a:p>
          <a:p>
            <a:pPr algn="l">
              <a:spcBef>
                <a:spcPct val="50000"/>
              </a:spcBef>
            </a:pPr>
            <a:r>
              <a:rPr lang="en-US" sz="2400">
                <a:sym typeface="Symbol" pitchFamily="18" charset="2"/>
              </a:rPr>
              <a:t>Processor:</a:t>
            </a:r>
          </a:p>
          <a:p>
            <a:pPr algn="l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Adds the PC-relative offset to EIP when executing LOOP instruction</a:t>
            </a: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PC-Relative Addressing – cont'd</a:t>
            </a:r>
          </a:p>
        </p:txBody>
      </p:sp>
      <p:sp>
        <p:nvSpPr>
          <p:cNvPr id="844803" name="Text Box 3"/>
          <p:cNvSpPr txBox="1">
            <a:spLocks noChangeArrowheads="1"/>
          </p:cNvSpPr>
          <p:nvPr/>
        </p:nvSpPr>
        <p:spPr bwMode="auto">
          <a:xfrm>
            <a:off x="482600" y="3659188"/>
            <a:ext cx="8178800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algn="l">
              <a:spcBef>
                <a:spcPct val="40000"/>
              </a:spcBef>
              <a:tabLst>
                <a:tab pos="361950" algn="l"/>
              </a:tabLst>
            </a:pPr>
            <a:r>
              <a:rPr lang="en-US" sz="2400"/>
              <a:t>If the </a:t>
            </a:r>
            <a:r>
              <a:rPr lang="en-US" sz="2400">
                <a:solidFill>
                  <a:srgbClr val="FF0000"/>
                </a:solidFill>
              </a:rPr>
              <a:t>PC-relative offset</a:t>
            </a:r>
            <a:r>
              <a:rPr lang="en-US" sz="2400"/>
              <a:t> is encoded in a single signed byte,</a:t>
            </a:r>
          </a:p>
          <a:p>
            <a:pPr algn="l">
              <a:spcBef>
                <a:spcPct val="40000"/>
              </a:spcBef>
              <a:tabLst>
                <a:tab pos="361950" algn="l"/>
              </a:tabLst>
            </a:pPr>
            <a:r>
              <a:rPr lang="en-US" sz="2400"/>
              <a:t>	(a) what is the largest possible backward jump?</a:t>
            </a:r>
          </a:p>
          <a:p>
            <a:pPr algn="l">
              <a:spcBef>
                <a:spcPct val="40000"/>
              </a:spcBef>
              <a:tabLst>
                <a:tab pos="361950" algn="l"/>
              </a:tabLst>
            </a:pPr>
            <a:r>
              <a:rPr lang="en-US" sz="2400"/>
              <a:t>	(b) what is the largest possible forward jump?</a:t>
            </a:r>
            <a:endParaRPr lang="en-US" sz="2400" i="1">
              <a:sym typeface="Symbol" pitchFamily="18" charset="2"/>
            </a:endParaRPr>
          </a:p>
        </p:txBody>
      </p:sp>
      <p:sp>
        <p:nvSpPr>
          <p:cNvPr id="844804" name="Text Box 4"/>
          <p:cNvSpPr txBox="1">
            <a:spLocks noChangeArrowheads="1"/>
          </p:cNvSpPr>
          <p:nvPr/>
        </p:nvSpPr>
        <p:spPr bwMode="auto">
          <a:xfrm>
            <a:off x="1403350" y="5546725"/>
            <a:ext cx="6337300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Answers:</a:t>
            </a:r>
            <a:r>
              <a:rPr lang="en-US" sz="2400"/>
              <a:t> (a) –128 bytes and (b) +127 bytes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44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44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4803" grpId="0"/>
      <p:bldP spid="844804" grpId="0" animBg="1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43000"/>
            <a:ext cx="8178800" cy="5165725"/>
          </a:xfrm>
          <a:noFill/>
        </p:spPr>
        <p:txBody>
          <a:bodyPr lIns="0" rIns="0"/>
          <a:lstStyle/>
          <a:p>
            <a:pPr eaLnBrk="1" hangingPunct="1">
              <a:spcBef>
                <a:spcPct val="30000"/>
              </a:spcBef>
            </a:pPr>
            <a:r>
              <a:rPr lang="en-US" smtClean="0"/>
              <a:t>Data Transfer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mtClean="0"/>
              <a:t>MOV, MOVSX, MOVZX, and XCHG instructions</a:t>
            </a:r>
          </a:p>
          <a:p>
            <a:pPr eaLnBrk="1" hangingPunct="1">
              <a:spcBef>
                <a:spcPct val="30000"/>
              </a:spcBef>
            </a:pPr>
            <a:r>
              <a:rPr lang="en-US" smtClean="0"/>
              <a:t>Arithmetic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mtClean="0"/>
              <a:t>ADD, SUB, INC, DEC, NEG, ADC, SBB, STC, and CLC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mtClean="0"/>
              <a:t>Carry, Overflow, Sign, Zero, Auxiliary and Parity flags</a:t>
            </a:r>
          </a:p>
          <a:p>
            <a:pPr eaLnBrk="1" hangingPunct="1">
              <a:spcBef>
                <a:spcPct val="30000"/>
              </a:spcBef>
            </a:pPr>
            <a:r>
              <a:rPr lang="en-US" smtClean="0"/>
              <a:t>Addressing Modes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mtClean="0"/>
              <a:t>Register, immediate, direct, indirect, indexed, based-indexed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mtClean="0"/>
              <a:t>Load Effective Address (LEA) instruction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mtClean="0"/>
              <a:t>32-bit and 16-bit addressing</a:t>
            </a:r>
          </a:p>
          <a:p>
            <a:pPr eaLnBrk="1" hangingPunct="1">
              <a:spcBef>
                <a:spcPct val="30000"/>
              </a:spcBef>
            </a:pPr>
            <a:r>
              <a:rPr lang="en-US" smtClean="0"/>
              <a:t>JMP and LOOP Instructions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mtClean="0"/>
              <a:t>Traversing and summing arrays, copying strings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mtClean="0"/>
              <a:t>PC-relative addressing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ChangeArrowheads="1"/>
          </p:cNvSpPr>
          <p:nvPr/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7663" indent="-347663" algn="l">
              <a:spcBef>
                <a:spcPct val="30000"/>
              </a:spcBef>
              <a:buFont typeface="Wingdings" pitchFamily="2" charset="2"/>
              <a:buChar char="v"/>
            </a:pPr>
            <a:r>
              <a:rPr lang="en-US" sz="2400"/>
              <a:t>Move source operand to destination</a:t>
            </a:r>
          </a:p>
          <a:p>
            <a:pPr marL="347663" indent="-347663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2400" b="1">
                <a:latin typeface="Courier New" pitchFamily="49" charset="0"/>
                <a:cs typeface="Courier New" pitchFamily="49" charset="0"/>
              </a:rPr>
              <a:t>	mov </a:t>
            </a:r>
            <a:r>
              <a:rPr lang="en-US" sz="2400" b="1" i="1">
                <a:latin typeface="Courier New" pitchFamily="49" charset="0"/>
                <a:cs typeface="Courier New" pitchFamily="49" charset="0"/>
              </a:rPr>
              <a:t>destination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i="1">
                <a:latin typeface="Courier New" pitchFamily="49" charset="0"/>
                <a:cs typeface="Courier New" pitchFamily="49" charset="0"/>
              </a:rPr>
              <a:t>source</a:t>
            </a:r>
          </a:p>
          <a:p>
            <a:pPr marL="347663" indent="-347663" algn="l">
              <a:spcBef>
                <a:spcPct val="30000"/>
              </a:spcBef>
              <a:buFont typeface="Wingdings" pitchFamily="2" charset="2"/>
              <a:buChar char="v"/>
            </a:pPr>
            <a:r>
              <a:rPr lang="en-US" sz="2400"/>
              <a:t>Source and destination operands can vary</a:t>
            </a:r>
          </a:p>
          <a:p>
            <a:pPr marL="347663" indent="-347663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2400" b="1">
                <a:latin typeface="Courier New" pitchFamily="49" charset="0"/>
                <a:cs typeface="Courier New" pitchFamily="49" charset="0"/>
              </a:rPr>
              <a:t>	mov reg, reg</a:t>
            </a:r>
          </a:p>
          <a:p>
            <a:pPr marL="347663" indent="-347663" algn="l">
              <a:spcBef>
                <a:spcPct val="10000"/>
              </a:spcBef>
              <a:buFont typeface="Wingdings" pitchFamily="2" charset="2"/>
              <a:buNone/>
            </a:pPr>
            <a:r>
              <a:rPr lang="en-US" sz="2400" b="1">
                <a:latin typeface="Courier New" pitchFamily="49" charset="0"/>
                <a:cs typeface="Courier New" pitchFamily="49" charset="0"/>
              </a:rPr>
              <a:t>	mov mem, reg</a:t>
            </a:r>
          </a:p>
          <a:p>
            <a:pPr marL="347663" indent="-347663" algn="l">
              <a:spcBef>
                <a:spcPct val="10000"/>
              </a:spcBef>
              <a:buFont typeface="Wingdings" pitchFamily="2" charset="2"/>
              <a:buNone/>
            </a:pPr>
            <a:r>
              <a:rPr lang="en-US" sz="2400" b="1">
                <a:latin typeface="Courier New" pitchFamily="49" charset="0"/>
                <a:cs typeface="Courier New" pitchFamily="49" charset="0"/>
              </a:rPr>
              <a:t>	mov reg, mem</a:t>
            </a:r>
          </a:p>
          <a:p>
            <a:pPr marL="347663" indent="-347663" algn="l">
              <a:spcBef>
                <a:spcPct val="10000"/>
              </a:spcBef>
              <a:buFont typeface="Wingdings" pitchFamily="2" charset="2"/>
              <a:buNone/>
            </a:pPr>
            <a:r>
              <a:rPr lang="en-US" sz="2400" b="1">
                <a:latin typeface="Courier New" pitchFamily="49" charset="0"/>
                <a:cs typeface="Courier New" pitchFamily="49" charset="0"/>
              </a:rPr>
              <a:t>	mov mem, imm</a:t>
            </a:r>
          </a:p>
          <a:p>
            <a:pPr marL="347663" indent="-347663" algn="l">
              <a:spcBef>
                <a:spcPct val="10000"/>
              </a:spcBef>
              <a:buFont typeface="Wingdings" pitchFamily="2" charset="2"/>
              <a:buNone/>
            </a:pPr>
            <a:r>
              <a:rPr lang="en-US" sz="2400" b="1">
                <a:latin typeface="Courier New" pitchFamily="49" charset="0"/>
                <a:cs typeface="Courier New" pitchFamily="49" charset="0"/>
              </a:rPr>
              <a:t>	mov reg, imm</a:t>
            </a:r>
          </a:p>
          <a:p>
            <a:pPr marL="347663" indent="-347663" algn="l">
              <a:spcBef>
                <a:spcPct val="10000"/>
              </a:spcBef>
              <a:buFont typeface="Wingdings" pitchFamily="2" charset="2"/>
              <a:buNone/>
            </a:pPr>
            <a:r>
              <a:rPr lang="en-US" sz="2400" b="1">
                <a:latin typeface="Courier New" pitchFamily="49" charset="0"/>
                <a:cs typeface="Courier New" pitchFamily="49" charset="0"/>
              </a:rPr>
              <a:t>	mov r/m16, sreg</a:t>
            </a:r>
          </a:p>
          <a:p>
            <a:pPr marL="347663" indent="-347663" algn="l">
              <a:spcBef>
                <a:spcPct val="10000"/>
              </a:spcBef>
              <a:buFont typeface="Wingdings" pitchFamily="2" charset="2"/>
              <a:buNone/>
            </a:pPr>
            <a:r>
              <a:rPr lang="en-US" sz="2400" b="1">
                <a:latin typeface="Courier New" pitchFamily="49" charset="0"/>
                <a:cs typeface="Courier New" pitchFamily="49" charset="0"/>
              </a:rPr>
              <a:t>	mov sreg, r/m16</a:t>
            </a:r>
          </a:p>
          <a:p>
            <a:pPr marL="347663" indent="-347663" algn="l">
              <a:spcBef>
                <a:spcPct val="40000"/>
              </a:spcBef>
              <a:buFont typeface="Wingdings" pitchFamily="2" charset="2"/>
              <a:buNone/>
            </a:pPr>
            <a:endParaRPr lang="en-US" sz="24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5604" name="Text Box 4"/>
          <p:cNvSpPr txBox="1">
            <a:spLocks noChangeArrowheads="1"/>
          </p:cNvSpPr>
          <p:nvPr/>
        </p:nvSpPr>
        <p:spPr bwMode="auto">
          <a:xfrm>
            <a:off x="4052888" y="2795588"/>
            <a:ext cx="4608512" cy="253523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tIns="90000" bIns="90000" anchor="ctr"/>
          <a:lstStyle/>
          <a:p>
            <a:pPr marL="228600" indent="-228600">
              <a:spcBef>
                <a:spcPct val="40000"/>
              </a:spcBef>
            </a:pPr>
            <a:r>
              <a:rPr lang="en-US" sz="2400">
                <a:solidFill>
                  <a:srgbClr val="FF0000"/>
                </a:solidFill>
              </a:rPr>
              <a:t>Rules</a:t>
            </a:r>
          </a:p>
          <a:p>
            <a:pPr marL="228600" indent="-228600" algn="l">
              <a:spcBef>
                <a:spcPct val="40000"/>
              </a:spcBef>
              <a:buFontTx/>
              <a:buChar char="•"/>
            </a:pPr>
            <a:r>
              <a:rPr lang="en-US"/>
              <a:t>Both operands must be of same size</a:t>
            </a:r>
          </a:p>
          <a:p>
            <a:pPr marL="228600" indent="-228600" algn="l">
              <a:spcBef>
                <a:spcPct val="40000"/>
              </a:spcBef>
              <a:buFontTx/>
              <a:buChar char="•"/>
            </a:pPr>
            <a:r>
              <a:rPr lang="en-US"/>
              <a:t>No memory to memory moves</a:t>
            </a:r>
          </a:p>
          <a:p>
            <a:pPr marL="228600" indent="-228600" algn="l">
              <a:spcBef>
                <a:spcPct val="40000"/>
              </a:spcBef>
              <a:buFontTx/>
              <a:buChar char="•"/>
            </a:pPr>
            <a:r>
              <a:rPr lang="en-US"/>
              <a:t>No immediate to segment moves</a:t>
            </a:r>
          </a:p>
          <a:p>
            <a:pPr marL="228600" indent="-228600" algn="l">
              <a:spcBef>
                <a:spcPct val="40000"/>
              </a:spcBef>
              <a:buFontTx/>
              <a:buChar char="•"/>
            </a:pPr>
            <a:r>
              <a:rPr lang="en-US"/>
              <a:t>No segment to segment moves</a:t>
            </a:r>
          </a:p>
          <a:p>
            <a:pPr marL="228600" indent="-228600" algn="l">
              <a:spcBef>
                <a:spcPct val="40000"/>
              </a:spcBef>
              <a:buFontTx/>
              <a:buChar char="•"/>
            </a:pPr>
            <a:r>
              <a:rPr lang="en-US"/>
              <a:t>Destination cannot be CS</a:t>
            </a:r>
          </a:p>
        </p:txBody>
      </p:sp>
      <p:sp>
        <p:nvSpPr>
          <p:cNvPr id="1024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MOV Instruction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0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482600" y="1123950"/>
            <a:ext cx="8178800" cy="5127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 algn="l">
              <a:tabLst>
                <a:tab pos="457200" algn="l"/>
                <a:tab pos="2600325" algn="l"/>
              </a:tabLst>
            </a:pPr>
            <a:r>
              <a:rPr lang="en-US" sz="1800" b="1">
                <a:latin typeface="Courier New" pitchFamily="49" charset="0"/>
              </a:rPr>
              <a:t>.DATA</a:t>
            </a:r>
          </a:p>
          <a:p>
            <a:pPr algn="l">
              <a:tabLst>
                <a:tab pos="457200" algn="l"/>
                <a:tab pos="2600325" algn="l"/>
              </a:tabLst>
            </a:pPr>
            <a:r>
              <a:rPr lang="en-US" sz="1800" b="1">
                <a:latin typeface="Courier New" pitchFamily="49" charset="0"/>
              </a:rPr>
              <a:t>	count BYTE  100</a:t>
            </a:r>
          </a:p>
          <a:p>
            <a:pPr algn="l">
              <a:tabLst>
                <a:tab pos="457200" algn="l"/>
                <a:tab pos="2600325" algn="l"/>
              </a:tabLst>
            </a:pPr>
            <a:r>
              <a:rPr lang="en-US" sz="1800" b="1">
                <a:latin typeface="Courier New" pitchFamily="49" charset="0"/>
              </a:rPr>
              <a:t>	bVal  BYTE  20</a:t>
            </a:r>
          </a:p>
          <a:p>
            <a:pPr algn="l">
              <a:tabLst>
                <a:tab pos="457200" algn="l"/>
                <a:tab pos="2600325" algn="l"/>
              </a:tabLst>
            </a:pPr>
            <a:r>
              <a:rPr lang="en-US" sz="1800" b="1">
                <a:latin typeface="Courier New" pitchFamily="49" charset="0"/>
              </a:rPr>
              <a:t>	wVal  WORD  2</a:t>
            </a:r>
          </a:p>
          <a:p>
            <a:pPr algn="l">
              <a:tabLst>
                <a:tab pos="457200" algn="l"/>
                <a:tab pos="2600325" algn="l"/>
              </a:tabLst>
            </a:pPr>
            <a:r>
              <a:rPr lang="en-US" sz="1800" b="1">
                <a:latin typeface="Courier New" pitchFamily="49" charset="0"/>
              </a:rPr>
              <a:t>	dVal  DWORD 5</a:t>
            </a:r>
          </a:p>
          <a:p>
            <a:pPr algn="l">
              <a:spcBef>
                <a:spcPct val="20000"/>
              </a:spcBef>
              <a:tabLst>
                <a:tab pos="457200" algn="l"/>
                <a:tab pos="2600325" algn="l"/>
              </a:tabLst>
            </a:pPr>
            <a:r>
              <a:rPr lang="en-US" sz="1800" b="1">
                <a:latin typeface="Courier New" pitchFamily="49" charset="0"/>
              </a:rPr>
              <a:t>.CODE</a:t>
            </a:r>
          </a:p>
          <a:p>
            <a:pPr algn="l">
              <a:spcBef>
                <a:spcPct val="20000"/>
              </a:spcBef>
              <a:tabLst>
                <a:tab pos="457200" algn="l"/>
                <a:tab pos="2600325" algn="l"/>
              </a:tabLst>
            </a:pPr>
            <a:r>
              <a:rPr lang="en-US" sz="1800" b="1">
                <a:latin typeface="Courier New" pitchFamily="49" charset="0"/>
              </a:rPr>
              <a:t>	mov bl,  count	; bl = count = 100</a:t>
            </a:r>
          </a:p>
          <a:p>
            <a:pPr algn="l">
              <a:tabLst>
                <a:tab pos="457200" algn="l"/>
                <a:tab pos="2600325" algn="l"/>
              </a:tabLst>
            </a:pPr>
            <a:r>
              <a:rPr lang="en-US" sz="1800" b="1">
                <a:latin typeface="Courier New" pitchFamily="49" charset="0"/>
              </a:rPr>
              <a:t>	mov ax,  wVal	; ax = wVal = 2</a:t>
            </a:r>
          </a:p>
          <a:p>
            <a:pPr algn="l">
              <a:tabLst>
                <a:tab pos="457200" algn="l"/>
                <a:tab pos="2600325" algn="l"/>
              </a:tabLst>
            </a:pPr>
            <a:r>
              <a:rPr lang="en-US" sz="1800" b="1">
                <a:latin typeface="Courier New" pitchFamily="49" charset="0"/>
              </a:rPr>
              <a:t>	mov count,al	; count = al = 2</a:t>
            </a:r>
          </a:p>
          <a:p>
            <a:pPr algn="l">
              <a:tabLst>
                <a:tab pos="457200" algn="l"/>
                <a:tab pos="2600325" algn="l"/>
              </a:tabLst>
            </a:pPr>
            <a:r>
              <a:rPr lang="en-US" sz="1800" b="1">
                <a:latin typeface="Courier New" pitchFamily="49" charset="0"/>
              </a:rPr>
              <a:t>	mov eax, dval	; eax = dval = 5</a:t>
            </a:r>
          </a:p>
          <a:p>
            <a:pPr algn="l">
              <a:spcBef>
                <a:spcPct val="50000"/>
              </a:spcBef>
              <a:tabLst>
                <a:tab pos="457200" algn="l"/>
                <a:tab pos="2600325" algn="l"/>
              </a:tabLst>
            </a:pPr>
            <a:r>
              <a:rPr lang="en-US" sz="1800" b="1">
                <a:latin typeface="Courier New" pitchFamily="49" charset="0"/>
              </a:rPr>
              <a:t>	; Assembler will not accept the following moves – why?</a:t>
            </a:r>
          </a:p>
          <a:p>
            <a:pPr algn="l">
              <a:spcBef>
                <a:spcPct val="50000"/>
              </a:spcBef>
              <a:tabLst>
                <a:tab pos="457200" algn="l"/>
                <a:tab pos="2600325" algn="l"/>
              </a:tabLst>
            </a:pPr>
            <a:r>
              <a:rPr lang="en-US" sz="1800" b="1">
                <a:latin typeface="Courier New" pitchFamily="49" charset="0"/>
              </a:rPr>
              <a:t>	mov ds,  45</a:t>
            </a:r>
          </a:p>
          <a:p>
            <a:pPr algn="l">
              <a:spcBef>
                <a:spcPct val="20000"/>
              </a:spcBef>
              <a:tabLst>
                <a:tab pos="457200" algn="l"/>
                <a:tab pos="2600325" algn="l"/>
              </a:tabLst>
            </a:pPr>
            <a:r>
              <a:rPr lang="en-US" sz="1800" b="1">
                <a:latin typeface="Courier New" pitchFamily="49" charset="0"/>
              </a:rPr>
              <a:t>	mov esi, wVal</a:t>
            </a:r>
          </a:p>
          <a:p>
            <a:pPr algn="l">
              <a:spcBef>
                <a:spcPct val="20000"/>
              </a:spcBef>
              <a:tabLst>
                <a:tab pos="457200" algn="l"/>
                <a:tab pos="2600325" algn="l"/>
              </a:tabLst>
            </a:pPr>
            <a:r>
              <a:rPr lang="en-US" sz="1800" b="1">
                <a:latin typeface="Courier New" pitchFamily="49" charset="0"/>
              </a:rPr>
              <a:t>	mov eip, dVal</a:t>
            </a:r>
          </a:p>
          <a:p>
            <a:pPr algn="l">
              <a:spcBef>
                <a:spcPct val="20000"/>
              </a:spcBef>
              <a:tabLst>
                <a:tab pos="457200" algn="l"/>
                <a:tab pos="2600325" algn="l"/>
              </a:tabLst>
            </a:pPr>
            <a:r>
              <a:rPr lang="en-US" sz="1800" b="1">
                <a:latin typeface="Courier New" pitchFamily="49" charset="0"/>
              </a:rPr>
              <a:t>	mov 25,  bVal</a:t>
            </a:r>
          </a:p>
          <a:p>
            <a:pPr algn="l">
              <a:spcBef>
                <a:spcPct val="20000"/>
              </a:spcBef>
              <a:tabLst>
                <a:tab pos="457200" algn="l"/>
                <a:tab pos="2600325" algn="l"/>
              </a:tabLst>
            </a:pPr>
            <a:r>
              <a:rPr lang="en-US" sz="1800" b="1">
                <a:latin typeface="Courier New" pitchFamily="49" charset="0"/>
              </a:rPr>
              <a:t>	mov bVal,count</a:t>
            </a:r>
            <a:endParaRPr lang="en-US" sz="1800" b="1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MOV Examples</a:t>
            </a:r>
          </a:p>
        </p:txBody>
      </p:sp>
      <p:sp>
        <p:nvSpPr>
          <p:cNvPr id="737286" name="Text Box 6"/>
          <p:cNvSpPr txBox="1">
            <a:spLocks noChangeArrowheads="1"/>
          </p:cNvSpPr>
          <p:nvPr/>
        </p:nvSpPr>
        <p:spPr bwMode="auto">
          <a:xfrm>
            <a:off x="3074988" y="4572000"/>
            <a:ext cx="553085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228600"/>
          <a:lstStyle/>
          <a:p>
            <a:pPr algn="l">
              <a:lnSpc>
                <a:spcPct val="50000"/>
              </a:lnSpc>
              <a:spcBef>
                <a:spcPct val="50000"/>
              </a:spcBef>
              <a:tabLst>
                <a:tab pos="457200" algn="l"/>
                <a:tab pos="2857500" algn="l"/>
                <a:tab pos="4114800" algn="l"/>
              </a:tabLst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; immediate move to DS not permitted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  <a:tabLst>
                <a:tab pos="457200" algn="l"/>
                <a:tab pos="2857500" algn="l"/>
                <a:tab pos="4114800" algn="l"/>
              </a:tabLst>
            </a:pPr>
            <a:endParaRPr lang="en-US" sz="1800" b="1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737287" name="Text Box 7"/>
          <p:cNvSpPr txBox="1">
            <a:spLocks noChangeArrowheads="1"/>
          </p:cNvSpPr>
          <p:nvPr/>
        </p:nvSpPr>
        <p:spPr bwMode="auto">
          <a:xfrm>
            <a:off x="3074988" y="4916488"/>
            <a:ext cx="54721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228600"/>
          <a:lstStyle/>
          <a:p>
            <a:pPr algn="l">
              <a:lnSpc>
                <a:spcPct val="50000"/>
              </a:lnSpc>
              <a:spcBef>
                <a:spcPct val="50000"/>
              </a:spcBef>
              <a:tabLst>
                <a:tab pos="457200" algn="l"/>
                <a:tab pos="2857500" algn="l"/>
                <a:tab pos="4114800" algn="l"/>
              </a:tabLst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; size mismatch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  <a:tabLst>
                <a:tab pos="457200" algn="l"/>
                <a:tab pos="2857500" algn="l"/>
                <a:tab pos="4114800" algn="l"/>
              </a:tabLst>
            </a:pPr>
            <a:endParaRPr lang="en-US" sz="1800" b="1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737288" name="Text Box 8"/>
          <p:cNvSpPr txBox="1">
            <a:spLocks noChangeArrowheads="1"/>
          </p:cNvSpPr>
          <p:nvPr/>
        </p:nvSpPr>
        <p:spPr bwMode="auto">
          <a:xfrm>
            <a:off x="3074988" y="5264150"/>
            <a:ext cx="54864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228600"/>
          <a:lstStyle/>
          <a:p>
            <a:pPr algn="l">
              <a:lnSpc>
                <a:spcPct val="50000"/>
              </a:lnSpc>
              <a:spcBef>
                <a:spcPct val="50000"/>
              </a:spcBef>
              <a:tabLst>
                <a:tab pos="457200" algn="l"/>
                <a:tab pos="2857500" algn="l"/>
                <a:tab pos="4114800" algn="l"/>
              </a:tabLst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; EIP cannot be the destination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  <a:tabLst>
                <a:tab pos="457200" algn="l"/>
                <a:tab pos="2857500" algn="l"/>
                <a:tab pos="4114800" algn="l"/>
              </a:tabLst>
            </a:pPr>
            <a:endParaRPr lang="en-US" sz="1800" b="1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737289" name="Text Box 9"/>
          <p:cNvSpPr txBox="1">
            <a:spLocks noChangeArrowheads="1"/>
          </p:cNvSpPr>
          <p:nvPr/>
        </p:nvSpPr>
        <p:spPr bwMode="auto">
          <a:xfrm>
            <a:off x="3074988" y="5554663"/>
            <a:ext cx="55292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228600"/>
          <a:lstStyle/>
          <a:p>
            <a:pPr algn="l">
              <a:lnSpc>
                <a:spcPct val="50000"/>
              </a:lnSpc>
              <a:spcBef>
                <a:spcPct val="50000"/>
              </a:spcBef>
              <a:tabLst>
                <a:tab pos="457200" algn="l"/>
                <a:tab pos="2857500" algn="l"/>
                <a:tab pos="4114800" algn="l"/>
              </a:tabLst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; immediate value cannot be destination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  <a:tabLst>
                <a:tab pos="457200" algn="l"/>
                <a:tab pos="2857500" algn="l"/>
                <a:tab pos="4114800" algn="l"/>
              </a:tabLst>
            </a:pPr>
            <a:endParaRPr lang="en-US" sz="1800" b="1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737290" name="Text Box 10"/>
          <p:cNvSpPr txBox="1">
            <a:spLocks noChangeArrowheads="1"/>
          </p:cNvSpPr>
          <p:nvPr/>
        </p:nvSpPr>
        <p:spPr bwMode="auto">
          <a:xfrm>
            <a:off x="3074988" y="5905500"/>
            <a:ext cx="55435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228600"/>
          <a:lstStyle/>
          <a:p>
            <a:pPr algn="l">
              <a:lnSpc>
                <a:spcPct val="50000"/>
              </a:lnSpc>
              <a:spcBef>
                <a:spcPct val="50000"/>
              </a:spcBef>
              <a:tabLst>
                <a:tab pos="457200" algn="l"/>
                <a:tab pos="2857500" algn="l"/>
                <a:tab pos="4114800" algn="l"/>
              </a:tabLst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; memory-to-memory move not permitted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  <a:tabLst>
                <a:tab pos="457200" algn="l"/>
                <a:tab pos="2857500" algn="l"/>
                <a:tab pos="4114800" algn="l"/>
              </a:tabLst>
            </a:pPr>
            <a:endParaRPr lang="en-US" sz="1800" b="1">
              <a:solidFill>
                <a:schemeClr val="tx2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286" grpId="0" autoUpdateAnimBg="0"/>
      <p:bldP spid="737287" grpId="0" autoUpdateAnimBg="0"/>
      <p:bldP spid="737288" grpId="0" autoUpdateAnimBg="0"/>
      <p:bldP spid="737289" grpId="0" autoUpdateAnimBg="0"/>
      <p:bldP spid="73729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230313" y="4270375"/>
          <a:ext cx="4495800" cy="1981200"/>
        </p:xfrm>
        <a:graphic>
          <a:graphicData uri="http://schemas.openxmlformats.org/presentationml/2006/ole">
            <p:oleObj spid="_x0000_s1026" name="VISIO" r:id="rId3" imgW="2926800" imgH="1189800" progId="Visio.Drawing.6">
              <p:embed/>
            </p:oleObj>
          </a:graphicData>
        </a:graphic>
      </p:graphicFrame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7663" indent="-347663" algn="l">
              <a:spcBef>
                <a:spcPct val="40000"/>
              </a:spcBef>
              <a:buFont typeface="Wingdings" pitchFamily="2" charset="2"/>
              <a:buChar char="v"/>
            </a:pPr>
            <a:r>
              <a:rPr lang="en-US" sz="2400"/>
              <a:t>MOVZX Instruction</a:t>
            </a:r>
          </a:p>
          <a:p>
            <a:pPr marL="798513" lvl="1" indent="-336550" algn="l">
              <a:spcBef>
                <a:spcPct val="40000"/>
              </a:spcBef>
              <a:buFont typeface="Wingdings" pitchFamily="2" charset="2"/>
              <a:buChar char="²"/>
            </a:pPr>
            <a:r>
              <a:rPr lang="en-US"/>
              <a:t>Fills (extends) the upper part of the destination with zeros</a:t>
            </a:r>
          </a:p>
          <a:p>
            <a:pPr marL="798513" lvl="1" indent="-336550" algn="l">
              <a:spcBef>
                <a:spcPct val="40000"/>
              </a:spcBef>
              <a:buFont typeface="Wingdings" pitchFamily="2" charset="2"/>
              <a:buChar char="²"/>
            </a:pPr>
            <a:r>
              <a:rPr lang="en-US"/>
              <a:t>Used to copy a small source into a larger destination</a:t>
            </a:r>
          </a:p>
          <a:p>
            <a:pPr marL="798513" lvl="1" indent="-336550" algn="l">
              <a:spcBef>
                <a:spcPct val="40000"/>
              </a:spcBef>
              <a:buFont typeface="Wingdings" pitchFamily="2" charset="2"/>
              <a:buChar char="²"/>
            </a:pPr>
            <a:r>
              <a:rPr lang="en-US"/>
              <a:t>Destination must be a register</a:t>
            </a:r>
          </a:p>
          <a:p>
            <a:pPr marL="798513" lvl="1" indent="-336550" algn="l">
              <a:spcBef>
                <a:spcPct val="40000"/>
              </a:spcBef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movzx r32, r/m8</a:t>
            </a:r>
          </a:p>
          <a:p>
            <a:pPr marL="798513" lvl="1" indent="-336550" algn="l">
              <a:spcBef>
                <a:spcPct val="40000"/>
              </a:spcBef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movzx r32, r/m16</a:t>
            </a:r>
          </a:p>
          <a:p>
            <a:pPr marL="798513" lvl="1" indent="-336550" algn="l">
              <a:spcBef>
                <a:spcPct val="40000"/>
              </a:spcBef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movzx r16, r/m8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6183313" y="5280025"/>
            <a:ext cx="2478087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137160" bIns="228600"/>
          <a:lstStyle/>
          <a:p>
            <a:pPr algn="l">
              <a:lnSpc>
                <a:spcPct val="80000"/>
              </a:lnSpc>
              <a:spcBef>
                <a:spcPct val="50000"/>
              </a:spcBef>
              <a:tabLst>
                <a:tab pos="457200" algn="l"/>
                <a:tab pos="233362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mov   bl, 8Fh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tabLst>
                <a:tab pos="457200" algn="l"/>
                <a:tab pos="2333625" algn="l"/>
                <a:tab pos="4114800" algn="l"/>
              </a:tabLst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movzx</a:t>
            </a:r>
            <a:r>
              <a:rPr lang="en-US" b="1">
                <a:latin typeface="Courier New" pitchFamily="49" charset="0"/>
              </a:rPr>
              <a:t> ax, bl</a:t>
            </a:r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Zero Extension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57200" y="1143000"/>
            <a:ext cx="8229600" cy="309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7663" indent="-347663" algn="l">
              <a:spcBef>
                <a:spcPct val="40000"/>
              </a:spcBef>
              <a:buFont typeface="Wingdings" pitchFamily="2" charset="2"/>
              <a:buChar char="v"/>
            </a:pPr>
            <a:r>
              <a:rPr lang="en-US" sz="2400"/>
              <a:t>MOVSX Instruction</a:t>
            </a:r>
          </a:p>
          <a:p>
            <a:pPr marL="798513" lvl="1" indent="-336550" algn="l">
              <a:spcBef>
                <a:spcPct val="40000"/>
              </a:spcBef>
              <a:buFont typeface="Wingdings" pitchFamily="2" charset="2"/>
              <a:buChar char="²"/>
            </a:pPr>
            <a:r>
              <a:rPr lang="en-US"/>
              <a:t>Fills (extends) the upper part of the destination register with a copy of the source operand's sign bit</a:t>
            </a:r>
          </a:p>
          <a:p>
            <a:pPr marL="798513" lvl="1" indent="-336550" algn="l">
              <a:spcBef>
                <a:spcPct val="40000"/>
              </a:spcBef>
              <a:buFont typeface="Wingdings" pitchFamily="2" charset="2"/>
              <a:buChar char="²"/>
            </a:pPr>
            <a:r>
              <a:rPr lang="en-US"/>
              <a:t>Used to copy a small source into a larger destination</a:t>
            </a:r>
          </a:p>
          <a:p>
            <a:pPr marL="798513" lvl="1" indent="-336550" algn="l">
              <a:spcBef>
                <a:spcPct val="40000"/>
              </a:spcBef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movsx r32, r/m8</a:t>
            </a:r>
          </a:p>
          <a:p>
            <a:pPr marL="798513" lvl="1" indent="-336550" algn="l">
              <a:spcBef>
                <a:spcPct val="40000"/>
              </a:spcBef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movsx r32, r/m16</a:t>
            </a:r>
          </a:p>
          <a:p>
            <a:pPr marL="798513" lvl="1" indent="-336550" algn="l">
              <a:spcBef>
                <a:spcPct val="40000"/>
              </a:spcBef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movsx r16, r/m8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183313" y="5280025"/>
            <a:ext cx="2478087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137160" bIns="228600"/>
          <a:lstStyle/>
          <a:p>
            <a:pPr algn="l">
              <a:lnSpc>
                <a:spcPct val="80000"/>
              </a:lnSpc>
              <a:spcBef>
                <a:spcPct val="50000"/>
              </a:spcBef>
              <a:tabLst>
                <a:tab pos="457200" algn="l"/>
                <a:tab pos="233362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mov   bl, 8Fh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tabLst>
                <a:tab pos="457200" algn="l"/>
                <a:tab pos="2333625" algn="l"/>
                <a:tab pos="4114800" algn="l"/>
              </a:tabLst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movsx</a:t>
            </a:r>
            <a:r>
              <a:rPr lang="en-US" b="1">
                <a:latin typeface="Courier New" pitchFamily="49" charset="0"/>
              </a:rPr>
              <a:t> ax, bl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Sign Extension</a:t>
            </a: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1190625" y="4178300"/>
          <a:ext cx="4648200" cy="1981200"/>
        </p:xfrm>
        <a:graphic>
          <a:graphicData uri="http://schemas.openxmlformats.org/presentationml/2006/ole">
            <p:oleObj spid="_x0000_s2050" name="VISIO" r:id="rId3" imgW="2926800" imgH="1189800" progId="Visio.Drawing.6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17984</TotalTime>
  <Words>2954</Words>
  <Application>Microsoft Office PowerPoint</Application>
  <PresentationFormat>On-screen Show (4:3)</PresentationFormat>
  <Paragraphs>862</Paragraphs>
  <Slides>56</Slides>
  <Notes>0</Notes>
  <HiddenSlides>0</HiddenSlides>
  <MMClips>0</MMClips>
  <ScaleCrop>false</ScaleCrop>
  <HeadingPairs>
    <vt:vector size="10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  <vt:variant>
        <vt:lpstr>Custom Shows</vt:lpstr>
      </vt:variant>
      <vt:variant>
        <vt:i4>1</vt:i4>
      </vt:variant>
    </vt:vector>
  </HeadingPairs>
  <TitlesOfParts>
    <vt:vector size="66" baseType="lpstr">
      <vt:lpstr>Arial</vt:lpstr>
      <vt:lpstr>Comic Sans MS</vt:lpstr>
      <vt:lpstr>Wingdings</vt:lpstr>
      <vt:lpstr>Times New Roman</vt:lpstr>
      <vt:lpstr>Courier New</vt:lpstr>
      <vt:lpstr>Helvetica</vt:lpstr>
      <vt:lpstr>Symbol</vt:lpstr>
      <vt:lpstr>Default Design</vt:lpstr>
      <vt:lpstr>Microsoft Visio Drawing</vt:lpstr>
      <vt:lpstr>Basic Instructions &amp; Addressing Modes</vt:lpstr>
      <vt:lpstr>Outline</vt:lpstr>
      <vt:lpstr>Three Basic Types of Operands</vt:lpstr>
      <vt:lpstr>Instruction Operand Notation</vt:lpstr>
      <vt:lpstr>Next . . .</vt:lpstr>
      <vt:lpstr>MOV Instruction</vt:lpstr>
      <vt:lpstr>MOV Examples</vt:lpstr>
      <vt:lpstr>Zero Extension</vt:lpstr>
      <vt:lpstr>Sign Extension</vt:lpstr>
      <vt:lpstr>XCHG Instruction</vt:lpstr>
      <vt:lpstr>Direct Memory Operands</vt:lpstr>
      <vt:lpstr>Direct-Offset Operands</vt:lpstr>
      <vt:lpstr>Direct-Offset Operands - Examples</vt:lpstr>
      <vt:lpstr>Your Turn . . .</vt:lpstr>
      <vt:lpstr>Next . . .</vt:lpstr>
      <vt:lpstr>ADD and SUB Instructions</vt:lpstr>
      <vt:lpstr>Evaluate this . . . </vt:lpstr>
      <vt:lpstr>Flags Affected</vt:lpstr>
      <vt:lpstr>More on Carry and Overflow</vt:lpstr>
      <vt:lpstr>Hardware Viewpoint</vt:lpstr>
      <vt:lpstr>ADD and SUB Examples</vt:lpstr>
      <vt:lpstr>INC, DEC, and NEG Instructions</vt:lpstr>
      <vt:lpstr>Affected Flags</vt:lpstr>
      <vt:lpstr>ADC and SBB Instruction</vt:lpstr>
      <vt:lpstr>Extended Arithmetic</vt:lpstr>
      <vt:lpstr>Next . . .</vt:lpstr>
      <vt:lpstr>Addressing Modes</vt:lpstr>
      <vt:lpstr>Register and Immediate Addressing</vt:lpstr>
      <vt:lpstr>Direct Memory Addressing</vt:lpstr>
      <vt:lpstr>Register Indirect Addressing</vt:lpstr>
      <vt:lpstr>Array Sum Example</vt:lpstr>
      <vt:lpstr>Ambiguous Indirect Operands</vt:lpstr>
      <vt:lpstr>Indexed Addressing</vt:lpstr>
      <vt:lpstr>Index Scaling</vt:lpstr>
      <vt:lpstr>Based Addressing</vt:lpstr>
      <vt:lpstr>Based-Indexed Addressing</vt:lpstr>
      <vt:lpstr>Based-Indexed Examples</vt:lpstr>
      <vt:lpstr>Summary of Addressing Modes</vt:lpstr>
      <vt:lpstr>Registers Used in 32-Bit Addressing</vt:lpstr>
      <vt:lpstr>16-bit Memory Addressing</vt:lpstr>
      <vt:lpstr>Default Segments</vt:lpstr>
      <vt:lpstr>LEA Instruction</vt:lpstr>
      <vt:lpstr>LEA Examples</vt:lpstr>
      <vt:lpstr>Next . . .</vt:lpstr>
      <vt:lpstr>JMP Instruction</vt:lpstr>
      <vt:lpstr>LOOP Instruction</vt:lpstr>
      <vt:lpstr>Your turn . . .</vt:lpstr>
      <vt:lpstr>Nested Loop</vt:lpstr>
      <vt:lpstr>Next . . .</vt:lpstr>
      <vt:lpstr>Copying a String</vt:lpstr>
      <vt:lpstr>Summing an Integer Array</vt:lpstr>
      <vt:lpstr>Summing an Integer Array – cont'd</vt:lpstr>
      <vt:lpstr>Next . . .</vt:lpstr>
      <vt:lpstr>PC-Relative Addressing</vt:lpstr>
      <vt:lpstr>PC-Relative Addressing – cont'd</vt:lpstr>
      <vt:lpstr>Summary</vt:lpstr>
      <vt:lpstr>Shl</vt:lpstr>
    </vt:vector>
  </TitlesOfParts>
  <Company>KFUPM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Instructions and Addressing Modes</dc:title>
  <dc:creator>Dr. Muhamed Mudawar</dc:creator>
  <cp:lastModifiedBy>Aiman</cp:lastModifiedBy>
  <cp:revision>459</cp:revision>
  <dcterms:created xsi:type="dcterms:W3CDTF">2004-09-12T13:54:39Z</dcterms:created>
  <dcterms:modified xsi:type="dcterms:W3CDTF">2009-11-14T06:19:45Z</dcterms:modified>
</cp:coreProperties>
</file>