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328" r:id="rId3"/>
    <p:sldId id="330" r:id="rId4"/>
    <p:sldId id="383" r:id="rId5"/>
    <p:sldId id="463" r:id="rId6"/>
    <p:sldId id="339" r:id="rId7"/>
    <p:sldId id="511" r:id="rId8"/>
    <p:sldId id="338" r:id="rId9"/>
    <p:sldId id="465" r:id="rId10"/>
    <p:sldId id="466" r:id="rId11"/>
    <p:sldId id="464" r:id="rId12"/>
    <p:sldId id="467" r:id="rId13"/>
    <p:sldId id="468" r:id="rId14"/>
    <p:sldId id="469" r:id="rId15"/>
    <p:sldId id="341" r:id="rId16"/>
    <p:sldId id="342" r:id="rId17"/>
    <p:sldId id="343" r:id="rId18"/>
    <p:sldId id="470" r:id="rId19"/>
    <p:sldId id="346" r:id="rId20"/>
    <p:sldId id="471" r:id="rId21"/>
    <p:sldId id="474" r:id="rId22"/>
    <p:sldId id="472" r:id="rId23"/>
    <p:sldId id="351" r:id="rId24"/>
    <p:sldId id="475" r:id="rId25"/>
    <p:sldId id="355" r:id="rId26"/>
    <p:sldId id="357" r:id="rId27"/>
    <p:sldId id="358" r:id="rId28"/>
    <p:sldId id="359" r:id="rId29"/>
    <p:sldId id="360" r:id="rId30"/>
    <p:sldId id="361" r:id="rId31"/>
    <p:sldId id="363" r:id="rId32"/>
    <p:sldId id="364" r:id="rId33"/>
    <p:sldId id="366" r:id="rId34"/>
    <p:sldId id="480" r:id="rId35"/>
    <p:sldId id="486" r:id="rId36"/>
    <p:sldId id="368" r:id="rId37"/>
    <p:sldId id="484" r:id="rId38"/>
    <p:sldId id="455" r:id="rId39"/>
    <p:sldId id="372" r:id="rId40"/>
    <p:sldId id="376" r:id="rId41"/>
    <p:sldId id="377" r:id="rId42"/>
    <p:sldId id="488" r:id="rId43"/>
    <p:sldId id="491" r:id="rId44"/>
    <p:sldId id="509" r:id="rId45"/>
    <p:sldId id="498" r:id="rId46"/>
    <p:sldId id="499" r:id="rId47"/>
    <p:sldId id="500" r:id="rId48"/>
    <p:sldId id="501" r:id="rId49"/>
    <p:sldId id="510" r:id="rId50"/>
    <p:sldId id="503" r:id="rId51"/>
    <p:sldId id="382" r:id="rId52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E5D"/>
    <a:srgbClr val="FFBA75"/>
    <a:srgbClr val="008000"/>
    <a:srgbClr val="FF0000"/>
    <a:srgbClr val="FFFF66"/>
    <a:srgbClr val="CC0000"/>
    <a:srgbClr val="0033CC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2792" autoAdjust="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3BF0A176-1E84-49F3-9365-AD18F08DFC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988BE582-9539-402E-B762-E6EC58C396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  <a:defRPr/>
            </a:pPr>
            <a:r>
              <a:rPr lang="en-US" sz="1000" i="1">
                <a:latin typeface="Times New Roman" pitchFamily="18" charset="0"/>
                <a:cs typeface="Times New Roman" pitchFamily="18" charset="0"/>
              </a:rPr>
              <a:t>Introduction to Assembly Language	         COE 205 – Computer Organization and Assembly Language – KFUPM            	slide </a:t>
            </a:r>
            <a:fld id="{65AC21FD-B80F-4DD0-BBC4-08BA3C9388A4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  <a:defRPr/>
              </a:pPr>
              <a:t>‹#›</a:t>
            </a:fld>
            <a:endParaRPr lang="en-US" sz="1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400" smtClean="0"/>
              <a:t>Introduction to</a:t>
            </a:r>
            <a:br>
              <a:rPr lang="en-US" sz="4400" smtClean="0"/>
            </a:br>
            <a:r>
              <a:rPr lang="en-US" sz="4400" smtClean="0"/>
              <a:t>Assembly Language</a:t>
            </a:r>
            <a:endParaRPr lang="en-US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COE 205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000" smtClean="0"/>
              <a:t>Computer Organization and Assembly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180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[Adapted from slides of Dr. Kip Irvine: Assembly Language for Intel-Based Computers]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Flat Memory Program Template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28600" bIns="228600"/>
          <a:lstStyle/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TITLE</a:t>
            </a:r>
            <a:r>
              <a:rPr lang="en-US" sz="1600" b="1">
                <a:latin typeface="Courier New" pitchFamily="49" charset="0"/>
              </a:rPr>
              <a:t> Flat Memory Program Template   (Template.asm)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endParaRPr lang="en-US" sz="1600" b="1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; Program Description: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; Author:	Creation Date: 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; Modified by:	Modification Date: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endParaRPr lang="en-US" sz="1600" b="1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.686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.MODEL FLAT, STDCALL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rgbClr val="FF0000"/>
                </a:solidFill>
                <a:latin typeface="Courier New" pitchFamily="49" charset="0"/>
              </a:rPr>
              <a:t>.STACK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endParaRPr lang="en-US" sz="1600" b="1">
              <a:latin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INCLUDE Irvine32.inc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rgbClr val="FF0000"/>
                </a:solidFill>
                <a:latin typeface="Courier New" pitchFamily="49" charset="0"/>
              </a:rPr>
              <a:t>.DATA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	; (insert variables here)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rgbClr val="FF0000"/>
                </a:solidFill>
                <a:latin typeface="Courier New" pitchFamily="49" charset="0"/>
              </a:rPr>
              <a:t>.CODE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main PROC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	; (insert executable instructions here)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	</a:t>
            </a: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exit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main ENDP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	; (insert additional procedures here)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END 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TITLE and .MODEL Directives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 eaLnBrk="1" hangingPunct="1">
              <a:spcBef>
                <a:spcPct val="35000"/>
              </a:spcBef>
            </a:pPr>
            <a:r>
              <a:rPr lang="en-US" b="1" smtClean="0">
                <a:solidFill>
                  <a:srgbClr val="FF0000"/>
                </a:solidFill>
              </a:rPr>
              <a:t>TITLE</a:t>
            </a:r>
            <a:r>
              <a:rPr lang="en-US" smtClean="0"/>
              <a:t> line (optional)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Contains a brief heading of the program and the disk file name</a:t>
            </a:r>
          </a:p>
          <a:p>
            <a:pPr eaLnBrk="1" hangingPunct="1">
              <a:spcBef>
                <a:spcPct val="35000"/>
              </a:spcBef>
            </a:pPr>
            <a:r>
              <a:rPr lang="en-US" b="1" smtClean="0">
                <a:solidFill>
                  <a:srgbClr val="FF0000"/>
                </a:solidFill>
              </a:rPr>
              <a:t>.MODEL</a:t>
            </a:r>
            <a:r>
              <a:rPr lang="en-US" smtClean="0"/>
              <a:t> directive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Specifies the memory configuration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For our purposes, the </a:t>
            </a:r>
            <a:r>
              <a:rPr lang="en-US" b="1" smtClean="0">
                <a:solidFill>
                  <a:srgbClr val="FF0000"/>
                </a:solidFill>
              </a:rPr>
              <a:t>FLAT</a:t>
            </a:r>
            <a:r>
              <a:rPr lang="en-US" smtClean="0"/>
              <a:t> memory model will be used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sz="1800" smtClean="0"/>
              <a:t>Linear 32-bit address space (no segmentation)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b="1" smtClean="0">
                <a:solidFill>
                  <a:srgbClr val="FF0000"/>
                </a:solidFill>
              </a:rPr>
              <a:t>STDCALL</a:t>
            </a:r>
            <a:r>
              <a:rPr lang="en-US" smtClean="0"/>
              <a:t> directive tells the assembler to use …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sz="1800" smtClean="0"/>
              <a:t>Standard conventions for names and procedure calls</a:t>
            </a:r>
          </a:p>
          <a:p>
            <a:pPr eaLnBrk="1" hangingPunct="1">
              <a:spcBef>
                <a:spcPct val="35000"/>
              </a:spcBef>
            </a:pPr>
            <a:r>
              <a:rPr lang="en-US" b="1" smtClean="0">
                <a:solidFill>
                  <a:srgbClr val="FF0000"/>
                </a:solidFill>
              </a:rPr>
              <a:t>.686</a:t>
            </a:r>
            <a:r>
              <a:rPr lang="en-US" smtClean="0"/>
              <a:t> processor directive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Used </a:t>
            </a:r>
            <a:r>
              <a:rPr lang="en-US" b="1" smtClean="0"/>
              <a:t>before</a:t>
            </a:r>
            <a:r>
              <a:rPr lang="en-US" smtClean="0"/>
              <a:t> the </a:t>
            </a:r>
            <a:r>
              <a:rPr lang="en-US" b="1" smtClean="0">
                <a:solidFill>
                  <a:srgbClr val="FF0000"/>
                </a:solidFill>
              </a:rPr>
              <a:t>.MODEL</a:t>
            </a:r>
            <a:r>
              <a:rPr lang="en-US" b="1" smtClean="0"/>
              <a:t> </a:t>
            </a:r>
            <a:r>
              <a:rPr lang="en-US" smtClean="0"/>
              <a:t>directive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Program can use instructions of Pentium P6 architecture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At least the </a:t>
            </a:r>
            <a:r>
              <a:rPr lang="en-US" b="1" smtClean="0">
                <a:solidFill>
                  <a:srgbClr val="FF0000"/>
                </a:solidFill>
              </a:rPr>
              <a:t>.386</a:t>
            </a:r>
            <a:r>
              <a:rPr lang="en-US" smtClean="0"/>
              <a:t> directive should be used with the </a:t>
            </a:r>
            <a:r>
              <a:rPr lang="en-US" b="1" smtClean="0">
                <a:solidFill>
                  <a:srgbClr val="FF0000"/>
                </a:solidFill>
              </a:rPr>
              <a:t>FLAT</a:t>
            </a:r>
            <a:r>
              <a:rPr lang="en-US" smtClean="0"/>
              <a:t>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.STACK, .DATA, &amp; .CODE Directives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.STACK</a:t>
            </a:r>
            <a:r>
              <a:rPr lang="en-US" smtClean="0"/>
              <a:t> directive</a:t>
            </a:r>
          </a:p>
          <a:p>
            <a:pPr lvl="1" eaLnBrk="1" hangingPunct="1"/>
            <a:r>
              <a:rPr lang="en-US" smtClean="0"/>
              <a:t>Tells the assembler to define a runtime stack for the program</a:t>
            </a:r>
          </a:p>
          <a:p>
            <a:pPr lvl="1" eaLnBrk="1" hangingPunct="1"/>
            <a:r>
              <a:rPr lang="en-US" smtClean="0"/>
              <a:t>The size of the stack can be optionally specified by this directive</a:t>
            </a:r>
          </a:p>
          <a:p>
            <a:pPr lvl="1" eaLnBrk="1" hangingPunct="1"/>
            <a:r>
              <a:rPr lang="en-US" smtClean="0"/>
              <a:t>The runtime stack is required for procedure calls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.DATA</a:t>
            </a:r>
            <a:r>
              <a:rPr lang="en-US" smtClean="0"/>
              <a:t> directive</a:t>
            </a:r>
          </a:p>
          <a:p>
            <a:pPr lvl="1" eaLnBrk="1" hangingPunct="1"/>
            <a:r>
              <a:rPr lang="en-US" smtClean="0"/>
              <a:t>Defines an area in memory for the program data</a:t>
            </a:r>
          </a:p>
          <a:p>
            <a:pPr lvl="1" eaLnBrk="1" hangingPunct="1"/>
            <a:r>
              <a:rPr lang="en-US" smtClean="0"/>
              <a:t>The program's variables should be defined under this directive</a:t>
            </a:r>
          </a:p>
          <a:p>
            <a:pPr lvl="1" eaLnBrk="1" hangingPunct="1"/>
            <a:r>
              <a:rPr lang="en-US" smtClean="0"/>
              <a:t>Assembler will allocate and initialize the storage of variables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.CODE</a:t>
            </a:r>
            <a:r>
              <a:rPr lang="en-US" smtClean="0"/>
              <a:t> directive</a:t>
            </a:r>
          </a:p>
          <a:p>
            <a:pPr lvl="1" eaLnBrk="1" hangingPunct="1"/>
            <a:r>
              <a:rPr lang="en-US" smtClean="0"/>
              <a:t>Defines the code section of a program containing instructions</a:t>
            </a:r>
          </a:p>
          <a:p>
            <a:pPr lvl="1" eaLnBrk="1" hangingPunct="1"/>
            <a:r>
              <a:rPr lang="en-US" smtClean="0"/>
              <a:t>Assembler will place the instructions in the code area 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INCLUDE, PROC, ENDP, and END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</p:spPr>
        <p:txBody>
          <a:bodyPr/>
          <a:lstStyle/>
          <a:p>
            <a:pPr eaLnBrk="1" hangingPunct="1">
              <a:spcBef>
                <a:spcPct val="35000"/>
              </a:spcBef>
            </a:pPr>
            <a:r>
              <a:rPr lang="en-US" b="1" smtClean="0">
                <a:solidFill>
                  <a:srgbClr val="FF0000"/>
                </a:solidFill>
              </a:rPr>
              <a:t>INCLUDE</a:t>
            </a:r>
            <a:r>
              <a:rPr lang="en-US" smtClean="0"/>
              <a:t> directive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Causes the assembler to include code from another file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We will include </a:t>
            </a:r>
            <a:r>
              <a:rPr lang="en-US" b="1" smtClean="0">
                <a:solidFill>
                  <a:srgbClr val="FF0000"/>
                </a:solidFill>
              </a:rPr>
              <a:t>Irvine32.inc</a:t>
            </a:r>
            <a:r>
              <a:rPr lang="en-US" b="1" smtClean="0"/>
              <a:t> </a:t>
            </a:r>
            <a:r>
              <a:rPr lang="en-US" smtClean="0"/>
              <a:t>provided by the author Kip Irvine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sz="1800" smtClean="0"/>
              <a:t>Declares procedures implemented in the </a:t>
            </a:r>
            <a:r>
              <a:rPr lang="en-US" sz="1800" b="1" smtClean="0">
                <a:solidFill>
                  <a:srgbClr val="FF0000"/>
                </a:solidFill>
              </a:rPr>
              <a:t>Irvine32.lib</a:t>
            </a:r>
            <a:r>
              <a:rPr lang="en-US" sz="1800" smtClean="0"/>
              <a:t> library</a:t>
            </a:r>
          </a:p>
          <a:p>
            <a:pPr lvl="2" eaLnBrk="1" hangingPunct="1">
              <a:spcBef>
                <a:spcPct val="35000"/>
              </a:spcBef>
            </a:pPr>
            <a:r>
              <a:rPr lang="en-US" sz="1800" smtClean="0"/>
              <a:t>To use this library, you should link </a:t>
            </a:r>
            <a:r>
              <a:rPr lang="en-US" sz="1800" b="1" smtClean="0">
                <a:solidFill>
                  <a:srgbClr val="FF0000"/>
                </a:solidFill>
              </a:rPr>
              <a:t>Irvine32.lib</a:t>
            </a:r>
            <a:r>
              <a:rPr lang="en-US" sz="1800" smtClean="0"/>
              <a:t> to your programs</a:t>
            </a:r>
          </a:p>
          <a:p>
            <a:pPr eaLnBrk="1" hangingPunct="1">
              <a:spcBef>
                <a:spcPct val="35000"/>
              </a:spcBef>
            </a:pPr>
            <a:r>
              <a:rPr lang="en-US" b="1" smtClean="0">
                <a:solidFill>
                  <a:srgbClr val="FF0000"/>
                </a:solidFill>
              </a:rPr>
              <a:t>PROC</a:t>
            </a:r>
            <a:r>
              <a:rPr lang="en-US" smtClean="0"/>
              <a:t> and </a:t>
            </a:r>
            <a:r>
              <a:rPr lang="en-US" b="1" smtClean="0">
                <a:solidFill>
                  <a:srgbClr val="FF0000"/>
                </a:solidFill>
              </a:rPr>
              <a:t>ENDP</a:t>
            </a:r>
            <a:r>
              <a:rPr lang="en-US" smtClean="0"/>
              <a:t> directives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Used to define procedures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As a convention, we will define </a:t>
            </a:r>
            <a:r>
              <a:rPr lang="en-US" b="1" i="1" smtClean="0"/>
              <a:t>main</a:t>
            </a:r>
            <a:r>
              <a:rPr lang="en-US" smtClean="0"/>
              <a:t> as the first procedure</a:t>
            </a:r>
            <a:endParaRPr lang="en-US" i="1" smtClean="0"/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Additional procedures can be defined after </a:t>
            </a:r>
            <a:r>
              <a:rPr lang="en-US" b="1" i="1" smtClean="0"/>
              <a:t>main</a:t>
            </a:r>
            <a:endParaRPr lang="en-US" b="1" smtClean="0"/>
          </a:p>
          <a:p>
            <a:pPr eaLnBrk="1" hangingPunct="1">
              <a:spcBef>
                <a:spcPct val="35000"/>
              </a:spcBef>
            </a:pPr>
            <a:r>
              <a:rPr lang="en-US" b="1" smtClean="0">
                <a:solidFill>
                  <a:srgbClr val="FF0000"/>
                </a:solidFill>
              </a:rPr>
              <a:t>END</a:t>
            </a:r>
            <a:r>
              <a:rPr lang="en-US" smtClean="0"/>
              <a:t> directive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Marks the end of a program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Identifies the name (</a:t>
            </a:r>
            <a:r>
              <a:rPr lang="en-US" b="1" i="1" smtClean="0"/>
              <a:t>main</a:t>
            </a:r>
            <a:r>
              <a:rPr lang="en-US" smtClean="0"/>
              <a:t>) of the program’s startup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Elements of Assembly Language</a:t>
            </a:r>
          </a:p>
          <a:p>
            <a:pPr eaLnBrk="1" hangingPunct="1"/>
            <a:r>
              <a:rPr lang="en-US" smtClean="0"/>
              <a:t>Flat Memory Program Template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Example: Adding and Subtracting Integers</a:t>
            </a:r>
          </a:p>
          <a:p>
            <a:pPr eaLnBrk="1" hangingPunct="1"/>
            <a:r>
              <a:rPr lang="en-US" smtClean="0"/>
              <a:t>Assembling, Linking, and Debugging Programs</a:t>
            </a:r>
          </a:p>
          <a:p>
            <a:pPr eaLnBrk="1" hangingPunct="1"/>
            <a:r>
              <a:rPr lang="en-US" smtClean="0"/>
              <a:t>Defining Data</a:t>
            </a:r>
          </a:p>
          <a:p>
            <a:pPr eaLnBrk="1" hangingPunct="1"/>
            <a:r>
              <a:rPr lang="en-US" smtClean="0"/>
              <a:t>Defining Symbolic Constants</a:t>
            </a:r>
          </a:p>
          <a:p>
            <a:pPr eaLnBrk="1" hangingPunct="1"/>
            <a:r>
              <a:rPr lang="en-US" smtClean="0"/>
              <a:t>Data-Related Operators and Directives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762000" y="1162050"/>
            <a:ext cx="7669213" cy="5089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28600" bIns="228600"/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TITLE Add and Subtract           (AddSub.asm)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This program adds and subtracts 32-bit integers.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.686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.MODEL FLAT, STDCALL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.STACK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INCLUDE Irvine32.inc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.CODE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main PROC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eax,10000h		; EAX = 10000h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add eax,40000h		; EAX = 50000h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sub eax,20000h		; EAX = 30000h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call DumpRegs</a:t>
            </a:r>
            <a:r>
              <a:rPr lang="en-US" b="1">
                <a:latin typeface="Courier New" pitchFamily="49" charset="0"/>
              </a:rPr>
              <a:t>		; display registers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exit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main ENDP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END main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and Subtracting Integers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Console Output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82600" y="1355725"/>
            <a:ext cx="81788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/>
              <a:t>Procedure </a:t>
            </a:r>
            <a:r>
              <a:rPr lang="en-US" sz="2500" b="1">
                <a:solidFill>
                  <a:srgbClr val="FF0000"/>
                </a:solidFill>
              </a:rPr>
              <a:t>DumpRegs</a:t>
            </a:r>
            <a:r>
              <a:rPr lang="en-US" sz="2500"/>
              <a:t> is defined in </a:t>
            </a:r>
            <a:r>
              <a:rPr lang="en-US" sz="2500" b="1">
                <a:solidFill>
                  <a:srgbClr val="FF0000"/>
                </a:solidFill>
              </a:rPr>
              <a:t>Irvine32.lib</a:t>
            </a:r>
            <a:r>
              <a:rPr lang="en-US" sz="2500"/>
              <a:t> library </a:t>
            </a:r>
          </a:p>
          <a:p>
            <a:pPr>
              <a:spcBef>
                <a:spcPct val="50000"/>
              </a:spcBef>
            </a:pPr>
            <a:r>
              <a:rPr lang="en-US" sz="2500"/>
              <a:t>It produces the following console output,</a:t>
            </a:r>
          </a:p>
          <a:p>
            <a:pPr>
              <a:spcBef>
                <a:spcPct val="50000"/>
              </a:spcBef>
            </a:pPr>
            <a:r>
              <a:rPr lang="en-US" sz="2500"/>
              <a:t>showing registers and flags: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3573463"/>
            <a:ext cx="7467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28600" bIns="22860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700" b="1">
                <a:solidFill>
                  <a:schemeClr val="tx2"/>
                </a:solidFill>
                <a:latin typeface="Courier New" pitchFamily="49" charset="0"/>
              </a:rPr>
              <a:t>EAX=00030000</a:t>
            </a:r>
            <a:r>
              <a:rPr lang="en-US" sz="1700" b="1">
                <a:latin typeface="Courier New" pitchFamily="49" charset="0"/>
              </a:rPr>
              <a:t>  EBX=7FFDF000  ECX=00000101  EDX=FFFFFFFF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700" b="1">
                <a:latin typeface="Courier New" pitchFamily="49" charset="0"/>
              </a:rPr>
              <a:t>ESI=00000000  EDI=00000000  EBP=0012FFF0  ESP=0012FFC4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700" b="1">
                <a:latin typeface="Courier New" pitchFamily="49" charset="0"/>
              </a:rPr>
              <a:t>EIP=00401024  EFL=00000206  CF=0  SF=0  ZF=0  OF=0</a:t>
            </a:r>
          </a:p>
          <a:p>
            <a:pPr>
              <a:spcBef>
                <a:spcPct val="50000"/>
              </a:spcBef>
            </a:pPr>
            <a:endParaRPr lang="en-US" sz="17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Suggested Coding Standards</a:t>
            </a:r>
            <a:endParaRPr lang="en-US" sz="28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27625"/>
          </a:xfrm>
          <a:noFill/>
        </p:spPr>
        <p:txBody>
          <a:bodyPr lIns="0" rIns="0"/>
          <a:lstStyle/>
          <a:p>
            <a:pPr eaLnBrk="1" hangingPunct="1">
              <a:spcBef>
                <a:spcPct val="38000"/>
              </a:spcBef>
            </a:pPr>
            <a:r>
              <a:rPr lang="en-US" smtClean="0"/>
              <a:t>Some approaches to capitalization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Capitalize nothing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Capitalize everything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Capitalize all reserved words, mnemonics and register names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Capitalize only directives and operators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MASM is NOT case sensitive: does not matter what case is used</a:t>
            </a:r>
          </a:p>
          <a:p>
            <a:pPr eaLnBrk="1" hangingPunct="1">
              <a:spcBef>
                <a:spcPct val="38000"/>
              </a:spcBef>
            </a:pPr>
            <a:r>
              <a:rPr lang="en-US" smtClean="0"/>
              <a:t>Other suggestions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Use meaningful identifier names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Use blank lines between procedures</a:t>
            </a:r>
          </a:p>
          <a:p>
            <a:pPr lvl="1" eaLnBrk="1" hangingPunct="1">
              <a:spcBef>
                <a:spcPct val="38000"/>
              </a:spcBef>
            </a:pPr>
            <a:r>
              <a:rPr lang="en-US" smtClean="0"/>
              <a:t>Use indentation and spacing to align instructions and comments</a:t>
            </a:r>
          </a:p>
          <a:p>
            <a:pPr lvl="2" eaLnBrk="1" hangingPunct="1">
              <a:spcBef>
                <a:spcPct val="38000"/>
              </a:spcBef>
            </a:pPr>
            <a:r>
              <a:rPr lang="en-US" sz="1800" smtClean="0"/>
              <a:t>Use tabs to indent instructions, but do not indent labels</a:t>
            </a:r>
          </a:p>
          <a:p>
            <a:pPr lvl="2" eaLnBrk="1" hangingPunct="1">
              <a:spcBef>
                <a:spcPct val="38000"/>
              </a:spcBef>
            </a:pPr>
            <a:r>
              <a:rPr lang="en-US" sz="1800" smtClean="0"/>
              <a:t>Align the comments that appear after the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Understanding Program Termination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</p:spPr>
        <p:txBody>
          <a:bodyPr lIns="0" rIns="0"/>
          <a:lstStyle/>
          <a:p>
            <a:pPr eaLnBrk="1" hangingPunct="1">
              <a:spcBef>
                <a:spcPct val="35000"/>
              </a:spcBef>
              <a:tabLst>
                <a:tab pos="1524000" algn="l"/>
                <a:tab pos="1971675" algn="l"/>
                <a:tab pos="3943350" algn="l"/>
              </a:tabLst>
            </a:pPr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exit</a:t>
            </a:r>
            <a:r>
              <a:rPr lang="en-US" smtClean="0"/>
              <a:t> at the end of main procedure is a </a:t>
            </a:r>
            <a:r>
              <a:rPr lang="en-US" b="1" smtClean="0">
                <a:solidFill>
                  <a:srgbClr val="FF0000"/>
                </a:solidFill>
              </a:rPr>
              <a:t>macro</a:t>
            </a:r>
            <a:r>
              <a:rPr lang="en-US" smtClean="0"/>
              <a:t> </a:t>
            </a:r>
          </a:p>
          <a:p>
            <a:pPr lvl="1" eaLnBrk="1" hangingPunct="1">
              <a:spcBef>
                <a:spcPct val="35000"/>
              </a:spcBef>
              <a:tabLst>
                <a:tab pos="1524000" algn="l"/>
                <a:tab pos="1971675" algn="l"/>
                <a:tab pos="3943350" algn="l"/>
              </a:tabLst>
            </a:pPr>
            <a:r>
              <a:rPr lang="en-US" smtClean="0"/>
              <a:t>Defined in </a:t>
            </a:r>
            <a:r>
              <a:rPr lang="en-US" b="1" smtClean="0">
                <a:solidFill>
                  <a:srgbClr val="FF0000"/>
                </a:solidFill>
              </a:rPr>
              <a:t>Irvine32.inc</a:t>
            </a:r>
          </a:p>
          <a:p>
            <a:pPr lvl="1" eaLnBrk="1" hangingPunct="1">
              <a:spcBef>
                <a:spcPct val="35000"/>
              </a:spcBef>
              <a:tabLst>
                <a:tab pos="1524000" algn="l"/>
                <a:tab pos="1971675" algn="l"/>
                <a:tab pos="3943350" algn="l"/>
              </a:tabLst>
            </a:pPr>
            <a:r>
              <a:rPr lang="en-US" smtClean="0"/>
              <a:t>Expanded into a call to </a:t>
            </a:r>
            <a:r>
              <a:rPr lang="en-US" b="1" smtClean="0">
                <a:solidFill>
                  <a:srgbClr val="FF0000"/>
                </a:solidFill>
              </a:rPr>
              <a:t>ExitProcess</a:t>
            </a:r>
            <a:r>
              <a:rPr lang="en-US" smtClean="0"/>
              <a:t> that terminates the program</a:t>
            </a:r>
          </a:p>
          <a:p>
            <a:pPr lvl="1" eaLnBrk="1" hangingPunct="1">
              <a:spcBef>
                <a:spcPct val="35000"/>
              </a:spcBef>
              <a:tabLst>
                <a:tab pos="1524000" algn="l"/>
                <a:tab pos="1971675" algn="l"/>
                <a:tab pos="3943350" algn="l"/>
              </a:tabLst>
            </a:pPr>
            <a:r>
              <a:rPr lang="en-US" b="1" smtClean="0">
                <a:solidFill>
                  <a:srgbClr val="FF0000"/>
                </a:solidFill>
              </a:rPr>
              <a:t>ExitProcess</a:t>
            </a:r>
            <a:r>
              <a:rPr lang="en-US" smtClean="0"/>
              <a:t> function is defined in the </a:t>
            </a:r>
            <a:r>
              <a:rPr lang="en-US" b="1" smtClean="0">
                <a:solidFill>
                  <a:srgbClr val="FF0000"/>
                </a:solidFill>
              </a:rPr>
              <a:t>kernel32</a:t>
            </a:r>
            <a:r>
              <a:rPr lang="en-US" smtClean="0"/>
              <a:t> library</a:t>
            </a:r>
          </a:p>
          <a:p>
            <a:pPr lvl="1" eaLnBrk="1" hangingPunct="1">
              <a:spcBef>
                <a:spcPct val="35000"/>
              </a:spcBef>
              <a:tabLst>
                <a:tab pos="1524000" algn="l"/>
                <a:tab pos="1971675" algn="l"/>
                <a:tab pos="3943350" algn="l"/>
              </a:tabLst>
            </a:pPr>
            <a:r>
              <a:rPr lang="en-US" smtClean="0"/>
              <a:t>We can replace </a:t>
            </a:r>
            <a:r>
              <a:rPr lang="en-US" b="1" smtClean="0">
                <a:solidFill>
                  <a:srgbClr val="FF0000"/>
                </a:solidFill>
              </a:rPr>
              <a:t>exit</a:t>
            </a:r>
            <a:r>
              <a:rPr lang="en-US" smtClean="0"/>
              <a:t> with the following:</a:t>
            </a:r>
            <a:endParaRPr lang="en-US" b="1" smtClean="0"/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  <a:tabLst>
                <a:tab pos="1524000" algn="l"/>
                <a:tab pos="1971675" algn="l"/>
                <a:tab pos="3943350" algn="l"/>
              </a:tabLst>
            </a:pPr>
            <a:r>
              <a:rPr lang="en-US" b="1" smtClean="0"/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push 0	   	; push parameter 0 on stack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  <a:tabLst>
                <a:tab pos="1524000" algn="l"/>
                <a:tab pos="1971675" algn="l"/>
                <a:tab pos="3943350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call ExitProcess	; to terminate program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ct val="35000"/>
              </a:spcBef>
              <a:tabLst>
                <a:tab pos="1524000" algn="l"/>
                <a:tab pos="1971675" algn="l"/>
                <a:tab pos="3943350" algn="l"/>
              </a:tabLst>
            </a:pPr>
            <a:r>
              <a:rPr lang="en-US" smtClean="0"/>
              <a:t>You can also replace </a:t>
            </a:r>
            <a:r>
              <a:rPr lang="en-US" b="1" smtClean="0">
                <a:solidFill>
                  <a:srgbClr val="FF0000"/>
                </a:solidFill>
              </a:rPr>
              <a:t>exit</a:t>
            </a:r>
            <a:r>
              <a:rPr lang="en-US" smtClean="0"/>
              <a:t> with: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INVOKE ExitProcess, 0</a:t>
            </a:r>
            <a:r>
              <a:rPr lang="en-US" smtClean="0"/>
              <a:t> </a:t>
            </a:r>
          </a:p>
          <a:p>
            <a:pPr eaLnBrk="1" hangingPunct="1">
              <a:spcBef>
                <a:spcPct val="35000"/>
              </a:spcBef>
              <a:tabLst>
                <a:tab pos="1524000" algn="l"/>
                <a:tab pos="1971675" algn="l"/>
                <a:tab pos="3943350" algn="l"/>
              </a:tabLst>
            </a:pPr>
            <a:r>
              <a:rPr lang="en-US" b="1" smtClean="0">
                <a:solidFill>
                  <a:srgbClr val="FF0000"/>
                </a:solidFill>
              </a:rPr>
              <a:t>PROTO</a:t>
            </a:r>
            <a:r>
              <a:rPr lang="en-US" smtClean="0"/>
              <a:t> directive (Prototypes)</a:t>
            </a:r>
          </a:p>
          <a:p>
            <a:pPr lvl="1" eaLnBrk="1" hangingPunct="1">
              <a:spcBef>
                <a:spcPct val="35000"/>
              </a:spcBef>
              <a:tabLst>
                <a:tab pos="1524000" algn="l"/>
                <a:tab pos="1971675" algn="l"/>
                <a:tab pos="3943350" algn="l"/>
              </a:tabLst>
            </a:pPr>
            <a:r>
              <a:rPr lang="en-US" smtClean="0"/>
              <a:t>Declares a procedure used by a program and defined elsewhere</a:t>
            </a:r>
          </a:p>
          <a:p>
            <a:pPr lvl="1" eaLnBrk="1" hangingPunct="1">
              <a:spcBef>
                <a:spcPct val="35000"/>
              </a:spcBef>
              <a:buFont typeface="Wingdings" pitchFamily="2" charset="2"/>
              <a:buNone/>
              <a:tabLst>
                <a:tab pos="1524000" algn="l"/>
                <a:tab pos="1971675" algn="l"/>
                <a:tab pos="3943350" algn="l"/>
              </a:tabLst>
            </a:pPr>
            <a:r>
              <a:rPr lang="en-US" b="1" smtClean="0"/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ExitProcess PROTO, dwExitCode:DWORD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ct val="35000"/>
              </a:spcBef>
              <a:tabLst>
                <a:tab pos="1524000" algn="l"/>
                <a:tab pos="1971675" algn="l"/>
                <a:tab pos="3943350" algn="l"/>
              </a:tabLst>
            </a:pPr>
            <a:r>
              <a:rPr lang="en-US" smtClean="0"/>
              <a:t>Specifies the parameters and types of a given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Program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TITLE Add and Subtract              (AddSubAlt.asm)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; This program adds and subtracts 32-bit integers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.686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.MODEL flat,stdcall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.STACK 4096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endParaRPr lang="en-US" b="1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; No need to include Irvine32.inc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ExitProcess PROTO, dwExitCode:DWORD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endParaRPr lang="en-US" b="1">
              <a:solidFill>
                <a:schemeClr val="tx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.code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main PROC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mov  eax,10000h		; EAX = 10000h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add  eax,40000h		; EAX = 50000h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sub  eax,20000h		; EAX = 30000h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push 0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	call ExitProcess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		; to terminate program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main ENDP</a:t>
            </a:r>
          </a:p>
          <a:p>
            <a:pPr>
              <a:lnSpc>
                <a:spcPct val="90000"/>
              </a:lnSpc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END 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Basic Elements of Assembly Language</a:t>
            </a:r>
          </a:p>
          <a:p>
            <a:pPr eaLnBrk="1" hangingPunct="1"/>
            <a:r>
              <a:rPr lang="en-US" smtClean="0"/>
              <a:t>Flat Memory Program Template</a:t>
            </a:r>
          </a:p>
          <a:p>
            <a:pPr eaLnBrk="1" hangingPunct="1"/>
            <a:r>
              <a:rPr lang="en-US" smtClean="0"/>
              <a:t>Example: Adding and Subtracting Integers</a:t>
            </a:r>
          </a:p>
          <a:p>
            <a:pPr eaLnBrk="1" hangingPunct="1"/>
            <a:r>
              <a:rPr lang="en-US" smtClean="0"/>
              <a:t>Assembling, Linking, and Debugging Programs</a:t>
            </a:r>
          </a:p>
          <a:p>
            <a:pPr eaLnBrk="1" hangingPunct="1"/>
            <a:r>
              <a:rPr lang="en-US" smtClean="0"/>
              <a:t>Defining Data</a:t>
            </a:r>
          </a:p>
          <a:p>
            <a:pPr eaLnBrk="1" hangingPunct="1"/>
            <a:r>
              <a:rPr lang="en-US" smtClean="0"/>
              <a:t>Defining Symbolic Constants</a:t>
            </a:r>
          </a:p>
          <a:p>
            <a:pPr eaLnBrk="1" hangingPunct="1"/>
            <a:r>
              <a:rPr lang="en-US" smtClean="0"/>
              <a:t>Data-Related Operators and Directives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Elements of Assembly Language</a:t>
            </a:r>
          </a:p>
          <a:p>
            <a:pPr eaLnBrk="1" hangingPunct="1"/>
            <a:r>
              <a:rPr lang="en-US" smtClean="0"/>
              <a:t>Flat Memory Program Template</a:t>
            </a:r>
          </a:p>
          <a:p>
            <a:pPr eaLnBrk="1" hangingPunct="1"/>
            <a:r>
              <a:rPr lang="en-US" smtClean="0"/>
              <a:t>Example: Adding and Subtracting Integers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Assembling, Linking, and Debugging Programs</a:t>
            </a:r>
          </a:p>
          <a:p>
            <a:pPr eaLnBrk="1" hangingPunct="1"/>
            <a:r>
              <a:rPr lang="en-US" smtClean="0"/>
              <a:t>Defining Data</a:t>
            </a:r>
          </a:p>
          <a:p>
            <a:pPr eaLnBrk="1" hangingPunct="1"/>
            <a:r>
              <a:rPr lang="en-US" smtClean="0"/>
              <a:t>Defining Symbolic Constants</a:t>
            </a:r>
          </a:p>
          <a:p>
            <a:pPr eaLnBrk="1" hangingPunct="1"/>
            <a:r>
              <a:rPr lang="en-US" smtClean="0"/>
              <a:t>Data-Related Operators and Directives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Assemble-Link-Debug Cycle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4575175" cy="5184775"/>
          </a:xfrm>
          <a:noFill/>
        </p:spPr>
        <p:txBody>
          <a:bodyPr lIns="0" rIns="0"/>
          <a:lstStyle/>
          <a:p>
            <a:pPr eaLnBrk="1" hangingPunct="1">
              <a:spcBef>
                <a:spcPct val="30000"/>
              </a:spcBef>
            </a:pPr>
            <a:r>
              <a:rPr lang="en-US" smtClean="0"/>
              <a:t>Editor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Write new (</a:t>
            </a:r>
            <a:r>
              <a:rPr lang="en-US" b="1" smtClean="0">
                <a:solidFill>
                  <a:srgbClr val="FF0000"/>
                </a:solidFill>
              </a:rPr>
              <a:t>.asm</a:t>
            </a:r>
            <a:r>
              <a:rPr lang="en-US" smtClean="0"/>
              <a:t>) programs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Make changes to existing ones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Assembler: </a:t>
            </a:r>
            <a:r>
              <a:rPr lang="en-US" b="1" smtClean="0">
                <a:solidFill>
                  <a:srgbClr val="FF0000"/>
                </a:solidFill>
              </a:rPr>
              <a:t>ML.exe</a:t>
            </a:r>
            <a:r>
              <a:rPr lang="en-US" smtClean="0"/>
              <a:t> program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Translate (</a:t>
            </a:r>
            <a:r>
              <a:rPr lang="en-US" b="1" smtClean="0">
                <a:solidFill>
                  <a:srgbClr val="FF0000"/>
                </a:solidFill>
              </a:rPr>
              <a:t>.asm</a:t>
            </a:r>
            <a:r>
              <a:rPr lang="en-US" smtClean="0"/>
              <a:t>) file into object (</a:t>
            </a:r>
            <a:r>
              <a:rPr lang="en-US" b="1" smtClean="0">
                <a:solidFill>
                  <a:srgbClr val="FF0000"/>
                </a:solidFill>
              </a:rPr>
              <a:t>.obj</a:t>
            </a:r>
            <a:r>
              <a:rPr lang="en-US" smtClean="0"/>
              <a:t>) file in machine language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Can produce a listing (</a:t>
            </a:r>
            <a:r>
              <a:rPr lang="en-US" b="1" smtClean="0">
                <a:solidFill>
                  <a:srgbClr val="FF0000"/>
                </a:solidFill>
              </a:rPr>
              <a:t>.lst</a:t>
            </a:r>
            <a:r>
              <a:rPr lang="en-US" smtClean="0"/>
              <a:t>) file that shows the work of assembler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Linker: </a:t>
            </a:r>
            <a:r>
              <a:rPr lang="en-US" b="1" smtClean="0">
                <a:solidFill>
                  <a:srgbClr val="FF0000"/>
                </a:solidFill>
              </a:rPr>
              <a:t>LINK32.exe</a:t>
            </a:r>
            <a:r>
              <a:rPr lang="en-US" smtClean="0"/>
              <a:t> program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Combine object (</a:t>
            </a:r>
            <a:r>
              <a:rPr lang="en-US" b="1" smtClean="0">
                <a:solidFill>
                  <a:srgbClr val="FF0000"/>
                </a:solidFill>
              </a:rPr>
              <a:t>.obj</a:t>
            </a:r>
            <a:r>
              <a:rPr lang="en-US" smtClean="0"/>
              <a:t>) files with link library (</a:t>
            </a:r>
            <a:r>
              <a:rPr lang="en-US" b="1" smtClean="0">
                <a:solidFill>
                  <a:srgbClr val="FF0000"/>
                </a:solidFill>
              </a:rPr>
              <a:t>.lib</a:t>
            </a:r>
            <a:r>
              <a:rPr lang="en-US" smtClean="0"/>
              <a:t>) files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Produce executable (</a:t>
            </a:r>
            <a:r>
              <a:rPr lang="en-US" b="1" smtClean="0">
                <a:solidFill>
                  <a:srgbClr val="FF0000"/>
                </a:solidFill>
              </a:rPr>
              <a:t>.exe</a:t>
            </a:r>
            <a:r>
              <a:rPr lang="en-US" smtClean="0"/>
              <a:t>) file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Can produce optional (</a:t>
            </a:r>
            <a:r>
              <a:rPr lang="en-US" b="1" smtClean="0">
                <a:solidFill>
                  <a:srgbClr val="FF0000"/>
                </a:solidFill>
              </a:rPr>
              <a:t>.map</a:t>
            </a:r>
            <a:r>
              <a:rPr lang="en-US" smtClean="0"/>
              <a:t>) file 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5165725" y="1566863"/>
            <a:ext cx="3495675" cy="4397375"/>
            <a:chOff x="3146" y="987"/>
            <a:chExt cx="2202" cy="2770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3972" y="1073"/>
              <a:ext cx="619" cy="206"/>
              <a:chOff x="4380" y="4192"/>
              <a:chExt cx="1634" cy="602"/>
            </a:xfrm>
          </p:grpSpPr>
          <p:sp>
            <p:nvSpPr>
              <p:cNvPr id="23604" name="AutoShape 6"/>
              <p:cNvSpPr>
                <a:spLocks noChangeArrowheads="1"/>
              </p:cNvSpPr>
              <p:nvPr/>
            </p:nvSpPr>
            <p:spPr bwMode="auto">
              <a:xfrm>
                <a:off x="4380" y="4192"/>
                <a:ext cx="1634" cy="602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5" name="Text Box 7"/>
              <p:cNvSpPr txBox="1">
                <a:spLocks noChangeArrowheads="1"/>
              </p:cNvSpPr>
              <p:nvPr/>
            </p:nvSpPr>
            <p:spPr bwMode="auto">
              <a:xfrm>
                <a:off x="4466" y="4364"/>
                <a:ext cx="1462" cy="25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Edit</a:t>
                </a:r>
                <a:endParaRPr lang="en-US"/>
              </a:p>
            </p:txBody>
          </p:sp>
        </p:grpSp>
        <p:grpSp>
          <p:nvGrpSpPr>
            <p:cNvPr id="23558" name="Group 8"/>
            <p:cNvGrpSpPr>
              <a:grpSpLocks/>
            </p:cNvGrpSpPr>
            <p:nvPr/>
          </p:nvGrpSpPr>
          <p:grpSpPr bwMode="auto">
            <a:xfrm>
              <a:off x="3972" y="1899"/>
              <a:ext cx="619" cy="206"/>
              <a:chOff x="4380" y="5482"/>
              <a:chExt cx="1634" cy="602"/>
            </a:xfrm>
          </p:grpSpPr>
          <p:sp>
            <p:nvSpPr>
              <p:cNvPr id="23602" name="AutoShape 9"/>
              <p:cNvSpPr>
                <a:spLocks noChangeArrowheads="1"/>
              </p:cNvSpPr>
              <p:nvPr/>
            </p:nvSpPr>
            <p:spPr bwMode="auto">
              <a:xfrm>
                <a:off x="4380" y="5482"/>
                <a:ext cx="1634" cy="602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3" name="Text Box 10"/>
              <p:cNvSpPr txBox="1">
                <a:spLocks noChangeArrowheads="1"/>
              </p:cNvSpPr>
              <p:nvPr/>
            </p:nvSpPr>
            <p:spPr bwMode="auto">
              <a:xfrm>
                <a:off x="4466" y="5654"/>
                <a:ext cx="1462" cy="25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Assemble</a:t>
                </a:r>
                <a:endParaRPr lang="en-US"/>
              </a:p>
            </p:txBody>
          </p:sp>
        </p:grpSp>
        <p:grpSp>
          <p:nvGrpSpPr>
            <p:cNvPr id="23559" name="Group 11"/>
            <p:cNvGrpSpPr>
              <a:grpSpLocks/>
            </p:cNvGrpSpPr>
            <p:nvPr/>
          </p:nvGrpSpPr>
          <p:grpSpPr bwMode="auto">
            <a:xfrm>
              <a:off x="3972" y="2725"/>
              <a:ext cx="619" cy="206"/>
              <a:chOff x="4380" y="7030"/>
              <a:chExt cx="1634" cy="602"/>
            </a:xfrm>
          </p:grpSpPr>
          <p:sp>
            <p:nvSpPr>
              <p:cNvPr id="23600" name="AutoShape 12"/>
              <p:cNvSpPr>
                <a:spLocks noChangeArrowheads="1"/>
              </p:cNvSpPr>
              <p:nvPr/>
            </p:nvSpPr>
            <p:spPr bwMode="auto">
              <a:xfrm>
                <a:off x="4380" y="7030"/>
                <a:ext cx="1634" cy="602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1" name="Text Box 13"/>
              <p:cNvSpPr txBox="1">
                <a:spLocks noChangeArrowheads="1"/>
              </p:cNvSpPr>
              <p:nvPr/>
            </p:nvSpPr>
            <p:spPr bwMode="auto">
              <a:xfrm>
                <a:off x="4466" y="7202"/>
                <a:ext cx="1462" cy="25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Link</a:t>
                </a:r>
                <a:endParaRPr lang="en-US"/>
              </a:p>
            </p:txBody>
          </p:sp>
        </p:grpSp>
        <p:grpSp>
          <p:nvGrpSpPr>
            <p:cNvPr id="23560" name="Group 14"/>
            <p:cNvGrpSpPr>
              <a:grpSpLocks/>
            </p:cNvGrpSpPr>
            <p:nvPr/>
          </p:nvGrpSpPr>
          <p:grpSpPr bwMode="auto">
            <a:xfrm>
              <a:off x="4350" y="3551"/>
              <a:ext cx="620" cy="206"/>
              <a:chOff x="4380" y="8492"/>
              <a:chExt cx="1634" cy="602"/>
            </a:xfrm>
          </p:grpSpPr>
          <p:sp>
            <p:nvSpPr>
              <p:cNvPr id="23598" name="AutoShape 15"/>
              <p:cNvSpPr>
                <a:spLocks noChangeArrowheads="1"/>
              </p:cNvSpPr>
              <p:nvPr/>
            </p:nvSpPr>
            <p:spPr bwMode="auto">
              <a:xfrm>
                <a:off x="4380" y="8492"/>
                <a:ext cx="1634" cy="602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9" name="Text Box 16"/>
              <p:cNvSpPr txBox="1">
                <a:spLocks noChangeArrowheads="1"/>
              </p:cNvSpPr>
              <p:nvPr/>
            </p:nvSpPr>
            <p:spPr bwMode="auto">
              <a:xfrm>
                <a:off x="4466" y="8664"/>
                <a:ext cx="1462" cy="25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Run</a:t>
                </a:r>
                <a:endParaRPr lang="en-US"/>
              </a:p>
            </p:txBody>
          </p:sp>
        </p:grpSp>
        <p:grpSp>
          <p:nvGrpSpPr>
            <p:cNvPr id="23561" name="Group 17"/>
            <p:cNvGrpSpPr>
              <a:grpSpLocks/>
            </p:cNvGrpSpPr>
            <p:nvPr/>
          </p:nvGrpSpPr>
          <p:grpSpPr bwMode="auto">
            <a:xfrm>
              <a:off x="3972" y="1417"/>
              <a:ext cx="619" cy="344"/>
              <a:chOff x="1886" y="5138"/>
              <a:chExt cx="1634" cy="860"/>
            </a:xfrm>
          </p:grpSpPr>
          <p:sp>
            <p:nvSpPr>
              <p:cNvPr id="23596" name="AutoShape 18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Text Box 19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prog.asm</a:t>
                </a:r>
                <a:endParaRPr lang="en-US"/>
              </a:p>
            </p:txBody>
          </p:sp>
        </p:grpSp>
        <p:sp>
          <p:nvSpPr>
            <p:cNvPr id="23562" name="Line 20"/>
            <p:cNvSpPr>
              <a:spLocks noChangeShapeType="1"/>
            </p:cNvSpPr>
            <p:nvPr/>
          </p:nvSpPr>
          <p:spPr bwMode="auto">
            <a:xfrm>
              <a:off x="4281" y="1279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21"/>
            <p:cNvSpPr>
              <a:spLocks noChangeShapeType="1"/>
            </p:cNvSpPr>
            <p:nvPr/>
          </p:nvSpPr>
          <p:spPr bwMode="auto">
            <a:xfrm>
              <a:off x="4281" y="1761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4" name="Group 22"/>
            <p:cNvGrpSpPr>
              <a:grpSpLocks/>
            </p:cNvGrpSpPr>
            <p:nvPr/>
          </p:nvGrpSpPr>
          <p:grpSpPr bwMode="auto">
            <a:xfrm>
              <a:off x="3972" y="2243"/>
              <a:ext cx="619" cy="344"/>
              <a:chOff x="1886" y="5138"/>
              <a:chExt cx="1634" cy="860"/>
            </a:xfrm>
          </p:grpSpPr>
          <p:sp>
            <p:nvSpPr>
              <p:cNvPr id="23594" name="AutoShape 23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5" name="Text Box 24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prog.obj</a:t>
                </a:r>
                <a:endParaRPr lang="en-US"/>
              </a:p>
            </p:txBody>
          </p:sp>
        </p:grpSp>
        <p:sp>
          <p:nvSpPr>
            <p:cNvPr id="23565" name="Line 25"/>
            <p:cNvSpPr>
              <a:spLocks noChangeShapeType="1"/>
            </p:cNvSpPr>
            <p:nvPr/>
          </p:nvSpPr>
          <p:spPr bwMode="auto">
            <a:xfrm>
              <a:off x="4281" y="2105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6" name="Group 26"/>
            <p:cNvGrpSpPr>
              <a:grpSpLocks/>
            </p:cNvGrpSpPr>
            <p:nvPr/>
          </p:nvGrpSpPr>
          <p:grpSpPr bwMode="auto">
            <a:xfrm>
              <a:off x="4729" y="2243"/>
              <a:ext cx="619" cy="344"/>
              <a:chOff x="1886" y="5138"/>
              <a:chExt cx="1634" cy="860"/>
            </a:xfrm>
          </p:grpSpPr>
          <p:sp>
            <p:nvSpPr>
              <p:cNvPr id="23592" name="AutoShape 27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Text Box 28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prog.lst</a:t>
                </a:r>
                <a:endParaRPr lang="en-US"/>
              </a:p>
            </p:txBody>
          </p:sp>
        </p:grpSp>
        <p:sp>
          <p:nvSpPr>
            <p:cNvPr id="23567" name="Line 29"/>
            <p:cNvSpPr>
              <a:spLocks noChangeShapeType="1"/>
            </p:cNvSpPr>
            <p:nvPr/>
          </p:nvSpPr>
          <p:spPr bwMode="auto">
            <a:xfrm>
              <a:off x="5038" y="2002"/>
              <a:ext cx="0" cy="2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30"/>
            <p:cNvSpPr>
              <a:spLocks noChangeShapeType="1"/>
            </p:cNvSpPr>
            <p:nvPr/>
          </p:nvSpPr>
          <p:spPr bwMode="auto">
            <a:xfrm flipV="1">
              <a:off x="4591" y="2002"/>
              <a:ext cx="44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31"/>
            <p:cNvSpPr>
              <a:spLocks noChangeShapeType="1"/>
            </p:cNvSpPr>
            <p:nvPr/>
          </p:nvSpPr>
          <p:spPr bwMode="auto">
            <a:xfrm>
              <a:off x="4281" y="2587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70" name="Group 32"/>
            <p:cNvGrpSpPr>
              <a:grpSpLocks/>
            </p:cNvGrpSpPr>
            <p:nvPr/>
          </p:nvGrpSpPr>
          <p:grpSpPr bwMode="auto">
            <a:xfrm>
              <a:off x="3972" y="3069"/>
              <a:ext cx="619" cy="337"/>
              <a:chOff x="1886" y="5138"/>
              <a:chExt cx="1634" cy="860"/>
            </a:xfrm>
          </p:grpSpPr>
          <p:sp>
            <p:nvSpPr>
              <p:cNvPr id="23590" name="AutoShape 33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Text Box 34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prog.exe</a:t>
                </a:r>
                <a:endParaRPr lang="en-US"/>
              </a:p>
            </p:txBody>
          </p:sp>
        </p:grpSp>
        <p:sp>
          <p:nvSpPr>
            <p:cNvPr id="23571" name="Line 35"/>
            <p:cNvSpPr>
              <a:spLocks noChangeShapeType="1"/>
            </p:cNvSpPr>
            <p:nvPr/>
          </p:nvSpPr>
          <p:spPr bwMode="auto">
            <a:xfrm>
              <a:off x="4281" y="2931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AutoShape 36"/>
            <p:cNvSpPr>
              <a:spLocks noChangeArrowheads="1"/>
            </p:cNvSpPr>
            <p:nvPr/>
          </p:nvSpPr>
          <p:spPr bwMode="auto">
            <a:xfrm>
              <a:off x="4729" y="3069"/>
              <a:ext cx="619" cy="344"/>
            </a:xfrm>
            <a:prstGeom prst="foldedCorner">
              <a:avLst>
                <a:gd name="adj" fmla="val 26255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rIns="0"/>
            <a:lstStyle/>
            <a:p>
              <a:endParaRPr lang="en-US"/>
            </a:p>
          </p:txBody>
        </p:sp>
        <p:sp>
          <p:nvSpPr>
            <p:cNvPr id="23573" name="Text Box 37"/>
            <p:cNvSpPr txBox="1">
              <a:spLocks noChangeArrowheads="1"/>
            </p:cNvSpPr>
            <p:nvPr/>
          </p:nvSpPr>
          <p:spPr bwMode="auto">
            <a:xfrm>
              <a:off x="4762" y="3172"/>
              <a:ext cx="553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ko-KR" sz="1200" b="1">
                  <a:ea typeface="Batang" charset="-127"/>
                </a:rPr>
                <a:t>prog.map</a:t>
              </a:r>
              <a:endParaRPr lang="en-US"/>
            </a:p>
          </p:txBody>
        </p:sp>
        <p:sp>
          <p:nvSpPr>
            <p:cNvPr id="23574" name="Line 38"/>
            <p:cNvSpPr>
              <a:spLocks noChangeShapeType="1"/>
            </p:cNvSpPr>
            <p:nvPr/>
          </p:nvSpPr>
          <p:spPr bwMode="auto">
            <a:xfrm>
              <a:off x="5038" y="2828"/>
              <a:ext cx="0" cy="2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39"/>
            <p:cNvSpPr>
              <a:spLocks noChangeShapeType="1"/>
            </p:cNvSpPr>
            <p:nvPr/>
          </p:nvSpPr>
          <p:spPr bwMode="auto">
            <a:xfrm flipV="1">
              <a:off x="4591" y="2828"/>
              <a:ext cx="44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40"/>
            <p:cNvSpPr>
              <a:spLocks noChangeShapeType="1"/>
            </p:cNvSpPr>
            <p:nvPr/>
          </p:nvSpPr>
          <p:spPr bwMode="auto">
            <a:xfrm flipH="1">
              <a:off x="4075" y="3406"/>
              <a:ext cx="69" cy="1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77" name="Group 41"/>
            <p:cNvGrpSpPr>
              <a:grpSpLocks/>
            </p:cNvGrpSpPr>
            <p:nvPr/>
          </p:nvGrpSpPr>
          <p:grpSpPr bwMode="auto">
            <a:xfrm>
              <a:off x="3215" y="2243"/>
              <a:ext cx="619" cy="344"/>
              <a:chOff x="1886" y="5138"/>
              <a:chExt cx="1634" cy="860"/>
            </a:xfrm>
          </p:grpSpPr>
          <p:sp>
            <p:nvSpPr>
              <p:cNvPr id="23588" name="AutoShape 42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9" name="Text Box 43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library.lib</a:t>
                </a:r>
                <a:endParaRPr lang="en-US"/>
              </a:p>
            </p:txBody>
          </p:sp>
        </p:grpSp>
        <p:sp>
          <p:nvSpPr>
            <p:cNvPr id="23578" name="Line 44"/>
            <p:cNvSpPr>
              <a:spLocks noChangeShapeType="1"/>
            </p:cNvSpPr>
            <p:nvPr/>
          </p:nvSpPr>
          <p:spPr bwMode="auto">
            <a:xfrm flipV="1">
              <a:off x="3524" y="2828"/>
              <a:ext cx="4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45"/>
            <p:cNvSpPr>
              <a:spLocks noChangeShapeType="1"/>
            </p:cNvSpPr>
            <p:nvPr/>
          </p:nvSpPr>
          <p:spPr bwMode="auto">
            <a:xfrm>
              <a:off x="3524" y="2587"/>
              <a:ext cx="0" cy="2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0" name="Group 46"/>
            <p:cNvGrpSpPr>
              <a:grpSpLocks/>
            </p:cNvGrpSpPr>
            <p:nvPr/>
          </p:nvGrpSpPr>
          <p:grpSpPr bwMode="auto">
            <a:xfrm>
              <a:off x="3593" y="3543"/>
              <a:ext cx="620" cy="200"/>
              <a:chOff x="3434" y="13050"/>
              <a:chExt cx="1548" cy="516"/>
            </a:xfrm>
          </p:grpSpPr>
          <p:sp>
            <p:nvSpPr>
              <p:cNvPr id="23586" name="AutoShape 47"/>
              <p:cNvSpPr>
                <a:spLocks noChangeArrowheads="1"/>
              </p:cNvSpPr>
              <p:nvPr/>
            </p:nvSpPr>
            <p:spPr bwMode="auto">
              <a:xfrm>
                <a:off x="3434" y="13050"/>
                <a:ext cx="1548" cy="516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Text Box 48"/>
              <p:cNvSpPr txBox="1">
                <a:spLocks noChangeArrowheads="1"/>
              </p:cNvSpPr>
              <p:nvPr/>
            </p:nvSpPr>
            <p:spPr bwMode="auto">
              <a:xfrm>
                <a:off x="3515" y="13136"/>
                <a:ext cx="1386" cy="344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18288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Debug</a:t>
                </a:r>
                <a:endParaRPr lang="en-US"/>
              </a:p>
            </p:txBody>
          </p:sp>
        </p:grpSp>
        <p:sp>
          <p:nvSpPr>
            <p:cNvPr id="23581" name="Line 49"/>
            <p:cNvSpPr>
              <a:spLocks noChangeShapeType="1"/>
            </p:cNvSpPr>
            <p:nvPr/>
          </p:nvSpPr>
          <p:spPr bwMode="auto">
            <a:xfrm>
              <a:off x="4419" y="3406"/>
              <a:ext cx="69" cy="1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50"/>
            <p:cNvSpPr>
              <a:spLocks noChangeShapeType="1"/>
            </p:cNvSpPr>
            <p:nvPr/>
          </p:nvSpPr>
          <p:spPr bwMode="auto">
            <a:xfrm>
              <a:off x="4281" y="987"/>
              <a:ext cx="1" cy="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51"/>
            <p:cNvSpPr>
              <a:spLocks noChangeShapeType="1"/>
            </p:cNvSpPr>
            <p:nvPr/>
          </p:nvSpPr>
          <p:spPr bwMode="auto">
            <a:xfrm flipH="1">
              <a:off x="3146" y="3637"/>
              <a:ext cx="44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52"/>
            <p:cNvSpPr>
              <a:spLocks noChangeShapeType="1"/>
            </p:cNvSpPr>
            <p:nvPr/>
          </p:nvSpPr>
          <p:spPr bwMode="auto">
            <a:xfrm flipV="1">
              <a:off x="3146" y="987"/>
              <a:ext cx="0" cy="26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53"/>
            <p:cNvSpPr>
              <a:spLocks noChangeShapeType="1"/>
            </p:cNvSpPr>
            <p:nvPr/>
          </p:nvSpPr>
          <p:spPr bwMode="auto">
            <a:xfrm flipH="1">
              <a:off x="3146" y="987"/>
              <a:ext cx="113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Assemble-Link-Debug Cycle – cont'd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04200" cy="5184775"/>
          </a:xfrm>
          <a:noFill/>
        </p:spPr>
        <p:txBody>
          <a:bodyPr lIns="0" rIns="0"/>
          <a:lstStyle/>
          <a:p>
            <a:pPr eaLnBrk="1" hangingPunct="1">
              <a:spcBef>
                <a:spcPct val="33000"/>
              </a:spcBef>
            </a:pPr>
            <a:r>
              <a:rPr lang="en-US" b="1" smtClean="0">
                <a:solidFill>
                  <a:srgbClr val="FF0000"/>
                </a:solidFill>
              </a:rPr>
              <a:t>MAKE32.bat</a:t>
            </a:r>
          </a:p>
          <a:p>
            <a:pPr lvl="1" eaLnBrk="1" hangingPunct="1">
              <a:spcBef>
                <a:spcPct val="33000"/>
              </a:spcBef>
            </a:pPr>
            <a:r>
              <a:rPr lang="en-US" smtClean="0"/>
              <a:t>Batch command file</a:t>
            </a:r>
          </a:p>
          <a:p>
            <a:pPr lvl="1" eaLnBrk="1" hangingPunct="1">
              <a:spcBef>
                <a:spcPct val="33000"/>
              </a:spcBef>
            </a:pPr>
            <a:r>
              <a:rPr lang="en-US" smtClean="0"/>
              <a:t>Assemble and link in one step</a:t>
            </a:r>
          </a:p>
          <a:p>
            <a:pPr eaLnBrk="1" hangingPunct="1">
              <a:spcBef>
                <a:spcPct val="33000"/>
              </a:spcBef>
            </a:pPr>
            <a:r>
              <a:rPr lang="en-US" smtClean="0"/>
              <a:t>Debugger: </a:t>
            </a:r>
            <a:r>
              <a:rPr lang="en-US" b="1" smtClean="0">
                <a:solidFill>
                  <a:srgbClr val="FF0000"/>
                </a:solidFill>
              </a:rPr>
              <a:t>WINDBG.exe</a:t>
            </a:r>
            <a:endParaRPr lang="en-US" smtClean="0"/>
          </a:p>
          <a:p>
            <a:pPr lvl="1" eaLnBrk="1" hangingPunct="1">
              <a:spcBef>
                <a:spcPct val="33000"/>
              </a:spcBef>
            </a:pPr>
            <a:r>
              <a:rPr lang="en-US" smtClean="0"/>
              <a:t>Trace program execution</a:t>
            </a:r>
          </a:p>
          <a:p>
            <a:pPr lvl="2" eaLnBrk="1" hangingPunct="1">
              <a:spcBef>
                <a:spcPct val="33000"/>
              </a:spcBef>
            </a:pPr>
            <a:r>
              <a:rPr lang="en-US" sz="1800" smtClean="0"/>
              <a:t>Either step-by-step, or</a:t>
            </a:r>
          </a:p>
          <a:p>
            <a:pPr lvl="2" eaLnBrk="1" hangingPunct="1">
              <a:spcBef>
                <a:spcPct val="33000"/>
              </a:spcBef>
            </a:pPr>
            <a:r>
              <a:rPr lang="en-US" sz="1800" smtClean="0"/>
              <a:t>Use breakpoints</a:t>
            </a:r>
          </a:p>
          <a:p>
            <a:pPr lvl="1" eaLnBrk="1" hangingPunct="1">
              <a:spcBef>
                <a:spcPct val="33000"/>
              </a:spcBef>
            </a:pPr>
            <a:r>
              <a:rPr lang="en-US" smtClean="0"/>
              <a:t>View</a:t>
            </a:r>
          </a:p>
          <a:p>
            <a:pPr lvl="2" eaLnBrk="1" hangingPunct="1">
              <a:spcBef>
                <a:spcPct val="33000"/>
              </a:spcBef>
            </a:pPr>
            <a:r>
              <a:rPr lang="en-US" sz="1800" smtClean="0"/>
              <a:t>Source (</a:t>
            </a:r>
            <a:r>
              <a:rPr lang="en-US" sz="1800" b="1" smtClean="0">
                <a:solidFill>
                  <a:srgbClr val="FF0000"/>
                </a:solidFill>
              </a:rPr>
              <a:t>.asm</a:t>
            </a:r>
            <a:r>
              <a:rPr lang="en-US" sz="1800" smtClean="0"/>
              <a:t>) code</a:t>
            </a:r>
          </a:p>
          <a:p>
            <a:pPr lvl="2" eaLnBrk="1" hangingPunct="1">
              <a:spcBef>
                <a:spcPct val="33000"/>
              </a:spcBef>
            </a:pPr>
            <a:r>
              <a:rPr lang="en-US" sz="1800" smtClean="0"/>
              <a:t>Registers</a:t>
            </a:r>
          </a:p>
          <a:p>
            <a:pPr lvl="2" eaLnBrk="1" hangingPunct="1">
              <a:spcBef>
                <a:spcPct val="33000"/>
              </a:spcBef>
            </a:pPr>
            <a:r>
              <a:rPr lang="en-US" sz="1800" smtClean="0"/>
              <a:t>Memory by name &amp; by address</a:t>
            </a:r>
          </a:p>
          <a:p>
            <a:pPr lvl="2" eaLnBrk="1" hangingPunct="1">
              <a:spcBef>
                <a:spcPct val="33000"/>
              </a:spcBef>
            </a:pPr>
            <a:r>
              <a:rPr lang="en-US" sz="1800" smtClean="0"/>
              <a:t>Modify register &amp; memory content</a:t>
            </a:r>
          </a:p>
          <a:p>
            <a:pPr lvl="1" eaLnBrk="1" hangingPunct="1">
              <a:spcBef>
                <a:spcPct val="33000"/>
              </a:spcBef>
            </a:pPr>
            <a:r>
              <a:rPr lang="en-US" smtClean="0"/>
              <a:t>Discover errors and go back to the editor to fix the program bugs</a:t>
            </a:r>
          </a:p>
        </p:txBody>
      </p:sp>
      <p:grpSp>
        <p:nvGrpSpPr>
          <p:cNvPr id="24580" name="Group 55"/>
          <p:cNvGrpSpPr>
            <a:grpSpLocks/>
          </p:cNvGrpSpPr>
          <p:nvPr/>
        </p:nvGrpSpPr>
        <p:grpSpPr bwMode="auto">
          <a:xfrm>
            <a:off x="5165725" y="1296988"/>
            <a:ext cx="3495675" cy="4397375"/>
            <a:chOff x="3146" y="987"/>
            <a:chExt cx="2202" cy="2770"/>
          </a:xfrm>
        </p:grpSpPr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3972" y="1073"/>
              <a:ext cx="619" cy="206"/>
              <a:chOff x="4380" y="4192"/>
              <a:chExt cx="1634" cy="602"/>
            </a:xfrm>
          </p:grpSpPr>
          <p:sp>
            <p:nvSpPr>
              <p:cNvPr id="24628" name="AutoShape 6"/>
              <p:cNvSpPr>
                <a:spLocks noChangeArrowheads="1"/>
              </p:cNvSpPr>
              <p:nvPr/>
            </p:nvSpPr>
            <p:spPr bwMode="auto">
              <a:xfrm>
                <a:off x="4380" y="4192"/>
                <a:ext cx="1634" cy="602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9" name="Text Box 7"/>
              <p:cNvSpPr txBox="1">
                <a:spLocks noChangeArrowheads="1"/>
              </p:cNvSpPr>
              <p:nvPr/>
            </p:nvSpPr>
            <p:spPr bwMode="auto">
              <a:xfrm>
                <a:off x="4466" y="4364"/>
                <a:ext cx="1462" cy="25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Edit</a:t>
                </a:r>
                <a:endParaRPr lang="en-US"/>
              </a:p>
            </p:txBody>
          </p:sp>
        </p:grpSp>
        <p:grpSp>
          <p:nvGrpSpPr>
            <p:cNvPr id="24582" name="Group 8"/>
            <p:cNvGrpSpPr>
              <a:grpSpLocks/>
            </p:cNvGrpSpPr>
            <p:nvPr/>
          </p:nvGrpSpPr>
          <p:grpSpPr bwMode="auto">
            <a:xfrm>
              <a:off x="3972" y="1899"/>
              <a:ext cx="619" cy="206"/>
              <a:chOff x="4380" y="5482"/>
              <a:chExt cx="1634" cy="602"/>
            </a:xfrm>
          </p:grpSpPr>
          <p:sp>
            <p:nvSpPr>
              <p:cNvPr id="24626" name="AutoShape 9"/>
              <p:cNvSpPr>
                <a:spLocks noChangeArrowheads="1"/>
              </p:cNvSpPr>
              <p:nvPr/>
            </p:nvSpPr>
            <p:spPr bwMode="auto">
              <a:xfrm>
                <a:off x="4380" y="5482"/>
                <a:ext cx="1634" cy="602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7" name="Text Box 10"/>
              <p:cNvSpPr txBox="1">
                <a:spLocks noChangeArrowheads="1"/>
              </p:cNvSpPr>
              <p:nvPr/>
            </p:nvSpPr>
            <p:spPr bwMode="auto">
              <a:xfrm>
                <a:off x="4466" y="5654"/>
                <a:ext cx="1462" cy="25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Assemble</a:t>
                </a:r>
                <a:endParaRPr lang="en-US"/>
              </a:p>
            </p:txBody>
          </p:sp>
        </p:grpSp>
        <p:grpSp>
          <p:nvGrpSpPr>
            <p:cNvPr id="24583" name="Group 11"/>
            <p:cNvGrpSpPr>
              <a:grpSpLocks/>
            </p:cNvGrpSpPr>
            <p:nvPr/>
          </p:nvGrpSpPr>
          <p:grpSpPr bwMode="auto">
            <a:xfrm>
              <a:off x="3972" y="2725"/>
              <a:ext cx="619" cy="206"/>
              <a:chOff x="4380" y="7030"/>
              <a:chExt cx="1634" cy="602"/>
            </a:xfrm>
          </p:grpSpPr>
          <p:sp>
            <p:nvSpPr>
              <p:cNvPr id="24624" name="AutoShape 12"/>
              <p:cNvSpPr>
                <a:spLocks noChangeArrowheads="1"/>
              </p:cNvSpPr>
              <p:nvPr/>
            </p:nvSpPr>
            <p:spPr bwMode="auto">
              <a:xfrm>
                <a:off x="4380" y="7030"/>
                <a:ext cx="1634" cy="602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5" name="Text Box 13"/>
              <p:cNvSpPr txBox="1">
                <a:spLocks noChangeArrowheads="1"/>
              </p:cNvSpPr>
              <p:nvPr/>
            </p:nvSpPr>
            <p:spPr bwMode="auto">
              <a:xfrm>
                <a:off x="4466" y="7202"/>
                <a:ext cx="1462" cy="25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Link</a:t>
                </a:r>
                <a:endParaRPr lang="en-US"/>
              </a:p>
            </p:txBody>
          </p:sp>
        </p:grpSp>
        <p:grpSp>
          <p:nvGrpSpPr>
            <p:cNvPr id="24584" name="Group 14"/>
            <p:cNvGrpSpPr>
              <a:grpSpLocks/>
            </p:cNvGrpSpPr>
            <p:nvPr/>
          </p:nvGrpSpPr>
          <p:grpSpPr bwMode="auto">
            <a:xfrm>
              <a:off x="4350" y="3551"/>
              <a:ext cx="620" cy="206"/>
              <a:chOff x="4380" y="8492"/>
              <a:chExt cx="1634" cy="602"/>
            </a:xfrm>
          </p:grpSpPr>
          <p:sp>
            <p:nvSpPr>
              <p:cNvPr id="24622" name="AutoShape 15"/>
              <p:cNvSpPr>
                <a:spLocks noChangeArrowheads="1"/>
              </p:cNvSpPr>
              <p:nvPr/>
            </p:nvSpPr>
            <p:spPr bwMode="auto">
              <a:xfrm>
                <a:off x="4380" y="8492"/>
                <a:ext cx="1634" cy="602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3" name="Text Box 16"/>
              <p:cNvSpPr txBox="1">
                <a:spLocks noChangeArrowheads="1"/>
              </p:cNvSpPr>
              <p:nvPr/>
            </p:nvSpPr>
            <p:spPr bwMode="auto">
              <a:xfrm>
                <a:off x="4466" y="8664"/>
                <a:ext cx="1462" cy="258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Run</a:t>
                </a:r>
                <a:endParaRPr lang="en-US"/>
              </a:p>
            </p:txBody>
          </p:sp>
        </p:grpSp>
        <p:grpSp>
          <p:nvGrpSpPr>
            <p:cNvPr id="24585" name="Group 17"/>
            <p:cNvGrpSpPr>
              <a:grpSpLocks/>
            </p:cNvGrpSpPr>
            <p:nvPr/>
          </p:nvGrpSpPr>
          <p:grpSpPr bwMode="auto">
            <a:xfrm>
              <a:off x="3972" y="1417"/>
              <a:ext cx="619" cy="344"/>
              <a:chOff x="1886" y="5138"/>
              <a:chExt cx="1634" cy="860"/>
            </a:xfrm>
          </p:grpSpPr>
          <p:sp>
            <p:nvSpPr>
              <p:cNvPr id="24620" name="AutoShape 18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Text Box 19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prog.asm</a:t>
                </a:r>
                <a:endParaRPr lang="en-US"/>
              </a:p>
            </p:txBody>
          </p:sp>
        </p:grpSp>
        <p:sp>
          <p:nvSpPr>
            <p:cNvPr id="24586" name="Line 20"/>
            <p:cNvSpPr>
              <a:spLocks noChangeShapeType="1"/>
            </p:cNvSpPr>
            <p:nvPr/>
          </p:nvSpPr>
          <p:spPr bwMode="auto">
            <a:xfrm>
              <a:off x="4281" y="1279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21"/>
            <p:cNvSpPr>
              <a:spLocks noChangeShapeType="1"/>
            </p:cNvSpPr>
            <p:nvPr/>
          </p:nvSpPr>
          <p:spPr bwMode="auto">
            <a:xfrm>
              <a:off x="4281" y="1761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88" name="Group 22"/>
            <p:cNvGrpSpPr>
              <a:grpSpLocks/>
            </p:cNvGrpSpPr>
            <p:nvPr/>
          </p:nvGrpSpPr>
          <p:grpSpPr bwMode="auto">
            <a:xfrm>
              <a:off x="3972" y="2243"/>
              <a:ext cx="619" cy="344"/>
              <a:chOff x="1886" y="5138"/>
              <a:chExt cx="1634" cy="860"/>
            </a:xfrm>
          </p:grpSpPr>
          <p:sp>
            <p:nvSpPr>
              <p:cNvPr id="24618" name="AutoShape 23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9" name="Text Box 24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prog.obj</a:t>
                </a:r>
                <a:endParaRPr lang="en-US"/>
              </a:p>
            </p:txBody>
          </p:sp>
        </p:grpSp>
        <p:sp>
          <p:nvSpPr>
            <p:cNvPr id="24589" name="Line 25"/>
            <p:cNvSpPr>
              <a:spLocks noChangeShapeType="1"/>
            </p:cNvSpPr>
            <p:nvPr/>
          </p:nvSpPr>
          <p:spPr bwMode="auto">
            <a:xfrm>
              <a:off x="4281" y="2105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90" name="Group 26"/>
            <p:cNvGrpSpPr>
              <a:grpSpLocks/>
            </p:cNvGrpSpPr>
            <p:nvPr/>
          </p:nvGrpSpPr>
          <p:grpSpPr bwMode="auto">
            <a:xfrm>
              <a:off x="4729" y="2243"/>
              <a:ext cx="619" cy="344"/>
              <a:chOff x="1886" y="5138"/>
              <a:chExt cx="1634" cy="860"/>
            </a:xfrm>
          </p:grpSpPr>
          <p:sp>
            <p:nvSpPr>
              <p:cNvPr id="24616" name="AutoShape 27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7" name="Text Box 28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prog.lst</a:t>
                </a:r>
                <a:endParaRPr lang="en-US"/>
              </a:p>
            </p:txBody>
          </p:sp>
        </p:grpSp>
        <p:sp>
          <p:nvSpPr>
            <p:cNvPr id="24591" name="Line 29"/>
            <p:cNvSpPr>
              <a:spLocks noChangeShapeType="1"/>
            </p:cNvSpPr>
            <p:nvPr/>
          </p:nvSpPr>
          <p:spPr bwMode="auto">
            <a:xfrm>
              <a:off x="5038" y="2002"/>
              <a:ext cx="0" cy="2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30"/>
            <p:cNvSpPr>
              <a:spLocks noChangeShapeType="1"/>
            </p:cNvSpPr>
            <p:nvPr/>
          </p:nvSpPr>
          <p:spPr bwMode="auto">
            <a:xfrm flipV="1">
              <a:off x="4591" y="2002"/>
              <a:ext cx="44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31"/>
            <p:cNvSpPr>
              <a:spLocks noChangeShapeType="1"/>
            </p:cNvSpPr>
            <p:nvPr/>
          </p:nvSpPr>
          <p:spPr bwMode="auto">
            <a:xfrm>
              <a:off x="4281" y="2587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94" name="Group 32"/>
            <p:cNvGrpSpPr>
              <a:grpSpLocks/>
            </p:cNvGrpSpPr>
            <p:nvPr/>
          </p:nvGrpSpPr>
          <p:grpSpPr bwMode="auto">
            <a:xfrm>
              <a:off x="3972" y="3069"/>
              <a:ext cx="619" cy="337"/>
              <a:chOff x="1886" y="5138"/>
              <a:chExt cx="1634" cy="860"/>
            </a:xfrm>
          </p:grpSpPr>
          <p:sp>
            <p:nvSpPr>
              <p:cNvPr id="24614" name="AutoShape 33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5" name="Text Box 34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prog.exe</a:t>
                </a:r>
                <a:endParaRPr lang="en-US"/>
              </a:p>
            </p:txBody>
          </p:sp>
        </p:grpSp>
        <p:sp>
          <p:nvSpPr>
            <p:cNvPr id="24595" name="Line 35"/>
            <p:cNvSpPr>
              <a:spLocks noChangeShapeType="1"/>
            </p:cNvSpPr>
            <p:nvPr/>
          </p:nvSpPr>
          <p:spPr bwMode="auto">
            <a:xfrm>
              <a:off x="4281" y="2931"/>
              <a:ext cx="0" cy="1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AutoShape 37"/>
            <p:cNvSpPr>
              <a:spLocks noChangeArrowheads="1"/>
            </p:cNvSpPr>
            <p:nvPr/>
          </p:nvSpPr>
          <p:spPr bwMode="auto">
            <a:xfrm>
              <a:off x="4729" y="3069"/>
              <a:ext cx="619" cy="344"/>
            </a:xfrm>
            <a:prstGeom prst="foldedCorner">
              <a:avLst>
                <a:gd name="adj" fmla="val 26255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rIns="0"/>
            <a:lstStyle/>
            <a:p>
              <a:endParaRPr lang="en-US"/>
            </a:p>
          </p:txBody>
        </p:sp>
        <p:sp>
          <p:nvSpPr>
            <p:cNvPr id="24597" name="Text Box 38"/>
            <p:cNvSpPr txBox="1">
              <a:spLocks noChangeArrowheads="1"/>
            </p:cNvSpPr>
            <p:nvPr/>
          </p:nvSpPr>
          <p:spPr bwMode="auto">
            <a:xfrm>
              <a:off x="4762" y="3172"/>
              <a:ext cx="553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ko-KR" sz="1200" b="1">
                  <a:ea typeface="Batang" charset="-127"/>
                </a:rPr>
                <a:t>prog.map</a:t>
              </a:r>
              <a:endParaRPr lang="en-US"/>
            </a:p>
          </p:txBody>
        </p:sp>
        <p:sp>
          <p:nvSpPr>
            <p:cNvPr id="24598" name="Line 39"/>
            <p:cNvSpPr>
              <a:spLocks noChangeShapeType="1"/>
            </p:cNvSpPr>
            <p:nvPr/>
          </p:nvSpPr>
          <p:spPr bwMode="auto">
            <a:xfrm>
              <a:off x="5038" y="2828"/>
              <a:ext cx="0" cy="2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40"/>
            <p:cNvSpPr>
              <a:spLocks noChangeShapeType="1"/>
            </p:cNvSpPr>
            <p:nvPr/>
          </p:nvSpPr>
          <p:spPr bwMode="auto">
            <a:xfrm flipV="1">
              <a:off x="4591" y="2828"/>
              <a:ext cx="44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41"/>
            <p:cNvSpPr>
              <a:spLocks noChangeShapeType="1"/>
            </p:cNvSpPr>
            <p:nvPr/>
          </p:nvSpPr>
          <p:spPr bwMode="auto">
            <a:xfrm flipH="1">
              <a:off x="4075" y="3406"/>
              <a:ext cx="69" cy="1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01" name="Group 42"/>
            <p:cNvGrpSpPr>
              <a:grpSpLocks/>
            </p:cNvGrpSpPr>
            <p:nvPr/>
          </p:nvGrpSpPr>
          <p:grpSpPr bwMode="auto">
            <a:xfrm>
              <a:off x="3215" y="2243"/>
              <a:ext cx="619" cy="344"/>
              <a:chOff x="1886" y="5138"/>
              <a:chExt cx="1634" cy="860"/>
            </a:xfrm>
          </p:grpSpPr>
          <p:sp>
            <p:nvSpPr>
              <p:cNvPr id="24612" name="AutoShape 43"/>
              <p:cNvSpPr>
                <a:spLocks noChangeArrowheads="1"/>
              </p:cNvSpPr>
              <p:nvPr/>
            </p:nvSpPr>
            <p:spPr bwMode="auto">
              <a:xfrm>
                <a:off x="1886" y="5138"/>
                <a:ext cx="1634" cy="860"/>
              </a:xfrm>
              <a:prstGeom prst="foldedCorner">
                <a:avLst>
                  <a:gd name="adj" fmla="val 26255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3" name="Text Box 44"/>
              <p:cNvSpPr txBox="1">
                <a:spLocks noChangeArrowheads="1"/>
              </p:cNvSpPr>
              <p:nvPr/>
            </p:nvSpPr>
            <p:spPr bwMode="auto">
              <a:xfrm>
                <a:off x="1972" y="5396"/>
                <a:ext cx="1462" cy="344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0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library.lib</a:t>
                </a:r>
                <a:endParaRPr lang="en-US"/>
              </a:p>
            </p:txBody>
          </p:sp>
        </p:grpSp>
        <p:sp>
          <p:nvSpPr>
            <p:cNvPr id="24602" name="Line 45"/>
            <p:cNvSpPr>
              <a:spLocks noChangeShapeType="1"/>
            </p:cNvSpPr>
            <p:nvPr/>
          </p:nvSpPr>
          <p:spPr bwMode="auto">
            <a:xfrm flipV="1">
              <a:off x="3524" y="2828"/>
              <a:ext cx="4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46"/>
            <p:cNvSpPr>
              <a:spLocks noChangeShapeType="1"/>
            </p:cNvSpPr>
            <p:nvPr/>
          </p:nvSpPr>
          <p:spPr bwMode="auto">
            <a:xfrm>
              <a:off x="3524" y="2587"/>
              <a:ext cx="0" cy="2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04" name="Group 47"/>
            <p:cNvGrpSpPr>
              <a:grpSpLocks/>
            </p:cNvGrpSpPr>
            <p:nvPr/>
          </p:nvGrpSpPr>
          <p:grpSpPr bwMode="auto">
            <a:xfrm>
              <a:off x="3593" y="3543"/>
              <a:ext cx="620" cy="200"/>
              <a:chOff x="3434" y="13050"/>
              <a:chExt cx="1548" cy="516"/>
            </a:xfrm>
          </p:grpSpPr>
          <p:sp>
            <p:nvSpPr>
              <p:cNvPr id="24610" name="AutoShape 48"/>
              <p:cNvSpPr>
                <a:spLocks noChangeArrowheads="1"/>
              </p:cNvSpPr>
              <p:nvPr/>
            </p:nvSpPr>
            <p:spPr bwMode="auto">
              <a:xfrm>
                <a:off x="3434" y="13050"/>
                <a:ext cx="1548" cy="516"/>
              </a:xfrm>
              <a:prstGeom prst="roundRect">
                <a:avLst>
                  <a:gd name="adj" fmla="val 45736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1" name="Text Box 49"/>
              <p:cNvSpPr txBox="1">
                <a:spLocks noChangeArrowheads="1"/>
              </p:cNvSpPr>
              <p:nvPr/>
            </p:nvSpPr>
            <p:spPr bwMode="auto">
              <a:xfrm>
                <a:off x="3515" y="13136"/>
                <a:ext cx="1386" cy="344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tIns="18288" bIns="0"/>
              <a:lstStyle/>
              <a:p>
                <a:pPr algn="ctr"/>
                <a:r>
                  <a:rPr lang="en-US" altLang="ko-KR" sz="1200" b="1">
                    <a:ea typeface="Batang" charset="-127"/>
                  </a:rPr>
                  <a:t>Debug</a:t>
                </a:r>
                <a:endParaRPr lang="en-US"/>
              </a:p>
            </p:txBody>
          </p:sp>
        </p:grpSp>
        <p:sp>
          <p:nvSpPr>
            <p:cNvPr id="24605" name="Line 50"/>
            <p:cNvSpPr>
              <a:spLocks noChangeShapeType="1"/>
            </p:cNvSpPr>
            <p:nvPr/>
          </p:nvSpPr>
          <p:spPr bwMode="auto">
            <a:xfrm>
              <a:off x="4419" y="3406"/>
              <a:ext cx="69" cy="1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51"/>
            <p:cNvSpPr>
              <a:spLocks noChangeShapeType="1"/>
            </p:cNvSpPr>
            <p:nvPr/>
          </p:nvSpPr>
          <p:spPr bwMode="auto">
            <a:xfrm>
              <a:off x="4281" y="987"/>
              <a:ext cx="1" cy="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52"/>
            <p:cNvSpPr>
              <a:spLocks noChangeShapeType="1"/>
            </p:cNvSpPr>
            <p:nvPr/>
          </p:nvSpPr>
          <p:spPr bwMode="auto">
            <a:xfrm flipH="1">
              <a:off x="3146" y="3637"/>
              <a:ext cx="44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53"/>
            <p:cNvSpPr>
              <a:spLocks noChangeShapeType="1"/>
            </p:cNvSpPr>
            <p:nvPr/>
          </p:nvSpPr>
          <p:spPr bwMode="auto">
            <a:xfrm flipV="1">
              <a:off x="3146" y="987"/>
              <a:ext cx="0" cy="26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54"/>
            <p:cNvSpPr>
              <a:spLocks noChangeShapeType="1"/>
            </p:cNvSpPr>
            <p:nvPr/>
          </p:nvSpPr>
          <p:spPr bwMode="auto">
            <a:xfrm flipH="1">
              <a:off x="3146" y="987"/>
              <a:ext cx="113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Listing File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27625"/>
          </a:xfrm>
          <a:noFill/>
        </p:spPr>
        <p:txBody>
          <a:bodyPr lIns="0"/>
          <a:lstStyle/>
          <a:p>
            <a:pPr eaLnBrk="1" hangingPunct="1">
              <a:spcBef>
                <a:spcPct val="60000"/>
              </a:spcBef>
            </a:pPr>
            <a:r>
              <a:rPr lang="en-US" smtClean="0"/>
              <a:t>Use it to see how your program is assembled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Contains 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Source code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Object code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Relative addresses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Segment names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Symbols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sz="1800" smtClean="0"/>
              <a:t>Variables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sz="1800" smtClean="0"/>
              <a:t>Procedures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sz="1800" smtClean="0"/>
              <a:t>Constants</a:t>
            </a: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3590925" y="1873250"/>
            <a:ext cx="5070475" cy="32845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Aft>
                <a:spcPct val="50000"/>
              </a:spcAft>
              <a:tabLst>
                <a:tab pos="2600325" algn="l"/>
                <a:tab pos="2962275" algn="l"/>
                <a:tab pos="4848225" algn="l"/>
              </a:tabLst>
            </a:pPr>
            <a:r>
              <a:rPr lang="en-US" sz="2400"/>
              <a:t>Object &amp; source code in a listing file</a:t>
            </a: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00000000	.code</a:t>
            </a: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00000000	main PROC</a:t>
            </a: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00000000  B8 00060000		mov eax, 60000h</a:t>
            </a: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00000005  05 00080000		add eax, 80000h</a:t>
            </a: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0000000A  2D 00020000		sub eax, 20000h</a:t>
            </a: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endParaRPr lang="en-US" sz="1400" b="1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0000000F  6A 00		push 0</a:t>
            </a: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00000011  E8 00000000 E		call ExitProcess</a:t>
            </a: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00000016	main ENDP</a:t>
            </a:r>
          </a:p>
          <a:p>
            <a:pPr>
              <a:lnSpc>
                <a:spcPct val="110000"/>
              </a:lnSpc>
              <a:tabLst>
                <a:tab pos="2600325" algn="l"/>
                <a:tab pos="2962275" algn="l"/>
                <a:tab pos="4848225" algn="l"/>
              </a:tabLst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	END main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398963" y="2909888"/>
            <a:ext cx="1843087" cy="3227387"/>
            <a:chOff x="2771" y="1833"/>
            <a:chExt cx="1161" cy="2033"/>
          </a:xfrm>
        </p:grpSpPr>
        <p:sp>
          <p:nvSpPr>
            <p:cNvPr id="25615" name="AutoShape 6"/>
            <p:cNvSpPr>
              <a:spLocks noChangeArrowheads="1"/>
            </p:cNvSpPr>
            <p:nvPr/>
          </p:nvSpPr>
          <p:spPr bwMode="auto">
            <a:xfrm>
              <a:off x="2953" y="1833"/>
              <a:ext cx="798" cy="980"/>
            </a:xfrm>
            <a:prstGeom prst="roundRect">
              <a:avLst>
                <a:gd name="adj" fmla="val 10449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7"/>
            <p:cNvSpPr>
              <a:spLocks noChangeShapeType="1"/>
            </p:cNvSpPr>
            <p:nvPr/>
          </p:nvSpPr>
          <p:spPr bwMode="auto">
            <a:xfrm flipV="1">
              <a:off x="3351" y="2813"/>
              <a:ext cx="0" cy="61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Text Box 8"/>
            <p:cNvSpPr txBox="1">
              <a:spLocks noChangeArrowheads="1"/>
            </p:cNvSpPr>
            <p:nvPr/>
          </p:nvSpPr>
          <p:spPr bwMode="auto">
            <a:xfrm>
              <a:off x="2771" y="3430"/>
              <a:ext cx="1161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object code</a:t>
              </a:r>
            </a:p>
            <a:p>
              <a:pPr algn="ctr"/>
              <a:r>
                <a:rPr lang="en-US" b="1">
                  <a:solidFill>
                    <a:srgbClr val="FF0000"/>
                  </a:solidFill>
                </a:rPr>
                <a:t>(hexadecimal)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184900" y="2449513"/>
            <a:ext cx="2246313" cy="3398837"/>
            <a:chOff x="3896" y="1543"/>
            <a:chExt cx="1415" cy="2141"/>
          </a:xfrm>
        </p:grpSpPr>
        <p:sp>
          <p:nvSpPr>
            <p:cNvPr id="25612" name="AutoShape 11"/>
            <p:cNvSpPr>
              <a:spLocks noChangeArrowheads="1"/>
            </p:cNvSpPr>
            <p:nvPr/>
          </p:nvSpPr>
          <p:spPr bwMode="auto">
            <a:xfrm>
              <a:off x="3896" y="1543"/>
              <a:ext cx="1415" cy="1597"/>
            </a:xfrm>
            <a:prstGeom prst="roundRect">
              <a:avLst>
                <a:gd name="adj" fmla="val 862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2"/>
            <p:cNvSpPr>
              <a:spLocks noChangeShapeType="1"/>
            </p:cNvSpPr>
            <p:nvPr/>
          </p:nvSpPr>
          <p:spPr bwMode="auto">
            <a:xfrm flipV="1">
              <a:off x="4586" y="3140"/>
              <a:ext cx="0" cy="32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Text Box 13"/>
            <p:cNvSpPr txBox="1">
              <a:spLocks noChangeArrowheads="1"/>
            </p:cNvSpPr>
            <p:nvPr/>
          </p:nvSpPr>
          <p:spPr bwMode="auto">
            <a:xfrm>
              <a:off x="4005" y="3430"/>
              <a:ext cx="116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source code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74988" y="2449513"/>
            <a:ext cx="1497012" cy="3687762"/>
            <a:chOff x="1937" y="1543"/>
            <a:chExt cx="943" cy="2323"/>
          </a:xfrm>
        </p:grpSpPr>
        <p:sp>
          <p:nvSpPr>
            <p:cNvPr id="25608" name="AutoShape 18"/>
            <p:cNvSpPr>
              <a:spLocks noChangeArrowheads="1"/>
            </p:cNvSpPr>
            <p:nvPr/>
          </p:nvSpPr>
          <p:spPr bwMode="auto">
            <a:xfrm>
              <a:off x="2300" y="1543"/>
              <a:ext cx="580" cy="1379"/>
            </a:xfrm>
            <a:prstGeom prst="roundRect">
              <a:avLst>
                <a:gd name="adj" fmla="val 10449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19"/>
            <p:cNvSpPr>
              <a:spLocks noChangeShapeType="1"/>
            </p:cNvSpPr>
            <p:nvPr/>
          </p:nvSpPr>
          <p:spPr bwMode="auto">
            <a:xfrm flipV="1">
              <a:off x="2590" y="2922"/>
              <a:ext cx="0" cy="3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Text Box 20"/>
            <p:cNvSpPr txBox="1">
              <a:spLocks noChangeArrowheads="1"/>
            </p:cNvSpPr>
            <p:nvPr/>
          </p:nvSpPr>
          <p:spPr bwMode="auto">
            <a:xfrm>
              <a:off x="1937" y="3430"/>
              <a:ext cx="835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Relative</a:t>
              </a:r>
            </a:p>
            <a:p>
              <a:pPr algn="ctr"/>
              <a:r>
                <a:rPr lang="en-US" b="1">
                  <a:solidFill>
                    <a:srgbClr val="FF0000"/>
                  </a:solidFill>
                </a:rPr>
                <a:t>Addresses</a:t>
              </a:r>
            </a:p>
          </p:txBody>
        </p:sp>
        <p:sp>
          <p:nvSpPr>
            <p:cNvPr id="25611" name="Line 21"/>
            <p:cNvSpPr>
              <a:spLocks noChangeShapeType="1"/>
            </p:cNvSpPr>
            <p:nvPr/>
          </p:nvSpPr>
          <p:spPr bwMode="auto">
            <a:xfrm flipH="1">
              <a:off x="2372" y="3321"/>
              <a:ext cx="218" cy="10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Elements of Assembly Language</a:t>
            </a:r>
          </a:p>
          <a:p>
            <a:pPr eaLnBrk="1" hangingPunct="1"/>
            <a:r>
              <a:rPr lang="en-US" smtClean="0"/>
              <a:t>Flat Memory Program Template</a:t>
            </a:r>
          </a:p>
          <a:p>
            <a:pPr eaLnBrk="1" hangingPunct="1"/>
            <a:r>
              <a:rPr lang="en-US" smtClean="0"/>
              <a:t>Example: Adding and Subtracting Integers</a:t>
            </a:r>
          </a:p>
          <a:p>
            <a:pPr eaLnBrk="1" hangingPunct="1"/>
            <a:r>
              <a:rPr lang="en-US" smtClean="0"/>
              <a:t>Assembling, Linking, and Debugging Programs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Defining Data</a:t>
            </a:r>
          </a:p>
          <a:p>
            <a:pPr eaLnBrk="1" hangingPunct="1"/>
            <a:r>
              <a:rPr lang="en-US" smtClean="0"/>
              <a:t>Defining Symbolic Constants</a:t>
            </a:r>
          </a:p>
          <a:p>
            <a:pPr eaLnBrk="1" hangingPunct="1"/>
            <a:r>
              <a:rPr lang="en-US" smtClean="0"/>
              <a:t>Data-Related Operators and Directives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82688"/>
            <a:ext cx="4032250" cy="5068887"/>
          </a:xfrm>
          <a:ln w="19050">
            <a:solidFill>
              <a:srgbClr val="FF0000"/>
            </a:solidFill>
          </a:ln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mtClean="0"/>
              <a:t>BYTE, SBYTE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8-bit unsigned integer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8-bit signed integer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WORD, SWORD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16-bit unsigned integer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16-bit signed integer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DWORD, SDWORD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32-bit unsigned integer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32-bit signed integer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/>
              <a:t>QWORD, TBYTE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64-bit integer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80-bit integer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4629150" y="1181100"/>
            <a:ext cx="4032250" cy="39179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400"/>
              <a:t>REAL4</a:t>
            </a:r>
          </a:p>
          <a:p>
            <a:pPr marL="798513" lvl="1" indent="-336550">
              <a:spcBef>
                <a:spcPct val="30000"/>
              </a:spcBef>
              <a:buFont typeface="Wingdings" pitchFamily="2" charset="2"/>
              <a:buChar char="²"/>
            </a:pPr>
            <a:r>
              <a:rPr lang="en-US" sz="2000"/>
              <a:t>IEEE single-precision float</a:t>
            </a:r>
          </a:p>
          <a:p>
            <a:pPr marL="798513" lvl="1" indent="-336550">
              <a:spcBef>
                <a:spcPct val="30000"/>
              </a:spcBef>
              <a:buFont typeface="Wingdings" pitchFamily="2" charset="2"/>
              <a:buChar char="²"/>
            </a:pPr>
            <a:r>
              <a:rPr lang="en-US" sz="2000"/>
              <a:t>Occupies 4 bytes</a:t>
            </a:r>
          </a:p>
          <a:p>
            <a:pPr marL="347663" indent="-347663"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400"/>
              <a:t>REAL8</a:t>
            </a:r>
          </a:p>
          <a:p>
            <a:pPr marL="798513" lvl="1" indent="-336550">
              <a:spcBef>
                <a:spcPct val="30000"/>
              </a:spcBef>
              <a:buFont typeface="Wingdings" pitchFamily="2" charset="2"/>
              <a:buChar char="²"/>
            </a:pPr>
            <a:r>
              <a:rPr lang="en-US" sz="2000"/>
              <a:t>IEEE double-precision</a:t>
            </a:r>
          </a:p>
          <a:p>
            <a:pPr marL="798513" lvl="1" indent="-336550">
              <a:spcBef>
                <a:spcPct val="30000"/>
              </a:spcBef>
              <a:buFont typeface="Wingdings" pitchFamily="2" charset="2"/>
              <a:buChar char="²"/>
            </a:pPr>
            <a:r>
              <a:rPr lang="en-US" sz="2000"/>
              <a:t>Occupies 8 bytes</a:t>
            </a:r>
          </a:p>
          <a:p>
            <a:pPr marL="347663" indent="-347663">
              <a:spcBef>
                <a:spcPct val="30000"/>
              </a:spcBef>
              <a:buFont typeface="Wingdings" pitchFamily="2" charset="2"/>
              <a:buChar char="v"/>
            </a:pPr>
            <a:r>
              <a:rPr lang="en-US" sz="2400"/>
              <a:t>REAL10</a:t>
            </a:r>
          </a:p>
          <a:p>
            <a:pPr marL="798513" lvl="1" indent="-336550">
              <a:spcBef>
                <a:spcPct val="30000"/>
              </a:spcBef>
              <a:buFont typeface="Wingdings" pitchFamily="2" charset="2"/>
              <a:buChar char="²"/>
            </a:pPr>
            <a:r>
              <a:rPr lang="en-US" sz="2000"/>
              <a:t>IEEE extended-precision</a:t>
            </a:r>
          </a:p>
          <a:p>
            <a:pPr marL="798513" lvl="1" indent="-336550">
              <a:spcBef>
                <a:spcPct val="30000"/>
              </a:spcBef>
              <a:buFont typeface="Wingdings" pitchFamily="2" charset="2"/>
              <a:buChar char="²"/>
            </a:pPr>
            <a:r>
              <a:rPr lang="en-US" sz="2000"/>
              <a:t>Occupies 10 bytes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Intrinsic 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Definition Statement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Sets aside storage in memory for a variable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May optionally assign a name (label) to the data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Syntax: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800" smtClean="0"/>
              <a:t>	[</a:t>
            </a:r>
            <a:r>
              <a:rPr lang="en-US" sz="2800" i="1" smtClean="0"/>
              <a:t>name</a:t>
            </a:r>
            <a:r>
              <a:rPr lang="en-US" sz="2800" smtClean="0"/>
              <a:t>] </a:t>
            </a:r>
            <a:r>
              <a:rPr lang="en-US" sz="2800" i="1" smtClean="0">
                <a:solidFill>
                  <a:srgbClr val="CC0000"/>
                </a:solidFill>
              </a:rPr>
              <a:t>directive</a:t>
            </a:r>
            <a:r>
              <a:rPr lang="en-US" sz="2800" smtClean="0"/>
              <a:t> </a:t>
            </a:r>
            <a:r>
              <a:rPr lang="en-US" sz="2800" i="1" smtClean="0">
                <a:solidFill>
                  <a:srgbClr val="0033CC"/>
                </a:solidFill>
              </a:rPr>
              <a:t>initializer</a:t>
            </a:r>
            <a:r>
              <a:rPr lang="en-US" sz="2800" smtClean="0"/>
              <a:t> [, </a:t>
            </a:r>
            <a:r>
              <a:rPr lang="en-US" sz="2800" i="1" smtClean="0">
                <a:solidFill>
                  <a:srgbClr val="0033CC"/>
                </a:solidFill>
              </a:rPr>
              <a:t>initializer</a:t>
            </a:r>
            <a:r>
              <a:rPr lang="en-US" sz="2800" smtClean="0"/>
              <a:t>] . . .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sz="2800" smtClean="0"/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 smtClean="0">
                <a:latin typeface="Courier New" pitchFamily="49" charset="0"/>
              </a:rPr>
              <a:t>val1  </a:t>
            </a:r>
            <a:r>
              <a:rPr lang="en-US" sz="2800" b="1" smtClean="0">
                <a:solidFill>
                  <a:srgbClr val="CC0000"/>
                </a:solidFill>
                <a:latin typeface="Courier New" pitchFamily="49" charset="0"/>
              </a:rPr>
              <a:t>BYTE</a:t>
            </a:r>
            <a:r>
              <a:rPr lang="en-US" sz="2800" b="1" smtClean="0">
                <a:latin typeface="Courier New" pitchFamily="49" charset="0"/>
              </a:rPr>
              <a:t>   </a:t>
            </a:r>
            <a:r>
              <a:rPr lang="en-US" sz="2800" b="1" smtClean="0">
                <a:solidFill>
                  <a:srgbClr val="0033CC"/>
                </a:solidFill>
                <a:latin typeface="Courier New" pitchFamily="49" charset="0"/>
              </a:rPr>
              <a:t>10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sz="2800" b="1" smtClean="0">
              <a:latin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All initializers become binary data in memory</a:t>
            </a:r>
          </a:p>
        </p:txBody>
      </p:sp>
      <p:sp>
        <p:nvSpPr>
          <p:cNvPr id="28676" name="AutoShape 7"/>
          <p:cNvSpPr>
            <a:spLocks noChangeArrowheads="1"/>
          </p:cNvSpPr>
          <p:nvPr/>
        </p:nvSpPr>
        <p:spPr bwMode="auto">
          <a:xfrm>
            <a:off x="1289050" y="3487738"/>
            <a:ext cx="344488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8"/>
          <p:cNvSpPr>
            <a:spLocks noChangeArrowheads="1"/>
          </p:cNvSpPr>
          <p:nvPr/>
        </p:nvSpPr>
        <p:spPr bwMode="auto">
          <a:xfrm>
            <a:off x="2557463" y="3487738"/>
            <a:ext cx="344487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9"/>
          <p:cNvSpPr>
            <a:spLocks noChangeArrowheads="1"/>
          </p:cNvSpPr>
          <p:nvPr/>
        </p:nvSpPr>
        <p:spPr bwMode="auto">
          <a:xfrm>
            <a:off x="3822700" y="3486150"/>
            <a:ext cx="344488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rgbClr val="0033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BYTE and SBYTE Data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1700213"/>
            <a:ext cx="7669213" cy="249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28600" bIns="228600"/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value1 BYTE 'A'	; character constant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value2 BYTE 0	; smallest unsigned byte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value3 BYTE 255	; largest unsigned byte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value4 SBYTE -128	; smallest signed byte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value5 SBYTE +127	; largest signed byte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value6 BYTE ?	; uninitialized byte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14400" y="1066800"/>
            <a:ext cx="73914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/>
              <a:t>Each of the following defines a single byte of storage:</a:t>
            </a:r>
          </a:p>
        </p:txBody>
      </p:sp>
      <p:sp>
        <p:nvSpPr>
          <p:cNvPr id="495621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7669213" cy="16541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marL="227013" indent="-227013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tx2"/>
                </a:solidFill>
              </a:rPr>
              <a:t>MASM does not prevent you from initializing a BYTE with a negative value, but it's considered poor style.</a:t>
            </a:r>
          </a:p>
          <a:p>
            <a:pPr marL="227013" indent="-227013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tx2"/>
                </a:solidFill>
              </a:rPr>
              <a:t>If you declare a SBYTE variable, the Microsoft debugger will automatically display its value in decimal with a leading 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1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Byte Arrays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927225" y="2266950"/>
            <a:ext cx="5064125" cy="323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28600" bIns="228600"/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list1 BYTE 10,20,30,40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list2 BYTE 10,20,30,40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      BYTE 50,60,70,80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      BYTE 81,82,83,84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list3 BYTE ?,32,41h,00100010b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list4 BYTE 0Ah,20h,'A',22h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87438" y="1295400"/>
            <a:ext cx="6537325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Examples that use multiple initializers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Strings</a:t>
            </a:r>
            <a:endParaRPr lang="en-US" sz="28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092325"/>
          </a:xfrm>
        </p:spPr>
        <p:txBody>
          <a:bodyPr/>
          <a:lstStyle/>
          <a:p>
            <a:pPr eaLnBrk="1" hangingPunct="1"/>
            <a:r>
              <a:rPr lang="en-US" smtClean="0"/>
              <a:t>A string is implemented as an array of characters</a:t>
            </a:r>
          </a:p>
          <a:p>
            <a:pPr lvl="1" eaLnBrk="1" hangingPunct="1"/>
            <a:r>
              <a:rPr lang="en-US" smtClean="0"/>
              <a:t>For convenience, it is usually enclosed in quotation marks</a:t>
            </a:r>
          </a:p>
          <a:p>
            <a:pPr lvl="1" eaLnBrk="1" hangingPunct="1"/>
            <a:r>
              <a:rPr lang="en-US" smtClean="0"/>
              <a:t>It is often </a:t>
            </a:r>
            <a:r>
              <a:rPr lang="en-US" smtClean="0">
                <a:solidFill>
                  <a:schemeClr val="tx2"/>
                </a:solidFill>
              </a:rPr>
              <a:t>terminated with a NULL char (byte value = 0)</a:t>
            </a:r>
          </a:p>
          <a:p>
            <a:pPr eaLnBrk="1" hangingPunct="1"/>
            <a:r>
              <a:rPr lang="en-US" smtClean="0"/>
              <a:t>Examples: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14400" y="3048000"/>
            <a:ext cx="7315200" cy="245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28600" bIns="228600"/>
          <a:lstStyle/>
          <a:p>
            <a:pPr>
              <a:spcBef>
                <a:spcPct val="4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str1 BYTE "Enter your name", 0</a:t>
            </a:r>
          </a:p>
          <a:p>
            <a:pPr>
              <a:spcBef>
                <a:spcPct val="4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str2 BYTE 'Error: halting program', 0</a:t>
            </a:r>
          </a:p>
          <a:p>
            <a:pPr>
              <a:spcBef>
                <a:spcPct val="4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str3 BYTE 'A','E','I','O','U'</a:t>
            </a:r>
          </a:p>
          <a:p>
            <a:pPr>
              <a:spcBef>
                <a:spcPct val="4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greeting  BYTE "Welcome to the Encryption "</a:t>
            </a:r>
          </a:p>
          <a:p>
            <a:pPr>
              <a:spcBef>
                <a:spcPct val="4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2000" b="1">
                <a:latin typeface="Courier New" pitchFamily="49" charset="0"/>
              </a:rPr>
              <a:t>          BYTE "Demo Program",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143000"/>
            <a:ext cx="8237537" cy="514350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smtClean="0"/>
              <a:t>Integer Constants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Examples: –10, 42d, 10001101b, 0FF3Ah, 777o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Radix: b = binary, d = decimal, h = hexadecimal, and o = octal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If no radix is given, the integer constant is decimal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A hexadecimal beginning with a letter must have a leading 0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Character and String Constants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Enclose character or string in single or double quotes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Examples: 'A', "d", 'ABC', "ABC", '4096'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Embedded quotes: "single quote ' inside", 'double quote " inside'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smtClean="0"/>
              <a:t>Each ASCII character occupies a single byte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Strings – cont'd</a:t>
            </a:r>
            <a:endParaRPr lang="en-US" sz="28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085850"/>
            <a:ext cx="8229600" cy="1133475"/>
          </a:xfrm>
        </p:spPr>
        <p:txBody>
          <a:bodyPr/>
          <a:lstStyle/>
          <a:p>
            <a:pPr eaLnBrk="1" hangingPunct="1"/>
            <a:r>
              <a:rPr lang="en-US" smtClean="0"/>
              <a:t>To continue a single string across multiple lines, end each line with a comma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42975" y="2046288"/>
            <a:ext cx="7718425" cy="2535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28600" bIns="228600"/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menu BYTE "Checking Account",0dh,0ah,0dh,0ah,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"1. Create a new account",0dh,0ah,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"2. Open an existing account",0dh,0ah,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"3. Credit the account",0dh,0ah,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"4. Debit the account",0dh,0ah,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"5. Exit",0ah,0ah,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	"Choice&gt; ",0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82600" y="4768850"/>
            <a:ext cx="5068888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End-of-line character sequence: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0Dh = 13 = carriage return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0Ah = 10 = line feed</a:t>
            </a:r>
          </a:p>
        </p:txBody>
      </p:sp>
      <p:sp>
        <p:nvSpPr>
          <p:cNvPr id="498694" name="Text Box 6"/>
          <p:cNvSpPr txBox="1">
            <a:spLocks noChangeArrowheads="1"/>
          </p:cNvSpPr>
          <p:nvPr/>
        </p:nvSpPr>
        <p:spPr bwMode="auto">
          <a:xfrm>
            <a:off x="5781675" y="4695825"/>
            <a:ext cx="2879725" cy="150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Idea:</a:t>
            </a:r>
            <a:r>
              <a:rPr lang="en-US" sz="2000"/>
              <a:t> Define all strings used by your program in the same area of the data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4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the DUP Operator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805113"/>
          </a:xfrm>
        </p:spPr>
        <p:txBody>
          <a:bodyPr/>
          <a:lstStyle/>
          <a:p>
            <a:pPr eaLnBrk="1" hangingPunct="1"/>
            <a:r>
              <a:rPr lang="en-US" smtClean="0"/>
              <a:t>Use DUP to allocate space for an array or string</a:t>
            </a:r>
          </a:p>
          <a:p>
            <a:pPr lvl="1" eaLnBrk="1" hangingPunct="1"/>
            <a:r>
              <a:rPr lang="en-US" smtClean="0"/>
              <a:t>Advantage: more compact than using a list of initializers</a:t>
            </a:r>
          </a:p>
          <a:p>
            <a:pPr eaLnBrk="1" hangingPunct="1"/>
            <a:r>
              <a:rPr lang="en-US" smtClean="0"/>
              <a:t>Syntax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i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counter</a:t>
            </a:r>
            <a:r>
              <a:rPr lang="en-US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DUP ( </a:t>
            </a:r>
            <a:r>
              <a:rPr lang="en-US" b="1" i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argument</a:t>
            </a:r>
            <a:r>
              <a:rPr lang="en-US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Counter</a:t>
            </a:r>
            <a:r>
              <a:rPr lang="en-US" smtClean="0"/>
              <a:t> and </a:t>
            </a:r>
            <a:r>
              <a:rPr lang="en-US" i="1" smtClean="0"/>
              <a:t>argument</a:t>
            </a:r>
            <a:r>
              <a:rPr lang="en-US" smtClean="0"/>
              <a:t> must be constants expressions</a:t>
            </a:r>
          </a:p>
          <a:p>
            <a:pPr eaLnBrk="1" hangingPunct="1"/>
            <a:r>
              <a:rPr lang="en-US" smtClean="0"/>
              <a:t>The DUP operator may also be nested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82600" y="4005263"/>
            <a:ext cx="8178800" cy="2189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var1 BYTE 20 DUP(0)	; 20 bytes, all equal to zero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var2 BYTE 20 DUP(?)	; 20 bytes, all uninitialized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var3 BYTE 4 DUP("STACK")      ; 20 bytes: "STACKSTACKSTACKSTACK"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var4 BYTE 10,3 DUP(0),20	; 5 bytes: 10, 0, 0, 0, 20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var5 BYTE 2 DUP(5 DUP('*'), 5 DUP('!')) ; '*****!!!!!*****!!!!!'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16-bit and 32-bit Data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6681788" cy="1441450"/>
          </a:xfrm>
        </p:spPr>
        <p:txBody>
          <a:bodyPr/>
          <a:lstStyle/>
          <a:p>
            <a:pPr eaLnBrk="1" hangingPunct="1"/>
            <a:r>
              <a:rPr lang="en-US" smtClean="0"/>
              <a:t>Define storage for 16-bit and 32-bit integers</a:t>
            </a:r>
          </a:p>
          <a:p>
            <a:pPr lvl="1" eaLnBrk="1" hangingPunct="1"/>
            <a:r>
              <a:rPr lang="en-US" smtClean="0"/>
              <a:t>Signed and Unsigned</a:t>
            </a:r>
          </a:p>
          <a:p>
            <a:pPr lvl="1" eaLnBrk="1" hangingPunct="1"/>
            <a:r>
              <a:rPr lang="en-US" smtClean="0"/>
              <a:t>Single or multiple initial values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39750" y="2679700"/>
            <a:ext cx="8121650" cy="3284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word1  WORD   65535 	  ; largest unsigned 16-bit value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word2  SWORD  –32768	  ; smallest signed 16-bit value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word3  WORD   "AB"	  ; two characters fit in a WORD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array1 WORD   1,2,3,4,5	  ; array of 5 unsigned words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array2 SWORD  5 DUP(?)	  ; array of 5 signed words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dword1 DWORD  0ffffffffh   ; largest unsigned 32-bit value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dword2 SDWORD –2147483648  ; smallest signed 32-bit value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array3 DWORD  20 DUP(?) 	; 20 unsigned double words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array4 SDWORD –3,–2,–1,0,1	; 5 signed double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QWORD, TBYTE, and REAL Data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219200" y="3678238"/>
            <a:ext cx="6934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28600" bIns="228600"/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quad1 QWORD  1234567812345678h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val1  TBYTE  1000000000123456789Ah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rVal1 REAL4  -2.1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rVal2 REAL8  3.2E-260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rVal3 REAL10 4.6E+4096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array REAL4  20 DUP(0.0)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482600" y="1123950"/>
            <a:ext cx="812165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QWORD and TBYTE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Define storage for 64-bit and 80-bit integers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Signed and Unsigned</a:t>
            </a:r>
          </a:p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REAL4, REAL8, and REAL10</a:t>
            </a:r>
          </a:p>
          <a:p>
            <a:pPr marL="798513" lvl="1" indent="-336550">
              <a:spcBef>
                <a:spcPct val="40000"/>
              </a:spcBef>
              <a:buFont typeface="Wingdings" pitchFamily="2" charset="2"/>
              <a:buChar char="²"/>
            </a:pPr>
            <a:r>
              <a:rPr lang="en-US" sz="2000"/>
              <a:t>Defining storage for 32-bit, 64-bit, and 80-bit floating-point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04200" cy="5184775"/>
          </a:xfrm>
          <a:noFill/>
        </p:spPr>
        <p:txBody>
          <a:bodyPr lIns="0" rIns="0"/>
          <a:lstStyle/>
          <a:p>
            <a:pPr eaLnBrk="1" hangingPunct="1">
              <a:tabLst>
                <a:tab pos="5467350" algn="l"/>
                <a:tab pos="6638925" algn="l"/>
              </a:tabLst>
            </a:pPr>
            <a:r>
              <a:rPr lang="en-US" smtClean="0"/>
              <a:t>Assembler builds a symbol table</a:t>
            </a:r>
          </a:p>
          <a:p>
            <a:pPr lvl="1" eaLnBrk="1" hangingPunct="1">
              <a:tabLst>
                <a:tab pos="5467350" algn="l"/>
                <a:tab pos="6638925" algn="l"/>
              </a:tabLst>
            </a:pPr>
            <a:r>
              <a:rPr lang="en-US" smtClean="0"/>
              <a:t>So we can refer to the allocated storage space by name</a:t>
            </a:r>
          </a:p>
          <a:p>
            <a:pPr lvl="1" eaLnBrk="1" hangingPunct="1">
              <a:tabLst>
                <a:tab pos="5467350" algn="l"/>
                <a:tab pos="6638925" algn="l"/>
              </a:tabLst>
            </a:pPr>
            <a:r>
              <a:rPr lang="en-US" smtClean="0"/>
              <a:t>Assembler keeps track of each name and its offset</a:t>
            </a:r>
          </a:p>
          <a:p>
            <a:pPr lvl="1" eaLnBrk="1" hangingPunct="1">
              <a:tabLst>
                <a:tab pos="5467350" algn="l"/>
                <a:tab pos="6638925" algn="l"/>
              </a:tabLst>
            </a:pPr>
            <a:r>
              <a:rPr lang="en-US" smtClean="0"/>
              <a:t>Offset of a variable is relative to the address of the first variable</a:t>
            </a:r>
          </a:p>
          <a:p>
            <a:pPr eaLnBrk="1" hangingPunct="1">
              <a:spcBef>
                <a:spcPct val="70000"/>
              </a:spcBef>
              <a:tabLst>
                <a:tab pos="5467350" algn="l"/>
                <a:tab pos="6638925" algn="l"/>
              </a:tabLst>
            </a:pPr>
            <a:r>
              <a:rPr lang="en-US" smtClean="0"/>
              <a:t>Example	</a:t>
            </a:r>
            <a:r>
              <a:rPr lang="en-US" smtClean="0">
                <a:solidFill>
                  <a:srgbClr val="FF0000"/>
                </a:solidFill>
              </a:rPr>
              <a:t>Symbol Table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5467350" algn="l"/>
                <a:tab pos="6638925" algn="l"/>
              </a:tabLst>
            </a:pPr>
            <a:r>
              <a:rPr lang="en-US" sz="2000" b="1" smtClean="0">
                <a:latin typeface="Courier New" pitchFamily="49" charset="0"/>
              </a:rPr>
              <a:t>	.DATA	</a:t>
            </a:r>
            <a:r>
              <a:rPr lang="en-US" smtClean="0">
                <a:solidFill>
                  <a:srgbClr val="FF0000"/>
                </a:solidFill>
              </a:rPr>
              <a:t>Name	  Offset</a:t>
            </a:r>
          </a:p>
          <a:p>
            <a:pPr eaLnBrk="1" hangingPunct="1">
              <a:buFont typeface="Wingdings" pitchFamily="2" charset="2"/>
              <a:buNone/>
              <a:tabLst>
                <a:tab pos="5467350" algn="l"/>
                <a:tab pos="6638925" algn="l"/>
              </a:tabLst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b="1" smtClean="0">
                <a:latin typeface="Courier New" pitchFamily="49" charset="0"/>
              </a:rPr>
              <a:t>value  WORD   0	value	    0</a:t>
            </a:r>
          </a:p>
          <a:p>
            <a:pPr eaLnBrk="1" hangingPunct="1">
              <a:buFont typeface="Wingdings" pitchFamily="2" charset="2"/>
              <a:buNone/>
              <a:tabLst>
                <a:tab pos="5467350" algn="l"/>
                <a:tab pos="6638925" algn="l"/>
              </a:tabLst>
            </a:pPr>
            <a:r>
              <a:rPr lang="en-US" sz="2000" b="1" smtClean="0">
                <a:latin typeface="Courier New" pitchFamily="49" charset="0"/>
              </a:rPr>
              <a:t>	sum    DWORD  0	sum	    2</a:t>
            </a:r>
          </a:p>
          <a:p>
            <a:pPr eaLnBrk="1" hangingPunct="1">
              <a:buFont typeface="Wingdings" pitchFamily="2" charset="2"/>
              <a:buNone/>
              <a:tabLst>
                <a:tab pos="5467350" algn="l"/>
                <a:tab pos="6638925" algn="l"/>
              </a:tabLst>
            </a:pPr>
            <a:r>
              <a:rPr lang="en-US" sz="2000" b="1" smtClean="0">
                <a:latin typeface="Courier New" pitchFamily="49" charset="0"/>
              </a:rPr>
              <a:t>	marks  WORD  10 DUP (?)	marks	    6</a:t>
            </a:r>
          </a:p>
          <a:p>
            <a:pPr eaLnBrk="1" hangingPunct="1">
              <a:buFont typeface="Wingdings" pitchFamily="2" charset="2"/>
              <a:buNone/>
              <a:tabLst>
                <a:tab pos="5467350" algn="l"/>
                <a:tab pos="6638925" algn="l"/>
              </a:tabLst>
            </a:pPr>
            <a:r>
              <a:rPr lang="en-US" sz="2000" b="1" smtClean="0">
                <a:latin typeface="Courier New" pitchFamily="49" charset="0"/>
              </a:rPr>
              <a:t>	msg    BYTE  'The grade is:',0	msg        26</a:t>
            </a:r>
          </a:p>
          <a:p>
            <a:pPr eaLnBrk="1" hangingPunct="1">
              <a:buFont typeface="Wingdings" pitchFamily="2" charset="2"/>
              <a:buNone/>
              <a:tabLst>
                <a:tab pos="5467350" algn="l"/>
                <a:tab pos="6638925" algn="l"/>
              </a:tabLst>
            </a:pPr>
            <a:r>
              <a:rPr lang="en-US" sz="2000" b="1" smtClean="0">
                <a:latin typeface="Courier New" pitchFamily="49" charset="0"/>
              </a:rPr>
              <a:t>	char1  BYTE  ?	char1      40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Symbol Table</a:t>
            </a:r>
          </a:p>
        </p:txBody>
      </p:sp>
      <p:grpSp>
        <p:nvGrpSpPr>
          <p:cNvPr id="36868" name="Group 10"/>
          <p:cNvGrpSpPr>
            <a:grpSpLocks/>
          </p:cNvGrpSpPr>
          <p:nvPr/>
        </p:nvGrpSpPr>
        <p:grpSpPr bwMode="auto">
          <a:xfrm>
            <a:off x="5838825" y="3486150"/>
            <a:ext cx="2419350" cy="2765425"/>
            <a:chOff x="3715" y="1688"/>
            <a:chExt cx="1524" cy="1742"/>
          </a:xfrm>
        </p:grpSpPr>
        <p:sp>
          <p:nvSpPr>
            <p:cNvPr id="36869" name="Rectangle 7"/>
            <p:cNvSpPr>
              <a:spLocks noChangeArrowheads="1"/>
            </p:cNvSpPr>
            <p:nvPr/>
          </p:nvSpPr>
          <p:spPr bwMode="auto">
            <a:xfrm>
              <a:off x="3715" y="1688"/>
              <a:ext cx="1524" cy="174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0" name="Line 8"/>
            <p:cNvSpPr>
              <a:spLocks noChangeShapeType="1"/>
            </p:cNvSpPr>
            <p:nvPr/>
          </p:nvSpPr>
          <p:spPr bwMode="auto">
            <a:xfrm flipH="1">
              <a:off x="4513" y="1688"/>
              <a:ext cx="0" cy="17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>
              <a:off x="3715" y="2015"/>
              <a:ext cx="15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mtClean="0"/>
              <a:t>Processors can order bytes within a word in two ways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>
                <a:solidFill>
                  <a:srgbClr val="FF0000"/>
                </a:solidFill>
              </a:rPr>
              <a:t>Little Endian Byte Ordering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Memory address = Address of </a:t>
            </a:r>
            <a:r>
              <a:rPr lang="en-US" b="1" smtClean="0">
                <a:solidFill>
                  <a:srgbClr val="FF0000"/>
                </a:solidFill>
              </a:rPr>
              <a:t>least significant  byte</a:t>
            </a:r>
            <a:endParaRPr lang="en-US" smtClean="0"/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Examples: Intel 80x86</a:t>
            </a:r>
          </a:p>
          <a:p>
            <a:pPr lvl="1" eaLnBrk="1" hangingPunct="1">
              <a:spcBef>
                <a:spcPct val="30000"/>
              </a:spcBef>
            </a:pPr>
            <a:endParaRPr lang="en-US" smtClean="0"/>
          </a:p>
          <a:p>
            <a:pPr lvl="1" eaLnBrk="1" hangingPunct="1">
              <a:spcBef>
                <a:spcPct val="30000"/>
              </a:spcBef>
            </a:pPr>
            <a:endParaRPr lang="en-US" smtClean="0"/>
          </a:p>
          <a:p>
            <a:pPr eaLnBrk="1" hangingPunct="1">
              <a:spcBef>
                <a:spcPct val="70000"/>
              </a:spcBef>
            </a:pPr>
            <a:r>
              <a:rPr lang="en-US" smtClean="0">
                <a:solidFill>
                  <a:srgbClr val="FF0000"/>
                </a:solidFill>
              </a:rPr>
              <a:t>Big Endian Byte Ordering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Memory address = Address of </a:t>
            </a:r>
            <a:r>
              <a:rPr lang="en-US" b="1" smtClean="0">
                <a:solidFill>
                  <a:srgbClr val="FF0000"/>
                </a:solidFill>
              </a:rPr>
              <a:t>most significant byte</a:t>
            </a:r>
            <a:endParaRPr lang="en-US" smtClean="0"/>
          </a:p>
          <a:p>
            <a:pPr lvl="1" eaLnBrk="1" hangingPunct="1">
              <a:spcBef>
                <a:spcPct val="30000"/>
              </a:spcBef>
            </a:pPr>
            <a:r>
              <a:rPr lang="en-US" smtClean="0"/>
              <a:t>Examples: MIPS, Motorola 68k, SPARC</a:t>
            </a:r>
          </a:p>
          <a:p>
            <a:pPr lvl="1" eaLnBrk="1" hangingPunct="1">
              <a:spcBef>
                <a:spcPct val="30000"/>
              </a:spcBef>
            </a:pPr>
            <a:endParaRPr lang="en-US" smtClean="0"/>
          </a:p>
          <a:p>
            <a:pPr lvl="1" eaLnBrk="1" hangingPunct="1">
              <a:spcBef>
                <a:spcPct val="30000"/>
              </a:spcBef>
            </a:pP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Byte Ordering and Endianness</a:t>
            </a:r>
          </a:p>
        </p:txBody>
      </p:sp>
      <p:grpSp>
        <p:nvGrpSpPr>
          <p:cNvPr id="37892" name="Group 79"/>
          <p:cNvGrpSpPr>
            <a:grpSpLocks/>
          </p:cNvGrpSpPr>
          <p:nvPr/>
        </p:nvGrpSpPr>
        <p:grpSpPr bwMode="auto">
          <a:xfrm>
            <a:off x="1000125" y="5240338"/>
            <a:ext cx="7258050" cy="838200"/>
            <a:chOff x="884" y="3229"/>
            <a:chExt cx="4572" cy="528"/>
          </a:xfrm>
        </p:grpSpPr>
        <p:grpSp>
          <p:nvGrpSpPr>
            <p:cNvPr id="37918" name="Group 78"/>
            <p:cNvGrpSpPr>
              <a:grpSpLocks/>
            </p:cNvGrpSpPr>
            <p:nvPr/>
          </p:nvGrpSpPr>
          <p:grpSpPr bwMode="auto">
            <a:xfrm>
              <a:off x="884" y="3249"/>
              <a:ext cx="1706" cy="508"/>
              <a:chOff x="993" y="3249"/>
              <a:chExt cx="1706" cy="508"/>
            </a:xfrm>
          </p:grpSpPr>
          <p:grpSp>
            <p:nvGrpSpPr>
              <p:cNvPr id="37935" name="Group 74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379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/>
                    <a:t>Byte 0</a:t>
                  </a:r>
                </a:p>
              </p:txBody>
            </p:sp>
            <p:sp>
              <p:nvSpPr>
                <p:cNvPr id="379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/>
                    <a:t>Byte 1</a:t>
                  </a:r>
                </a:p>
              </p:txBody>
            </p:sp>
            <p:sp>
              <p:nvSpPr>
                <p:cNvPr id="379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/>
                    <a:t>Byte 2</a:t>
                  </a:r>
                </a:p>
              </p:txBody>
            </p:sp>
            <p:sp>
              <p:nvSpPr>
                <p:cNvPr id="379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/>
                    <a:t>Byte 3</a:t>
                  </a:r>
                </a:p>
              </p:txBody>
            </p:sp>
          </p:grpSp>
          <p:sp>
            <p:nvSpPr>
              <p:cNvPr id="37936" name="Text Box 27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32-bit Register</a:t>
                </a:r>
              </a:p>
            </p:txBody>
          </p:sp>
          <p:sp>
            <p:nvSpPr>
              <p:cNvPr id="37937" name="Text Box 28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MSB</a:t>
                </a:r>
                <a:endParaRPr lang="en-US" sz="1400" i="1"/>
              </a:p>
            </p:txBody>
          </p:sp>
          <p:sp>
            <p:nvSpPr>
              <p:cNvPr id="37938" name="Text Box 29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LSB</a:t>
                </a:r>
                <a:endParaRPr lang="en-US" sz="1400" i="1"/>
              </a:p>
            </p:txBody>
          </p:sp>
        </p:grpSp>
        <p:grpSp>
          <p:nvGrpSpPr>
            <p:cNvPr id="37919" name="Group 73"/>
            <p:cNvGrpSpPr>
              <a:grpSpLocks/>
            </p:cNvGrpSpPr>
            <p:nvPr/>
          </p:nvGrpSpPr>
          <p:grpSpPr bwMode="auto">
            <a:xfrm>
              <a:off x="3170" y="3229"/>
              <a:ext cx="2286" cy="528"/>
              <a:chOff x="3243" y="3229"/>
              <a:chExt cx="2286" cy="528"/>
            </a:xfrm>
          </p:grpSpPr>
          <p:sp>
            <p:nvSpPr>
              <p:cNvPr id="37921" name="Text Box 72"/>
              <p:cNvSpPr txBox="1">
                <a:spLocks noChangeArrowheads="1"/>
              </p:cNvSpPr>
              <p:nvPr/>
            </p:nvSpPr>
            <p:spPr bwMode="auto">
              <a:xfrm>
                <a:off x="3315" y="3394"/>
                <a:ext cx="254" cy="1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. . .</a:t>
                </a:r>
                <a:endParaRPr lang="en-US" sz="1400" i="1"/>
              </a:p>
            </p:txBody>
          </p:sp>
          <p:sp>
            <p:nvSpPr>
              <p:cNvPr id="37922" name="Text Box 70"/>
              <p:cNvSpPr txBox="1">
                <a:spLocks noChangeArrowheads="1"/>
              </p:cNvSpPr>
              <p:nvPr/>
            </p:nvSpPr>
            <p:spPr bwMode="auto">
              <a:xfrm>
                <a:off x="5275" y="3394"/>
                <a:ext cx="254" cy="1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. . .</a:t>
                </a:r>
                <a:endParaRPr lang="en-US" sz="1400" i="1"/>
              </a:p>
            </p:txBody>
          </p:sp>
          <p:sp>
            <p:nvSpPr>
              <p:cNvPr id="37923" name="Text Box 59"/>
              <p:cNvSpPr txBox="1">
                <a:spLocks noChangeArrowheads="1"/>
              </p:cNvSpPr>
              <p:nvPr/>
            </p:nvSpPr>
            <p:spPr bwMode="auto">
              <a:xfrm>
                <a:off x="4850" y="3394"/>
                <a:ext cx="425" cy="181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Byte 0</a:t>
                </a:r>
              </a:p>
            </p:txBody>
          </p:sp>
          <p:sp>
            <p:nvSpPr>
              <p:cNvPr id="37924" name="Text Box 60"/>
              <p:cNvSpPr txBox="1">
                <a:spLocks noChangeArrowheads="1"/>
              </p:cNvSpPr>
              <p:nvPr/>
            </p:nvSpPr>
            <p:spPr bwMode="auto">
              <a:xfrm>
                <a:off x="4425" y="3394"/>
                <a:ext cx="425" cy="181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Byte 1</a:t>
                </a:r>
              </a:p>
            </p:txBody>
          </p:sp>
          <p:sp>
            <p:nvSpPr>
              <p:cNvPr id="37925" name="Text Box 61"/>
              <p:cNvSpPr txBox="1">
                <a:spLocks noChangeArrowheads="1"/>
              </p:cNvSpPr>
              <p:nvPr/>
            </p:nvSpPr>
            <p:spPr bwMode="auto">
              <a:xfrm>
                <a:off x="4000" y="3394"/>
                <a:ext cx="425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Byte 2</a:t>
                </a:r>
              </a:p>
            </p:txBody>
          </p:sp>
          <p:sp>
            <p:nvSpPr>
              <p:cNvPr id="37926" name="Text Box 62"/>
              <p:cNvSpPr txBox="1">
                <a:spLocks noChangeArrowheads="1"/>
              </p:cNvSpPr>
              <p:nvPr/>
            </p:nvSpPr>
            <p:spPr bwMode="auto">
              <a:xfrm>
                <a:off x="3574" y="3394"/>
                <a:ext cx="426" cy="181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Byte 3</a:t>
                </a:r>
              </a:p>
            </p:txBody>
          </p:sp>
          <p:sp>
            <p:nvSpPr>
              <p:cNvPr id="37927" name="Text Box 63"/>
              <p:cNvSpPr txBox="1">
                <a:spLocks noChangeArrowheads="1"/>
              </p:cNvSpPr>
              <p:nvPr/>
            </p:nvSpPr>
            <p:spPr bwMode="auto">
              <a:xfrm>
                <a:off x="3574" y="3229"/>
                <a:ext cx="426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a</a:t>
                </a:r>
                <a:endParaRPr lang="en-US" sz="1400" i="1"/>
              </a:p>
            </p:txBody>
          </p:sp>
          <p:sp>
            <p:nvSpPr>
              <p:cNvPr id="37928" name="Text Box 64"/>
              <p:cNvSpPr txBox="1">
                <a:spLocks noChangeArrowheads="1"/>
              </p:cNvSpPr>
              <p:nvPr/>
            </p:nvSpPr>
            <p:spPr bwMode="auto">
              <a:xfrm>
                <a:off x="4850" y="3229"/>
                <a:ext cx="425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a+3</a:t>
                </a:r>
                <a:endParaRPr lang="en-US" sz="1400" i="1"/>
              </a:p>
            </p:txBody>
          </p:sp>
          <p:sp>
            <p:nvSpPr>
              <p:cNvPr id="37929" name="Text Box 65"/>
              <p:cNvSpPr txBox="1">
                <a:spLocks noChangeArrowheads="1"/>
              </p:cNvSpPr>
              <p:nvPr/>
            </p:nvSpPr>
            <p:spPr bwMode="auto">
              <a:xfrm>
                <a:off x="4420" y="3229"/>
                <a:ext cx="425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a+2</a:t>
                </a:r>
                <a:endParaRPr lang="en-US" sz="1400" i="1"/>
              </a:p>
            </p:txBody>
          </p:sp>
          <p:sp>
            <p:nvSpPr>
              <p:cNvPr id="37930" name="Text Box 66"/>
              <p:cNvSpPr txBox="1">
                <a:spLocks noChangeArrowheads="1"/>
              </p:cNvSpPr>
              <p:nvPr/>
            </p:nvSpPr>
            <p:spPr bwMode="auto">
              <a:xfrm>
                <a:off x="3984" y="3229"/>
                <a:ext cx="425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a+1</a:t>
                </a:r>
                <a:endParaRPr lang="en-US" sz="1400" i="1"/>
              </a:p>
            </p:txBody>
          </p:sp>
          <p:sp>
            <p:nvSpPr>
              <p:cNvPr id="37931" name="Line 67"/>
              <p:cNvSpPr>
                <a:spLocks noChangeShapeType="1"/>
              </p:cNvSpPr>
              <p:nvPr/>
            </p:nvSpPr>
            <p:spPr bwMode="auto">
              <a:xfrm>
                <a:off x="3315" y="3394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2" name="Line 68"/>
              <p:cNvSpPr>
                <a:spLocks noChangeShapeType="1"/>
              </p:cNvSpPr>
              <p:nvPr/>
            </p:nvSpPr>
            <p:spPr bwMode="auto">
              <a:xfrm>
                <a:off x="3315" y="3575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3" name="Text Box 69"/>
              <p:cNvSpPr txBox="1">
                <a:spLocks noChangeArrowheads="1"/>
              </p:cNvSpPr>
              <p:nvPr/>
            </p:nvSpPr>
            <p:spPr bwMode="auto">
              <a:xfrm>
                <a:off x="4041" y="3584"/>
                <a:ext cx="76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Memory</a:t>
                </a:r>
                <a:endParaRPr lang="en-US" sz="1400" i="1"/>
              </a:p>
            </p:txBody>
          </p:sp>
          <p:sp>
            <p:nvSpPr>
              <p:cNvPr id="37934" name="Text Box 71"/>
              <p:cNvSpPr txBox="1">
                <a:spLocks noChangeArrowheads="1"/>
              </p:cNvSpPr>
              <p:nvPr/>
            </p:nvSpPr>
            <p:spPr bwMode="auto">
              <a:xfrm>
                <a:off x="3243" y="3249"/>
                <a:ext cx="426" cy="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address</a:t>
                </a:r>
                <a:endParaRPr lang="en-US" sz="1400" i="1"/>
              </a:p>
            </p:txBody>
          </p:sp>
        </p:grpSp>
        <p:sp>
          <p:nvSpPr>
            <p:cNvPr id="37920" name="AutoShape 76"/>
            <p:cNvSpPr>
              <a:spLocks noChangeArrowheads="1"/>
            </p:cNvSpPr>
            <p:nvPr/>
          </p:nvSpPr>
          <p:spPr bwMode="auto">
            <a:xfrm>
              <a:off x="2735" y="3394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893" name="Group 108"/>
          <p:cNvGrpSpPr>
            <a:grpSpLocks/>
          </p:cNvGrpSpPr>
          <p:nvPr/>
        </p:nvGrpSpPr>
        <p:grpSpPr bwMode="auto">
          <a:xfrm>
            <a:off x="1000125" y="2968625"/>
            <a:ext cx="7258050" cy="838200"/>
            <a:chOff x="630" y="1797"/>
            <a:chExt cx="4572" cy="528"/>
          </a:xfrm>
        </p:grpSpPr>
        <p:sp>
          <p:nvSpPr>
            <p:cNvPr id="37894" name="Text Box 96"/>
            <p:cNvSpPr txBox="1">
              <a:spLocks noChangeArrowheads="1"/>
            </p:cNvSpPr>
            <p:nvPr/>
          </p:nvSpPr>
          <p:spPr bwMode="auto">
            <a:xfrm>
              <a:off x="4513" y="1962"/>
              <a:ext cx="426" cy="181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Byte 3</a:t>
              </a:r>
            </a:p>
          </p:txBody>
        </p:sp>
        <p:grpSp>
          <p:nvGrpSpPr>
            <p:cNvPr id="37895" name="Group 81"/>
            <p:cNvGrpSpPr>
              <a:grpSpLocks/>
            </p:cNvGrpSpPr>
            <p:nvPr/>
          </p:nvGrpSpPr>
          <p:grpSpPr bwMode="auto">
            <a:xfrm>
              <a:off x="630" y="1817"/>
              <a:ext cx="1706" cy="508"/>
              <a:chOff x="993" y="3249"/>
              <a:chExt cx="1706" cy="508"/>
            </a:xfrm>
          </p:grpSpPr>
          <p:grpSp>
            <p:nvGrpSpPr>
              <p:cNvPr id="37910" name="Group 82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37914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/>
                    <a:t>Byte 0</a:t>
                  </a:r>
                </a:p>
              </p:txBody>
            </p:sp>
            <p:sp>
              <p:nvSpPr>
                <p:cNvPr id="37915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/>
                    <a:t>Byte 1</a:t>
                  </a:r>
                </a:p>
              </p:txBody>
            </p:sp>
            <p:sp>
              <p:nvSpPr>
                <p:cNvPr id="37916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/>
                    <a:t>Byte 2</a:t>
                  </a:r>
                </a:p>
              </p:txBody>
            </p:sp>
            <p:sp>
              <p:nvSpPr>
                <p:cNvPr id="37917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400"/>
                    <a:t>Byte 3</a:t>
                  </a:r>
                </a:p>
              </p:txBody>
            </p:sp>
          </p:grpSp>
          <p:sp>
            <p:nvSpPr>
              <p:cNvPr id="37911" name="Text Box 87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32-bit Register</a:t>
                </a:r>
              </a:p>
            </p:txBody>
          </p:sp>
          <p:sp>
            <p:nvSpPr>
              <p:cNvPr id="37912" name="Text Box 88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MSB</a:t>
                </a:r>
                <a:endParaRPr lang="en-US" sz="1400" i="1"/>
              </a:p>
            </p:txBody>
          </p:sp>
          <p:sp>
            <p:nvSpPr>
              <p:cNvPr id="37913" name="Text Box 89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/>
                  <a:t>LSB</a:t>
                </a:r>
                <a:endParaRPr lang="en-US" sz="1400" i="1"/>
              </a:p>
            </p:txBody>
          </p:sp>
        </p:grpSp>
        <p:sp>
          <p:nvSpPr>
            <p:cNvPr id="37896" name="Text Box 91"/>
            <p:cNvSpPr txBox="1">
              <a:spLocks noChangeArrowheads="1"/>
            </p:cNvSpPr>
            <p:nvPr/>
          </p:nvSpPr>
          <p:spPr bwMode="auto">
            <a:xfrm>
              <a:off x="2988" y="1962"/>
              <a:ext cx="25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. . .</a:t>
              </a:r>
              <a:endParaRPr lang="en-US" sz="1400" i="1"/>
            </a:p>
          </p:txBody>
        </p:sp>
        <p:sp>
          <p:nvSpPr>
            <p:cNvPr id="37897" name="Text Box 92"/>
            <p:cNvSpPr txBox="1">
              <a:spLocks noChangeArrowheads="1"/>
            </p:cNvSpPr>
            <p:nvPr/>
          </p:nvSpPr>
          <p:spPr bwMode="auto">
            <a:xfrm>
              <a:off x="4948" y="1962"/>
              <a:ext cx="254" cy="1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. . .</a:t>
              </a:r>
              <a:endParaRPr lang="en-US" sz="1400" i="1"/>
            </a:p>
          </p:txBody>
        </p:sp>
        <p:sp>
          <p:nvSpPr>
            <p:cNvPr id="37898" name="Text Box 93"/>
            <p:cNvSpPr txBox="1">
              <a:spLocks noChangeArrowheads="1"/>
            </p:cNvSpPr>
            <p:nvPr/>
          </p:nvSpPr>
          <p:spPr bwMode="auto">
            <a:xfrm>
              <a:off x="3243" y="1962"/>
              <a:ext cx="425" cy="18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Byte 0</a:t>
              </a:r>
            </a:p>
          </p:txBody>
        </p:sp>
        <p:sp>
          <p:nvSpPr>
            <p:cNvPr id="37899" name="Text Box 94"/>
            <p:cNvSpPr txBox="1">
              <a:spLocks noChangeArrowheads="1"/>
            </p:cNvSpPr>
            <p:nvPr/>
          </p:nvSpPr>
          <p:spPr bwMode="auto">
            <a:xfrm>
              <a:off x="3665" y="1962"/>
              <a:ext cx="425" cy="18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Byte 1</a:t>
              </a:r>
            </a:p>
          </p:txBody>
        </p:sp>
        <p:sp>
          <p:nvSpPr>
            <p:cNvPr id="37900" name="Text Box 95"/>
            <p:cNvSpPr txBox="1">
              <a:spLocks noChangeArrowheads="1"/>
            </p:cNvSpPr>
            <p:nvPr/>
          </p:nvSpPr>
          <p:spPr bwMode="auto">
            <a:xfrm>
              <a:off x="4088" y="1962"/>
              <a:ext cx="425" cy="181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Byte 2</a:t>
              </a:r>
            </a:p>
          </p:txBody>
        </p:sp>
        <p:sp>
          <p:nvSpPr>
            <p:cNvPr id="37901" name="Text Box 97"/>
            <p:cNvSpPr txBox="1">
              <a:spLocks noChangeArrowheads="1"/>
            </p:cNvSpPr>
            <p:nvPr/>
          </p:nvSpPr>
          <p:spPr bwMode="auto">
            <a:xfrm>
              <a:off x="3247" y="1797"/>
              <a:ext cx="42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a</a:t>
              </a:r>
              <a:endParaRPr lang="en-US" sz="1400" i="1"/>
            </a:p>
          </p:txBody>
        </p:sp>
        <p:sp>
          <p:nvSpPr>
            <p:cNvPr id="37902" name="Text Box 98"/>
            <p:cNvSpPr txBox="1">
              <a:spLocks noChangeArrowheads="1"/>
            </p:cNvSpPr>
            <p:nvPr/>
          </p:nvSpPr>
          <p:spPr bwMode="auto">
            <a:xfrm>
              <a:off x="4523" y="1797"/>
              <a:ext cx="42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a+3</a:t>
              </a:r>
              <a:endParaRPr lang="en-US" sz="1400" i="1"/>
            </a:p>
          </p:txBody>
        </p:sp>
        <p:sp>
          <p:nvSpPr>
            <p:cNvPr id="37903" name="Text Box 99"/>
            <p:cNvSpPr txBox="1">
              <a:spLocks noChangeArrowheads="1"/>
            </p:cNvSpPr>
            <p:nvPr/>
          </p:nvSpPr>
          <p:spPr bwMode="auto">
            <a:xfrm>
              <a:off x="4093" y="1797"/>
              <a:ext cx="42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a+2</a:t>
              </a:r>
              <a:endParaRPr lang="en-US" sz="1400" i="1"/>
            </a:p>
          </p:txBody>
        </p:sp>
        <p:sp>
          <p:nvSpPr>
            <p:cNvPr id="37904" name="Text Box 100"/>
            <p:cNvSpPr txBox="1">
              <a:spLocks noChangeArrowheads="1"/>
            </p:cNvSpPr>
            <p:nvPr/>
          </p:nvSpPr>
          <p:spPr bwMode="auto">
            <a:xfrm>
              <a:off x="3657" y="1797"/>
              <a:ext cx="425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a+1</a:t>
              </a:r>
              <a:endParaRPr lang="en-US" sz="1400" i="1"/>
            </a:p>
          </p:txBody>
        </p:sp>
        <p:sp>
          <p:nvSpPr>
            <p:cNvPr id="37905" name="Line 101"/>
            <p:cNvSpPr>
              <a:spLocks noChangeShapeType="1"/>
            </p:cNvSpPr>
            <p:nvPr/>
          </p:nvSpPr>
          <p:spPr bwMode="auto">
            <a:xfrm>
              <a:off x="2988" y="1962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02"/>
            <p:cNvSpPr>
              <a:spLocks noChangeShapeType="1"/>
            </p:cNvSpPr>
            <p:nvPr/>
          </p:nvSpPr>
          <p:spPr bwMode="auto">
            <a:xfrm>
              <a:off x="2988" y="2143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Text Box 103"/>
            <p:cNvSpPr txBox="1">
              <a:spLocks noChangeArrowheads="1"/>
            </p:cNvSpPr>
            <p:nvPr/>
          </p:nvSpPr>
          <p:spPr bwMode="auto">
            <a:xfrm>
              <a:off x="3714" y="2152"/>
              <a:ext cx="76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Memory</a:t>
              </a:r>
              <a:endParaRPr lang="en-US" sz="1400" i="1"/>
            </a:p>
          </p:txBody>
        </p:sp>
        <p:sp>
          <p:nvSpPr>
            <p:cNvPr id="37908" name="Text Box 104"/>
            <p:cNvSpPr txBox="1">
              <a:spLocks noChangeArrowheads="1"/>
            </p:cNvSpPr>
            <p:nvPr/>
          </p:nvSpPr>
          <p:spPr bwMode="auto">
            <a:xfrm>
              <a:off x="2916" y="1817"/>
              <a:ext cx="426" cy="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/>
                <a:t>address</a:t>
              </a:r>
              <a:endParaRPr lang="en-US" sz="1400" i="1"/>
            </a:p>
          </p:txBody>
        </p:sp>
        <p:sp>
          <p:nvSpPr>
            <p:cNvPr id="37909" name="AutoShape 105"/>
            <p:cNvSpPr>
              <a:spLocks noChangeArrowheads="1"/>
            </p:cNvSpPr>
            <p:nvPr/>
          </p:nvSpPr>
          <p:spPr bwMode="auto">
            <a:xfrm>
              <a:off x="2481" y="1962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Variables to AddSub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82600" y="1123950"/>
            <a:ext cx="8178800" cy="512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TITLE Add and Subtract, Version 2            (AddSub2.asm)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.686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.MODEL FLAT, STDCALL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rgbClr val="FF0000"/>
                </a:solidFill>
                <a:latin typeface="Courier New" pitchFamily="49" charset="0"/>
              </a:rPr>
              <a:t>.STACK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INCLUDE Irvine32.inc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rgbClr val="FF0000"/>
                </a:solidFill>
                <a:latin typeface="Courier New" pitchFamily="49" charset="0"/>
              </a:rPr>
              <a:t>.DATA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val1   DWORD 10000h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val2   DWORD 40000h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val3   DWORD 20000h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result DWORD ?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rgbClr val="FF0000"/>
                </a:solidFill>
                <a:latin typeface="Courier New" pitchFamily="49" charset="0"/>
              </a:rPr>
              <a:t>.CODE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main PROC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	mov  eax,val1	; start with 10000h</a:t>
            </a:r>
          </a:p>
          <a:p>
            <a:pPr lvl="1"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add  eax,val2	; add 40000h</a:t>
            </a:r>
          </a:p>
          <a:p>
            <a:pPr lvl="1"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sub  eax,val3	; subtract 20000h</a:t>
            </a:r>
          </a:p>
          <a:p>
            <a:pPr lvl="1"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mov  result,eax	; store the result (30000h)</a:t>
            </a:r>
          </a:p>
          <a:p>
            <a:pPr lvl="1"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call DumpRegs	; display the registers</a:t>
            </a:r>
          </a:p>
          <a:p>
            <a:pPr lvl="1"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exit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</a:rPr>
              <a:t>main ENDP</a:t>
            </a:r>
          </a:p>
          <a:p>
            <a:pPr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END 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Elements of Assembly Language</a:t>
            </a:r>
          </a:p>
          <a:p>
            <a:pPr eaLnBrk="1" hangingPunct="1"/>
            <a:r>
              <a:rPr lang="en-US" smtClean="0"/>
              <a:t>Flat Memory Program Template</a:t>
            </a:r>
          </a:p>
          <a:p>
            <a:pPr eaLnBrk="1" hangingPunct="1"/>
            <a:r>
              <a:rPr lang="en-US" smtClean="0"/>
              <a:t>Example: Adding and Subtracting Integers</a:t>
            </a:r>
          </a:p>
          <a:p>
            <a:pPr eaLnBrk="1" hangingPunct="1"/>
            <a:r>
              <a:rPr lang="en-US" smtClean="0"/>
              <a:t>Assembling, Linking, and Debugging Programs</a:t>
            </a:r>
          </a:p>
          <a:p>
            <a:pPr eaLnBrk="1" hangingPunct="1"/>
            <a:r>
              <a:rPr lang="en-US" smtClean="0"/>
              <a:t>Defining Data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Defining Symbolic Constants</a:t>
            </a:r>
          </a:p>
          <a:p>
            <a:pPr eaLnBrk="1" hangingPunct="1"/>
            <a:r>
              <a:rPr lang="en-US" smtClean="0"/>
              <a:t>Data-Related Operators and Directives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Symbolic Constants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Symbolic Constant</a:t>
            </a:r>
          </a:p>
          <a:p>
            <a:pPr lvl="1" eaLnBrk="1" hangingPunct="1"/>
            <a:r>
              <a:rPr lang="en-US" smtClean="0"/>
              <a:t>Just a name used in the assembly language program</a:t>
            </a:r>
          </a:p>
          <a:p>
            <a:pPr lvl="1" eaLnBrk="1" hangingPunct="1"/>
            <a:r>
              <a:rPr lang="en-US" smtClean="0"/>
              <a:t>Processed by the assembler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 pure text substitution</a:t>
            </a:r>
          </a:p>
          <a:p>
            <a:pPr lvl="1" eaLnBrk="1" hangingPunct="1"/>
            <a:r>
              <a:rPr lang="en-US" smtClean="0"/>
              <a:t>Assembler does NOT allocate memory for symbolic constants</a:t>
            </a:r>
          </a:p>
          <a:p>
            <a:pPr eaLnBrk="1" hangingPunct="1"/>
            <a:r>
              <a:rPr lang="en-US" smtClean="0"/>
              <a:t>Assembler provides three directives:</a:t>
            </a:r>
          </a:p>
          <a:p>
            <a:pPr lvl="1" eaLnBrk="1" hangingPunct="1"/>
            <a:r>
              <a:rPr lang="en-US" smtClean="0"/>
              <a:t>= directive</a:t>
            </a:r>
          </a:p>
          <a:p>
            <a:pPr lvl="1" eaLnBrk="1" hangingPunct="1"/>
            <a:r>
              <a:rPr lang="en-US" smtClean="0"/>
              <a:t>EQU directive</a:t>
            </a:r>
          </a:p>
          <a:p>
            <a:pPr lvl="1" eaLnBrk="1" hangingPunct="1"/>
            <a:r>
              <a:rPr lang="en-US" smtClean="0"/>
              <a:t>TEXTEQU directive</a:t>
            </a:r>
          </a:p>
          <a:p>
            <a:pPr eaLnBrk="1" hangingPunct="1"/>
            <a:r>
              <a:rPr lang="en-US" smtClean="0"/>
              <a:t>Defining constants has two advantages:</a:t>
            </a:r>
          </a:p>
          <a:p>
            <a:pPr lvl="1" eaLnBrk="1" hangingPunct="1"/>
            <a:r>
              <a:rPr lang="en-US" smtClean="0"/>
              <a:t>Improves program readability</a:t>
            </a:r>
          </a:p>
          <a:p>
            <a:pPr lvl="1" eaLnBrk="1" hangingPunct="1"/>
            <a:r>
              <a:rPr lang="en-US" smtClean="0"/>
              <a:t>Helps in software maintenance: changes are done in one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Equal-Sign Directive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FF0000"/>
                </a:solidFill>
              </a:rPr>
              <a:t>Name</a:t>
            </a:r>
            <a:r>
              <a:rPr lang="en-US" smtClean="0">
                <a:solidFill>
                  <a:srgbClr val="FF0000"/>
                </a:solidFill>
              </a:rPr>
              <a:t> = </a:t>
            </a:r>
            <a:r>
              <a:rPr lang="en-US" i="1" smtClean="0">
                <a:solidFill>
                  <a:srgbClr val="FF0000"/>
                </a:solidFill>
              </a:rPr>
              <a:t>Expression</a:t>
            </a:r>
          </a:p>
          <a:p>
            <a:pPr lvl="1" eaLnBrk="1" hangingPunct="1"/>
            <a:r>
              <a:rPr lang="en-US" i="1" smtClean="0"/>
              <a:t>Name</a:t>
            </a:r>
            <a:r>
              <a:rPr lang="en-US" smtClean="0"/>
              <a:t> is called a </a:t>
            </a:r>
            <a:r>
              <a:rPr lang="en-US" smtClean="0">
                <a:solidFill>
                  <a:schemeClr val="tx2"/>
                </a:solidFill>
              </a:rPr>
              <a:t>symbolic constant</a:t>
            </a:r>
          </a:p>
          <a:p>
            <a:pPr lvl="1" eaLnBrk="1" hangingPunct="1"/>
            <a:r>
              <a:rPr lang="en-US" i="1" smtClean="0"/>
              <a:t>Expression</a:t>
            </a:r>
            <a:r>
              <a:rPr lang="en-US" smtClean="0"/>
              <a:t> is an integer constant expression</a:t>
            </a:r>
          </a:p>
          <a:p>
            <a:pPr eaLnBrk="1" hangingPunct="1"/>
            <a:r>
              <a:rPr lang="en-US" smtClean="0"/>
              <a:t>Good programming style to use symbols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spcBef>
                <a:spcPct val="80000"/>
              </a:spcBef>
            </a:pPr>
            <a:r>
              <a:rPr lang="en-US" i="1" smtClean="0"/>
              <a:t>Name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can be redefined</a:t>
            </a:r>
            <a:r>
              <a:rPr lang="en-US" smtClean="0"/>
              <a:t> in the program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85825" y="3082925"/>
            <a:ext cx="7834313" cy="2478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b="1">
                <a:latin typeface="Courier New" pitchFamily="49" charset="0"/>
              </a:rPr>
              <a:t> COUNT = 500	; NOT a variable (NO memory allocation)</a:t>
            </a:r>
          </a:p>
          <a:p>
            <a:pPr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b="1">
                <a:latin typeface="Courier New" pitchFamily="49" charset="0"/>
              </a:rPr>
              <a:t> . . .</a:t>
            </a:r>
          </a:p>
          <a:p>
            <a:pPr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b="1">
                <a:latin typeface="Courier New" pitchFamily="49" charset="0"/>
              </a:rPr>
              <a:t> mov eax, COUNT	; mov eax, 500</a:t>
            </a:r>
          </a:p>
          <a:p>
            <a:pPr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b="1">
                <a:latin typeface="Courier New" pitchFamily="49" charset="0"/>
              </a:rPr>
              <a:t> . . .</a:t>
            </a:r>
          </a:p>
          <a:p>
            <a:pPr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b="1">
                <a:latin typeface="Courier New" pitchFamily="49" charset="0"/>
              </a:rPr>
              <a:t> COUNT = 600	; Processed by the assembler</a:t>
            </a:r>
          </a:p>
          <a:p>
            <a:pPr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b="1">
                <a:latin typeface="Courier New" pitchFamily="49" charset="0"/>
              </a:rPr>
              <a:t> . . .</a:t>
            </a:r>
          </a:p>
          <a:p>
            <a:pPr>
              <a:spcBef>
                <a:spcPct val="20000"/>
              </a:spcBef>
              <a:tabLst>
                <a:tab pos="457200" algn="l"/>
                <a:tab pos="2333625" algn="l"/>
              </a:tabLst>
            </a:pPr>
            <a:r>
              <a:rPr lang="en-US" b="1">
                <a:latin typeface="Courier New" pitchFamily="49" charset="0"/>
              </a:rPr>
              <a:t> mov ebx, COUNT	; mov ebx, 600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Assembly Language Statements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62550"/>
          </a:xfrm>
          <a:noFill/>
        </p:spPr>
        <p:txBody>
          <a:bodyPr lIns="0" rIns="0"/>
          <a:lstStyle/>
          <a:p>
            <a:pPr marL="457200" indent="-457200" eaLnBrk="1" hangingPunct="1">
              <a:spcBef>
                <a:spcPct val="30000"/>
              </a:spcBef>
            </a:pPr>
            <a:r>
              <a:rPr lang="en-US" smtClean="0"/>
              <a:t>Three types of statements in assembly language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smtClean="0"/>
              <a:t>Typically, one statement should appear on a line</a:t>
            </a:r>
          </a:p>
          <a:p>
            <a:pPr marL="842963" lvl="1" indent="-381000" eaLnBrk="1" hangingPunct="1"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Executable Instructions</a:t>
            </a:r>
          </a:p>
          <a:p>
            <a:pPr marL="1255713" lvl="2" indent="-342900" eaLnBrk="1" hangingPunct="1">
              <a:spcBef>
                <a:spcPct val="30000"/>
              </a:spcBef>
            </a:pPr>
            <a:r>
              <a:rPr lang="en-US" sz="1800" smtClean="0"/>
              <a:t>Generate machine code for the processor to execute at runtime</a:t>
            </a:r>
          </a:p>
          <a:p>
            <a:pPr marL="1255713" lvl="2" indent="-342900" eaLnBrk="1" hangingPunct="1">
              <a:spcBef>
                <a:spcPct val="30000"/>
              </a:spcBef>
            </a:pPr>
            <a:r>
              <a:rPr lang="en-US" sz="1800" smtClean="0"/>
              <a:t>Instructions tell the processor what to do</a:t>
            </a:r>
          </a:p>
          <a:p>
            <a:pPr marL="842963" lvl="1" indent="-381000" eaLnBrk="1" hangingPunct="1"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Assembler Directives</a:t>
            </a:r>
          </a:p>
          <a:p>
            <a:pPr marL="1255713" lvl="2" indent="-342900" eaLnBrk="1" hangingPunct="1">
              <a:spcBef>
                <a:spcPct val="30000"/>
              </a:spcBef>
            </a:pPr>
            <a:r>
              <a:rPr lang="en-US" sz="1800" smtClean="0"/>
              <a:t>Provide information to the assembler while translating a program</a:t>
            </a:r>
          </a:p>
          <a:p>
            <a:pPr marL="1255713" lvl="2" indent="-342900" eaLnBrk="1" hangingPunct="1">
              <a:spcBef>
                <a:spcPct val="30000"/>
              </a:spcBef>
            </a:pPr>
            <a:r>
              <a:rPr lang="en-US" sz="1800" smtClean="0"/>
              <a:t>Used to define data, select memory model, etc.</a:t>
            </a:r>
          </a:p>
          <a:p>
            <a:pPr marL="1255713" lvl="2" indent="-342900" eaLnBrk="1" hangingPunct="1">
              <a:spcBef>
                <a:spcPct val="30000"/>
              </a:spcBef>
            </a:pPr>
            <a:r>
              <a:rPr lang="en-US" sz="1800" smtClean="0"/>
              <a:t>Non-executable: directives are not part of instruction set</a:t>
            </a:r>
          </a:p>
          <a:p>
            <a:pPr marL="842963" lvl="1" indent="-381000" eaLnBrk="1" hangingPunct="1">
              <a:spcBef>
                <a:spcPct val="30000"/>
              </a:spcBef>
              <a:buFont typeface="Wingdings" pitchFamily="2" charset="2"/>
              <a:buAutoNum type="arabicPeriod"/>
            </a:pPr>
            <a:r>
              <a:rPr lang="en-US" smtClean="0">
                <a:solidFill>
                  <a:srgbClr val="FF0000"/>
                </a:solidFill>
              </a:rPr>
              <a:t>Macros</a:t>
            </a:r>
          </a:p>
          <a:p>
            <a:pPr marL="1255713" lvl="2" indent="-342900" eaLnBrk="1" hangingPunct="1">
              <a:spcBef>
                <a:spcPct val="30000"/>
              </a:spcBef>
            </a:pPr>
            <a:r>
              <a:rPr lang="en-US" sz="1800" smtClean="0"/>
              <a:t>Shorthand notation for a group of statements</a:t>
            </a:r>
          </a:p>
          <a:p>
            <a:pPr marL="1255713" lvl="2" indent="-342900" eaLnBrk="1" hangingPunct="1">
              <a:spcBef>
                <a:spcPct val="30000"/>
              </a:spcBef>
            </a:pPr>
            <a:r>
              <a:rPr lang="en-US" sz="1800" smtClean="0"/>
              <a:t>Sequence of instructions, directives, or other macros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</p:spPr>
        <p:txBody>
          <a:bodyPr/>
          <a:lstStyle/>
          <a:p>
            <a:pPr eaLnBrk="1" hangingPunct="1">
              <a:tabLst>
                <a:tab pos="3943350" algn="l"/>
              </a:tabLst>
            </a:pPr>
            <a:r>
              <a:rPr lang="en-US" smtClean="0"/>
              <a:t>Three Formats:</a:t>
            </a:r>
          </a:p>
          <a:p>
            <a:pPr eaLnBrk="1" hangingPunct="1">
              <a:buFont typeface="Wingdings" pitchFamily="2" charset="2"/>
              <a:buNone/>
              <a:tabLst>
                <a:tab pos="3943350" algn="l"/>
              </a:tabLst>
            </a:pPr>
            <a:r>
              <a:rPr lang="en-US" i="1" smtClean="0"/>
              <a:t>	</a:t>
            </a:r>
            <a:r>
              <a:rPr lang="en-US" smtClean="0">
                <a:solidFill>
                  <a:srgbClr val="FF0000"/>
                </a:solidFill>
              </a:rPr>
              <a:t>Name EQU Expression</a:t>
            </a:r>
            <a:r>
              <a:rPr lang="en-US" i="1" smtClean="0"/>
              <a:t>	</a:t>
            </a:r>
            <a:r>
              <a:rPr lang="en-US" sz="2000" smtClean="0"/>
              <a:t>Integer constant expression</a:t>
            </a:r>
          </a:p>
          <a:p>
            <a:pPr eaLnBrk="1" hangingPunct="1">
              <a:buFont typeface="Wingdings" pitchFamily="2" charset="2"/>
              <a:buNone/>
              <a:tabLst>
                <a:tab pos="3943350" algn="l"/>
              </a:tabLst>
            </a:pPr>
            <a:r>
              <a:rPr lang="en-US" i="1" smtClean="0"/>
              <a:t>	</a:t>
            </a:r>
            <a:r>
              <a:rPr lang="en-US" smtClean="0">
                <a:solidFill>
                  <a:srgbClr val="FF0000"/>
                </a:solidFill>
              </a:rPr>
              <a:t>Name EQU Symbol</a:t>
            </a:r>
            <a:r>
              <a:rPr lang="en-US" i="1" smtClean="0"/>
              <a:t>	</a:t>
            </a:r>
            <a:r>
              <a:rPr lang="en-US" sz="2000" smtClean="0"/>
              <a:t>Existing symbol name</a:t>
            </a:r>
            <a:endParaRPr lang="en-US" sz="2000" i="1" smtClean="0"/>
          </a:p>
          <a:p>
            <a:pPr eaLnBrk="1" hangingPunct="1">
              <a:buFont typeface="Wingdings" pitchFamily="2" charset="2"/>
              <a:buNone/>
              <a:tabLst>
                <a:tab pos="3943350" algn="l"/>
              </a:tabLst>
            </a:pPr>
            <a:r>
              <a:rPr lang="en-US" i="1" smtClean="0"/>
              <a:t>	</a:t>
            </a:r>
            <a:r>
              <a:rPr lang="en-US" smtClean="0">
                <a:solidFill>
                  <a:srgbClr val="FF0000"/>
                </a:solidFill>
              </a:rPr>
              <a:t>Name EQU &lt;text&gt;</a:t>
            </a:r>
            <a:r>
              <a:rPr lang="en-US" smtClean="0"/>
              <a:t>	</a:t>
            </a:r>
            <a:r>
              <a:rPr lang="en-US" sz="2000" smtClean="0"/>
              <a:t>Any text may appear</a:t>
            </a:r>
            <a:r>
              <a:rPr lang="en-US" smtClean="0"/>
              <a:t> </a:t>
            </a:r>
            <a:r>
              <a:rPr lang="en-US" sz="2000" smtClean="0"/>
              <a:t>within &lt; …&gt;</a:t>
            </a:r>
            <a:endParaRPr lang="en-US" smtClean="0"/>
          </a:p>
          <a:p>
            <a:pPr eaLnBrk="1" hangingPunct="1">
              <a:tabLst>
                <a:tab pos="3943350" algn="l"/>
              </a:tabLst>
            </a:pPr>
            <a:endParaRPr lang="en-US" smtClean="0"/>
          </a:p>
          <a:p>
            <a:pPr eaLnBrk="1" hangingPunct="1">
              <a:tabLst>
                <a:tab pos="3943350" algn="l"/>
              </a:tabLst>
            </a:pPr>
            <a:endParaRPr lang="en-US" smtClean="0"/>
          </a:p>
          <a:p>
            <a:pPr eaLnBrk="1" hangingPunct="1">
              <a:tabLst>
                <a:tab pos="3943350" algn="l"/>
              </a:tabLst>
            </a:pPr>
            <a:endParaRPr lang="en-US" smtClean="0"/>
          </a:p>
          <a:p>
            <a:pPr eaLnBrk="1" hangingPunct="1">
              <a:tabLst>
                <a:tab pos="3943350" algn="l"/>
              </a:tabLst>
            </a:pPr>
            <a:endParaRPr lang="en-US" smtClean="0"/>
          </a:p>
          <a:p>
            <a:pPr eaLnBrk="1" hangingPunct="1">
              <a:tabLst>
                <a:tab pos="3943350" algn="l"/>
              </a:tabLst>
            </a:pPr>
            <a:endParaRPr lang="en-US" smtClean="0"/>
          </a:p>
          <a:p>
            <a:pPr eaLnBrk="1" hangingPunct="1">
              <a:tabLst>
                <a:tab pos="3943350" algn="l"/>
              </a:tabLst>
            </a:pPr>
            <a:r>
              <a:rPr lang="en-US" smtClean="0">
                <a:solidFill>
                  <a:srgbClr val="FF0000"/>
                </a:solidFill>
              </a:rPr>
              <a:t>No Redefinition</a:t>
            </a:r>
            <a:r>
              <a:rPr lang="en-US" smtClean="0"/>
              <a:t>: </a:t>
            </a:r>
            <a:r>
              <a:rPr lang="en-US" i="1" smtClean="0"/>
              <a:t>Name</a:t>
            </a:r>
            <a:r>
              <a:rPr lang="en-US" smtClean="0"/>
              <a:t> cannot be redefined with EQU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 Directive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69938" y="3255963"/>
            <a:ext cx="7834312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SIZE     EQU 10*10	; Integer constant expression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PI       EQU &lt;3.1416&gt;	; Real symbolic constant 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PressKey EQU &lt;"Press any key to continue...",0&gt;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>
              <a:spcBef>
                <a:spcPct val="5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prompt BYTE PressKey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TEXTEQU Directive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2592388"/>
          </a:xfrm>
          <a:noFill/>
        </p:spPr>
        <p:txBody>
          <a:bodyPr lIns="0" rIns="0"/>
          <a:lstStyle/>
          <a:p>
            <a:pPr eaLnBrk="1" hangingPunct="1"/>
            <a:r>
              <a:rPr lang="en-US" smtClean="0"/>
              <a:t>TEXTEQU creates a </a:t>
            </a:r>
            <a:r>
              <a:rPr lang="en-US" smtClean="0">
                <a:solidFill>
                  <a:srgbClr val="FF0000"/>
                </a:solidFill>
              </a:rPr>
              <a:t>text macro</a:t>
            </a:r>
            <a:r>
              <a:rPr lang="en-US" smtClean="0"/>
              <a:t>. Three Formats: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FF0000"/>
                </a:solidFill>
              </a:rPr>
              <a:t>Name TEXTEQU &lt;text&gt;	</a:t>
            </a:r>
            <a:r>
              <a:rPr lang="en-US" smtClean="0"/>
              <a:t>	</a:t>
            </a:r>
            <a:r>
              <a:rPr lang="en-US" sz="2000" smtClean="0"/>
              <a:t>assign any text to </a:t>
            </a:r>
            <a:r>
              <a:rPr lang="en-US" sz="2000" i="1" smtClean="0"/>
              <a:t>name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FF0000"/>
                </a:solidFill>
              </a:rPr>
              <a:t>Name TEXTEQU textmacro</a:t>
            </a:r>
            <a:r>
              <a:rPr lang="en-US" smtClean="0"/>
              <a:t>	</a:t>
            </a:r>
            <a:r>
              <a:rPr lang="en-US" sz="2000" smtClean="0"/>
              <a:t>assign existing text macro</a:t>
            </a:r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FF0000"/>
                </a:solidFill>
              </a:rPr>
              <a:t>Name TEXTEQU %constExpr</a:t>
            </a:r>
            <a:r>
              <a:rPr lang="en-US" i="1" smtClean="0"/>
              <a:t>	</a:t>
            </a:r>
            <a:r>
              <a:rPr lang="en-US" sz="2000" smtClean="0"/>
              <a:t>constant integer expression</a:t>
            </a:r>
            <a:endParaRPr lang="en-US" i="1" smtClean="0"/>
          </a:p>
          <a:p>
            <a:pPr eaLnBrk="1" hangingPunct="1"/>
            <a:r>
              <a:rPr lang="en-US" i="1" smtClean="0"/>
              <a:t>Name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can be redefined</a:t>
            </a:r>
            <a:r>
              <a:rPr lang="en-US" smtClean="0"/>
              <a:t> at any time (unlike EQU)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39750" y="3775075"/>
            <a:ext cx="8121650" cy="2476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ROWSIZE = 5</a:t>
            </a:r>
          </a:p>
          <a:p>
            <a:pPr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COUNT   TEXTEQU  %(ROWSIZE * 2)	 ; evaluates to 10</a:t>
            </a:r>
          </a:p>
          <a:p>
            <a:pPr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MOVAL   TEXTEQU  &lt;mov al,COUNT&gt;</a:t>
            </a:r>
          </a:p>
          <a:p>
            <a:pPr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ContMsg TEXTEQU  &lt;"Do you wish to continue (Y/N)?"&gt;</a:t>
            </a:r>
          </a:p>
          <a:p>
            <a:pPr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.DATA</a:t>
            </a:r>
          </a:p>
          <a:p>
            <a:pPr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prompt  BYTE     ContMsg</a:t>
            </a:r>
          </a:p>
          <a:p>
            <a:pPr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.CODE</a:t>
            </a:r>
          </a:p>
          <a:p>
            <a:pPr>
              <a:spcBef>
                <a:spcPct val="20000"/>
              </a:spcBef>
              <a:tabLst>
                <a:tab pos="457200" algn="l"/>
                <a:tab pos="3657600" algn="l"/>
                <a:tab pos="4114800" algn="l"/>
              </a:tabLst>
            </a:pPr>
            <a:r>
              <a:rPr lang="en-US" sz="1600" b="1">
                <a:latin typeface="Courier New" pitchFamily="49" charset="0"/>
              </a:rPr>
              <a:t>MOVAL		 ; generates: mov al,10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Elements of Assembly Language</a:t>
            </a:r>
          </a:p>
          <a:p>
            <a:pPr eaLnBrk="1" hangingPunct="1"/>
            <a:r>
              <a:rPr lang="en-US" smtClean="0"/>
              <a:t>Flat Memory Program Template</a:t>
            </a:r>
          </a:p>
          <a:p>
            <a:pPr eaLnBrk="1" hangingPunct="1"/>
            <a:r>
              <a:rPr lang="en-US" smtClean="0"/>
              <a:t>Example: Adding and Subtracting Integers</a:t>
            </a:r>
          </a:p>
          <a:p>
            <a:pPr eaLnBrk="1" hangingPunct="1"/>
            <a:r>
              <a:rPr lang="en-US" smtClean="0"/>
              <a:t>Assembling, Linking, and Debugging Programs</a:t>
            </a:r>
          </a:p>
          <a:p>
            <a:pPr eaLnBrk="1" hangingPunct="1"/>
            <a:r>
              <a:rPr lang="en-US" smtClean="0"/>
              <a:t>Defining Data</a:t>
            </a:r>
          </a:p>
          <a:p>
            <a:pPr eaLnBrk="1" hangingPunct="1"/>
            <a:r>
              <a:rPr lang="en-US" smtClean="0"/>
              <a:t>Defining Symbolic Constants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Data-Related Operators and Directives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OFFSET Operator</a:t>
            </a:r>
          </a:p>
        </p:txBody>
      </p:sp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1000125" y="2795588"/>
            <a:ext cx="7431088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bVal  BYTE  ?	; Assume bVal is at 00404000h</a:t>
            </a:r>
          </a:p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wVal  WORD  ?</a:t>
            </a:r>
          </a:p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dVal  DWORD ?</a:t>
            </a:r>
          </a:p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dVal2 DWORD ?</a:t>
            </a:r>
          </a:p>
          <a:p>
            <a:pPr>
              <a:tabLst>
                <a:tab pos="457200" algn="l"/>
                <a:tab pos="3228975" algn="l"/>
              </a:tabLst>
            </a:pPr>
            <a:endParaRPr lang="en-US" b="1">
              <a:latin typeface="Courier New" pitchFamily="49" charset="0"/>
            </a:endParaRPr>
          </a:p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mov esi, OFFSET bVal 	; ESI = 00404000h</a:t>
            </a:r>
          </a:p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mov esi, OFFSET wVal 	; ESI = 00404001h</a:t>
            </a:r>
          </a:p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mov esi, OFFSET dVal 	; ESI = 00404003h</a:t>
            </a:r>
          </a:p>
          <a:p>
            <a:pPr>
              <a:tabLst>
                <a:tab pos="457200" algn="l"/>
                <a:tab pos="3228975" algn="l"/>
              </a:tabLst>
            </a:pPr>
            <a:r>
              <a:rPr lang="en-US" b="1">
                <a:latin typeface="Courier New" pitchFamily="49" charset="0"/>
              </a:rPr>
              <a:t>mov esi, OFFSET dVal2	; ESI = 00404007h</a:t>
            </a: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482600" y="1123950"/>
            <a:ext cx="82042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FF0000"/>
                </a:solidFill>
              </a:rPr>
              <a:t>OFFSET</a:t>
            </a:r>
            <a:r>
              <a:rPr lang="en-US" sz="2400"/>
              <a:t> = address of a variable within its segment</a:t>
            </a:r>
          </a:p>
          <a:p>
            <a:pPr marL="798513" lvl="1" indent="-336550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sz="2000"/>
              <a:t>In FLAT memory, one address space is used for code and data</a:t>
            </a:r>
          </a:p>
          <a:p>
            <a:pPr marL="798513" lvl="1" indent="-336550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²"/>
            </a:pPr>
            <a:r>
              <a:rPr lang="en-US" sz="2000"/>
              <a:t>OFFSET = </a:t>
            </a:r>
            <a:r>
              <a:rPr lang="en-US" sz="2000">
                <a:solidFill>
                  <a:srgbClr val="FF0000"/>
                </a:solidFill>
              </a:rPr>
              <a:t>linear address</a:t>
            </a:r>
            <a:r>
              <a:rPr lang="en-US" sz="2000"/>
              <a:t> of a variable (32-bit number)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allAtOnce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ALIGN Directive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5733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ALIGN</a:t>
            </a:r>
            <a:r>
              <a:rPr lang="en-US" smtClean="0"/>
              <a:t> directive aligns a variable in memory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Syntax: ALIGN </a:t>
            </a:r>
            <a:r>
              <a:rPr lang="en-US" i="1" smtClean="0">
                <a:solidFill>
                  <a:srgbClr val="FF0000"/>
                </a:solidFill>
              </a:rPr>
              <a:t>bound</a:t>
            </a:r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mtClean="0"/>
              <a:t>Where </a:t>
            </a:r>
            <a:r>
              <a:rPr lang="en-US" i="1" smtClean="0"/>
              <a:t>bound</a:t>
            </a:r>
            <a:r>
              <a:rPr lang="en-US" smtClean="0"/>
              <a:t> can be 1, 2, 4, or 16</a:t>
            </a:r>
          </a:p>
          <a:p>
            <a:pPr eaLnBrk="1" hangingPunct="1"/>
            <a:r>
              <a:rPr lang="en-US" smtClean="0"/>
              <a:t>Address of a variable should be a </a:t>
            </a:r>
            <a:r>
              <a:rPr lang="en-US" smtClean="0">
                <a:solidFill>
                  <a:srgbClr val="FF0000"/>
                </a:solidFill>
              </a:rPr>
              <a:t>multiple of </a:t>
            </a:r>
            <a:r>
              <a:rPr lang="en-US" i="1" smtClean="0">
                <a:solidFill>
                  <a:srgbClr val="FF0000"/>
                </a:solidFill>
              </a:rPr>
              <a:t>bound</a:t>
            </a:r>
          </a:p>
          <a:p>
            <a:pPr eaLnBrk="1" hangingPunct="1"/>
            <a:r>
              <a:rPr lang="en-US" smtClean="0"/>
              <a:t>Assembler inserts empty bytes to enforce alignment</a:t>
            </a:r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769938" y="3716338"/>
            <a:ext cx="5588000" cy="241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tabLst>
                <a:tab pos="457200" algn="l"/>
                <a:tab pos="1619250" algn="l"/>
              </a:tabLst>
            </a:pPr>
            <a:r>
              <a:rPr lang="en-US" b="1">
                <a:latin typeface="Courier New" pitchFamily="49" charset="0"/>
              </a:rPr>
              <a:t>.DATA	; Assume that</a:t>
            </a:r>
          </a:p>
          <a:p>
            <a:pPr>
              <a:tabLst>
                <a:tab pos="457200" algn="l"/>
                <a:tab pos="1619250" algn="l"/>
              </a:tabLst>
            </a:pPr>
            <a:r>
              <a:rPr lang="en-US" b="1">
                <a:latin typeface="Courier New" pitchFamily="49" charset="0"/>
              </a:rPr>
              <a:t>b1 BYTE  ?	; Address of b1 = 00404000h</a:t>
            </a:r>
          </a:p>
          <a:p>
            <a:pPr>
              <a:tabLst>
                <a:tab pos="457200" algn="l"/>
                <a:tab pos="1619250" algn="l"/>
              </a:tabLst>
            </a:pPr>
            <a:r>
              <a:rPr lang="en-US" b="1">
                <a:latin typeface="Courier New" pitchFamily="49" charset="0"/>
              </a:rPr>
              <a:t>ALIGN 2	; Skip one byte</a:t>
            </a:r>
          </a:p>
          <a:p>
            <a:pPr>
              <a:tabLst>
                <a:tab pos="457200" algn="l"/>
                <a:tab pos="1619250" algn="l"/>
              </a:tabLst>
            </a:pPr>
            <a:r>
              <a:rPr lang="en-US" b="1">
                <a:latin typeface="Courier New" pitchFamily="49" charset="0"/>
              </a:rPr>
              <a:t>w1 WORD  ?	; Address of w1 = 00404002h</a:t>
            </a:r>
          </a:p>
          <a:p>
            <a:pPr>
              <a:tabLst>
                <a:tab pos="457200" algn="l"/>
                <a:tab pos="1619250" algn="l"/>
              </a:tabLst>
            </a:pPr>
            <a:r>
              <a:rPr lang="en-US" b="1">
                <a:latin typeface="Courier New" pitchFamily="49" charset="0"/>
              </a:rPr>
              <a:t>w2 WORD  ?	; Address of w2 = 00404004h</a:t>
            </a:r>
          </a:p>
          <a:p>
            <a:pPr>
              <a:tabLst>
                <a:tab pos="457200" algn="l"/>
                <a:tab pos="1619250" algn="l"/>
              </a:tabLst>
            </a:pPr>
            <a:r>
              <a:rPr lang="en-US" b="1">
                <a:latin typeface="Courier New" pitchFamily="49" charset="0"/>
              </a:rPr>
              <a:t>ALIGN 4	; Skip two bytes</a:t>
            </a:r>
          </a:p>
          <a:p>
            <a:pPr>
              <a:tabLst>
                <a:tab pos="457200" algn="l"/>
                <a:tab pos="1619250" algn="l"/>
              </a:tabLst>
            </a:pPr>
            <a:r>
              <a:rPr lang="en-US" b="1">
                <a:latin typeface="Courier New" pitchFamily="49" charset="0"/>
              </a:rPr>
              <a:t>d1 DWORD ?	; Address of d1 = 00404008h</a:t>
            </a:r>
          </a:p>
          <a:p>
            <a:pPr>
              <a:tabLst>
                <a:tab pos="457200" algn="l"/>
                <a:tab pos="1619250" algn="l"/>
              </a:tabLst>
            </a:pPr>
            <a:r>
              <a:rPr lang="en-US" b="1">
                <a:latin typeface="Courier New" pitchFamily="49" charset="0"/>
              </a:rPr>
              <a:t>d2 DWORD ?	; Address of d2 = 0040400Ch</a:t>
            </a:r>
          </a:p>
        </p:txBody>
      </p:sp>
      <p:sp>
        <p:nvSpPr>
          <p:cNvPr id="653324" name="Text Box 12"/>
          <p:cNvSpPr txBox="1">
            <a:spLocks noChangeArrowheads="1"/>
          </p:cNvSpPr>
          <p:nvPr/>
        </p:nvSpPr>
        <p:spPr bwMode="auto">
          <a:xfrm>
            <a:off x="7967663" y="5561013"/>
            <a:ext cx="693737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400"/>
              <a:t>w1</a:t>
            </a:r>
          </a:p>
        </p:txBody>
      </p:sp>
      <p:sp>
        <p:nvSpPr>
          <p:cNvPr id="653322" name="Text Box 10"/>
          <p:cNvSpPr txBox="1">
            <a:spLocks noChangeArrowheads="1"/>
          </p:cNvSpPr>
          <p:nvPr/>
        </p:nvSpPr>
        <p:spPr bwMode="auto">
          <a:xfrm>
            <a:off x="7624763" y="5561013"/>
            <a:ext cx="346075" cy="230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en-US" sz="1400"/>
          </a:p>
        </p:txBody>
      </p:sp>
      <p:sp>
        <p:nvSpPr>
          <p:cNvPr id="653326" name="Text Box 14"/>
          <p:cNvSpPr txBox="1">
            <a:spLocks noChangeArrowheads="1"/>
          </p:cNvSpPr>
          <p:nvPr/>
        </p:nvSpPr>
        <p:spPr bwMode="auto">
          <a:xfrm>
            <a:off x="7970838" y="5329238"/>
            <a:ext cx="690562" cy="230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en-US" sz="140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588125" y="5561013"/>
            <a:ext cx="1038225" cy="230187"/>
            <a:chOff x="4150" y="3503"/>
            <a:chExt cx="654" cy="145"/>
          </a:xfrm>
        </p:grpSpPr>
        <p:sp>
          <p:nvSpPr>
            <p:cNvPr id="47122" name="Text Box 6"/>
            <p:cNvSpPr txBox="1">
              <a:spLocks noChangeArrowheads="1"/>
            </p:cNvSpPr>
            <p:nvPr/>
          </p:nvSpPr>
          <p:spPr bwMode="auto">
            <a:xfrm>
              <a:off x="4585" y="3503"/>
              <a:ext cx="219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b1</a:t>
              </a:r>
            </a:p>
          </p:txBody>
        </p:sp>
        <p:sp>
          <p:nvSpPr>
            <p:cNvPr id="47123" name="Text Box 18"/>
            <p:cNvSpPr txBox="1">
              <a:spLocks noChangeArrowheads="1"/>
            </p:cNvSpPr>
            <p:nvPr/>
          </p:nvSpPr>
          <p:spPr bwMode="auto">
            <a:xfrm>
              <a:off x="4150" y="3503"/>
              <a:ext cx="43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404000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588125" y="5329238"/>
            <a:ext cx="1384300" cy="231775"/>
            <a:chOff x="4150" y="3357"/>
            <a:chExt cx="872" cy="146"/>
          </a:xfrm>
        </p:grpSpPr>
        <p:sp>
          <p:nvSpPr>
            <p:cNvPr id="47120" name="Text Box 13"/>
            <p:cNvSpPr txBox="1">
              <a:spLocks noChangeArrowheads="1"/>
            </p:cNvSpPr>
            <p:nvPr/>
          </p:nvSpPr>
          <p:spPr bwMode="auto">
            <a:xfrm>
              <a:off x="4585" y="3357"/>
              <a:ext cx="437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w2</a:t>
              </a:r>
            </a:p>
          </p:txBody>
        </p:sp>
        <p:sp>
          <p:nvSpPr>
            <p:cNvPr id="47121" name="Text Box 19"/>
            <p:cNvSpPr txBox="1">
              <a:spLocks noChangeArrowheads="1"/>
            </p:cNvSpPr>
            <p:nvPr/>
          </p:nvSpPr>
          <p:spPr bwMode="auto">
            <a:xfrm>
              <a:off x="4150" y="3358"/>
              <a:ext cx="43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404004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586538" y="5099050"/>
            <a:ext cx="2074862" cy="230188"/>
            <a:chOff x="4149" y="3212"/>
            <a:chExt cx="1307" cy="145"/>
          </a:xfrm>
        </p:grpSpPr>
        <p:sp>
          <p:nvSpPr>
            <p:cNvPr id="47118" name="Text Box 15"/>
            <p:cNvSpPr txBox="1">
              <a:spLocks noChangeArrowheads="1"/>
            </p:cNvSpPr>
            <p:nvPr/>
          </p:nvSpPr>
          <p:spPr bwMode="auto">
            <a:xfrm>
              <a:off x="4585" y="3212"/>
              <a:ext cx="871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d1</a:t>
              </a:r>
            </a:p>
          </p:txBody>
        </p:sp>
        <p:sp>
          <p:nvSpPr>
            <p:cNvPr id="47119" name="Text Box 20"/>
            <p:cNvSpPr txBox="1">
              <a:spLocks noChangeArrowheads="1"/>
            </p:cNvSpPr>
            <p:nvPr/>
          </p:nvSpPr>
          <p:spPr bwMode="auto">
            <a:xfrm>
              <a:off x="4149" y="3212"/>
              <a:ext cx="43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404008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586538" y="4867275"/>
            <a:ext cx="2074862" cy="231775"/>
            <a:chOff x="4149" y="3066"/>
            <a:chExt cx="1307" cy="146"/>
          </a:xfrm>
        </p:grpSpPr>
        <p:sp>
          <p:nvSpPr>
            <p:cNvPr id="47116" name="Text Box 16"/>
            <p:cNvSpPr txBox="1">
              <a:spLocks noChangeArrowheads="1"/>
            </p:cNvSpPr>
            <p:nvPr/>
          </p:nvSpPr>
          <p:spPr bwMode="auto">
            <a:xfrm>
              <a:off x="4585" y="3067"/>
              <a:ext cx="871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d2</a:t>
              </a:r>
            </a:p>
          </p:txBody>
        </p:sp>
        <p:sp>
          <p:nvSpPr>
            <p:cNvPr id="47117" name="Text Box 21"/>
            <p:cNvSpPr txBox="1">
              <a:spLocks noChangeArrowheads="1"/>
            </p:cNvSpPr>
            <p:nvPr/>
          </p:nvSpPr>
          <p:spPr bwMode="auto">
            <a:xfrm>
              <a:off x="4149" y="3066"/>
              <a:ext cx="43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40400C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33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33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5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5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5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5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5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5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5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5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6" grpId="0" build="allAtOnce" animBg="1"/>
      <p:bldP spid="653324" grpId="0" animBg="1"/>
      <p:bldP spid="653322" grpId="0" animBg="1"/>
      <p:bldP spid="65332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Operator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33475"/>
          </a:xfrm>
        </p:spPr>
        <p:txBody>
          <a:bodyPr/>
          <a:lstStyle/>
          <a:p>
            <a:pPr marL="447675" indent="-447675" eaLnBrk="1" hangingPunct="1"/>
            <a:r>
              <a:rPr lang="en-US" smtClean="0">
                <a:solidFill>
                  <a:srgbClr val="FF0000"/>
                </a:solidFill>
              </a:rPr>
              <a:t>TYPE</a:t>
            </a:r>
            <a:r>
              <a:rPr lang="en-US" smtClean="0"/>
              <a:t> operator</a:t>
            </a:r>
          </a:p>
          <a:p>
            <a:pPr marL="912813" lvl="1" indent="-285750" eaLnBrk="1" hangingPunct="1"/>
            <a:r>
              <a:rPr lang="en-US" smtClean="0"/>
              <a:t>Size, in bytes, of a single element of a data declaration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133600" y="2565400"/>
            <a:ext cx="4570413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var1 BYTE ?</a:t>
            </a: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var2 WORD ?</a:t>
            </a: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var3 DWORD ?</a:t>
            </a: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var4 QWORD ?</a:t>
            </a: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eax, TYPE var1	; eax = 1</a:t>
            </a: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eax, TYPE var2	; eax = 2</a:t>
            </a: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eax, TYPE var3	; eax = 4</a:t>
            </a:r>
          </a:p>
          <a:p>
            <a:pPr>
              <a:tabLst>
                <a:tab pos="457200" algn="l"/>
                <a:tab pos="286702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eax, TYPE var4	; eax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FF0000"/>
                </a:solidFill>
              </a:rPr>
              <a:t>LENGTHOF</a:t>
            </a:r>
            <a:r>
              <a:rPr lang="en-US" sz="2400"/>
              <a:t> operator</a:t>
            </a:r>
          </a:p>
          <a:p>
            <a:pPr marL="912813" lvl="1" indent="-285750">
              <a:spcBef>
                <a:spcPct val="50000"/>
              </a:spcBef>
              <a:buFont typeface="Wingdings" pitchFamily="2" charset="2"/>
              <a:buChar char="²"/>
            </a:pPr>
            <a:r>
              <a:rPr lang="en-US" sz="2000"/>
              <a:t>Counts the </a:t>
            </a:r>
            <a:r>
              <a:rPr lang="en-US" sz="2000">
                <a:solidFill>
                  <a:srgbClr val="FF0000"/>
                </a:solidFill>
              </a:rPr>
              <a:t>number of elements</a:t>
            </a:r>
            <a:r>
              <a:rPr lang="en-US" sz="2000"/>
              <a:t> in a single data declaration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LENGTHOF Operator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460500" y="2449513"/>
            <a:ext cx="6346825" cy="3629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  <a:endParaRPr lang="en-US">
              <a:solidFill>
                <a:schemeClr val="tx2"/>
              </a:solidFill>
            </a:endParaRP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array1    WORD    30 DUP(?),0,0</a:t>
            </a: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array2    WORD    5 DUP(3 DUP(?))</a:t>
            </a: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array3    DWORD   1,2,3,4</a:t>
            </a: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digitStr  BYTE   "12345678",0</a:t>
            </a: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endParaRPr lang="en-US" b="1">
              <a:latin typeface="Courier New" pitchFamily="49" charset="0"/>
            </a:endParaRP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mov ecx, LENGTHOF array1	; ecx = 32</a:t>
            </a: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mov ecx, LENGTHOF array2	; ecx = 15</a:t>
            </a: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mov ecx, LENGTHOF array3	; ecx = 4</a:t>
            </a:r>
          </a:p>
          <a:p>
            <a:pPr>
              <a:spcBef>
                <a:spcPct val="10000"/>
              </a:spcBef>
              <a:tabLst>
                <a:tab pos="4667250" algn="l"/>
              </a:tabLst>
            </a:pPr>
            <a:r>
              <a:rPr lang="en-US" b="1">
                <a:latin typeface="Courier New" pitchFamily="49" charset="0"/>
              </a:rPr>
              <a:t>mov ecx, LENGTHOF digitStr	; ecx 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SIZEOF Operator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08125" y="2738438"/>
            <a:ext cx="6519863" cy="328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137160" bIns="228600"/>
          <a:lstStyle/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  <a:endParaRPr lang="en-US">
              <a:solidFill>
                <a:schemeClr val="tx2"/>
              </a:solidFill>
            </a:endParaRPr>
          </a:p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</a:rPr>
              <a:t>array1     WORD    30 DUP(?),0,0</a:t>
            </a:r>
          </a:p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</a:rPr>
              <a:t>array2     WORD    5 DUP(3 DUP(?))</a:t>
            </a:r>
          </a:p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</a:rPr>
              <a:t>array3     DWORD   1,2,3,4</a:t>
            </a:r>
          </a:p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</a:rPr>
              <a:t>digitStr   BYTE   "12345678",0</a:t>
            </a:r>
          </a:p>
          <a:p>
            <a:pPr>
              <a:tabLst>
                <a:tab pos="457200" algn="l"/>
                <a:tab pos="4752975" algn="l"/>
              </a:tabLst>
            </a:pPr>
            <a:endParaRPr lang="en-US" b="1">
              <a:latin typeface="Courier New" pitchFamily="49" charset="0"/>
            </a:endParaRPr>
          </a:p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</a:rPr>
              <a:t>mov ecx, SIZEOF array1	; ecx = 64</a:t>
            </a:r>
          </a:p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mov ecx, SIZEOF array2	; ecx = 30</a:t>
            </a:r>
          </a:p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mov ecx, SIZEOF array3	; ecx = 16</a:t>
            </a:r>
          </a:p>
          <a:p>
            <a:pPr>
              <a:tabLst>
                <a:tab pos="457200" algn="l"/>
                <a:tab pos="4752975" algn="l"/>
              </a:tabLst>
            </a:pPr>
            <a:r>
              <a:rPr lang="en-US" b="1">
                <a:latin typeface="Courier New" pitchFamily="49" charset="0"/>
              </a:rPr>
              <a:t>mov ecx, SIZEOF digitStr	; ecx = 9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457200" y="1182688"/>
            <a:ext cx="826293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FF0000"/>
                </a:solidFill>
              </a:rPr>
              <a:t>SIZEOF</a:t>
            </a:r>
            <a:r>
              <a:rPr lang="en-US" sz="2400"/>
              <a:t> operator</a:t>
            </a:r>
          </a:p>
          <a:p>
            <a:pPr marL="912813" lvl="1" indent="-285750">
              <a:spcBef>
                <a:spcPct val="50000"/>
              </a:spcBef>
              <a:buFont typeface="Wingdings" pitchFamily="2" charset="2"/>
              <a:buChar char="²"/>
            </a:pPr>
            <a:r>
              <a:rPr lang="en-US" sz="2000"/>
              <a:t>Counts the </a:t>
            </a:r>
            <a:r>
              <a:rPr lang="en-US" sz="2000">
                <a:solidFill>
                  <a:srgbClr val="FF0000"/>
                </a:solidFill>
              </a:rPr>
              <a:t>number of bytes</a:t>
            </a:r>
            <a:r>
              <a:rPr lang="en-US" sz="2000"/>
              <a:t> in a data declaration</a:t>
            </a:r>
          </a:p>
          <a:p>
            <a:pPr marL="912813" lvl="1" indent="-285750">
              <a:spcBef>
                <a:spcPct val="50000"/>
              </a:spcBef>
              <a:buFont typeface="Wingdings" pitchFamily="2" charset="2"/>
              <a:buChar char="²"/>
            </a:pPr>
            <a:r>
              <a:rPr lang="en-US" sz="2000"/>
              <a:t>Equivalent to multiplying LENGTHOF by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Line Declarations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82600" y="3602038"/>
            <a:ext cx="4032250" cy="2535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0" rIns="90000" bIns="0" anchor="ctr"/>
          <a:lstStyle/>
          <a:p>
            <a:pPr>
              <a:spcBef>
                <a:spcPct val="10000"/>
              </a:spcBef>
              <a:tabLst>
                <a:tab pos="454025" algn="l"/>
                <a:tab pos="1524000" algn="l"/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>
              <a:spcBef>
                <a:spcPct val="10000"/>
              </a:spcBef>
              <a:tabLst>
                <a:tab pos="454025" algn="l"/>
                <a:tab pos="1524000" algn="l"/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array WORD	10,20,</a:t>
            </a:r>
          </a:p>
          <a:p>
            <a:pPr>
              <a:spcBef>
                <a:spcPct val="10000"/>
              </a:spcBef>
              <a:tabLst>
                <a:tab pos="454025" algn="l"/>
                <a:tab pos="1524000" algn="l"/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	30,40,</a:t>
            </a:r>
          </a:p>
          <a:p>
            <a:pPr>
              <a:spcBef>
                <a:spcPct val="10000"/>
              </a:spcBef>
              <a:tabLst>
                <a:tab pos="454025" algn="l"/>
                <a:tab pos="1524000" algn="l"/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	50,60</a:t>
            </a:r>
          </a:p>
          <a:p>
            <a:pPr>
              <a:spcBef>
                <a:spcPct val="10000"/>
              </a:spcBef>
              <a:tabLst>
                <a:tab pos="454025" algn="l"/>
                <a:tab pos="1524000" algn="l"/>
                <a:tab pos="3409950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10000"/>
              </a:spcBef>
              <a:tabLst>
                <a:tab pos="454025" algn="l"/>
                <a:tab pos="1524000" algn="l"/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.CODE</a:t>
            </a:r>
          </a:p>
          <a:p>
            <a:pPr>
              <a:spcBef>
                <a:spcPct val="10000"/>
              </a:spcBef>
              <a:tabLst>
                <a:tab pos="454025" algn="l"/>
                <a:tab pos="1524000" algn="l"/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mov eax, LENGTHOF array ; 6</a:t>
            </a:r>
          </a:p>
          <a:p>
            <a:pPr>
              <a:spcBef>
                <a:spcPct val="10000"/>
              </a:spcBef>
              <a:tabLst>
                <a:tab pos="454025" algn="l"/>
                <a:tab pos="1524000" algn="l"/>
                <a:tab pos="3409950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mov ebx, SIZEOF array   ; 12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82600" y="1182688"/>
            <a:ext cx="4032250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A data declaration spans multiple lines if each line (except the last) ends with a comma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The LENGTHOF and SIZEOF operators include all lines belonging to the declaration</a:t>
            </a:r>
          </a:p>
        </p:txBody>
      </p:sp>
      <p:sp>
        <p:nvSpPr>
          <p:cNvPr id="645125" name="Text Box 5"/>
          <p:cNvSpPr txBox="1">
            <a:spLocks noChangeArrowheads="1"/>
          </p:cNvSpPr>
          <p:nvPr/>
        </p:nvSpPr>
        <p:spPr bwMode="auto">
          <a:xfrm>
            <a:off x="4629150" y="3602038"/>
            <a:ext cx="4032250" cy="2533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0" rIns="90000" bIns="0" anchor="ctr"/>
          <a:lstStyle/>
          <a:p>
            <a:pPr>
              <a:spcBef>
                <a:spcPct val="10000"/>
              </a:spcBef>
              <a:tabLst>
                <a:tab pos="915988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>
              <a:spcBef>
                <a:spcPct val="10000"/>
              </a:spcBef>
              <a:tabLst>
                <a:tab pos="915988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array	WORD 10,20</a:t>
            </a:r>
          </a:p>
          <a:p>
            <a:pPr>
              <a:spcBef>
                <a:spcPct val="10000"/>
              </a:spcBef>
              <a:tabLst>
                <a:tab pos="915988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WORD 30,40</a:t>
            </a:r>
          </a:p>
          <a:p>
            <a:pPr>
              <a:spcBef>
                <a:spcPct val="10000"/>
              </a:spcBef>
              <a:tabLst>
                <a:tab pos="915988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	WORD 50,60</a:t>
            </a:r>
          </a:p>
          <a:p>
            <a:pPr>
              <a:spcBef>
                <a:spcPct val="10000"/>
              </a:spcBef>
              <a:tabLst>
                <a:tab pos="915988" algn="l"/>
                <a:tab pos="3409950" algn="l"/>
              </a:tabLst>
            </a:pPr>
            <a:endParaRPr lang="en-US" b="1">
              <a:latin typeface="Courier New" pitchFamily="49" charset="0"/>
            </a:endParaRPr>
          </a:p>
          <a:p>
            <a:pPr>
              <a:spcBef>
                <a:spcPct val="10000"/>
              </a:spcBef>
              <a:tabLst>
                <a:tab pos="915988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>
              <a:spcBef>
                <a:spcPct val="10000"/>
              </a:spcBef>
              <a:tabLst>
                <a:tab pos="915988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mov eax, LENGTHOF array ; 2</a:t>
            </a:r>
          </a:p>
          <a:p>
            <a:pPr>
              <a:spcBef>
                <a:spcPct val="10000"/>
              </a:spcBef>
              <a:tabLst>
                <a:tab pos="915988" algn="l"/>
                <a:tab pos="3409950" algn="l"/>
              </a:tabLst>
            </a:pPr>
            <a:r>
              <a:rPr lang="en-US" b="1">
                <a:latin typeface="Courier New" pitchFamily="49" charset="0"/>
              </a:rPr>
              <a:t>mov ebx, SIZEOF array   ; 4</a:t>
            </a:r>
          </a:p>
        </p:txBody>
      </p:sp>
      <p:sp>
        <p:nvSpPr>
          <p:cNvPr id="645126" name="Text Box 6"/>
          <p:cNvSpPr txBox="1">
            <a:spLocks noChangeArrowheads="1"/>
          </p:cNvSpPr>
          <p:nvPr/>
        </p:nvSpPr>
        <p:spPr bwMode="auto">
          <a:xfrm>
            <a:off x="4629150" y="1182688"/>
            <a:ext cx="4032250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In the following example, array identifies the first line WORD declaration only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Compare the values returned by LENGTHOF and SIZEOF here to those on the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5" grpId="0" animBg="1"/>
      <p:bldP spid="64512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ChangeArrowheads="1"/>
          </p:cNvSpPr>
          <p:nvPr/>
        </p:nvSpPr>
        <p:spPr bwMode="auto">
          <a:xfrm>
            <a:off x="457200" y="1123950"/>
            <a:ext cx="82296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FF0000"/>
                </a:solidFill>
              </a:rPr>
              <a:t>PTR</a:t>
            </a:r>
            <a:r>
              <a:rPr lang="en-US" sz="2400"/>
              <a:t> Provides the flexibility to access part of a variable</a:t>
            </a:r>
          </a:p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/>
              <a:t>Can also be used to combine elements of a smaller type</a:t>
            </a:r>
          </a:p>
          <a:p>
            <a:pPr marL="347663" indent="-347663">
              <a:spcBef>
                <a:spcPct val="40000"/>
              </a:spcBef>
              <a:buFont typeface="Wingdings" pitchFamily="2" charset="2"/>
              <a:buChar char="v"/>
            </a:pPr>
            <a:r>
              <a:rPr lang="en-US" sz="2400">
                <a:solidFill>
                  <a:srgbClr val="FF0000"/>
                </a:solidFill>
              </a:rPr>
              <a:t>Syntax: </a:t>
            </a:r>
            <a:r>
              <a:rPr lang="en-US" sz="2400" i="1">
                <a:solidFill>
                  <a:srgbClr val="FF0000"/>
                </a:solidFill>
              </a:rPr>
              <a:t>Type</a:t>
            </a:r>
            <a:r>
              <a:rPr lang="en-US" sz="2400">
                <a:solidFill>
                  <a:srgbClr val="FF0000"/>
                </a:solidFill>
              </a:rPr>
              <a:t> PTR</a:t>
            </a:r>
            <a:r>
              <a:rPr lang="en-US" sz="2400"/>
              <a:t> (Overrides default type of a variable)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PTR Operator</a:t>
            </a:r>
          </a:p>
        </p:txBody>
      </p:sp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539750" y="2738438"/>
            <a:ext cx="3916363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dval  DWORD 12345678h</a:t>
            </a: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array BYTE  00h,10h,20h,30h</a:t>
            </a: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endParaRPr lang="en-US" b="1">
              <a:latin typeface="Courier New" pitchFamily="49" charset="0"/>
            </a:endParaRP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al,  dval</a:t>
            </a: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al,  BYTE PTR dval</a:t>
            </a: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ax,  dval</a:t>
            </a: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ax,  WORD PTR dval</a:t>
            </a: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eax, array</a:t>
            </a:r>
          </a:p>
          <a:p>
            <a:pPr>
              <a:spcBef>
                <a:spcPct val="10000"/>
              </a:spcBef>
              <a:tabLst>
                <a:tab pos="457200" algn="l"/>
                <a:tab pos="3495675" algn="l"/>
                <a:tab pos="4114800" algn="l"/>
              </a:tabLst>
            </a:pPr>
            <a:r>
              <a:rPr lang="en-US" b="1">
                <a:latin typeface="Courier New" pitchFamily="49" charset="0"/>
              </a:rPr>
              <a:t>mov eax, DWORD PTR array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205413" y="2968625"/>
            <a:ext cx="1612900" cy="747713"/>
            <a:chOff x="3279" y="1870"/>
            <a:chExt cx="1016" cy="471"/>
          </a:xfrm>
        </p:grpSpPr>
        <p:sp>
          <p:nvSpPr>
            <p:cNvPr id="52238" name="Text Box 7"/>
            <p:cNvSpPr txBox="1">
              <a:spLocks noChangeArrowheads="1"/>
            </p:cNvSpPr>
            <p:nvPr/>
          </p:nvSpPr>
          <p:spPr bwMode="auto">
            <a:xfrm>
              <a:off x="3279" y="2160"/>
              <a:ext cx="254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78</a:t>
              </a:r>
            </a:p>
          </p:txBody>
        </p:sp>
        <p:sp>
          <p:nvSpPr>
            <p:cNvPr id="52239" name="Text Box 8"/>
            <p:cNvSpPr txBox="1">
              <a:spLocks noChangeArrowheads="1"/>
            </p:cNvSpPr>
            <p:nvPr/>
          </p:nvSpPr>
          <p:spPr bwMode="auto">
            <a:xfrm>
              <a:off x="3533" y="2160"/>
              <a:ext cx="254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56</a:t>
              </a:r>
            </a:p>
          </p:txBody>
        </p:sp>
        <p:sp>
          <p:nvSpPr>
            <p:cNvPr id="52240" name="Text Box 9"/>
            <p:cNvSpPr txBox="1">
              <a:spLocks noChangeArrowheads="1"/>
            </p:cNvSpPr>
            <p:nvPr/>
          </p:nvSpPr>
          <p:spPr bwMode="auto">
            <a:xfrm>
              <a:off x="3787" y="2160"/>
              <a:ext cx="254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34</a:t>
              </a:r>
            </a:p>
          </p:txBody>
        </p:sp>
        <p:sp>
          <p:nvSpPr>
            <p:cNvPr id="52241" name="Text Box 10"/>
            <p:cNvSpPr txBox="1">
              <a:spLocks noChangeArrowheads="1"/>
            </p:cNvSpPr>
            <p:nvPr/>
          </p:nvSpPr>
          <p:spPr bwMode="auto">
            <a:xfrm>
              <a:off x="4041" y="2160"/>
              <a:ext cx="254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12</a:t>
              </a: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3569" y="1870"/>
              <a:ext cx="435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dval</a:t>
              </a:r>
            </a:p>
          </p:txBody>
        </p:sp>
        <p:sp>
          <p:nvSpPr>
            <p:cNvPr id="52243" name="AutoShape 20"/>
            <p:cNvSpPr>
              <a:spLocks/>
            </p:cNvSpPr>
            <p:nvPr/>
          </p:nvSpPr>
          <p:spPr bwMode="auto">
            <a:xfrm rot="-5400000">
              <a:off x="3732" y="1598"/>
              <a:ext cx="109" cy="1016"/>
            </a:xfrm>
            <a:prstGeom prst="rightBrace">
              <a:avLst>
                <a:gd name="adj1" fmla="val 7767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645275" y="2968625"/>
            <a:ext cx="1785938" cy="747713"/>
            <a:chOff x="4186" y="1870"/>
            <a:chExt cx="1125" cy="471"/>
          </a:xfrm>
        </p:grpSpPr>
        <p:sp>
          <p:nvSpPr>
            <p:cNvPr id="52232" name="Text Box 11"/>
            <p:cNvSpPr txBox="1">
              <a:spLocks noChangeArrowheads="1"/>
            </p:cNvSpPr>
            <p:nvPr/>
          </p:nvSpPr>
          <p:spPr bwMode="auto">
            <a:xfrm>
              <a:off x="4295" y="2160"/>
              <a:ext cx="254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00</a:t>
              </a:r>
            </a:p>
          </p:txBody>
        </p:sp>
        <p:sp>
          <p:nvSpPr>
            <p:cNvPr id="52233" name="Text Box 12"/>
            <p:cNvSpPr txBox="1">
              <a:spLocks noChangeArrowheads="1"/>
            </p:cNvSpPr>
            <p:nvPr/>
          </p:nvSpPr>
          <p:spPr bwMode="auto">
            <a:xfrm>
              <a:off x="4549" y="2160"/>
              <a:ext cx="254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52234" name="Text Box 13"/>
            <p:cNvSpPr txBox="1">
              <a:spLocks noChangeArrowheads="1"/>
            </p:cNvSpPr>
            <p:nvPr/>
          </p:nvSpPr>
          <p:spPr bwMode="auto">
            <a:xfrm>
              <a:off x="4803" y="2160"/>
              <a:ext cx="254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20</a:t>
              </a:r>
            </a:p>
          </p:txBody>
        </p:sp>
        <p:sp>
          <p:nvSpPr>
            <p:cNvPr id="52235" name="Text Box 14"/>
            <p:cNvSpPr txBox="1">
              <a:spLocks noChangeArrowheads="1"/>
            </p:cNvSpPr>
            <p:nvPr/>
          </p:nvSpPr>
          <p:spPr bwMode="auto">
            <a:xfrm>
              <a:off x="5057" y="2160"/>
              <a:ext cx="254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30</a:t>
              </a:r>
            </a:p>
          </p:txBody>
        </p:sp>
        <p:sp>
          <p:nvSpPr>
            <p:cNvPr id="52236" name="Text Box 19"/>
            <p:cNvSpPr txBox="1">
              <a:spLocks noChangeArrowheads="1"/>
            </p:cNvSpPr>
            <p:nvPr/>
          </p:nvSpPr>
          <p:spPr bwMode="auto">
            <a:xfrm>
              <a:off x="4186" y="1870"/>
              <a:ext cx="435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array</a:t>
              </a:r>
            </a:p>
          </p:txBody>
        </p:sp>
        <p:sp>
          <p:nvSpPr>
            <p:cNvPr id="52237" name="Line 21"/>
            <p:cNvSpPr>
              <a:spLocks noChangeShapeType="1"/>
            </p:cNvSpPr>
            <p:nvPr/>
          </p:nvSpPr>
          <p:spPr bwMode="auto">
            <a:xfrm>
              <a:off x="4404" y="2051"/>
              <a:ext cx="0" cy="1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4361" name="Rectangle 25"/>
          <p:cNvSpPr>
            <a:spLocks noChangeArrowheads="1"/>
          </p:cNvSpPr>
          <p:nvPr/>
        </p:nvSpPr>
        <p:spPr bwMode="auto">
          <a:xfrm>
            <a:off x="4032250" y="4292600"/>
            <a:ext cx="2671763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error – why?</a:t>
            </a:r>
          </a:p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al = 78h</a:t>
            </a:r>
          </a:p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error – why?</a:t>
            </a:r>
            <a:endParaRPr lang="en-US" b="1">
              <a:latin typeface="Courier New" pitchFamily="49" charset="0"/>
            </a:endParaRPr>
          </a:p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ax = 5678h</a:t>
            </a:r>
          </a:p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error – why?</a:t>
            </a:r>
          </a:p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eax = 30201000h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4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4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4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4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5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54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54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5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54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54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5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4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54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Assembly language instructions have the format: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99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[label:]   mnemonic   [operands]    [;comment]</a:t>
            </a:r>
            <a:endParaRPr lang="en-US" sz="200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mtClean="0"/>
              <a:t>Instruction Label (optional)</a:t>
            </a:r>
          </a:p>
          <a:p>
            <a:pPr lvl="1" eaLnBrk="1" hangingPunct="1"/>
            <a:r>
              <a:rPr lang="en-US" smtClean="0"/>
              <a:t>Marks the address of an instruction, must have a colon </a:t>
            </a:r>
            <a:r>
              <a:rPr lang="en-US" b="1" smtClean="0">
                <a:solidFill>
                  <a:srgbClr val="FF0000"/>
                </a:solidFill>
              </a:rPr>
              <a:t>:</a:t>
            </a:r>
          </a:p>
          <a:p>
            <a:pPr lvl="1" eaLnBrk="1" hangingPunct="1"/>
            <a:r>
              <a:rPr lang="en-US" smtClean="0"/>
              <a:t>Used to transfer program execution to a labeled instruction </a:t>
            </a:r>
          </a:p>
          <a:p>
            <a:pPr eaLnBrk="1" hangingPunct="1"/>
            <a:r>
              <a:rPr lang="en-US" smtClean="0"/>
              <a:t>Mnemonic</a:t>
            </a:r>
          </a:p>
          <a:p>
            <a:pPr lvl="1" eaLnBrk="1" hangingPunct="1"/>
            <a:r>
              <a:rPr lang="en-US" smtClean="0"/>
              <a:t>Identifies the operation (e.g. MOV, ADD, SUB, JMP, CALL)</a:t>
            </a:r>
          </a:p>
          <a:p>
            <a:pPr eaLnBrk="1" hangingPunct="1"/>
            <a:r>
              <a:rPr lang="en-US" smtClean="0"/>
              <a:t>Operands</a:t>
            </a:r>
          </a:p>
          <a:p>
            <a:pPr lvl="1" eaLnBrk="1" hangingPunct="1"/>
            <a:r>
              <a:rPr lang="en-US" smtClean="0"/>
              <a:t>Specify the data required by the operation</a:t>
            </a:r>
          </a:p>
          <a:p>
            <a:pPr lvl="1" eaLnBrk="1" hangingPunct="1"/>
            <a:r>
              <a:rPr lang="en-US" smtClean="0"/>
              <a:t>Executable instructions can have zero to three operands</a:t>
            </a:r>
          </a:p>
          <a:p>
            <a:pPr lvl="1" eaLnBrk="1" hangingPunct="1"/>
            <a:r>
              <a:rPr lang="en-US" smtClean="0"/>
              <a:t>Operands can be registers, memory variables, or constants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LABEL Directive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2420938"/>
          </a:xfrm>
          <a:noFill/>
        </p:spPr>
        <p:txBody>
          <a:bodyPr lIns="0" rIns="0"/>
          <a:lstStyle/>
          <a:p>
            <a:pPr eaLnBrk="1" hangingPunct="1">
              <a:spcBef>
                <a:spcPct val="60000"/>
              </a:spcBef>
            </a:pPr>
            <a:r>
              <a:rPr lang="en-US" smtClean="0"/>
              <a:t>Assigns an alternate name and type to a memory location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LABEL does not allocate any storage of its own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/>
              <a:t>Removes the need for the PTR operator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>
                <a:solidFill>
                  <a:srgbClr val="FF0000"/>
                </a:solidFill>
              </a:rPr>
              <a:t>Format: </a:t>
            </a:r>
            <a:r>
              <a:rPr lang="en-US" i="1" smtClean="0">
                <a:solidFill>
                  <a:srgbClr val="FF0000"/>
                </a:solidFill>
              </a:rPr>
              <a:t>Name</a:t>
            </a:r>
            <a:r>
              <a:rPr lang="en-US" smtClean="0">
                <a:solidFill>
                  <a:srgbClr val="FF0000"/>
                </a:solidFill>
              </a:rPr>
              <a:t> LABEL </a:t>
            </a:r>
            <a:r>
              <a:rPr lang="en-US" i="1" smtClean="0">
                <a:solidFill>
                  <a:srgbClr val="FF0000"/>
                </a:solidFill>
              </a:rPr>
              <a:t>Type</a:t>
            </a:r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869950" y="3544888"/>
            <a:ext cx="5430838" cy="264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0" rIns="182880" bIns="0" anchor="ctr"/>
          <a:lstStyle/>
          <a:p>
            <a:pPr>
              <a:spcBef>
                <a:spcPct val="10000"/>
              </a:spcBef>
              <a:tabLst>
                <a:tab pos="915988" algn="l"/>
                <a:tab pos="2514600" algn="l"/>
              </a:tabLst>
            </a:pPr>
            <a:r>
              <a:rPr lang="en-US" b="1">
                <a:latin typeface="Courier New" pitchFamily="49" charset="0"/>
              </a:rPr>
              <a:t>.DATA</a:t>
            </a:r>
          </a:p>
          <a:p>
            <a:pPr>
              <a:spcBef>
                <a:spcPct val="10000"/>
              </a:spcBef>
              <a:tabLst>
                <a:tab pos="915988" algn="l"/>
                <a:tab pos="2514600" algn="l"/>
              </a:tabLst>
            </a:pPr>
            <a:r>
              <a:rPr lang="en-US" b="1">
                <a:latin typeface="Courier New" pitchFamily="49" charset="0"/>
              </a:rPr>
              <a:t>dval   LABEL DWORD</a:t>
            </a:r>
          </a:p>
          <a:p>
            <a:pPr>
              <a:spcBef>
                <a:spcPct val="10000"/>
              </a:spcBef>
              <a:tabLst>
                <a:tab pos="915988" algn="l"/>
                <a:tab pos="2514600" algn="l"/>
              </a:tabLst>
            </a:pPr>
            <a:r>
              <a:rPr lang="en-US" b="1">
                <a:latin typeface="Courier New" pitchFamily="49" charset="0"/>
              </a:rPr>
              <a:t>wval   LABEL WORD</a:t>
            </a:r>
          </a:p>
          <a:p>
            <a:pPr>
              <a:spcBef>
                <a:spcPct val="10000"/>
              </a:spcBef>
              <a:tabLst>
                <a:tab pos="915988" algn="l"/>
                <a:tab pos="2514600" algn="l"/>
              </a:tabLst>
            </a:pPr>
            <a:r>
              <a:rPr lang="en-US" b="1">
                <a:latin typeface="Courier New" pitchFamily="49" charset="0"/>
              </a:rPr>
              <a:t>blist  BYTE 00h,10h,00h,20h</a:t>
            </a:r>
          </a:p>
          <a:p>
            <a:pPr>
              <a:spcBef>
                <a:spcPct val="10000"/>
              </a:spcBef>
              <a:tabLst>
                <a:tab pos="915988" algn="l"/>
                <a:tab pos="2514600" algn="l"/>
              </a:tabLst>
            </a:pPr>
            <a:r>
              <a:rPr lang="en-US" b="1">
                <a:latin typeface="Courier New" pitchFamily="49" charset="0"/>
              </a:rPr>
              <a:t>.CODE</a:t>
            </a:r>
          </a:p>
          <a:p>
            <a:pPr>
              <a:spcBef>
                <a:spcPct val="10000"/>
              </a:spcBef>
              <a:tabLst>
                <a:tab pos="915988" algn="l"/>
                <a:tab pos="2514600" algn="l"/>
              </a:tabLst>
            </a:pPr>
            <a:r>
              <a:rPr lang="en-US" b="1">
                <a:latin typeface="Courier New" pitchFamily="49" charset="0"/>
              </a:rPr>
              <a:t>mov eax, dval</a:t>
            </a:r>
          </a:p>
          <a:p>
            <a:pPr>
              <a:spcBef>
                <a:spcPct val="10000"/>
              </a:spcBef>
              <a:tabLst>
                <a:tab pos="915988" algn="l"/>
                <a:tab pos="2514600" algn="l"/>
              </a:tabLst>
            </a:pPr>
            <a:r>
              <a:rPr lang="en-US" b="1">
                <a:latin typeface="Courier New" pitchFamily="49" charset="0"/>
              </a:rPr>
              <a:t>mov cx,  wval</a:t>
            </a:r>
          </a:p>
          <a:p>
            <a:pPr>
              <a:spcBef>
                <a:spcPct val="10000"/>
              </a:spcBef>
              <a:tabLst>
                <a:tab pos="915988" algn="l"/>
                <a:tab pos="2514600" algn="l"/>
              </a:tabLst>
            </a:pPr>
            <a:r>
              <a:rPr lang="en-US" b="1">
                <a:latin typeface="Courier New" pitchFamily="49" charset="0"/>
              </a:rPr>
              <a:t>mov dl,  blist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645275" y="3660775"/>
            <a:ext cx="1785938" cy="1554163"/>
            <a:chOff x="4186" y="2306"/>
            <a:chExt cx="1125" cy="979"/>
          </a:xfrm>
        </p:grpSpPr>
        <p:sp>
          <p:nvSpPr>
            <p:cNvPr id="53255" name="Text Box 24"/>
            <p:cNvSpPr txBox="1">
              <a:spLocks noChangeArrowheads="1"/>
            </p:cNvSpPr>
            <p:nvPr/>
          </p:nvSpPr>
          <p:spPr bwMode="auto">
            <a:xfrm>
              <a:off x="4332" y="2849"/>
              <a:ext cx="435" cy="10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wval</a:t>
              </a:r>
            </a:p>
          </p:txBody>
        </p:sp>
        <p:sp>
          <p:nvSpPr>
            <p:cNvPr id="53256" name="AutoShape 25"/>
            <p:cNvSpPr>
              <a:spLocks/>
            </p:cNvSpPr>
            <p:nvPr/>
          </p:nvSpPr>
          <p:spPr bwMode="auto">
            <a:xfrm rot="5400000" flipV="1">
              <a:off x="4712" y="2541"/>
              <a:ext cx="182" cy="1016"/>
            </a:xfrm>
            <a:prstGeom prst="rightBrace">
              <a:avLst>
                <a:gd name="adj1" fmla="val 4652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257" name="Group 26"/>
            <p:cNvGrpSpPr>
              <a:grpSpLocks/>
            </p:cNvGrpSpPr>
            <p:nvPr/>
          </p:nvGrpSpPr>
          <p:grpSpPr bwMode="auto">
            <a:xfrm>
              <a:off x="4186" y="2306"/>
              <a:ext cx="1125" cy="471"/>
              <a:chOff x="4186" y="1870"/>
              <a:chExt cx="1125" cy="471"/>
            </a:xfrm>
          </p:grpSpPr>
          <p:sp>
            <p:nvSpPr>
              <p:cNvPr id="53262" name="Text Box 27"/>
              <p:cNvSpPr txBox="1">
                <a:spLocks noChangeArrowheads="1"/>
              </p:cNvSpPr>
              <p:nvPr/>
            </p:nvSpPr>
            <p:spPr bwMode="auto">
              <a:xfrm>
                <a:off x="4295" y="2160"/>
                <a:ext cx="254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latin typeface="Courier New" pitchFamily="49" charset="0"/>
                    <a:cs typeface="Courier New" pitchFamily="49" charset="0"/>
                  </a:rPr>
                  <a:t>00</a:t>
                </a:r>
              </a:p>
            </p:txBody>
          </p:sp>
          <p:sp>
            <p:nvSpPr>
              <p:cNvPr id="53263" name="Text Box 28"/>
              <p:cNvSpPr txBox="1">
                <a:spLocks noChangeArrowheads="1"/>
              </p:cNvSpPr>
              <p:nvPr/>
            </p:nvSpPr>
            <p:spPr bwMode="auto">
              <a:xfrm>
                <a:off x="4549" y="2160"/>
                <a:ext cx="254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latin typeface="Courier New" pitchFamily="49" charset="0"/>
                    <a:cs typeface="Courier New" pitchFamily="49" charset="0"/>
                  </a:rPr>
                  <a:t>10</a:t>
                </a:r>
              </a:p>
            </p:txBody>
          </p:sp>
          <p:sp>
            <p:nvSpPr>
              <p:cNvPr id="53264" name="Text Box 29"/>
              <p:cNvSpPr txBox="1">
                <a:spLocks noChangeArrowheads="1"/>
              </p:cNvSpPr>
              <p:nvPr/>
            </p:nvSpPr>
            <p:spPr bwMode="auto">
              <a:xfrm>
                <a:off x="4803" y="2160"/>
                <a:ext cx="254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latin typeface="Courier New" pitchFamily="49" charset="0"/>
                    <a:cs typeface="Courier New" pitchFamily="49" charset="0"/>
                  </a:rPr>
                  <a:t>00</a:t>
                </a:r>
              </a:p>
            </p:txBody>
          </p:sp>
          <p:sp>
            <p:nvSpPr>
              <p:cNvPr id="53265" name="Text Box 30"/>
              <p:cNvSpPr txBox="1">
                <a:spLocks noChangeArrowheads="1"/>
              </p:cNvSpPr>
              <p:nvPr/>
            </p:nvSpPr>
            <p:spPr bwMode="auto">
              <a:xfrm>
                <a:off x="5057" y="2160"/>
                <a:ext cx="254" cy="18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latin typeface="Courier New" pitchFamily="49" charset="0"/>
                    <a:cs typeface="Courier New" pitchFamily="49" charset="0"/>
                  </a:rPr>
                  <a:t>20</a:t>
                </a:r>
              </a:p>
            </p:txBody>
          </p:sp>
          <p:sp>
            <p:nvSpPr>
              <p:cNvPr id="53266" name="Text Box 31"/>
              <p:cNvSpPr txBox="1">
                <a:spLocks noChangeArrowheads="1"/>
              </p:cNvSpPr>
              <p:nvPr/>
            </p:nvSpPr>
            <p:spPr bwMode="auto">
              <a:xfrm>
                <a:off x="4186" y="1870"/>
                <a:ext cx="435" cy="18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blist</a:t>
                </a:r>
              </a:p>
            </p:txBody>
          </p:sp>
          <p:sp>
            <p:nvSpPr>
              <p:cNvPr id="53267" name="Line 32"/>
              <p:cNvSpPr>
                <a:spLocks noChangeShapeType="1"/>
              </p:cNvSpPr>
              <p:nvPr/>
            </p:nvSpPr>
            <p:spPr bwMode="auto">
              <a:xfrm>
                <a:off x="4404" y="2051"/>
                <a:ext cx="0" cy="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58" name="AutoShape 33"/>
            <p:cNvSpPr>
              <a:spLocks/>
            </p:cNvSpPr>
            <p:nvPr/>
          </p:nvSpPr>
          <p:spPr bwMode="auto">
            <a:xfrm rot="5400000" flipV="1">
              <a:off x="4512" y="2560"/>
              <a:ext cx="73" cy="508"/>
            </a:xfrm>
            <a:prstGeom prst="rightBrace">
              <a:avLst>
                <a:gd name="adj1" fmla="val 579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Text Box 34"/>
            <p:cNvSpPr txBox="1">
              <a:spLocks noChangeArrowheads="1"/>
            </p:cNvSpPr>
            <p:nvPr/>
          </p:nvSpPr>
          <p:spPr bwMode="auto">
            <a:xfrm>
              <a:off x="4586" y="3140"/>
              <a:ext cx="43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dval</a:t>
              </a:r>
            </a:p>
          </p:txBody>
        </p:sp>
        <p:sp>
          <p:nvSpPr>
            <p:cNvPr id="53260" name="Line 38"/>
            <p:cNvSpPr>
              <a:spLocks noChangeShapeType="1"/>
            </p:cNvSpPr>
            <p:nvPr/>
          </p:nvSpPr>
          <p:spPr bwMode="auto">
            <a:xfrm>
              <a:off x="5311" y="2777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1" name="Line 39"/>
            <p:cNvSpPr>
              <a:spLocks noChangeShapeType="1"/>
            </p:cNvSpPr>
            <p:nvPr/>
          </p:nvSpPr>
          <p:spPr bwMode="auto">
            <a:xfrm>
              <a:off x="4295" y="2813"/>
              <a:ext cx="0" cy="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7210" name="Rectangle 42"/>
          <p:cNvSpPr>
            <a:spLocks noChangeArrowheads="1"/>
          </p:cNvSpPr>
          <p:nvPr/>
        </p:nvSpPr>
        <p:spPr bwMode="auto">
          <a:xfrm>
            <a:off x="3478213" y="5138738"/>
            <a:ext cx="25923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eax = 20001000h</a:t>
            </a:r>
          </a:p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cx  = 1000h</a:t>
            </a:r>
          </a:p>
          <a:p>
            <a:pPr>
              <a:spcBef>
                <a:spcPct val="10000"/>
              </a:spcBef>
            </a:pPr>
            <a:r>
              <a:rPr lang="en-US" b="1">
                <a:latin typeface="Courier New" pitchFamily="49" charset="0"/>
              </a:rPr>
              <a:t>; dl  = 00h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7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7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7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7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7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7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 eaLnBrk="1" hangingPunct="1">
              <a:spcBef>
                <a:spcPct val="25000"/>
              </a:spcBef>
            </a:pPr>
            <a:r>
              <a:rPr lang="en-US" smtClean="0"/>
              <a:t>Instruction </a:t>
            </a:r>
            <a:r>
              <a:rPr lang="en-US" smtClean="0">
                <a:sym typeface="Symbol" pitchFamily="18" charset="2"/>
              </a:rPr>
              <a:t> executed at runtime</a:t>
            </a:r>
          </a:p>
          <a:p>
            <a:pPr eaLnBrk="1" hangingPunct="1">
              <a:spcBef>
                <a:spcPct val="25000"/>
              </a:spcBef>
            </a:pPr>
            <a:r>
              <a:rPr lang="en-US" smtClean="0">
                <a:sym typeface="Symbol" pitchFamily="18" charset="2"/>
              </a:rPr>
              <a:t>Directive  interpreted by the assembler</a:t>
            </a:r>
          </a:p>
          <a:p>
            <a:pPr eaLnBrk="1" hangingPunct="1">
              <a:spcBef>
                <a:spcPct val="25000"/>
              </a:spcBef>
            </a:pPr>
            <a:r>
              <a:rPr lang="en-US" smtClean="0"/>
              <a:t>.STACK, .DATA, and .CODE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mtClean="0"/>
              <a:t>Define the code, data, and stack sections of a program</a:t>
            </a:r>
          </a:p>
          <a:p>
            <a:pPr eaLnBrk="1" hangingPunct="1">
              <a:spcBef>
                <a:spcPct val="25000"/>
              </a:spcBef>
            </a:pPr>
            <a:r>
              <a:rPr lang="en-US" smtClean="0"/>
              <a:t>Edit-Assemble-Link-Debug Cycle</a:t>
            </a:r>
          </a:p>
          <a:p>
            <a:pPr eaLnBrk="1" hangingPunct="1">
              <a:spcBef>
                <a:spcPct val="25000"/>
              </a:spcBef>
            </a:pPr>
            <a:r>
              <a:rPr lang="en-US" smtClean="0"/>
              <a:t>Data Definition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mtClean="0"/>
              <a:t>BYTE, WORD, DWORD, QWORD, etc.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mtClean="0"/>
              <a:t>DUP operator</a:t>
            </a:r>
          </a:p>
          <a:p>
            <a:pPr eaLnBrk="1" hangingPunct="1">
              <a:spcBef>
                <a:spcPct val="25000"/>
              </a:spcBef>
            </a:pPr>
            <a:r>
              <a:rPr lang="en-US" smtClean="0"/>
              <a:t>Symbolic Constant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mtClean="0"/>
              <a:t>=, EQU, and TEXTEQU directives</a:t>
            </a:r>
          </a:p>
          <a:p>
            <a:pPr eaLnBrk="1" hangingPunct="1">
              <a:spcBef>
                <a:spcPct val="25000"/>
              </a:spcBef>
            </a:pPr>
            <a:r>
              <a:rPr lang="en-US" smtClean="0"/>
              <a:t>Data-Related Operators</a:t>
            </a:r>
          </a:p>
          <a:p>
            <a:pPr lvl="1" eaLnBrk="1" hangingPunct="1">
              <a:spcBef>
                <a:spcPct val="25000"/>
              </a:spcBef>
            </a:pPr>
            <a:r>
              <a:rPr lang="en-US" smtClean="0"/>
              <a:t>OFFSET, ALIGN, TYPE, LENGTHOF, SIZEOF, PTR, and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 eaLnBrk="1" hangingPunct="1"/>
            <a:r>
              <a:rPr lang="en-US" smtClean="0"/>
              <a:t>No operands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stc		; set carry flag</a:t>
            </a:r>
          </a:p>
          <a:p>
            <a:pPr eaLnBrk="1" hangingPunct="1"/>
            <a:r>
              <a:rPr lang="en-US" smtClean="0"/>
              <a:t>One operand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inc  eax		; increment register eax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call Clrscr	; call procedure Clrscr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jmp  L1		; jump to instruction with label L1</a:t>
            </a:r>
          </a:p>
          <a:p>
            <a:pPr eaLnBrk="1" hangingPunct="1"/>
            <a:r>
              <a:rPr lang="en-US" smtClean="0"/>
              <a:t>Two operands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add  ebx, ecx	; register ebx = ebx + ecx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sub  var1, 25	; memory variable var1 = var1 - 25</a:t>
            </a:r>
          </a:p>
          <a:p>
            <a:pPr eaLnBrk="1" hangingPunct="1"/>
            <a:r>
              <a:rPr lang="en-US" smtClean="0"/>
              <a:t>Three operands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imul eax,ebx,5	; register eax = ebx * 5</a:t>
            </a:r>
            <a:endParaRPr lang="en-US" smtClean="0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Instruction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Identifier is a programmer chosen name</a:t>
            </a:r>
          </a:p>
          <a:p>
            <a:pPr eaLnBrk="1" hangingPunct="1"/>
            <a:r>
              <a:rPr lang="en-US" smtClean="0"/>
              <a:t>Identifies variable, constant, procedure, code label</a:t>
            </a:r>
          </a:p>
          <a:p>
            <a:pPr eaLnBrk="1" hangingPunct="1"/>
            <a:r>
              <a:rPr lang="en-US" smtClean="0"/>
              <a:t>May contain between 1 and 247 characters</a:t>
            </a:r>
          </a:p>
          <a:p>
            <a:pPr eaLnBrk="1" hangingPunct="1"/>
            <a:r>
              <a:rPr lang="en-US" smtClean="0"/>
              <a:t>Not case sensitive</a:t>
            </a:r>
          </a:p>
          <a:p>
            <a:pPr eaLnBrk="1" hangingPunct="1"/>
            <a:r>
              <a:rPr lang="en-US" smtClean="0"/>
              <a:t>First character must be a letter (A..Z, a..z), underscore(_), @, ?, or $.</a:t>
            </a:r>
          </a:p>
          <a:p>
            <a:pPr eaLnBrk="1" hangingPunct="1"/>
            <a:r>
              <a:rPr lang="en-US" smtClean="0"/>
              <a:t>Subsequent characters may also be digits.</a:t>
            </a:r>
          </a:p>
          <a:p>
            <a:pPr eaLnBrk="1" hangingPunct="1"/>
            <a:r>
              <a:rPr lang="en-US" smtClean="0"/>
              <a:t>Cannot be same as assembler reserved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1600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smtClean="0"/>
              <a:t>Comments are very important!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Explain the program's purpose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When it was written, revised, and by whom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Explain data used in the program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Explain instruction sequences and algorithms used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Application-specific explanations</a:t>
            </a: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Single-line comments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Begin with a semicolon </a:t>
            </a:r>
            <a:r>
              <a:rPr lang="en-US" b="1" smtClean="0">
                <a:solidFill>
                  <a:srgbClr val="FF0000"/>
                </a:solidFill>
              </a:rPr>
              <a:t>;</a:t>
            </a:r>
            <a:r>
              <a:rPr lang="en-US" smtClean="0"/>
              <a:t> and terminate at end of line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45000"/>
              </a:spcBef>
            </a:pPr>
            <a:r>
              <a:rPr lang="en-US" smtClean="0"/>
              <a:t>Multi-line comments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Begin with </a:t>
            </a:r>
            <a:r>
              <a:rPr lang="en-US" b="1" smtClean="0">
                <a:solidFill>
                  <a:srgbClr val="FF0000"/>
                </a:solidFill>
              </a:rPr>
              <a:t>COMMENT</a:t>
            </a:r>
            <a:r>
              <a:rPr lang="en-US" smtClean="0"/>
              <a:t> directive and a chosen character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mtClean="0"/>
              <a:t>End with the same chosen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Elements of Assembly Language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Flat Memory Program Template</a:t>
            </a:r>
          </a:p>
          <a:p>
            <a:pPr eaLnBrk="1" hangingPunct="1"/>
            <a:r>
              <a:rPr lang="en-US" smtClean="0"/>
              <a:t>Example: Adding and Subtracting Integers</a:t>
            </a:r>
          </a:p>
          <a:p>
            <a:pPr eaLnBrk="1" hangingPunct="1"/>
            <a:r>
              <a:rPr lang="en-US" smtClean="0"/>
              <a:t>Assembling, Linking, and Debugging Programs</a:t>
            </a:r>
          </a:p>
          <a:p>
            <a:pPr eaLnBrk="1" hangingPunct="1"/>
            <a:r>
              <a:rPr lang="en-US" smtClean="0"/>
              <a:t>Defining Data</a:t>
            </a:r>
          </a:p>
          <a:p>
            <a:pPr eaLnBrk="1" hangingPunct="1"/>
            <a:r>
              <a:rPr lang="en-US" smtClean="0"/>
              <a:t>Defining Symbolic Constants</a:t>
            </a:r>
          </a:p>
          <a:p>
            <a:pPr eaLnBrk="1" hangingPunct="1"/>
            <a:r>
              <a:rPr lang="en-US" smtClean="0"/>
              <a:t>Data-Related Operators and Directives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15512</TotalTime>
  <Words>2661</Words>
  <Application>Microsoft Office PowerPoint</Application>
  <PresentationFormat>On-screen Show (4:3)</PresentationFormat>
  <Paragraphs>755</Paragraphs>
  <Slides>51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  <vt:variant>
        <vt:lpstr>Custom Shows</vt:lpstr>
      </vt:variant>
      <vt:variant>
        <vt:i4>1</vt:i4>
      </vt:variant>
    </vt:vector>
  </HeadingPairs>
  <TitlesOfParts>
    <vt:vector size="60" baseType="lpstr">
      <vt:lpstr>Arial</vt:lpstr>
      <vt:lpstr>Comic Sans MS</vt:lpstr>
      <vt:lpstr>Wingdings</vt:lpstr>
      <vt:lpstr>Times New Roman</vt:lpstr>
      <vt:lpstr>Courier New</vt:lpstr>
      <vt:lpstr>Batang</vt:lpstr>
      <vt:lpstr>Symbol</vt:lpstr>
      <vt:lpstr>Default Design</vt:lpstr>
      <vt:lpstr>Introduction to Assembly Language</vt:lpstr>
      <vt:lpstr>Outline</vt:lpstr>
      <vt:lpstr>Constants</vt:lpstr>
      <vt:lpstr>Assembly Language Statements</vt:lpstr>
      <vt:lpstr>Instructions</vt:lpstr>
      <vt:lpstr>Instruction Examples</vt:lpstr>
      <vt:lpstr>Identifiers</vt:lpstr>
      <vt:lpstr>Comments</vt:lpstr>
      <vt:lpstr>Next . . .</vt:lpstr>
      <vt:lpstr>Flat Memory Program Template</vt:lpstr>
      <vt:lpstr>TITLE and .MODEL Directives</vt:lpstr>
      <vt:lpstr>.STACK, .DATA, &amp; .CODE Directives</vt:lpstr>
      <vt:lpstr>INCLUDE, PROC, ENDP, and END</vt:lpstr>
      <vt:lpstr>Next . . .</vt:lpstr>
      <vt:lpstr>Adding and Subtracting Integers</vt:lpstr>
      <vt:lpstr>Example of Console Output</vt:lpstr>
      <vt:lpstr>Suggested Coding Standards</vt:lpstr>
      <vt:lpstr>Understanding Program Termination</vt:lpstr>
      <vt:lpstr>Modified Program</vt:lpstr>
      <vt:lpstr>Next . . .</vt:lpstr>
      <vt:lpstr>Assemble-Link-Debug Cycle</vt:lpstr>
      <vt:lpstr>Assemble-Link-Debug Cycle – cont'd</vt:lpstr>
      <vt:lpstr>Listing File</vt:lpstr>
      <vt:lpstr>Next . . .</vt:lpstr>
      <vt:lpstr>Intrinsic Data Types</vt:lpstr>
      <vt:lpstr>Data Definition Statement</vt:lpstr>
      <vt:lpstr>Defining BYTE and SBYTE Data</vt:lpstr>
      <vt:lpstr>Defining Byte Arrays</vt:lpstr>
      <vt:lpstr>Defining Strings</vt:lpstr>
      <vt:lpstr>Defining Strings – cont'd</vt:lpstr>
      <vt:lpstr>Using the DUP Operator</vt:lpstr>
      <vt:lpstr>Defining 16-bit and 32-bit Data</vt:lpstr>
      <vt:lpstr>QWORD, TBYTE, and REAL Data</vt:lpstr>
      <vt:lpstr>Symbol Table</vt:lpstr>
      <vt:lpstr>Byte Ordering and Endianness</vt:lpstr>
      <vt:lpstr>Adding Variables to AddSub</vt:lpstr>
      <vt:lpstr>Next . . .</vt:lpstr>
      <vt:lpstr>Defining Symbolic Constants</vt:lpstr>
      <vt:lpstr>Equal-Sign Directive</vt:lpstr>
      <vt:lpstr>EQU Directive</vt:lpstr>
      <vt:lpstr>TEXTEQU Directive</vt:lpstr>
      <vt:lpstr>Next . . .</vt:lpstr>
      <vt:lpstr>OFFSET Operator</vt:lpstr>
      <vt:lpstr>ALIGN Directive</vt:lpstr>
      <vt:lpstr>TYPE Operator</vt:lpstr>
      <vt:lpstr>LENGTHOF Operator</vt:lpstr>
      <vt:lpstr>SIZEOF Operator</vt:lpstr>
      <vt:lpstr>Multiple Line Declarations</vt:lpstr>
      <vt:lpstr>PTR Operator</vt:lpstr>
      <vt:lpstr>LABEL Directive</vt:lpstr>
      <vt:lpstr>Summary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Assembly Language</dc:title>
  <dc:creator>Dr. Muhamed Mudawar</dc:creator>
  <cp:lastModifiedBy>Aiman</cp:lastModifiedBy>
  <cp:revision>382</cp:revision>
  <dcterms:created xsi:type="dcterms:W3CDTF">2004-09-12T13:54:39Z</dcterms:created>
  <dcterms:modified xsi:type="dcterms:W3CDTF">2009-11-14T06:21:32Z</dcterms:modified>
</cp:coreProperties>
</file>