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6" r:id="rId2"/>
    <p:sldId id="541" r:id="rId3"/>
    <p:sldId id="480" r:id="rId4"/>
    <p:sldId id="481" r:id="rId5"/>
    <p:sldId id="482" r:id="rId6"/>
    <p:sldId id="484" r:id="rId7"/>
    <p:sldId id="504" r:id="rId8"/>
    <p:sldId id="507" r:id="rId9"/>
    <p:sldId id="559" r:id="rId10"/>
    <p:sldId id="558" r:id="rId11"/>
    <p:sldId id="505" r:id="rId12"/>
    <p:sldId id="542" r:id="rId13"/>
    <p:sldId id="474" r:id="rId14"/>
    <p:sldId id="511" r:id="rId15"/>
    <p:sldId id="475" r:id="rId16"/>
    <p:sldId id="565" r:id="rId17"/>
    <p:sldId id="499" r:id="rId18"/>
    <p:sldId id="497" r:id="rId19"/>
    <p:sldId id="513" r:id="rId20"/>
    <p:sldId id="351" r:id="rId21"/>
    <p:sldId id="563" r:id="rId22"/>
    <p:sldId id="543" r:id="rId23"/>
    <p:sldId id="557" r:id="rId24"/>
    <p:sldId id="452" r:id="rId25"/>
    <p:sldId id="332" r:id="rId26"/>
    <p:sldId id="560" r:id="rId27"/>
    <p:sldId id="561" r:id="rId28"/>
    <p:sldId id="562" r:id="rId29"/>
    <p:sldId id="546" r:id="rId30"/>
    <p:sldId id="342" r:id="rId31"/>
    <p:sldId id="567" r:id="rId32"/>
    <p:sldId id="568" r:id="rId33"/>
    <p:sldId id="520" r:id="rId34"/>
    <p:sldId id="518" r:id="rId35"/>
    <p:sldId id="566" r:id="rId36"/>
    <p:sldId id="537" r:id="rId37"/>
    <p:sldId id="554" r:id="rId38"/>
    <p:sldId id="555" r:id="rId39"/>
    <p:sldId id="522" r:id="rId40"/>
    <p:sldId id="523" r:id="rId41"/>
    <p:sldId id="530" r:id="rId42"/>
    <p:sldId id="553" r:id="rId43"/>
    <p:sldId id="525" r:id="rId44"/>
    <p:sldId id="369" r:id="rId45"/>
    <p:sldId id="556" r:id="rId46"/>
  </p:sldIdLst>
  <p:sldSz cx="9144000" cy="6858000" type="screen4x3"/>
  <p:notesSz cx="7099300" cy="10234613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E5D"/>
    <a:srgbClr val="FFBA75"/>
    <a:srgbClr val="008000"/>
    <a:srgbClr val="FF0000"/>
    <a:srgbClr val="FFFF66"/>
    <a:srgbClr val="9999FF"/>
    <a:srgbClr val="CCECFF"/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792" autoAdjust="0"/>
    <p:restoredTop sz="94660"/>
  </p:normalViewPr>
  <p:slideViewPr>
    <p:cSldViewPr>
      <p:cViewPr varScale="1">
        <p:scale>
          <a:sx n="78" d="100"/>
          <a:sy n="78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60"/>
    </p:cViewPr>
  </p:sorterViewPr>
  <p:gridSpacing cx="58989913" cy="58989913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1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1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AB0A115A-0A3A-4E00-906B-D89B6852B9B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6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6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6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52BC509-857C-4401-A6AA-DC0A00CBB80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86100"/>
            <a:ext cx="82296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82296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790950"/>
            <a:ext cx="82296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457200" y="6324600"/>
            <a:ext cx="8229600" cy="2444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3943350" algn="ctr"/>
                <a:tab pos="8050213" algn="r"/>
              </a:tabLst>
              <a:defRPr/>
            </a:pPr>
            <a:r>
              <a:rPr lang="en-US" sz="1000" i="1">
                <a:latin typeface="Times New Roman" pitchFamily="18" charset="0"/>
                <a:cs typeface="Times New Roman" pitchFamily="18" charset="0"/>
              </a:rPr>
              <a:t>IA-32 Architecture	                          COE 205 – Computer Organization and Assembly Language – KFUPM               	 slide </a:t>
            </a:r>
            <a:fld id="{3ECC69F5-BEC1-4B86-9A26-23D98846E6B1}" type="slidenum">
              <a:rPr lang="ar-SA" sz="1000" i="1">
                <a:latin typeface="Times New Roman" pitchFamily="18" charset="0"/>
                <a:cs typeface="Times New Roman" pitchFamily="18" charset="0"/>
              </a:rPr>
              <a:pPr>
                <a:spcBef>
                  <a:spcPct val="50000"/>
                </a:spcBef>
                <a:tabLst>
                  <a:tab pos="3943350" algn="ctr"/>
                  <a:tab pos="8050213" algn="r"/>
                </a:tabLst>
                <a:defRPr/>
              </a:pPr>
              <a:t>‹#›</a:t>
            </a:fld>
            <a:endParaRPr lang="en-US" sz="1000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pitchFamily="34" charset="0"/>
        </a:defRPr>
      </a:lvl9pPr>
    </p:titleStyle>
    <p:bodyStyle>
      <a:lvl1pPr marL="347663" indent="-347663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1481138" indent="-222250" algn="l" rtl="0" eaLnBrk="0" fontAlgn="base" hangingPunct="0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eaLnBrk="0" fontAlgn="base" hangingPunct="0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tel.com/technology/architecture/coremicro/demo/demo.htm?iid=tech_core+demo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4400" smtClean="0"/>
              <a:t>IA-32 Architecture</a:t>
            </a:r>
            <a:endParaRPr lang="en-US" sz="28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86100"/>
            <a:ext cx="8229600" cy="2971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COE 205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000" smtClean="0"/>
              <a:t>Computer Organization and Assembly Language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Dr. Aiman El-Maleh</a:t>
            </a:r>
          </a:p>
          <a:p>
            <a:pPr eaLnBrk="1" hangingPunct="1">
              <a:lnSpc>
                <a:spcPct val="90000"/>
              </a:lnSpc>
              <a:spcBef>
                <a:spcPct val="100000"/>
              </a:spcBef>
            </a:pPr>
            <a:r>
              <a:rPr lang="en-US" sz="1800" smtClean="0"/>
              <a:t>College of Computer Sciences and Engineering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King Fahd University of Petroleum and Minerals</a:t>
            </a:r>
          </a:p>
          <a:p>
            <a:pPr eaLnBrk="1" hangingPunct="1">
              <a:lnSpc>
                <a:spcPct val="90000"/>
              </a:lnSpc>
            </a:pPr>
            <a:endParaRPr lang="en-US" sz="1600" smtClean="0"/>
          </a:p>
          <a:p>
            <a:pPr eaLnBrk="1" hangingPunct="1">
              <a:lnSpc>
                <a:spcPct val="90000"/>
              </a:lnSpc>
            </a:pPr>
            <a:r>
              <a:rPr lang="en-US" sz="1600" smtClean="0"/>
              <a:t>[Adapted from slides of Dr. Kip Irvine: Assembly Language for Intel-Based Computers]</a:t>
            </a:r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Intel Core MicroArchitecture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64-bit cores</a:t>
            </a:r>
          </a:p>
          <a:p>
            <a:pPr eaLnBrk="1" hangingPunct="1"/>
            <a:r>
              <a:rPr lang="en-US" smtClean="0"/>
              <a:t>Wide dynamic execution (execute four instructions simultaneously) </a:t>
            </a:r>
          </a:p>
          <a:p>
            <a:pPr eaLnBrk="1" hangingPunct="1"/>
            <a:r>
              <a:rPr lang="en-US" smtClean="0"/>
              <a:t>Intelligent power capability (power gating)</a:t>
            </a:r>
          </a:p>
          <a:p>
            <a:pPr eaLnBrk="1" hangingPunct="1"/>
            <a:r>
              <a:rPr lang="en-US" smtClean="0"/>
              <a:t>Advanced smart cache (shares L2 cache between cores)</a:t>
            </a:r>
          </a:p>
          <a:p>
            <a:pPr eaLnBrk="1" hangingPunct="1"/>
            <a:r>
              <a:rPr lang="en-US" smtClean="0"/>
              <a:t>Smart memory access (memory disambiguation)</a:t>
            </a:r>
          </a:p>
          <a:p>
            <a:pPr eaLnBrk="1" hangingPunct="1"/>
            <a:r>
              <a:rPr lang="en-US" smtClean="0"/>
              <a:t>Advanced digital media boost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See the demo at </a:t>
            </a:r>
            <a:r>
              <a:rPr lang="en-US" smtClean="0">
                <a:hlinkClick r:id="rId2"/>
              </a:rPr>
              <a:t>http://www.intel.com/technology/architecture/coremicro/demo/demo.htm?iid=tech_core+demo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CISC and RISC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3863" y="1066800"/>
            <a:ext cx="8237537" cy="5241925"/>
          </a:xfrm>
        </p:spPr>
        <p:txBody>
          <a:bodyPr/>
          <a:lstStyle/>
          <a:p>
            <a:pPr eaLnBrk="1" hangingPunct="1"/>
            <a:r>
              <a:rPr lang="en-US" smtClean="0"/>
              <a:t>CISC – Complex Instruction Set Computer</a:t>
            </a:r>
          </a:p>
          <a:p>
            <a:pPr lvl="1" eaLnBrk="1" hangingPunct="1"/>
            <a:r>
              <a:rPr lang="en-US" smtClean="0"/>
              <a:t>Large and complex instruction set</a:t>
            </a:r>
          </a:p>
          <a:p>
            <a:pPr lvl="1" eaLnBrk="1" hangingPunct="1"/>
            <a:r>
              <a:rPr lang="en-US" smtClean="0"/>
              <a:t>Variable width instructions</a:t>
            </a:r>
          </a:p>
          <a:p>
            <a:pPr lvl="1" eaLnBrk="1" hangingPunct="1"/>
            <a:r>
              <a:rPr lang="en-US" smtClean="0"/>
              <a:t>Requires microcode interpreter</a:t>
            </a:r>
          </a:p>
          <a:p>
            <a:pPr lvl="2" eaLnBrk="1" hangingPunct="1"/>
            <a:r>
              <a:rPr lang="en-US" sz="1800" smtClean="0"/>
              <a:t>Each instruction is decoded into a sequence of micro-operations</a:t>
            </a:r>
          </a:p>
          <a:p>
            <a:pPr lvl="1" eaLnBrk="1" hangingPunct="1"/>
            <a:r>
              <a:rPr lang="en-US" smtClean="0"/>
              <a:t>Example: Intel x86 family</a:t>
            </a:r>
          </a:p>
          <a:p>
            <a:pPr eaLnBrk="1" hangingPunct="1"/>
            <a:r>
              <a:rPr lang="en-US" smtClean="0"/>
              <a:t>RISC – Reduced Instruction Set Computer</a:t>
            </a:r>
          </a:p>
          <a:p>
            <a:pPr lvl="1" eaLnBrk="1" hangingPunct="1"/>
            <a:r>
              <a:rPr lang="en-US" smtClean="0"/>
              <a:t>Small and simple instruction set</a:t>
            </a:r>
          </a:p>
          <a:p>
            <a:pPr lvl="1" eaLnBrk="1" hangingPunct="1"/>
            <a:r>
              <a:rPr lang="en-US" smtClean="0"/>
              <a:t>All instructions have the same width</a:t>
            </a:r>
          </a:p>
          <a:p>
            <a:pPr lvl="1" eaLnBrk="1" hangingPunct="1"/>
            <a:r>
              <a:rPr lang="en-US" smtClean="0"/>
              <a:t>Simpler instruction formats and addressing modes</a:t>
            </a:r>
          </a:p>
          <a:p>
            <a:pPr lvl="1" eaLnBrk="1" hangingPunct="1"/>
            <a:r>
              <a:rPr lang="en-US" smtClean="0"/>
              <a:t>Decoded and executed directly by hardware</a:t>
            </a:r>
          </a:p>
          <a:p>
            <a:pPr lvl="1" eaLnBrk="1" hangingPunct="1"/>
            <a:r>
              <a:rPr lang="en-US" smtClean="0"/>
              <a:t>Examples: ARM, MIPS, PowerPC, SPARC,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...</a:t>
            </a: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Intel Microprocessors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IA-32 Registers</a:t>
            </a:r>
          </a:p>
          <a:p>
            <a:pPr eaLnBrk="1" hangingPunct="1"/>
            <a:r>
              <a:rPr lang="en-US" smtClean="0"/>
              <a:t>Instruction Execution Cycle</a:t>
            </a:r>
          </a:p>
          <a:p>
            <a:pPr eaLnBrk="1" hangingPunct="1"/>
            <a:r>
              <a:rPr lang="en-US" smtClean="0"/>
              <a:t>IA-32 Memory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Program Execution Registers</a:t>
            </a:r>
          </a:p>
        </p:txBody>
      </p:sp>
      <p:grpSp>
        <p:nvGrpSpPr>
          <p:cNvPr id="20483" name="Group 76"/>
          <p:cNvGrpSpPr>
            <a:grpSpLocks/>
          </p:cNvGrpSpPr>
          <p:nvPr/>
        </p:nvGrpSpPr>
        <p:grpSpPr bwMode="auto">
          <a:xfrm>
            <a:off x="1752600" y="3003550"/>
            <a:ext cx="5638800" cy="3421063"/>
            <a:chOff x="1104" y="1892"/>
            <a:chExt cx="3552" cy="2155"/>
          </a:xfrm>
        </p:grpSpPr>
        <p:sp>
          <p:nvSpPr>
            <p:cNvPr id="20485" name="AutoShape 5"/>
            <p:cNvSpPr>
              <a:spLocks noChangeAspect="1" noChangeArrowheads="1" noTextEdit="1"/>
            </p:cNvSpPr>
            <p:nvPr/>
          </p:nvSpPr>
          <p:spPr bwMode="auto">
            <a:xfrm>
              <a:off x="1104" y="1892"/>
              <a:ext cx="3552" cy="2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6" name="Freeform 6"/>
            <p:cNvSpPr>
              <a:spLocks/>
            </p:cNvSpPr>
            <p:nvPr/>
          </p:nvSpPr>
          <p:spPr bwMode="auto">
            <a:xfrm>
              <a:off x="2950" y="3471"/>
              <a:ext cx="820" cy="48"/>
            </a:xfrm>
            <a:custGeom>
              <a:avLst/>
              <a:gdLst>
                <a:gd name="T0" fmla="*/ 771 w 820"/>
                <a:gd name="T1" fmla="*/ 0 h 48"/>
                <a:gd name="T2" fmla="*/ 0 w 820"/>
                <a:gd name="T3" fmla="*/ 0 h 48"/>
                <a:gd name="T4" fmla="*/ 49 w 820"/>
                <a:gd name="T5" fmla="*/ 48 h 48"/>
                <a:gd name="T6" fmla="*/ 820 w 820"/>
                <a:gd name="T7" fmla="*/ 48 h 48"/>
                <a:gd name="T8" fmla="*/ 771 w 820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20"/>
                <a:gd name="T16" fmla="*/ 0 h 48"/>
                <a:gd name="T17" fmla="*/ 820 w 82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20" h="48">
                  <a:moveTo>
                    <a:pt x="771" y="0"/>
                  </a:moveTo>
                  <a:lnTo>
                    <a:pt x="0" y="0"/>
                  </a:lnTo>
                  <a:lnTo>
                    <a:pt x="49" y="48"/>
                  </a:lnTo>
                  <a:lnTo>
                    <a:pt x="820" y="48"/>
                  </a:lnTo>
                  <a:lnTo>
                    <a:pt x="771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7" name="Freeform 7"/>
            <p:cNvSpPr>
              <a:spLocks/>
            </p:cNvSpPr>
            <p:nvPr/>
          </p:nvSpPr>
          <p:spPr bwMode="auto">
            <a:xfrm>
              <a:off x="3721" y="3277"/>
              <a:ext cx="49" cy="242"/>
            </a:xfrm>
            <a:custGeom>
              <a:avLst/>
              <a:gdLst>
                <a:gd name="T0" fmla="*/ 49 w 49"/>
                <a:gd name="T1" fmla="*/ 242 h 242"/>
                <a:gd name="T2" fmla="*/ 0 w 49"/>
                <a:gd name="T3" fmla="*/ 194 h 242"/>
                <a:gd name="T4" fmla="*/ 0 w 49"/>
                <a:gd name="T5" fmla="*/ 0 h 242"/>
                <a:gd name="T6" fmla="*/ 49 w 49"/>
                <a:gd name="T7" fmla="*/ 49 h 242"/>
                <a:gd name="T8" fmla="*/ 49 w 49"/>
                <a:gd name="T9" fmla="*/ 242 h 2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"/>
                <a:gd name="T16" fmla="*/ 0 h 242"/>
                <a:gd name="T17" fmla="*/ 49 w 49"/>
                <a:gd name="T18" fmla="*/ 242 h 2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" h="242">
                  <a:moveTo>
                    <a:pt x="49" y="242"/>
                  </a:moveTo>
                  <a:lnTo>
                    <a:pt x="0" y="194"/>
                  </a:lnTo>
                  <a:lnTo>
                    <a:pt x="0" y="0"/>
                  </a:lnTo>
                  <a:lnTo>
                    <a:pt x="49" y="49"/>
                  </a:lnTo>
                  <a:lnTo>
                    <a:pt x="49" y="242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8" name="Rectangle 8"/>
            <p:cNvSpPr>
              <a:spLocks noChangeArrowheads="1"/>
            </p:cNvSpPr>
            <p:nvPr/>
          </p:nvSpPr>
          <p:spPr bwMode="auto">
            <a:xfrm>
              <a:off x="2950" y="3277"/>
              <a:ext cx="771" cy="19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9" name="Rectangle 9"/>
            <p:cNvSpPr>
              <a:spLocks noChangeArrowheads="1"/>
            </p:cNvSpPr>
            <p:nvPr/>
          </p:nvSpPr>
          <p:spPr bwMode="auto">
            <a:xfrm>
              <a:off x="3262" y="3311"/>
              <a:ext cx="144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Helvetica" pitchFamily="34" charset="0"/>
                </a:rPr>
                <a:t>CS</a:t>
              </a:r>
              <a:endParaRPr lang="en-US" b="1"/>
            </a:p>
          </p:txBody>
        </p:sp>
        <p:sp>
          <p:nvSpPr>
            <p:cNvPr id="20490" name="Freeform 10"/>
            <p:cNvSpPr>
              <a:spLocks/>
            </p:cNvSpPr>
            <p:nvPr/>
          </p:nvSpPr>
          <p:spPr bwMode="auto">
            <a:xfrm>
              <a:off x="2950" y="3664"/>
              <a:ext cx="820" cy="49"/>
            </a:xfrm>
            <a:custGeom>
              <a:avLst/>
              <a:gdLst>
                <a:gd name="T0" fmla="*/ 771 w 820"/>
                <a:gd name="T1" fmla="*/ 0 h 49"/>
                <a:gd name="T2" fmla="*/ 0 w 820"/>
                <a:gd name="T3" fmla="*/ 0 h 49"/>
                <a:gd name="T4" fmla="*/ 49 w 820"/>
                <a:gd name="T5" fmla="*/ 49 h 49"/>
                <a:gd name="T6" fmla="*/ 820 w 820"/>
                <a:gd name="T7" fmla="*/ 49 h 49"/>
                <a:gd name="T8" fmla="*/ 771 w 820"/>
                <a:gd name="T9" fmla="*/ 0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20"/>
                <a:gd name="T16" fmla="*/ 0 h 49"/>
                <a:gd name="T17" fmla="*/ 820 w 820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20" h="49">
                  <a:moveTo>
                    <a:pt x="771" y="0"/>
                  </a:moveTo>
                  <a:lnTo>
                    <a:pt x="0" y="0"/>
                  </a:lnTo>
                  <a:lnTo>
                    <a:pt x="49" y="49"/>
                  </a:lnTo>
                  <a:lnTo>
                    <a:pt x="820" y="49"/>
                  </a:lnTo>
                  <a:lnTo>
                    <a:pt x="771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1" name="Freeform 11"/>
            <p:cNvSpPr>
              <a:spLocks/>
            </p:cNvSpPr>
            <p:nvPr/>
          </p:nvSpPr>
          <p:spPr bwMode="auto">
            <a:xfrm>
              <a:off x="3721" y="3471"/>
              <a:ext cx="49" cy="242"/>
            </a:xfrm>
            <a:custGeom>
              <a:avLst/>
              <a:gdLst>
                <a:gd name="T0" fmla="*/ 49 w 49"/>
                <a:gd name="T1" fmla="*/ 242 h 242"/>
                <a:gd name="T2" fmla="*/ 0 w 49"/>
                <a:gd name="T3" fmla="*/ 193 h 242"/>
                <a:gd name="T4" fmla="*/ 0 w 49"/>
                <a:gd name="T5" fmla="*/ 0 h 242"/>
                <a:gd name="T6" fmla="*/ 49 w 49"/>
                <a:gd name="T7" fmla="*/ 48 h 242"/>
                <a:gd name="T8" fmla="*/ 49 w 49"/>
                <a:gd name="T9" fmla="*/ 242 h 2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"/>
                <a:gd name="T16" fmla="*/ 0 h 242"/>
                <a:gd name="T17" fmla="*/ 49 w 49"/>
                <a:gd name="T18" fmla="*/ 242 h 2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" h="242">
                  <a:moveTo>
                    <a:pt x="49" y="242"/>
                  </a:moveTo>
                  <a:lnTo>
                    <a:pt x="0" y="193"/>
                  </a:lnTo>
                  <a:lnTo>
                    <a:pt x="0" y="0"/>
                  </a:lnTo>
                  <a:lnTo>
                    <a:pt x="49" y="48"/>
                  </a:lnTo>
                  <a:lnTo>
                    <a:pt x="49" y="242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2" name="Rectangle 12"/>
            <p:cNvSpPr>
              <a:spLocks noChangeArrowheads="1"/>
            </p:cNvSpPr>
            <p:nvPr/>
          </p:nvSpPr>
          <p:spPr bwMode="auto">
            <a:xfrm>
              <a:off x="2950" y="3471"/>
              <a:ext cx="771" cy="193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3" name="Rectangle 13"/>
            <p:cNvSpPr>
              <a:spLocks noChangeArrowheads="1"/>
            </p:cNvSpPr>
            <p:nvPr/>
          </p:nvSpPr>
          <p:spPr bwMode="auto">
            <a:xfrm>
              <a:off x="3265" y="3504"/>
              <a:ext cx="13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Helvetica" pitchFamily="34" charset="0"/>
                </a:rPr>
                <a:t>SS</a:t>
              </a:r>
              <a:endParaRPr lang="en-US" b="1"/>
            </a:p>
          </p:txBody>
        </p:sp>
        <p:sp>
          <p:nvSpPr>
            <p:cNvPr id="20494" name="Freeform 14"/>
            <p:cNvSpPr>
              <a:spLocks/>
            </p:cNvSpPr>
            <p:nvPr/>
          </p:nvSpPr>
          <p:spPr bwMode="auto">
            <a:xfrm>
              <a:off x="2950" y="3857"/>
              <a:ext cx="820" cy="49"/>
            </a:xfrm>
            <a:custGeom>
              <a:avLst/>
              <a:gdLst>
                <a:gd name="T0" fmla="*/ 771 w 820"/>
                <a:gd name="T1" fmla="*/ 0 h 49"/>
                <a:gd name="T2" fmla="*/ 0 w 820"/>
                <a:gd name="T3" fmla="*/ 0 h 49"/>
                <a:gd name="T4" fmla="*/ 49 w 820"/>
                <a:gd name="T5" fmla="*/ 49 h 49"/>
                <a:gd name="T6" fmla="*/ 820 w 820"/>
                <a:gd name="T7" fmla="*/ 49 h 49"/>
                <a:gd name="T8" fmla="*/ 771 w 820"/>
                <a:gd name="T9" fmla="*/ 0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20"/>
                <a:gd name="T16" fmla="*/ 0 h 49"/>
                <a:gd name="T17" fmla="*/ 820 w 820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20" h="49">
                  <a:moveTo>
                    <a:pt x="771" y="0"/>
                  </a:moveTo>
                  <a:lnTo>
                    <a:pt x="0" y="0"/>
                  </a:lnTo>
                  <a:lnTo>
                    <a:pt x="49" y="49"/>
                  </a:lnTo>
                  <a:lnTo>
                    <a:pt x="820" y="49"/>
                  </a:lnTo>
                  <a:lnTo>
                    <a:pt x="771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5" name="Freeform 15"/>
            <p:cNvSpPr>
              <a:spLocks/>
            </p:cNvSpPr>
            <p:nvPr/>
          </p:nvSpPr>
          <p:spPr bwMode="auto">
            <a:xfrm>
              <a:off x="3721" y="3664"/>
              <a:ext cx="49" cy="242"/>
            </a:xfrm>
            <a:custGeom>
              <a:avLst/>
              <a:gdLst>
                <a:gd name="T0" fmla="*/ 49 w 49"/>
                <a:gd name="T1" fmla="*/ 242 h 242"/>
                <a:gd name="T2" fmla="*/ 0 w 49"/>
                <a:gd name="T3" fmla="*/ 193 h 242"/>
                <a:gd name="T4" fmla="*/ 0 w 49"/>
                <a:gd name="T5" fmla="*/ 0 h 242"/>
                <a:gd name="T6" fmla="*/ 49 w 49"/>
                <a:gd name="T7" fmla="*/ 49 h 242"/>
                <a:gd name="T8" fmla="*/ 49 w 49"/>
                <a:gd name="T9" fmla="*/ 242 h 2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"/>
                <a:gd name="T16" fmla="*/ 0 h 242"/>
                <a:gd name="T17" fmla="*/ 49 w 49"/>
                <a:gd name="T18" fmla="*/ 242 h 2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" h="242">
                  <a:moveTo>
                    <a:pt x="49" y="242"/>
                  </a:moveTo>
                  <a:lnTo>
                    <a:pt x="0" y="193"/>
                  </a:lnTo>
                  <a:lnTo>
                    <a:pt x="0" y="0"/>
                  </a:lnTo>
                  <a:lnTo>
                    <a:pt x="49" y="49"/>
                  </a:lnTo>
                  <a:lnTo>
                    <a:pt x="49" y="242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6" name="Rectangle 16"/>
            <p:cNvSpPr>
              <a:spLocks noChangeArrowheads="1"/>
            </p:cNvSpPr>
            <p:nvPr/>
          </p:nvSpPr>
          <p:spPr bwMode="auto">
            <a:xfrm>
              <a:off x="2950" y="3664"/>
              <a:ext cx="771" cy="193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7" name="Rectangle 17"/>
            <p:cNvSpPr>
              <a:spLocks noChangeArrowheads="1"/>
            </p:cNvSpPr>
            <p:nvPr/>
          </p:nvSpPr>
          <p:spPr bwMode="auto">
            <a:xfrm>
              <a:off x="3262" y="3698"/>
              <a:ext cx="144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Helvetica" pitchFamily="34" charset="0"/>
                </a:rPr>
                <a:t>DS</a:t>
              </a:r>
              <a:endParaRPr lang="en-US" b="1"/>
            </a:p>
          </p:txBody>
        </p:sp>
        <p:sp>
          <p:nvSpPr>
            <p:cNvPr id="20498" name="Freeform 18"/>
            <p:cNvSpPr>
              <a:spLocks/>
            </p:cNvSpPr>
            <p:nvPr/>
          </p:nvSpPr>
          <p:spPr bwMode="auto">
            <a:xfrm>
              <a:off x="3818" y="3471"/>
              <a:ext cx="820" cy="48"/>
            </a:xfrm>
            <a:custGeom>
              <a:avLst/>
              <a:gdLst>
                <a:gd name="T0" fmla="*/ 772 w 820"/>
                <a:gd name="T1" fmla="*/ 0 h 48"/>
                <a:gd name="T2" fmla="*/ 0 w 820"/>
                <a:gd name="T3" fmla="*/ 0 h 48"/>
                <a:gd name="T4" fmla="*/ 49 w 820"/>
                <a:gd name="T5" fmla="*/ 48 h 48"/>
                <a:gd name="T6" fmla="*/ 820 w 820"/>
                <a:gd name="T7" fmla="*/ 48 h 48"/>
                <a:gd name="T8" fmla="*/ 772 w 820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20"/>
                <a:gd name="T16" fmla="*/ 0 h 48"/>
                <a:gd name="T17" fmla="*/ 820 w 82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20" h="48">
                  <a:moveTo>
                    <a:pt x="772" y="0"/>
                  </a:moveTo>
                  <a:lnTo>
                    <a:pt x="0" y="0"/>
                  </a:lnTo>
                  <a:lnTo>
                    <a:pt x="49" y="48"/>
                  </a:lnTo>
                  <a:lnTo>
                    <a:pt x="820" y="48"/>
                  </a:lnTo>
                  <a:lnTo>
                    <a:pt x="772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9" name="Freeform 19"/>
            <p:cNvSpPr>
              <a:spLocks/>
            </p:cNvSpPr>
            <p:nvPr/>
          </p:nvSpPr>
          <p:spPr bwMode="auto">
            <a:xfrm>
              <a:off x="4590" y="3277"/>
              <a:ext cx="48" cy="242"/>
            </a:xfrm>
            <a:custGeom>
              <a:avLst/>
              <a:gdLst>
                <a:gd name="T0" fmla="*/ 48 w 48"/>
                <a:gd name="T1" fmla="*/ 242 h 242"/>
                <a:gd name="T2" fmla="*/ 0 w 48"/>
                <a:gd name="T3" fmla="*/ 194 h 242"/>
                <a:gd name="T4" fmla="*/ 0 w 48"/>
                <a:gd name="T5" fmla="*/ 0 h 242"/>
                <a:gd name="T6" fmla="*/ 48 w 48"/>
                <a:gd name="T7" fmla="*/ 49 h 242"/>
                <a:gd name="T8" fmla="*/ 48 w 48"/>
                <a:gd name="T9" fmla="*/ 242 h 2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242"/>
                <a:gd name="T17" fmla="*/ 48 w 48"/>
                <a:gd name="T18" fmla="*/ 242 h 2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242">
                  <a:moveTo>
                    <a:pt x="48" y="242"/>
                  </a:moveTo>
                  <a:lnTo>
                    <a:pt x="0" y="194"/>
                  </a:lnTo>
                  <a:lnTo>
                    <a:pt x="0" y="0"/>
                  </a:lnTo>
                  <a:lnTo>
                    <a:pt x="48" y="49"/>
                  </a:lnTo>
                  <a:lnTo>
                    <a:pt x="48" y="242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0" name="Rectangle 20"/>
            <p:cNvSpPr>
              <a:spLocks noChangeArrowheads="1"/>
            </p:cNvSpPr>
            <p:nvPr/>
          </p:nvSpPr>
          <p:spPr bwMode="auto">
            <a:xfrm>
              <a:off x="3818" y="3277"/>
              <a:ext cx="772" cy="19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1" name="Rectangle 21"/>
            <p:cNvSpPr>
              <a:spLocks noChangeArrowheads="1"/>
            </p:cNvSpPr>
            <p:nvPr/>
          </p:nvSpPr>
          <p:spPr bwMode="auto">
            <a:xfrm>
              <a:off x="4133" y="3311"/>
              <a:ext cx="13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Helvetica" pitchFamily="34" charset="0"/>
                </a:rPr>
                <a:t>ES</a:t>
              </a:r>
              <a:endParaRPr lang="en-US" b="1"/>
            </a:p>
          </p:txBody>
        </p:sp>
        <p:sp>
          <p:nvSpPr>
            <p:cNvPr id="20502" name="Freeform 22"/>
            <p:cNvSpPr>
              <a:spLocks/>
            </p:cNvSpPr>
            <p:nvPr/>
          </p:nvSpPr>
          <p:spPr bwMode="auto">
            <a:xfrm>
              <a:off x="1118" y="3799"/>
              <a:ext cx="1592" cy="49"/>
            </a:xfrm>
            <a:custGeom>
              <a:avLst/>
              <a:gdLst>
                <a:gd name="T0" fmla="*/ 1543 w 1592"/>
                <a:gd name="T1" fmla="*/ 0 h 49"/>
                <a:gd name="T2" fmla="*/ 0 w 1592"/>
                <a:gd name="T3" fmla="*/ 0 h 49"/>
                <a:gd name="T4" fmla="*/ 48 w 1592"/>
                <a:gd name="T5" fmla="*/ 49 h 49"/>
                <a:gd name="T6" fmla="*/ 1592 w 1592"/>
                <a:gd name="T7" fmla="*/ 49 h 49"/>
                <a:gd name="T8" fmla="*/ 1543 w 1592"/>
                <a:gd name="T9" fmla="*/ 0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92"/>
                <a:gd name="T16" fmla="*/ 0 h 49"/>
                <a:gd name="T17" fmla="*/ 1592 w 1592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92" h="49">
                  <a:moveTo>
                    <a:pt x="1543" y="0"/>
                  </a:moveTo>
                  <a:lnTo>
                    <a:pt x="0" y="0"/>
                  </a:lnTo>
                  <a:lnTo>
                    <a:pt x="48" y="49"/>
                  </a:lnTo>
                  <a:lnTo>
                    <a:pt x="1592" y="49"/>
                  </a:lnTo>
                  <a:lnTo>
                    <a:pt x="1543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3" name="Freeform 23"/>
            <p:cNvSpPr>
              <a:spLocks/>
            </p:cNvSpPr>
            <p:nvPr/>
          </p:nvSpPr>
          <p:spPr bwMode="auto">
            <a:xfrm>
              <a:off x="2661" y="3606"/>
              <a:ext cx="49" cy="242"/>
            </a:xfrm>
            <a:custGeom>
              <a:avLst/>
              <a:gdLst>
                <a:gd name="T0" fmla="*/ 49 w 49"/>
                <a:gd name="T1" fmla="*/ 242 h 242"/>
                <a:gd name="T2" fmla="*/ 0 w 49"/>
                <a:gd name="T3" fmla="*/ 193 h 242"/>
                <a:gd name="T4" fmla="*/ 0 w 49"/>
                <a:gd name="T5" fmla="*/ 0 h 242"/>
                <a:gd name="T6" fmla="*/ 49 w 49"/>
                <a:gd name="T7" fmla="*/ 49 h 242"/>
                <a:gd name="T8" fmla="*/ 49 w 49"/>
                <a:gd name="T9" fmla="*/ 242 h 2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"/>
                <a:gd name="T16" fmla="*/ 0 h 242"/>
                <a:gd name="T17" fmla="*/ 49 w 49"/>
                <a:gd name="T18" fmla="*/ 242 h 2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" h="242">
                  <a:moveTo>
                    <a:pt x="49" y="242"/>
                  </a:moveTo>
                  <a:lnTo>
                    <a:pt x="0" y="193"/>
                  </a:lnTo>
                  <a:lnTo>
                    <a:pt x="0" y="0"/>
                  </a:lnTo>
                  <a:lnTo>
                    <a:pt x="49" y="49"/>
                  </a:lnTo>
                  <a:lnTo>
                    <a:pt x="49" y="242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4" name="Rectangle 24"/>
            <p:cNvSpPr>
              <a:spLocks noChangeArrowheads="1"/>
            </p:cNvSpPr>
            <p:nvPr/>
          </p:nvSpPr>
          <p:spPr bwMode="auto">
            <a:xfrm>
              <a:off x="1118" y="3606"/>
              <a:ext cx="1543" cy="193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5" name="Rectangle 25"/>
            <p:cNvSpPr>
              <a:spLocks noChangeArrowheads="1"/>
            </p:cNvSpPr>
            <p:nvPr/>
          </p:nvSpPr>
          <p:spPr bwMode="auto">
            <a:xfrm>
              <a:off x="1803" y="3640"/>
              <a:ext cx="167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Helvetica" pitchFamily="34" charset="0"/>
                </a:rPr>
                <a:t>EIP</a:t>
              </a:r>
              <a:endParaRPr lang="en-US" b="1"/>
            </a:p>
          </p:txBody>
        </p:sp>
        <p:sp>
          <p:nvSpPr>
            <p:cNvPr id="20506" name="Freeform 26"/>
            <p:cNvSpPr>
              <a:spLocks/>
            </p:cNvSpPr>
            <p:nvPr/>
          </p:nvSpPr>
          <p:spPr bwMode="auto">
            <a:xfrm>
              <a:off x="1118" y="3468"/>
              <a:ext cx="1592" cy="48"/>
            </a:xfrm>
            <a:custGeom>
              <a:avLst/>
              <a:gdLst>
                <a:gd name="T0" fmla="*/ 1543 w 1592"/>
                <a:gd name="T1" fmla="*/ 0 h 48"/>
                <a:gd name="T2" fmla="*/ 0 w 1592"/>
                <a:gd name="T3" fmla="*/ 0 h 48"/>
                <a:gd name="T4" fmla="*/ 48 w 1592"/>
                <a:gd name="T5" fmla="*/ 48 h 48"/>
                <a:gd name="T6" fmla="*/ 1592 w 1592"/>
                <a:gd name="T7" fmla="*/ 48 h 48"/>
                <a:gd name="T8" fmla="*/ 1543 w 1592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92"/>
                <a:gd name="T16" fmla="*/ 0 h 48"/>
                <a:gd name="T17" fmla="*/ 1592 w 1592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92" h="48">
                  <a:moveTo>
                    <a:pt x="1543" y="0"/>
                  </a:moveTo>
                  <a:lnTo>
                    <a:pt x="0" y="0"/>
                  </a:lnTo>
                  <a:lnTo>
                    <a:pt x="48" y="48"/>
                  </a:lnTo>
                  <a:lnTo>
                    <a:pt x="1592" y="48"/>
                  </a:lnTo>
                  <a:lnTo>
                    <a:pt x="1543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7" name="Freeform 27"/>
            <p:cNvSpPr>
              <a:spLocks/>
            </p:cNvSpPr>
            <p:nvPr/>
          </p:nvSpPr>
          <p:spPr bwMode="auto">
            <a:xfrm>
              <a:off x="2661" y="3275"/>
              <a:ext cx="49" cy="241"/>
            </a:xfrm>
            <a:custGeom>
              <a:avLst/>
              <a:gdLst>
                <a:gd name="T0" fmla="*/ 49 w 49"/>
                <a:gd name="T1" fmla="*/ 241 h 241"/>
                <a:gd name="T2" fmla="*/ 0 w 49"/>
                <a:gd name="T3" fmla="*/ 193 h 241"/>
                <a:gd name="T4" fmla="*/ 0 w 49"/>
                <a:gd name="T5" fmla="*/ 0 h 241"/>
                <a:gd name="T6" fmla="*/ 49 w 49"/>
                <a:gd name="T7" fmla="*/ 47 h 241"/>
                <a:gd name="T8" fmla="*/ 49 w 49"/>
                <a:gd name="T9" fmla="*/ 241 h 2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"/>
                <a:gd name="T16" fmla="*/ 0 h 241"/>
                <a:gd name="T17" fmla="*/ 49 w 49"/>
                <a:gd name="T18" fmla="*/ 241 h 2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" h="241">
                  <a:moveTo>
                    <a:pt x="49" y="241"/>
                  </a:moveTo>
                  <a:lnTo>
                    <a:pt x="0" y="193"/>
                  </a:lnTo>
                  <a:lnTo>
                    <a:pt x="0" y="0"/>
                  </a:lnTo>
                  <a:lnTo>
                    <a:pt x="49" y="47"/>
                  </a:lnTo>
                  <a:lnTo>
                    <a:pt x="49" y="241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8" name="Rectangle 28"/>
            <p:cNvSpPr>
              <a:spLocks noChangeArrowheads="1"/>
            </p:cNvSpPr>
            <p:nvPr/>
          </p:nvSpPr>
          <p:spPr bwMode="auto">
            <a:xfrm>
              <a:off x="1118" y="3275"/>
              <a:ext cx="1543" cy="193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9" name="Rectangle 29"/>
            <p:cNvSpPr>
              <a:spLocks noChangeArrowheads="1"/>
            </p:cNvSpPr>
            <p:nvPr/>
          </p:nvSpPr>
          <p:spPr bwMode="auto">
            <a:xfrm>
              <a:off x="1679" y="3309"/>
              <a:ext cx="422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Helvetica" pitchFamily="34" charset="0"/>
                </a:rPr>
                <a:t>EFLAGS</a:t>
              </a:r>
              <a:endParaRPr lang="en-US" b="1"/>
            </a:p>
          </p:txBody>
        </p:sp>
        <p:sp>
          <p:nvSpPr>
            <p:cNvPr id="20510" name="Rectangle 30"/>
            <p:cNvSpPr>
              <a:spLocks noChangeArrowheads="1"/>
            </p:cNvSpPr>
            <p:nvPr/>
          </p:nvSpPr>
          <p:spPr bwMode="auto">
            <a:xfrm>
              <a:off x="3089" y="3074"/>
              <a:ext cx="1303" cy="1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1" name="Rectangle 31"/>
            <p:cNvSpPr>
              <a:spLocks noChangeArrowheads="1"/>
            </p:cNvSpPr>
            <p:nvPr/>
          </p:nvSpPr>
          <p:spPr bwMode="auto">
            <a:xfrm>
              <a:off x="2953" y="3065"/>
              <a:ext cx="162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16-bit Segment Registers</a:t>
              </a:r>
            </a:p>
          </p:txBody>
        </p:sp>
        <p:sp>
          <p:nvSpPr>
            <p:cNvPr id="20512" name="Freeform 32"/>
            <p:cNvSpPr>
              <a:spLocks/>
            </p:cNvSpPr>
            <p:nvPr/>
          </p:nvSpPr>
          <p:spPr bwMode="auto">
            <a:xfrm>
              <a:off x="1118" y="2374"/>
              <a:ext cx="1592" cy="49"/>
            </a:xfrm>
            <a:custGeom>
              <a:avLst/>
              <a:gdLst>
                <a:gd name="T0" fmla="*/ 1543 w 1592"/>
                <a:gd name="T1" fmla="*/ 0 h 49"/>
                <a:gd name="T2" fmla="*/ 0 w 1592"/>
                <a:gd name="T3" fmla="*/ 0 h 49"/>
                <a:gd name="T4" fmla="*/ 48 w 1592"/>
                <a:gd name="T5" fmla="*/ 49 h 49"/>
                <a:gd name="T6" fmla="*/ 1592 w 1592"/>
                <a:gd name="T7" fmla="*/ 49 h 49"/>
                <a:gd name="T8" fmla="*/ 1543 w 1592"/>
                <a:gd name="T9" fmla="*/ 0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92"/>
                <a:gd name="T16" fmla="*/ 0 h 49"/>
                <a:gd name="T17" fmla="*/ 1592 w 1592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92" h="49">
                  <a:moveTo>
                    <a:pt x="1543" y="0"/>
                  </a:moveTo>
                  <a:lnTo>
                    <a:pt x="0" y="0"/>
                  </a:lnTo>
                  <a:lnTo>
                    <a:pt x="48" y="49"/>
                  </a:lnTo>
                  <a:lnTo>
                    <a:pt x="1592" y="49"/>
                  </a:lnTo>
                  <a:lnTo>
                    <a:pt x="1543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3" name="Freeform 33"/>
            <p:cNvSpPr>
              <a:spLocks/>
            </p:cNvSpPr>
            <p:nvPr/>
          </p:nvSpPr>
          <p:spPr bwMode="auto">
            <a:xfrm>
              <a:off x="2661" y="2186"/>
              <a:ext cx="49" cy="237"/>
            </a:xfrm>
            <a:custGeom>
              <a:avLst/>
              <a:gdLst>
                <a:gd name="T0" fmla="*/ 49 w 49"/>
                <a:gd name="T1" fmla="*/ 237 h 237"/>
                <a:gd name="T2" fmla="*/ 0 w 49"/>
                <a:gd name="T3" fmla="*/ 188 h 237"/>
                <a:gd name="T4" fmla="*/ 0 w 49"/>
                <a:gd name="T5" fmla="*/ 0 h 237"/>
                <a:gd name="T6" fmla="*/ 49 w 49"/>
                <a:gd name="T7" fmla="*/ 49 h 237"/>
                <a:gd name="T8" fmla="*/ 49 w 49"/>
                <a:gd name="T9" fmla="*/ 237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"/>
                <a:gd name="T16" fmla="*/ 0 h 237"/>
                <a:gd name="T17" fmla="*/ 49 w 49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" h="237">
                  <a:moveTo>
                    <a:pt x="49" y="237"/>
                  </a:moveTo>
                  <a:lnTo>
                    <a:pt x="0" y="188"/>
                  </a:lnTo>
                  <a:lnTo>
                    <a:pt x="0" y="0"/>
                  </a:lnTo>
                  <a:lnTo>
                    <a:pt x="49" y="49"/>
                  </a:lnTo>
                  <a:lnTo>
                    <a:pt x="49" y="237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4" name="Rectangle 34"/>
            <p:cNvSpPr>
              <a:spLocks noChangeArrowheads="1"/>
            </p:cNvSpPr>
            <p:nvPr/>
          </p:nvSpPr>
          <p:spPr bwMode="auto">
            <a:xfrm>
              <a:off x="1118" y="2186"/>
              <a:ext cx="1543" cy="18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5" name="Rectangle 35"/>
            <p:cNvSpPr>
              <a:spLocks noChangeArrowheads="1"/>
            </p:cNvSpPr>
            <p:nvPr/>
          </p:nvSpPr>
          <p:spPr bwMode="auto">
            <a:xfrm>
              <a:off x="1783" y="2217"/>
              <a:ext cx="213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Helvetica" pitchFamily="34" charset="0"/>
                </a:rPr>
                <a:t>EAX</a:t>
              </a:r>
              <a:endParaRPr lang="en-US" b="1"/>
            </a:p>
          </p:txBody>
        </p:sp>
        <p:sp>
          <p:nvSpPr>
            <p:cNvPr id="20516" name="Freeform 36"/>
            <p:cNvSpPr>
              <a:spLocks/>
            </p:cNvSpPr>
            <p:nvPr/>
          </p:nvSpPr>
          <p:spPr bwMode="auto">
            <a:xfrm>
              <a:off x="1118" y="2553"/>
              <a:ext cx="1592" cy="49"/>
            </a:xfrm>
            <a:custGeom>
              <a:avLst/>
              <a:gdLst>
                <a:gd name="T0" fmla="*/ 1543 w 1592"/>
                <a:gd name="T1" fmla="*/ 0 h 49"/>
                <a:gd name="T2" fmla="*/ 0 w 1592"/>
                <a:gd name="T3" fmla="*/ 0 h 49"/>
                <a:gd name="T4" fmla="*/ 48 w 1592"/>
                <a:gd name="T5" fmla="*/ 49 h 49"/>
                <a:gd name="T6" fmla="*/ 1592 w 1592"/>
                <a:gd name="T7" fmla="*/ 49 h 49"/>
                <a:gd name="T8" fmla="*/ 1543 w 1592"/>
                <a:gd name="T9" fmla="*/ 0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92"/>
                <a:gd name="T16" fmla="*/ 0 h 49"/>
                <a:gd name="T17" fmla="*/ 1592 w 1592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92" h="49">
                  <a:moveTo>
                    <a:pt x="1543" y="0"/>
                  </a:moveTo>
                  <a:lnTo>
                    <a:pt x="0" y="0"/>
                  </a:lnTo>
                  <a:lnTo>
                    <a:pt x="48" y="49"/>
                  </a:lnTo>
                  <a:lnTo>
                    <a:pt x="1592" y="49"/>
                  </a:lnTo>
                  <a:lnTo>
                    <a:pt x="1543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7" name="Freeform 37"/>
            <p:cNvSpPr>
              <a:spLocks/>
            </p:cNvSpPr>
            <p:nvPr/>
          </p:nvSpPr>
          <p:spPr bwMode="auto">
            <a:xfrm>
              <a:off x="2661" y="2360"/>
              <a:ext cx="49" cy="242"/>
            </a:xfrm>
            <a:custGeom>
              <a:avLst/>
              <a:gdLst>
                <a:gd name="T0" fmla="*/ 49 w 49"/>
                <a:gd name="T1" fmla="*/ 242 h 242"/>
                <a:gd name="T2" fmla="*/ 0 w 49"/>
                <a:gd name="T3" fmla="*/ 193 h 242"/>
                <a:gd name="T4" fmla="*/ 0 w 49"/>
                <a:gd name="T5" fmla="*/ 0 h 242"/>
                <a:gd name="T6" fmla="*/ 49 w 49"/>
                <a:gd name="T7" fmla="*/ 49 h 242"/>
                <a:gd name="T8" fmla="*/ 49 w 49"/>
                <a:gd name="T9" fmla="*/ 242 h 2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"/>
                <a:gd name="T16" fmla="*/ 0 h 242"/>
                <a:gd name="T17" fmla="*/ 49 w 49"/>
                <a:gd name="T18" fmla="*/ 242 h 2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" h="242">
                  <a:moveTo>
                    <a:pt x="49" y="242"/>
                  </a:moveTo>
                  <a:lnTo>
                    <a:pt x="0" y="193"/>
                  </a:lnTo>
                  <a:lnTo>
                    <a:pt x="0" y="0"/>
                  </a:lnTo>
                  <a:lnTo>
                    <a:pt x="49" y="49"/>
                  </a:lnTo>
                  <a:lnTo>
                    <a:pt x="49" y="242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8" name="Rectangle 38"/>
            <p:cNvSpPr>
              <a:spLocks noChangeArrowheads="1"/>
            </p:cNvSpPr>
            <p:nvPr/>
          </p:nvSpPr>
          <p:spPr bwMode="auto">
            <a:xfrm>
              <a:off x="1118" y="2360"/>
              <a:ext cx="1543" cy="193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9" name="Rectangle 39"/>
            <p:cNvSpPr>
              <a:spLocks noChangeArrowheads="1"/>
            </p:cNvSpPr>
            <p:nvPr/>
          </p:nvSpPr>
          <p:spPr bwMode="auto">
            <a:xfrm>
              <a:off x="1783" y="2393"/>
              <a:ext cx="213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Helvetica" pitchFamily="34" charset="0"/>
                </a:rPr>
                <a:t>EBX</a:t>
              </a:r>
              <a:endParaRPr lang="en-US" b="1"/>
            </a:p>
          </p:txBody>
        </p:sp>
        <p:sp>
          <p:nvSpPr>
            <p:cNvPr id="20520" name="Freeform 40"/>
            <p:cNvSpPr>
              <a:spLocks/>
            </p:cNvSpPr>
            <p:nvPr/>
          </p:nvSpPr>
          <p:spPr bwMode="auto">
            <a:xfrm>
              <a:off x="1118" y="2740"/>
              <a:ext cx="1592" cy="49"/>
            </a:xfrm>
            <a:custGeom>
              <a:avLst/>
              <a:gdLst>
                <a:gd name="T0" fmla="*/ 1543 w 1592"/>
                <a:gd name="T1" fmla="*/ 0 h 49"/>
                <a:gd name="T2" fmla="*/ 0 w 1592"/>
                <a:gd name="T3" fmla="*/ 0 h 49"/>
                <a:gd name="T4" fmla="*/ 48 w 1592"/>
                <a:gd name="T5" fmla="*/ 49 h 49"/>
                <a:gd name="T6" fmla="*/ 1592 w 1592"/>
                <a:gd name="T7" fmla="*/ 49 h 49"/>
                <a:gd name="T8" fmla="*/ 1543 w 1592"/>
                <a:gd name="T9" fmla="*/ 0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92"/>
                <a:gd name="T16" fmla="*/ 0 h 49"/>
                <a:gd name="T17" fmla="*/ 1592 w 1592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92" h="49">
                  <a:moveTo>
                    <a:pt x="1543" y="0"/>
                  </a:moveTo>
                  <a:lnTo>
                    <a:pt x="0" y="0"/>
                  </a:lnTo>
                  <a:lnTo>
                    <a:pt x="48" y="49"/>
                  </a:lnTo>
                  <a:lnTo>
                    <a:pt x="1592" y="49"/>
                  </a:lnTo>
                  <a:lnTo>
                    <a:pt x="1543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1" name="Freeform 41"/>
            <p:cNvSpPr>
              <a:spLocks/>
            </p:cNvSpPr>
            <p:nvPr/>
          </p:nvSpPr>
          <p:spPr bwMode="auto">
            <a:xfrm>
              <a:off x="2661" y="2546"/>
              <a:ext cx="49" cy="243"/>
            </a:xfrm>
            <a:custGeom>
              <a:avLst/>
              <a:gdLst>
                <a:gd name="T0" fmla="*/ 49 w 49"/>
                <a:gd name="T1" fmla="*/ 243 h 243"/>
                <a:gd name="T2" fmla="*/ 0 w 49"/>
                <a:gd name="T3" fmla="*/ 194 h 243"/>
                <a:gd name="T4" fmla="*/ 0 w 49"/>
                <a:gd name="T5" fmla="*/ 0 h 243"/>
                <a:gd name="T6" fmla="*/ 49 w 49"/>
                <a:gd name="T7" fmla="*/ 49 h 243"/>
                <a:gd name="T8" fmla="*/ 49 w 49"/>
                <a:gd name="T9" fmla="*/ 243 h 2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"/>
                <a:gd name="T16" fmla="*/ 0 h 243"/>
                <a:gd name="T17" fmla="*/ 49 w 49"/>
                <a:gd name="T18" fmla="*/ 243 h 2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" h="243">
                  <a:moveTo>
                    <a:pt x="49" y="243"/>
                  </a:moveTo>
                  <a:lnTo>
                    <a:pt x="0" y="194"/>
                  </a:lnTo>
                  <a:lnTo>
                    <a:pt x="0" y="0"/>
                  </a:lnTo>
                  <a:lnTo>
                    <a:pt x="49" y="49"/>
                  </a:lnTo>
                  <a:lnTo>
                    <a:pt x="49" y="243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2" name="Rectangle 42"/>
            <p:cNvSpPr>
              <a:spLocks noChangeArrowheads="1"/>
            </p:cNvSpPr>
            <p:nvPr/>
          </p:nvSpPr>
          <p:spPr bwMode="auto">
            <a:xfrm>
              <a:off x="1118" y="2546"/>
              <a:ext cx="1543" cy="19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3" name="Rectangle 43"/>
            <p:cNvSpPr>
              <a:spLocks noChangeArrowheads="1"/>
            </p:cNvSpPr>
            <p:nvPr/>
          </p:nvSpPr>
          <p:spPr bwMode="auto">
            <a:xfrm>
              <a:off x="1780" y="2580"/>
              <a:ext cx="213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Helvetica" pitchFamily="34" charset="0"/>
                </a:rPr>
                <a:t>ECX</a:t>
              </a:r>
              <a:endParaRPr lang="en-US" b="1"/>
            </a:p>
          </p:txBody>
        </p:sp>
        <p:sp>
          <p:nvSpPr>
            <p:cNvPr id="20524" name="Freeform 44"/>
            <p:cNvSpPr>
              <a:spLocks/>
            </p:cNvSpPr>
            <p:nvPr/>
          </p:nvSpPr>
          <p:spPr bwMode="auto">
            <a:xfrm>
              <a:off x="1118" y="2933"/>
              <a:ext cx="1592" cy="49"/>
            </a:xfrm>
            <a:custGeom>
              <a:avLst/>
              <a:gdLst>
                <a:gd name="T0" fmla="*/ 1543 w 1592"/>
                <a:gd name="T1" fmla="*/ 0 h 49"/>
                <a:gd name="T2" fmla="*/ 0 w 1592"/>
                <a:gd name="T3" fmla="*/ 0 h 49"/>
                <a:gd name="T4" fmla="*/ 48 w 1592"/>
                <a:gd name="T5" fmla="*/ 49 h 49"/>
                <a:gd name="T6" fmla="*/ 1592 w 1592"/>
                <a:gd name="T7" fmla="*/ 49 h 49"/>
                <a:gd name="T8" fmla="*/ 1543 w 1592"/>
                <a:gd name="T9" fmla="*/ 0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92"/>
                <a:gd name="T16" fmla="*/ 0 h 49"/>
                <a:gd name="T17" fmla="*/ 1592 w 1592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92" h="49">
                  <a:moveTo>
                    <a:pt x="1543" y="0"/>
                  </a:moveTo>
                  <a:lnTo>
                    <a:pt x="0" y="0"/>
                  </a:lnTo>
                  <a:lnTo>
                    <a:pt x="48" y="49"/>
                  </a:lnTo>
                  <a:lnTo>
                    <a:pt x="1592" y="49"/>
                  </a:lnTo>
                  <a:lnTo>
                    <a:pt x="1543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5" name="Freeform 45"/>
            <p:cNvSpPr>
              <a:spLocks/>
            </p:cNvSpPr>
            <p:nvPr/>
          </p:nvSpPr>
          <p:spPr bwMode="auto">
            <a:xfrm>
              <a:off x="2661" y="2740"/>
              <a:ext cx="49" cy="242"/>
            </a:xfrm>
            <a:custGeom>
              <a:avLst/>
              <a:gdLst>
                <a:gd name="T0" fmla="*/ 49 w 49"/>
                <a:gd name="T1" fmla="*/ 242 h 242"/>
                <a:gd name="T2" fmla="*/ 0 w 49"/>
                <a:gd name="T3" fmla="*/ 193 h 242"/>
                <a:gd name="T4" fmla="*/ 0 w 49"/>
                <a:gd name="T5" fmla="*/ 0 h 242"/>
                <a:gd name="T6" fmla="*/ 49 w 49"/>
                <a:gd name="T7" fmla="*/ 49 h 242"/>
                <a:gd name="T8" fmla="*/ 49 w 49"/>
                <a:gd name="T9" fmla="*/ 242 h 2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"/>
                <a:gd name="T16" fmla="*/ 0 h 242"/>
                <a:gd name="T17" fmla="*/ 49 w 49"/>
                <a:gd name="T18" fmla="*/ 242 h 2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" h="242">
                  <a:moveTo>
                    <a:pt x="49" y="242"/>
                  </a:moveTo>
                  <a:lnTo>
                    <a:pt x="0" y="193"/>
                  </a:lnTo>
                  <a:lnTo>
                    <a:pt x="0" y="0"/>
                  </a:lnTo>
                  <a:lnTo>
                    <a:pt x="49" y="49"/>
                  </a:lnTo>
                  <a:lnTo>
                    <a:pt x="49" y="242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6" name="Rectangle 46"/>
            <p:cNvSpPr>
              <a:spLocks noChangeArrowheads="1"/>
            </p:cNvSpPr>
            <p:nvPr/>
          </p:nvSpPr>
          <p:spPr bwMode="auto">
            <a:xfrm>
              <a:off x="1118" y="2740"/>
              <a:ext cx="1543" cy="193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7" name="Rectangle 47"/>
            <p:cNvSpPr>
              <a:spLocks noChangeArrowheads="1"/>
            </p:cNvSpPr>
            <p:nvPr/>
          </p:nvSpPr>
          <p:spPr bwMode="auto">
            <a:xfrm>
              <a:off x="1780" y="2773"/>
              <a:ext cx="213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Helvetica" pitchFamily="34" charset="0"/>
                </a:rPr>
                <a:t>EDX</a:t>
              </a:r>
              <a:endParaRPr lang="en-US" b="1"/>
            </a:p>
          </p:txBody>
        </p:sp>
        <p:sp>
          <p:nvSpPr>
            <p:cNvPr id="20528" name="Rectangle 48"/>
            <p:cNvSpPr>
              <a:spLocks noChangeArrowheads="1"/>
            </p:cNvSpPr>
            <p:nvPr/>
          </p:nvSpPr>
          <p:spPr bwMode="auto">
            <a:xfrm>
              <a:off x="1853" y="1937"/>
              <a:ext cx="1713" cy="1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9" name="Rectangle 49"/>
            <p:cNvSpPr>
              <a:spLocks noChangeArrowheads="1"/>
            </p:cNvSpPr>
            <p:nvPr/>
          </p:nvSpPr>
          <p:spPr bwMode="auto">
            <a:xfrm>
              <a:off x="1696" y="1932"/>
              <a:ext cx="23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32-bit General-Purpose Registers</a:t>
              </a:r>
            </a:p>
          </p:txBody>
        </p:sp>
        <p:sp>
          <p:nvSpPr>
            <p:cNvPr id="20530" name="Freeform 50"/>
            <p:cNvSpPr>
              <a:spLocks/>
            </p:cNvSpPr>
            <p:nvPr/>
          </p:nvSpPr>
          <p:spPr bwMode="auto">
            <a:xfrm>
              <a:off x="3818" y="3664"/>
              <a:ext cx="820" cy="49"/>
            </a:xfrm>
            <a:custGeom>
              <a:avLst/>
              <a:gdLst>
                <a:gd name="T0" fmla="*/ 772 w 820"/>
                <a:gd name="T1" fmla="*/ 0 h 49"/>
                <a:gd name="T2" fmla="*/ 0 w 820"/>
                <a:gd name="T3" fmla="*/ 0 h 49"/>
                <a:gd name="T4" fmla="*/ 49 w 820"/>
                <a:gd name="T5" fmla="*/ 49 h 49"/>
                <a:gd name="T6" fmla="*/ 820 w 820"/>
                <a:gd name="T7" fmla="*/ 49 h 49"/>
                <a:gd name="T8" fmla="*/ 772 w 820"/>
                <a:gd name="T9" fmla="*/ 0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20"/>
                <a:gd name="T16" fmla="*/ 0 h 49"/>
                <a:gd name="T17" fmla="*/ 820 w 820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20" h="49">
                  <a:moveTo>
                    <a:pt x="772" y="0"/>
                  </a:moveTo>
                  <a:lnTo>
                    <a:pt x="0" y="0"/>
                  </a:lnTo>
                  <a:lnTo>
                    <a:pt x="49" y="49"/>
                  </a:lnTo>
                  <a:lnTo>
                    <a:pt x="820" y="49"/>
                  </a:lnTo>
                  <a:lnTo>
                    <a:pt x="772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1" name="Freeform 51"/>
            <p:cNvSpPr>
              <a:spLocks/>
            </p:cNvSpPr>
            <p:nvPr/>
          </p:nvSpPr>
          <p:spPr bwMode="auto">
            <a:xfrm>
              <a:off x="4590" y="3471"/>
              <a:ext cx="48" cy="242"/>
            </a:xfrm>
            <a:custGeom>
              <a:avLst/>
              <a:gdLst>
                <a:gd name="T0" fmla="*/ 48 w 48"/>
                <a:gd name="T1" fmla="*/ 242 h 242"/>
                <a:gd name="T2" fmla="*/ 0 w 48"/>
                <a:gd name="T3" fmla="*/ 193 h 242"/>
                <a:gd name="T4" fmla="*/ 0 w 48"/>
                <a:gd name="T5" fmla="*/ 0 h 242"/>
                <a:gd name="T6" fmla="*/ 48 w 48"/>
                <a:gd name="T7" fmla="*/ 48 h 242"/>
                <a:gd name="T8" fmla="*/ 48 w 48"/>
                <a:gd name="T9" fmla="*/ 242 h 2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242"/>
                <a:gd name="T17" fmla="*/ 48 w 48"/>
                <a:gd name="T18" fmla="*/ 242 h 2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242">
                  <a:moveTo>
                    <a:pt x="48" y="242"/>
                  </a:moveTo>
                  <a:lnTo>
                    <a:pt x="0" y="193"/>
                  </a:lnTo>
                  <a:lnTo>
                    <a:pt x="0" y="0"/>
                  </a:lnTo>
                  <a:lnTo>
                    <a:pt x="48" y="48"/>
                  </a:lnTo>
                  <a:lnTo>
                    <a:pt x="48" y="242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2" name="Rectangle 52"/>
            <p:cNvSpPr>
              <a:spLocks noChangeArrowheads="1"/>
            </p:cNvSpPr>
            <p:nvPr/>
          </p:nvSpPr>
          <p:spPr bwMode="auto">
            <a:xfrm>
              <a:off x="3818" y="3471"/>
              <a:ext cx="772" cy="193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3" name="Rectangle 53"/>
            <p:cNvSpPr>
              <a:spLocks noChangeArrowheads="1"/>
            </p:cNvSpPr>
            <p:nvPr/>
          </p:nvSpPr>
          <p:spPr bwMode="auto">
            <a:xfrm>
              <a:off x="4135" y="3504"/>
              <a:ext cx="133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Helvetica" pitchFamily="34" charset="0"/>
                </a:rPr>
                <a:t>FS</a:t>
              </a:r>
              <a:endParaRPr lang="en-US" b="1"/>
            </a:p>
          </p:txBody>
        </p:sp>
        <p:sp>
          <p:nvSpPr>
            <p:cNvPr id="20534" name="Freeform 54"/>
            <p:cNvSpPr>
              <a:spLocks/>
            </p:cNvSpPr>
            <p:nvPr/>
          </p:nvSpPr>
          <p:spPr bwMode="auto">
            <a:xfrm>
              <a:off x="3818" y="3857"/>
              <a:ext cx="820" cy="49"/>
            </a:xfrm>
            <a:custGeom>
              <a:avLst/>
              <a:gdLst>
                <a:gd name="T0" fmla="*/ 772 w 820"/>
                <a:gd name="T1" fmla="*/ 0 h 49"/>
                <a:gd name="T2" fmla="*/ 0 w 820"/>
                <a:gd name="T3" fmla="*/ 0 h 49"/>
                <a:gd name="T4" fmla="*/ 49 w 820"/>
                <a:gd name="T5" fmla="*/ 49 h 49"/>
                <a:gd name="T6" fmla="*/ 820 w 820"/>
                <a:gd name="T7" fmla="*/ 49 h 49"/>
                <a:gd name="T8" fmla="*/ 772 w 820"/>
                <a:gd name="T9" fmla="*/ 0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20"/>
                <a:gd name="T16" fmla="*/ 0 h 49"/>
                <a:gd name="T17" fmla="*/ 820 w 820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20" h="49">
                  <a:moveTo>
                    <a:pt x="772" y="0"/>
                  </a:moveTo>
                  <a:lnTo>
                    <a:pt x="0" y="0"/>
                  </a:lnTo>
                  <a:lnTo>
                    <a:pt x="49" y="49"/>
                  </a:lnTo>
                  <a:lnTo>
                    <a:pt x="820" y="49"/>
                  </a:lnTo>
                  <a:lnTo>
                    <a:pt x="772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5" name="Freeform 55"/>
            <p:cNvSpPr>
              <a:spLocks/>
            </p:cNvSpPr>
            <p:nvPr/>
          </p:nvSpPr>
          <p:spPr bwMode="auto">
            <a:xfrm>
              <a:off x="4590" y="3664"/>
              <a:ext cx="48" cy="242"/>
            </a:xfrm>
            <a:custGeom>
              <a:avLst/>
              <a:gdLst>
                <a:gd name="T0" fmla="*/ 48 w 48"/>
                <a:gd name="T1" fmla="*/ 242 h 242"/>
                <a:gd name="T2" fmla="*/ 0 w 48"/>
                <a:gd name="T3" fmla="*/ 193 h 242"/>
                <a:gd name="T4" fmla="*/ 0 w 48"/>
                <a:gd name="T5" fmla="*/ 0 h 242"/>
                <a:gd name="T6" fmla="*/ 48 w 48"/>
                <a:gd name="T7" fmla="*/ 49 h 242"/>
                <a:gd name="T8" fmla="*/ 48 w 48"/>
                <a:gd name="T9" fmla="*/ 242 h 2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242"/>
                <a:gd name="T17" fmla="*/ 48 w 48"/>
                <a:gd name="T18" fmla="*/ 242 h 2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242">
                  <a:moveTo>
                    <a:pt x="48" y="242"/>
                  </a:moveTo>
                  <a:lnTo>
                    <a:pt x="0" y="193"/>
                  </a:lnTo>
                  <a:lnTo>
                    <a:pt x="0" y="0"/>
                  </a:lnTo>
                  <a:lnTo>
                    <a:pt x="48" y="49"/>
                  </a:lnTo>
                  <a:lnTo>
                    <a:pt x="48" y="242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6" name="Rectangle 56"/>
            <p:cNvSpPr>
              <a:spLocks noChangeArrowheads="1"/>
            </p:cNvSpPr>
            <p:nvPr/>
          </p:nvSpPr>
          <p:spPr bwMode="auto">
            <a:xfrm>
              <a:off x="3818" y="3664"/>
              <a:ext cx="772" cy="193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7" name="Rectangle 57"/>
            <p:cNvSpPr>
              <a:spLocks noChangeArrowheads="1"/>
            </p:cNvSpPr>
            <p:nvPr/>
          </p:nvSpPr>
          <p:spPr bwMode="auto">
            <a:xfrm>
              <a:off x="4126" y="3698"/>
              <a:ext cx="150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Helvetica" pitchFamily="34" charset="0"/>
                </a:rPr>
                <a:t>GS</a:t>
              </a:r>
              <a:endParaRPr lang="en-US" b="1"/>
            </a:p>
          </p:txBody>
        </p:sp>
        <p:sp>
          <p:nvSpPr>
            <p:cNvPr id="20538" name="Freeform 58"/>
            <p:cNvSpPr>
              <a:spLocks/>
            </p:cNvSpPr>
            <p:nvPr/>
          </p:nvSpPr>
          <p:spPr bwMode="auto">
            <a:xfrm>
              <a:off x="2950" y="2374"/>
              <a:ext cx="1592" cy="49"/>
            </a:xfrm>
            <a:custGeom>
              <a:avLst/>
              <a:gdLst>
                <a:gd name="T0" fmla="*/ 1544 w 1592"/>
                <a:gd name="T1" fmla="*/ 0 h 49"/>
                <a:gd name="T2" fmla="*/ 0 w 1592"/>
                <a:gd name="T3" fmla="*/ 0 h 49"/>
                <a:gd name="T4" fmla="*/ 49 w 1592"/>
                <a:gd name="T5" fmla="*/ 49 h 49"/>
                <a:gd name="T6" fmla="*/ 1592 w 1592"/>
                <a:gd name="T7" fmla="*/ 49 h 49"/>
                <a:gd name="T8" fmla="*/ 1544 w 1592"/>
                <a:gd name="T9" fmla="*/ 0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92"/>
                <a:gd name="T16" fmla="*/ 0 h 49"/>
                <a:gd name="T17" fmla="*/ 1592 w 1592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92" h="49">
                  <a:moveTo>
                    <a:pt x="1544" y="0"/>
                  </a:moveTo>
                  <a:lnTo>
                    <a:pt x="0" y="0"/>
                  </a:lnTo>
                  <a:lnTo>
                    <a:pt x="49" y="49"/>
                  </a:lnTo>
                  <a:lnTo>
                    <a:pt x="1592" y="49"/>
                  </a:lnTo>
                  <a:lnTo>
                    <a:pt x="1544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9" name="Freeform 59"/>
            <p:cNvSpPr>
              <a:spLocks/>
            </p:cNvSpPr>
            <p:nvPr/>
          </p:nvSpPr>
          <p:spPr bwMode="auto">
            <a:xfrm>
              <a:off x="4494" y="2186"/>
              <a:ext cx="48" cy="237"/>
            </a:xfrm>
            <a:custGeom>
              <a:avLst/>
              <a:gdLst>
                <a:gd name="T0" fmla="*/ 48 w 48"/>
                <a:gd name="T1" fmla="*/ 237 h 237"/>
                <a:gd name="T2" fmla="*/ 0 w 48"/>
                <a:gd name="T3" fmla="*/ 188 h 237"/>
                <a:gd name="T4" fmla="*/ 0 w 48"/>
                <a:gd name="T5" fmla="*/ 0 h 237"/>
                <a:gd name="T6" fmla="*/ 48 w 48"/>
                <a:gd name="T7" fmla="*/ 49 h 237"/>
                <a:gd name="T8" fmla="*/ 48 w 48"/>
                <a:gd name="T9" fmla="*/ 237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237"/>
                <a:gd name="T17" fmla="*/ 48 w 48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237">
                  <a:moveTo>
                    <a:pt x="48" y="237"/>
                  </a:moveTo>
                  <a:lnTo>
                    <a:pt x="0" y="188"/>
                  </a:lnTo>
                  <a:lnTo>
                    <a:pt x="0" y="0"/>
                  </a:lnTo>
                  <a:lnTo>
                    <a:pt x="48" y="49"/>
                  </a:lnTo>
                  <a:lnTo>
                    <a:pt x="48" y="237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0" name="Rectangle 60"/>
            <p:cNvSpPr>
              <a:spLocks noChangeArrowheads="1"/>
            </p:cNvSpPr>
            <p:nvPr/>
          </p:nvSpPr>
          <p:spPr bwMode="auto">
            <a:xfrm>
              <a:off x="2950" y="2186"/>
              <a:ext cx="1544" cy="18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1" name="Rectangle 61"/>
            <p:cNvSpPr>
              <a:spLocks noChangeArrowheads="1"/>
            </p:cNvSpPr>
            <p:nvPr/>
          </p:nvSpPr>
          <p:spPr bwMode="auto">
            <a:xfrm>
              <a:off x="3616" y="2217"/>
              <a:ext cx="213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Helvetica" pitchFamily="34" charset="0"/>
                </a:rPr>
                <a:t>EBP</a:t>
              </a:r>
              <a:endParaRPr lang="en-US" b="1"/>
            </a:p>
          </p:txBody>
        </p:sp>
        <p:sp>
          <p:nvSpPr>
            <p:cNvPr id="20542" name="Freeform 62"/>
            <p:cNvSpPr>
              <a:spLocks/>
            </p:cNvSpPr>
            <p:nvPr/>
          </p:nvSpPr>
          <p:spPr bwMode="auto">
            <a:xfrm>
              <a:off x="2950" y="2561"/>
              <a:ext cx="1592" cy="48"/>
            </a:xfrm>
            <a:custGeom>
              <a:avLst/>
              <a:gdLst>
                <a:gd name="T0" fmla="*/ 1544 w 1592"/>
                <a:gd name="T1" fmla="*/ 0 h 48"/>
                <a:gd name="T2" fmla="*/ 0 w 1592"/>
                <a:gd name="T3" fmla="*/ 0 h 48"/>
                <a:gd name="T4" fmla="*/ 49 w 1592"/>
                <a:gd name="T5" fmla="*/ 48 h 48"/>
                <a:gd name="T6" fmla="*/ 1592 w 1592"/>
                <a:gd name="T7" fmla="*/ 48 h 48"/>
                <a:gd name="T8" fmla="*/ 1544 w 1592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92"/>
                <a:gd name="T16" fmla="*/ 0 h 48"/>
                <a:gd name="T17" fmla="*/ 1592 w 1592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92" h="48">
                  <a:moveTo>
                    <a:pt x="1544" y="0"/>
                  </a:moveTo>
                  <a:lnTo>
                    <a:pt x="0" y="0"/>
                  </a:lnTo>
                  <a:lnTo>
                    <a:pt x="49" y="48"/>
                  </a:lnTo>
                  <a:lnTo>
                    <a:pt x="1592" y="48"/>
                  </a:lnTo>
                  <a:lnTo>
                    <a:pt x="1544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3" name="Freeform 63"/>
            <p:cNvSpPr>
              <a:spLocks/>
            </p:cNvSpPr>
            <p:nvPr/>
          </p:nvSpPr>
          <p:spPr bwMode="auto">
            <a:xfrm>
              <a:off x="4494" y="2369"/>
              <a:ext cx="48" cy="240"/>
            </a:xfrm>
            <a:custGeom>
              <a:avLst/>
              <a:gdLst>
                <a:gd name="T0" fmla="*/ 48 w 48"/>
                <a:gd name="T1" fmla="*/ 240 h 240"/>
                <a:gd name="T2" fmla="*/ 0 w 48"/>
                <a:gd name="T3" fmla="*/ 192 h 240"/>
                <a:gd name="T4" fmla="*/ 0 w 48"/>
                <a:gd name="T5" fmla="*/ 0 h 240"/>
                <a:gd name="T6" fmla="*/ 48 w 48"/>
                <a:gd name="T7" fmla="*/ 47 h 240"/>
                <a:gd name="T8" fmla="*/ 48 w 48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240"/>
                <a:gd name="T17" fmla="*/ 48 w 48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240">
                  <a:moveTo>
                    <a:pt x="48" y="240"/>
                  </a:moveTo>
                  <a:lnTo>
                    <a:pt x="0" y="192"/>
                  </a:lnTo>
                  <a:lnTo>
                    <a:pt x="0" y="0"/>
                  </a:lnTo>
                  <a:lnTo>
                    <a:pt x="48" y="47"/>
                  </a:lnTo>
                  <a:lnTo>
                    <a:pt x="48" y="24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4" name="Rectangle 64"/>
            <p:cNvSpPr>
              <a:spLocks noChangeArrowheads="1"/>
            </p:cNvSpPr>
            <p:nvPr/>
          </p:nvSpPr>
          <p:spPr bwMode="auto">
            <a:xfrm>
              <a:off x="2950" y="2369"/>
              <a:ext cx="1544" cy="192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5" name="Rectangle 65"/>
            <p:cNvSpPr>
              <a:spLocks noChangeArrowheads="1"/>
            </p:cNvSpPr>
            <p:nvPr/>
          </p:nvSpPr>
          <p:spPr bwMode="auto">
            <a:xfrm>
              <a:off x="3616" y="2402"/>
              <a:ext cx="207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Helvetica" pitchFamily="34" charset="0"/>
                </a:rPr>
                <a:t>ESP</a:t>
              </a:r>
              <a:endParaRPr lang="en-US" b="1"/>
            </a:p>
          </p:txBody>
        </p:sp>
        <p:sp>
          <p:nvSpPr>
            <p:cNvPr id="20546" name="Freeform 66"/>
            <p:cNvSpPr>
              <a:spLocks/>
            </p:cNvSpPr>
            <p:nvPr/>
          </p:nvSpPr>
          <p:spPr bwMode="auto">
            <a:xfrm>
              <a:off x="2950" y="2754"/>
              <a:ext cx="1592" cy="49"/>
            </a:xfrm>
            <a:custGeom>
              <a:avLst/>
              <a:gdLst>
                <a:gd name="T0" fmla="*/ 1544 w 1592"/>
                <a:gd name="T1" fmla="*/ 0 h 49"/>
                <a:gd name="T2" fmla="*/ 0 w 1592"/>
                <a:gd name="T3" fmla="*/ 0 h 49"/>
                <a:gd name="T4" fmla="*/ 49 w 1592"/>
                <a:gd name="T5" fmla="*/ 49 h 49"/>
                <a:gd name="T6" fmla="*/ 1592 w 1592"/>
                <a:gd name="T7" fmla="*/ 49 h 49"/>
                <a:gd name="T8" fmla="*/ 1544 w 1592"/>
                <a:gd name="T9" fmla="*/ 0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92"/>
                <a:gd name="T16" fmla="*/ 0 h 49"/>
                <a:gd name="T17" fmla="*/ 1592 w 1592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92" h="49">
                  <a:moveTo>
                    <a:pt x="1544" y="0"/>
                  </a:moveTo>
                  <a:lnTo>
                    <a:pt x="0" y="0"/>
                  </a:lnTo>
                  <a:lnTo>
                    <a:pt x="49" y="49"/>
                  </a:lnTo>
                  <a:lnTo>
                    <a:pt x="1592" y="49"/>
                  </a:lnTo>
                  <a:lnTo>
                    <a:pt x="1544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7" name="Freeform 67"/>
            <p:cNvSpPr>
              <a:spLocks/>
            </p:cNvSpPr>
            <p:nvPr/>
          </p:nvSpPr>
          <p:spPr bwMode="auto">
            <a:xfrm>
              <a:off x="4494" y="2561"/>
              <a:ext cx="48" cy="242"/>
            </a:xfrm>
            <a:custGeom>
              <a:avLst/>
              <a:gdLst>
                <a:gd name="T0" fmla="*/ 48 w 48"/>
                <a:gd name="T1" fmla="*/ 242 h 242"/>
                <a:gd name="T2" fmla="*/ 0 w 48"/>
                <a:gd name="T3" fmla="*/ 193 h 242"/>
                <a:gd name="T4" fmla="*/ 0 w 48"/>
                <a:gd name="T5" fmla="*/ 0 h 242"/>
                <a:gd name="T6" fmla="*/ 48 w 48"/>
                <a:gd name="T7" fmla="*/ 48 h 242"/>
                <a:gd name="T8" fmla="*/ 48 w 48"/>
                <a:gd name="T9" fmla="*/ 242 h 2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242"/>
                <a:gd name="T17" fmla="*/ 48 w 48"/>
                <a:gd name="T18" fmla="*/ 242 h 2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242">
                  <a:moveTo>
                    <a:pt x="48" y="242"/>
                  </a:moveTo>
                  <a:lnTo>
                    <a:pt x="0" y="193"/>
                  </a:lnTo>
                  <a:lnTo>
                    <a:pt x="0" y="0"/>
                  </a:lnTo>
                  <a:lnTo>
                    <a:pt x="48" y="48"/>
                  </a:lnTo>
                  <a:lnTo>
                    <a:pt x="48" y="242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8" name="Rectangle 68"/>
            <p:cNvSpPr>
              <a:spLocks noChangeArrowheads="1"/>
            </p:cNvSpPr>
            <p:nvPr/>
          </p:nvSpPr>
          <p:spPr bwMode="auto">
            <a:xfrm>
              <a:off x="2950" y="2561"/>
              <a:ext cx="1544" cy="193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9" name="Rectangle 69"/>
            <p:cNvSpPr>
              <a:spLocks noChangeArrowheads="1"/>
            </p:cNvSpPr>
            <p:nvPr/>
          </p:nvSpPr>
          <p:spPr bwMode="auto">
            <a:xfrm>
              <a:off x="3637" y="2594"/>
              <a:ext cx="167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Helvetica" pitchFamily="34" charset="0"/>
                </a:rPr>
                <a:t>ESI</a:t>
              </a:r>
              <a:endParaRPr lang="en-US" b="1"/>
            </a:p>
          </p:txBody>
        </p:sp>
        <p:sp>
          <p:nvSpPr>
            <p:cNvPr id="20550" name="Freeform 70"/>
            <p:cNvSpPr>
              <a:spLocks/>
            </p:cNvSpPr>
            <p:nvPr/>
          </p:nvSpPr>
          <p:spPr bwMode="auto">
            <a:xfrm>
              <a:off x="2950" y="2947"/>
              <a:ext cx="1592" cy="49"/>
            </a:xfrm>
            <a:custGeom>
              <a:avLst/>
              <a:gdLst>
                <a:gd name="T0" fmla="*/ 1544 w 1592"/>
                <a:gd name="T1" fmla="*/ 0 h 49"/>
                <a:gd name="T2" fmla="*/ 0 w 1592"/>
                <a:gd name="T3" fmla="*/ 0 h 49"/>
                <a:gd name="T4" fmla="*/ 49 w 1592"/>
                <a:gd name="T5" fmla="*/ 49 h 49"/>
                <a:gd name="T6" fmla="*/ 1592 w 1592"/>
                <a:gd name="T7" fmla="*/ 49 h 49"/>
                <a:gd name="T8" fmla="*/ 1544 w 1592"/>
                <a:gd name="T9" fmla="*/ 0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92"/>
                <a:gd name="T16" fmla="*/ 0 h 49"/>
                <a:gd name="T17" fmla="*/ 1592 w 1592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92" h="49">
                  <a:moveTo>
                    <a:pt x="1544" y="0"/>
                  </a:moveTo>
                  <a:lnTo>
                    <a:pt x="0" y="0"/>
                  </a:lnTo>
                  <a:lnTo>
                    <a:pt x="49" y="49"/>
                  </a:lnTo>
                  <a:lnTo>
                    <a:pt x="1592" y="49"/>
                  </a:lnTo>
                  <a:lnTo>
                    <a:pt x="1544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1" name="Freeform 71"/>
            <p:cNvSpPr>
              <a:spLocks/>
            </p:cNvSpPr>
            <p:nvPr/>
          </p:nvSpPr>
          <p:spPr bwMode="auto">
            <a:xfrm>
              <a:off x="4494" y="2754"/>
              <a:ext cx="48" cy="242"/>
            </a:xfrm>
            <a:custGeom>
              <a:avLst/>
              <a:gdLst>
                <a:gd name="T0" fmla="*/ 48 w 48"/>
                <a:gd name="T1" fmla="*/ 242 h 242"/>
                <a:gd name="T2" fmla="*/ 0 w 48"/>
                <a:gd name="T3" fmla="*/ 193 h 242"/>
                <a:gd name="T4" fmla="*/ 0 w 48"/>
                <a:gd name="T5" fmla="*/ 0 h 242"/>
                <a:gd name="T6" fmla="*/ 48 w 48"/>
                <a:gd name="T7" fmla="*/ 49 h 242"/>
                <a:gd name="T8" fmla="*/ 48 w 48"/>
                <a:gd name="T9" fmla="*/ 242 h 2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242"/>
                <a:gd name="T17" fmla="*/ 48 w 48"/>
                <a:gd name="T18" fmla="*/ 242 h 2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242">
                  <a:moveTo>
                    <a:pt x="48" y="242"/>
                  </a:moveTo>
                  <a:lnTo>
                    <a:pt x="0" y="193"/>
                  </a:lnTo>
                  <a:lnTo>
                    <a:pt x="0" y="0"/>
                  </a:lnTo>
                  <a:lnTo>
                    <a:pt x="48" y="49"/>
                  </a:lnTo>
                  <a:lnTo>
                    <a:pt x="48" y="242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2" name="Rectangle 72"/>
            <p:cNvSpPr>
              <a:spLocks noChangeArrowheads="1"/>
            </p:cNvSpPr>
            <p:nvPr/>
          </p:nvSpPr>
          <p:spPr bwMode="auto">
            <a:xfrm>
              <a:off x="2950" y="2754"/>
              <a:ext cx="1544" cy="193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3" name="Rectangle 73"/>
            <p:cNvSpPr>
              <a:spLocks noChangeArrowheads="1"/>
            </p:cNvSpPr>
            <p:nvPr/>
          </p:nvSpPr>
          <p:spPr bwMode="auto">
            <a:xfrm>
              <a:off x="3633" y="2788"/>
              <a:ext cx="173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Helvetica" pitchFamily="34" charset="0"/>
                </a:rPr>
                <a:t>EDI</a:t>
              </a:r>
              <a:endParaRPr lang="en-US" b="1"/>
            </a:p>
          </p:txBody>
        </p:sp>
      </p:grpSp>
      <p:sp>
        <p:nvSpPr>
          <p:cNvPr id="20484" name="Rectangle 7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Registers are high speed memory inside the CPU</a:t>
            </a:r>
          </a:p>
          <a:p>
            <a:pPr lvl="1" eaLnBrk="1" hangingPunct="1"/>
            <a:r>
              <a:rPr lang="en-US" smtClean="0"/>
              <a:t>Eight 32-bit general-purpose registers</a:t>
            </a:r>
          </a:p>
          <a:p>
            <a:pPr lvl="1" eaLnBrk="1" hangingPunct="1"/>
            <a:r>
              <a:rPr lang="en-US" smtClean="0"/>
              <a:t>Six 16-bit segment registers</a:t>
            </a:r>
          </a:p>
          <a:p>
            <a:pPr lvl="1" eaLnBrk="1" hangingPunct="1"/>
            <a:r>
              <a:rPr lang="en-US" smtClean="0"/>
              <a:t>Processor Status Flags (EFLAGS) and Instruction Pointer (EIP)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General-Purpose Registers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30000"/>
              </a:spcBef>
              <a:tabLst>
                <a:tab pos="3676650" algn="l"/>
              </a:tabLst>
            </a:pPr>
            <a:r>
              <a:rPr lang="en-US" smtClean="0"/>
              <a:t>Used primarily for arithmetic and data movement</a:t>
            </a:r>
          </a:p>
          <a:p>
            <a:pPr lvl="1" eaLnBrk="1" hangingPunct="1">
              <a:spcBef>
                <a:spcPct val="30000"/>
              </a:spcBef>
              <a:tabLst>
                <a:tab pos="3676650" algn="l"/>
              </a:tabLst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mov eax, 10</a:t>
            </a:r>
            <a:r>
              <a:rPr lang="en-US" smtClean="0"/>
              <a:t>	move constant 10 into register eax</a:t>
            </a:r>
          </a:p>
          <a:p>
            <a:pPr eaLnBrk="1" hangingPunct="1">
              <a:spcBef>
                <a:spcPct val="30000"/>
              </a:spcBef>
              <a:tabLst>
                <a:tab pos="3676650" algn="l"/>
              </a:tabLst>
            </a:pPr>
            <a:r>
              <a:rPr lang="en-US" smtClean="0"/>
              <a:t>Specialized uses of Registers</a:t>
            </a:r>
          </a:p>
          <a:p>
            <a:pPr lvl="1" eaLnBrk="1" hangingPunct="1">
              <a:spcBef>
                <a:spcPct val="30000"/>
              </a:spcBef>
              <a:tabLst>
                <a:tab pos="3676650" algn="l"/>
              </a:tabLst>
            </a:pPr>
            <a:r>
              <a:rPr lang="en-US" smtClean="0"/>
              <a:t>EAX – </a:t>
            </a:r>
            <a:r>
              <a:rPr lang="en-US" smtClean="0">
                <a:solidFill>
                  <a:srgbClr val="FF0000"/>
                </a:solidFill>
              </a:rPr>
              <a:t>Accumulator</a:t>
            </a:r>
            <a:r>
              <a:rPr lang="en-US" smtClean="0"/>
              <a:t> register</a:t>
            </a:r>
          </a:p>
          <a:p>
            <a:pPr lvl="2" eaLnBrk="1" hangingPunct="1">
              <a:spcBef>
                <a:spcPct val="30000"/>
              </a:spcBef>
              <a:tabLst>
                <a:tab pos="3676650" algn="l"/>
              </a:tabLst>
            </a:pPr>
            <a:r>
              <a:rPr lang="en-US" sz="1800" smtClean="0"/>
              <a:t>Automatically used by multiplication and division instructions</a:t>
            </a:r>
          </a:p>
          <a:p>
            <a:pPr lvl="1" eaLnBrk="1" hangingPunct="1">
              <a:spcBef>
                <a:spcPct val="30000"/>
              </a:spcBef>
              <a:tabLst>
                <a:tab pos="3676650" algn="l"/>
              </a:tabLst>
            </a:pPr>
            <a:r>
              <a:rPr lang="en-US" smtClean="0"/>
              <a:t>ECX – </a:t>
            </a:r>
            <a:r>
              <a:rPr lang="en-US" smtClean="0">
                <a:solidFill>
                  <a:srgbClr val="FF0000"/>
                </a:solidFill>
              </a:rPr>
              <a:t>Counter</a:t>
            </a:r>
            <a:r>
              <a:rPr lang="en-US" smtClean="0"/>
              <a:t> register</a:t>
            </a:r>
          </a:p>
          <a:p>
            <a:pPr lvl="2" eaLnBrk="1" hangingPunct="1">
              <a:spcBef>
                <a:spcPct val="30000"/>
              </a:spcBef>
              <a:tabLst>
                <a:tab pos="3676650" algn="l"/>
              </a:tabLst>
            </a:pPr>
            <a:r>
              <a:rPr lang="en-US" sz="1800" smtClean="0"/>
              <a:t>Automatically used by LOOP instructions</a:t>
            </a:r>
          </a:p>
          <a:p>
            <a:pPr lvl="1" eaLnBrk="1" hangingPunct="1">
              <a:spcBef>
                <a:spcPct val="30000"/>
              </a:spcBef>
              <a:tabLst>
                <a:tab pos="3676650" algn="l"/>
              </a:tabLst>
            </a:pPr>
            <a:r>
              <a:rPr lang="en-US" smtClean="0"/>
              <a:t>ESP – </a:t>
            </a:r>
            <a:r>
              <a:rPr lang="en-US" smtClean="0">
                <a:solidFill>
                  <a:srgbClr val="FF0000"/>
                </a:solidFill>
              </a:rPr>
              <a:t>Stack Pointer</a:t>
            </a:r>
            <a:r>
              <a:rPr lang="en-US" smtClean="0"/>
              <a:t> register</a:t>
            </a:r>
          </a:p>
          <a:p>
            <a:pPr lvl="2" eaLnBrk="1" hangingPunct="1">
              <a:spcBef>
                <a:spcPct val="30000"/>
              </a:spcBef>
              <a:tabLst>
                <a:tab pos="3676650" algn="l"/>
              </a:tabLst>
            </a:pPr>
            <a:r>
              <a:rPr lang="en-US" sz="1800" smtClean="0"/>
              <a:t>Used by PUSH and POP instructions, points to top of stack</a:t>
            </a:r>
          </a:p>
          <a:p>
            <a:pPr lvl="1" eaLnBrk="1" hangingPunct="1">
              <a:spcBef>
                <a:spcPct val="30000"/>
              </a:spcBef>
              <a:tabLst>
                <a:tab pos="3676650" algn="l"/>
              </a:tabLst>
            </a:pPr>
            <a:r>
              <a:rPr lang="en-US" smtClean="0"/>
              <a:t>ESI and EDI – </a:t>
            </a:r>
            <a:r>
              <a:rPr lang="en-US" smtClean="0">
                <a:solidFill>
                  <a:srgbClr val="FF0000"/>
                </a:solidFill>
              </a:rPr>
              <a:t>Source Index</a:t>
            </a:r>
            <a:r>
              <a:rPr lang="en-US" smtClean="0"/>
              <a:t> and </a:t>
            </a:r>
            <a:r>
              <a:rPr lang="en-US" smtClean="0">
                <a:solidFill>
                  <a:srgbClr val="FF0000"/>
                </a:solidFill>
              </a:rPr>
              <a:t>Destination Index</a:t>
            </a:r>
            <a:r>
              <a:rPr lang="en-US" smtClean="0"/>
              <a:t> register</a:t>
            </a:r>
          </a:p>
          <a:p>
            <a:pPr lvl="2" eaLnBrk="1" hangingPunct="1">
              <a:spcBef>
                <a:spcPct val="30000"/>
              </a:spcBef>
              <a:tabLst>
                <a:tab pos="3676650" algn="l"/>
              </a:tabLst>
            </a:pPr>
            <a:r>
              <a:rPr lang="en-US" sz="1800" smtClean="0"/>
              <a:t>Used by string instructions</a:t>
            </a:r>
          </a:p>
          <a:p>
            <a:pPr lvl="1" eaLnBrk="1" hangingPunct="1">
              <a:spcBef>
                <a:spcPct val="30000"/>
              </a:spcBef>
              <a:tabLst>
                <a:tab pos="3676650" algn="l"/>
              </a:tabLst>
            </a:pPr>
            <a:r>
              <a:rPr lang="en-US" smtClean="0"/>
              <a:t>EBP – </a:t>
            </a:r>
            <a:r>
              <a:rPr lang="en-US" smtClean="0">
                <a:solidFill>
                  <a:srgbClr val="FF0000"/>
                </a:solidFill>
              </a:rPr>
              <a:t>Base Pointer</a:t>
            </a:r>
            <a:r>
              <a:rPr lang="en-US" smtClean="0"/>
              <a:t> register</a:t>
            </a:r>
          </a:p>
          <a:p>
            <a:pPr lvl="2" eaLnBrk="1" hangingPunct="1">
              <a:spcBef>
                <a:spcPct val="30000"/>
              </a:spcBef>
              <a:tabLst>
                <a:tab pos="3676650" algn="l"/>
              </a:tabLst>
            </a:pPr>
            <a:r>
              <a:rPr lang="en-US" sz="1800" smtClean="0"/>
              <a:t>Used to reference parameters and local variables on the stack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Accessing Parts of Registers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3783013"/>
          </a:xfrm>
          <a:noFill/>
        </p:spPr>
        <p:txBody>
          <a:bodyPr lIns="0" rIns="0"/>
          <a:lstStyle/>
          <a:p>
            <a:pPr eaLnBrk="1" hangingPunct="1"/>
            <a:r>
              <a:rPr lang="en-US" sz="2200" smtClean="0"/>
              <a:t>EAX, EBX, ECX, and EDX are 32-bit </a:t>
            </a:r>
            <a:r>
              <a:rPr lang="en-US" sz="2200" smtClean="0">
                <a:solidFill>
                  <a:srgbClr val="FF0000"/>
                </a:solidFill>
              </a:rPr>
              <a:t>Extended</a:t>
            </a:r>
            <a:r>
              <a:rPr lang="en-US" sz="2200" smtClean="0"/>
              <a:t> registers</a:t>
            </a:r>
          </a:p>
          <a:p>
            <a:pPr lvl="1" eaLnBrk="1" hangingPunct="1"/>
            <a:r>
              <a:rPr lang="en-US" smtClean="0"/>
              <a:t>Programmers can access their 16-bit and 8-bit parts</a:t>
            </a:r>
          </a:p>
          <a:p>
            <a:pPr lvl="1" eaLnBrk="1" hangingPunct="1"/>
            <a:r>
              <a:rPr lang="en-US" smtClean="0"/>
              <a:t>Lower 16-bit of EAX is named AX</a:t>
            </a:r>
          </a:p>
          <a:p>
            <a:pPr lvl="1" eaLnBrk="1" hangingPunct="1"/>
            <a:r>
              <a:rPr lang="en-US" smtClean="0"/>
              <a:t>AX is further divided into </a:t>
            </a:r>
          </a:p>
          <a:p>
            <a:pPr lvl="2" eaLnBrk="1" hangingPunct="1"/>
            <a:r>
              <a:rPr lang="en-US" sz="1800" smtClean="0"/>
              <a:t>AL = lower 8 bits</a:t>
            </a:r>
          </a:p>
          <a:p>
            <a:pPr lvl="2" eaLnBrk="1" hangingPunct="1"/>
            <a:r>
              <a:rPr lang="en-US" sz="1800" smtClean="0"/>
              <a:t>AH = upper 8 bits</a:t>
            </a:r>
          </a:p>
          <a:p>
            <a:pPr eaLnBrk="1" hangingPunct="1"/>
            <a:r>
              <a:rPr lang="en-US" sz="2200" smtClean="0"/>
              <a:t>ESI, EDI, EBP, ESP have only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200" smtClean="0"/>
              <a:t>	16-bit names for lower half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5003800" y="2370138"/>
          <a:ext cx="3657600" cy="1981200"/>
        </p:xfrm>
        <a:graphic>
          <a:graphicData uri="http://schemas.openxmlformats.org/presentationml/2006/ole">
            <p:oleObj spid="_x0000_s1026" name="VISIO" r:id="rId3" imgW="2699640" imgH="1476360" progId="">
              <p:embed/>
            </p:oleObj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445000"/>
            <a:ext cx="5727700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99200" y="4429125"/>
            <a:ext cx="2362200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Accessing Parts of Registers</a:t>
            </a:r>
          </a:p>
        </p:txBody>
      </p:sp>
      <p:pic>
        <p:nvPicPr>
          <p:cNvPr id="22531" name="Picture 4" descr="m10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563" y="1470025"/>
            <a:ext cx="4319587" cy="437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9338" y="1470025"/>
            <a:ext cx="4003675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Special-Purpose &amp; Segment Registers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23950"/>
            <a:ext cx="8204200" cy="5143500"/>
          </a:xfrm>
        </p:spPr>
        <p:txBody>
          <a:bodyPr/>
          <a:lstStyle/>
          <a:p>
            <a:pPr eaLnBrk="1" hangingPunct="1">
              <a:spcBef>
                <a:spcPct val="35000"/>
              </a:spcBef>
            </a:pPr>
            <a:r>
              <a:rPr lang="en-US" smtClean="0"/>
              <a:t>EIP =  Extended Instruction Pointer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smtClean="0"/>
              <a:t>Contains address of next instruction to be executed</a:t>
            </a:r>
          </a:p>
          <a:p>
            <a:pPr eaLnBrk="1" hangingPunct="1">
              <a:spcBef>
                <a:spcPct val="35000"/>
              </a:spcBef>
            </a:pPr>
            <a:r>
              <a:rPr lang="en-US" smtClean="0"/>
              <a:t>EFLAGS = Extended Flags Register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smtClean="0"/>
              <a:t>Contains status and control flags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smtClean="0"/>
              <a:t>Each flag is a single binary bit</a:t>
            </a:r>
          </a:p>
          <a:p>
            <a:pPr eaLnBrk="1" hangingPunct="1">
              <a:spcBef>
                <a:spcPct val="35000"/>
              </a:spcBef>
            </a:pPr>
            <a:r>
              <a:rPr lang="en-US" smtClean="0"/>
              <a:t>Six 16-bit Segment Registers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smtClean="0"/>
              <a:t>Support segmented memory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smtClean="0"/>
              <a:t>Six segments accessible at a time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smtClean="0"/>
              <a:t>Segments contain distinct contents</a:t>
            </a:r>
          </a:p>
          <a:p>
            <a:pPr lvl="2" eaLnBrk="1" hangingPunct="1">
              <a:spcBef>
                <a:spcPct val="35000"/>
              </a:spcBef>
            </a:pPr>
            <a:r>
              <a:rPr lang="en-US" sz="1800" smtClean="0"/>
              <a:t>Code</a:t>
            </a:r>
          </a:p>
          <a:p>
            <a:pPr lvl="2" eaLnBrk="1" hangingPunct="1">
              <a:spcBef>
                <a:spcPct val="35000"/>
              </a:spcBef>
            </a:pPr>
            <a:r>
              <a:rPr lang="en-US" sz="1800" smtClean="0"/>
              <a:t>Data</a:t>
            </a:r>
          </a:p>
          <a:p>
            <a:pPr lvl="2" eaLnBrk="1" hangingPunct="1">
              <a:spcBef>
                <a:spcPct val="35000"/>
              </a:spcBef>
            </a:pPr>
            <a:r>
              <a:rPr lang="en-US" sz="1800" smtClean="0"/>
              <a:t>Stack</a:t>
            </a:r>
          </a:p>
        </p:txBody>
      </p:sp>
      <p:pic>
        <p:nvPicPr>
          <p:cNvPr id="23556" name="Picture 7" descr="m10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62563" y="3429000"/>
            <a:ext cx="3687762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94338" y="1931988"/>
            <a:ext cx="36290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EFLAGS Register</a:t>
            </a:r>
          </a:p>
        </p:txBody>
      </p:sp>
      <p:pic>
        <p:nvPicPr>
          <p:cNvPr id="24579" name="Picture 3" descr="flags_regs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 l="5898" t="2994" b="18582"/>
          <a:stretch>
            <a:fillRect/>
          </a:stretch>
        </p:blipFill>
        <p:spPr>
          <a:xfrm>
            <a:off x="915988" y="1063625"/>
            <a:ext cx="7745412" cy="4035425"/>
          </a:xfrm>
          <a:noFill/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57200" y="4351338"/>
            <a:ext cx="8229600" cy="195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7663" indent="-347663">
              <a:spcBef>
                <a:spcPct val="30000"/>
              </a:spcBef>
              <a:buFont typeface="Wingdings" pitchFamily="2" charset="2"/>
              <a:buChar char="v"/>
            </a:pPr>
            <a:r>
              <a:rPr lang="en-US" sz="2000">
                <a:solidFill>
                  <a:srgbClr val="FF0000"/>
                </a:solidFill>
              </a:rPr>
              <a:t>Status Flags</a:t>
            </a:r>
          </a:p>
          <a:p>
            <a:pPr marL="798513" lvl="1" indent="-336550">
              <a:spcBef>
                <a:spcPct val="30000"/>
              </a:spcBef>
              <a:buFont typeface="Wingdings" pitchFamily="2" charset="2"/>
              <a:buChar char="²"/>
            </a:pPr>
            <a:r>
              <a:rPr lang="en-US"/>
              <a:t>Status of arithmetic and logical operations</a:t>
            </a:r>
          </a:p>
          <a:p>
            <a:pPr marL="347663" indent="-347663">
              <a:spcBef>
                <a:spcPct val="30000"/>
              </a:spcBef>
              <a:buFont typeface="Wingdings" pitchFamily="2" charset="2"/>
              <a:buChar char="v"/>
            </a:pPr>
            <a:r>
              <a:rPr lang="en-US" sz="2000">
                <a:solidFill>
                  <a:srgbClr val="FF0000"/>
                </a:solidFill>
              </a:rPr>
              <a:t>Control and System flags</a:t>
            </a:r>
          </a:p>
          <a:p>
            <a:pPr marL="798513" lvl="1" indent="-336550">
              <a:spcBef>
                <a:spcPct val="30000"/>
              </a:spcBef>
              <a:buFont typeface="Wingdings" pitchFamily="2" charset="2"/>
              <a:buChar char="²"/>
            </a:pPr>
            <a:r>
              <a:rPr lang="en-US"/>
              <a:t>Control the CPU operation</a:t>
            </a:r>
          </a:p>
          <a:p>
            <a:pPr marL="347663" indent="-347663">
              <a:spcBef>
                <a:spcPct val="30000"/>
              </a:spcBef>
              <a:buFont typeface="Wingdings" pitchFamily="2" charset="2"/>
              <a:buChar char="v"/>
            </a:pPr>
            <a:r>
              <a:rPr lang="en-US" sz="2000"/>
              <a:t>Programs can set and clear individual bits in the EFLAGS register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Status Flags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65725"/>
          </a:xfrm>
        </p:spPr>
        <p:txBody>
          <a:bodyPr/>
          <a:lstStyle/>
          <a:p>
            <a:pPr eaLnBrk="1" hangingPunct="1">
              <a:spcBef>
                <a:spcPct val="18000"/>
              </a:spcBef>
            </a:pPr>
            <a:r>
              <a:rPr lang="en-US" smtClean="0"/>
              <a:t>Carry Flag</a:t>
            </a:r>
          </a:p>
          <a:p>
            <a:pPr lvl="1" eaLnBrk="1" hangingPunct="1">
              <a:spcBef>
                <a:spcPct val="18000"/>
              </a:spcBef>
            </a:pPr>
            <a:r>
              <a:rPr lang="en-US" smtClean="0"/>
              <a:t>Set when </a:t>
            </a:r>
            <a:r>
              <a:rPr lang="en-US" smtClean="0">
                <a:solidFill>
                  <a:srgbClr val="FF0000"/>
                </a:solidFill>
              </a:rPr>
              <a:t>unsigned</a:t>
            </a:r>
            <a:r>
              <a:rPr lang="en-US" smtClean="0"/>
              <a:t> arithmetic result is out of range</a:t>
            </a:r>
          </a:p>
          <a:p>
            <a:pPr eaLnBrk="1" hangingPunct="1">
              <a:spcBef>
                <a:spcPct val="18000"/>
              </a:spcBef>
            </a:pPr>
            <a:r>
              <a:rPr lang="en-US" smtClean="0"/>
              <a:t>Overflow Flag</a:t>
            </a:r>
          </a:p>
          <a:p>
            <a:pPr lvl="1" eaLnBrk="1" hangingPunct="1">
              <a:spcBef>
                <a:spcPct val="18000"/>
              </a:spcBef>
            </a:pPr>
            <a:r>
              <a:rPr lang="en-US" smtClean="0"/>
              <a:t>Set when </a:t>
            </a:r>
            <a:r>
              <a:rPr lang="en-US" smtClean="0">
                <a:solidFill>
                  <a:srgbClr val="FF0000"/>
                </a:solidFill>
              </a:rPr>
              <a:t>signed</a:t>
            </a:r>
            <a:r>
              <a:rPr lang="en-US" smtClean="0"/>
              <a:t> arithmetic result is out of range</a:t>
            </a:r>
          </a:p>
          <a:p>
            <a:pPr eaLnBrk="1" hangingPunct="1">
              <a:spcBef>
                <a:spcPct val="18000"/>
              </a:spcBef>
            </a:pPr>
            <a:r>
              <a:rPr lang="en-US" smtClean="0"/>
              <a:t>Sign Flag</a:t>
            </a:r>
          </a:p>
          <a:p>
            <a:pPr lvl="1" eaLnBrk="1" hangingPunct="1">
              <a:spcBef>
                <a:spcPct val="18000"/>
              </a:spcBef>
            </a:pPr>
            <a:r>
              <a:rPr lang="en-US" smtClean="0"/>
              <a:t>Copy of </a:t>
            </a:r>
            <a:r>
              <a:rPr lang="en-US" smtClean="0">
                <a:solidFill>
                  <a:srgbClr val="FF0000"/>
                </a:solidFill>
              </a:rPr>
              <a:t>sign bit</a:t>
            </a:r>
            <a:r>
              <a:rPr lang="en-US" smtClean="0"/>
              <a:t>, set when result is </a:t>
            </a:r>
            <a:r>
              <a:rPr lang="en-US" smtClean="0">
                <a:solidFill>
                  <a:srgbClr val="FF0000"/>
                </a:solidFill>
              </a:rPr>
              <a:t>negative</a:t>
            </a:r>
            <a:endParaRPr lang="en-US" smtClean="0"/>
          </a:p>
          <a:p>
            <a:pPr eaLnBrk="1" hangingPunct="1">
              <a:spcBef>
                <a:spcPct val="18000"/>
              </a:spcBef>
            </a:pPr>
            <a:r>
              <a:rPr lang="en-US" smtClean="0"/>
              <a:t>Zero Flag</a:t>
            </a:r>
          </a:p>
          <a:p>
            <a:pPr lvl="1" eaLnBrk="1" hangingPunct="1">
              <a:spcBef>
                <a:spcPct val="18000"/>
              </a:spcBef>
            </a:pPr>
            <a:r>
              <a:rPr lang="en-US" smtClean="0"/>
              <a:t>Set when result is </a:t>
            </a:r>
            <a:r>
              <a:rPr lang="en-US" smtClean="0">
                <a:solidFill>
                  <a:srgbClr val="FF0000"/>
                </a:solidFill>
              </a:rPr>
              <a:t>zero</a:t>
            </a:r>
          </a:p>
          <a:p>
            <a:pPr eaLnBrk="1" hangingPunct="1">
              <a:spcBef>
                <a:spcPct val="18000"/>
              </a:spcBef>
            </a:pPr>
            <a:r>
              <a:rPr lang="en-US" smtClean="0"/>
              <a:t>Auxiliary Carry Flag</a:t>
            </a:r>
          </a:p>
          <a:p>
            <a:pPr lvl="1" eaLnBrk="1" hangingPunct="1">
              <a:spcBef>
                <a:spcPct val="18000"/>
              </a:spcBef>
            </a:pPr>
            <a:r>
              <a:rPr lang="en-US" smtClean="0"/>
              <a:t>Set when there is a </a:t>
            </a:r>
            <a:r>
              <a:rPr lang="en-US" smtClean="0">
                <a:solidFill>
                  <a:srgbClr val="FF0000"/>
                </a:solidFill>
              </a:rPr>
              <a:t>carry from bit 3 to bit 4</a:t>
            </a:r>
          </a:p>
          <a:p>
            <a:pPr eaLnBrk="1" hangingPunct="1">
              <a:spcBef>
                <a:spcPct val="18000"/>
              </a:spcBef>
            </a:pPr>
            <a:r>
              <a:rPr lang="en-US" smtClean="0"/>
              <a:t>Parity Flag</a:t>
            </a:r>
          </a:p>
          <a:p>
            <a:pPr lvl="1" eaLnBrk="1" hangingPunct="1">
              <a:spcBef>
                <a:spcPct val="18000"/>
              </a:spcBef>
            </a:pPr>
            <a:r>
              <a:rPr lang="en-US" smtClean="0"/>
              <a:t>Set when parity is </a:t>
            </a:r>
            <a:r>
              <a:rPr lang="en-US" smtClean="0">
                <a:solidFill>
                  <a:srgbClr val="FF0000"/>
                </a:solidFill>
              </a:rPr>
              <a:t>even</a:t>
            </a:r>
          </a:p>
          <a:p>
            <a:pPr lvl="1" eaLnBrk="1" hangingPunct="1">
              <a:spcBef>
                <a:spcPct val="18000"/>
              </a:spcBef>
            </a:pPr>
            <a:r>
              <a:rPr lang="en-US" smtClean="0"/>
              <a:t>Least-significant </a:t>
            </a:r>
            <a:r>
              <a:rPr lang="en-US" smtClean="0">
                <a:solidFill>
                  <a:srgbClr val="FF0000"/>
                </a:solidFill>
              </a:rPr>
              <a:t>byte</a:t>
            </a:r>
            <a:r>
              <a:rPr lang="en-US" smtClean="0"/>
              <a:t> in result contains </a:t>
            </a:r>
            <a:r>
              <a:rPr lang="en-US" smtClean="0">
                <a:solidFill>
                  <a:srgbClr val="FF0000"/>
                </a:solidFill>
              </a:rPr>
              <a:t>even number of 1s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Intel Microprocessors</a:t>
            </a:r>
          </a:p>
          <a:p>
            <a:pPr eaLnBrk="1" hangingPunct="1"/>
            <a:r>
              <a:rPr lang="en-US" smtClean="0"/>
              <a:t>IA-32 Registers</a:t>
            </a:r>
          </a:p>
          <a:p>
            <a:pPr eaLnBrk="1" hangingPunct="1"/>
            <a:r>
              <a:rPr lang="en-US" smtClean="0"/>
              <a:t>Instruction Execution Cycle</a:t>
            </a:r>
          </a:p>
          <a:p>
            <a:pPr eaLnBrk="1" hangingPunct="1"/>
            <a:r>
              <a:rPr lang="en-US" smtClean="0"/>
              <a:t>IA-32 Memory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Floating-Point, MMX, XMM Registers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7363" y="1123950"/>
            <a:ext cx="8174037" cy="518477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smtClean="0"/>
              <a:t>Floating-point unit performs high speed FP operations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smtClean="0"/>
              <a:t>Eight 80-bit floating-point data registers</a:t>
            </a:r>
          </a:p>
          <a:p>
            <a:pPr lvl="1"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smtClean="0"/>
              <a:t>ST(0), ST(1), . . . , ST(7)</a:t>
            </a:r>
          </a:p>
          <a:p>
            <a:pPr lvl="1"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smtClean="0"/>
              <a:t>Arranged as a stack</a:t>
            </a:r>
          </a:p>
          <a:p>
            <a:pPr lvl="1"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smtClean="0"/>
              <a:t>Used for floating-point arithmetic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smtClean="0"/>
              <a:t>Eight 64-bit MMX registers</a:t>
            </a:r>
          </a:p>
          <a:p>
            <a:pPr lvl="1"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smtClean="0"/>
              <a:t>Used with MMX instructions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smtClean="0"/>
              <a:t>Eight 128-bit XMM registers</a:t>
            </a:r>
          </a:p>
          <a:p>
            <a:pPr lvl="1"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smtClean="0"/>
              <a:t>Used with SSE instructions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6281738" y="2228850"/>
          <a:ext cx="2438400" cy="3505200"/>
        </p:xfrm>
        <a:graphic>
          <a:graphicData uri="http://schemas.openxmlformats.org/presentationml/2006/ole">
            <p:oleObj spid="_x0000_s2050" name="VISIO" r:id="rId3" imgW="4545720" imgH="26611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Registers in Intel Core Microarchitecture</a:t>
            </a:r>
          </a:p>
        </p:txBody>
      </p:sp>
      <p:pic>
        <p:nvPicPr>
          <p:cNvPr id="26627" name="Picture 5" descr="IMG001748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5825" y="1239838"/>
            <a:ext cx="725805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...</a:t>
            </a:r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Intel Microprocessors</a:t>
            </a:r>
          </a:p>
          <a:p>
            <a:pPr eaLnBrk="1" hangingPunct="1"/>
            <a:r>
              <a:rPr lang="en-US" smtClean="0"/>
              <a:t>IA-32 Registers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Instruction Execution Cycle</a:t>
            </a:r>
          </a:p>
          <a:p>
            <a:pPr eaLnBrk="1" hangingPunct="1"/>
            <a:r>
              <a:rPr lang="en-US" smtClean="0"/>
              <a:t>IA-32 Memory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Fetch-Execute Cycle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Each machine language instruction is first fetched from the memory and stored in an </a:t>
            </a:r>
            <a:r>
              <a:rPr lang="en-US" b="1" smtClean="0">
                <a:solidFill>
                  <a:srgbClr val="FF0000"/>
                </a:solidFill>
              </a:rPr>
              <a:t>Instruction Register</a:t>
            </a:r>
            <a:r>
              <a:rPr lang="en-US" smtClean="0"/>
              <a:t>  </a:t>
            </a:r>
            <a:r>
              <a:rPr lang="en-US" b="1" smtClean="0">
                <a:solidFill>
                  <a:srgbClr val="FF0000"/>
                </a:solidFill>
              </a:rPr>
              <a:t>(IR).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The address of the instruction to be fetched is stored in a register called </a:t>
            </a:r>
            <a:r>
              <a:rPr lang="en-US" b="1" smtClean="0">
                <a:solidFill>
                  <a:srgbClr val="FF0000"/>
                </a:solidFill>
              </a:rPr>
              <a:t>Program Counter</a:t>
            </a:r>
            <a:r>
              <a:rPr lang="en-US" smtClean="0"/>
              <a:t>  or simply </a:t>
            </a:r>
            <a:r>
              <a:rPr lang="en-US" b="1" smtClean="0">
                <a:solidFill>
                  <a:srgbClr val="FF0000"/>
                </a:solidFill>
              </a:rPr>
              <a:t>PC</a:t>
            </a:r>
            <a:r>
              <a:rPr lang="en-US" smtClean="0"/>
              <a:t>. In some computers this register is called the </a:t>
            </a:r>
            <a:r>
              <a:rPr lang="en-US" b="1" smtClean="0">
                <a:solidFill>
                  <a:srgbClr val="FF0000"/>
                </a:solidFill>
              </a:rPr>
              <a:t>Instruction Pointer</a:t>
            </a:r>
            <a:r>
              <a:rPr lang="en-US" smtClean="0"/>
              <a:t>  or </a:t>
            </a:r>
            <a:r>
              <a:rPr lang="en-US" b="1" smtClean="0">
                <a:solidFill>
                  <a:srgbClr val="FF0000"/>
                </a:solidFill>
              </a:rPr>
              <a:t>IP</a:t>
            </a:r>
            <a:r>
              <a:rPr lang="en-US" smtClean="0"/>
              <a:t>. </a:t>
            </a:r>
          </a:p>
          <a:p>
            <a:pPr eaLnBrk="1" hangingPunct="1"/>
            <a:r>
              <a:rPr lang="en-US" smtClean="0"/>
              <a:t>After the instruction is fetched, the </a:t>
            </a:r>
            <a:r>
              <a:rPr lang="en-US" b="1" smtClean="0">
                <a:solidFill>
                  <a:srgbClr val="FF0000"/>
                </a:solidFill>
              </a:rPr>
              <a:t>PC</a:t>
            </a:r>
            <a:r>
              <a:rPr lang="en-US" smtClean="0"/>
              <a:t> (or </a:t>
            </a:r>
            <a:r>
              <a:rPr lang="en-US" b="1" smtClean="0">
                <a:solidFill>
                  <a:srgbClr val="FF0000"/>
                </a:solidFill>
              </a:rPr>
              <a:t>IP</a:t>
            </a:r>
            <a:r>
              <a:rPr lang="en-US" smtClean="0"/>
              <a:t>) is incremented to point to the address of the next instruction. </a:t>
            </a:r>
          </a:p>
          <a:p>
            <a:pPr eaLnBrk="1" hangingPunct="1"/>
            <a:r>
              <a:rPr lang="en-US" smtClean="0"/>
              <a:t>The fetched instruction is decoded (to determine what needs to be done) and executed by the CPU. </a:t>
            </a:r>
          </a:p>
        </p:txBody>
      </p:sp>
      <p:graphicFrame>
        <p:nvGraphicFramePr>
          <p:cNvPr id="3074" name="Object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683500" y="3716338"/>
          <a:ext cx="914400" cy="714375"/>
        </p:xfrm>
        <a:graphic>
          <a:graphicData uri="http://schemas.openxmlformats.org/presentationml/2006/ole">
            <p:oleObj spid="_x0000_s3074" name="Packager Shell Object" showAsIcon="1" r:id="rId3" imgW="914400" imgH="714240" progId="Package">
              <p:embed/>
            </p:oleObj>
          </a:graphicData>
        </a:graphic>
      </p:graphicFrame>
      <p:graphicFrame>
        <p:nvGraphicFramePr>
          <p:cNvPr id="3075" name="Object 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683500" y="5445245"/>
          <a:ext cx="914400" cy="714375"/>
        </p:xfrm>
        <a:graphic>
          <a:graphicData uri="http://schemas.openxmlformats.org/presentationml/2006/ole">
            <p:oleObj spid="_x0000_s3075" name="Packager Shell Object" showAsIcon="1" r:id="rId4" imgW="914400" imgH="714240" progId="Packag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Instruction Execute Cycle</a:t>
            </a:r>
          </a:p>
        </p:txBody>
      </p:sp>
      <p:grpSp>
        <p:nvGrpSpPr>
          <p:cNvPr id="28675" name="Group 27"/>
          <p:cNvGrpSpPr>
            <a:grpSpLocks/>
          </p:cNvGrpSpPr>
          <p:nvPr/>
        </p:nvGrpSpPr>
        <p:grpSpPr bwMode="auto">
          <a:xfrm>
            <a:off x="712788" y="1355725"/>
            <a:ext cx="7467600" cy="4498975"/>
            <a:chOff x="515" y="672"/>
            <a:chExt cx="4704" cy="2834"/>
          </a:xfrm>
        </p:grpSpPr>
        <p:sp>
          <p:nvSpPr>
            <p:cNvPr id="28676" name="Rectangle 2"/>
            <p:cNvSpPr>
              <a:spLocks noChangeArrowheads="1"/>
            </p:cNvSpPr>
            <p:nvPr/>
          </p:nvSpPr>
          <p:spPr bwMode="auto">
            <a:xfrm>
              <a:off x="2109" y="1038"/>
              <a:ext cx="3110" cy="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63500" tIns="25400" rIns="63500" bIns="25400">
              <a:spAutoFit/>
            </a:bodyPr>
            <a:lstStyle/>
            <a:p>
              <a:pPr marL="342900" indent="-342900" algn="just" eaLnBrk="0" hangingPunct="0">
                <a:lnSpc>
                  <a:spcPct val="97000"/>
                </a:lnSpc>
                <a:spcBef>
                  <a:spcPct val="49000"/>
                </a:spcBef>
              </a:pPr>
              <a:r>
                <a:rPr lang="en-US"/>
                <a:t>Obtain instruction from program storage</a:t>
              </a:r>
            </a:p>
          </p:txBody>
        </p:sp>
        <p:sp>
          <p:nvSpPr>
            <p:cNvPr id="28677" name="Rectangle 3"/>
            <p:cNvSpPr>
              <a:spLocks noChangeArrowheads="1"/>
            </p:cNvSpPr>
            <p:nvPr/>
          </p:nvSpPr>
          <p:spPr bwMode="auto">
            <a:xfrm>
              <a:off x="2109" y="1526"/>
              <a:ext cx="3110" cy="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63500" tIns="25400" rIns="63500" bIns="25400">
              <a:spAutoFit/>
            </a:bodyPr>
            <a:lstStyle/>
            <a:p>
              <a:pPr marL="342900" indent="-342900" algn="just" eaLnBrk="0" hangingPunct="0">
                <a:lnSpc>
                  <a:spcPct val="97000"/>
                </a:lnSpc>
                <a:spcBef>
                  <a:spcPct val="49000"/>
                </a:spcBef>
              </a:pPr>
              <a:r>
                <a:rPr lang="en-US"/>
                <a:t>Determine required actions and instruction size</a:t>
              </a:r>
            </a:p>
          </p:txBody>
        </p:sp>
        <p:sp>
          <p:nvSpPr>
            <p:cNvPr id="28678" name="Rectangle 4"/>
            <p:cNvSpPr>
              <a:spLocks noChangeArrowheads="1"/>
            </p:cNvSpPr>
            <p:nvPr/>
          </p:nvSpPr>
          <p:spPr bwMode="auto">
            <a:xfrm>
              <a:off x="2109" y="2018"/>
              <a:ext cx="3110" cy="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63500" tIns="25400" rIns="63500" bIns="25400">
              <a:spAutoFit/>
            </a:bodyPr>
            <a:lstStyle/>
            <a:p>
              <a:pPr marL="342900" indent="-342900" algn="just" eaLnBrk="0" hangingPunct="0">
                <a:lnSpc>
                  <a:spcPct val="97000"/>
                </a:lnSpc>
                <a:spcBef>
                  <a:spcPct val="49000"/>
                </a:spcBef>
              </a:pPr>
              <a:r>
                <a:rPr lang="en-US"/>
                <a:t>Locate and obtain operand data</a:t>
              </a:r>
            </a:p>
          </p:txBody>
        </p:sp>
        <p:sp>
          <p:nvSpPr>
            <p:cNvPr id="28679" name="Rectangle 5"/>
            <p:cNvSpPr>
              <a:spLocks noChangeArrowheads="1"/>
            </p:cNvSpPr>
            <p:nvPr/>
          </p:nvSpPr>
          <p:spPr bwMode="auto">
            <a:xfrm>
              <a:off x="2109" y="2507"/>
              <a:ext cx="3110" cy="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63500" tIns="25400" rIns="63500" bIns="25400">
              <a:spAutoFit/>
            </a:bodyPr>
            <a:lstStyle/>
            <a:p>
              <a:pPr marL="342900" indent="-342900" algn="just" eaLnBrk="0" hangingPunct="0">
                <a:lnSpc>
                  <a:spcPct val="97000"/>
                </a:lnSpc>
                <a:spcBef>
                  <a:spcPct val="49000"/>
                </a:spcBef>
              </a:pPr>
              <a:r>
                <a:rPr lang="en-US"/>
                <a:t>Compute result value and status</a:t>
              </a:r>
            </a:p>
          </p:txBody>
        </p:sp>
        <p:sp>
          <p:nvSpPr>
            <p:cNvPr id="28680" name="Rectangle 6"/>
            <p:cNvSpPr>
              <a:spLocks noChangeArrowheads="1"/>
            </p:cNvSpPr>
            <p:nvPr/>
          </p:nvSpPr>
          <p:spPr bwMode="auto">
            <a:xfrm>
              <a:off x="2109" y="2997"/>
              <a:ext cx="3110" cy="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63500" tIns="25400" rIns="63500" bIns="25400">
              <a:spAutoFit/>
            </a:bodyPr>
            <a:lstStyle/>
            <a:p>
              <a:pPr marL="342900" indent="-342900" algn="just" eaLnBrk="0" hangingPunct="0">
                <a:lnSpc>
                  <a:spcPct val="97000"/>
                </a:lnSpc>
                <a:spcBef>
                  <a:spcPct val="49000"/>
                </a:spcBef>
              </a:pPr>
              <a:r>
                <a:rPr lang="en-US"/>
                <a:t>Deposit results in storage for later use</a:t>
              </a:r>
            </a:p>
          </p:txBody>
        </p:sp>
        <p:sp>
          <p:nvSpPr>
            <p:cNvPr id="28681" name="Rectangle 10"/>
            <p:cNvSpPr>
              <a:spLocks noChangeArrowheads="1"/>
            </p:cNvSpPr>
            <p:nvPr/>
          </p:nvSpPr>
          <p:spPr bwMode="auto">
            <a:xfrm>
              <a:off x="939" y="1440"/>
              <a:ext cx="957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 anchor="ctr"/>
            <a:lstStyle/>
            <a:p>
              <a:pPr marL="342900" indent="-342900" algn="ctr" eaLnBrk="0" hangingPunct="0"/>
              <a:r>
                <a:rPr lang="en-US" b="1" i="1"/>
                <a:t>Instruction</a:t>
              </a:r>
            </a:p>
            <a:p>
              <a:pPr marL="342900" indent="-342900" algn="ctr" eaLnBrk="0" hangingPunct="0"/>
              <a:r>
                <a:rPr lang="en-US" b="1" i="1"/>
                <a:t>Decode</a:t>
              </a:r>
            </a:p>
          </p:txBody>
        </p:sp>
        <p:sp>
          <p:nvSpPr>
            <p:cNvPr id="28682" name="Line 11"/>
            <p:cNvSpPr>
              <a:spLocks noChangeShapeType="1"/>
            </p:cNvSpPr>
            <p:nvPr/>
          </p:nvSpPr>
          <p:spPr bwMode="auto">
            <a:xfrm flipH="1">
              <a:off x="1418" y="1325"/>
              <a:ext cx="0" cy="1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3" name="Line 12"/>
            <p:cNvSpPr>
              <a:spLocks noChangeShapeType="1"/>
            </p:cNvSpPr>
            <p:nvPr/>
          </p:nvSpPr>
          <p:spPr bwMode="auto">
            <a:xfrm>
              <a:off x="1428" y="3285"/>
              <a:ext cx="0" cy="10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4" name="Line 13"/>
            <p:cNvSpPr>
              <a:spLocks noChangeShapeType="1"/>
            </p:cNvSpPr>
            <p:nvPr/>
          </p:nvSpPr>
          <p:spPr bwMode="auto">
            <a:xfrm flipH="1">
              <a:off x="812" y="3394"/>
              <a:ext cx="6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5" name="Line 14"/>
            <p:cNvSpPr>
              <a:spLocks noChangeShapeType="1"/>
            </p:cNvSpPr>
            <p:nvPr/>
          </p:nvSpPr>
          <p:spPr bwMode="auto">
            <a:xfrm flipH="1" flipV="1">
              <a:off x="806" y="835"/>
              <a:ext cx="6" cy="255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6" name="Line 15"/>
            <p:cNvSpPr>
              <a:spLocks noChangeShapeType="1"/>
            </p:cNvSpPr>
            <p:nvPr/>
          </p:nvSpPr>
          <p:spPr bwMode="auto">
            <a:xfrm>
              <a:off x="806" y="835"/>
              <a:ext cx="6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7" name="Rectangle 16"/>
            <p:cNvSpPr>
              <a:spLocks noChangeArrowheads="1"/>
            </p:cNvSpPr>
            <p:nvPr/>
          </p:nvSpPr>
          <p:spPr bwMode="auto">
            <a:xfrm>
              <a:off x="939" y="951"/>
              <a:ext cx="957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 anchor="ctr"/>
            <a:lstStyle/>
            <a:p>
              <a:pPr marL="342900" indent="-342900" algn="ctr" eaLnBrk="0" hangingPunct="0"/>
              <a:r>
                <a:rPr lang="en-US" b="1" i="1"/>
                <a:t>Instruction</a:t>
              </a:r>
            </a:p>
            <a:p>
              <a:pPr marL="342900" indent="-342900" algn="ctr" eaLnBrk="0" hangingPunct="0"/>
              <a:r>
                <a:rPr lang="en-US" b="1" i="1"/>
                <a:t>Fetch</a:t>
              </a:r>
            </a:p>
          </p:txBody>
        </p:sp>
        <p:sp>
          <p:nvSpPr>
            <p:cNvPr id="28688" name="Line 17"/>
            <p:cNvSpPr>
              <a:spLocks noChangeShapeType="1"/>
            </p:cNvSpPr>
            <p:nvPr/>
          </p:nvSpPr>
          <p:spPr bwMode="auto">
            <a:xfrm flipH="1">
              <a:off x="1418" y="1815"/>
              <a:ext cx="0" cy="1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9" name="Rectangle 18"/>
            <p:cNvSpPr>
              <a:spLocks noChangeArrowheads="1"/>
            </p:cNvSpPr>
            <p:nvPr/>
          </p:nvSpPr>
          <p:spPr bwMode="auto">
            <a:xfrm>
              <a:off x="939" y="1930"/>
              <a:ext cx="957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 anchor="ctr"/>
            <a:lstStyle/>
            <a:p>
              <a:pPr marL="342900" indent="-342900" algn="ctr" eaLnBrk="0" hangingPunct="0"/>
              <a:r>
                <a:rPr lang="en-US" b="1" i="1"/>
                <a:t>Operand</a:t>
              </a:r>
            </a:p>
            <a:p>
              <a:pPr marL="342900" indent="-342900" algn="ctr" eaLnBrk="0" hangingPunct="0"/>
              <a:r>
                <a:rPr lang="en-US" b="1" i="1"/>
                <a:t>Fetch</a:t>
              </a:r>
            </a:p>
          </p:txBody>
        </p:sp>
        <p:sp>
          <p:nvSpPr>
            <p:cNvPr id="28690" name="Line 19"/>
            <p:cNvSpPr>
              <a:spLocks noChangeShapeType="1"/>
            </p:cNvSpPr>
            <p:nvPr/>
          </p:nvSpPr>
          <p:spPr bwMode="auto">
            <a:xfrm flipH="1">
              <a:off x="1418" y="2305"/>
              <a:ext cx="0" cy="1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1" name="Rectangle 20"/>
            <p:cNvSpPr>
              <a:spLocks noChangeArrowheads="1"/>
            </p:cNvSpPr>
            <p:nvPr/>
          </p:nvSpPr>
          <p:spPr bwMode="auto">
            <a:xfrm>
              <a:off x="939" y="2419"/>
              <a:ext cx="957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 anchor="ctr"/>
            <a:lstStyle/>
            <a:p>
              <a:pPr marL="342900" indent="-342900" algn="ctr" eaLnBrk="0" hangingPunct="0"/>
              <a:r>
                <a:rPr lang="en-US" b="1" i="1"/>
                <a:t>Execute</a:t>
              </a:r>
            </a:p>
          </p:txBody>
        </p:sp>
        <p:sp>
          <p:nvSpPr>
            <p:cNvPr id="28692" name="Line 21"/>
            <p:cNvSpPr>
              <a:spLocks noChangeShapeType="1"/>
            </p:cNvSpPr>
            <p:nvPr/>
          </p:nvSpPr>
          <p:spPr bwMode="auto">
            <a:xfrm flipH="1">
              <a:off x="1418" y="2794"/>
              <a:ext cx="0" cy="1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3" name="Rectangle 22"/>
            <p:cNvSpPr>
              <a:spLocks noChangeArrowheads="1"/>
            </p:cNvSpPr>
            <p:nvPr/>
          </p:nvSpPr>
          <p:spPr bwMode="auto">
            <a:xfrm>
              <a:off x="939" y="2909"/>
              <a:ext cx="957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 anchor="ctr"/>
            <a:lstStyle/>
            <a:p>
              <a:pPr marL="342900" indent="-342900" algn="ctr" eaLnBrk="0" hangingPunct="0"/>
              <a:r>
                <a:rPr lang="en-US" b="1" i="1"/>
                <a:t>Writeback</a:t>
              </a:r>
            </a:p>
            <a:p>
              <a:pPr marL="342900" indent="-342900" algn="ctr" eaLnBrk="0" hangingPunct="0"/>
              <a:r>
                <a:rPr lang="en-US" b="1" i="1"/>
                <a:t>Result</a:t>
              </a:r>
            </a:p>
          </p:txBody>
        </p:sp>
        <p:sp>
          <p:nvSpPr>
            <p:cNvPr id="28694" name="Line 25"/>
            <p:cNvSpPr>
              <a:spLocks noChangeShapeType="1"/>
            </p:cNvSpPr>
            <p:nvPr/>
          </p:nvSpPr>
          <p:spPr bwMode="auto">
            <a:xfrm flipH="1">
              <a:off x="1418" y="835"/>
              <a:ext cx="0" cy="1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5" name="Rectangle 26"/>
            <p:cNvSpPr>
              <a:spLocks noChangeArrowheads="1"/>
            </p:cNvSpPr>
            <p:nvPr/>
          </p:nvSpPr>
          <p:spPr bwMode="auto">
            <a:xfrm rot="-5400000">
              <a:off x="-802" y="1989"/>
              <a:ext cx="2834" cy="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63500" tIns="25400" rIns="63500" bIns="25400">
              <a:spAutoFit/>
            </a:bodyPr>
            <a:lstStyle/>
            <a:p>
              <a:pPr marL="342900" indent="-342900" algn="ctr" eaLnBrk="0" hangingPunct="0">
                <a:lnSpc>
                  <a:spcPct val="97000"/>
                </a:lnSpc>
                <a:spcBef>
                  <a:spcPct val="49000"/>
                </a:spcBef>
              </a:pPr>
              <a:r>
                <a:rPr lang="en-US" b="1">
                  <a:solidFill>
                    <a:srgbClr val="FF0000"/>
                  </a:solidFill>
                </a:rPr>
                <a:t>Infinite Cycle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Instruction Execution Cycle – cont'd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8163" y="1412875"/>
            <a:ext cx="3400425" cy="24590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Instruction Fetch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Instruction Decode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Operand Fetch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Execute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Result Writeback</a:t>
            </a:r>
          </a:p>
        </p:txBody>
      </p:sp>
      <p:pic>
        <p:nvPicPr>
          <p:cNvPr id="29700" name="Picture 6" descr="inst_fet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714875"/>
            <a:ext cx="7924800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9701" name="Group 74"/>
          <p:cNvGrpSpPr>
            <a:grpSpLocks/>
          </p:cNvGrpSpPr>
          <p:nvPr/>
        </p:nvGrpSpPr>
        <p:grpSpPr bwMode="auto">
          <a:xfrm>
            <a:off x="3995738" y="1066800"/>
            <a:ext cx="4648200" cy="3460750"/>
            <a:chOff x="2517" y="672"/>
            <a:chExt cx="2928" cy="2180"/>
          </a:xfrm>
        </p:grpSpPr>
        <p:sp>
          <p:nvSpPr>
            <p:cNvPr id="29702" name="Rectangle 5"/>
            <p:cNvSpPr>
              <a:spLocks noChangeArrowheads="1"/>
            </p:cNvSpPr>
            <p:nvPr/>
          </p:nvSpPr>
          <p:spPr bwMode="auto">
            <a:xfrm>
              <a:off x="2688" y="672"/>
              <a:ext cx="2688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Clr>
                  <a:schemeClr val="tx1"/>
                </a:buClr>
                <a:buFontTx/>
                <a:buChar char="•"/>
              </a:pPr>
              <a:endParaRPr lang="en-US" sz="2000"/>
            </a:p>
          </p:txBody>
        </p:sp>
        <p:sp>
          <p:nvSpPr>
            <p:cNvPr id="29703" name="AutoShape 7"/>
            <p:cNvSpPr>
              <a:spLocks noChangeAspect="1" noChangeArrowheads="1" noTextEdit="1"/>
            </p:cNvSpPr>
            <p:nvPr/>
          </p:nvSpPr>
          <p:spPr bwMode="auto">
            <a:xfrm>
              <a:off x="2517" y="745"/>
              <a:ext cx="2928" cy="210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4" name="Rectangle 11"/>
            <p:cNvSpPr>
              <a:spLocks noChangeArrowheads="1"/>
            </p:cNvSpPr>
            <p:nvPr/>
          </p:nvSpPr>
          <p:spPr bwMode="auto">
            <a:xfrm>
              <a:off x="3636" y="999"/>
              <a:ext cx="208" cy="109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12"/>
            <p:cNvSpPr>
              <a:spLocks noChangeArrowheads="1"/>
            </p:cNvSpPr>
            <p:nvPr/>
          </p:nvSpPr>
          <p:spPr bwMode="auto">
            <a:xfrm>
              <a:off x="3688" y="993"/>
              <a:ext cx="8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I2</a:t>
              </a:r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3844" y="999"/>
              <a:ext cx="208" cy="109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7" name="Rectangle 14"/>
            <p:cNvSpPr>
              <a:spLocks noChangeArrowheads="1"/>
            </p:cNvSpPr>
            <p:nvPr/>
          </p:nvSpPr>
          <p:spPr bwMode="auto">
            <a:xfrm>
              <a:off x="3895" y="993"/>
              <a:ext cx="8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I3</a:t>
              </a:r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08" name="Rectangle 15"/>
            <p:cNvSpPr>
              <a:spLocks noChangeArrowheads="1"/>
            </p:cNvSpPr>
            <p:nvPr/>
          </p:nvSpPr>
          <p:spPr bwMode="auto">
            <a:xfrm>
              <a:off x="4052" y="999"/>
              <a:ext cx="207" cy="109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9" name="Rectangle 16"/>
            <p:cNvSpPr>
              <a:spLocks noChangeArrowheads="1"/>
            </p:cNvSpPr>
            <p:nvPr/>
          </p:nvSpPr>
          <p:spPr bwMode="auto">
            <a:xfrm>
              <a:off x="4103" y="993"/>
              <a:ext cx="8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I4</a:t>
              </a:r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10" name="Rectangle 17"/>
            <p:cNvSpPr>
              <a:spLocks noChangeArrowheads="1"/>
            </p:cNvSpPr>
            <p:nvPr/>
          </p:nvSpPr>
          <p:spPr bwMode="auto">
            <a:xfrm>
              <a:off x="3153" y="841"/>
              <a:ext cx="207" cy="10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1" name="Rectangle 18"/>
            <p:cNvSpPr>
              <a:spLocks noChangeArrowheads="1"/>
            </p:cNvSpPr>
            <p:nvPr/>
          </p:nvSpPr>
          <p:spPr bwMode="auto">
            <a:xfrm>
              <a:off x="3200" y="838"/>
              <a:ext cx="11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PC</a:t>
              </a:r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12" name="Freeform 19"/>
            <p:cNvSpPr>
              <a:spLocks/>
            </p:cNvSpPr>
            <p:nvPr/>
          </p:nvSpPr>
          <p:spPr bwMode="auto">
            <a:xfrm>
              <a:off x="3360" y="890"/>
              <a:ext cx="173" cy="59"/>
            </a:xfrm>
            <a:custGeom>
              <a:avLst/>
              <a:gdLst>
                <a:gd name="T0" fmla="*/ 191 w 157"/>
                <a:gd name="T1" fmla="*/ 62 h 56"/>
                <a:gd name="T2" fmla="*/ 191 w 157"/>
                <a:gd name="T3" fmla="*/ 0 h 56"/>
                <a:gd name="T4" fmla="*/ 0 w 157"/>
                <a:gd name="T5" fmla="*/ 0 h 56"/>
                <a:gd name="T6" fmla="*/ 0 60000 65536"/>
                <a:gd name="T7" fmla="*/ 0 60000 65536"/>
                <a:gd name="T8" fmla="*/ 0 60000 65536"/>
                <a:gd name="T9" fmla="*/ 0 w 157"/>
                <a:gd name="T10" fmla="*/ 0 h 56"/>
                <a:gd name="T11" fmla="*/ 157 w 157"/>
                <a:gd name="T12" fmla="*/ 56 h 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7" h="56">
                  <a:moveTo>
                    <a:pt x="157" y="56"/>
                  </a:moveTo>
                  <a:lnTo>
                    <a:pt x="157" y="0"/>
                  </a:lnTo>
                  <a:lnTo>
                    <a:pt x="0" y="0"/>
                  </a:lnTo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3" name="Freeform 20"/>
            <p:cNvSpPr>
              <a:spLocks/>
            </p:cNvSpPr>
            <p:nvPr/>
          </p:nvSpPr>
          <p:spPr bwMode="auto">
            <a:xfrm>
              <a:off x="3501" y="934"/>
              <a:ext cx="63" cy="63"/>
            </a:xfrm>
            <a:custGeom>
              <a:avLst/>
              <a:gdLst>
                <a:gd name="T0" fmla="*/ 32 w 63"/>
                <a:gd name="T1" fmla="*/ 63 h 63"/>
                <a:gd name="T2" fmla="*/ 0 w 63"/>
                <a:gd name="T3" fmla="*/ 0 h 63"/>
                <a:gd name="T4" fmla="*/ 3 w 63"/>
                <a:gd name="T5" fmla="*/ 1 h 63"/>
                <a:gd name="T6" fmla="*/ 7 w 63"/>
                <a:gd name="T7" fmla="*/ 2 h 63"/>
                <a:gd name="T8" fmla="*/ 11 w 63"/>
                <a:gd name="T9" fmla="*/ 4 h 63"/>
                <a:gd name="T10" fmla="*/ 14 w 63"/>
                <a:gd name="T11" fmla="*/ 5 h 63"/>
                <a:gd name="T12" fmla="*/ 18 w 63"/>
                <a:gd name="T13" fmla="*/ 5 h 63"/>
                <a:gd name="T14" fmla="*/ 22 w 63"/>
                <a:gd name="T15" fmla="*/ 7 h 63"/>
                <a:gd name="T16" fmla="*/ 26 w 63"/>
                <a:gd name="T17" fmla="*/ 7 h 63"/>
                <a:gd name="T18" fmla="*/ 29 w 63"/>
                <a:gd name="T19" fmla="*/ 7 h 63"/>
                <a:gd name="T20" fmla="*/ 33 w 63"/>
                <a:gd name="T21" fmla="*/ 7 h 63"/>
                <a:gd name="T22" fmla="*/ 37 w 63"/>
                <a:gd name="T23" fmla="*/ 7 h 63"/>
                <a:gd name="T24" fmla="*/ 41 w 63"/>
                <a:gd name="T25" fmla="*/ 7 h 63"/>
                <a:gd name="T26" fmla="*/ 45 w 63"/>
                <a:gd name="T27" fmla="*/ 5 h 63"/>
                <a:gd name="T28" fmla="*/ 48 w 63"/>
                <a:gd name="T29" fmla="*/ 5 h 63"/>
                <a:gd name="T30" fmla="*/ 52 w 63"/>
                <a:gd name="T31" fmla="*/ 4 h 63"/>
                <a:gd name="T32" fmla="*/ 57 w 63"/>
                <a:gd name="T33" fmla="*/ 2 h 63"/>
                <a:gd name="T34" fmla="*/ 59 w 63"/>
                <a:gd name="T35" fmla="*/ 1 h 63"/>
                <a:gd name="T36" fmla="*/ 63 w 63"/>
                <a:gd name="T37" fmla="*/ 0 h 63"/>
                <a:gd name="T38" fmla="*/ 32 w 63"/>
                <a:gd name="T39" fmla="*/ 63 h 6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3"/>
                <a:gd name="T61" fmla="*/ 0 h 63"/>
                <a:gd name="T62" fmla="*/ 63 w 63"/>
                <a:gd name="T63" fmla="*/ 63 h 6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3" h="63">
                  <a:moveTo>
                    <a:pt x="32" y="63"/>
                  </a:moveTo>
                  <a:lnTo>
                    <a:pt x="0" y="0"/>
                  </a:lnTo>
                  <a:lnTo>
                    <a:pt x="3" y="1"/>
                  </a:lnTo>
                  <a:lnTo>
                    <a:pt x="7" y="2"/>
                  </a:lnTo>
                  <a:lnTo>
                    <a:pt x="11" y="4"/>
                  </a:lnTo>
                  <a:lnTo>
                    <a:pt x="14" y="5"/>
                  </a:lnTo>
                  <a:lnTo>
                    <a:pt x="18" y="5"/>
                  </a:lnTo>
                  <a:lnTo>
                    <a:pt x="22" y="7"/>
                  </a:lnTo>
                  <a:lnTo>
                    <a:pt x="26" y="7"/>
                  </a:lnTo>
                  <a:lnTo>
                    <a:pt x="29" y="7"/>
                  </a:lnTo>
                  <a:lnTo>
                    <a:pt x="33" y="7"/>
                  </a:lnTo>
                  <a:lnTo>
                    <a:pt x="37" y="7"/>
                  </a:lnTo>
                  <a:lnTo>
                    <a:pt x="41" y="7"/>
                  </a:lnTo>
                  <a:lnTo>
                    <a:pt x="45" y="5"/>
                  </a:lnTo>
                  <a:lnTo>
                    <a:pt x="48" y="5"/>
                  </a:lnTo>
                  <a:lnTo>
                    <a:pt x="52" y="4"/>
                  </a:lnTo>
                  <a:lnTo>
                    <a:pt x="57" y="2"/>
                  </a:lnTo>
                  <a:lnTo>
                    <a:pt x="59" y="1"/>
                  </a:lnTo>
                  <a:lnTo>
                    <a:pt x="63" y="0"/>
                  </a:lnTo>
                  <a:lnTo>
                    <a:pt x="32" y="6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4" name="Rectangle 21"/>
            <p:cNvSpPr>
              <a:spLocks noChangeArrowheads="1"/>
            </p:cNvSpPr>
            <p:nvPr/>
          </p:nvSpPr>
          <p:spPr bwMode="auto">
            <a:xfrm>
              <a:off x="3666" y="864"/>
              <a:ext cx="38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 program</a:t>
              </a:r>
              <a:endParaRPr lang="en-US"/>
            </a:p>
          </p:txBody>
        </p:sp>
        <p:sp>
          <p:nvSpPr>
            <p:cNvPr id="29715" name="Rectangle 22"/>
            <p:cNvSpPr>
              <a:spLocks noChangeArrowheads="1"/>
            </p:cNvSpPr>
            <p:nvPr/>
          </p:nvSpPr>
          <p:spPr bwMode="auto">
            <a:xfrm>
              <a:off x="4659" y="1704"/>
              <a:ext cx="207" cy="10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6" name="Rectangle 23"/>
            <p:cNvSpPr>
              <a:spLocks noChangeArrowheads="1"/>
            </p:cNvSpPr>
            <p:nvPr/>
          </p:nvSpPr>
          <p:spPr bwMode="auto">
            <a:xfrm>
              <a:off x="4723" y="1700"/>
              <a:ext cx="8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I1</a:t>
              </a:r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17" name="Freeform 24"/>
            <p:cNvSpPr>
              <a:spLocks/>
            </p:cNvSpPr>
            <p:nvPr/>
          </p:nvSpPr>
          <p:spPr bwMode="auto">
            <a:xfrm>
              <a:off x="3517" y="1080"/>
              <a:ext cx="1245" cy="576"/>
            </a:xfrm>
            <a:custGeom>
              <a:avLst/>
              <a:gdLst>
                <a:gd name="T0" fmla="*/ 0 w 1245"/>
                <a:gd name="T1" fmla="*/ 0 h 576"/>
                <a:gd name="T2" fmla="*/ 0 w 1245"/>
                <a:gd name="T3" fmla="*/ 156 h 576"/>
                <a:gd name="T4" fmla="*/ 1245 w 1245"/>
                <a:gd name="T5" fmla="*/ 156 h 576"/>
                <a:gd name="T6" fmla="*/ 1245 w 1245"/>
                <a:gd name="T7" fmla="*/ 576 h 5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45"/>
                <a:gd name="T13" fmla="*/ 0 h 576"/>
                <a:gd name="T14" fmla="*/ 1245 w 1245"/>
                <a:gd name="T15" fmla="*/ 576 h 5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45" h="576">
                  <a:moveTo>
                    <a:pt x="0" y="0"/>
                  </a:moveTo>
                  <a:lnTo>
                    <a:pt x="0" y="156"/>
                  </a:lnTo>
                  <a:lnTo>
                    <a:pt x="1245" y="156"/>
                  </a:lnTo>
                  <a:lnTo>
                    <a:pt x="1245" y="576"/>
                  </a:lnTo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8" name="Freeform 25"/>
            <p:cNvSpPr>
              <a:spLocks/>
            </p:cNvSpPr>
            <p:nvPr/>
          </p:nvSpPr>
          <p:spPr bwMode="auto">
            <a:xfrm>
              <a:off x="4731" y="1640"/>
              <a:ext cx="63" cy="64"/>
            </a:xfrm>
            <a:custGeom>
              <a:avLst/>
              <a:gdLst>
                <a:gd name="T0" fmla="*/ 31 w 63"/>
                <a:gd name="T1" fmla="*/ 64 h 64"/>
                <a:gd name="T2" fmla="*/ 0 w 63"/>
                <a:gd name="T3" fmla="*/ 0 h 64"/>
                <a:gd name="T4" fmla="*/ 2 w 63"/>
                <a:gd name="T5" fmla="*/ 2 h 64"/>
                <a:gd name="T6" fmla="*/ 6 w 63"/>
                <a:gd name="T7" fmla="*/ 3 h 64"/>
                <a:gd name="T8" fmla="*/ 11 w 63"/>
                <a:gd name="T9" fmla="*/ 4 h 64"/>
                <a:gd name="T10" fmla="*/ 13 w 63"/>
                <a:gd name="T11" fmla="*/ 6 h 64"/>
                <a:gd name="T12" fmla="*/ 18 w 63"/>
                <a:gd name="T13" fmla="*/ 6 h 64"/>
                <a:gd name="T14" fmla="*/ 22 w 63"/>
                <a:gd name="T15" fmla="*/ 7 h 64"/>
                <a:gd name="T16" fmla="*/ 26 w 63"/>
                <a:gd name="T17" fmla="*/ 7 h 64"/>
                <a:gd name="T18" fmla="*/ 29 w 63"/>
                <a:gd name="T19" fmla="*/ 7 h 64"/>
                <a:gd name="T20" fmla="*/ 33 w 63"/>
                <a:gd name="T21" fmla="*/ 7 h 64"/>
                <a:gd name="T22" fmla="*/ 37 w 63"/>
                <a:gd name="T23" fmla="*/ 7 h 64"/>
                <a:gd name="T24" fmla="*/ 41 w 63"/>
                <a:gd name="T25" fmla="*/ 7 h 64"/>
                <a:gd name="T26" fmla="*/ 45 w 63"/>
                <a:gd name="T27" fmla="*/ 6 h 64"/>
                <a:gd name="T28" fmla="*/ 48 w 63"/>
                <a:gd name="T29" fmla="*/ 6 h 64"/>
                <a:gd name="T30" fmla="*/ 52 w 63"/>
                <a:gd name="T31" fmla="*/ 4 h 64"/>
                <a:gd name="T32" fmla="*/ 56 w 63"/>
                <a:gd name="T33" fmla="*/ 3 h 64"/>
                <a:gd name="T34" fmla="*/ 59 w 63"/>
                <a:gd name="T35" fmla="*/ 2 h 64"/>
                <a:gd name="T36" fmla="*/ 63 w 63"/>
                <a:gd name="T37" fmla="*/ 0 h 64"/>
                <a:gd name="T38" fmla="*/ 31 w 63"/>
                <a:gd name="T39" fmla="*/ 64 h 6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3"/>
                <a:gd name="T61" fmla="*/ 0 h 64"/>
                <a:gd name="T62" fmla="*/ 63 w 63"/>
                <a:gd name="T63" fmla="*/ 64 h 6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3" h="64">
                  <a:moveTo>
                    <a:pt x="31" y="64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6" y="3"/>
                  </a:lnTo>
                  <a:lnTo>
                    <a:pt x="11" y="4"/>
                  </a:lnTo>
                  <a:lnTo>
                    <a:pt x="13" y="6"/>
                  </a:lnTo>
                  <a:lnTo>
                    <a:pt x="18" y="6"/>
                  </a:lnTo>
                  <a:lnTo>
                    <a:pt x="22" y="7"/>
                  </a:lnTo>
                  <a:lnTo>
                    <a:pt x="26" y="7"/>
                  </a:lnTo>
                  <a:lnTo>
                    <a:pt x="29" y="7"/>
                  </a:lnTo>
                  <a:lnTo>
                    <a:pt x="33" y="7"/>
                  </a:lnTo>
                  <a:lnTo>
                    <a:pt x="37" y="7"/>
                  </a:lnTo>
                  <a:lnTo>
                    <a:pt x="41" y="7"/>
                  </a:lnTo>
                  <a:lnTo>
                    <a:pt x="45" y="6"/>
                  </a:lnTo>
                  <a:lnTo>
                    <a:pt x="48" y="6"/>
                  </a:lnTo>
                  <a:lnTo>
                    <a:pt x="52" y="4"/>
                  </a:lnTo>
                  <a:lnTo>
                    <a:pt x="56" y="3"/>
                  </a:lnTo>
                  <a:lnTo>
                    <a:pt x="59" y="2"/>
                  </a:lnTo>
                  <a:lnTo>
                    <a:pt x="63" y="0"/>
                  </a:lnTo>
                  <a:lnTo>
                    <a:pt x="31" y="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9" name="Rectangle 26"/>
            <p:cNvSpPr>
              <a:spLocks noChangeArrowheads="1"/>
            </p:cNvSpPr>
            <p:nvPr/>
          </p:nvSpPr>
          <p:spPr bwMode="auto">
            <a:xfrm>
              <a:off x="4912" y="1632"/>
              <a:ext cx="43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instruction</a:t>
              </a:r>
              <a:endParaRPr lang="en-US"/>
            </a:p>
          </p:txBody>
        </p:sp>
        <p:sp>
          <p:nvSpPr>
            <p:cNvPr id="29720" name="Rectangle 27"/>
            <p:cNvSpPr>
              <a:spLocks noChangeArrowheads="1"/>
            </p:cNvSpPr>
            <p:nvPr/>
          </p:nvSpPr>
          <p:spPr bwMode="auto">
            <a:xfrm>
              <a:off x="4912" y="1743"/>
              <a:ext cx="31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register</a:t>
              </a:r>
              <a:endParaRPr lang="en-US"/>
            </a:p>
          </p:txBody>
        </p:sp>
        <p:sp>
          <p:nvSpPr>
            <p:cNvPr id="29721" name="Rectangle 28"/>
            <p:cNvSpPr>
              <a:spLocks noChangeArrowheads="1"/>
            </p:cNvSpPr>
            <p:nvPr/>
          </p:nvSpPr>
          <p:spPr bwMode="auto">
            <a:xfrm>
              <a:off x="2711" y="1288"/>
              <a:ext cx="260" cy="10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2" name="Rectangle 29"/>
            <p:cNvSpPr>
              <a:spLocks noChangeArrowheads="1"/>
            </p:cNvSpPr>
            <p:nvPr/>
          </p:nvSpPr>
          <p:spPr bwMode="auto">
            <a:xfrm>
              <a:off x="2765" y="1284"/>
              <a:ext cx="15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op1</a:t>
              </a:r>
              <a:endParaRPr lang="en-US"/>
            </a:p>
          </p:txBody>
        </p:sp>
        <p:sp>
          <p:nvSpPr>
            <p:cNvPr id="29723" name="Rectangle 30"/>
            <p:cNvSpPr>
              <a:spLocks noChangeArrowheads="1"/>
            </p:cNvSpPr>
            <p:nvPr/>
          </p:nvSpPr>
          <p:spPr bwMode="auto">
            <a:xfrm>
              <a:off x="2711" y="1392"/>
              <a:ext cx="260" cy="10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4" name="Rectangle 31"/>
            <p:cNvSpPr>
              <a:spLocks noChangeArrowheads="1"/>
            </p:cNvSpPr>
            <p:nvPr/>
          </p:nvSpPr>
          <p:spPr bwMode="auto">
            <a:xfrm>
              <a:off x="2765" y="1388"/>
              <a:ext cx="15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op2</a:t>
              </a:r>
              <a:endParaRPr lang="en-US"/>
            </a:p>
          </p:txBody>
        </p:sp>
        <p:sp>
          <p:nvSpPr>
            <p:cNvPr id="29725" name="Rectangle 32"/>
            <p:cNvSpPr>
              <a:spLocks noChangeArrowheads="1"/>
            </p:cNvSpPr>
            <p:nvPr/>
          </p:nvSpPr>
          <p:spPr bwMode="auto">
            <a:xfrm>
              <a:off x="2711" y="1496"/>
              <a:ext cx="260" cy="10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6" name="Rectangle 33"/>
            <p:cNvSpPr>
              <a:spLocks noChangeArrowheads="1"/>
            </p:cNvSpPr>
            <p:nvPr/>
          </p:nvSpPr>
          <p:spPr bwMode="auto">
            <a:xfrm>
              <a:off x="2711" y="1600"/>
              <a:ext cx="260" cy="10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7" name="Rectangle 34"/>
            <p:cNvSpPr>
              <a:spLocks noChangeArrowheads="1"/>
            </p:cNvSpPr>
            <p:nvPr/>
          </p:nvSpPr>
          <p:spPr bwMode="auto">
            <a:xfrm>
              <a:off x="2711" y="1704"/>
              <a:ext cx="260" cy="10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8" name="Rectangle 35"/>
            <p:cNvSpPr>
              <a:spLocks noChangeArrowheads="1"/>
            </p:cNvSpPr>
            <p:nvPr/>
          </p:nvSpPr>
          <p:spPr bwMode="auto">
            <a:xfrm>
              <a:off x="2682" y="1172"/>
              <a:ext cx="34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memory</a:t>
              </a:r>
              <a:endParaRPr lang="en-US"/>
            </a:p>
          </p:txBody>
        </p:sp>
        <p:sp>
          <p:nvSpPr>
            <p:cNvPr id="29729" name="Rectangle 36"/>
            <p:cNvSpPr>
              <a:spLocks noChangeArrowheads="1"/>
            </p:cNvSpPr>
            <p:nvPr/>
          </p:nvSpPr>
          <p:spPr bwMode="auto">
            <a:xfrm>
              <a:off x="4038" y="1129"/>
              <a:ext cx="20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fetch</a:t>
              </a:r>
              <a:endParaRPr lang="en-US"/>
            </a:p>
          </p:txBody>
        </p:sp>
        <p:sp>
          <p:nvSpPr>
            <p:cNvPr id="29730" name="Rectangle 37"/>
            <p:cNvSpPr>
              <a:spLocks noChangeArrowheads="1"/>
            </p:cNvSpPr>
            <p:nvPr/>
          </p:nvSpPr>
          <p:spPr bwMode="auto">
            <a:xfrm>
              <a:off x="4087" y="2224"/>
              <a:ext cx="415" cy="29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1" name="Rectangle 38"/>
            <p:cNvSpPr>
              <a:spLocks noChangeArrowheads="1"/>
            </p:cNvSpPr>
            <p:nvPr/>
          </p:nvSpPr>
          <p:spPr bwMode="auto">
            <a:xfrm>
              <a:off x="4205" y="2316"/>
              <a:ext cx="18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ALU</a:t>
              </a:r>
              <a:endParaRPr lang="en-US"/>
            </a:p>
          </p:txBody>
        </p:sp>
        <p:sp>
          <p:nvSpPr>
            <p:cNvPr id="29732" name="Freeform 39"/>
            <p:cNvSpPr>
              <a:spLocks/>
            </p:cNvSpPr>
            <p:nvPr/>
          </p:nvSpPr>
          <p:spPr bwMode="auto">
            <a:xfrm>
              <a:off x="4551" y="1808"/>
              <a:ext cx="211" cy="563"/>
            </a:xfrm>
            <a:custGeom>
              <a:avLst/>
              <a:gdLst>
                <a:gd name="T0" fmla="*/ 211 w 211"/>
                <a:gd name="T1" fmla="*/ 0 h 563"/>
                <a:gd name="T2" fmla="*/ 211 w 211"/>
                <a:gd name="T3" fmla="*/ 563 h 563"/>
                <a:gd name="T4" fmla="*/ 0 w 211"/>
                <a:gd name="T5" fmla="*/ 563 h 563"/>
                <a:gd name="T6" fmla="*/ 0 60000 65536"/>
                <a:gd name="T7" fmla="*/ 0 60000 65536"/>
                <a:gd name="T8" fmla="*/ 0 60000 65536"/>
                <a:gd name="T9" fmla="*/ 0 w 211"/>
                <a:gd name="T10" fmla="*/ 0 h 563"/>
                <a:gd name="T11" fmla="*/ 211 w 211"/>
                <a:gd name="T12" fmla="*/ 563 h 5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" h="563">
                  <a:moveTo>
                    <a:pt x="211" y="0"/>
                  </a:moveTo>
                  <a:lnTo>
                    <a:pt x="211" y="563"/>
                  </a:lnTo>
                  <a:lnTo>
                    <a:pt x="0" y="563"/>
                  </a:lnTo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3" name="Freeform 40"/>
            <p:cNvSpPr>
              <a:spLocks/>
            </p:cNvSpPr>
            <p:nvPr/>
          </p:nvSpPr>
          <p:spPr bwMode="auto">
            <a:xfrm>
              <a:off x="4502" y="2339"/>
              <a:ext cx="64" cy="64"/>
            </a:xfrm>
            <a:custGeom>
              <a:avLst/>
              <a:gdLst>
                <a:gd name="T0" fmla="*/ 0 w 64"/>
                <a:gd name="T1" fmla="*/ 32 h 64"/>
                <a:gd name="T2" fmla="*/ 64 w 64"/>
                <a:gd name="T3" fmla="*/ 0 h 64"/>
                <a:gd name="T4" fmla="*/ 62 w 64"/>
                <a:gd name="T5" fmla="*/ 4 h 64"/>
                <a:gd name="T6" fmla="*/ 61 w 64"/>
                <a:gd name="T7" fmla="*/ 7 h 64"/>
                <a:gd name="T8" fmla="*/ 60 w 64"/>
                <a:gd name="T9" fmla="*/ 11 h 64"/>
                <a:gd name="T10" fmla="*/ 58 w 64"/>
                <a:gd name="T11" fmla="*/ 15 h 64"/>
                <a:gd name="T12" fmla="*/ 58 w 64"/>
                <a:gd name="T13" fmla="*/ 18 h 64"/>
                <a:gd name="T14" fmla="*/ 57 w 64"/>
                <a:gd name="T15" fmla="*/ 22 h 64"/>
                <a:gd name="T16" fmla="*/ 57 w 64"/>
                <a:gd name="T17" fmla="*/ 26 h 64"/>
                <a:gd name="T18" fmla="*/ 57 w 64"/>
                <a:gd name="T19" fmla="*/ 30 h 64"/>
                <a:gd name="T20" fmla="*/ 57 w 64"/>
                <a:gd name="T21" fmla="*/ 35 h 64"/>
                <a:gd name="T22" fmla="*/ 57 w 64"/>
                <a:gd name="T23" fmla="*/ 37 h 64"/>
                <a:gd name="T24" fmla="*/ 57 w 64"/>
                <a:gd name="T25" fmla="*/ 42 h 64"/>
                <a:gd name="T26" fmla="*/ 58 w 64"/>
                <a:gd name="T27" fmla="*/ 46 h 64"/>
                <a:gd name="T28" fmla="*/ 58 w 64"/>
                <a:gd name="T29" fmla="*/ 50 h 64"/>
                <a:gd name="T30" fmla="*/ 60 w 64"/>
                <a:gd name="T31" fmla="*/ 53 h 64"/>
                <a:gd name="T32" fmla="*/ 61 w 64"/>
                <a:gd name="T33" fmla="*/ 57 h 64"/>
                <a:gd name="T34" fmla="*/ 62 w 64"/>
                <a:gd name="T35" fmla="*/ 61 h 64"/>
                <a:gd name="T36" fmla="*/ 64 w 64"/>
                <a:gd name="T37" fmla="*/ 64 h 64"/>
                <a:gd name="T38" fmla="*/ 0 w 64"/>
                <a:gd name="T39" fmla="*/ 32 h 6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4"/>
                <a:gd name="T61" fmla="*/ 0 h 64"/>
                <a:gd name="T62" fmla="*/ 64 w 64"/>
                <a:gd name="T63" fmla="*/ 64 h 6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4" h="64">
                  <a:moveTo>
                    <a:pt x="0" y="32"/>
                  </a:moveTo>
                  <a:lnTo>
                    <a:pt x="64" y="0"/>
                  </a:lnTo>
                  <a:lnTo>
                    <a:pt x="62" y="4"/>
                  </a:lnTo>
                  <a:lnTo>
                    <a:pt x="61" y="7"/>
                  </a:lnTo>
                  <a:lnTo>
                    <a:pt x="60" y="11"/>
                  </a:lnTo>
                  <a:lnTo>
                    <a:pt x="58" y="15"/>
                  </a:lnTo>
                  <a:lnTo>
                    <a:pt x="58" y="18"/>
                  </a:lnTo>
                  <a:lnTo>
                    <a:pt x="57" y="22"/>
                  </a:lnTo>
                  <a:lnTo>
                    <a:pt x="57" y="26"/>
                  </a:lnTo>
                  <a:lnTo>
                    <a:pt x="57" y="30"/>
                  </a:lnTo>
                  <a:lnTo>
                    <a:pt x="57" y="35"/>
                  </a:lnTo>
                  <a:lnTo>
                    <a:pt x="57" y="37"/>
                  </a:lnTo>
                  <a:lnTo>
                    <a:pt x="57" y="42"/>
                  </a:lnTo>
                  <a:lnTo>
                    <a:pt x="58" y="46"/>
                  </a:lnTo>
                  <a:lnTo>
                    <a:pt x="58" y="50"/>
                  </a:lnTo>
                  <a:lnTo>
                    <a:pt x="60" y="53"/>
                  </a:lnTo>
                  <a:lnTo>
                    <a:pt x="61" y="57"/>
                  </a:lnTo>
                  <a:lnTo>
                    <a:pt x="62" y="61"/>
                  </a:lnTo>
                  <a:lnTo>
                    <a:pt x="64" y="64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4" name="Rectangle 41"/>
            <p:cNvSpPr>
              <a:spLocks noChangeArrowheads="1"/>
            </p:cNvSpPr>
            <p:nvPr/>
          </p:nvSpPr>
          <p:spPr bwMode="auto">
            <a:xfrm>
              <a:off x="3568" y="1600"/>
              <a:ext cx="260" cy="10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5" name="Rectangle 42"/>
            <p:cNvSpPr>
              <a:spLocks noChangeArrowheads="1"/>
            </p:cNvSpPr>
            <p:nvPr/>
          </p:nvSpPr>
          <p:spPr bwMode="auto">
            <a:xfrm>
              <a:off x="3568" y="1704"/>
              <a:ext cx="260" cy="10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6" name="Rectangle 43"/>
            <p:cNvSpPr>
              <a:spLocks noChangeArrowheads="1"/>
            </p:cNvSpPr>
            <p:nvPr/>
          </p:nvSpPr>
          <p:spPr bwMode="auto">
            <a:xfrm>
              <a:off x="3568" y="1808"/>
              <a:ext cx="260" cy="10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7" name="Rectangle 44"/>
            <p:cNvSpPr>
              <a:spLocks noChangeArrowheads="1"/>
            </p:cNvSpPr>
            <p:nvPr/>
          </p:nvSpPr>
          <p:spPr bwMode="auto">
            <a:xfrm>
              <a:off x="3568" y="1912"/>
              <a:ext cx="260" cy="10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8" name="Rectangle 45"/>
            <p:cNvSpPr>
              <a:spLocks noChangeArrowheads="1"/>
            </p:cNvSpPr>
            <p:nvPr/>
          </p:nvSpPr>
          <p:spPr bwMode="auto">
            <a:xfrm>
              <a:off x="3519" y="1471"/>
              <a:ext cx="36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registers</a:t>
              </a:r>
              <a:endParaRPr lang="en-US"/>
            </a:p>
          </p:txBody>
        </p:sp>
        <p:sp>
          <p:nvSpPr>
            <p:cNvPr id="29739" name="Freeform 46"/>
            <p:cNvSpPr>
              <a:spLocks/>
            </p:cNvSpPr>
            <p:nvPr/>
          </p:nvSpPr>
          <p:spPr bwMode="auto">
            <a:xfrm>
              <a:off x="2971" y="1340"/>
              <a:ext cx="1480" cy="108"/>
            </a:xfrm>
            <a:custGeom>
              <a:avLst/>
              <a:gdLst>
                <a:gd name="T0" fmla="*/ 0 w 1480"/>
                <a:gd name="T1" fmla="*/ 0 h 108"/>
                <a:gd name="T2" fmla="*/ 1480 w 1480"/>
                <a:gd name="T3" fmla="*/ 0 h 108"/>
                <a:gd name="T4" fmla="*/ 1480 w 1480"/>
                <a:gd name="T5" fmla="*/ 108 h 108"/>
                <a:gd name="T6" fmla="*/ 0 60000 65536"/>
                <a:gd name="T7" fmla="*/ 0 60000 65536"/>
                <a:gd name="T8" fmla="*/ 0 60000 65536"/>
                <a:gd name="T9" fmla="*/ 0 w 1480"/>
                <a:gd name="T10" fmla="*/ 0 h 108"/>
                <a:gd name="T11" fmla="*/ 1480 w 1480"/>
                <a:gd name="T12" fmla="*/ 108 h 1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80" h="108">
                  <a:moveTo>
                    <a:pt x="0" y="0"/>
                  </a:moveTo>
                  <a:lnTo>
                    <a:pt x="1480" y="0"/>
                  </a:lnTo>
                  <a:lnTo>
                    <a:pt x="1480" y="108"/>
                  </a:lnTo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0" name="Freeform 47"/>
            <p:cNvSpPr>
              <a:spLocks/>
            </p:cNvSpPr>
            <p:nvPr/>
          </p:nvSpPr>
          <p:spPr bwMode="auto">
            <a:xfrm>
              <a:off x="4419" y="1432"/>
              <a:ext cx="64" cy="64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0 h 64"/>
                <a:gd name="T4" fmla="*/ 3 w 64"/>
                <a:gd name="T5" fmla="*/ 2 h 64"/>
                <a:gd name="T6" fmla="*/ 7 w 64"/>
                <a:gd name="T7" fmla="*/ 3 h 64"/>
                <a:gd name="T8" fmla="*/ 11 w 64"/>
                <a:gd name="T9" fmla="*/ 5 h 64"/>
                <a:gd name="T10" fmla="*/ 14 w 64"/>
                <a:gd name="T11" fmla="*/ 6 h 64"/>
                <a:gd name="T12" fmla="*/ 18 w 64"/>
                <a:gd name="T13" fmla="*/ 6 h 64"/>
                <a:gd name="T14" fmla="*/ 22 w 64"/>
                <a:gd name="T15" fmla="*/ 7 h 64"/>
                <a:gd name="T16" fmla="*/ 26 w 64"/>
                <a:gd name="T17" fmla="*/ 7 h 64"/>
                <a:gd name="T18" fmla="*/ 29 w 64"/>
                <a:gd name="T19" fmla="*/ 7 h 64"/>
                <a:gd name="T20" fmla="*/ 33 w 64"/>
                <a:gd name="T21" fmla="*/ 7 h 64"/>
                <a:gd name="T22" fmla="*/ 38 w 64"/>
                <a:gd name="T23" fmla="*/ 7 h 64"/>
                <a:gd name="T24" fmla="*/ 42 w 64"/>
                <a:gd name="T25" fmla="*/ 7 h 64"/>
                <a:gd name="T26" fmla="*/ 46 w 64"/>
                <a:gd name="T27" fmla="*/ 6 h 64"/>
                <a:gd name="T28" fmla="*/ 49 w 64"/>
                <a:gd name="T29" fmla="*/ 6 h 64"/>
                <a:gd name="T30" fmla="*/ 53 w 64"/>
                <a:gd name="T31" fmla="*/ 5 h 64"/>
                <a:gd name="T32" fmla="*/ 57 w 64"/>
                <a:gd name="T33" fmla="*/ 3 h 64"/>
                <a:gd name="T34" fmla="*/ 60 w 64"/>
                <a:gd name="T35" fmla="*/ 2 h 64"/>
                <a:gd name="T36" fmla="*/ 64 w 64"/>
                <a:gd name="T37" fmla="*/ 0 h 64"/>
                <a:gd name="T38" fmla="*/ 32 w 64"/>
                <a:gd name="T39" fmla="*/ 64 h 6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4"/>
                <a:gd name="T61" fmla="*/ 0 h 64"/>
                <a:gd name="T62" fmla="*/ 64 w 64"/>
                <a:gd name="T63" fmla="*/ 64 h 6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4" h="64">
                  <a:moveTo>
                    <a:pt x="32" y="64"/>
                  </a:moveTo>
                  <a:lnTo>
                    <a:pt x="0" y="0"/>
                  </a:lnTo>
                  <a:lnTo>
                    <a:pt x="3" y="2"/>
                  </a:lnTo>
                  <a:lnTo>
                    <a:pt x="7" y="3"/>
                  </a:lnTo>
                  <a:lnTo>
                    <a:pt x="11" y="5"/>
                  </a:lnTo>
                  <a:lnTo>
                    <a:pt x="14" y="6"/>
                  </a:lnTo>
                  <a:lnTo>
                    <a:pt x="18" y="6"/>
                  </a:lnTo>
                  <a:lnTo>
                    <a:pt x="22" y="7"/>
                  </a:lnTo>
                  <a:lnTo>
                    <a:pt x="26" y="7"/>
                  </a:lnTo>
                  <a:lnTo>
                    <a:pt x="29" y="7"/>
                  </a:lnTo>
                  <a:lnTo>
                    <a:pt x="33" y="7"/>
                  </a:lnTo>
                  <a:lnTo>
                    <a:pt x="38" y="7"/>
                  </a:lnTo>
                  <a:lnTo>
                    <a:pt x="42" y="7"/>
                  </a:lnTo>
                  <a:lnTo>
                    <a:pt x="46" y="6"/>
                  </a:lnTo>
                  <a:lnTo>
                    <a:pt x="49" y="6"/>
                  </a:lnTo>
                  <a:lnTo>
                    <a:pt x="53" y="5"/>
                  </a:lnTo>
                  <a:lnTo>
                    <a:pt x="57" y="3"/>
                  </a:lnTo>
                  <a:lnTo>
                    <a:pt x="60" y="2"/>
                  </a:lnTo>
                  <a:lnTo>
                    <a:pt x="64" y="0"/>
                  </a:lnTo>
                  <a:lnTo>
                    <a:pt x="32" y="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1" name="Freeform 48"/>
            <p:cNvSpPr>
              <a:spLocks/>
            </p:cNvSpPr>
            <p:nvPr/>
          </p:nvSpPr>
          <p:spPr bwMode="auto">
            <a:xfrm>
              <a:off x="4217" y="2518"/>
              <a:ext cx="156" cy="156"/>
            </a:xfrm>
            <a:custGeom>
              <a:avLst/>
              <a:gdLst>
                <a:gd name="T0" fmla="*/ 78 w 156"/>
                <a:gd name="T1" fmla="*/ 156 h 156"/>
                <a:gd name="T2" fmla="*/ 156 w 156"/>
                <a:gd name="T3" fmla="*/ 111 h 156"/>
                <a:gd name="T4" fmla="*/ 104 w 156"/>
                <a:gd name="T5" fmla="*/ 111 h 156"/>
                <a:gd name="T6" fmla="*/ 104 w 156"/>
                <a:gd name="T7" fmla="*/ 0 h 156"/>
                <a:gd name="T8" fmla="*/ 51 w 156"/>
                <a:gd name="T9" fmla="*/ 0 h 156"/>
                <a:gd name="T10" fmla="*/ 51 w 156"/>
                <a:gd name="T11" fmla="*/ 111 h 156"/>
                <a:gd name="T12" fmla="*/ 0 w 156"/>
                <a:gd name="T13" fmla="*/ 111 h 156"/>
                <a:gd name="T14" fmla="*/ 78 w 156"/>
                <a:gd name="T15" fmla="*/ 156 h 15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6"/>
                <a:gd name="T25" fmla="*/ 0 h 156"/>
                <a:gd name="T26" fmla="*/ 156 w 156"/>
                <a:gd name="T27" fmla="*/ 156 h 15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6" h="156">
                  <a:moveTo>
                    <a:pt x="78" y="156"/>
                  </a:moveTo>
                  <a:lnTo>
                    <a:pt x="156" y="111"/>
                  </a:lnTo>
                  <a:lnTo>
                    <a:pt x="104" y="111"/>
                  </a:lnTo>
                  <a:lnTo>
                    <a:pt x="104" y="0"/>
                  </a:lnTo>
                  <a:lnTo>
                    <a:pt x="51" y="0"/>
                  </a:lnTo>
                  <a:lnTo>
                    <a:pt x="51" y="111"/>
                  </a:lnTo>
                  <a:lnTo>
                    <a:pt x="0" y="111"/>
                  </a:lnTo>
                  <a:lnTo>
                    <a:pt x="78" y="15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2" name="Rectangle 49"/>
            <p:cNvSpPr>
              <a:spLocks noChangeArrowheads="1"/>
            </p:cNvSpPr>
            <p:nvPr/>
          </p:nvSpPr>
          <p:spPr bwMode="auto">
            <a:xfrm rot="-5400000">
              <a:off x="2690" y="2184"/>
              <a:ext cx="20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write</a:t>
              </a:r>
              <a:endParaRPr lang="en-US"/>
            </a:p>
          </p:txBody>
        </p:sp>
        <p:sp>
          <p:nvSpPr>
            <p:cNvPr id="29743" name="Freeform 50"/>
            <p:cNvSpPr>
              <a:spLocks/>
            </p:cNvSpPr>
            <p:nvPr/>
          </p:nvSpPr>
          <p:spPr bwMode="auto">
            <a:xfrm>
              <a:off x="2841" y="1857"/>
              <a:ext cx="1454" cy="887"/>
            </a:xfrm>
            <a:custGeom>
              <a:avLst/>
              <a:gdLst>
                <a:gd name="T0" fmla="*/ 1454 w 1454"/>
                <a:gd name="T1" fmla="*/ 887 h 887"/>
                <a:gd name="T2" fmla="*/ 0 w 1454"/>
                <a:gd name="T3" fmla="*/ 887 h 887"/>
                <a:gd name="T4" fmla="*/ 0 w 1454"/>
                <a:gd name="T5" fmla="*/ 0 h 887"/>
                <a:gd name="T6" fmla="*/ 0 60000 65536"/>
                <a:gd name="T7" fmla="*/ 0 60000 65536"/>
                <a:gd name="T8" fmla="*/ 0 60000 65536"/>
                <a:gd name="T9" fmla="*/ 0 w 1454"/>
                <a:gd name="T10" fmla="*/ 0 h 887"/>
                <a:gd name="T11" fmla="*/ 1454 w 1454"/>
                <a:gd name="T12" fmla="*/ 887 h 8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54" h="887">
                  <a:moveTo>
                    <a:pt x="1454" y="887"/>
                  </a:moveTo>
                  <a:lnTo>
                    <a:pt x="0" y="887"/>
                  </a:lnTo>
                  <a:lnTo>
                    <a:pt x="0" y="0"/>
                  </a:lnTo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4" name="Freeform 51"/>
            <p:cNvSpPr>
              <a:spLocks/>
            </p:cNvSpPr>
            <p:nvPr/>
          </p:nvSpPr>
          <p:spPr bwMode="auto">
            <a:xfrm>
              <a:off x="2809" y="1808"/>
              <a:ext cx="64" cy="64"/>
            </a:xfrm>
            <a:custGeom>
              <a:avLst/>
              <a:gdLst>
                <a:gd name="T0" fmla="*/ 32 w 64"/>
                <a:gd name="T1" fmla="*/ 0 h 64"/>
                <a:gd name="T2" fmla="*/ 64 w 64"/>
                <a:gd name="T3" fmla="*/ 64 h 64"/>
                <a:gd name="T4" fmla="*/ 61 w 64"/>
                <a:gd name="T5" fmla="*/ 62 h 64"/>
                <a:gd name="T6" fmla="*/ 57 w 64"/>
                <a:gd name="T7" fmla="*/ 61 h 64"/>
                <a:gd name="T8" fmla="*/ 53 w 64"/>
                <a:gd name="T9" fmla="*/ 60 h 64"/>
                <a:gd name="T10" fmla="*/ 50 w 64"/>
                <a:gd name="T11" fmla="*/ 58 h 64"/>
                <a:gd name="T12" fmla="*/ 46 w 64"/>
                <a:gd name="T13" fmla="*/ 57 h 64"/>
                <a:gd name="T14" fmla="*/ 42 w 64"/>
                <a:gd name="T15" fmla="*/ 57 h 64"/>
                <a:gd name="T16" fmla="*/ 38 w 64"/>
                <a:gd name="T17" fmla="*/ 57 h 64"/>
                <a:gd name="T18" fmla="*/ 35 w 64"/>
                <a:gd name="T19" fmla="*/ 55 h 64"/>
                <a:gd name="T20" fmla="*/ 31 w 64"/>
                <a:gd name="T21" fmla="*/ 55 h 64"/>
                <a:gd name="T22" fmla="*/ 27 w 64"/>
                <a:gd name="T23" fmla="*/ 57 h 64"/>
                <a:gd name="T24" fmla="*/ 22 w 64"/>
                <a:gd name="T25" fmla="*/ 57 h 64"/>
                <a:gd name="T26" fmla="*/ 18 w 64"/>
                <a:gd name="T27" fmla="*/ 57 h 64"/>
                <a:gd name="T28" fmla="*/ 16 w 64"/>
                <a:gd name="T29" fmla="*/ 58 h 64"/>
                <a:gd name="T30" fmla="*/ 11 w 64"/>
                <a:gd name="T31" fmla="*/ 60 h 64"/>
                <a:gd name="T32" fmla="*/ 7 w 64"/>
                <a:gd name="T33" fmla="*/ 61 h 64"/>
                <a:gd name="T34" fmla="*/ 4 w 64"/>
                <a:gd name="T35" fmla="*/ 62 h 64"/>
                <a:gd name="T36" fmla="*/ 0 w 64"/>
                <a:gd name="T37" fmla="*/ 64 h 64"/>
                <a:gd name="T38" fmla="*/ 32 w 64"/>
                <a:gd name="T39" fmla="*/ 0 h 6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4"/>
                <a:gd name="T61" fmla="*/ 0 h 64"/>
                <a:gd name="T62" fmla="*/ 64 w 64"/>
                <a:gd name="T63" fmla="*/ 64 h 6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4" h="64">
                  <a:moveTo>
                    <a:pt x="32" y="0"/>
                  </a:moveTo>
                  <a:lnTo>
                    <a:pt x="64" y="64"/>
                  </a:lnTo>
                  <a:lnTo>
                    <a:pt x="61" y="62"/>
                  </a:lnTo>
                  <a:lnTo>
                    <a:pt x="57" y="61"/>
                  </a:lnTo>
                  <a:lnTo>
                    <a:pt x="53" y="60"/>
                  </a:lnTo>
                  <a:lnTo>
                    <a:pt x="50" y="58"/>
                  </a:lnTo>
                  <a:lnTo>
                    <a:pt x="46" y="57"/>
                  </a:lnTo>
                  <a:lnTo>
                    <a:pt x="42" y="57"/>
                  </a:lnTo>
                  <a:lnTo>
                    <a:pt x="38" y="57"/>
                  </a:lnTo>
                  <a:lnTo>
                    <a:pt x="35" y="55"/>
                  </a:lnTo>
                  <a:lnTo>
                    <a:pt x="31" y="55"/>
                  </a:lnTo>
                  <a:lnTo>
                    <a:pt x="27" y="57"/>
                  </a:lnTo>
                  <a:lnTo>
                    <a:pt x="22" y="57"/>
                  </a:lnTo>
                  <a:lnTo>
                    <a:pt x="18" y="57"/>
                  </a:lnTo>
                  <a:lnTo>
                    <a:pt x="16" y="58"/>
                  </a:lnTo>
                  <a:lnTo>
                    <a:pt x="11" y="60"/>
                  </a:lnTo>
                  <a:lnTo>
                    <a:pt x="7" y="61"/>
                  </a:lnTo>
                  <a:lnTo>
                    <a:pt x="4" y="62"/>
                  </a:lnTo>
                  <a:lnTo>
                    <a:pt x="0" y="6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5" name="Rectangle 52"/>
            <p:cNvSpPr>
              <a:spLocks noChangeArrowheads="1"/>
            </p:cNvSpPr>
            <p:nvPr/>
          </p:nvSpPr>
          <p:spPr bwMode="auto">
            <a:xfrm rot="5400000">
              <a:off x="4658" y="2055"/>
              <a:ext cx="31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decode</a:t>
              </a:r>
              <a:endParaRPr lang="en-US"/>
            </a:p>
          </p:txBody>
        </p:sp>
        <p:sp>
          <p:nvSpPr>
            <p:cNvPr id="29746" name="Rectangle 53"/>
            <p:cNvSpPr>
              <a:spLocks noChangeArrowheads="1"/>
            </p:cNvSpPr>
            <p:nvPr/>
          </p:nvSpPr>
          <p:spPr bwMode="auto">
            <a:xfrm>
              <a:off x="4342" y="2519"/>
              <a:ext cx="33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execute</a:t>
              </a:r>
              <a:endParaRPr lang="en-US"/>
            </a:p>
          </p:txBody>
        </p:sp>
        <p:sp>
          <p:nvSpPr>
            <p:cNvPr id="29747" name="Freeform 54"/>
            <p:cNvSpPr>
              <a:spLocks/>
            </p:cNvSpPr>
            <p:nvPr/>
          </p:nvSpPr>
          <p:spPr bwMode="auto">
            <a:xfrm>
              <a:off x="3698" y="2016"/>
              <a:ext cx="493" cy="159"/>
            </a:xfrm>
            <a:custGeom>
              <a:avLst/>
              <a:gdLst>
                <a:gd name="T0" fmla="*/ 0 w 493"/>
                <a:gd name="T1" fmla="*/ 0 h 159"/>
                <a:gd name="T2" fmla="*/ 0 w 493"/>
                <a:gd name="T3" fmla="*/ 51 h 159"/>
                <a:gd name="T4" fmla="*/ 493 w 493"/>
                <a:gd name="T5" fmla="*/ 51 h 159"/>
                <a:gd name="T6" fmla="*/ 493 w 493"/>
                <a:gd name="T7" fmla="*/ 159 h 1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3"/>
                <a:gd name="T13" fmla="*/ 0 h 159"/>
                <a:gd name="T14" fmla="*/ 493 w 493"/>
                <a:gd name="T15" fmla="*/ 159 h 1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3" h="159">
                  <a:moveTo>
                    <a:pt x="0" y="0"/>
                  </a:moveTo>
                  <a:lnTo>
                    <a:pt x="0" y="51"/>
                  </a:lnTo>
                  <a:lnTo>
                    <a:pt x="493" y="51"/>
                  </a:lnTo>
                  <a:lnTo>
                    <a:pt x="493" y="159"/>
                  </a:lnTo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8" name="Freeform 55"/>
            <p:cNvSpPr>
              <a:spLocks/>
            </p:cNvSpPr>
            <p:nvPr/>
          </p:nvSpPr>
          <p:spPr bwMode="auto">
            <a:xfrm>
              <a:off x="4159" y="2160"/>
              <a:ext cx="64" cy="64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0 h 64"/>
                <a:gd name="T4" fmla="*/ 4 w 64"/>
                <a:gd name="T5" fmla="*/ 2 h 64"/>
                <a:gd name="T6" fmla="*/ 7 w 64"/>
                <a:gd name="T7" fmla="*/ 3 h 64"/>
                <a:gd name="T8" fmla="*/ 11 w 64"/>
                <a:gd name="T9" fmla="*/ 4 h 64"/>
                <a:gd name="T10" fmla="*/ 15 w 64"/>
                <a:gd name="T11" fmla="*/ 6 h 64"/>
                <a:gd name="T12" fmla="*/ 18 w 64"/>
                <a:gd name="T13" fmla="*/ 6 h 64"/>
                <a:gd name="T14" fmla="*/ 22 w 64"/>
                <a:gd name="T15" fmla="*/ 7 h 64"/>
                <a:gd name="T16" fmla="*/ 26 w 64"/>
                <a:gd name="T17" fmla="*/ 7 h 64"/>
                <a:gd name="T18" fmla="*/ 30 w 64"/>
                <a:gd name="T19" fmla="*/ 7 h 64"/>
                <a:gd name="T20" fmla="*/ 35 w 64"/>
                <a:gd name="T21" fmla="*/ 7 h 64"/>
                <a:gd name="T22" fmla="*/ 37 w 64"/>
                <a:gd name="T23" fmla="*/ 7 h 64"/>
                <a:gd name="T24" fmla="*/ 41 w 64"/>
                <a:gd name="T25" fmla="*/ 7 h 64"/>
                <a:gd name="T26" fmla="*/ 46 w 64"/>
                <a:gd name="T27" fmla="*/ 6 h 64"/>
                <a:gd name="T28" fmla="*/ 50 w 64"/>
                <a:gd name="T29" fmla="*/ 6 h 64"/>
                <a:gd name="T30" fmla="*/ 52 w 64"/>
                <a:gd name="T31" fmla="*/ 4 h 64"/>
                <a:gd name="T32" fmla="*/ 57 w 64"/>
                <a:gd name="T33" fmla="*/ 3 h 64"/>
                <a:gd name="T34" fmla="*/ 61 w 64"/>
                <a:gd name="T35" fmla="*/ 2 h 64"/>
                <a:gd name="T36" fmla="*/ 64 w 64"/>
                <a:gd name="T37" fmla="*/ 0 h 64"/>
                <a:gd name="T38" fmla="*/ 32 w 64"/>
                <a:gd name="T39" fmla="*/ 64 h 6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4"/>
                <a:gd name="T61" fmla="*/ 0 h 64"/>
                <a:gd name="T62" fmla="*/ 64 w 64"/>
                <a:gd name="T63" fmla="*/ 64 h 6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4" h="64">
                  <a:moveTo>
                    <a:pt x="32" y="64"/>
                  </a:moveTo>
                  <a:lnTo>
                    <a:pt x="0" y="0"/>
                  </a:lnTo>
                  <a:lnTo>
                    <a:pt x="4" y="2"/>
                  </a:lnTo>
                  <a:lnTo>
                    <a:pt x="7" y="3"/>
                  </a:lnTo>
                  <a:lnTo>
                    <a:pt x="11" y="4"/>
                  </a:lnTo>
                  <a:lnTo>
                    <a:pt x="15" y="6"/>
                  </a:lnTo>
                  <a:lnTo>
                    <a:pt x="18" y="6"/>
                  </a:lnTo>
                  <a:lnTo>
                    <a:pt x="22" y="7"/>
                  </a:lnTo>
                  <a:lnTo>
                    <a:pt x="26" y="7"/>
                  </a:lnTo>
                  <a:lnTo>
                    <a:pt x="30" y="7"/>
                  </a:lnTo>
                  <a:lnTo>
                    <a:pt x="35" y="7"/>
                  </a:lnTo>
                  <a:lnTo>
                    <a:pt x="37" y="7"/>
                  </a:lnTo>
                  <a:lnTo>
                    <a:pt x="41" y="7"/>
                  </a:lnTo>
                  <a:lnTo>
                    <a:pt x="46" y="6"/>
                  </a:lnTo>
                  <a:lnTo>
                    <a:pt x="50" y="6"/>
                  </a:lnTo>
                  <a:lnTo>
                    <a:pt x="52" y="4"/>
                  </a:lnTo>
                  <a:lnTo>
                    <a:pt x="57" y="3"/>
                  </a:lnTo>
                  <a:lnTo>
                    <a:pt x="61" y="2"/>
                  </a:lnTo>
                  <a:lnTo>
                    <a:pt x="64" y="0"/>
                  </a:lnTo>
                  <a:lnTo>
                    <a:pt x="32" y="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9" name="Freeform 56"/>
            <p:cNvSpPr>
              <a:spLocks/>
            </p:cNvSpPr>
            <p:nvPr/>
          </p:nvSpPr>
          <p:spPr bwMode="auto">
            <a:xfrm>
              <a:off x="2919" y="1755"/>
              <a:ext cx="600" cy="989"/>
            </a:xfrm>
            <a:custGeom>
              <a:avLst/>
              <a:gdLst>
                <a:gd name="T0" fmla="*/ 600 w 600"/>
                <a:gd name="T1" fmla="*/ 0 h 989"/>
                <a:gd name="T2" fmla="*/ 494 w 600"/>
                <a:gd name="T3" fmla="*/ 0 h 989"/>
                <a:gd name="T4" fmla="*/ 494 w 600"/>
                <a:gd name="T5" fmla="*/ 989 h 989"/>
                <a:gd name="T6" fmla="*/ 0 w 600"/>
                <a:gd name="T7" fmla="*/ 989 h 9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0"/>
                <a:gd name="T13" fmla="*/ 0 h 989"/>
                <a:gd name="T14" fmla="*/ 600 w 600"/>
                <a:gd name="T15" fmla="*/ 989 h 9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0" h="989">
                  <a:moveTo>
                    <a:pt x="600" y="0"/>
                  </a:moveTo>
                  <a:lnTo>
                    <a:pt x="494" y="0"/>
                  </a:lnTo>
                  <a:lnTo>
                    <a:pt x="494" y="989"/>
                  </a:lnTo>
                  <a:lnTo>
                    <a:pt x="0" y="989"/>
                  </a:lnTo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0" name="Freeform 57"/>
            <p:cNvSpPr>
              <a:spLocks/>
            </p:cNvSpPr>
            <p:nvPr/>
          </p:nvSpPr>
          <p:spPr bwMode="auto">
            <a:xfrm>
              <a:off x="3504" y="1723"/>
              <a:ext cx="64" cy="64"/>
            </a:xfrm>
            <a:custGeom>
              <a:avLst/>
              <a:gdLst>
                <a:gd name="T0" fmla="*/ 64 w 64"/>
                <a:gd name="T1" fmla="*/ 32 h 64"/>
                <a:gd name="T2" fmla="*/ 0 w 64"/>
                <a:gd name="T3" fmla="*/ 64 h 64"/>
                <a:gd name="T4" fmla="*/ 2 w 64"/>
                <a:gd name="T5" fmla="*/ 61 h 64"/>
                <a:gd name="T6" fmla="*/ 3 w 64"/>
                <a:gd name="T7" fmla="*/ 57 h 64"/>
                <a:gd name="T8" fmla="*/ 4 w 64"/>
                <a:gd name="T9" fmla="*/ 55 h 64"/>
                <a:gd name="T10" fmla="*/ 6 w 64"/>
                <a:gd name="T11" fmla="*/ 50 h 64"/>
                <a:gd name="T12" fmla="*/ 7 w 64"/>
                <a:gd name="T13" fmla="*/ 46 h 64"/>
                <a:gd name="T14" fmla="*/ 7 w 64"/>
                <a:gd name="T15" fmla="*/ 42 h 64"/>
                <a:gd name="T16" fmla="*/ 8 w 64"/>
                <a:gd name="T17" fmla="*/ 39 h 64"/>
                <a:gd name="T18" fmla="*/ 8 w 64"/>
                <a:gd name="T19" fmla="*/ 35 h 64"/>
                <a:gd name="T20" fmla="*/ 8 w 64"/>
                <a:gd name="T21" fmla="*/ 31 h 64"/>
                <a:gd name="T22" fmla="*/ 8 w 64"/>
                <a:gd name="T23" fmla="*/ 27 h 64"/>
                <a:gd name="T24" fmla="*/ 7 w 64"/>
                <a:gd name="T25" fmla="*/ 23 h 64"/>
                <a:gd name="T26" fmla="*/ 7 w 64"/>
                <a:gd name="T27" fmla="*/ 20 h 64"/>
                <a:gd name="T28" fmla="*/ 6 w 64"/>
                <a:gd name="T29" fmla="*/ 16 h 64"/>
                <a:gd name="T30" fmla="*/ 4 w 64"/>
                <a:gd name="T31" fmla="*/ 12 h 64"/>
                <a:gd name="T32" fmla="*/ 3 w 64"/>
                <a:gd name="T33" fmla="*/ 9 h 64"/>
                <a:gd name="T34" fmla="*/ 2 w 64"/>
                <a:gd name="T35" fmla="*/ 5 h 64"/>
                <a:gd name="T36" fmla="*/ 0 w 64"/>
                <a:gd name="T37" fmla="*/ 0 h 64"/>
                <a:gd name="T38" fmla="*/ 64 w 64"/>
                <a:gd name="T39" fmla="*/ 32 h 6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4"/>
                <a:gd name="T61" fmla="*/ 0 h 64"/>
                <a:gd name="T62" fmla="*/ 64 w 64"/>
                <a:gd name="T63" fmla="*/ 64 h 6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4" h="64">
                  <a:moveTo>
                    <a:pt x="64" y="32"/>
                  </a:moveTo>
                  <a:lnTo>
                    <a:pt x="0" y="64"/>
                  </a:lnTo>
                  <a:lnTo>
                    <a:pt x="2" y="61"/>
                  </a:lnTo>
                  <a:lnTo>
                    <a:pt x="3" y="57"/>
                  </a:lnTo>
                  <a:lnTo>
                    <a:pt x="4" y="55"/>
                  </a:lnTo>
                  <a:lnTo>
                    <a:pt x="6" y="50"/>
                  </a:lnTo>
                  <a:lnTo>
                    <a:pt x="7" y="46"/>
                  </a:lnTo>
                  <a:lnTo>
                    <a:pt x="7" y="42"/>
                  </a:lnTo>
                  <a:lnTo>
                    <a:pt x="8" y="39"/>
                  </a:lnTo>
                  <a:lnTo>
                    <a:pt x="8" y="35"/>
                  </a:lnTo>
                  <a:lnTo>
                    <a:pt x="8" y="31"/>
                  </a:lnTo>
                  <a:lnTo>
                    <a:pt x="8" y="27"/>
                  </a:lnTo>
                  <a:lnTo>
                    <a:pt x="7" y="23"/>
                  </a:lnTo>
                  <a:lnTo>
                    <a:pt x="7" y="20"/>
                  </a:lnTo>
                  <a:lnTo>
                    <a:pt x="6" y="16"/>
                  </a:lnTo>
                  <a:lnTo>
                    <a:pt x="4" y="12"/>
                  </a:lnTo>
                  <a:lnTo>
                    <a:pt x="3" y="9"/>
                  </a:lnTo>
                  <a:lnTo>
                    <a:pt x="2" y="5"/>
                  </a:lnTo>
                  <a:lnTo>
                    <a:pt x="0" y="0"/>
                  </a:lnTo>
                  <a:lnTo>
                    <a:pt x="64" y="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1" name="Line 58"/>
            <p:cNvSpPr>
              <a:spLocks noChangeShapeType="1"/>
            </p:cNvSpPr>
            <p:nvPr/>
          </p:nvSpPr>
          <p:spPr bwMode="auto">
            <a:xfrm>
              <a:off x="4295" y="2674"/>
              <a:ext cx="1" cy="7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2" name="Rectangle 59"/>
            <p:cNvSpPr>
              <a:spLocks noChangeArrowheads="1"/>
            </p:cNvSpPr>
            <p:nvPr/>
          </p:nvSpPr>
          <p:spPr bwMode="auto">
            <a:xfrm>
              <a:off x="3170" y="1217"/>
              <a:ext cx="19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read</a:t>
              </a:r>
              <a:endParaRPr lang="en-US"/>
            </a:p>
          </p:txBody>
        </p:sp>
        <p:sp>
          <p:nvSpPr>
            <p:cNvPr id="29753" name="Rectangle 60"/>
            <p:cNvSpPr>
              <a:spLocks noChangeArrowheads="1"/>
            </p:cNvSpPr>
            <p:nvPr/>
          </p:nvSpPr>
          <p:spPr bwMode="auto">
            <a:xfrm rot="-5400000">
              <a:off x="3260" y="2184"/>
              <a:ext cx="20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write</a:t>
              </a:r>
              <a:endParaRPr lang="en-US"/>
            </a:p>
          </p:txBody>
        </p:sp>
        <p:sp>
          <p:nvSpPr>
            <p:cNvPr id="29754" name="Rectangle 61"/>
            <p:cNvSpPr>
              <a:spLocks noChangeArrowheads="1"/>
            </p:cNvSpPr>
            <p:nvPr/>
          </p:nvSpPr>
          <p:spPr bwMode="auto">
            <a:xfrm>
              <a:off x="3616" y="2636"/>
              <a:ext cx="33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(output)</a:t>
              </a:r>
              <a:endParaRPr lang="en-US"/>
            </a:p>
          </p:txBody>
        </p:sp>
        <p:sp>
          <p:nvSpPr>
            <p:cNvPr id="29755" name="Rectangle 62"/>
            <p:cNvSpPr>
              <a:spLocks noChangeArrowheads="1"/>
            </p:cNvSpPr>
            <p:nvPr/>
          </p:nvSpPr>
          <p:spPr bwMode="auto">
            <a:xfrm>
              <a:off x="4321" y="1600"/>
              <a:ext cx="260" cy="10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6" name="Rectangle 63"/>
            <p:cNvSpPr>
              <a:spLocks noChangeArrowheads="1"/>
            </p:cNvSpPr>
            <p:nvPr/>
          </p:nvSpPr>
          <p:spPr bwMode="auto">
            <a:xfrm>
              <a:off x="4321" y="1704"/>
              <a:ext cx="260" cy="10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7" name="Rectangle 64"/>
            <p:cNvSpPr>
              <a:spLocks noChangeArrowheads="1"/>
            </p:cNvSpPr>
            <p:nvPr/>
          </p:nvSpPr>
          <p:spPr bwMode="auto">
            <a:xfrm>
              <a:off x="4321" y="1808"/>
              <a:ext cx="260" cy="10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8" name="Rectangle 65"/>
            <p:cNvSpPr>
              <a:spLocks noChangeArrowheads="1"/>
            </p:cNvSpPr>
            <p:nvPr/>
          </p:nvSpPr>
          <p:spPr bwMode="auto">
            <a:xfrm>
              <a:off x="4321" y="1912"/>
              <a:ext cx="260" cy="10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9" name="Rectangle 66"/>
            <p:cNvSpPr>
              <a:spLocks noChangeArrowheads="1"/>
            </p:cNvSpPr>
            <p:nvPr/>
          </p:nvSpPr>
          <p:spPr bwMode="auto">
            <a:xfrm>
              <a:off x="4272" y="1492"/>
              <a:ext cx="36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registers</a:t>
              </a:r>
              <a:endParaRPr lang="en-US"/>
            </a:p>
          </p:txBody>
        </p:sp>
        <p:sp>
          <p:nvSpPr>
            <p:cNvPr id="29760" name="Line 67"/>
            <p:cNvSpPr>
              <a:spLocks noChangeShapeType="1"/>
            </p:cNvSpPr>
            <p:nvPr/>
          </p:nvSpPr>
          <p:spPr bwMode="auto">
            <a:xfrm flipH="1">
              <a:off x="3980" y="2379"/>
              <a:ext cx="107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61" name="Freeform 68"/>
            <p:cNvSpPr>
              <a:spLocks/>
            </p:cNvSpPr>
            <p:nvPr/>
          </p:nvSpPr>
          <p:spPr bwMode="auto">
            <a:xfrm>
              <a:off x="3932" y="2347"/>
              <a:ext cx="64" cy="64"/>
            </a:xfrm>
            <a:custGeom>
              <a:avLst/>
              <a:gdLst>
                <a:gd name="T0" fmla="*/ 0 w 64"/>
                <a:gd name="T1" fmla="*/ 32 h 64"/>
                <a:gd name="T2" fmla="*/ 64 w 64"/>
                <a:gd name="T3" fmla="*/ 0 h 64"/>
                <a:gd name="T4" fmla="*/ 62 w 64"/>
                <a:gd name="T5" fmla="*/ 4 h 64"/>
                <a:gd name="T6" fmla="*/ 61 w 64"/>
                <a:gd name="T7" fmla="*/ 9 h 64"/>
                <a:gd name="T8" fmla="*/ 59 w 64"/>
                <a:gd name="T9" fmla="*/ 11 h 64"/>
                <a:gd name="T10" fmla="*/ 58 w 64"/>
                <a:gd name="T11" fmla="*/ 16 h 64"/>
                <a:gd name="T12" fmla="*/ 57 w 64"/>
                <a:gd name="T13" fmla="*/ 20 h 64"/>
                <a:gd name="T14" fmla="*/ 57 w 64"/>
                <a:gd name="T15" fmla="*/ 22 h 64"/>
                <a:gd name="T16" fmla="*/ 55 w 64"/>
                <a:gd name="T17" fmla="*/ 27 h 64"/>
                <a:gd name="T18" fmla="*/ 55 w 64"/>
                <a:gd name="T19" fmla="*/ 31 h 64"/>
                <a:gd name="T20" fmla="*/ 55 w 64"/>
                <a:gd name="T21" fmla="*/ 35 h 64"/>
                <a:gd name="T22" fmla="*/ 55 w 64"/>
                <a:gd name="T23" fmla="*/ 39 h 64"/>
                <a:gd name="T24" fmla="*/ 57 w 64"/>
                <a:gd name="T25" fmla="*/ 42 h 64"/>
                <a:gd name="T26" fmla="*/ 57 w 64"/>
                <a:gd name="T27" fmla="*/ 46 h 64"/>
                <a:gd name="T28" fmla="*/ 58 w 64"/>
                <a:gd name="T29" fmla="*/ 50 h 64"/>
                <a:gd name="T30" fmla="*/ 59 w 64"/>
                <a:gd name="T31" fmla="*/ 54 h 64"/>
                <a:gd name="T32" fmla="*/ 61 w 64"/>
                <a:gd name="T33" fmla="*/ 57 h 64"/>
                <a:gd name="T34" fmla="*/ 62 w 64"/>
                <a:gd name="T35" fmla="*/ 61 h 64"/>
                <a:gd name="T36" fmla="*/ 64 w 64"/>
                <a:gd name="T37" fmla="*/ 64 h 64"/>
                <a:gd name="T38" fmla="*/ 0 w 64"/>
                <a:gd name="T39" fmla="*/ 32 h 6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4"/>
                <a:gd name="T61" fmla="*/ 0 h 64"/>
                <a:gd name="T62" fmla="*/ 64 w 64"/>
                <a:gd name="T63" fmla="*/ 64 h 6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4" h="64">
                  <a:moveTo>
                    <a:pt x="0" y="32"/>
                  </a:moveTo>
                  <a:lnTo>
                    <a:pt x="64" y="0"/>
                  </a:lnTo>
                  <a:lnTo>
                    <a:pt x="62" y="4"/>
                  </a:lnTo>
                  <a:lnTo>
                    <a:pt x="61" y="9"/>
                  </a:lnTo>
                  <a:lnTo>
                    <a:pt x="59" y="11"/>
                  </a:lnTo>
                  <a:lnTo>
                    <a:pt x="58" y="16"/>
                  </a:lnTo>
                  <a:lnTo>
                    <a:pt x="57" y="20"/>
                  </a:lnTo>
                  <a:lnTo>
                    <a:pt x="57" y="22"/>
                  </a:lnTo>
                  <a:lnTo>
                    <a:pt x="55" y="27"/>
                  </a:lnTo>
                  <a:lnTo>
                    <a:pt x="55" y="31"/>
                  </a:lnTo>
                  <a:lnTo>
                    <a:pt x="55" y="35"/>
                  </a:lnTo>
                  <a:lnTo>
                    <a:pt x="55" y="39"/>
                  </a:lnTo>
                  <a:lnTo>
                    <a:pt x="57" y="42"/>
                  </a:lnTo>
                  <a:lnTo>
                    <a:pt x="57" y="46"/>
                  </a:lnTo>
                  <a:lnTo>
                    <a:pt x="58" y="50"/>
                  </a:lnTo>
                  <a:lnTo>
                    <a:pt x="59" y="54"/>
                  </a:lnTo>
                  <a:lnTo>
                    <a:pt x="61" y="57"/>
                  </a:lnTo>
                  <a:lnTo>
                    <a:pt x="62" y="61"/>
                  </a:lnTo>
                  <a:lnTo>
                    <a:pt x="64" y="64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62" name="Rectangle 69"/>
            <p:cNvSpPr>
              <a:spLocks noChangeArrowheads="1"/>
            </p:cNvSpPr>
            <p:nvPr/>
          </p:nvSpPr>
          <p:spPr bwMode="auto">
            <a:xfrm>
              <a:off x="3702" y="2324"/>
              <a:ext cx="20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flags</a:t>
              </a:r>
              <a:endParaRPr lang="en-US"/>
            </a:p>
          </p:txBody>
        </p:sp>
        <p:sp>
          <p:nvSpPr>
            <p:cNvPr id="29763" name="Line 70"/>
            <p:cNvSpPr>
              <a:spLocks noChangeShapeType="1"/>
            </p:cNvSpPr>
            <p:nvPr/>
          </p:nvSpPr>
          <p:spPr bwMode="auto">
            <a:xfrm>
              <a:off x="4451" y="2016"/>
              <a:ext cx="1" cy="15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64" name="Freeform 71"/>
            <p:cNvSpPr>
              <a:spLocks/>
            </p:cNvSpPr>
            <p:nvPr/>
          </p:nvSpPr>
          <p:spPr bwMode="auto">
            <a:xfrm>
              <a:off x="4419" y="2160"/>
              <a:ext cx="64" cy="64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0 h 64"/>
                <a:gd name="T4" fmla="*/ 3 w 64"/>
                <a:gd name="T5" fmla="*/ 2 h 64"/>
                <a:gd name="T6" fmla="*/ 7 w 64"/>
                <a:gd name="T7" fmla="*/ 3 h 64"/>
                <a:gd name="T8" fmla="*/ 11 w 64"/>
                <a:gd name="T9" fmla="*/ 4 h 64"/>
                <a:gd name="T10" fmla="*/ 14 w 64"/>
                <a:gd name="T11" fmla="*/ 6 h 64"/>
                <a:gd name="T12" fmla="*/ 18 w 64"/>
                <a:gd name="T13" fmla="*/ 6 h 64"/>
                <a:gd name="T14" fmla="*/ 22 w 64"/>
                <a:gd name="T15" fmla="*/ 7 h 64"/>
                <a:gd name="T16" fmla="*/ 26 w 64"/>
                <a:gd name="T17" fmla="*/ 7 h 64"/>
                <a:gd name="T18" fmla="*/ 29 w 64"/>
                <a:gd name="T19" fmla="*/ 7 h 64"/>
                <a:gd name="T20" fmla="*/ 33 w 64"/>
                <a:gd name="T21" fmla="*/ 7 h 64"/>
                <a:gd name="T22" fmla="*/ 38 w 64"/>
                <a:gd name="T23" fmla="*/ 7 h 64"/>
                <a:gd name="T24" fmla="*/ 42 w 64"/>
                <a:gd name="T25" fmla="*/ 7 h 64"/>
                <a:gd name="T26" fmla="*/ 46 w 64"/>
                <a:gd name="T27" fmla="*/ 6 h 64"/>
                <a:gd name="T28" fmla="*/ 49 w 64"/>
                <a:gd name="T29" fmla="*/ 6 h 64"/>
                <a:gd name="T30" fmla="*/ 53 w 64"/>
                <a:gd name="T31" fmla="*/ 4 h 64"/>
                <a:gd name="T32" fmla="*/ 57 w 64"/>
                <a:gd name="T33" fmla="*/ 3 h 64"/>
                <a:gd name="T34" fmla="*/ 60 w 64"/>
                <a:gd name="T35" fmla="*/ 2 h 64"/>
                <a:gd name="T36" fmla="*/ 64 w 64"/>
                <a:gd name="T37" fmla="*/ 0 h 64"/>
                <a:gd name="T38" fmla="*/ 32 w 64"/>
                <a:gd name="T39" fmla="*/ 64 h 6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4"/>
                <a:gd name="T61" fmla="*/ 0 h 64"/>
                <a:gd name="T62" fmla="*/ 64 w 64"/>
                <a:gd name="T63" fmla="*/ 64 h 6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4" h="64">
                  <a:moveTo>
                    <a:pt x="32" y="64"/>
                  </a:moveTo>
                  <a:lnTo>
                    <a:pt x="0" y="0"/>
                  </a:lnTo>
                  <a:lnTo>
                    <a:pt x="3" y="2"/>
                  </a:lnTo>
                  <a:lnTo>
                    <a:pt x="7" y="3"/>
                  </a:lnTo>
                  <a:lnTo>
                    <a:pt x="11" y="4"/>
                  </a:lnTo>
                  <a:lnTo>
                    <a:pt x="14" y="6"/>
                  </a:lnTo>
                  <a:lnTo>
                    <a:pt x="18" y="6"/>
                  </a:lnTo>
                  <a:lnTo>
                    <a:pt x="22" y="7"/>
                  </a:lnTo>
                  <a:lnTo>
                    <a:pt x="26" y="7"/>
                  </a:lnTo>
                  <a:lnTo>
                    <a:pt x="29" y="7"/>
                  </a:lnTo>
                  <a:lnTo>
                    <a:pt x="33" y="7"/>
                  </a:lnTo>
                  <a:lnTo>
                    <a:pt x="38" y="7"/>
                  </a:lnTo>
                  <a:lnTo>
                    <a:pt x="42" y="7"/>
                  </a:lnTo>
                  <a:lnTo>
                    <a:pt x="46" y="6"/>
                  </a:lnTo>
                  <a:lnTo>
                    <a:pt x="49" y="6"/>
                  </a:lnTo>
                  <a:lnTo>
                    <a:pt x="53" y="4"/>
                  </a:lnTo>
                  <a:lnTo>
                    <a:pt x="57" y="3"/>
                  </a:lnTo>
                  <a:lnTo>
                    <a:pt x="60" y="2"/>
                  </a:lnTo>
                  <a:lnTo>
                    <a:pt x="64" y="0"/>
                  </a:lnTo>
                  <a:lnTo>
                    <a:pt x="32" y="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65" name="Rectangle 73"/>
            <p:cNvSpPr>
              <a:spLocks noChangeArrowheads="1"/>
            </p:cNvSpPr>
            <p:nvPr/>
          </p:nvSpPr>
          <p:spPr bwMode="auto">
            <a:xfrm>
              <a:off x="4259" y="999"/>
              <a:ext cx="762" cy="109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2000" baseline="20000"/>
                <a:t> </a:t>
              </a:r>
              <a:r>
                <a:rPr lang="en-US" sz="2000" b="1" baseline="20000"/>
                <a:t>. . .</a:t>
              </a:r>
            </a:p>
          </p:txBody>
        </p:sp>
        <p:sp>
          <p:nvSpPr>
            <p:cNvPr id="29766" name="Rectangle 9"/>
            <p:cNvSpPr>
              <a:spLocks noChangeArrowheads="1"/>
            </p:cNvSpPr>
            <p:nvPr/>
          </p:nvSpPr>
          <p:spPr bwMode="auto">
            <a:xfrm>
              <a:off x="3429" y="999"/>
              <a:ext cx="207" cy="109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67" name="Rectangle 10"/>
            <p:cNvSpPr>
              <a:spLocks noChangeArrowheads="1"/>
            </p:cNvSpPr>
            <p:nvPr/>
          </p:nvSpPr>
          <p:spPr bwMode="auto">
            <a:xfrm>
              <a:off x="3480" y="993"/>
              <a:ext cx="8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I1</a:t>
              </a:r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Pipelined Execution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1951038"/>
          </a:xfrm>
        </p:spPr>
        <p:txBody>
          <a:bodyPr/>
          <a:lstStyle/>
          <a:p>
            <a:pPr eaLnBrk="1" hangingPunct="1"/>
            <a:r>
              <a:rPr lang="en-US" smtClean="0"/>
              <a:t>Instruction execution can be divided into stages</a:t>
            </a:r>
          </a:p>
          <a:p>
            <a:pPr eaLnBrk="1" hangingPunct="1"/>
            <a:r>
              <a:rPr lang="en-US" smtClean="0"/>
              <a:t>Pipelining makes it possible to start an instruction before completing the execution of previous one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4495800" y="3581400"/>
          <a:ext cx="4191000" cy="2667000"/>
        </p:xfrm>
        <a:graphic>
          <a:graphicData uri="http://schemas.openxmlformats.org/presentationml/2006/ole">
            <p:oleObj spid="_x0000_s4098" name="VISIO" r:id="rId3" imgW="1869480" imgH="1183680" progId="">
              <p:embed/>
            </p:oleObj>
          </a:graphicData>
        </a:graphic>
      </p:graphicFrame>
      <p:grpSp>
        <p:nvGrpSpPr>
          <p:cNvPr id="4101" name="Group 5"/>
          <p:cNvGrpSpPr>
            <a:grpSpLocks noChangeAspect="1"/>
          </p:cNvGrpSpPr>
          <p:nvPr/>
        </p:nvGrpSpPr>
        <p:grpSpPr bwMode="auto">
          <a:xfrm>
            <a:off x="457200" y="2590800"/>
            <a:ext cx="3810000" cy="3657600"/>
            <a:chOff x="288" y="1632"/>
            <a:chExt cx="2400" cy="2304"/>
          </a:xfrm>
        </p:grpSpPr>
        <p:sp>
          <p:nvSpPr>
            <p:cNvPr id="4105" name="AutoShape 6"/>
            <p:cNvSpPr>
              <a:spLocks noChangeAspect="1" noChangeArrowheads="1" noTextEdit="1"/>
            </p:cNvSpPr>
            <p:nvPr/>
          </p:nvSpPr>
          <p:spPr bwMode="auto">
            <a:xfrm>
              <a:off x="288" y="1632"/>
              <a:ext cx="2400" cy="230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" name="Rectangle 7"/>
            <p:cNvSpPr>
              <a:spLocks noChangeArrowheads="1"/>
            </p:cNvSpPr>
            <p:nvPr/>
          </p:nvSpPr>
          <p:spPr bwMode="auto">
            <a:xfrm>
              <a:off x="843" y="1949"/>
              <a:ext cx="288" cy="143"/>
            </a:xfrm>
            <a:prstGeom prst="rect">
              <a:avLst/>
            </a:prstGeom>
            <a:solidFill>
              <a:srgbClr val="C0C0C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7" name="Rectangle 8"/>
            <p:cNvSpPr>
              <a:spLocks noChangeArrowheads="1"/>
            </p:cNvSpPr>
            <p:nvPr/>
          </p:nvSpPr>
          <p:spPr bwMode="auto">
            <a:xfrm>
              <a:off x="928" y="1962"/>
              <a:ext cx="159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itchFamily="34" charset="0"/>
                </a:rPr>
                <a:t>S1</a:t>
              </a:r>
              <a:endParaRPr lang="en-US"/>
            </a:p>
          </p:txBody>
        </p:sp>
        <p:sp>
          <p:nvSpPr>
            <p:cNvPr id="4108" name="Rectangle 9"/>
            <p:cNvSpPr>
              <a:spLocks noChangeArrowheads="1"/>
            </p:cNvSpPr>
            <p:nvPr/>
          </p:nvSpPr>
          <p:spPr bwMode="auto">
            <a:xfrm>
              <a:off x="1131" y="1949"/>
              <a:ext cx="287" cy="143"/>
            </a:xfrm>
            <a:prstGeom prst="rect">
              <a:avLst/>
            </a:prstGeom>
            <a:solidFill>
              <a:srgbClr val="C0C0C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Rectangle 10"/>
            <p:cNvSpPr>
              <a:spLocks noChangeArrowheads="1"/>
            </p:cNvSpPr>
            <p:nvPr/>
          </p:nvSpPr>
          <p:spPr bwMode="auto">
            <a:xfrm>
              <a:off x="1215" y="1962"/>
              <a:ext cx="159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itchFamily="34" charset="0"/>
                </a:rPr>
                <a:t>S2</a:t>
              </a:r>
              <a:endParaRPr lang="en-US"/>
            </a:p>
          </p:txBody>
        </p:sp>
        <p:sp>
          <p:nvSpPr>
            <p:cNvPr id="4110" name="Rectangle 11"/>
            <p:cNvSpPr>
              <a:spLocks noChangeArrowheads="1"/>
            </p:cNvSpPr>
            <p:nvPr/>
          </p:nvSpPr>
          <p:spPr bwMode="auto">
            <a:xfrm>
              <a:off x="1418" y="1949"/>
              <a:ext cx="287" cy="143"/>
            </a:xfrm>
            <a:prstGeom prst="rect">
              <a:avLst/>
            </a:prstGeom>
            <a:solidFill>
              <a:srgbClr val="C0C0C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Rectangle 12"/>
            <p:cNvSpPr>
              <a:spLocks noChangeArrowheads="1"/>
            </p:cNvSpPr>
            <p:nvPr/>
          </p:nvSpPr>
          <p:spPr bwMode="auto">
            <a:xfrm>
              <a:off x="1502" y="1962"/>
              <a:ext cx="159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itchFamily="34" charset="0"/>
                </a:rPr>
                <a:t>S3</a:t>
              </a:r>
              <a:endParaRPr lang="en-US"/>
            </a:p>
          </p:txBody>
        </p:sp>
        <p:sp>
          <p:nvSpPr>
            <p:cNvPr id="4112" name="Rectangle 13"/>
            <p:cNvSpPr>
              <a:spLocks noChangeArrowheads="1"/>
            </p:cNvSpPr>
            <p:nvPr/>
          </p:nvSpPr>
          <p:spPr bwMode="auto">
            <a:xfrm>
              <a:off x="1705" y="1949"/>
              <a:ext cx="288" cy="143"/>
            </a:xfrm>
            <a:prstGeom prst="rect">
              <a:avLst/>
            </a:prstGeom>
            <a:solidFill>
              <a:srgbClr val="C0C0C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Rectangle 14"/>
            <p:cNvSpPr>
              <a:spLocks noChangeArrowheads="1"/>
            </p:cNvSpPr>
            <p:nvPr/>
          </p:nvSpPr>
          <p:spPr bwMode="auto">
            <a:xfrm>
              <a:off x="1789" y="1962"/>
              <a:ext cx="159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itchFamily="34" charset="0"/>
                </a:rPr>
                <a:t>S4</a:t>
              </a:r>
              <a:endParaRPr lang="en-US"/>
            </a:p>
          </p:txBody>
        </p:sp>
        <p:sp>
          <p:nvSpPr>
            <p:cNvPr id="4114" name="Rectangle 15"/>
            <p:cNvSpPr>
              <a:spLocks noChangeArrowheads="1"/>
            </p:cNvSpPr>
            <p:nvPr/>
          </p:nvSpPr>
          <p:spPr bwMode="auto">
            <a:xfrm>
              <a:off x="1993" y="1949"/>
              <a:ext cx="287" cy="143"/>
            </a:xfrm>
            <a:prstGeom prst="rect">
              <a:avLst/>
            </a:prstGeom>
            <a:solidFill>
              <a:srgbClr val="C0C0C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Rectangle 16"/>
            <p:cNvSpPr>
              <a:spLocks noChangeArrowheads="1"/>
            </p:cNvSpPr>
            <p:nvPr/>
          </p:nvSpPr>
          <p:spPr bwMode="auto">
            <a:xfrm>
              <a:off x="2077" y="1962"/>
              <a:ext cx="159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itchFamily="34" charset="0"/>
                </a:rPr>
                <a:t>S5</a:t>
              </a:r>
              <a:endParaRPr lang="en-US"/>
            </a:p>
          </p:txBody>
        </p:sp>
        <p:sp>
          <p:nvSpPr>
            <p:cNvPr id="4116" name="Rectangle 17"/>
            <p:cNvSpPr>
              <a:spLocks noChangeArrowheads="1"/>
            </p:cNvSpPr>
            <p:nvPr/>
          </p:nvSpPr>
          <p:spPr bwMode="auto">
            <a:xfrm>
              <a:off x="556" y="2092"/>
              <a:ext cx="287" cy="144"/>
            </a:xfrm>
            <a:prstGeom prst="rect">
              <a:avLst/>
            </a:prstGeom>
            <a:solidFill>
              <a:srgbClr val="C0C0C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Rectangle 18"/>
            <p:cNvSpPr>
              <a:spLocks noChangeArrowheads="1"/>
            </p:cNvSpPr>
            <p:nvPr/>
          </p:nvSpPr>
          <p:spPr bwMode="auto">
            <a:xfrm>
              <a:off x="673" y="2106"/>
              <a:ext cx="96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4118" name="Rectangle 19"/>
            <p:cNvSpPr>
              <a:spLocks noChangeArrowheads="1"/>
            </p:cNvSpPr>
            <p:nvPr/>
          </p:nvSpPr>
          <p:spPr bwMode="auto">
            <a:xfrm rot="-5400000">
              <a:off x="189" y="2772"/>
              <a:ext cx="467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Helvetica" pitchFamily="34" charset="0"/>
                </a:rPr>
                <a:t>Cycles</a:t>
              </a:r>
              <a:endParaRPr lang="en-US"/>
            </a:p>
          </p:txBody>
        </p:sp>
        <p:sp>
          <p:nvSpPr>
            <p:cNvPr id="4119" name="Rectangle 20"/>
            <p:cNvSpPr>
              <a:spLocks noChangeArrowheads="1"/>
            </p:cNvSpPr>
            <p:nvPr/>
          </p:nvSpPr>
          <p:spPr bwMode="auto">
            <a:xfrm>
              <a:off x="1470" y="1728"/>
              <a:ext cx="481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Helvetica" pitchFamily="34" charset="0"/>
                </a:rPr>
                <a:t>Stages</a:t>
              </a:r>
              <a:endParaRPr lang="en-US"/>
            </a:p>
          </p:txBody>
        </p:sp>
        <p:sp>
          <p:nvSpPr>
            <p:cNvPr id="4120" name="Rectangle 21"/>
            <p:cNvSpPr>
              <a:spLocks noChangeArrowheads="1"/>
            </p:cNvSpPr>
            <p:nvPr/>
          </p:nvSpPr>
          <p:spPr bwMode="auto">
            <a:xfrm>
              <a:off x="2280" y="1949"/>
              <a:ext cx="287" cy="143"/>
            </a:xfrm>
            <a:prstGeom prst="rect">
              <a:avLst/>
            </a:prstGeom>
            <a:solidFill>
              <a:srgbClr val="C0C0C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Rectangle 22"/>
            <p:cNvSpPr>
              <a:spLocks noChangeArrowheads="1"/>
            </p:cNvSpPr>
            <p:nvPr/>
          </p:nvSpPr>
          <p:spPr bwMode="auto">
            <a:xfrm>
              <a:off x="2364" y="1962"/>
              <a:ext cx="159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itchFamily="34" charset="0"/>
                </a:rPr>
                <a:t>S6</a:t>
              </a:r>
              <a:endParaRPr lang="en-US"/>
            </a:p>
          </p:txBody>
        </p:sp>
        <p:sp>
          <p:nvSpPr>
            <p:cNvPr id="4122" name="Rectangle 23"/>
            <p:cNvSpPr>
              <a:spLocks noChangeArrowheads="1"/>
            </p:cNvSpPr>
            <p:nvPr/>
          </p:nvSpPr>
          <p:spPr bwMode="auto">
            <a:xfrm>
              <a:off x="556" y="2236"/>
              <a:ext cx="287" cy="144"/>
            </a:xfrm>
            <a:prstGeom prst="rect">
              <a:avLst/>
            </a:prstGeom>
            <a:solidFill>
              <a:srgbClr val="C0C0C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Rectangle 24"/>
            <p:cNvSpPr>
              <a:spLocks noChangeArrowheads="1"/>
            </p:cNvSpPr>
            <p:nvPr/>
          </p:nvSpPr>
          <p:spPr bwMode="auto">
            <a:xfrm>
              <a:off x="673" y="2250"/>
              <a:ext cx="96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itchFamily="34" charset="0"/>
                </a:rPr>
                <a:t>2</a:t>
              </a:r>
              <a:endParaRPr lang="en-US"/>
            </a:p>
          </p:txBody>
        </p:sp>
        <p:sp>
          <p:nvSpPr>
            <p:cNvPr id="4124" name="Rectangle 25"/>
            <p:cNvSpPr>
              <a:spLocks noChangeArrowheads="1"/>
            </p:cNvSpPr>
            <p:nvPr/>
          </p:nvSpPr>
          <p:spPr bwMode="auto">
            <a:xfrm>
              <a:off x="556" y="2380"/>
              <a:ext cx="287" cy="144"/>
            </a:xfrm>
            <a:prstGeom prst="rect">
              <a:avLst/>
            </a:prstGeom>
            <a:solidFill>
              <a:srgbClr val="C0C0C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5" name="Rectangle 26"/>
            <p:cNvSpPr>
              <a:spLocks noChangeArrowheads="1"/>
            </p:cNvSpPr>
            <p:nvPr/>
          </p:nvSpPr>
          <p:spPr bwMode="auto">
            <a:xfrm>
              <a:off x="673" y="2394"/>
              <a:ext cx="96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itchFamily="34" charset="0"/>
                </a:rPr>
                <a:t>3</a:t>
              </a:r>
              <a:endParaRPr lang="en-US"/>
            </a:p>
          </p:txBody>
        </p:sp>
        <p:sp>
          <p:nvSpPr>
            <p:cNvPr id="4126" name="Rectangle 27"/>
            <p:cNvSpPr>
              <a:spLocks noChangeArrowheads="1"/>
            </p:cNvSpPr>
            <p:nvPr/>
          </p:nvSpPr>
          <p:spPr bwMode="auto">
            <a:xfrm>
              <a:off x="556" y="2524"/>
              <a:ext cx="287" cy="144"/>
            </a:xfrm>
            <a:prstGeom prst="rect">
              <a:avLst/>
            </a:prstGeom>
            <a:solidFill>
              <a:srgbClr val="C0C0C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7" name="Rectangle 28"/>
            <p:cNvSpPr>
              <a:spLocks noChangeArrowheads="1"/>
            </p:cNvSpPr>
            <p:nvPr/>
          </p:nvSpPr>
          <p:spPr bwMode="auto">
            <a:xfrm>
              <a:off x="673" y="2538"/>
              <a:ext cx="96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itchFamily="34" charset="0"/>
                </a:rPr>
                <a:t>4</a:t>
              </a:r>
              <a:endParaRPr lang="en-US"/>
            </a:p>
          </p:txBody>
        </p:sp>
        <p:sp>
          <p:nvSpPr>
            <p:cNvPr id="4128" name="Rectangle 29"/>
            <p:cNvSpPr>
              <a:spLocks noChangeArrowheads="1"/>
            </p:cNvSpPr>
            <p:nvPr/>
          </p:nvSpPr>
          <p:spPr bwMode="auto">
            <a:xfrm>
              <a:off x="556" y="2668"/>
              <a:ext cx="287" cy="146"/>
            </a:xfrm>
            <a:prstGeom prst="rect">
              <a:avLst/>
            </a:prstGeom>
            <a:solidFill>
              <a:srgbClr val="C0C0C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Rectangle 30"/>
            <p:cNvSpPr>
              <a:spLocks noChangeArrowheads="1"/>
            </p:cNvSpPr>
            <p:nvPr/>
          </p:nvSpPr>
          <p:spPr bwMode="auto">
            <a:xfrm>
              <a:off x="673" y="2682"/>
              <a:ext cx="96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itchFamily="34" charset="0"/>
                </a:rPr>
                <a:t>5</a:t>
              </a:r>
              <a:endParaRPr lang="en-US"/>
            </a:p>
          </p:txBody>
        </p:sp>
        <p:sp>
          <p:nvSpPr>
            <p:cNvPr id="4130" name="Rectangle 31"/>
            <p:cNvSpPr>
              <a:spLocks noChangeArrowheads="1"/>
            </p:cNvSpPr>
            <p:nvPr/>
          </p:nvSpPr>
          <p:spPr bwMode="auto">
            <a:xfrm>
              <a:off x="556" y="2814"/>
              <a:ext cx="287" cy="144"/>
            </a:xfrm>
            <a:prstGeom prst="rect">
              <a:avLst/>
            </a:prstGeom>
            <a:solidFill>
              <a:srgbClr val="C0C0C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1" name="Rectangle 32"/>
            <p:cNvSpPr>
              <a:spLocks noChangeArrowheads="1"/>
            </p:cNvSpPr>
            <p:nvPr/>
          </p:nvSpPr>
          <p:spPr bwMode="auto">
            <a:xfrm>
              <a:off x="673" y="2825"/>
              <a:ext cx="96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itchFamily="34" charset="0"/>
                </a:rPr>
                <a:t>6</a:t>
              </a:r>
              <a:endParaRPr lang="en-US"/>
            </a:p>
          </p:txBody>
        </p:sp>
        <p:sp>
          <p:nvSpPr>
            <p:cNvPr id="4132" name="Rectangle 33"/>
            <p:cNvSpPr>
              <a:spLocks noChangeArrowheads="1"/>
            </p:cNvSpPr>
            <p:nvPr/>
          </p:nvSpPr>
          <p:spPr bwMode="auto">
            <a:xfrm>
              <a:off x="556" y="2958"/>
              <a:ext cx="287" cy="143"/>
            </a:xfrm>
            <a:prstGeom prst="rect">
              <a:avLst/>
            </a:prstGeom>
            <a:solidFill>
              <a:srgbClr val="C0C0C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3" name="Rectangle 34"/>
            <p:cNvSpPr>
              <a:spLocks noChangeArrowheads="1"/>
            </p:cNvSpPr>
            <p:nvPr/>
          </p:nvSpPr>
          <p:spPr bwMode="auto">
            <a:xfrm>
              <a:off x="673" y="2969"/>
              <a:ext cx="96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itchFamily="34" charset="0"/>
                </a:rPr>
                <a:t>7</a:t>
              </a:r>
              <a:endParaRPr lang="en-US"/>
            </a:p>
          </p:txBody>
        </p:sp>
        <p:sp>
          <p:nvSpPr>
            <p:cNvPr id="4134" name="Rectangle 35"/>
            <p:cNvSpPr>
              <a:spLocks noChangeArrowheads="1"/>
            </p:cNvSpPr>
            <p:nvPr/>
          </p:nvSpPr>
          <p:spPr bwMode="auto">
            <a:xfrm>
              <a:off x="556" y="3101"/>
              <a:ext cx="287" cy="144"/>
            </a:xfrm>
            <a:prstGeom prst="rect">
              <a:avLst/>
            </a:prstGeom>
            <a:solidFill>
              <a:srgbClr val="C0C0C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5" name="Rectangle 36"/>
            <p:cNvSpPr>
              <a:spLocks noChangeArrowheads="1"/>
            </p:cNvSpPr>
            <p:nvPr/>
          </p:nvSpPr>
          <p:spPr bwMode="auto">
            <a:xfrm>
              <a:off x="673" y="3113"/>
              <a:ext cx="96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itchFamily="34" charset="0"/>
                </a:rPr>
                <a:t>8</a:t>
              </a:r>
              <a:endParaRPr lang="en-US"/>
            </a:p>
          </p:txBody>
        </p:sp>
        <p:sp>
          <p:nvSpPr>
            <p:cNvPr id="4136" name="Rectangle 37"/>
            <p:cNvSpPr>
              <a:spLocks noChangeArrowheads="1"/>
            </p:cNvSpPr>
            <p:nvPr/>
          </p:nvSpPr>
          <p:spPr bwMode="auto">
            <a:xfrm>
              <a:off x="556" y="3245"/>
              <a:ext cx="287" cy="144"/>
            </a:xfrm>
            <a:prstGeom prst="rect">
              <a:avLst/>
            </a:prstGeom>
            <a:solidFill>
              <a:srgbClr val="C0C0C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7" name="Rectangle 38"/>
            <p:cNvSpPr>
              <a:spLocks noChangeArrowheads="1"/>
            </p:cNvSpPr>
            <p:nvPr/>
          </p:nvSpPr>
          <p:spPr bwMode="auto">
            <a:xfrm>
              <a:off x="673" y="3257"/>
              <a:ext cx="96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itchFamily="34" charset="0"/>
                </a:rPr>
                <a:t>9</a:t>
              </a:r>
              <a:endParaRPr lang="en-US"/>
            </a:p>
          </p:txBody>
        </p:sp>
        <p:sp>
          <p:nvSpPr>
            <p:cNvPr id="4138" name="Rectangle 39"/>
            <p:cNvSpPr>
              <a:spLocks noChangeArrowheads="1"/>
            </p:cNvSpPr>
            <p:nvPr/>
          </p:nvSpPr>
          <p:spPr bwMode="auto">
            <a:xfrm>
              <a:off x="556" y="3389"/>
              <a:ext cx="287" cy="144"/>
            </a:xfrm>
            <a:prstGeom prst="rect">
              <a:avLst/>
            </a:prstGeom>
            <a:solidFill>
              <a:srgbClr val="C0C0C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9" name="Rectangle 40"/>
            <p:cNvSpPr>
              <a:spLocks noChangeArrowheads="1"/>
            </p:cNvSpPr>
            <p:nvPr/>
          </p:nvSpPr>
          <p:spPr bwMode="auto">
            <a:xfrm>
              <a:off x="646" y="3401"/>
              <a:ext cx="149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itchFamily="34" charset="0"/>
                </a:rPr>
                <a:t>10</a:t>
              </a:r>
              <a:endParaRPr lang="en-US"/>
            </a:p>
          </p:txBody>
        </p:sp>
        <p:sp>
          <p:nvSpPr>
            <p:cNvPr id="4140" name="Rectangle 41"/>
            <p:cNvSpPr>
              <a:spLocks noChangeArrowheads="1"/>
            </p:cNvSpPr>
            <p:nvPr/>
          </p:nvSpPr>
          <p:spPr bwMode="auto">
            <a:xfrm>
              <a:off x="556" y="3533"/>
              <a:ext cx="287" cy="144"/>
            </a:xfrm>
            <a:prstGeom prst="rect">
              <a:avLst/>
            </a:prstGeom>
            <a:solidFill>
              <a:srgbClr val="C0C0C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1" name="Rectangle 42"/>
            <p:cNvSpPr>
              <a:spLocks noChangeArrowheads="1"/>
            </p:cNvSpPr>
            <p:nvPr/>
          </p:nvSpPr>
          <p:spPr bwMode="auto">
            <a:xfrm>
              <a:off x="646" y="3545"/>
              <a:ext cx="149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itchFamily="34" charset="0"/>
                </a:rPr>
                <a:t>11</a:t>
              </a:r>
              <a:endParaRPr lang="en-US"/>
            </a:p>
          </p:txBody>
        </p:sp>
        <p:sp>
          <p:nvSpPr>
            <p:cNvPr id="4142" name="Rectangle 43"/>
            <p:cNvSpPr>
              <a:spLocks noChangeArrowheads="1"/>
            </p:cNvSpPr>
            <p:nvPr/>
          </p:nvSpPr>
          <p:spPr bwMode="auto">
            <a:xfrm>
              <a:off x="556" y="3677"/>
              <a:ext cx="287" cy="144"/>
            </a:xfrm>
            <a:prstGeom prst="rect">
              <a:avLst/>
            </a:prstGeom>
            <a:solidFill>
              <a:srgbClr val="C0C0C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3" name="Rectangle 44"/>
            <p:cNvSpPr>
              <a:spLocks noChangeArrowheads="1"/>
            </p:cNvSpPr>
            <p:nvPr/>
          </p:nvSpPr>
          <p:spPr bwMode="auto">
            <a:xfrm>
              <a:off x="646" y="3689"/>
              <a:ext cx="149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itchFamily="34" charset="0"/>
                </a:rPr>
                <a:t>12</a:t>
              </a:r>
              <a:endParaRPr lang="en-US"/>
            </a:p>
          </p:txBody>
        </p:sp>
        <p:sp>
          <p:nvSpPr>
            <p:cNvPr id="4144" name="Rectangle 45"/>
            <p:cNvSpPr>
              <a:spLocks noChangeArrowheads="1"/>
            </p:cNvSpPr>
            <p:nvPr/>
          </p:nvSpPr>
          <p:spPr bwMode="auto">
            <a:xfrm>
              <a:off x="843" y="2092"/>
              <a:ext cx="288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5" name="Rectangle 46"/>
            <p:cNvSpPr>
              <a:spLocks noChangeArrowheads="1"/>
            </p:cNvSpPr>
            <p:nvPr/>
          </p:nvSpPr>
          <p:spPr bwMode="auto">
            <a:xfrm>
              <a:off x="930" y="2106"/>
              <a:ext cx="11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pitchFamily="34" charset="0"/>
                </a:rPr>
                <a:t>I-1</a:t>
              </a:r>
              <a:endParaRPr lang="en-US" b="1"/>
            </a:p>
          </p:txBody>
        </p:sp>
        <p:sp>
          <p:nvSpPr>
            <p:cNvPr id="4146" name="Rectangle 47"/>
            <p:cNvSpPr>
              <a:spLocks noChangeArrowheads="1"/>
            </p:cNvSpPr>
            <p:nvPr/>
          </p:nvSpPr>
          <p:spPr bwMode="auto">
            <a:xfrm>
              <a:off x="843" y="2236"/>
              <a:ext cx="288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7" name="Rectangle 48"/>
            <p:cNvSpPr>
              <a:spLocks noChangeArrowheads="1"/>
            </p:cNvSpPr>
            <p:nvPr/>
          </p:nvSpPr>
          <p:spPr bwMode="auto">
            <a:xfrm>
              <a:off x="843" y="2380"/>
              <a:ext cx="288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8" name="Rectangle 49"/>
            <p:cNvSpPr>
              <a:spLocks noChangeArrowheads="1"/>
            </p:cNvSpPr>
            <p:nvPr/>
          </p:nvSpPr>
          <p:spPr bwMode="auto">
            <a:xfrm>
              <a:off x="843" y="2524"/>
              <a:ext cx="288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9" name="Rectangle 50"/>
            <p:cNvSpPr>
              <a:spLocks noChangeArrowheads="1"/>
            </p:cNvSpPr>
            <p:nvPr/>
          </p:nvSpPr>
          <p:spPr bwMode="auto">
            <a:xfrm>
              <a:off x="843" y="2668"/>
              <a:ext cx="288" cy="14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0" name="Rectangle 51"/>
            <p:cNvSpPr>
              <a:spLocks noChangeArrowheads="1"/>
            </p:cNvSpPr>
            <p:nvPr/>
          </p:nvSpPr>
          <p:spPr bwMode="auto">
            <a:xfrm>
              <a:off x="843" y="2814"/>
              <a:ext cx="288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1" name="Rectangle 52"/>
            <p:cNvSpPr>
              <a:spLocks noChangeArrowheads="1"/>
            </p:cNvSpPr>
            <p:nvPr/>
          </p:nvSpPr>
          <p:spPr bwMode="auto">
            <a:xfrm>
              <a:off x="843" y="2958"/>
              <a:ext cx="288" cy="143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2" name="Rectangle 53"/>
            <p:cNvSpPr>
              <a:spLocks noChangeArrowheads="1"/>
            </p:cNvSpPr>
            <p:nvPr/>
          </p:nvSpPr>
          <p:spPr bwMode="auto">
            <a:xfrm>
              <a:off x="930" y="2969"/>
              <a:ext cx="11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pitchFamily="34" charset="0"/>
                </a:rPr>
                <a:t>I-2</a:t>
              </a:r>
              <a:endParaRPr lang="en-US" b="1"/>
            </a:p>
          </p:txBody>
        </p:sp>
        <p:sp>
          <p:nvSpPr>
            <p:cNvPr id="4153" name="Rectangle 54"/>
            <p:cNvSpPr>
              <a:spLocks noChangeArrowheads="1"/>
            </p:cNvSpPr>
            <p:nvPr/>
          </p:nvSpPr>
          <p:spPr bwMode="auto">
            <a:xfrm>
              <a:off x="843" y="3101"/>
              <a:ext cx="288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4" name="Rectangle 55"/>
            <p:cNvSpPr>
              <a:spLocks noChangeArrowheads="1"/>
            </p:cNvSpPr>
            <p:nvPr/>
          </p:nvSpPr>
          <p:spPr bwMode="auto">
            <a:xfrm>
              <a:off x="843" y="3245"/>
              <a:ext cx="288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5" name="Rectangle 56"/>
            <p:cNvSpPr>
              <a:spLocks noChangeArrowheads="1"/>
            </p:cNvSpPr>
            <p:nvPr/>
          </p:nvSpPr>
          <p:spPr bwMode="auto">
            <a:xfrm>
              <a:off x="843" y="3389"/>
              <a:ext cx="288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6" name="Rectangle 57"/>
            <p:cNvSpPr>
              <a:spLocks noChangeArrowheads="1"/>
            </p:cNvSpPr>
            <p:nvPr/>
          </p:nvSpPr>
          <p:spPr bwMode="auto">
            <a:xfrm>
              <a:off x="843" y="3533"/>
              <a:ext cx="288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7" name="Rectangle 58"/>
            <p:cNvSpPr>
              <a:spLocks noChangeArrowheads="1"/>
            </p:cNvSpPr>
            <p:nvPr/>
          </p:nvSpPr>
          <p:spPr bwMode="auto">
            <a:xfrm>
              <a:off x="843" y="3677"/>
              <a:ext cx="288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8" name="Rectangle 59"/>
            <p:cNvSpPr>
              <a:spLocks noChangeArrowheads="1"/>
            </p:cNvSpPr>
            <p:nvPr/>
          </p:nvSpPr>
          <p:spPr bwMode="auto">
            <a:xfrm>
              <a:off x="1131" y="2092"/>
              <a:ext cx="287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9" name="Rectangle 60"/>
            <p:cNvSpPr>
              <a:spLocks noChangeArrowheads="1"/>
            </p:cNvSpPr>
            <p:nvPr/>
          </p:nvSpPr>
          <p:spPr bwMode="auto">
            <a:xfrm>
              <a:off x="1131" y="2236"/>
              <a:ext cx="287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0" name="Rectangle 61"/>
            <p:cNvSpPr>
              <a:spLocks noChangeArrowheads="1"/>
            </p:cNvSpPr>
            <p:nvPr/>
          </p:nvSpPr>
          <p:spPr bwMode="auto">
            <a:xfrm>
              <a:off x="1217" y="2250"/>
              <a:ext cx="11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pitchFamily="34" charset="0"/>
                </a:rPr>
                <a:t>I-1</a:t>
              </a:r>
              <a:endParaRPr lang="en-US" b="1"/>
            </a:p>
          </p:txBody>
        </p:sp>
        <p:sp>
          <p:nvSpPr>
            <p:cNvPr id="4161" name="Rectangle 62"/>
            <p:cNvSpPr>
              <a:spLocks noChangeArrowheads="1"/>
            </p:cNvSpPr>
            <p:nvPr/>
          </p:nvSpPr>
          <p:spPr bwMode="auto">
            <a:xfrm>
              <a:off x="1131" y="2380"/>
              <a:ext cx="287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2" name="Rectangle 63"/>
            <p:cNvSpPr>
              <a:spLocks noChangeArrowheads="1"/>
            </p:cNvSpPr>
            <p:nvPr/>
          </p:nvSpPr>
          <p:spPr bwMode="auto">
            <a:xfrm>
              <a:off x="1131" y="2524"/>
              <a:ext cx="287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3" name="Rectangle 64"/>
            <p:cNvSpPr>
              <a:spLocks noChangeArrowheads="1"/>
            </p:cNvSpPr>
            <p:nvPr/>
          </p:nvSpPr>
          <p:spPr bwMode="auto">
            <a:xfrm>
              <a:off x="1131" y="2668"/>
              <a:ext cx="287" cy="14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4" name="Rectangle 65"/>
            <p:cNvSpPr>
              <a:spLocks noChangeArrowheads="1"/>
            </p:cNvSpPr>
            <p:nvPr/>
          </p:nvSpPr>
          <p:spPr bwMode="auto">
            <a:xfrm>
              <a:off x="1131" y="2814"/>
              <a:ext cx="287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5" name="Rectangle 66"/>
            <p:cNvSpPr>
              <a:spLocks noChangeArrowheads="1"/>
            </p:cNvSpPr>
            <p:nvPr/>
          </p:nvSpPr>
          <p:spPr bwMode="auto">
            <a:xfrm>
              <a:off x="1131" y="2958"/>
              <a:ext cx="287" cy="143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6" name="Rectangle 67"/>
            <p:cNvSpPr>
              <a:spLocks noChangeArrowheads="1"/>
            </p:cNvSpPr>
            <p:nvPr/>
          </p:nvSpPr>
          <p:spPr bwMode="auto">
            <a:xfrm>
              <a:off x="1131" y="3101"/>
              <a:ext cx="287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7" name="Rectangle 68"/>
            <p:cNvSpPr>
              <a:spLocks noChangeArrowheads="1"/>
            </p:cNvSpPr>
            <p:nvPr/>
          </p:nvSpPr>
          <p:spPr bwMode="auto">
            <a:xfrm>
              <a:off x="1217" y="3113"/>
              <a:ext cx="11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pitchFamily="34" charset="0"/>
                </a:rPr>
                <a:t>I-2</a:t>
              </a:r>
              <a:endParaRPr lang="en-US" b="1"/>
            </a:p>
          </p:txBody>
        </p:sp>
        <p:sp>
          <p:nvSpPr>
            <p:cNvPr id="4168" name="Rectangle 69"/>
            <p:cNvSpPr>
              <a:spLocks noChangeArrowheads="1"/>
            </p:cNvSpPr>
            <p:nvPr/>
          </p:nvSpPr>
          <p:spPr bwMode="auto">
            <a:xfrm>
              <a:off x="1131" y="3245"/>
              <a:ext cx="287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9" name="Rectangle 70"/>
            <p:cNvSpPr>
              <a:spLocks noChangeArrowheads="1"/>
            </p:cNvSpPr>
            <p:nvPr/>
          </p:nvSpPr>
          <p:spPr bwMode="auto">
            <a:xfrm>
              <a:off x="1131" y="3389"/>
              <a:ext cx="287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0" name="Rectangle 71"/>
            <p:cNvSpPr>
              <a:spLocks noChangeArrowheads="1"/>
            </p:cNvSpPr>
            <p:nvPr/>
          </p:nvSpPr>
          <p:spPr bwMode="auto">
            <a:xfrm>
              <a:off x="1131" y="3533"/>
              <a:ext cx="287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1" name="Rectangle 72"/>
            <p:cNvSpPr>
              <a:spLocks noChangeArrowheads="1"/>
            </p:cNvSpPr>
            <p:nvPr/>
          </p:nvSpPr>
          <p:spPr bwMode="auto">
            <a:xfrm>
              <a:off x="1131" y="3677"/>
              <a:ext cx="287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2" name="Rectangle 73"/>
            <p:cNvSpPr>
              <a:spLocks noChangeArrowheads="1"/>
            </p:cNvSpPr>
            <p:nvPr/>
          </p:nvSpPr>
          <p:spPr bwMode="auto">
            <a:xfrm>
              <a:off x="1418" y="2092"/>
              <a:ext cx="287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3" name="Rectangle 74"/>
            <p:cNvSpPr>
              <a:spLocks noChangeArrowheads="1"/>
            </p:cNvSpPr>
            <p:nvPr/>
          </p:nvSpPr>
          <p:spPr bwMode="auto">
            <a:xfrm>
              <a:off x="1418" y="2236"/>
              <a:ext cx="287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4" name="Rectangle 75"/>
            <p:cNvSpPr>
              <a:spLocks noChangeArrowheads="1"/>
            </p:cNvSpPr>
            <p:nvPr/>
          </p:nvSpPr>
          <p:spPr bwMode="auto">
            <a:xfrm>
              <a:off x="1418" y="2380"/>
              <a:ext cx="287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b="1"/>
            </a:p>
          </p:txBody>
        </p:sp>
        <p:sp>
          <p:nvSpPr>
            <p:cNvPr id="4175" name="Rectangle 76"/>
            <p:cNvSpPr>
              <a:spLocks noChangeArrowheads="1"/>
            </p:cNvSpPr>
            <p:nvPr/>
          </p:nvSpPr>
          <p:spPr bwMode="auto">
            <a:xfrm>
              <a:off x="1504" y="2394"/>
              <a:ext cx="11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pitchFamily="34" charset="0"/>
                </a:rPr>
                <a:t>I-1</a:t>
              </a:r>
              <a:endParaRPr lang="en-US" b="1"/>
            </a:p>
          </p:txBody>
        </p:sp>
        <p:sp>
          <p:nvSpPr>
            <p:cNvPr id="4176" name="Rectangle 77"/>
            <p:cNvSpPr>
              <a:spLocks noChangeArrowheads="1"/>
            </p:cNvSpPr>
            <p:nvPr/>
          </p:nvSpPr>
          <p:spPr bwMode="auto">
            <a:xfrm>
              <a:off x="1418" y="2524"/>
              <a:ext cx="287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7" name="Rectangle 78"/>
            <p:cNvSpPr>
              <a:spLocks noChangeArrowheads="1"/>
            </p:cNvSpPr>
            <p:nvPr/>
          </p:nvSpPr>
          <p:spPr bwMode="auto">
            <a:xfrm>
              <a:off x="1418" y="2668"/>
              <a:ext cx="287" cy="14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8" name="Rectangle 79"/>
            <p:cNvSpPr>
              <a:spLocks noChangeArrowheads="1"/>
            </p:cNvSpPr>
            <p:nvPr/>
          </p:nvSpPr>
          <p:spPr bwMode="auto">
            <a:xfrm>
              <a:off x="1418" y="2814"/>
              <a:ext cx="287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9" name="Rectangle 80"/>
            <p:cNvSpPr>
              <a:spLocks noChangeArrowheads="1"/>
            </p:cNvSpPr>
            <p:nvPr/>
          </p:nvSpPr>
          <p:spPr bwMode="auto">
            <a:xfrm>
              <a:off x="1418" y="2958"/>
              <a:ext cx="287" cy="143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0" name="Rectangle 81"/>
            <p:cNvSpPr>
              <a:spLocks noChangeArrowheads="1"/>
            </p:cNvSpPr>
            <p:nvPr/>
          </p:nvSpPr>
          <p:spPr bwMode="auto">
            <a:xfrm>
              <a:off x="1418" y="3101"/>
              <a:ext cx="287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1" name="Rectangle 82"/>
            <p:cNvSpPr>
              <a:spLocks noChangeArrowheads="1"/>
            </p:cNvSpPr>
            <p:nvPr/>
          </p:nvSpPr>
          <p:spPr bwMode="auto">
            <a:xfrm>
              <a:off x="1418" y="3245"/>
              <a:ext cx="287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2" name="Rectangle 83"/>
            <p:cNvSpPr>
              <a:spLocks noChangeArrowheads="1"/>
            </p:cNvSpPr>
            <p:nvPr/>
          </p:nvSpPr>
          <p:spPr bwMode="auto">
            <a:xfrm>
              <a:off x="1504" y="3257"/>
              <a:ext cx="11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pitchFamily="34" charset="0"/>
                </a:rPr>
                <a:t>I-2</a:t>
              </a:r>
              <a:endParaRPr lang="en-US" b="1"/>
            </a:p>
          </p:txBody>
        </p:sp>
        <p:sp>
          <p:nvSpPr>
            <p:cNvPr id="4183" name="Rectangle 84"/>
            <p:cNvSpPr>
              <a:spLocks noChangeArrowheads="1"/>
            </p:cNvSpPr>
            <p:nvPr/>
          </p:nvSpPr>
          <p:spPr bwMode="auto">
            <a:xfrm>
              <a:off x="1418" y="3389"/>
              <a:ext cx="287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4" name="Rectangle 85"/>
            <p:cNvSpPr>
              <a:spLocks noChangeArrowheads="1"/>
            </p:cNvSpPr>
            <p:nvPr/>
          </p:nvSpPr>
          <p:spPr bwMode="auto">
            <a:xfrm>
              <a:off x="1418" y="3533"/>
              <a:ext cx="287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5" name="Rectangle 86"/>
            <p:cNvSpPr>
              <a:spLocks noChangeArrowheads="1"/>
            </p:cNvSpPr>
            <p:nvPr/>
          </p:nvSpPr>
          <p:spPr bwMode="auto">
            <a:xfrm>
              <a:off x="1418" y="3677"/>
              <a:ext cx="287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6" name="Rectangle 87"/>
            <p:cNvSpPr>
              <a:spLocks noChangeArrowheads="1"/>
            </p:cNvSpPr>
            <p:nvPr/>
          </p:nvSpPr>
          <p:spPr bwMode="auto">
            <a:xfrm>
              <a:off x="1705" y="2092"/>
              <a:ext cx="288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7" name="Rectangle 88"/>
            <p:cNvSpPr>
              <a:spLocks noChangeArrowheads="1"/>
            </p:cNvSpPr>
            <p:nvPr/>
          </p:nvSpPr>
          <p:spPr bwMode="auto">
            <a:xfrm>
              <a:off x="1705" y="2236"/>
              <a:ext cx="288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8" name="Rectangle 89"/>
            <p:cNvSpPr>
              <a:spLocks noChangeArrowheads="1"/>
            </p:cNvSpPr>
            <p:nvPr/>
          </p:nvSpPr>
          <p:spPr bwMode="auto">
            <a:xfrm>
              <a:off x="1705" y="2380"/>
              <a:ext cx="288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9" name="Rectangle 90"/>
            <p:cNvSpPr>
              <a:spLocks noChangeArrowheads="1"/>
            </p:cNvSpPr>
            <p:nvPr/>
          </p:nvSpPr>
          <p:spPr bwMode="auto">
            <a:xfrm>
              <a:off x="1705" y="2524"/>
              <a:ext cx="288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0" name="Rectangle 91"/>
            <p:cNvSpPr>
              <a:spLocks noChangeArrowheads="1"/>
            </p:cNvSpPr>
            <p:nvPr/>
          </p:nvSpPr>
          <p:spPr bwMode="auto">
            <a:xfrm>
              <a:off x="1791" y="2538"/>
              <a:ext cx="11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pitchFamily="34" charset="0"/>
                </a:rPr>
                <a:t>I-1</a:t>
              </a:r>
              <a:endParaRPr lang="en-US" b="1"/>
            </a:p>
          </p:txBody>
        </p:sp>
        <p:sp>
          <p:nvSpPr>
            <p:cNvPr id="4191" name="Rectangle 92"/>
            <p:cNvSpPr>
              <a:spLocks noChangeArrowheads="1"/>
            </p:cNvSpPr>
            <p:nvPr/>
          </p:nvSpPr>
          <p:spPr bwMode="auto">
            <a:xfrm>
              <a:off x="1705" y="2668"/>
              <a:ext cx="288" cy="14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2" name="Rectangle 93"/>
            <p:cNvSpPr>
              <a:spLocks noChangeArrowheads="1"/>
            </p:cNvSpPr>
            <p:nvPr/>
          </p:nvSpPr>
          <p:spPr bwMode="auto">
            <a:xfrm>
              <a:off x="1705" y="2814"/>
              <a:ext cx="288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3" name="Rectangle 94"/>
            <p:cNvSpPr>
              <a:spLocks noChangeArrowheads="1"/>
            </p:cNvSpPr>
            <p:nvPr/>
          </p:nvSpPr>
          <p:spPr bwMode="auto">
            <a:xfrm>
              <a:off x="1705" y="2958"/>
              <a:ext cx="288" cy="143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4" name="Rectangle 95"/>
            <p:cNvSpPr>
              <a:spLocks noChangeArrowheads="1"/>
            </p:cNvSpPr>
            <p:nvPr/>
          </p:nvSpPr>
          <p:spPr bwMode="auto">
            <a:xfrm>
              <a:off x="1705" y="3101"/>
              <a:ext cx="288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5" name="Rectangle 96"/>
            <p:cNvSpPr>
              <a:spLocks noChangeArrowheads="1"/>
            </p:cNvSpPr>
            <p:nvPr/>
          </p:nvSpPr>
          <p:spPr bwMode="auto">
            <a:xfrm>
              <a:off x="1705" y="3245"/>
              <a:ext cx="288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6" name="Rectangle 97"/>
            <p:cNvSpPr>
              <a:spLocks noChangeArrowheads="1"/>
            </p:cNvSpPr>
            <p:nvPr/>
          </p:nvSpPr>
          <p:spPr bwMode="auto">
            <a:xfrm>
              <a:off x="1705" y="3389"/>
              <a:ext cx="288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7" name="Rectangle 98"/>
            <p:cNvSpPr>
              <a:spLocks noChangeArrowheads="1"/>
            </p:cNvSpPr>
            <p:nvPr/>
          </p:nvSpPr>
          <p:spPr bwMode="auto">
            <a:xfrm>
              <a:off x="1791" y="3401"/>
              <a:ext cx="11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pitchFamily="34" charset="0"/>
                </a:rPr>
                <a:t>I-2</a:t>
              </a:r>
              <a:endParaRPr lang="en-US" b="1"/>
            </a:p>
          </p:txBody>
        </p:sp>
        <p:sp>
          <p:nvSpPr>
            <p:cNvPr id="4198" name="Rectangle 99"/>
            <p:cNvSpPr>
              <a:spLocks noChangeArrowheads="1"/>
            </p:cNvSpPr>
            <p:nvPr/>
          </p:nvSpPr>
          <p:spPr bwMode="auto">
            <a:xfrm>
              <a:off x="1705" y="3533"/>
              <a:ext cx="288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" name="Rectangle 100"/>
            <p:cNvSpPr>
              <a:spLocks noChangeArrowheads="1"/>
            </p:cNvSpPr>
            <p:nvPr/>
          </p:nvSpPr>
          <p:spPr bwMode="auto">
            <a:xfrm>
              <a:off x="1705" y="3677"/>
              <a:ext cx="288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" name="Rectangle 101"/>
            <p:cNvSpPr>
              <a:spLocks noChangeArrowheads="1"/>
            </p:cNvSpPr>
            <p:nvPr/>
          </p:nvSpPr>
          <p:spPr bwMode="auto">
            <a:xfrm>
              <a:off x="1993" y="2092"/>
              <a:ext cx="287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1" name="Rectangle 102"/>
            <p:cNvSpPr>
              <a:spLocks noChangeArrowheads="1"/>
            </p:cNvSpPr>
            <p:nvPr/>
          </p:nvSpPr>
          <p:spPr bwMode="auto">
            <a:xfrm>
              <a:off x="1993" y="2236"/>
              <a:ext cx="287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2" name="Rectangle 103"/>
            <p:cNvSpPr>
              <a:spLocks noChangeArrowheads="1"/>
            </p:cNvSpPr>
            <p:nvPr/>
          </p:nvSpPr>
          <p:spPr bwMode="auto">
            <a:xfrm>
              <a:off x="1993" y="2380"/>
              <a:ext cx="287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3" name="Rectangle 104"/>
            <p:cNvSpPr>
              <a:spLocks noChangeArrowheads="1"/>
            </p:cNvSpPr>
            <p:nvPr/>
          </p:nvSpPr>
          <p:spPr bwMode="auto">
            <a:xfrm>
              <a:off x="1993" y="2524"/>
              <a:ext cx="287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4" name="Rectangle 105"/>
            <p:cNvSpPr>
              <a:spLocks noChangeArrowheads="1"/>
            </p:cNvSpPr>
            <p:nvPr/>
          </p:nvSpPr>
          <p:spPr bwMode="auto">
            <a:xfrm>
              <a:off x="1993" y="2668"/>
              <a:ext cx="287" cy="14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5" name="Rectangle 106"/>
            <p:cNvSpPr>
              <a:spLocks noChangeArrowheads="1"/>
            </p:cNvSpPr>
            <p:nvPr/>
          </p:nvSpPr>
          <p:spPr bwMode="auto">
            <a:xfrm>
              <a:off x="2079" y="2682"/>
              <a:ext cx="11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pitchFamily="34" charset="0"/>
                </a:rPr>
                <a:t>I-1</a:t>
              </a:r>
              <a:endParaRPr lang="en-US" b="1"/>
            </a:p>
          </p:txBody>
        </p:sp>
        <p:sp>
          <p:nvSpPr>
            <p:cNvPr id="4206" name="Rectangle 107"/>
            <p:cNvSpPr>
              <a:spLocks noChangeArrowheads="1"/>
            </p:cNvSpPr>
            <p:nvPr/>
          </p:nvSpPr>
          <p:spPr bwMode="auto">
            <a:xfrm>
              <a:off x="1993" y="2814"/>
              <a:ext cx="287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7" name="Rectangle 108"/>
            <p:cNvSpPr>
              <a:spLocks noChangeArrowheads="1"/>
            </p:cNvSpPr>
            <p:nvPr/>
          </p:nvSpPr>
          <p:spPr bwMode="auto">
            <a:xfrm>
              <a:off x="1993" y="2958"/>
              <a:ext cx="287" cy="143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8" name="Rectangle 109"/>
            <p:cNvSpPr>
              <a:spLocks noChangeArrowheads="1"/>
            </p:cNvSpPr>
            <p:nvPr/>
          </p:nvSpPr>
          <p:spPr bwMode="auto">
            <a:xfrm>
              <a:off x="1993" y="3101"/>
              <a:ext cx="287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9" name="Rectangle 110"/>
            <p:cNvSpPr>
              <a:spLocks noChangeArrowheads="1"/>
            </p:cNvSpPr>
            <p:nvPr/>
          </p:nvSpPr>
          <p:spPr bwMode="auto">
            <a:xfrm>
              <a:off x="1993" y="3245"/>
              <a:ext cx="287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0" name="Rectangle 111"/>
            <p:cNvSpPr>
              <a:spLocks noChangeArrowheads="1"/>
            </p:cNvSpPr>
            <p:nvPr/>
          </p:nvSpPr>
          <p:spPr bwMode="auto">
            <a:xfrm>
              <a:off x="1993" y="3389"/>
              <a:ext cx="287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1" name="Rectangle 112"/>
            <p:cNvSpPr>
              <a:spLocks noChangeArrowheads="1"/>
            </p:cNvSpPr>
            <p:nvPr/>
          </p:nvSpPr>
          <p:spPr bwMode="auto">
            <a:xfrm>
              <a:off x="1993" y="3533"/>
              <a:ext cx="287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2" name="Rectangle 113"/>
            <p:cNvSpPr>
              <a:spLocks noChangeArrowheads="1"/>
            </p:cNvSpPr>
            <p:nvPr/>
          </p:nvSpPr>
          <p:spPr bwMode="auto">
            <a:xfrm>
              <a:off x="2079" y="3545"/>
              <a:ext cx="11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pitchFamily="34" charset="0"/>
                </a:rPr>
                <a:t>I-2</a:t>
              </a:r>
              <a:endParaRPr lang="en-US" b="1"/>
            </a:p>
          </p:txBody>
        </p:sp>
        <p:sp>
          <p:nvSpPr>
            <p:cNvPr id="4213" name="Rectangle 114"/>
            <p:cNvSpPr>
              <a:spLocks noChangeArrowheads="1"/>
            </p:cNvSpPr>
            <p:nvPr/>
          </p:nvSpPr>
          <p:spPr bwMode="auto">
            <a:xfrm>
              <a:off x="1993" y="3677"/>
              <a:ext cx="287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4" name="Rectangle 115"/>
            <p:cNvSpPr>
              <a:spLocks noChangeArrowheads="1"/>
            </p:cNvSpPr>
            <p:nvPr/>
          </p:nvSpPr>
          <p:spPr bwMode="auto">
            <a:xfrm>
              <a:off x="2280" y="2092"/>
              <a:ext cx="287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5" name="Rectangle 116"/>
            <p:cNvSpPr>
              <a:spLocks noChangeArrowheads="1"/>
            </p:cNvSpPr>
            <p:nvPr/>
          </p:nvSpPr>
          <p:spPr bwMode="auto">
            <a:xfrm>
              <a:off x="2280" y="2236"/>
              <a:ext cx="287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6" name="Rectangle 117"/>
            <p:cNvSpPr>
              <a:spLocks noChangeArrowheads="1"/>
            </p:cNvSpPr>
            <p:nvPr/>
          </p:nvSpPr>
          <p:spPr bwMode="auto">
            <a:xfrm>
              <a:off x="2280" y="2380"/>
              <a:ext cx="287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7" name="Rectangle 118"/>
            <p:cNvSpPr>
              <a:spLocks noChangeArrowheads="1"/>
            </p:cNvSpPr>
            <p:nvPr/>
          </p:nvSpPr>
          <p:spPr bwMode="auto">
            <a:xfrm>
              <a:off x="2280" y="2524"/>
              <a:ext cx="287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8" name="Rectangle 119"/>
            <p:cNvSpPr>
              <a:spLocks noChangeArrowheads="1"/>
            </p:cNvSpPr>
            <p:nvPr/>
          </p:nvSpPr>
          <p:spPr bwMode="auto">
            <a:xfrm>
              <a:off x="2280" y="2668"/>
              <a:ext cx="287" cy="14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9" name="Rectangle 120"/>
            <p:cNvSpPr>
              <a:spLocks noChangeArrowheads="1"/>
            </p:cNvSpPr>
            <p:nvPr/>
          </p:nvSpPr>
          <p:spPr bwMode="auto">
            <a:xfrm>
              <a:off x="2280" y="2814"/>
              <a:ext cx="287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0" name="Rectangle 121"/>
            <p:cNvSpPr>
              <a:spLocks noChangeArrowheads="1"/>
            </p:cNvSpPr>
            <p:nvPr/>
          </p:nvSpPr>
          <p:spPr bwMode="auto">
            <a:xfrm>
              <a:off x="2366" y="2825"/>
              <a:ext cx="11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pitchFamily="34" charset="0"/>
                </a:rPr>
                <a:t>I-1</a:t>
              </a:r>
              <a:endParaRPr lang="en-US" b="1"/>
            </a:p>
          </p:txBody>
        </p:sp>
        <p:sp>
          <p:nvSpPr>
            <p:cNvPr id="4221" name="Rectangle 122"/>
            <p:cNvSpPr>
              <a:spLocks noChangeArrowheads="1"/>
            </p:cNvSpPr>
            <p:nvPr/>
          </p:nvSpPr>
          <p:spPr bwMode="auto">
            <a:xfrm>
              <a:off x="2280" y="2958"/>
              <a:ext cx="287" cy="143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2" name="Rectangle 123"/>
            <p:cNvSpPr>
              <a:spLocks noChangeArrowheads="1"/>
            </p:cNvSpPr>
            <p:nvPr/>
          </p:nvSpPr>
          <p:spPr bwMode="auto">
            <a:xfrm>
              <a:off x="2280" y="3101"/>
              <a:ext cx="287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3" name="Rectangle 124"/>
            <p:cNvSpPr>
              <a:spLocks noChangeArrowheads="1"/>
            </p:cNvSpPr>
            <p:nvPr/>
          </p:nvSpPr>
          <p:spPr bwMode="auto">
            <a:xfrm>
              <a:off x="2280" y="3245"/>
              <a:ext cx="287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4" name="Rectangle 125"/>
            <p:cNvSpPr>
              <a:spLocks noChangeArrowheads="1"/>
            </p:cNvSpPr>
            <p:nvPr/>
          </p:nvSpPr>
          <p:spPr bwMode="auto">
            <a:xfrm>
              <a:off x="2280" y="3389"/>
              <a:ext cx="287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5" name="Rectangle 126"/>
            <p:cNvSpPr>
              <a:spLocks noChangeArrowheads="1"/>
            </p:cNvSpPr>
            <p:nvPr/>
          </p:nvSpPr>
          <p:spPr bwMode="auto">
            <a:xfrm>
              <a:off x="2280" y="3533"/>
              <a:ext cx="287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6" name="Rectangle 127"/>
            <p:cNvSpPr>
              <a:spLocks noChangeArrowheads="1"/>
            </p:cNvSpPr>
            <p:nvPr/>
          </p:nvSpPr>
          <p:spPr bwMode="auto">
            <a:xfrm>
              <a:off x="2280" y="3677"/>
              <a:ext cx="287" cy="1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7" name="Rectangle 128"/>
            <p:cNvSpPr>
              <a:spLocks noChangeArrowheads="1"/>
            </p:cNvSpPr>
            <p:nvPr/>
          </p:nvSpPr>
          <p:spPr bwMode="auto">
            <a:xfrm>
              <a:off x="2366" y="3689"/>
              <a:ext cx="11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 pitchFamily="34" charset="0"/>
                </a:rPr>
                <a:t>I-2</a:t>
              </a:r>
              <a:endParaRPr lang="en-US" b="1"/>
            </a:p>
          </p:txBody>
        </p:sp>
      </p:grpSp>
      <p:sp>
        <p:nvSpPr>
          <p:cNvPr id="468097" name="Text Box 129"/>
          <p:cNvSpPr txBox="1">
            <a:spLocks noChangeArrowheads="1"/>
          </p:cNvSpPr>
          <p:nvPr/>
        </p:nvSpPr>
        <p:spPr bwMode="auto">
          <a:xfrm rot="1832193">
            <a:off x="1289050" y="4351338"/>
            <a:ext cx="2909888" cy="68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2000">
                <a:solidFill>
                  <a:srgbClr val="FF0000"/>
                </a:solidFill>
              </a:rPr>
              <a:t>Non-pipelined execution</a:t>
            </a:r>
          </a:p>
          <a:p>
            <a:pPr algn="ctr"/>
            <a:r>
              <a:rPr lang="en-US" sz="2000">
                <a:solidFill>
                  <a:srgbClr val="FF0000"/>
                </a:solidFill>
              </a:rPr>
              <a:t>Wasted clock cycles</a:t>
            </a:r>
          </a:p>
        </p:txBody>
      </p:sp>
      <p:sp>
        <p:nvSpPr>
          <p:cNvPr id="468098" name="Rectangle 130"/>
          <p:cNvSpPr>
            <a:spLocks noChangeArrowheads="1"/>
          </p:cNvSpPr>
          <p:nvPr/>
        </p:nvSpPr>
        <p:spPr bwMode="auto">
          <a:xfrm>
            <a:off x="5603875" y="5246688"/>
            <a:ext cx="1300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Pipelined</a:t>
            </a:r>
          </a:p>
          <a:p>
            <a:r>
              <a:rPr lang="en-US" sz="2000">
                <a:solidFill>
                  <a:srgbClr val="FF0000"/>
                </a:solidFill>
              </a:rPr>
              <a:t>Execution</a:t>
            </a:r>
          </a:p>
        </p:txBody>
      </p:sp>
      <p:sp>
        <p:nvSpPr>
          <p:cNvPr id="468099" name="Text Box 131"/>
          <p:cNvSpPr txBox="1">
            <a:spLocks noChangeArrowheads="1"/>
          </p:cNvSpPr>
          <p:nvPr/>
        </p:nvSpPr>
        <p:spPr bwMode="auto">
          <a:xfrm>
            <a:off x="4495800" y="2638425"/>
            <a:ext cx="4191000" cy="88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For </a:t>
            </a:r>
            <a:r>
              <a:rPr lang="en-US" i="1">
                <a:solidFill>
                  <a:srgbClr val="FF0000"/>
                </a:solidFill>
              </a:rPr>
              <a:t>k</a:t>
            </a:r>
            <a:r>
              <a:rPr lang="en-US">
                <a:solidFill>
                  <a:srgbClr val="FF0000"/>
                </a:solidFill>
              </a:rPr>
              <a:t> stages and </a:t>
            </a:r>
            <a:r>
              <a:rPr lang="en-US" i="1">
                <a:solidFill>
                  <a:srgbClr val="FF0000"/>
                </a:solidFill>
              </a:rPr>
              <a:t>n</a:t>
            </a:r>
            <a:r>
              <a:rPr lang="en-US">
                <a:solidFill>
                  <a:srgbClr val="FF0000"/>
                </a:solidFill>
              </a:rPr>
              <a:t> instructions, the number of required cycles is: </a:t>
            </a:r>
            <a:r>
              <a:rPr lang="en-US" i="1">
                <a:solidFill>
                  <a:srgbClr val="FF0000"/>
                </a:solidFill>
              </a:rPr>
              <a:t>k</a:t>
            </a:r>
            <a:r>
              <a:rPr lang="en-US">
                <a:solidFill>
                  <a:srgbClr val="FF0000"/>
                </a:solidFill>
              </a:rPr>
              <a:t> + </a:t>
            </a:r>
            <a:r>
              <a:rPr lang="en-US" i="1">
                <a:solidFill>
                  <a:srgbClr val="FF0000"/>
                </a:solidFill>
              </a:rPr>
              <a:t>n</a:t>
            </a:r>
            <a:r>
              <a:rPr lang="en-US">
                <a:solidFill>
                  <a:srgbClr val="FF0000"/>
                </a:solidFill>
              </a:rPr>
              <a:t> –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8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68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68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68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8098" grpId="0"/>
      <p:bldP spid="46809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09563" y="2506663"/>
            <a:ext cx="4205287" cy="368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798513" lvl="1" indent="-336550">
              <a:spcBef>
                <a:spcPct val="50000"/>
              </a:spcBef>
              <a:buFont typeface="Wingdings" pitchFamily="2" charset="2"/>
              <a:buChar char="²"/>
            </a:pPr>
            <a:r>
              <a:rPr lang="en-US" sz="2000"/>
              <a:t>Assume that stage S4 is the execute stage</a:t>
            </a:r>
          </a:p>
          <a:p>
            <a:pPr marL="798513" lvl="1" indent="-336550">
              <a:spcBef>
                <a:spcPct val="50000"/>
              </a:spcBef>
              <a:buFont typeface="Wingdings" pitchFamily="2" charset="2"/>
              <a:buChar char="²"/>
            </a:pPr>
            <a:r>
              <a:rPr lang="en-US" sz="2000"/>
              <a:t>Assume also that S4 requires 2 clock cycles to complete</a:t>
            </a:r>
          </a:p>
          <a:p>
            <a:pPr marL="798513" lvl="1" indent="-336550">
              <a:spcBef>
                <a:spcPct val="50000"/>
              </a:spcBef>
              <a:buFont typeface="Wingdings" pitchFamily="2" charset="2"/>
              <a:buChar char="²"/>
            </a:pPr>
            <a:r>
              <a:rPr lang="en-US" sz="2000"/>
              <a:t>As more instructions enter the pipeline, wasted cycles occur</a:t>
            </a:r>
          </a:p>
          <a:p>
            <a:pPr marL="798513" lvl="1" indent="-336550">
              <a:spcBef>
                <a:spcPct val="50000"/>
              </a:spcBef>
              <a:buFont typeface="Wingdings" pitchFamily="2" charset="2"/>
              <a:buChar char="²"/>
            </a:pPr>
            <a:r>
              <a:rPr lang="en-US" sz="2000"/>
              <a:t>For </a:t>
            </a:r>
            <a:r>
              <a:rPr lang="en-US" sz="2000" i="1"/>
              <a:t>k</a:t>
            </a:r>
            <a:r>
              <a:rPr lang="en-US" sz="2000"/>
              <a:t> stages, where one stage requires 2 cycles, </a:t>
            </a:r>
            <a:r>
              <a:rPr lang="en-US" sz="2000" i="1"/>
              <a:t>n</a:t>
            </a:r>
            <a:r>
              <a:rPr lang="en-US" sz="2000"/>
              <a:t> instructions require </a:t>
            </a:r>
            <a:r>
              <a:rPr lang="en-US" sz="2000" i="1">
                <a:solidFill>
                  <a:srgbClr val="FF0000"/>
                </a:solidFill>
              </a:rPr>
              <a:t>k</a:t>
            </a:r>
            <a:r>
              <a:rPr lang="en-US" sz="2000">
                <a:solidFill>
                  <a:srgbClr val="FF0000"/>
                </a:solidFill>
              </a:rPr>
              <a:t> + 2</a:t>
            </a:r>
            <a:r>
              <a:rPr lang="en-US" sz="2000" i="1">
                <a:solidFill>
                  <a:srgbClr val="FF0000"/>
                </a:solidFill>
              </a:rPr>
              <a:t>n</a:t>
            </a:r>
            <a:r>
              <a:rPr lang="en-US" sz="2000">
                <a:solidFill>
                  <a:srgbClr val="FF0000"/>
                </a:solidFill>
              </a:rPr>
              <a:t> – 1 </a:t>
            </a:r>
            <a:r>
              <a:rPr lang="en-US" sz="2000"/>
              <a:t>cycles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Wasted Cycles (pipelined)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258888"/>
            <a:ext cx="8229600" cy="1133475"/>
          </a:xfrm>
        </p:spPr>
        <p:txBody>
          <a:bodyPr/>
          <a:lstStyle/>
          <a:p>
            <a:pPr eaLnBrk="1" hangingPunct="1"/>
            <a:r>
              <a:rPr lang="en-US" smtClean="0"/>
              <a:t>When one of the stages requires two or more clock cycles to complete, clock cycles are again wasted</a:t>
            </a:r>
          </a:p>
        </p:txBody>
      </p:sp>
      <p:grpSp>
        <p:nvGrpSpPr>
          <p:cNvPr id="30725" name="Group 5"/>
          <p:cNvGrpSpPr>
            <a:grpSpLocks/>
          </p:cNvGrpSpPr>
          <p:nvPr/>
        </p:nvGrpSpPr>
        <p:grpSpPr bwMode="auto">
          <a:xfrm>
            <a:off x="4699000" y="2565400"/>
            <a:ext cx="3962400" cy="3581400"/>
            <a:chOff x="2960" y="1616"/>
            <a:chExt cx="2496" cy="2256"/>
          </a:xfrm>
        </p:grpSpPr>
        <p:sp>
          <p:nvSpPr>
            <p:cNvPr id="30726" name="AutoShape 6"/>
            <p:cNvSpPr>
              <a:spLocks noChangeAspect="1" noChangeArrowheads="1" noTextEdit="1"/>
            </p:cNvSpPr>
            <p:nvPr/>
          </p:nvSpPr>
          <p:spPr bwMode="auto">
            <a:xfrm>
              <a:off x="2960" y="1616"/>
              <a:ext cx="2496" cy="225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27" name="Rectangle 7"/>
            <p:cNvSpPr>
              <a:spLocks noChangeArrowheads="1"/>
            </p:cNvSpPr>
            <p:nvPr/>
          </p:nvSpPr>
          <p:spPr bwMode="auto">
            <a:xfrm>
              <a:off x="3540" y="1953"/>
              <a:ext cx="299" cy="150"/>
            </a:xfrm>
            <a:prstGeom prst="rect">
              <a:avLst/>
            </a:prstGeom>
            <a:solidFill>
              <a:srgbClr val="C0C0C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28" name="Rectangle 8"/>
            <p:cNvSpPr>
              <a:spLocks noChangeArrowheads="1"/>
            </p:cNvSpPr>
            <p:nvPr/>
          </p:nvSpPr>
          <p:spPr bwMode="auto">
            <a:xfrm>
              <a:off x="3628" y="1967"/>
              <a:ext cx="127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Helvetica" pitchFamily="34" charset="0"/>
                </a:rPr>
                <a:t>S1</a:t>
              </a:r>
              <a:endParaRPr lang="en-US"/>
            </a:p>
          </p:txBody>
        </p:sp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>
              <a:off x="3839" y="1953"/>
              <a:ext cx="299" cy="150"/>
            </a:xfrm>
            <a:prstGeom prst="rect">
              <a:avLst/>
            </a:prstGeom>
            <a:solidFill>
              <a:srgbClr val="C0C0C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>
              <a:off x="3927" y="1967"/>
              <a:ext cx="127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Helvetica" pitchFamily="34" charset="0"/>
                </a:rPr>
                <a:t>S2</a:t>
              </a:r>
              <a:endParaRPr lang="en-US"/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>
              <a:off x="4138" y="1953"/>
              <a:ext cx="299" cy="150"/>
            </a:xfrm>
            <a:prstGeom prst="rect">
              <a:avLst/>
            </a:prstGeom>
            <a:solidFill>
              <a:srgbClr val="C0C0C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>
              <a:off x="4226" y="1967"/>
              <a:ext cx="127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Helvetica" pitchFamily="34" charset="0"/>
                </a:rPr>
                <a:t>S3</a:t>
              </a:r>
              <a:endParaRPr lang="en-US"/>
            </a:p>
          </p:txBody>
        </p:sp>
        <p:sp>
          <p:nvSpPr>
            <p:cNvPr id="30733" name="Rectangle 13"/>
            <p:cNvSpPr>
              <a:spLocks noChangeArrowheads="1"/>
            </p:cNvSpPr>
            <p:nvPr/>
          </p:nvSpPr>
          <p:spPr bwMode="auto">
            <a:xfrm>
              <a:off x="4437" y="1953"/>
              <a:ext cx="299" cy="150"/>
            </a:xfrm>
            <a:prstGeom prst="rect">
              <a:avLst/>
            </a:prstGeom>
            <a:solidFill>
              <a:srgbClr val="C0C0C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4525" y="1967"/>
              <a:ext cx="127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Helvetica" pitchFamily="34" charset="0"/>
                </a:rPr>
                <a:t>S4</a:t>
              </a:r>
              <a:endParaRPr lang="en-US"/>
            </a:p>
          </p:txBody>
        </p:sp>
        <p:sp>
          <p:nvSpPr>
            <p:cNvPr id="30735" name="Rectangle 15"/>
            <p:cNvSpPr>
              <a:spLocks noChangeArrowheads="1"/>
            </p:cNvSpPr>
            <p:nvPr/>
          </p:nvSpPr>
          <p:spPr bwMode="auto">
            <a:xfrm>
              <a:off x="4736" y="1953"/>
              <a:ext cx="299" cy="150"/>
            </a:xfrm>
            <a:prstGeom prst="rect">
              <a:avLst/>
            </a:prstGeom>
            <a:solidFill>
              <a:srgbClr val="C0C0C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6" name="Rectangle 16"/>
            <p:cNvSpPr>
              <a:spLocks noChangeArrowheads="1"/>
            </p:cNvSpPr>
            <p:nvPr/>
          </p:nvSpPr>
          <p:spPr bwMode="auto">
            <a:xfrm>
              <a:off x="4824" y="1967"/>
              <a:ext cx="127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Helvetica" pitchFamily="34" charset="0"/>
                </a:rPr>
                <a:t>S5</a:t>
              </a:r>
              <a:endParaRPr lang="en-US"/>
            </a:p>
          </p:txBody>
        </p:sp>
        <p:sp>
          <p:nvSpPr>
            <p:cNvPr id="30737" name="Rectangle 17"/>
            <p:cNvSpPr>
              <a:spLocks noChangeArrowheads="1"/>
            </p:cNvSpPr>
            <p:nvPr/>
          </p:nvSpPr>
          <p:spPr bwMode="auto">
            <a:xfrm>
              <a:off x="3241" y="2103"/>
              <a:ext cx="299" cy="150"/>
            </a:xfrm>
            <a:prstGeom prst="rect">
              <a:avLst/>
            </a:prstGeom>
            <a:solidFill>
              <a:srgbClr val="C0C0C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8" name="Rectangle 18"/>
            <p:cNvSpPr>
              <a:spLocks noChangeArrowheads="1"/>
            </p:cNvSpPr>
            <p:nvPr/>
          </p:nvSpPr>
          <p:spPr bwMode="auto">
            <a:xfrm>
              <a:off x="3363" y="2117"/>
              <a:ext cx="5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/>
            </a:p>
          </p:txBody>
        </p:sp>
        <p:sp>
          <p:nvSpPr>
            <p:cNvPr id="30739" name="Rectangle 19"/>
            <p:cNvSpPr>
              <a:spLocks noChangeArrowheads="1"/>
            </p:cNvSpPr>
            <p:nvPr/>
          </p:nvSpPr>
          <p:spPr bwMode="auto">
            <a:xfrm rot="-5400000">
              <a:off x="2885" y="2672"/>
              <a:ext cx="40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Helvetica" pitchFamily="34" charset="0"/>
                </a:rPr>
                <a:t>Cycles</a:t>
              </a:r>
              <a:endParaRPr lang="en-US"/>
            </a:p>
          </p:txBody>
        </p:sp>
        <p:sp>
          <p:nvSpPr>
            <p:cNvPr id="30740" name="Rectangle 20"/>
            <p:cNvSpPr>
              <a:spLocks noChangeArrowheads="1"/>
            </p:cNvSpPr>
            <p:nvPr/>
          </p:nvSpPr>
          <p:spPr bwMode="auto">
            <a:xfrm>
              <a:off x="4192" y="1668"/>
              <a:ext cx="42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Helvetica" pitchFamily="34" charset="0"/>
                </a:rPr>
                <a:t>Stages</a:t>
              </a:r>
              <a:endParaRPr lang="en-US"/>
            </a:p>
          </p:txBody>
        </p:sp>
        <p:sp>
          <p:nvSpPr>
            <p:cNvPr id="30741" name="Rectangle 21"/>
            <p:cNvSpPr>
              <a:spLocks noChangeArrowheads="1"/>
            </p:cNvSpPr>
            <p:nvPr/>
          </p:nvSpPr>
          <p:spPr bwMode="auto">
            <a:xfrm>
              <a:off x="5035" y="1953"/>
              <a:ext cx="299" cy="150"/>
            </a:xfrm>
            <a:prstGeom prst="rect">
              <a:avLst/>
            </a:prstGeom>
            <a:solidFill>
              <a:srgbClr val="C0C0C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2" name="Rectangle 22"/>
            <p:cNvSpPr>
              <a:spLocks noChangeArrowheads="1"/>
            </p:cNvSpPr>
            <p:nvPr/>
          </p:nvSpPr>
          <p:spPr bwMode="auto">
            <a:xfrm>
              <a:off x="5123" y="1967"/>
              <a:ext cx="127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Helvetica" pitchFamily="34" charset="0"/>
                </a:rPr>
                <a:t>S6</a:t>
              </a:r>
              <a:endParaRPr lang="en-US"/>
            </a:p>
          </p:txBody>
        </p:sp>
        <p:sp>
          <p:nvSpPr>
            <p:cNvPr id="30743" name="Rectangle 23"/>
            <p:cNvSpPr>
              <a:spLocks noChangeArrowheads="1"/>
            </p:cNvSpPr>
            <p:nvPr/>
          </p:nvSpPr>
          <p:spPr bwMode="auto">
            <a:xfrm>
              <a:off x="3241" y="2253"/>
              <a:ext cx="299" cy="150"/>
            </a:xfrm>
            <a:prstGeom prst="rect">
              <a:avLst/>
            </a:prstGeom>
            <a:solidFill>
              <a:srgbClr val="C0C0C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4" name="Rectangle 24"/>
            <p:cNvSpPr>
              <a:spLocks noChangeArrowheads="1"/>
            </p:cNvSpPr>
            <p:nvPr/>
          </p:nvSpPr>
          <p:spPr bwMode="auto">
            <a:xfrm>
              <a:off x="3363" y="2267"/>
              <a:ext cx="5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Helvetica" pitchFamily="34" charset="0"/>
                </a:rPr>
                <a:t>2</a:t>
              </a:r>
              <a:endParaRPr lang="en-US"/>
            </a:p>
          </p:txBody>
        </p:sp>
        <p:sp>
          <p:nvSpPr>
            <p:cNvPr id="30745" name="Rectangle 25"/>
            <p:cNvSpPr>
              <a:spLocks noChangeArrowheads="1"/>
            </p:cNvSpPr>
            <p:nvPr/>
          </p:nvSpPr>
          <p:spPr bwMode="auto">
            <a:xfrm>
              <a:off x="3241" y="2403"/>
              <a:ext cx="299" cy="150"/>
            </a:xfrm>
            <a:prstGeom prst="rect">
              <a:avLst/>
            </a:prstGeom>
            <a:solidFill>
              <a:srgbClr val="C0C0C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6" name="Rectangle 26"/>
            <p:cNvSpPr>
              <a:spLocks noChangeArrowheads="1"/>
            </p:cNvSpPr>
            <p:nvPr/>
          </p:nvSpPr>
          <p:spPr bwMode="auto">
            <a:xfrm>
              <a:off x="3363" y="2417"/>
              <a:ext cx="5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Helvetica" pitchFamily="34" charset="0"/>
                </a:rPr>
                <a:t>3</a:t>
              </a:r>
              <a:endParaRPr lang="en-US"/>
            </a:p>
          </p:txBody>
        </p:sp>
        <p:sp>
          <p:nvSpPr>
            <p:cNvPr id="30747" name="Rectangle 27"/>
            <p:cNvSpPr>
              <a:spLocks noChangeArrowheads="1"/>
            </p:cNvSpPr>
            <p:nvPr/>
          </p:nvSpPr>
          <p:spPr bwMode="auto">
            <a:xfrm>
              <a:off x="3241" y="2553"/>
              <a:ext cx="299" cy="149"/>
            </a:xfrm>
            <a:prstGeom prst="rect">
              <a:avLst/>
            </a:prstGeom>
            <a:solidFill>
              <a:srgbClr val="C0C0C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8" name="Rectangle 28"/>
            <p:cNvSpPr>
              <a:spLocks noChangeArrowheads="1"/>
            </p:cNvSpPr>
            <p:nvPr/>
          </p:nvSpPr>
          <p:spPr bwMode="auto">
            <a:xfrm>
              <a:off x="3363" y="2567"/>
              <a:ext cx="5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Helvetica" pitchFamily="34" charset="0"/>
                </a:rPr>
                <a:t>4</a:t>
              </a:r>
              <a:endParaRPr lang="en-US"/>
            </a:p>
          </p:txBody>
        </p:sp>
        <p:sp>
          <p:nvSpPr>
            <p:cNvPr id="30749" name="Rectangle 29"/>
            <p:cNvSpPr>
              <a:spLocks noChangeArrowheads="1"/>
            </p:cNvSpPr>
            <p:nvPr/>
          </p:nvSpPr>
          <p:spPr bwMode="auto">
            <a:xfrm>
              <a:off x="3241" y="2702"/>
              <a:ext cx="299" cy="150"/>
            </a:xfrm>
            <a:prstGeom prst="rect">
              <a:avLst/>
            </a:prstGeom>
            <a:solidFill>
              <a:srgbClr val="C0C0C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0" name="Rectangle 30"/>
            <p:cNvSpPr>
              <a:spLocks noChangeArrowheads="1"/>
            </p:cNvSpPr>
            <p:nvPr/>
          </p:nvSpPr>
          <p:spPr bwMode="auto">
            <a:xfrm>
              <a:off x="3363" y="2716"/>
              <a:ext cx="5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Helvetica" pitchFamily="34" charset="0"/>
                </a:rPr>
                <a:t>5</a:t>
              </a:r>
              <a:endParaRPr lang="en-US"/>
            </a:p>
          </p:txBody>
        </p:sp>
        <p:sp>
          <p:nvSpPr>
            <p:cNvPr id="30751" name="Rectangle 31"/>
            <p:cNvSpPr>
              <a:spLocks noChangeArrowheads="1"/>
            </p:cNvSpPr>
            <p:nvPr/>
          </p:nvSpPr>
          <p:spPr bwMode="auto">
            <a:xfrm>
              <a:off x="3241" y="2852"/>
              <a:ext cx="299" cy="150"/>
            </a:xfrm>
            <a:prstGeom prst="rect">
              <a:avLst/>
            </a:prstGeom>
            <a:solidFill>
              <a:srgbClr val="C0C0C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2" name="Rectangle 32"/>
            <p:cNvSpPr>
              <a:spLocks noChangeArrowheads="1"/>
            </p:cNvSpPr>
            <p:nvPr/>
          </p:nvSpPr>
          <p:spPr bwMode="auto">
            <a:xfrm>
              <a:off x="3363" y="2866"/>
              <a:ext cx="5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Helvetica" pitchFamily="34" charset="0"/>
                </a:rPr>
                <a:t>6</a:t>
              </a:r>
              <a:endParaRPr lang="en-US"/>
            </a:p>
          </p:txBody>
        </p:sp>
        <p:sp>
          <p:nvSpPr>
            <p:cNvPr id="30753" name="Rectangle 33"/>
            <p:cNvSpPr>
              <a:spLocks noChangeArrowheads="1"/>
            </p:cNvSpPr>
            <p:nvPr/>
          </p:nvSpPr>
          <p:spPr bwMode="auto">
            <a:xfrm>
              <a:off x="3241" y="3002"/>
              <a:ext cx="299" cy="150"/>
            </a:xfrm>
            <a:prstGeom prst="rect">
              <a:avLst/>
            </a:prstGeom>
            <a:solidFill>
              <a:srgbClr val="C0C0C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4" name="Rectangle 34"/>
            <p:cNvSpPr>
              <a:spLocks noChangeArrowheads="1"/>
            </p:cNvSpPr>
            <p:nvPr/>
          </p:nvSpPr>
          <p:spPr bwMode="auto">
            <a:xfrm>
              <a:off x="3363" y="3016"/>
              <a:ext cx="5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Helvetica" pitchFamily="34" charset="0"/>
                </a:rPr>
                <a:t>7</a:t>
              </a:r>
              <a:endParaRPr lang="en-US"/>
            </a:p>
          </p:txBody>
        </p:sp>
        <p:sp>
          <p:nvSpPr>
            <p:cNvPr id="30755" name="Rectangle 35"/>
            <p:cNvSpPr>
              <a:spLocks noChangeArrowheads="1"/>
            </p:cNvSpPr>
            <p:nvPr/>
          </p:nvSpPr>
          <p:spPr bwMode="auto">
            <a:xfrm>
              <a:off x="3540" y="2103"/>
              <a:ext cx="299" cy="1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6" name="Rectangle 36"/>
            <p:cNvSpPr>
              <a:spLocks noChangeArrowheads="1"/>
            </p:cNvSpPr>
            <p:nvPr/>
          </p:nvSpPr>
          <p:spPr bwMode="auto">
            <a:xfrm>
              <a:off x="3630" y="2117"/>
              <a:ext cx="122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Helvetica" pitchFamily="34" charset="0"/>
                </a:rPr>
                <a:t>I-1</a:t>
              </a:r>
              <a:endParaRPr lang="en-US"/>
            </a:p>
          </p:txBody>
        </p:sp>
        <p:sp>
          <p:nvSpPr>
            <p:cNvPr id="30757" name="Rectangle 37"/>
            <p:cNvSpPr>
              <a:spLocks noChangeArrowheads="1"/>
            </p:cNvSpPr>
            <p:nvPr/>
          </p:nvSpPr>
          <p:spPr bwMode="auto">
            <a:xfrm>
              <a:off x="3540" y="2253"/>
              <a:ext cx="299" cy="1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8" name="Rectangle 38"/>
            <p:cNvSpPr>
              <a:spLocks noChangeArrowheads="1"/>
            </p:cNvSpPr>
            <p:nvPr/>
          </p:nvSpPr>
          <p:spPr bwMode="auto">
            <a:xfrm>
              <a:off x="3630" y="2267"/>
              <a:ext cx="122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Helvetica" pitchFamily="34" charset="0"/>
                </a:rPr>
                <a:t>I-2</a:t>
              </a:r>
              <a:endParaRPr lang="en-US"/>
            </a:p>
          </p:txBody>
        </p:sp>
        <p:sp>
          <p:nvSpPr>
            <p:cNvPr id="30759" name="Rectangle 39"/>
            <p:cNvSpPr>
              <a:spLocks noChangeArrowheads="1"/>
            </p:cNvSpPr>
            <p:nvPr/>
          </p:nvSpPr>
          <p:spPr bwMode="auto">
            <a:xfrm>
              <a:off x="3540" y="2403"/>
              <a:ext cx="299" cy="1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0" name="Rectangle 40"/>
            <p:cNvSpPr>
              <a:spLocks noChangeArrowheads="1"/>
            </p:cNvSpPr>
            <p:nvPr/>
          </p:nvSpPr>
          <p:spPr bwMode="auto">
            <a:xfrm>
              <a:off x="3630" y="2417"/>
              <a:ext cx="122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Helvetica" pitchFamily="34" charset="0"/>
                </a:rPr>
                <a:t>I-3</a:t>
              </a:r>
              <a:endParaRPr lang="en-US"/>
            </a:p>
          </p:txBody>
        </p:sp>
        <p:sp>
          <p:nvSpPr>
            <p:cNvPr id="30761" name="Rectangle 41"/>
            <p:cNvSpPr>
              <a:spLocks noChangeArrowheads="1"/>
            </p:cNvSpPr>
            <p:nvPr/>
          </p:nvSpPr>
          <p:spPr bwMode="auto">
            <a:xfrm>
              <a:off x="3540" y="2553"/>
              <a:ext cx="299" cy="149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2" name="Rectangle 42"/>
            <p:cNvSpPr>
              <a:spLocks noChangeArrowheads="1"/>
            </p:cNvSpPr>
            <p:nvPr/>
          </p:nvSpPr>
          <p:spPr bwMode="auto">
            <a:xfrm>
              <a:off x="3540" y="2702"/>
              <a:ext cx="299" cy="1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3" name="Rectangle 43"/>
            <p:cNvSpPr>
              <a:spLocks noChangeArrowheads="1"/>
            </p:cNvSpPr>
            <p:nvPr/>
          </p:nvSpPr>
          <p:spPr bwMode="auto">
            <a:xfrm>
              <a:off x="3540" y="2852"/>
              <a:ext cx="299" cy="1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4" name="Rectangle 44"/>
            <p:cNvSpPr>
              <a:spLocks noChangeArrowheads="1"/>
            </p:cNvSpPr>
            <p:nvPr/>
          </p:nvSpPr>
          <p:spPr bwMode="auto">
            <a:xfrm>
              <a:off x="3540" y="3002"/>
              <a:ext cx="299" cy="1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5" name="Rectangle 45"/>
            <p:cNvSpPr>
              <a:spLocks noChangeArrowheads="1"/>
            </p:cNvSpPr>
            <p:nvPr/>
          </p:nvSpPr>
          <p:spPr bwMode="auto">
            <a:xfrm>
              <a:off x="3839" y="2103"/>
              <a:ext cx="299" cy="1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6" name="Rectangle 46"/>
            <p:cNvSpPr>
              <a:spLocks noChangeArrowheads="1"/>
            </p:cNvSpPr>
            <p:nvPr/>
          </p:nvSpPr>
          <p:spPr bwMode="auto">
            <a:xfrm>
              <a:off x="3839" y="2253"/>
              <a:ext cx="299" cy="1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7" name="Rectangle 47"/>
            <p:cNvSpPr>
              <a:spLocks noChangeArrowheads="1"/>
            </p:cNvSpPr>
            <p:nvPr/>
          </p:nvSpPr>
          <p:spPr bwMode="auto">
            <a:xfrm>
              <a:off x="3929" y="2267"/>
              <a:ext cx="122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Helvetica" pitchFamily="34" charset="0"/>
                </a:rPr>
                <a:t>I-1</a:t>
              </a:r>
              <a:endParaRPr lang="en-US"/>
            </a:p>
          </p:txBody>
        </p:sp>
        <p:sp>
          <p:nvSpPr>
            <p:cNvPr id="30768" name="Rectangle 48"/>
            <p:cNvSpPr>
              <a:spLocks noChangeArrowheads="1"/>
            </p:cNvSpPr>
            <p:nvPr/>
          </p:nvSpPr>
          <p:spPr bwMode="auto">
            <a:xfrm>
              <a:off x="3839" y="2403"/>
              <a:ext cx="299" cy="1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9" name="Rectangle 49"/>
            <p:cNvSpPr>
              <a:spLocks noChangeArrowheads="1"/>
            </p:cNvSpPr>
            <p:nvPr/>
          </p:nvSpPr>
          <p:spPr bwMode="auto">
            <a:xfrm>
              <a:off x="3929" y="2417"/>
              <a:ext cx="122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Helvetica" pitchFamily="34" charset="0"/>
                </a:rPr>
                <a:t>I-2</a:t>
              </a:r>
              <a:endParaRPr lang="en-US"/>
            </a:p>
          </p:txBody>
        </p:sp>
        <p:sp>
          <p:nvSpPr>
            <p:cNvPr id="30770" name="Rectangle 50"/>
            <p:cNvSpPr>
              <a:spLocks noChangeArrowheads="1"/>
            </p:cNvSpPr>
            <p:nvPr/>
          </p:nvSpPr>
          <p:spPr bwMode="auto">
            <a:xfrm>
              <a:off x="3839" y="2553"/>
              <a:ext cx="299" cy="149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71" name="Rectangle 51"/>
            <p:cNvSpPr>
              <a:spLocks noChangeArrowheads="1"/>
            </p:cNvSpPr>
            <p:nvPr/>
          </p:nvSpPr>
          <p:spPr bwMode="auto">
            <a:xfrm>
              <a:off x="3929" y="2567"/>
              <a:ext cx="122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Helvetica" pitchFamily="34" charset="0"/>
                </a:rPr>
                <a:t>I-3</a:t>
              </a:r>
              <a:endParaRPr lang="en-US"/>
            </a:p>
          </p:txBody>
        </p:sp>
        <p:sp>
          <p:nvSpPr>
            <p:cNvPr id="30772" name="Rectangle 52"/>
            <p:cNvSpPr>
              <a:spLocks noChangeArrowheads="1"/>
            </p:cNvSpPr>
            <p:nvPr/>
          </p:nvSpPr>
          <p:spPr bwMode="auto">
            <a:xfrm>
              <a:off x="3839" y="2702"/>
              <a:ext cx="299" cy="1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73" name="Rectangle 53"/>
            <p:cNvSpPr>
              <a:spLocks noChangeArrowheads="1"/>
            </p:cNvSpPr>
            <p:nvPr/>
          </p:nvSpPr>
          <p:spPr bwMode="auto">
            <a:xfrm>
              <a:off x="3839" y="2852"/>
              <a:ext cx="299" cy="1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74" name="Rectangle 54"/>
            <p:cNvSpPr>
              <a:spLocks noChangeArrowheads="1"/>
            </p:cNvSpPr>
            <p:nvPr/>
          </p:nvSpPr>
          <p:spPr bwMode="auto">
            <a:xfrm>
              <a:off x="3839" y="3002"/>
              <a:ext cx="299" cy="1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75" name="Rectangle 55"/>
            <p:cNvSpPr>
              <a:spLocks noChangeArrowheads="1"/>
            </p:cNvSpPr>
            <p:nvPr/>
          </p:nvSpPr>
          <p:spPr bwMode="auto">
            <a:xfrm>
              <a:off x="4138" y="2103"/>
              <a:ext cx="299" cy="1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76" name="Rectangle 56"/>
            <p:cNvSpPr>
              <a:spLocks noChangeArrowheads="1"/>
            </p:cNvSpPr>
            <p:nvPr/>
          </p:nvSpPr>
          <p:spPr bwMode="auto">
            <a:xfrm>
              <a:off x="4138" y="2253"/>
              <a:ext cx="299" cy="1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77" name="Rectangle 57"/>
            <p:cNvSpPr>
              <a:spLocks noChangeArrowheads="1"/>
            </p:cNvSpPr>
            <p:nvPr/>
          </p:nvSpPr>
          <p:spPr bwMode="auto">
            <a:xfrm>
              <a:off x="4138" y="2403"/>
              <a:ext cx="299" cy="1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78" name="Rectangle 58"/>
            <p:cNvSpPr>
              <a:spLocks noChangeArrowheads="1"/>
            </p:cNvSpPr>
            <p:nvPr/>
          </p:nvSpPr>
          <p:spPr bwMode="auto">
            <a:xfrm>
              <a:off x="4228" y="2417"/>
              <a:ext cx="122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Helvetica" pitchFamily="34" charset="0"/>
                </a:rPr>
                <a:t>I-1</a:t>
              </a:r>
              <a:endParaRPr lang="en-US"/>
            </a:p>
          </p:txBody>
        </p:sp>
        <p:sp>
          <p:nvSpPr>
            <p:cNvPr id="30779" name="Rectangle 59"/>
            <p:cNvSpPr>
              <a:spLocks noChangeArrowheads="1"/>
            </p:cNvSpPr>
            <p:nvPr/>
          </p:nvSpPr>
          <p:spPr bwMode="auto">
            <a:xfrm>
              <a:off x="4138" y="2553"/>
              <a:ext cx="299" cy="149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80" name="Rectangle 60"/>
            <p:cNvSpPr>
              <a:spLocks noChangeArrowheads="1"/>
            </p:cNvSpPr>
            <p:nvPr/>
          </p:nvSpPr>
          <p:spPr bwMode="auto">
            <a:xfrm>
              <a:off x="4228" y="2567"/>
              <a:ext cx="122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Helvetica" pitchFamily="34" charset="0"/>
                </a:rPr>
                <a:t>I-2</a:t>
              </a:r>
              <a:endParaRPr lang="en-US"/>
            </a:p>
          </p:txBody>
        </p:sp>
        <p:sp>
          <p:nvSpPr>
            <p:cNvPr id="30781" name="Rectangle 61"/>
            <p:cNvSpPr>
              <a:spLocks noChangeArrowheads="1"/>
            </p:cNvSpPr>
            <p:nvPr/>
          </p:nvSpPr>
          <p:spPr bwMode="auto">
            <a:xfrm>
              <a:off x="4138" y="2702"/>
              <a:ext cx="299" cy="1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82" name="Rectangle 62"/>
            <p:cNvSpPr>
              <a:spLocks noChangeArrowheads="1"/>
            </p:cNvSpPr>
            <p:nvPr/>
          </p:nvSpPr>
          <p:spPr bwMode="auto">
            <a:xfrm>
              <a:off x="4228" y="2716"/>
              <a:ext cx="122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Helvetica" pitchFamily="34" charset="0"/>
                </a:rPr>
                <a:t>I-3</a:t>
              </a:r>
              <a:endParaRPr lang="en-US"/>
            </a:p>
          </p:txBody>
        </p:sp>
        <p:sp>
          <p:nvSpPr>
            <p:cNvPr id="30783" name="Rectangle 63"/>
            <p:cNvSpPr>
              <a:spLocks noChangeArrowheads="1"/>
            </p:cNvSpPr>
            <p:nvPr/>
          </p:nvSpPr>
          <p:spPr bwMode="auto">
            <a:xfrm>
              <a:off x="4138" y="2852"/>
              <a:ext cx="299" cy="1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84" name="Rectangle 64"/>
            <p:cNvSpPr>
              <a:spLocks noChangeArrowheads="1"/>
            </p:cNvSpPr>
            <p:nvPr/>
          </p:nvSpPr>
          <p:spPr bwMode="auto">
            <a:xfrm>
              <a:off x="4138" y="3002"/>
              <a:ext cx="299" cy="1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85" name="Rectangle 65"/>
            <p:cNvSpPr>
              <a:spLocks noChangeArrowheads="1"/>
            </p:cNvSpPr>
            <p:nvPr/>
          </p:nvSpPr>
          <p:spPr bwMode="auto">
            <a:xfrm>
              <a:off x="4437" y="2103"/>
              <a:ext cx="299" cy="1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86" name="Rectangle 66"/>
            <p:cNvSpPr>
              <a:spLocks noChangeArrowheads="1"/>
            </p:cNvSpPr>
            <p:nvPr/>
          </p:nvSpPr>
          <p:spPr bwMode="auto">
            <a:xfrm>
              <a:off x="4437" y="2253"/>
              <a:ext cx="299" cy="1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87" name="Rectangle 67"/>
            <p:cNvSpPr>
              <a:spLocks noChangeArrowheads="1"/>
            </p:cNvSpPr>
            <p:nvPr/>
          </p:nvSpPr>
          <p:spPr bwMode="auto">
            <a:xfrm>
              <a:off x="4437" y="2403"/>
              <a:ext cx="299" cy="1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88" name="Rectangle 68"/>
            <p:cNvSpPr>
              <a:spLocks noChangeArrowheads="1"/>
            </p:cNvSpPr>
            <p:nvPr/>
          </p:nvSpPr>
          <p:spPr bwMode="auto">
            <a:xfrm>
              <a:off x="4437" y="2553"/>
              <a:ext cx="299" cy="149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89" name="Rectangle 69"/>
            <p:cNvSpPr>
              <a:spLocks noChangeArrowheads="1"/>
            </p:cNvSpPr>
            <p:nvPr/>
          </p:nvSpPr>
          <p:spPr bwMode="auto">
            <a:xfrm>
              <a:off x="4527" y="2567"/>
              <a:ext cx="122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Helvetica" pitchFamily="34" charset="0"/>
                </a:rPr>
                <a:t>I-1</a:t>
              </a:r>
              <a:endParaRPr lang="en-US"/>
            </a:p>
          </p:txBody>
        </p:sp>
        <p:sp>
          <p:nvSpPr>
            <p:cNvPr id="30790" name="Rectangle 70"/>
            <p:cNvSpPr>
              <a:spLocks noChangeArrowheads="1"/>
            </p:cNvSpPr>
            <p:nvPr/>
          </p:nvSpPr>
          <p:spPr bwMode="auto">
            <a:xfrm>
              <a:off x="4437" y="2852"/>
              <a:ext cx="299" cy="1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91" name="Rectangle 71"/>
            <p:cNvSpPr>
              <a:spLocks noChangeArrowheads="1"/>
            </p:cNvSpPr>
            <p:nvPr/>
          </p:nvSpPr>
          <p:spPr bwMode="auto">
            <a:xfrm>
              <a:off x="4527" y="2866"/>
              <a:ext cx="122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Helvetica" pitchFamily="34" charset="0"/>
                </a:rPr>
                <a:t>I-2</a:t>
              </a:r>
              <a:endParaRPr lang="en-US"/>
            </a:p>
          </p:txBody>
        </p:sp>
        <p:sp>
          <p:nvSpPr>
            <p:cNvPr id="30792" name="Rectangle 72"/>
            <p:cNvSpPr>
              <a:spLocks noChangeArrowheads="1"/>
            </p:cNvSpPr>
            <p:nvPr/>
          </p:nvSpPr>
          <p:spPr bwMode="auto">
            <a:xfrm>
              <a:off x="4736" y="2103"/>
              <a:ext cx="299" cy="1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93" name="Rectangle 73"/>
            <p:cNvSpPr>
              <a:spLocks noChangeArrowheads="1"/>
            </p:cNvSpPr>
            <p:nvPr/>
          </p:nvSpPr>
          <p:spPr bwMode="auto">
            <a:xfrm>
              <a:off x="4736" y="2253"/>
              <a:ext cx="299" cy="1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94" name="Rectangle 74"/>
            <p:cNvSpPr>
              <a:spLocks noChangeArrowheads="1"/>
            </p:cNvSpPr>
            <p:nvPr/>
          </p:nvSpPr>
          <p:spPr bwMode="auto">
            <a:xfrm>
              <a:off x="4736" y="2403"/>
              <a:ext cx="299" cy="1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95" name="Rectangle 75"/>
            <p:cNvSpPr>
              <a:spLocks noChangeArrowheads="1"/>
            </p:cNvSpPr>
            <p:nvPr/>
          </p:nvSpPr>
          <p:spPr bwMode="auto">
            <a:xfrm>
              <a:off x="4736" y="2553"/>
              <a:ext cx="299" cy="149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96" name="Rectangle 76"/>
            <p:cNvSpPr>
              <a:spLocks noChangeArrowheads="1"/>
            </p:cNvSpPr>
            <p:nvPr/>
          </p:nvSpPr>
          <p:spPr bwMode="auto">
            <a:xfrm>
              <a:off x="4736" y="2702"/>
              <a:ext cx="299" cy="1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97" name="Rectangle 77"/>
            <p:cNvSpPr>
              <a:spLocks noChangeArrowheads="1"/>
            </p:cNvSpPr>
            <p:nvPr/>
          </p:nvSpPr>
          <p:spPr bwMode="auto">
            <a:xfrm>
              <a:off x="4736" y="2852"/>
              <a:ext cx="299" cy="1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98" name="Rectangle 78"/>
            <p:cNvSpPr>
              <a:spLocks noChangeArrowheads="1"/>
            </p:cNvSpPr>
            <p:nvPr/>
          </p:nvSpPr>
          <p:spPr bwMode="auto">
            <a:xfrm>
              <a:off x="4826" y="2866"/>
              <a:ext cx="122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Helvetica" pitchFamily="34" charset="0"/>
                </a:rPr>
                <a:t>I-1</a:t>
              </a:r>
              <a:endParaRPr lang="en-US"/>
            </a:p>
          </p:txBody>
        </p:sp>
        <p:sp>
          <p:nvSpPr>
            <p:cNvPr id="30799" name="Rectangle 79"/>
            <p:cNvSpPr>
              <a:spLocks noChangeArrowheads="1"/>
            </p:cNvSpPr>
            <p:nvPr/>
          </p:nvSpPr>
          <p:spPr bwMode="auto">
            <a:xfrm>
              <a:off x="4736" y="3002"/>
              <a:ext cx="299" cy="150"/>
            </a:xfrm>
            <a:prstGeom prst="rect">
              <a:avLst/>
            </a:prstGeom>
            <a:solidFill>
              <a:srgbClr val="C0C0C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00" name="Rectangle 80"/>
            <p:cNvSpPr>
              <a:spLocks noChangeArrowheads="1"/>
            </p:cNvSpPr>
            <p:nvPr/>
          </p:nvSpPr>
          <p:spPr bwMode="auto">
            <a:xfrm>
              <a:off x="5035" y="2103"/>
              <a:ext cx="299" cy="1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01" name="Rectangle 81"/>
            <p:cNvSpPr>
              <a:spLocks noChangeArrowheads="1"/>
            </p:cNvSpPr>
            <p:nvPr/>
          </p:nvSpPr>
          <p:spPr bwMode="auto">
            <a:xfrm>
              <a:off x="5035" y="2253"/>
              <a:ext cx="299" cy="1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02" name="Rectangle 82"/>
            <p:cNvSpPr>
              <a:spLocks noChangeArrowheads="1"/>
            </p:cNvSpPr>
            <p:nvPr/>
          </p:nvSpPr>
          <p:spPr bwMode="auto">
            <a:xfrm>
              <a:off x="5035" y="2403"/>
              <a:ext cx="299" cy="1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03" name="Rectangle 83"/>
            <p:cNvSpPr>
              <a:spLocks noChangeArrowheads="1"/>
            </p:cNvSpPr>
            <p:nvPr/>
          </p:nvSpPr>
          <p:spPr bwMode="auto">
            <a:xfrm>
              <a:off x="5035" y="2553"/>
              <a:ext cx="299" cy="149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04" name="Rectangle 84"/>
            <p:cNvSpPr>
              <a:spLocks noChangeArrowheads="1"/>
            </p:cNvSpPr>
            <p:nvPr/>
          </p:nvSpPr>
          <p:spPr bwMode="auto">
            <a:xfrm>
              <a:off x="5035" y="2702"/>
              <a:ext cx="299" cy="1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05" name="Rectangle 85"/>
            <p:cNvSpPr>
              <a:spLocks noChangeArrowheads="1"/>
            </p:cNvSpPr>
            <p:nvPr/>
          </p:nvSpPr>
          <p:spPr bwMode="auto">
            <a:xfrm>
              <a:off x="5035" y="2852"/>
              <a:ext cx="299" cy="1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06" name="Rectangle 86"/>
            <p:cNvSpPr>
              <a:spLocks noChangeArrowheads="1"/>
            </p:cNvSpPr>
            <p:nvPr/>
          </p:nvSpPr>
          <p:spPr bwMode="auto">
            <a:xfrm>
              <a:off x="5035" y="3002"/>
              <a:ext cx="299" cy="1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07" name="Rectangle 87"/>
            <p:cNvSpPr>
              <a:spLocks noChangeArrowheads="1"/>
            </p:cNvSpPr>
            <p:nvPr/>
          </p:nvSpPr>
          <p:spPr bwMode="auto">
            <a:xfrm>
              <a:off x="5125" y="3016"/>
              <a:ext cx="122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Helvetica" pitchFamily="34" charset="0"/>
                </a:rPr>
                <a:t>I-1</a:t>
              </a:r>
              <a:endParaRPr lang="en-US"/>
            </a:p>
          </p:txBody>
        </p:sp>
        <p:sp>
          <p:nvSpPr>
            <p:cNvPr id="30808" name="Rectangle 88"/>
            <p:cNvSpPr>
              <a:spLocks noChangeArrowheads="1"/>
            </p:cNvSpPr>
            <p:nvPr/>
          </p:nvSpPr>
          <p:spPr bwMode="auto">
            <a:xfrm>
              <a:off x="3241" y="3152"/>
              <a:ext cx="299" cy="150"/>
            </a:xfrm>
            <a:prstGeom prst="rect">
              <a:avLst/>
            </a:prstGeom>
            <a:solidFill>
              <a:srgbClr val="C0C0C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09" name="Rectangle 89"/>
            <p:cNvSpPr>
              <a:spLocks noChangeArrowheads="1"/>
            </p:cNvSpPr>
            <p:nvPr/>
          </p:nvSpPr>
          <p:spPr bwMode="auto">
            <a:xfrm>
              <a:off x="3363" y="3166"/>
              <a:ext cx="5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Helvetica" pitchFamily="34" charset="0"/>
                </a:rPr>
                <a:t>8</a:t>
              </a:r>
              <a:endParaRPr lang="en-US"/>
            </a:p>
          </p:txBody>
        </p:sp>
        <p:sp>
          <p:nvSpPr>
            <p:cNvPr id="30810" name="Rectangle 90"/>
            <p:cNvSpPr>
              <a:spLocks noChangeArrowheads="1"/>
            </p:cNvSpPr>
            <p:nvPr/>
          </p:nvSpPr>
          <p:spPr bwMode="auto">
            <a:xfrm>
              <a:off x="3241" y="3302"/>
              <a:ext cx="299" cy="149"/>
            </a:xfrm>
            <a:prstGeom prst="rect">
              <a:avLst/>
            </a:prstGeom>
            <a:solidFill>
              <a:srgbClr val="C0C0C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11" name="Rectangle 91"/>
            <p:cNvSpPr>
              <a:spLocks noChangeArrowheads="1"/>
            </p:cNvSpPr>
            <p:nvPr/>
          </p:nvSpPr>
          <p:spPr bwMode="auto">
            <a:xfrm>
              <a:off x="3363" y="3315"/>
              <a:ext cx="5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Helvetica" pitchFamily="34" charset="0"/>
                </a:rPr>
                <a:t>9</a:t>
              </a:r>
              <a:endParaRPr lang="en-US"/>
            </a:p>
          </p:txBody>
        </p:sp>
        <p:sp>
          <p:nvSpPr>
            <p:cNvPr id="30812" name="Rectangle 92"/>
            <p:cNvSpPr>
              <a:spLocks noChangeArrowheads="1"/>
            </p:cNvSpPr>
            <p:nvPr/>
          </p:nvSpPr>
          <p:spPr bwMode="auto">
            <a:xfrm>
              <a:off x="3540" y="3152"/>
              <a:ext cx="299" cy="1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13" name="Rectangle 93"/>
            <p:cNvSpPr>
              <a:spLocks noChangeArrowheads="1"/>
            </p:cNvSpPr>
            <p:nvPr/>
          </p:nvSpPr>
          <p:spPr bwMode="auto">
            <a:xfrm>
              <a:off x="3540" y="3302"/>
              <a:ext cx="299" cy="149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14" name="Rectangle 94"/>
            <p:cNvSpPr>
              <a:spLocks noChangeArrowheads="1"/>
            </p:cNvSpPr>
            <p:nvPr/>
          </p:nvSpPr>
          <p:spPr bwMode="auto">
            <a:xfrm>
              <a:off x="3839" y="3152"/>
              <a:ext cx="299" cy="1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15" name="Rectangle 95"/>
            <p:cNvSpPr>
              <a:spLocks noChangeArrowheads="1"/>
            </p:cNvSpPr>
            <p:nvPr/>
          </p:nvSpPr>
          <p:spPr bwMode="auto">
            <a:xfrm>
              <a:off x="3839" y="3302"/>
              <a:ext cx="299" cy="149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16" name="Rectangle 96"/>
            <p:cNvSpPr>
              <a:spLocks noChangeArrowheads="1"/>
            </p:cNvSpPr>
            <p:nvPr/>
          </p:nvSpPr>
          <p:spPr bwMode="auto">
            <a:xfrm>
              <a:off x="4138" y="3152"/>
              <a:ext cx="299" cy="1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17" name="Rectangle 97"/>
            <p:cNvSpPr>
              <a:spLocks noChangeArrowheads="1"/>
            </p:cNvSpPr>
            <p:nvPr/>
          </p:nvSpPr>
          <p:spPr bwMode="auto">
            <a:xfrm>
              <a:off x="4138" y="3302"/>
              <a:ext cx="299" cy="149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18" name="Rectangle 98"/>
            <p:cNvSpPr>
              <a:spLocks noChangeArrowheads="1"/>
            </p:cNvSpPr>
            <p:nvPr/>
          </p:nvSpPr>
          <p:spPr bwMode="auto">
            <a:xfrm>
              <a:off x="4437" y="3152"/>
              <a:ext cx="299" cy="1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19" name="Rectangle 99"/>
            <p:cNvSpPr>
              <a:spLocks noChangeArrowheads="1"/>
            </p:cNvSpPr>
            <p:nvPr/>
          </p:nvSpPr>
          <p:spPr bwMode="auto">
            <a:xfrm>
              <a:off x="4527" y="3166"/>
              <a:ext cx="122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Helvetica" pitchFamily="34" charset="0"/>
                </a:rPr>
                <a:t>I-3</a:t>
              </a:r>
              <a:endParaRPr lang="en-US"/>
            </a:p>
          </p:txBody>
        </p:sp>
        <p:sp>
          <p:nvSpPr>
            <p:cNvPr id="30820" name="Rectangle 100"/>
            <p:cNvSpPr>
              <a:spLocks noChangeArrowheads="1"/>
            </p:cNvSpPr>
            <p:nvPr/>
          </p:nvSpPr>
          <p:spPr bwMode="auto">
            <a:xfrm>
              <a:off x="4736" y="3152"/>
              <a:ext cx="299" cy="1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21" name="Rectangle 101"/>
            <p:cNvSpPr>
              <a:spLocks noChangeArrowheads="1"/>
            </p:cNvSpPr>
            <p:nvPr/>
          </p:nvSpPr>
          <p:spPr bwMode="auto">
            <a:xfrm>
              <a:off x="4826" y="3166"/>
              <a:ext cx="122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Helvetica" pitchFamily="34" charset="0"/>
                </a:rPr>
                <a:t>I-2</a:t>
              </a:r>
              <a:endParaRPr lang="en-US"/>
            </a:p>
          </p:txBody>
        </p:sp>
        <p:sp>
          <p:nvSpPr>
            <p:cNvPr id="30822" name="Rectangle 102"/>
            <p:cNvSpPr>
              <a:spLocks noChangeArrowheads="1"/>
            </p:cNvSpPr>
            <p:nvPr/>
          </p:nvSpPr>
          <p:spPr bwMode="auto">
            <a:xfrm>
              <a:off x="4736" y="3302"/>
              <a:ext cx="299" cy="149"/>
            </a:xfrm>
            <a:prstGeom prst="rect">
              <a:avLst/>
            </a:prstGeom>
            <a:solidFill>
              <a:srgbClr val="C0C0C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23" name="Rectangle 103"/>
            <p:cNvSpPr>
              <a:spLocks noChangeArrowheads="1"/>
            </p:cNvSpPr>
            <p:nvPr/>
          </p:nvSpPr>
          <p:spPr bwMode="auto">
            <a:xfrm>
              <a:off x="5035" y="3152"/>
              <a:ext cx="299" cy="150"/>
            </a:xfrm>
            <a:prstGeom prst="rect">
              <a:avLst/>
            </a:prstGeom>
            <a:solidFill>
              <a:srgbClr val="C0C0C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24" name="Rectangle 104"/>
            <p:cNvSpPr>
              <a:spLocks noChangeArrowheads="1"/>
            </p:cNvSpPr>
            <p:nvPr/>
          </p:nvSpPr>
          <p:spPr bwMode="auto">
            <a:xfrm>
              <a:off x="5035" y="3302"/>
              <a:ext cx="299" cy="149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25" name="Rectangle 105"/>
            <p:cNvSpPr>
              <a:spLocks noChangeArrowheads="1"/>
            </p:cNvSpPr>
            <p:nvPr/>
          </p:nvSpPr>
          <p:spPr bwMode="auto">
            <a:xfrm>
              <a:off x="5125" y="3315"/>
              <a:ext cx="122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Helvetica" pitchFamily="34" charset="0"/>
                </a:rPr>
                <a:t>I-2</a:t>
              </a:r>
              <a:endParaRPr lang="en-US"/>
            </a:p>
          </p:txBody>
        </p:sp>
        <p:sp>
          <p:nvSpPr>
            <p:cNvPr id="30826" name="Rectangle 106"/>
            <p:cNvSpPr>
              <a:spLocks noChangeArrowheads="1"/>
            </p:cNvSpPr>
            <p:nvPr/>
          </p:nvSpPr>
          <p:spPr bwMode="auto">
            <a:xfrm>
              <a:off x="4505" y="1828"/>
              <a:ext cx="16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Helvetica" pitchFamily="34" charset="0"/>
                </a:rPr>
                <a:t>exe</a:t>
              </a:r>
              <a:endParaRPr lang="en-US"/>
            </a:p>
          </p:txBody>
        </p:sp>
        <p:sp>
          <p:nvSpPr>
            <p:cNvPr id="30827" name="Rectangle 107"/>
            <p:cNvSpPr>
              <a:spLocks noChangeArrowheads="1"/>
            </p:cNvSpPr>
            <p:nvPr/>
          </p:nvSpPr>
          <p:spPr bwMode="auto">
            <a:xfrm>
              <a:off x="3241" y="3451"/>
              <a:ext cx="299" cy="150"/>
            </a:xfrm>
            <a:prstGeom prst="rect">
              <a:avLst/>
            </a:prstGeom>
            <a:solidFill>
              <a:srgbClr val="C0C0C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28" name="Rectangle 108"/>
            <p:cNvSpPr>
              <a:spLocks noChangeArrowheads="1"/>
            </p:cNvSpPr>
            <p:nvPr/>
          </p:nvSpPr>
          <p:spPr bwMode="auto">
            <a:xfrm>
              <a:off x="3335" y="3465"/>
              <a:ext cx="11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Helvetica" pitchFamily="34" charset="0"/>
                </a:rPr>
                <a:t>10</a:t>
              </a:r>
              <a:endParaRPr lang="en-US"/>
            </a:p>
          </p:txBody>
        </p:sp>
        <p:sp>
          <p:nvSpPr>
            <p:cNvPr id="30829" name="Rectangle 109"/>
            <p:cNvSpPr>
              <a:spLocks noChangeArrowheads="1"/>
            </p:cNvSpPr>
            <p:nvPr/>
          </p:nvSpPr>
          <p:spPr bwMode="auto">
            <a:xfrm>
              <a:off x="3241" y="3601"/>
              <a:ext cx="299" cy="150"/>
            </a:xfrm>
            <a:prstGeom prst="rect">
              <a:avLst/>
            </a:prstGeom>
            <a:solidFill>
              <a:srgbClr val="C0C0C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30" name="Rectangle 110"/>
            <p:cNvSpPr>
              <a:spLocks noChangeArrowheads="1"/>
            </p:cNvSpPr>
            <p:nvPr/>
          </p:nvSpPr>
          <p:spPr bwMode="auto">
            <a:xfrm>
              <a:off x="3335" y="3615"/>
              <a:ext cx="11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Helvetica" pitchFamily="34" charset="0"/>
                </a:rPr>
                <a:t>11</a:t>
              </a:r>
              <a:endParaRPr lang="en-US"/>
            </a:p>
          </p:txBody>
        </p:sp>
        <p:sp>
          <p:nvSpPr>
            <p:cNvPr id="30831" name="Rectangle 111"/>
            <p:cNvSpPr>
              <a:spLocks noChangeArrowheads="1"/>
            </p:cNvSpPr>
            <p:nvPr/>
          </p:nvSpPr>
          <p:spPr bwMode="auto">
            <a:xfrm>
              <a:off x="3540" y="3451"/>
              <a:ext cx="299" cy="1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32" name="Rectangle 112"/>
            <p:cNvSpPr>
              <a:spLocks noChangeArrowheads="1"/>
            </p:cNvSpPr>
            <p:nvPr/>
          </p:nvSpPr>
          <p:spPr bwMode="auto">
            <a:xfrm>
              <a:off x="3540" y="3601"/>
              <a:ext cx="299" cy="1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33" name="Rectangle 113"/>
            <p:cNvSpPr>
              <a:spLocks noChangeArrowheads="1"/>
            </p:cNvSpPr>
            <p:nvPr/>
          </p:nvSpPr>
          <p:spPr bwMode="auto">
            <a:xfrm>
              <a:off x="3839" y="3451"/>
              <a:ext cx="299" cy="1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34" name="Rectangle 114"/>
            <p:cNvSpPr>
              <a:spLocks noChangeArrowheads="1"/>
            </p:cNvSpPr>
            <p:nvPr/>
          </p:nvSpPr>
          <p:spPr bwMode="auto">
            <a:xfrm>
              <a:off x="3839" y="3601"/>
              <a:ext cx="299" cy="1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35" name="Rectangle 115"/>
            <p:cNvSpPr>
              <a:spLocks noChangeArrowheads="1"/>
            </p:cNvSpPr>
            <p:nvPr/>
          </p:nvSpPr>
          <p:spPr bwMode="auto">
            <a:xfrm>
              <a:off x="4138" y="3451"/>
              <a:ext cx="299" cy="1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36" name="Rectangle 116"/>
            <p:cNvSpPr>
              <a:spLocks noChangeArrowheads="1"/>
            </p:cNvSpPr>
            <p:nvPr/>
          </p:nvSpPr>
          <p:spPr bwMode="auto">
            <a:xfrm>
              <a:off x="4138" y="3601"/>
              <a:ext cx="299" cy="1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37" name="Rectangle 117"/>
            <p:cNvSpPr>
              <a:spLocks noChangeArrowheads="1"/>
            </p:cNvSpPr>
            <p:nvPr/>
          </p:nvSpPr>
          <p:spPr bwMode="auto">
            <a:xfrm>
              <a:off x="4437" y="3451"/>
              <a:ext cx="299" cy="1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38" name="Rectangle 118"/>
            <p:cNvSpPr>
              <a:spLocks noChangeArrowheads="1"/>
            </p:cNvSpPr>
            <p:nvPr/>
          </p:nvSpPr>
          <p:spPr bwMode="auto">
            <a:xfrm>
              <a:off x="4437" y="3601"/>
              <a:ext cx="299" cy="1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39" name="Rectangle 119"/>
            <p:cNvSpPr>
              <a:spLocks noChangeArrowheads="1"/>
            </p:cNvSpPr>
            <p:nvPr/>
          </p:nvSpPr>
          <p:spPr bwMode="auto">
            <a:xfrm>
              <a:off x="4736" y="3451"/>
              <a:ext cx="299" cy="1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40" name="Rectangle 120"/>
            <p:cNvSpPr>
              <a:spLocks noChangeArrowheads="1"/>
            </p:cNvSpPr>
            <p:nvPr/>
          </p:nvSpPr>
          <p:spPr bwMode="auto">
            <a:xfrm>
              <a:off x="4826" y="3465"/>
              <a:ext cx="122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Helvetica" pitchFamily="34" charset="0"/>
                </a:rPr>
                <a:t>I-3</a:t>
              </a:r>
              <a:endParaRPr lang="en-US"/>
            </a:p>
          </p:txBody>
        </p:sp>
        <p:sp>
          <p:nvSpPr>
            <p:cNvPr id="30841" name="Rectangle 121"/>
            <p:cNvSpPr>
              <a:spLocks noChangeArrowheads="1"/>
            </p:cNvSpPr>
            <p:nvPr/>
          </p:nvSpPr>
          <p:spPr bwMode="auto">
            <a:xfrm>
              <a:off x="4736" y="3601"/>
              <a:ext cx="299" cy="1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42" name="Rectangle 122"/>
            <p:cNvSpPr>
              <a:spLocks noChangeArrowheads="1"/>
            </p:cNvSpPr>
            <p:nvPr/>
          </p:nvSpPr>
          <p:spPr bwMode="auto">
            <a:xfrm>
              <a:off x="5035" y="3451"/>
              <a:ext cx="299" cy="150"/>
            </a:xfrm>
            <a:prstGeom prst="rect">
              <a:avLst/>
            </a:prstGeom>
            <a:solidFill>
              <a:srgbClr val="C0C0C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43" name="Rectangle 123"/>
            <p:cNvSpPr>
              <a:spLocks noChangeArrowheads="1"/>
            </p:cNvSpPr>
            <p:nvPr/>
          </p:nvSpPr>
          <p:spPr bwMode="auto">
            <a:xfrm>
              <a:off x="5035" y="3601"/>
              <a:ext cx="299" cy="1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44" name="Rectangle 124"/>
            <p:cNvSpPr>
              <a:spLocks noChangeArrowheads="1"/>
            </p:cNvSpPr>
            <p:nvPr/>
          </p:nvSpPr>
          <p:spPr bwMode="auto">
            <a:xfrm>
              <a:off x="5125" y="3615"/>
              <a:ext cx="122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Helvetica" pitchFamily="34" charset="0"/>
                </a:rPr>
                <a:t>I-3</a:t>
              </a:r>
              <a:endParaRPr lang="en-US"/>
            </a:p>
          </p:txBody>
        </p:sp>
        <p:sp>
          <p:nvSpPr>
            <p:cNvPr id="30845" name="Rectangle 125"/>
            <p:cNvSpPr>
              <a:spLocks noChangeArrowheads="1"/>
            </p:cNvSpPr>
            <p:nvPr/>
          </p:nvSpPr>
          <p:spPr bwMode="auto">
            <a:xfrm>
              <a:off x="4437" y="2702"/>
              <a:ext cx="299" cy="1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46" name="Rectangle 126"/>
            <p:cNvSpPr>
              <a:spLocks noChangeArrowheads="1"/>
            </p:cNvSpPr>
            <p:nvPr/>
          </p:nvSpPr>
          <p:spPr bwMode="auto">
            <a:xfrm>
              <a:off x="4527" y="2716"/>
              <a:ext cx="122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Helvetica" pitchFamily="34" charset="0"/>
                </a:rPr>
                <a:t>I-1</a:t>
              </a:r>
              <a:endParaRPr lang="en-US"/>
            </a:p>
          </p:txBody>
        </p:sp>
        <p:sp>
          <p:nvSpPr>
            <p:cNvPr id="30847" name="Rectangle 127"/>
            <p:cNvSpPr>
              <a:spLocks noChangeArrowheads="1"/>
            </p:cNvSpPr>
            <p:nvPr/>
          </p:nvSpPr>
          <p:spPr bwMode="auto">
            <a:xfrm>
              <a:off x="4437" y="3002"/>
              <a:ext cx="299" cy="1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48" name="Rectangle 128"/>
            <p:cNvSpPr>
              <a:spLocks noChangeArrowheads="1"/>
            </p:cNvSpPr>
            <p:nvPr/>
          </p:nvSpPr>
          <p:spPr bwMode="auto">
            <a:xfrm>
              <a:off x="4527" y="3016"/>
              <a:ext cx="122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Helvetica" pitchFamily="34" charset="0"/>
                </a:rPr>
                <a:t>I-2</a:t>
              </a:r>
              <a:endParaRPr lang="en-US"/>
            </a:p>
          </p:txBody>
        </p:sp>
        <p:sp>
          <p:nvSpPr>
            <p:cNvPr id="30849" name="Rectangle 129"/>
            <p:cNvSpPr>
              <a:spLocks noChangeArrowheads="1"/>
            </p:cNvSpPr>
            <p:nvPr/>
          </p:nvSpPr>
          <p:spPr bwMode="auto">
            <a:xfrm>
              <a:off x="4437" y="3302"/>
              <a:ext cx="299" cy="149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50" name="Rectangle 130"/>
            <p:cNvSpPr>
              <a:spLocks noChangeArrowheads="1"/>
            </p:cNvSpPr>
            <p:nvPr/>
          </p:nvSpPr>
          <p:spPr bwMode="auto">
            <a:xfrm>
              <a:off x="4527" y="3315"/>
              <a:ext cx="122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Helvetica" pitchFamily="34" charset="0"/>
                </a:rPr>
                <a:t>I-3</a:t>
              </a:r>
              <a:endParaRPr lang="en-US"/>
            </a:p>
          </p:txBody>
        </p:sp>
        <p:sp>
          <p:nvSpPr>
            <p:cNvPr id="30851" name="Rectangle 131"/>
            <p:cNvSpPr>
              <a:spLocks noChangeArrowheads="1"/>
            </p:cNvSpPr>
            <p:nvPr/>
          </p:nvSpPr>
          <p:spPr bwMode="auto">
            <a:xfrm>
              <a:off x="4736" y="2702"/>
              <a:ext cx="298" cy="150"/>
            </a:xfrm>
            <a:prstGeom prst="rect">
              <a:avLst/>
            </a:prstGeom>
            <a:solidFill>
              <a:srgbClr val="C0C0C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52" name="Rectangle 132"/>
            <p:cNvSpPr>
              <a:spLocks noChangeArrowheads="1"/>
            </p:cNvSpPr>
            <p:nvPr/>
          </p:nvSpPr>
          <p:spPr bwMode="auto">
            <a:xfrm>
              <a:off x="5035" y="2852"/>
              <a:ext cx="299" cy="150"/>
            </a:xfrm>
            <a:prstGeom prst="rect">
              <a:avLst/>
            </a:prstGeom>
            <a:solidFill>
              <a:srgbClr val="C0C0C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Superscalar Architecture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25538"/>
            <a:ext cx="8077200" cy="5126037"/>
          </a:xfrm>
          <a:noFill/>
        </p:spPr>
        <p:txBody>
          <a:bodyPr lIns="0" rIns="0"/>
          <a:lstStyle/>
          <a:p>
            <a:pPr marL="361950" indent="-361950" eaLnBrk="1" hangingPunct="1">
              <a:spcBef>
                <a:spcPct val="50000"/>
              </a:spcBef>
            </a:pPr>
            <a:r>
              <a:rPr lang="en-US" smtClean="0"/>
              <a:t>A superscalar processor has multiple execution pipelines</a:t>
            </a:r>
          </a:p>
          <a:p>
            <a:pPr marL="361950" indent="-361950" eaLnBrk="1" hangingPunct="1">
              <a:spcBef>
                <a:spcPct val="50000"/>
              </a:spcBef>
            </a:pPr>
            <a:r>
              <a:rPr lang="en-US" smtClean="0"/>
              <a:t>The Pentium processor has two execution pipelines</a:t>
            </a:r>
          </a:p>
          <a:p>
            <a:pPr marL="912813" lvl="1" indent="-285750" eaLnBrk="1" hangingPunct="1">
              <a:spcBef>
                <a:spcPct val="50000"/>
              </a:spcBef>
            </a:pPr>
            <a:r>
              <a:rPr lang="en-US" smtClean="0"/>
              <a:t>Called U and V pipes</a:t>
            </a:r>
          </a:p>
          <a:p>
            <a:pPr marL="361950" indent="-361950" eaLnBrk="1" hangingPunct="1">
              <a:spcBef>
                <a:spcPct val="50000"/>
              </a:spcBef>
            </a:pPr>
            <a:r>
              <a:rPr lang="en-US" smtClean="0"/>
              <a:t>In the following, stage</a:t>
            </a:r>
          </a:p>
          <a:p>
            <a:pPr marL="361950" indent="-36195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/>
              <a:t>	S4 has 2 pipelines</a:t>
            </a:r>
          </a:p>
          <a:p>
            <a:pPr marL="912813" lvl="1" indent="-285750" eaLnBrk="1" hangingPunct="1">
              <a:spcBef>
                <a:spcPct val="50000"/>
              </a:spcBef>
            </a:pPr>
            <a:r>
              <a:rPr lang="en-US" smtClean="0"/>
              <a:t>Each pipeline still </a:t>
            </a:r>
          </a:p>
          <a:p>
            <a:pPr marL="912813" lvl="1" indent="-28575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/>
              <a:t>	requires 2 cycles </a:t>
            </a:r>
          </a:p>
          <a:p>
            <a:pPr marL="912813" lvl="1" indent="-285750" eaLnBrk="1" hangingPunct="1">
              <a:spcBef>
                <a:spcPct val="50000"/>
              </a:spcBef>
            </a:pPr>
            <a:r>
              <a:rPr lang="en-US" smtClean="0"/>
              <a:t>Second pipeline </a:t>
            </a:r>
          </a:p>
          <a:p>
            <a:pPr marL="912813" lvl="1" indent="-28575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/>
              <a:t>	eliminates wasted cycles</a:t>
            </a:r>
          </a:p>
          <a:p>
            <a:pPr marL="912813" lvl="1" indent="-285750" eaLnBrk="1" hangingPunct="1">
              <a:spcBef>
                <a:spcPct val="50000"/>
              </a:spcBef>
            </a:pPr>
            <a:r>
              <a:rPr lang="en-US" smtClean="0"/>
              <a:t>For </a:t>
            </a:r>
            <a:r>
              <a:rPr lang="en-US" i="1" smtClean="0"/>
              <a:t>k</a:t>
            </a:r>
            <a:r>
              <a:rPr lang="en-US" smtClean="0"/>
              <a:t> stages and </a:t>
            </a:r>
            <a:r>
              <a:rPr lang="en-US" i="1" smtClean="0"/>
              <a:t>n</a:t>
            </a:r>
          </a:p>
          <a:p>
            <a:pPr marL="912813" lvl="1" indent="-28575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/>
              <a:t>	instructions, number of</a:t>
            </a:r>
          </a:p>
          <a:p>
            <a:pPr marL="912813" lvl="1" indent="-28575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/>
              <a:t>	cycles = </a:t>
            </a:r>
            <a:r>
              <a:rPr lang="en-US" i="1" smtClean="0">
                <a:solidFill>
                  <a:srgbClr val="FF0000"/>
                </a:solidFill>
              </a:rPr>
              <a:t>k</a:t>
            </a:r>
            <a:r>
              <a:rPr lang="en-US" smtClean="0">
                <a:solidFill>
                  <a:srgbClr val="FF0000"/>
                </a:solidFill>
              </a:rPr>
              <a:t> + </a:t>
            </a:r>
            <a:r>
              <a:rPr lang="en-US" i="1" smtClean="0">
                <a:solidFill>
                  <a:srgbClr val="FF0000"/>
                </a:solidFill>
              </a:rPr>
              <a:t>n</a:t>
            </a:r>
            <a:r>
              <a:rPr lang="en-US" smtClean="0"/>
              <a:t> 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4419600" y="2746375"/>
          <a:ext cx="4267200" cy="3505200"/>
        </p:xfrm>
        <a:graphic>
          <a:graphicData uri="http://schemas.openxmlformats.org/presentationml/2006/ole">
            <p:oleObj spid="_x0000_s5122" name="VISIO" r:id="rId3" imgW="2098080" imgH="16981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...</a:t>
            </a:r>
          </a:p>
        </p:txBody>
      </p:sp>
      <p:sp>
        <p:nvSpPr>
          <p:cNvPr id="3174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Intel Microprocessors</a:t>
            </a:r>
          </a:p>
          <a:p>
            <a:pPr eaLnBrk="1" hangingPunct="1"/>
            <a:r>
              <a:rPr lang="en-US" smtClean="0"/>
              <a:t>IA-32 Registers</a:t>
            </a:r>
          </a:p>
          <a:p>
            <a:pPr eaLnBrk="1" hangingPunct="1"/>
            <a:r>
              <a:rPr lang="en-US" smtClean="0"/>
              <a:t>Instruction Execution Cycle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IA-32 Memory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Intel Microprocessors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0" rIns="0"/>
          <a:lstStyle/>
          <a:p>
            <a:pPr eaLnBrk="1" hangingPunct="1">
              <a:spcBef>
                <a:spcPct val="50000"/>
              </a:spcBef>
            </a:pPr>
            <a:r>
              <a:rPr lang="en-US" smtClean="0"/>
              <a:t>Intel introduced the 8086 microprocessor in 1979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8086, 8087, 8088, and 80186 processors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16-bit processors with 16-bit registers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16-bit data bus and 20-bit address bus</a:t>
            </a:r>
          </a:p>
          <a:p>
            <a:pPr lvl="2" eaLnBrk="1" hangingPunct="1">
              <a:spcBef>
                <a:spcPct val="50000"/>
              </a:spcBef>
            </a:pPr>
            <a:r>
              <a:rPr lang="en-US" sz="1800" smtClean="0"/>
              <a:t>Physical address space = 2</a:t>
            </a:r>
            <a:r>
              <a:rPr lang="en-US" sz="1800" baseline="30000" smtClean="0"/>
              <a:t>20</a:t>
            </a:r>
            <a:r>
              <a:rPr lang="en-US" sz="1800" smtClean="0"/>
              <a:t> bytes = 1 MB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8087 </a:t>
            </a:r>
            <a:r>
              <a:rPr lang="en-US" smtClean="0">
                <a:solidFill>
                  <a:srgbClr val="FF0000"/>
                </a:solidFill>
              </a:rPr>
              <a:t>Floating-Point co-processor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Uses </a:t>
            </a:r>
            <a:r>
              <a:rPr lang="en-US" smtClean="0">
                <a:solidFill>
                  <a:srgbClr val="FF0000"/>
                </a:solidFill>
              </a:rPr>
              <a:t>segmentation</a:t>
            </a:r>
            <a:r>
              <a:rPr lang="en-US" smtClean="0"/>
              <a:t> and </a:t>
            </a:r>
            <a:r>
              <a:rPr lang="en-US" smtClean="0">
                <a:solidFill>
                  <a:srgbClr val="FF0000"/>
                </a:solidFill>
              </a:rPr>
              <a:t>real-address mode</a:t>
            </a:r>
            <a:r>
              <a:rPr lang="en-US" smtClean="0"/>
              <a:t> to address memory</a:t>
            </a:r>
          </a:p>
          <a:p>
            <a:pPr lvl="2" eaLnBrk="1" hangingPunct="1">
              <a:spcBef>
                <a:spcPct val="50000"/>
              </a:spcBef>
            </a:pPr>
            <a:r>
              <a:rPr lang="en-US" sz="1800" smtClean="0"/>
              <a:t>Each segment can address 2</a:t>
            </a:r>
            <a:r>
              <a:rPr lang="en-US" sz="1800" baseline="30000" smtClean="0"/>
              <a:t>16</a:t>
            </a:r>
            <a:r>
              <a:rPr lang="en-US" sz="1800" smtClean="0"/>
              <a:t> bytes = 64 KB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8088 is a less expensive version of 8086</a:t>
            </a:r>
          </a:p>
          <a:p>
            <a:pPr lvl="2" eaLnBrk="1" hangingPunct="1">
              <a:spcBef>
                <a:spcPct val="50000"/>
              </a:spcBef>
            </a:pPr>
            <a:r>
              <a:rPr lang="en-US" sz="1800" smtClean="0"/>
              <a:t>Uses an 8-bit data bus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80186 is a faster version of 8086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Modes of Operation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65725"/>
          </a:xfrm>
          <a:noFill/>
        </p:spPr>
        <p:txBody>
          <a:bodyPr lIns="0" rIns="0"/>
          <a:lstStyle/>
          <a:p>
            <a:pPr eaLnBrk="1" hangingPunct="1">
              <a:spcBef>
                <a:spcPct val="38000"/>
              </a:spcBef>
            </a:pPr>
            <a:r>
              <a:rPr lang="en-US" smtClean="0"/>
              <a:t>Real-Address mode (original mode provided by 8086)</a:t>
            </a:r>
          </a:p>
          <a:p>
            <a:pPr lvl="1" eaLnBrk="1" hangingPunct="1">
              <a:spcBef>
                <a:spcPct val="38000"/>
              </a:spcBef>
            </a:pPr>
            <a:r>
              <a:rPr lang="en-US" smtClean="0"/>
              <a:t>Only 1 MB of memory can be addressed, from 0 to FFFFF (hex)</a:t>
            </a:r>
          </a:p>
          <a:p>
            <a:pPr lvl="1" eaLnBrk="1" hangingPunct="1">
              <a:spcBef>
                <a:spcPct val="38000"/>
              </a:spcBef>
            </a:pPr>
            <a:r>
              <a:rPr lang="en-US" smtClean="0"/>
              <a:t>Programs can access any part of main memory</a:t>
            </a:r>
          </a:p>
          <a:p>
            <a:pPr lvl="1" eaLnBrk="1" hangingPunct="1">
              <a:spcBef>
                <a:spcPct val="38000"/>
              </a:spcBef>
            </a:pPr>
            <a:r>
              <a:rPr lang="en-US" smtClean="0"/>
              <a:t>MS-DOS runs in real-address mode</a:t>
            </a:r>
          </a:p>
          <a:p>
            <a:pPr eaLnBrk="1" hangingPunct="1">
              <a:spcBef>
                <a:spcPct val="38000"/>
              </a:spcBef>
            </a:pPr>
            <a:r>
              <a:rPr lang="en-US" smtClean="0"/>
              <a:t>Protected mode </a:t>
            </a:r>
          </a:p>
          <a:p>
            <a:pPr lvl="1" eaLnBrk="1" hangingPunct="1">
              <a:spcBef>
                <a:spcPct val="38000"/>
              </a:spcBef>
            </a:pPr>
            <a:r>
              <a:rPr lang="en-US" smtClean="0"/>
              <a:t>Each program can address a maximum of 4 GB of memory</a:t>
            </a:r>
          </a:p>
          <a:p>
            <a:pPr lvl="1" eaLnBrk="1" hangingPunct="1">
              <a:spcBef>
                <a:spcPct val="38000"/>
              </a:spcBef>
            </a:pPr>
            <a:r>
              <a:rPr lang="en-US" smtClean="0"/>
              <a:t>The operating system assigns memory to each running program</a:t>
            </a:r>
          </a:p>
          <a:p>
            <a:pPr lvl="1" eaLnBrk="1" hangingPunct="1">
              <a:spcBef>
                <a:spcPct val="38000"/>
              </a:spcBef>
            </a:pPr>
            <a:r>
              <a:rPr lang="en-US" smtClean="0"/>
              <a:t>Programs are prevented from accessing each other’s memory</a:t>
            </a:r>
          </a:p>
          <a:p>
            <a:pPr lvl="1" eaLnBrk="1" hangingPunct="1">
              <a:spcBef>
                <a:spcPct val="38000"/>
              </a:spcBef>
            </a:pPr>
            <a:r>
              <a:rPr lang="en-US" smtClean="0"/>
              <a:t>Native mode used by Windows NT, 2000, XP, and Linux</a:t>
            </a:r>
          </a:p>
          <a:p>
            <a:pPr eaLnBrk="1" hangingPunct="1">
              <a:spcBef>
                <a:spcPct val="38000"/>
              </a:spcBef>
            </a:pPr>
            <a:r>
              <a:rPr lang="en-US" smtClean="0"/>
              <a:t>Virtual 8086 mode</a:t>
            </a:r>
          </a:p>
          <a:p>
            <a:pPr lvl="1" eaLnBrk="1" hangingPunct="1">
              <a:spcBef>
                <a:spcPct val="38000"/>
              </a:spcBef>
            </a:pPr>
            <a:r>
              <a:rPr lang="en-US" smtClean="0"/>
              <a:t>Processor runs in protected mode, and creates a virtual 8086 machine with 1 MB of address space for each running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Memory Segmentation </a:t>
            </a:r>
          </a:p>
        </p:txBody>
      </p:sp>
      <p:sp>
        <p:nvSpPr>
          <p:cNvPr id="3379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Memory segmentation is necessary since the 20-bits memory addresses cannot fit in the 16-bits CPU registers</a:t>
            </a:r>
            <a:endParaRPr lang="ar-SA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Since x86 registers are 16-bits wide, a memory segment  is made of 2</a:t>
            </a:r>
            <a:r>
              <a:rPr lang="en-US" sz="2000" baseline="30000" smtClean="0"/>
              <a:t>16</a:t>
            </a:r>
            <a:r>
              <a:rPr lang="en-US" sz="2000" smtClean="0"/>
              <a:t> consecutive bytes (i.e. 64K bytes)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Each segment has a number identifier that is also a 16-bit number (i.e. we have segments numbered from 0 to 64K)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A memory location within a memory segment is referenced by specifying its offset from the start of the segment. Hence the first word in a segment has an offset of 0 while the last one has an offset of FFFFh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To reference a memory location its logical address  has to be specified. The logical address is written as: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Segment number:offset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For example, A43F:3487h means offset 3487h within segment A43Fh.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 Segments</a:t>
            </a:r>
          </a:p>
        </p:txBody>
      </p:sp>
      <p:sp>
        <p:nvSpPr>
          <p:cNvPr id="3481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Machine language programs usually have 3 different parts stored in different memory segments: </a:t>
            </a:r>
          </a:p>
          <a:p>
            <a:pPr lvl="1" eaLnBrk="1" hangingPunct="1"/>
            <a:r>
              <a:rPr lang="en-US" sz="1800" smtClean="0">
                <a:solidFill>
                  <a:srgbClr val="FF0000"/>
                </a:solidFill>
              </a:rPr>
              <a:t>Instructions</a:t>
            </a:r>
            <a:r>
              <a:rPr lang="en-US" sz="1800" smtClean="0"/>
              <a:t>: This is the code part and is stored in the code segment  </a:t>
            </a:r>
          </a:p>
          <a:p>
            <a:pPr lvl="1" eaLnBrk="1" hangingPunct="1"/>
            <a:r>
              <a:rPr lang="en-US" sz="1800" smtClean="0">
                <a:solidFill>
                  <a:srgbClr val="FF0000"/>
                </a:solidFill>
              </a:rPr>
              <a:t>Data</a:t>
            </a:r>
            <a:r>
              <a:rPr lang="en-US" sz="1800" smtClean="0"/>
              <a:t>: This is the data part which is manipulated by the code and is stored in the data segment  </a:t>
            </a:r>
          </a:p>
          <a:p>
            <a:pPr lvl="1" eaLnBrk="1" hangingPunct="1"/>
            <a:r>
              <a:rPr lang="en-US" sz="1800" smtClean="0">
                <a:solidFill>
                  <a:srgbClr val="FF0000"/>
                </a:solidFill>
              </a:rPr>
              <a:t>Stack</a:t>
            </a:r>
            <a:r>
              <a:rPr lang="en-US" sz="1800" smtClean="0"/>
              <a:t>: The stack  is a special memory buffer organized as Last-In-First-Out (LIFO) structure used by the CPU to implement procedure calls and as a temporary holding area for addresses and data. This data structure is stored in the stack segment  </a:t>
            </a:r>
          </a:p>
          <a:p>
            <a:pPr eaLnBrk="1" hangingPunct="1"/>
            <a:r>
              <a:rPr lang="en-US" sz="2000" smtClean="0"/>
              <a:t>The segment numbers for the code segment, the data segment, and the stack segment are stored in the segment registers </a:t>
            </a:r>
            <a:r>
              <a:rPr lang="en-US" sz="2000" smtClean="0">
                <a:solidFill>
                  <a:srgbClr val="FF0000"/>
                </a:solidFill>
              </a:rPr>
              <a:t>CS</a:t>
            </a:r>
            <a:r>
              <a:rPr lang="en-US" sz="2000" smtClean="0"/>
              <a:t>, </a:t>
            </a:r>
            <a:r>
              <a:rPr lang="en-US" sz="2000" smtClean="0">
                <a:solidFill>
                  <a:srgbClr val="FF0000"/>
                </a:solidFill>
              </a:rPr>
              <a:t>DS</a:t>
            </a:r>
            <a:r>
              <a:rPr lang="en-US" sz="2000" smtClean="0"/>
              <a:t>, and </a:t>
            </a:r>
            <a:r>
              <a:rPr lang="en-US" sz="2000" smtClean="0">
                <a:solidFill>
                  <a:srgbClr val="FF0000"/>
                </a:solidFill>
              </a:rPr>
              <a:t>SS</a:t>
            </a:r>
            <a:r>
              <a:rPr lang="en-US" sz="2000" smtClean="0"/>
              <a:t>, respectively.</a:t>
            </a:r>
          </a:p>
          <a:p>
            <a:pPr eaLnBrk="1" hangingPunct="1"/>
            <a:r>
              <a:rPr lang="en-US" sz="2000" smtClean="0"/>
              <a:t>Program segments do not need to occupy the whole 64K locations in a segment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4" descr="SEGMENTS"/>
          <p:cNvPicPr>
            <a:picLocks noGrp="1" noChangeAspect="1" noChangeArrowheads="1"/>
          </p:cNvPicPr>
          <p:nvPr>
            <p:ph type="ch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52963" y="1155700"/>
            <a:ext cx="4033837" cy="5116513"/>
          </a:xfrm>
          <a:noFill/>
        </p:spPr>
      </p:pic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Real Address Mode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23950"/>
            <a:ext cx="6419850" cy="5143500"/>
          </a:xfrm>
        </p:spPr>
        <p:txBody>
          <a:bodyPr/>
          <a:lstStyle/>
          <a:p>
            <a:pPr eaLnBrk="1" hangingPunct="1">
              <a:spcBef>
                <a:spcPct val="45000"/>
              </a:spcBef>
            </a:pPr>
            <a:r>
              <a:rPr lang="en-US" smtClean="0"/>
              <a:t>A program can access up to six segments at any time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smtClean="0"/>
              <a:t>Code segment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smtClean="0"/>
              <a:t>Stack segment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smtClean="0"/>
              <a:t>Data segment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smtClean="0"/>
              <a:t>Extra segments (up to 3)</a:t>
            </a:r>
          </a:p>
          <a:p>
            <a:pPr eaLnBrk="1" hangingPunct="1">
              <a:spcBef>
                <a:spcPct val="45000"/>
              </a:spcBef>
            </a:pPr>
            <a:r>
              <a:rPr lang="en-US" smtClean="0"/>
              <a:t>Each segment is 64 KB</a:t>
            </a:r>
          </a:p>
          <a:p>
            <a:pPr eaLnBrk="1" hangingPunct="1">
              <a:spcBef>
                <a:spcPct val="45000"/>
              </a:spcBef>
            </a:pPr>
            <a:r>
              <a:rPr lang="en-US" smtClean="0"/>
              <a:t>Logical address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smtClean="0"/>
              <a:t>Segment = 16 bits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smtClean="0"/>
              <a:t>Offset = 16 bits</a:t>
            </a:r>
          </a:p>
          <a:p>
            <a:pPr eaLnBrk="1" hangingPunct="1">
              <a:spcBef>
                <a:spcPct val="45000"/>
              </a:spcBef>
            </a:pPr>
            <a:r>
              <a:rPr lang="en-US" smtClean="0"/>
              <a:t>Linear (physical) address = 20 bits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Logical to Linear Address Translation</a:t>
            </a:r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6477000" cy="5108575"/>
          </a:xfrm>
        </p:spPr>
        <p:txBody>
          <a:bodyPr/>
          <a:lstStyle/>
          <a:p>
            <a:pPr eaLnBrk="1" hangingPunct="1">
              <a:spcBef>
                <a:spcPct val="55000"/>
              </a:spcBef>
              <a:buFont typeface="Wingdings" pitchFamily="2" charset="2"/>
              <a:buNone/>
            </a:pPr>
            <a:r>
              <a:rPr lang="en-US" smtClean="0">
                <a:solidFill>
                  <a:srgbClr val="FF0000"/>
                </a:solidFill>
              </a:rPr>
              <a:t>Linear address = Segment × 10 (hex) + Offset</a:t>
            </a:r>
          </a:p>
          <a:p>
            <a:pPr eaLnBrk="1" hangingPunct="1">
              <a:spcBef>
                <a:spcPct val="55000"/>
              </a:spcBef>
              <a:buFont typeface="Wingdings" pitchFamily="2" charset="2"/>
              <a:buNone/>
            </a:pPr>
            <a:r>
              <a:rPr lang="en-US" smtClean="0"/>
              <a:t>Example:</a:t>
            </a:r>
          </a:p>
          <a:p>
            <a:pPr eaLnBrk="1" hangingPunct="1">
              <a:spcBef>
                <a:spcPct val="55000"/>
              </a:spcBef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sz="2000" smtClean="0"/>
              <a:t>segment = A1F0 (hex)</a:t>
            </a:r>
          </a:p>
          <a:p>
            <a:pPr eaLnBrk="1" hangingPunct="1">
              <a:spcBef>
                <a:spcPct val="55000"/>
              </a:spcBef>
              <a:buFont typeface="Wingdings" pitchFamily="2" charset="2"/>
              <a:buNone/>
            </a:pPr>
            <a:r>
              <a:rPr lang="en-US" sz="2000" smtClean="0"/>
              <a:t>	offset = 04C0 (hex)</a:t>
            </a:r>
          </a:p>
          <a:p>
            <a:pPr eaLnBrk="1" hangingPunct="1">
              <a:spcBef>
                <a:spcPct val="55000"/>
              </a:spcBef>
              <a:buFont typeface="Wingdings" pitchFamily="2" charset="2"/>
              <a:buNone/>
            </a:pPr>
            <a:r>
              <a:rPr lang="en-US" sz="2000" smtClean="0"/>
              <a:t>	logical address = A1F0:04C0 (hex)</a:t>
            </a:r>
          </a:p>
          <a:p>
            <a:pPr eaLnBrk="1" hangingPunct="1">
              <a:spcBef>
                <a:spcPct val="55000"/>
              </a:spcBef>
              <a:buFont typeface="Wingdings" pitchFamily="2" charset="2"/>
              <a:buNone/>
            </a:pPr>
            <a:r>
              <a:rPr lang="en-US" sz="2000" smtClean="0"/>
              <a:t>	what is the linear address?</a:t>
            </a:r>
          </a:p>
          <a:p>
            <a:pPr eaLnBrk="1" hangingPunct="1">
              <a:spcBef>
                <a:spcPct val="55000"/>
              </a:spcBef>
              <a:buFont typeface="Wingdings" pitchFamily="2" charset="2"/>
              <a:buNone/>
            </a:pPr>
            <a:r>
              <a:rPr lang="en-US" smtClean="0"/>
              <a:t>Solution:</a:t>
            </a:r>
          </a:p>
          <a:p>
            <a:pPr eaLnBrk="1" hangingPunct="1">
              <a:spcBef>
                <a:spcPct val="55000"/>
              </a:spcBef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</a:rPr>
              <a:t>   A1F0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0</a:t>
            </a:r>
            <a:r>
              <a:rPr lang="en-US" sz="2000" b="1" smtClean="0">
                <a:latin typeface="Courier New" pitchFamily="49" charset="0"/>
              </a:rPr>
              <a:t> </a:t>
            </a:r>
            <a:r>
              <a:rPr lang="en-US" sz="2000" smtClean="0"/>
              <a:t>(add 0 to segment in hex)</a:t>
            </a:r>
          </a:p>
          <a:p>
            <a:pPr eaLnBrk="1" hangingPunct="1">
              <a:spcBef>
                <a:spcPct val="55000"/>
              </a:spcBef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</a:rPr>
              <a:t>  + 04C0 </a:t>
            </a:r>
            <a:r>
              <a:rPr lang="en-US" sz="2000" smtClean="0"/>
              <a:t>(offset in hex)</a:t>
            </a:r>
          </a:p>
          <a:p>
            <a:pPr eaLnBrk="1" hangingPunct="1">
              <a:spcBef>
                <a:spcPct val="55000"/>
              </a:spcBef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</a:rPr>
              <a:t>   A23C0 </a:t>
            </a:r>
            <a:r>
              <a:rPr lang="en-US" sz="2000" smtClean="0"/>
              <a:t>(20-bit linear address in hex)</a:t>
            </a:r>
          </a:p>
        </p:txBody>
      </p:sp>
      <p:pic>
        <p:nvPicPr>
          <p:cNvPr id="36868" name="Picture 4" descr="address_gen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02275" y="1871663"/>
            <a:ext cx="2987675" cy="3746500"/>
          </a:xfrm>
          <a:noFill/>
        </p:spPr>
      </p:pic>
      <p:sp>
        <p:nvSpPr>
          <p:cNvPr id="419845" name="Line 5"/>
          <p:cNvSpPr>
            <a:spLocks noChangeShapeType="1"/>
          </p:cNvSpPr>
          <p:nvPr/>
        </p:nvSpPr>
        <p:spPr bwMode="auto">
          <a:xfrm>
            <a:off x="885825" y="5734050"/>
            <a:ext cx="42624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9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9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19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4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Segment Overlap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4805363" cy="5143500"/>
          </a:xfrm>
        </p:spPr>
        <p:txBody>
          <a:bodyPr/>
          <a:lstStyle/>
          <a:p>
            <a:pPr eaLnBrk="1" hangingPunct="1"/>
            <a:r>
              <a:rPr lang="en-US" smtClean="0"/>
              <a:t>There is a lot of overlapping between segments in the main memory. </a:t>
            </a:r>
          </a:p>
          <a:p>
            <a:pPr eaLnBrk="1" hangingPunct="1"/>
            <a:r>
              <a:rPr lang="en-US" smtClean="0"/>
              <a:t>A new segment starts every 10</a:t>
            </a:r>
            <a:r>
              <a:rPr lang="en-US" b="1" smtClean="0"/>
              <a:t>h</a:t>
            </a:r>
            <a:r>
              <a:rPr lang="en-US" smtClean="0"/>
              <a:t> locations (i.e. every 16 locations).</a:t>
            </a:r>
          </a:p>
          <a:p>
            <a:pPr eaLnBrk="1" hangingPunct="1"/>
            <a:r>
              <a:rPr lang="en-US" smtClean="0"/>
              <a:t>Starting address of a segment always has a 0</a:t>
            </a:r>
            <a:r>
              <a:rPr lang="en-US" b="1" smtClean="0"/>
              <a:t>h</a:t>
            </a:r>
            <a:r>
              <a:rPr lang="en-US" smtClean="0"/>
              <a:t> LSD.</a:t>
            </a:r>
          </a:p>
          <a:p>
            <a:pPr eaLnBrk="1" hangingPunct="1"/>
            <a:r>
              <a:rPr lang="en-US" smtClean="0"/>
              <a:t>Due to segments overlapping logical addresses are not unique . </a:t>
            </a:r>
          </a:p>
        </p:txBody>
      </p: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21300" y="1239838"/>
            <a:ext cx="3340100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Your turn . . .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82600" y="1182688"/>
            <a:ext cx="8178800" cy="1012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137160" rIns="0" bIns="13716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What linear address corresponds to logical address 028F:0030?</a:t>
            </a:r>
          </a:p>
        </p:txBody>
      </p:sp>
      <p:sp>
        <p:nvSpPr>
          <p:cNvPr id="439300" name="Text Box 4"/>
          <p:cNvSpPr txBox="1">
            <a:spLocks noChangeArrowheads="1"/>
          </p:cNvSpPr>
          <p:nvPr/>
        </p:nvSpPr>
        <p:spPr bwMode="auto">
          <a:xfrm>
            <a:off x="1633538" y="2276475"/>
            <a:ext cx="5875337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Solution: 028F0 + 0030 = </a:t>
            </a:r>
            <a:r>
              <a:rPr lang="en-US" sz="2400">
                <a:solidFill>
                  <a:schemeClr val="tx2"/>
                </a:solidFill>
              </a:rPr>
              <a:t>02920 (hex)</a:t>
            </a:r>
          </a:p>
        </p:txBody>
      </p:sp>
      <p:sp>
        <p:nvSpPr>
          <p:cNvPr id="439301" name="Text Box 5"/>
          <p:cNvSpPr txBox="1">
            <a:spLocks noChangeArrowheads="1"/>
          </p:cNvSpPr>
          <p:nvPr/>
        </p:nvSpPr>
        <p:spPr bwMode="auto">
          <a:xfrm>
            <a:off x="1208088" y="2963863"/>
            <a:ext cx="6705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Always use hexadecimal notation for addresses</a:t>
            </a:r>
          </a:p>
        </p:txBody>
      </p:sp>
      <p:sp>
        <p:nvSpPr>
          <p:cNvPr id="439303" name="Text Box 7"/>
          <p:cNvSpPr txBox="1">
            <a:spLocks noChangeArrowheads="1"/>
          </p:cNvSpPr>
          <p:nvPr/>
        </p:nvSpPr>
        <p:spPr bwMode="auto">
          <a:xfrm>
            <a:off x="482600" y="3683000"/>
            <a:ext cx="8178800" cy="1012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What logical address corresponds to the linear address 28F30h?</a:t>
            </a:r>
          </a:p>
        </p:txBody>
      </p:sp>
      <p:sp>
        <p:nvSpPr>
          <p:cNvPr id="439304" name="Text Box 8"/>
          <p:cNvSpPr txBox="1">
            <a:spLocks noChangeArrowheads="1"/>
          </p:cNvSpPr>
          <p:nvPr/>
        </p:nvSpPr>
        <p:spPr bwMode="auto">
          <a:xfrm>
            <a:off x="482600" y="4781550"/>
            <a:ext cx="8178800" cy="14700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Many different </a:t>
            </a:r>
            <a:r>
              <a:rPr lang="en-US" sz="2400">
                <a:solidFill>
                  <a:srgbClr val="FF0000"/>
                </a:solidFill>
              </a:rPr>
              <a:t>segment:offset</a:t>
            </a:r>
            <a:r>
              <a:rPr lang="en-US" sz="2400">
                <a:solidFill>
                  <a:schemeClr val="tx2"/>
                </a:solidFill>
              </a:rPr>
              <a:t> (logical) addresses can produce the same linear address 28F30h. Examples: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	28F3:0000, 28F2:0010, 28F0:0030, 28B0:0430, . .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39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39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300" grpId="0" animBg="1" autoUpdateAnimBg="0"/>
      <p:bldP spid="439301" grpId="0"/>
      <p:bldP spid="439303" grpId="0" animBg="1"/>
      <p:bldP spid="439304" grpId="0" animBg="1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Flat Memory Model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mtClean="0"/>
              <a:t>Modern operating systems turn segmentation off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Each program uses </a:t>
            </a:r>
            <a:r>
              <a:rPr lang="en-US" smtClean="0">
                <a:solidFill>
                  <a:srgbClr val="FF0000"/>
                </a:solidFill>
              </a:rPr>
              <a:t>one</a:t>
            </a:r>
            <a:r>
              <a:rPr lang="en-US" smtClean="0"/>
              <a:t> </a:t>
            </a:r>
            <a:r>
              <a:rPr lang="en-US" smtClean="0">
                <a:solidFill>
                  <a:srgbClr val="FF0000"/>
                </a:solidFill>
              </a:rPr>
              <a:t>32-bit linear address space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Up to 2</a:t>
            </a:r>
            <a:r>
              <a:rPr lang="en-US" baseline="30000" smtClean="0"/>
              <a:t>32</a:t>
            </a:r>
            <a:r>
              <a:rPr lang="en-US" smtClean="0"/>
              <a:t> = 4 GB of memory can be addressed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Segment registers are defined by the operating system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All segments are mapped to the </a:t>
            </a:r>
            <a:r>
              <a:rPr lang="en-US" smtClean="0">
                <a:solidFill>
                  <a:srgbClr val="FF0000"/>
                </a:solidFill>
              </a:rPr>
              <a:t>same linear address space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In assembly language, we use </a:t>
            </a:r>
            <a:r>
              <a:rPr lang="en-US" smtClean="0">
                <a:solidFill>
                  <a:srgbClr val="FF0000"/>
                </a:solidFill>
              </a:rPr>
              <a:t>.MODEL flat</a:t>
            </a:r>
            <a:r>
              <a:rPr lang="en-US" smtClean="0"/>
              <a:t> directive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To indicate the Flat memory model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A </a:t>
            </a:r>
            <a:r>
              <a:rPr lang="en-US" smtClean="0">
                <a:solidFill>
                  <a:srgbClr val="FF0000"/>
                </a:solidFill>
              </a:rPr>
              <a:t>linear address</a:t>
            </a:r>
            <a:r>
              <a:rPr lang="en-US" smtClean="0"/>
              <a:t> is also called a </a:t>
            </a:r>
            <a:r>
              <a:rPr lang="en-US" smtClean="0">
                <a:solidFill>
                  <a:srgbClr val="FF0000"/>
                </a:solidFill>
              </a:rPr>
              <a:t>virtual address</a:t>
            </a:r>
            <a:endParaRPr lang="en-US" smtClean="0"/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Operating system maps </a:t>
            </a:r>
            <a:r>
              <a:rPr lang="en-US" smtClean="0">
                <a:solidFill>
                  <a:srgbClr val="FF0000"/>
                </a:solidFill>
              </a:rPr>
              <a:t>virtual address</a:t>
            </a:r>
            <a:r>
              <a:rPr lang="en-US" smtClean="0"/>
              <a:t> onto </a:t>
            </a:r>
            <a:r>
              <a:rPr lang="en-US" smtClean="0">
                <a:solidFill>
                  <a:srgbClr val="FF0000"/>
                </a:solidFill>
              </a:rPr>
              <a:t>physical addresses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Using a technique called </a:t>
            </a:r>
            <a:r>
              <a:rPr lang="en-US" smtClean="0">
                <a:solidFill>
                  <a:srgbClr val="FF0000"/>
                </a:solidFill>
              </a:rPr>
              <a:t>paging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36"/>
          <p:cNvGrpSpPr>
            <a:grpSpLocks/>
          </p:cNvGrpSpPr>
          <p:nvPr/>
        </p:nvGrpSpPr>
        <p:grpSpPr bwMode="auto">
          <a:xfrm>
            <a:off x="5897563" y="1239838"/>
            <a:ext cx="2879725" cy="4954587"/>
            <a:chOff x="3715" y="781"/>
            <a:chExt cx="1814" cy="3121"/>
          </a:xfrm>
        </p:grpSpPr>
        <p:sp>
          <p:nvSpPr>
            <p:cNvPr id="40965" name="Text Box 4"/>
            <p:cNvSpPr txBox="1">
              <a:spLocks noChangeArrowheads="1"/>
            </p:cNvSpPr>
            <p:nvPr/>
          </p:nvSpPr>
          <p:spPr bwMode="auto">
            <a:xfrm>
              <a:off x="3896" y="2329"/>
              <a:ext cx="618" cy="1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spcBef>
                  <a:spcPts val="300"/>
                </a:spcBef>
              </a:pPr>
              <a:r>
                <a:rPr lang="en-US" altLang="ko-KR" sz="1200">
                  <a:ea typeface="Batang" charset="-127"/>
                </a:rPr>
                <a:t>32-bit address</a:t>
              </a:r>
              <a:endParaRPr lang="en-US" sz="1200"/>
            </a:p>
          </p:txBody>
        </p:sp>
        <p:sp>
          <p:nvSpPr>
            <p:cNvPr id="40966" name="Text Box 5"/>
            <p:cNvSpPr txBox="1">
              <a:spLocks noChangeArrowheads="1"/>
            </p:cNvSpPr>
            <p:nvPr/>
          </p:nvSpPr>
          <p:spPr bwMode="auto">
            <a:xfrm>
              <a:off x="3900" y="1265"/>
              <a:ext cx="618" cy="1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spcBef>
                  <a:spcPts val="300"/>
                </a:spcBef>
              </a:pPr>
              <a:r>
                <a:rPr lang="en-US" altLang="ko-KR" sz="1200">
                  <a:ea typeface="Batang" charset="-127"/>
                </a:rPr>
                <a:t>32-bit address</a:t>
              </a:r>
              <a:endParaRPr lang="en-US" sz="1200"/>
            </a:p>
          </p:txBody>
        </p:sp>
        <p:sp>
          <p:nvSpPr>
            <p:cNvPr id="40967" name="Text Box 6"/>
            <p:cNvSpPr txBox="1">
              <a:spLocks noChangeArrowheads="1"/>
            </p:cNvSpPr>
            <p:nvPr/>
          </p:nvSpPr>
          <p:spPr bwMode="auto">
            <a:xfrm>
              <a:off x="3900" y="1850"/>
              <a:ext cx="618" cy="1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spcBef>
                  <a:spcPts val="300"/>
                </a:spcBef>
              </a:pPr>
              <a:r>
                <a:rPr lang="en-US" altLang="ko-KR" sz="1200">
                  <a:ea typeface="Batang" charset="-127"/>
                </a:rPr>
                <a:t>32-bit address</a:t>
              </a:r>
              <a:endParaRPr lang="en-US" sz="1200"/>
            </a:p>
          </p:txBody>
        </p:sp>
        <p:sp>
          <p:nvSpPr>
            <p:cNvPr id="40968" name="Text Box 7"/>
            <p:cNvSpPr txBox="1">
              <a:spLocks noChangeArrowheads="1"/>
            </p:cNvSpPr>
            <p:nvPr/>
          </p:nvSpPr>
          <p:spPr bwMode="auto">
            <a:xfrm>
              <a:off x="4767" y="2739"/>
              <a:ext cx="690" cy="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 anchor="ctr"/>
            <a:lstStyle/>
            <a:p>
              <a:pPr algn="ctr"/>
              <a:r>
                <a:rPr lang="en-US" altLang="ko-KR">
                  <a:ea typeface="Batang" charset="-127"/>
                </a:rPr>
                <a:t>Unused</a:t>
              </a:r>
              <a:endParaRPr lang="en-US"/>
            </a:p>
          </p:txBody>
        </p:sp>
        <p:sp>
          <p:nvSpPr>
            <p:cNvPr id="40969" name="Text Box 8"/>
            <p:cNvSpPr txBox="1">
              <a:spLocks noChangeArrowheads="1"/>
            </p:cNvSpPr>
            <p:nvPr/>
          </p:nvSpPr>
          <p:spPr bwMode="auto">
            <a:xfrm>
              <a:off x="4756" y="2305"/>
              <a:ext cx="697" cy="436"/>
            </a:xfrm>
            <a:prstGeom prst="rect">
              <a:avLst/>
            </a:prstGeom>
            <a:solidFill>
              <a:srgbClr val="FFB7FF"/>
            </a:solidFill>
            <a:ln w="9525">
              <a:noFill/>
              <a:miter lim="800000"/>
              <a:headEnd/>
              <a:tailEnd/>
            </a:ln>
          </p:spPr>
          <p:txBody>
            <a:bodyPr tIns="91440" bIns="91440" anchor="ctr"/>
            <a:lstStyle/>
            <a:p>
              <a:pPr algn="ctr">
                <a:spcBef>
                  <a:spcPts val="1600"/>
                </a:spcBef>
              </a:pPr>
              <a:r>
                <a:rPr lang="en-US" altLang="ko-KR" sz="2000">
                  <a:ea typeface="Batang" charset="-127"/>
                </a:rPr>
                <a:t>STACK</a:t>
              </a:r>
              <a:endParaRPr lang="en-US" sz="2000"/>
            </a:p>
          </p:txBody>
        </p:sp>
        <p:sp>
          <p:nvSpPr>
            <p:cNvPr id="40970" name="Text Box 9"/>
            <p:cNvSpPr txBox="1">
              <a:spLocks noChangeArrowheads="1"/>
            </p:cNvSpPr>
            <p:nvPr/>
          </p:nvSpPr>
          <p:spPr bwMode="auto">
            <a:xfrm>
              <a:off x="4760" y="1371"/>
              <a:ext cx="697" cy="516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tIns="91440" bIns="91440" anchor="ctr"/>
            <a:lstStyle/>
            <a:p>
              <a:pPr algn="ctr">
                <a:spcBef>
                  <a:spcPts val="1800"/>
                </a:spcBef>
              </a:pPr>
              <a:r>
                <a:rPr lang="en-US" altLang="ko-KR" sz="2000">
                  <a:ea typeface="Batang" charset="-127"/>
                </a:rPr>
                <a:t>DATA</a:t>
              </a:r>
              <a:endParaRPr lang="en-US" sz="2000"/>
            </a:p>
          </p:txBody>
        </p:sp>
        <p:sp>
          <p:nvSpPr>
            <p:cNvPr id="40971" name="Text Box 10"/>
            <p:cNvSpPr txBox="1">
              <a:spLocks noChangeArrowheads="1"/>
            </p:cNvSpPr>
            <p:nvPr/>
          </p:nvSpPr>
          <p:spPr bwMode="auto">
            <a:xfrm>
              <a:off x="4760" y="1885"/>
              <a:ext cx="697" cy="420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 tIns="91440" bIns="91440" anchor="ctr"/>
            <a:lstStyle/>
            <a:p>
              <a:pPr algn="ctr">
                <a:spcBef>
                  <a:spcPts val="600"/>
                </a:spcBef>
              </a:pPr>
              <a:r>
                <a:rPr lang="en-US" altLang="ko-KR" sz="2000">
                  <a:ea typeface="Batang" charset="-127"/>
                </a:rPr>
                <a:t>CODE</a:t>
              </a:r>
              <a:endParaRPr lang="en-US" sz="2000"/>
            </a:p>
          </p:txBody>
        </p:sp>
        <p:sp>
          <p:nvSpPr>
            <p:cNvPr id="40972" name="Rectangle 11"/>
            <p:cNvSpPr>
              <a:spLocks noChangeArrowheads="1"/>
            </p:cNvSpPr>
            <p:nvPr/>
          </p:nvSpPr>
          <p:spPr bwMode="auto">
            <a:xfrm>
              <a:off x="4756" y="1374"/>
              <a:ext cx="697" cy="212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3" name="Text Box 12"/>
            <p:cNvSpPr txBox="1">
              <a:spLocks noChangeArrowheads="1"/>
            </p:cNvSpPr>
            <p:nvPr/>
          </p:nvSpPr>
          <p:spPr bwMode="auto">
            <a:xfrm>
              <a:off x="3900" y="1984"/>
              <a:ext cx="619" cy="1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0" bIns="0"/>
            <a:lstStyle/>
            <a:p>
              <a:pPr algn="ctr">
                <a:spcBef>
                  <a:spcPts val="300"/>
                </a:spcBef>
              </a:pPr>
              <a:r>
                <a:rPr lang="en-US" altLang="ko-KR" sz="1400">
                  <a:ea typeface="Batang" charset="-127"/>
                </a:rPr>
                <a:t>EIP</a:t>
              </a:r>
              <a:endParaRPr lang="en-US" sz="1400"/>
            </a:p>
          </p:txBody>
        </p:sp>
        <p:sp>
          <p:nvSpPr>
            <p:cNvPr id="40974" name="Line 13"/>
            <p:cNvSpPr>
              <a:spLocks noChangeShapeType="1"/>
            </p:cNvSpPr>
            <p:nvPr/>
          </p:nvSpPr>
          <p:spPr bwMode="auto">
            <a:xfrm>
              <a:off x="4519" y="2055"/>
              <a:ext cx="24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5" name="Text Box 14"/>
            <p:cNvSpPr txBox="1">
              <a:spLocks noChangeArrowheads="1"/>
            </p:cNvSpPr>
            <p:nvPr/>
          </p:nvSpPr>
          <p:spPr bwMode="auto">
            <a:xfrm>
              <a:off x="3900" y="1405"/>
              <a:ext cx="618" cy="1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0" bIns="0"/>
            <a:lstStyle/>
            <a:p>
              <a:pPr algn="ctr">
                <a:spcBef>
                  <a:spcPts val="300"/>
                </a:spcBef>
              </a:pPr>
              <a:r>
                <a:rPr lang="en-US" altLang="ko-KR" sz="1400">
                  <a:ea typeface="Batang" charset="-127"/>
                </a:rPr>
                <a:t>ESI</a:t>
              </a:r>
              <a:endParaRPr lang="en-US" sz="1400"/>
            </a:p>
          </p:txBody>
        </p:sp>
        <p:sp>
          <p:nvSpPr>
            <p:cNvPr id="40976" name="Line 15"/>
            <p:cNvSpPr>
              <a:spLocks noChangeShapeType="1"/>
            </p:cNvSpPr>
            <p:nvPr/>
          </p:nvSpPr>
          <p:spPr bwMode="auto">
            <a:xfrm>
              <a:off x="4518" y="1476"/>
              <a:ext cx="24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7" name="Text Box 16"/>
            <p:cNvSpPr txBox="1">
              <a:spLocks noChangeArrowheads="1"/>
            </p:cNvSpPr>
            <p:nvPr/>
          </p:nvSpPr>
          <p:spPr bwMode="auto">
            <a:xfrm>
              <a:off x="3900" y="1609"/>
              <a:ext cx="618" cy="1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0" bIns="0"/>
            <a:lstStyle/>
            <a:p>
              <a:pPr algn="ctr">
                <a:spcBef>
                  <a:spcPts val="300"/>
                </a:spcBef>
              </a:pPr>
              <a:r>
                <a:rPr lang="en-US" altLang="ko-KR" sz="1400">
                  <a:ea typeface="Batang" charset="-127"/>
                </a:rPr>
                <a:t>EDI</a:t>
              </a:r>
              <a:endParaRPr lang="en-US" sz="1400"/>
            </a:p>
          </p:txBody>
        </p:sp>
        <p:sp>
          <p:nvSpPr>
            <p:cNvPr id="40978" name="Line 17"/>
            <p:cNvSpPr>
              <a:spLocks noChangeShapeType="1"/>
            </p:cNvSpPr>
            <p:nvPr/>
          </p:nvSpPr>
          <p:spPr bwMode="auto">
            <a:xfrm>
              <a:off x="4518" y="1680"/>
              <a:ext cx="24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9" name="Text Box 18"/>
            <p:cNvSpPr txBox="1">
              <a:spLocks noChangeArrowheads="1"/>
            </p:cNvSpPr>
            <p:nvPr/>
          </p:nvSpPr>
          <p:spPr bwMode="auto">
            <a:xfrm>
              <a:off x="3896" y="2469"/>
              <a:ext cx="619" cy="1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0" bIns="0"/>
            <a:lstStyle/>
            <a:p>
              <a:pPr algn="ctr">
                <a:spcBef>
                  <a:spcPts val="300"/>
                </a:spcBef>
              </a:pPr>
              <a:r>
                <a:rPr lang="en-US" altLang="ko-KR" sz="1400">
                  <a:ea typeface="Batang" charset="-127"/>
                </a:rPr>
                <a:t>EBP</a:t>
              </a:r>
              <a:endParaRPr lang="en-US" sz="1400"/>
            </a:p>
          </p:txBody>
        </p:sp>
        <p:sp>
          <p:nvSpPr>
            <p:cNvPr id="40980" name="Line 19"/>
            <p:cNvSpPr>
              <a:spLocks noChangeShapeType="1"/>
            </p:cNvSpPr>
            <p:nvPr/>
          </p:nvSpPr>
          <p:spPr bwMode="auto">
            <a:xfrm>
              <a:off x="4515" y="2540"/>
              <a:ext cx="24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1" name="Text Box 20"/>
            <p:cNvSpPr txBox="1">
              <a:spLocks noChangeArrowheads="1"/>
            </p:cNvSpPr>
            <p:nvPr/>
          </p:nvSpPr>
          <p:spPr bwMode="auto">
            <a:xfrm>
              <a:off x="3896" y="2673"/>
              <a:ext cx="619" cy="1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0" bIns="0"/>
            <a:lstStyle/>
            <a:p>
              <a:pPr algn="ctr">
                <a:spcBef>
                  <a:spcPts val="300"/>
                </a:spcBef>
              </a:pPr>
              <a:r>
                <a:rPr lang="en-US" altLang="ko-KR" sz="1400">
                  <a:ea typeface="Batang" charset="-127"/>
                </a:rPr>
                <a:t>ESP</a:t>
              </a:r>
              <a:endParaRPr lang="en-US" sz="1400"/>
            </a:p>
          </p:txBody>
        </p:sp>
        <p:sp>
          <p:nvSpPr>
            <p:cNvPr id="40982" name="Line 21"/>
            <p:cNvSpPr>
              <a:spLocks noChangeShapeType="1"/>
            </p:cNvSpPr>
            <p:nvPr/>
          </p:nvSpPr>
          <p:spPr bwMode="auto">
            <a:xfrm>
              <a:off x="4515" y="2744"/>
              <a:ext cx="24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3" name="Text Box 22"/>
            <p:cNvSpPr txBox="1">
              <a:spLocks noChangeArrowheads="1"/>
            </p:cNvSpPr>
            <p:nvPr/>
          </p:nvSpPr>
          <p:spPr bwMode="auto">
            <a:xfrm>
              <a:off x="3715" y="781"/>
              <a:ext cx="1814" cy="39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altLang="ko-KR" sz="2000">
                  <a:solidFill>
                    <a:srgbClr val="FF0000"/>
                  </a:solidFill>
                  <a:ea typeface="Batang" charset="-127"/>
                </a:rPr>
                <a:t>Linear address space</a:t>
              </a:r>
              <a:r>
                <a:rPr lang="en-US" altLang="ko-KR" sz="2000">
                  <a:ea typeface="Batang" charset="-127"/>
                </a:rPr>
                <a:t> of a program (up to 4 GB)</a:t>
              </a:r>
              <a:endParaRPr lang="en-US" sz="2000"/>
            </a:p>
          </p:txBody>
        </p:sp>
        <p:sp>
          <p:nvSpPr>
            <p:cNvPr id="40984" name="Text Box 23"/>
            <p:cNvSpPr txBox="1">
              <a:spLocks noChangeArrowheads="1"/>
            </p:cNvSpPr>
            <p:nvPr/>
          </p:nvSpPr>
          <p:spPr bwMode="auto">
            <a:xfrm>
              <a:off x="3896" y="2885"/>
              <a:ext cx="327" cy="1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0" bIns="0"/>
            <a:lstStyle/>
            <a:p>
              <a:pPr algn="ctr">
                <a:spcBef>
                  <a:spcPts val="300"/>
                </a:spcBef>
              </a:pPr>
              <a:r>
                <a:rPr lang="en-US" altLang="ko-KR" sz="1400">
                  <a:ea typeface="Batang" charset="-127"/>
                </a:rPr>
                <a:t>CS</a:t>
              </a:r>
              <a:endParaRPr lang="en-US" sz="1400"/>
            </a:p>
          </p:txBody>
        </p:sp>
        <p:sp>
          <p:nvSpPr>
            <p:cNvPr id="40985" name="Text Box 24"/>
            <p:cNvSpPr txBox="1">
              <a:spLocks noChangeArrowheads="1"/>
            </p:cNvSpPr>
            <p:nvPr/>
          </p:nvSpPr>
          <p:spPr bwMode="auto">
            <a:xfrm>
              <a:off x="3896" y="3066"/>
              <a:ext cx="327" cy="1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0" bIns="0"/>
            <a:lstStyle/>
            <a:p>
              <a:pPr algn="ctr">
                <a:spcBef>
                  <a:spcPts val="300"/>
                </a:spcBef>
              </a:pPr>
              <a:r>
                <a:rPr lang="en-US" altLang="ko-KR" sz="1400">
                  <a:ea typeface="Batang" charset="-127"/>
                </a:rPr>
                <a:t>DS</a:t>
              </a:r>
              <a:endParaRPr lang="en-US" sz="1400"/>
            </a:p>
          </p:txBody>
        </p:sp>
        <p:sp>
          <p:nvSpPr>
            <p:cNvPr id="40986" name="Text Box 25"/>
            <p:cNvSpPr txBox="1">
              <a:spLocks noChangeArrowheads="1"/>
            </p:cNvSpPr>
            <p:nvPr/>
          </p:nvSpPr>
          <p:spPr bwMode="auto">
            <a:xfrm>
              <a:off x="3896" y="3248"/>
              <a:ext cx="327" cy="1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0" bIns="0"/>
            <a:lstStyle/>
            <a:p>
              <a:pPr algn="ctr">
                <a:spcBef>
                  <a:spcPts val="300"/>
                </a:spcBef>
              </a:pPr>
              <a:r>
                <a:rPr lang="en-US" altLang="ko-KR" sz="1400">
                  <a:ea typeface="Batang" charset="-127"/>
                </a:rPr>
                <a:t>SS</a:t>
              </a:r>
              <a:endParaRPr lang="en-US" sz="1400"/>
            </a:p>
          </p:txBody>
        </p:sp>
        <p:sp>
          <p:nvSpPr>
            <p:cNvPr id="40987" name="Text Box 26"/>
            <p:cNvSpPr txBox="1">
              <a:spLocks noChangeArrowheads="1"/>
            </p:cNvSpPr>
            <p:nvPr/>
          </p:nvSpPr>
          <p:spPr bwMode="auto">
            <a:xfrm>
              <a:off x="3896" y="3429"/>
              <a:ext cx="327" cy="1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0" bIns="0"/>
            <a:lstStyle/>
            <a:p>
              <a:pPr algn="ctr">
                <a:spcBef>
                  <a:spcPts val="300"/>
                </a:spcBef>
              </a:pPr>
              <a:r>
                <a:rPr lang="en-US" altLang="ko-KR" sz="1400">
                  <a:ea typeface="Batang" charset="-127"/>
                </a:rPr>
                <a:t>ES</a:t>
              </a:r>
              <a:endParaRPr lang="en-US" sz="1400"/>
            </a:p>
          </p:txBody>
        </p:sp>
        <p:sp>
          <p:nvSpPr>
            <p:cNvPr id="40988" name="Freeform 30"/>
            <p:cNvSpPr>
              <a:spLocks/>
            </p:cNvSpPr>
            <p:nvPr/>
          </p:nvSpPr>
          <p:spPr bwMode="auto">
            <a:xfrm>
              <a:off x="4223" y="2958"/>
              <a:ext cx="544" cy="544"/>
            </a:xfrm>
            <a:custGeom>
              <a:avLst/>
              <a:gdLst>
                <a:gd name="T0" fmla="*/ 0 w 544"/>
                <a:gd name="T1" fmla="*/ 0 h 508"/>
                <a:gd name="T2" fmla="*/ 290 w 544"/>
                <a:gd name="T3" fmla="*/ 0 h 508"/>
                <a:gd name="T4" fmla="*/ 290 w 544"/>
                <a:gd name="T5" fmla="*/ 583 h 508"/>
                <a:gd name="T6" fmla="*/ 544 w 544"/>
                <a:gd name="T7" fmla="*/ 583 h 5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4"/>
                <a:gd name="T13" fmla="*/ 0 h 508"/>
                <a:gd name="T14" fmla="*/ 544 w 544"/>
                <a:gd name="T15" fmla="*/ 508 h 5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4" h="508">
                  <a:moveTo>
                    <a:pt x="0" y="0"/>
                  </a:moveTo>
                  <a:lnTo>
                    <a:pt x="290" y="0"/>
                  </a:lnTo>
                  <a:lnTo>
                    <a:pt x="290" y="508"/>
                  </a:lnTo>
                  <a:lnTo>
                    <a:pt x="544" y="50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9" name="Line 31"/>
            <p:cNvSpPr>
              <a:spLocks noChangeShapeType="1"/>
            </p:cNvSpPr>
            <p:nvPr/>
          </p:nvSpPr>
          <p:spPr bwMode="auto">
            <a:xfrm>
              <a:off x="4223" y="3139"/>
              <a:ext cx="2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90" name="Line 32"/>
            <p:cNvSpPr>
              <a:spLocks noChangeShapeType="1"/>
            </p:cNvSpPr>
            <p:nvPr/>
          </p:nvSpPr>
          <p:spPr bwMode="auto">
            <a:xfrm>
              <a:off x="4223" y="3321"/>
              <a:ext cx="2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91" name="Line 33"/>
            <p:cNvSpPr>
              <a:spLocks noChangeShapeType="1"/>
            </p:cNvSpPr>
            <p:nvPr/>
          </p:nvSpPr>
          <p:spPr bwMode="auto">
            <a:xfrm>
              <a:off x="4223" y="3503"/>
              <a:ext cx="2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92" name="Text Box 34"/>
            <p:cNvSpPr txBox="1">
              <a:spLocks noChangeArrowheads="1"/>
            </p:cNvSpPr>
            <p:nvPr/>
          </p:nvSpPr>
          <p:spPr bwMode="auto">
            <a:xfrm>
              <a:off x="4295" y="3612"/>
              <a:ext cx="1053" cy="29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tIns="0" bIns="0"/>
            <a:lstStyle/>
            <a:p>
              <a:pPr algn="ctr">
                <a:spcBef>
                  <a:spcPts val="300"/>
                </a:spcBef>
              </a:pPr>
              <a:r>
                <a:rPr lang="en-US" altLang="ko-KR" sz="1400">
                  <a:solidFill>
                    <a:srgbClr val="FF0000"/>
                  </a:solidFill>
                  <a:ea typeface="Batang" charset="-127"/>
                </a:rPr>
                <a:t>base address = 0 for all segments</a:t>
              </a:r>
              <a:endParaRPr lang="en-US" sz="1400">
                <a:solidFill>
                  <a:srgbClr val="FF0000"/>
                </a:solidFill>
              </a:endParaRPr>
            </a:p>
          </p:txBody>
        </p:sp>
      </p:grp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Programmer View of Flat Memory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5381625" cy="5219700"/>
          </a:xfrm>
          <a:noFill/>
        </p:spPr>
        <p:txBody>
          <a:bodyPr lIns="0" rIns="0"/>
          <a:lstStyle/>
          <a:p>
            <a:pPr eaLnBrk="1" hangingPunct="1">
              <a:spcBef>
                <a:spcPct val="38000"/>
              </a:spcBef>
            </a:pPr>
            <a:r>
              <a:rPr lang="en-US" smtClean="0"/>
              <a:t>Same base address for all segments</a:t>
            </a:r>
          </a:p>
          <a:p>
            <a:pPr lvl="1" eaLnBrk="1" hangingPunct="1">
              <a:spcBef>
                <a:spcPct val="38000"/>
              </a:spcBef>
            </a:pPr>
            <a:r>
              <a:rPr lang="en-US" smtClean="0"/>
              <a:t>All segments are mapped to the </a:t>
            </a:r>
            <a:r>
              <a:rPr lang="en-US" smtClean="0">
                <a:solidFill>
                  <a:srgbClr val="FF0000"/>
                </a:solidFill>
              </a:rPr>
              <a:t>same linear address space</a:t>
            </a:r>
          </a:p>
          <a:p>
            <a:pPr eaLnBrk="1" hangingPunct="1">
              <a:spcBef>
                <a:spcPct val="38000"/>
              </a:spcBef>
            </a:pPr>
            <a:r>
              <a:rPr lang="en-US" smtClean="0"/>
              <a:t>EIP Register</a:t>
            </a:r>
          </a:p>
          <a:p>
            <a:pPr lvl="1" eaLnBrk="1" hangingPunct="1">
              <a:spcBef>
                <a:spcPct val="38000"/>
              </a:spcBef>
            </a:pPr>
            <a:r>
              <a:rPr lang="en-US" smtClean="0"/>
              <a:t>Points at next instruction</a:t>
            </a:r>
          </a:p>
          <a:p>
            <a:pPr eaLnBrk="1" hangingPunct="1">
              <a:spcBef>
                <a:spcPct val="38000"/>
              </a:spcBef>
            </a:pPr>
            <a:r>
              <a:rPr lang="en-US" smtClean="0"/>
              <a:t>ESI and EDI Registers</a:t>
            </a:r>
          </a:p>
          <a:p>
            <a:pPr lvl="1" eaLnBrk="1" hangingPunct="1">
              <a:spcBef>
                <a:spcPct val="38000"/>
              </a:spcBef>
            </a:pPr>
            <a:r>
              <a:rPr lang="en-US" smtClean="0"/>
              <a:t>Contain data addresses</a:t>
            </a:r>
          </a:p>
          <a:p>
            <a:pPr lvl="1" eaLnBrk="1" hangingPunct="1">
              <a:spcBef>
                <a:spcPct val="38000"/>
              </a:spcBef>
            </a:pPr>
            <a:r>
              <a:rPr lang="en-US" smtClean="0"/>
              <a:t>Used also to index arrays</a:t>
            </a:r>
          </a:p>
          <a:p>
            <a:pPr eaLnBrk="1" hangingPunct="1">
              <a:spcBef>
                <a:spcPct val="38000"/>
              </a:spcBef>
            </a:pPr>
            <a:r>
              <a:rPr lang="en-US" smtClean="0"/>
              <a:t>ESP and EBP Registers</a:t>
            </a:r>
          </a:p>
          <a:p>
            <a:pPr lvl="1" eaLnBrk="1" hangingPunct="1">
              <a:spcBef>
                <a:spcPct val="38000"/>
              </a:spcBef>
            </a:pPr>
            <a:r>
              <a:rPr lang="en-US" smtClean="0"/>
              <a:t>ESP points at top of stack</a:t>
            </a:r>
          </a:p>
          <a:p>
            <a:pPr lvl="1" eaLnBrk="1" hangingPunct="1">
              <a:spcBef>
                <a:spcPct val="38000"/>
              </a:spcBef>
            </a:pPr>
            <a:r>
              <a:rPr lang="en-US" smtClean="0"/>
              <a:t>EBP is used to address parameters and variables on the stack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Protected Mode Architecture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8229600" cy="5165725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Logical address</a:t>
            </a:r>
            <a:r>
              <a:rPr lang="en-US" smtClean="0"/>
              <a:t> consists of</a:t>
            </a:r>
          </a:p>
          <a:p>
            <a:pPr lvl="1" eaLnBrk="1" hangingPunct="1"/>
            <a:r>
              <a:rPr lang="en-US" smtClean="0"/>
              <a:t>16-bit </a:t>
            </a:r>
            <a:r>
              <a:rPr lang="en-US" smtClean="0">
                <a:solidFill>
                  <a:srgbClr val="FF0000"/>
                </a:solidFill>
              </a:rPr>
              <a:t>segment selector</a:t>
            </a:r>
            <a:r>
              <a:rPr lang="en-US" smtClean="0"/>
              <a:t> (CS, SS, DS, ES, FS, GS)</a:t>
            </a:r>
          </a:p>
          <a:p>
            <a:pPr lvl="1" eaLnBrk="1" hangingPunct="1"/>
            <a:r>
              <a:rPr lang="en-US" smtClean="0"/>
              <a:t>32-bit offset (EIP, ESP, EBP, ESI ,EDI, EAX, EBX, ECX, EDX)</a:t>
            </a:r>
          </a:p>
          <a:p>
            <a:pPr eaLnBrk="1" hangingPunct="1"/>
            <a:r>
              <a:rPr lang="en-US" smtClean="0"/>
              <a:t>Segment unit translates </a:t>
            </a:r>
            <a:r>
              <a:rPr lang="en-US" smtClean="0">
                <a:solidFill>
                  <a:srgbClr val="FF0000"/>
                </a:solidFill>
              </a:rPr>
              <a:t>logical address</a:t>
            </a:r>
            <a:r>
              <a:rPr lang="en-US" smtClean="0"/>
              <a:t> to </a:t>
            </a:r>
            <a:r>
              <a:rPr lang="en-US" smtClean="0">
                <a:solidFill>
                  <a:srgbClr val="FF0000"/>
                </a:solidFill>
              </a:rPr>
              <a:t>linear address</a:t>
            </a:r>
          </a:p>
          <a:p>
            <a:pPr lvl="1" eaLnBrk="1" hangingPunct="1"/>
            <a:r>
              <a:rPr lang="en-US" smtClean="0"/>
              <a:t>Using a </a:t>
            </a:r>
            <a:r>
              <a:rPr lang="en-US" smtClean="0">
                <a:solidFill>
                  <a:srgbClr val="FF0000"/>
                </a:solidFill>
              </a:rPr>
              <a:t>segment descriptor table</a:t>
            </a:r>
          </a:p>
          <a:p>
            <a:pPr lvl="1" eaLnBrk="1" hangingPunct="1"/>
            <a:r>
              <a:rPr lang="en-US" smtClean="0"/>
              <a:t>Linear address is 32 bits (called also a </a:t>
            </a:r>
            <a:r>
              <a:rPr lang="en-US" smtClean="0">
                <a:solidFill>
                  <a:srgbClr val="FF0000"/>
                </a:solidFill>
              </a:rPr>
              <a:t>virtual address</a:t>
            </a:r>
            <a:r>
              <a:rPr lang="en-US" smtClean="0"/>
              <a:t>)</a:t>
            </a:r>
          </a:p>
          <a:p>
            <a:pPr eaLnBrk="1" hangingPunct="1"/>
            <a:r>
              <a:rPr lang="en-US" smtClean="0"/>
              <a:t>Paging unit translates </a:t>
            </a:r>
            <a:r>
              <a:rPr lang="en-US" smtClean="0">
                <a:solidFill>
                  <a:srgbClr val="FF0000"/>
                </a:solidFill>
              </a:rPr>
              <a:t>linear address</a:t>
            </a:r>
            <a:r>
              <a:rPr lang="en-US" smtClean="0"/>
              <a:t> to </a:t>
            </a:r>
            <a:r>
              <a:rPr lang="en-US" smtClean="0">
                <a:solidFill>
                  <a:srgbClr val="FF0000"/>
                </a:solidFill>
              </a:rPr>
              <a:t>physical address</a:t>
            </a:r>
          </a:p>
          <a:p>
            <a:pPr lvl="1" eaLnBrk="1" hangingPunct="1"/>
            <a:r>
              <a:rPr lang="en-US" smtClean="0"/>
              <a:t>Using a </a:t>
            </a:r>
            <a:r>
              <a:rPr lang="en-US" smtClean="0">
                <a:solidFill>
                  <a:srgbClr val="FF0000"/>
                </a:solidFill>
              </a:rPr>
              <a:t>page directory</a:t>
            </a:r>
            <a:r>
              <a:rPr lang="en-US" smtClean="0"/>
              <a:t> and a </a:t>
            </a:r>
            <a:r>
              <a:rPr lang="en-US" smtClean="0">
                <a:solidFill>
                  <a:srgbClr val="FF0000"/>
                </a:solidFill>
              </a:rPr>
              <a:t>page table</a:t>
            </a:r>
          </a:p>
        </p:txBody>
      </p:sp>
      <p:pic>
        <p:nvPicPr>
          <p:cNvPr id="41988" name="Picture 4" descr="three_addresse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27150" y="4926013"/>
            <a:ext cx="6586538" cy="1295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Intel 80286 and 80386 Processors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mtClean="0"/>
              <a:t>80286 was introduced in 1982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24-bit address bus </a:t>
            </a:r>
            <a:r>
              <a:rPr lang="en-US" smtClean="0">
                <a:sym typeface="Symbol" pitchFamily="18" charset="2"/>
              </a:rPr>
              <a:t> 2</a:t>
            </a:r>
            <a:r>
              <a:rPr lang="en-US" baseline="30000" smtClean="0">
                <a:sym typeface="Symbol" pitchFamily="18" charset="2"/>
              </a:rPr>
              <a:t>24 </a:t>
            </a:r>
            <a:r>
              <a:rPr lang="en-US" smtClean="0">
                <a:sym typeface="Symbol" pitchFamily="18" charset="2"/>
              </a:rPr>
              <a:t>bytes = </a:t>
            </a:r>
            <a:r>
              <a:rPr lang="en-US" smtClean="0"/>
              <a:t>16 MB address space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Introduced </a:t>
            </a:r>
            <a:r>
              <a:rPr lang="en-US" smtClean="0">
                <a:solidFill>
                  <a:srgbClr val="FF0000"/>
                </a:solidFill>
              </a:rPr>
              <a:t>protected mode</a:t>
            </a:r>
          </a:p>
          <a:p>
            <a:pPr lvl="2" eaLnBrk="1" hangingPunct="1">
              <a:spcBef>
                <a:spcPct val="50000"/>
              </a:spcBef>
            </a:pPr>
            <a:r>
              <a:rPr lang="en-US" sz="1800" smtClean="0"/>
              <a:t>Segmentation in protected mode is different from the real mode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80386 was introduced in 1985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First </a:t>
            </a:r>
            <a:r>
              <a:rPr lang="en-US" smtClean="0">
                <a:solidFill>
                  <a:srgbClr val="FF0000"/>
                </a:solidFill>
              </a:rPr>
              <a:t>32-bit processor</a:t>
            </a:r>
            <a:r>
              <a:rPr lang="en-US" smtClean="0"/>
              <a:t> with 32-bit general-purpose registers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First processor to define the IA-32 architecture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32-bit data bus and 32-bit address bus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>
                <a:sym typeface="Symbol" pitchFamily="18" charset="2"/>
              </a:rPr>
              <a:t>2</a:t>
            </a:r>
            <a:r>
              <a:rPr lang="en-US" baseline="30000" smtClean="0">
                <a:sym typeface="Symbol" pitchFamily="18" charset="2"/>
              </a:rPr>
              <a:t>32 </a:t>
            </a:r>
            <a:r>
              <a:rPr lang="en-US" smtClean="0">
                <a:sym typeface="Symbol" pitchFamily="18" charset="2"/>
              </a:rPr>
              <a:t>bytes  </a:t>
            </a:r>
            <a:r>
              <a:rPr lang="en-US" smtClean="0"/>
              <a:t>4 GB address space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Introduced </a:t>
            </a:r>
            <a:r>
              <a:rPr lang="en-US" smtClean="0">
                <a:solidFill>
                  <a:srgbClr val="FF0000"/>
                </a:solidFill>
              </a:rPr>
              <a:t>paging</a:t>
            </a:r>
            <a:r>
              <a:rPr lang="en-US" smtClean="0"/>
              <a:t>, </a:t>
            </a:r>
            <a:r>
              <a:rPr lang="en-US" smtClean="0">
                <a:solidFill>
                  <a:srgbClr val="FF0000"/>
                </a:solidFill>
              </a:rPr>
              <a:t>virtual memory</a:t>
            </a:r>
            <a:r>
              <a:rPr lang="en-US" smtClean="0"/>
              <a:t>, and the </a:t>
            </a:r>
            <a:r>
              <a:rPr lang="en-US" smtClean="0">
                <a:solidFill>
                  <a:srgbClr val="FF0000"/>
                </a:solidFill>
              </a:rPr>
              <a:t>flat memory model</a:t>
            </a:r>
          </a:p>
          <a:p>
            <a:pPr lvl="2" eaLnBrk="1" hangingPunct="1">
              <a:spcBef>
                <a:spcPct val="50000"/>
              </a:spcBef>
            </a:pPr>
            <a:r>
              <a:rPr lang="en-US" sz="1800" smtClean="0"/>
              <a:t>Segmentation can be turned off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Logical to Linear Address Translation</a:t>
            </a:r>
          </a:p>
        </p:txBody>
      </p:sp>
      <p:pic>
        <p:nvPicPr>
          <p:cNvPr id="43011" name="Picture 3" descr="segment_xlat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09775" y="1143000"/>
            <a:ext cx="6651625" cy="5143500"/>
          </a:xfrm>
          <a:noFill/>
        </p:spPr>
      </p:pic>
      <p:sp>
        <p:nvSpPr>
          <p:cNvPr id="43012" name="Text Box 5"/>
          <p:cNvSpPr txBox="1">
            <a:spLocks noChangeArrowheads="1"/>
          </p:cNvSpPr>
          <p:nvPr/>
        </p:nvSpPr>
        <p:spPr bwMode="auto">
          <a:xfrm>
            <a:off x="482600" y="2351088"/>
            <a:ext cx="1727200" cy="96202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Upper 13 bits of segment selector are used to index the descriptor table</a:t>
            </a:r>
          </a:p>
        </p:txBody>
      </p:sp>
      <p:sp>
        <p:nvSpPr>
          <p:cNvPr id="43013" name="Text Box 6"/>
          <p:cNvSpPr txBox="1">
            <a:spLocks noChangeArrowheads="1"/>
          </p:cNvSpPr>
          <p:nvPr/>
        </p:nvSpPr>
        <p:spPr bwMode="auto">
          <a:xfrm>
            <a:off x="482600" y="4984750"/>
            <a:ext cx="2419350" cy="115252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30000"/>
              </a:spcBef>
            </a:pPr>
            <a:r>
              <a:rPr lang="en-US" sz="1400"/>
              <a:t>TI = Table Indicator</a:t>
            </a:r>
          </a:p>
          <a:p>
            <a:pPr algn="ctr">
              <a:spcBef>
                <a:spcPct val="30000"/>
              </a:spcBef>
            </a:pPr>
            <a:r>
              <a:rPr lang="en-US" sz="1400"/>
              <a:t>Select the descriptor table</a:t>
            </a:r>
          </a:p>
          <a:p>
            <a:pPr algn="ctr">
              <a:spcBef>
                <a:spcPct val="30000"/>
              </a:spcBef>
            </a:pPr>
            <a:r>
              <a:rPr lang="en-US" sz="1400"/>
              <a:t>0 = Global Descriptor Table</a:t>
            </a:r>
          </a:p>
          <a:p>
            <a:pPr algn="ctr">
              <a:spcBef>
                <a:spcPct val="30000"/>
              </a:spcBef>
            </a:pPr>
            <a:r>
              <a:rPr lang="en-US" sz="1400"/>
              <a:t>1 = Local Descriptor Table</a:t>
            </a:r>
          </a:p>
        </p:txBody>
      </p:sp>
      <p:sp>
        <p:nvSpPr>
          <p:cNvPr id="43014" name="Text Box 9"/>
          <p:cNvSpPr txBox="1">
            <a:spLocks noChangeArrowheads="1"/>
          </p:cNvSpPr>
          <p:nvPr/>
        </p:nvSpPr>
        <p:spPr bwMode="auto">
          <a:xfrm>
            <a:off x="4745038" y="2592388"/>
            <a:ext cx="1612900" cy="317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30000"/>
              </a:spcBef>
            </a:pPr>
            <a:r>
              <a:rPr lang="en-US" sz="1400"/>
              <a:t>GDTR, LDTR</a:t>
            </a:r>
          </a:p>
        </p:txBody>
      </p:sp>
      <p:sp>
        <p:nvSpPr>
          <p:cNvPr id="43015" name="Line 10"/>
          <p:cNvSpPr>
            <a:spLocks noChangeShapeType="1"/>
          </p:cNvSpPr>
          <p:nvPr/>
        </p:nvSpPr>
        <p:spPr bwMode="auto">
          <a:xfrm flipH="1">
            <a:off x="4398963" y="2765425"/>
            <a:ext cx="346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Segment Descriptor Tables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45000"/>
              </a:spcBef>
            </a:pPr>
            <a:r>
              <a:rPr lang="en-US" smtClean="0">
                <a:solidFill>
                  <a:srgbClr val="FF0000"/>
                </a:solidFill>
              </a:rPr>
              <a:t>Global descriptor table</a:t>
            </a:r>
            <a:r>
              <a:rPr lang="en-US" smtClean="0"/>
              <a:t> (GDT)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smtClean="0"/>
              <a:t>Only one GDT table is provided by the operating system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smtClean="0"/>
              <a:t>GDT table contains segment descriptors for all programs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smtClean="0"/>
              <a:t>Also used by the operating system itself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smtClean="0"/>
              <a:t>Table is initialized during boot up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smtClean="0"/>
              <a:t>GDT table address is stored in the </a:t>
            </a:r>
            <a:r>
              <a:rPr lang="en-US" smtClean="0">
                <a:solidFill>
                  <a:srgbClr val="FF0000"/>
                </a:solidFill>
              </a:rPr>
              <a:t>GDTR register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smtClean="0"/>
              <a:t>Modern operating systems (Windows-XP) use one GDT table</a:t>
            </a:r>
          </a:p>
          <a:p>
            <a:pPr eaLnBrk="1" hangingPunct="1">
              <a:spcBef>
                <a:spcPct val="45000"/>
              </a:spcBef>
            </a:pPr>
            <a:r>
              <a:rPr lang="en-US" smtClean="0">
                <a:solidFill>
                  <a:srgbClr val="FF0000"/>
                </a:solidFill>
              </a:rPr>
              <a:t>Local descriptor table</a:t>
            </a:r>
            <a:r>
              <a:rPr lang="en-US" smtClean="0"/>
              <a:t> (LDT)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smtClean="0"/>
              <a:t>Another choice is to have a unique LDT table for each program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smtClean="0"/>
              <a:t>LDT table contains segment descriptors for only one program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smtClean="0"/>
              <a:t>LDT table address is stored in the </a:t>
            </a:r>
            <a:r>
              <a:rPr lang="en-US" smtClean="0">
                <a:solidFill>
                  <a:srgbClr val="FF0000"/>
                </a:solidFill>
              </a:rPr>
              <a:t>LDTR register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Segment Descriptor Details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Base Address</a:t>
            </a:r>
          </a:p>
          <a:p>
            <a:pPr lvl="1" eaLnBrk="1" hangingPunct="1"/>
            <a:r>
              <a:rPr lang="en-US" smtClean="0"/>
              <a:t>32-bit number that defines the starting location of the segment</a:t>
            </a:r>
          </a:p>
          <a:p>
            <a:pPr lvl="1" eaLnBrk="1" hangingPunct="1"/>
            <a:r>
              <a:rPr lang="en-US" smtClean="0"/>
              <a:t>32-bit Base Address + 32-bit Offset = 32-bit Linear Address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Segment Limit</a:t>
            </a:r>
          </a:p>
          <a:p>
            <a:pPr lvl="1" eaLnBrk="1" hangingPunct="1"/>
            <a:r>
              <a:rPr lang="en-US" smtClean="0"/>
              <a:t>20-bit number that specifies the size of the segment</a:t>
            </a:r>
          </a:p>
          <a:p>
            <a:pPr lvl="1" eaLnBrk="1" hangingPunct="1"/>
            <a:r>
              <a:rPr lang="en-US" smtClean="0"/>
              <a:t>The size is specified either in bytes or multiple of 4 KB pages</a:t>
            </a:r>
          </a:p>
          <a:p>
            <a:pPr lvl="1" eaLnBrk="1" hangingPunct="1"/>
            <a:r>
              <a:rPr lang="en-US" smtClean="0"/>
              <a:t>Using 4 KB pages, segment size can range from 4 KB to 4 GB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Access Rights</a:t>
            </a:r>
          </a:p>
          <a:p>
            <a:pPr lvl="1" eaLnBrk="1" hangingPunct="1"/>
            <a:r>
              <a:rPr lang="en-US" smtClean="0"/>
              <a:t>Whether the segment contains code or data</a:t>
            </a:r>
          </a:p>
          <a:p>
            <a:pPr lvl="1" eaLnBrk="1" hangingPunct="1"/>
            <a:r>
              <a:rPr lang="en-US" smtClean="0"/>
              <a:t>Whether the data can be read-only or read &amp; written</a:t>
            </a:r>
          </a:p>
          <a:p>
            <a:pPr lvl="1" eaLnBrk="1" hangingPunct="1"/>
            <a:r>
              <a:rPr lang="en-US" smtClean="0"/>
              <a:t>Privilege level of the segment to protect its access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Segment Visible and Invisible Parts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23950"/>
            <a:ext cx="8229600" cy="1958975"/>
          </a:xfrm>
        </p:spPr>
        <p:txBody>
          <a:bodyPr/>
          <a:lstStyle/>
          <a:p>
            <a:pPr eaLnBrk="1" hangingPunct="1"/>
            <a:r>
              <a:rPr lang="en-US" smtClean="0"/>
              <a:t>Visible part = 16-bit Segment Register</a:t>
            </a:r>
          </a:p>
          <a:p>
            <a:pPr lvl="1" eaLnBrk="1" hangingPunct="1"/>
            <a:r>
              <a:rPr lang="en-US" smtClean="0"/>
              <a:t>CS, SS, DS, ES, FS, and GS are visible to the programmer</a:t>
            </a:r>
          </a:p>
          <a:p>
            <a:pPr eaLnBrk="1" hangingPunct="1"/>
            <a:r>
              <a:rPr lang="en-US" smtClean="0"/>
              <a:t>Invisible Part = Segment Descriptor (64 bits)</a:t>
            </a:r>
          </a:p>
          <a:p>
            <a:pPr lvl="1" eaLnBrk="1" hangingPunct="1"/>
            <a:r>
              <a:rPr lang="en-US" smtClean="0"/>
              <a:t>Automatically loaded from the descriptor table</a:t>
            </a:r>
          </a:p>
        </p:txBody>
      </p:sp>
      <p:pic>
        <p:nvPicPr>
          <p:cNvPr id="46084" name="Picture 4" descr="expanded_seg_reg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3198813"/>
            <a:ext cx="8229600" cy="29813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Paging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84775"/>
          </a:xfrm>
        </p:spPr>
        <p:txBody>
          <a:bodyPr/>
          <a:lstStyle/>
          <a:p>
            <a:pPr eaLnBrk="1" hangingPunct="1"/>
            <a:r>
              <a:rPr lang="en-US" smtClean="0"/>
              <a:t>Paging divides the linear address space into …</a:t>
            </a:r>
          </a:p>
          <a:p>
            <a:pPr lvl="1" eaLnBrk="1" hangingPunct="1"/>
            <a:r>
              <a:rPr lang="en-US" smtClean="0"/>
              <a:t>Fixed-sized blocks called </a:t>
            </a:r>
            <a:r>
              <a:rPr lang="en-US" smtClean="0">
                <a:solidFill>
                  <a:srgbClr val="FF0000"/>
                </a:solidFill>
              </a:rPr>
              <a:t>pages</a:t>
            </a:r>
            <a:r>
              <a:rPr lang="en-US" smtClean="0"/>
              <a:t>, Intel IA-32 uses 4 KB pages</a:t>
            </a:r>
          </a:p>
          <a:p>
            <a:pPr eaLnBrk="1" hangingPunct="1"/>
            <a:r>
              <a:rPr lang="en-US" smtClean="0"/>
              <a:t>Operating system allocates main memory for pages</a:t>
            </a:r>
          </a:p>
          <a:p>
            <a:pPr lvl="1" eaLnBrk="1" hangingPunct="1"/>
            <a:r>
              <a:rPr lang="en-US" smtClean="0"/>
              <a:t>Pages can be spread all over main memory</a:t>
            </a:r>
          </a:p>
          <a:p>
            <a:pPr lvl="1" eaLnBrk="1" hangingPunct="1"/>
            <a:r>
              <a:rPr lang="en-US" smtClean="0"/>
              <a:t>Pages in main memory can belong to different programs</a:t>
            </a:r>
          </a:p>
          <a:p>
            <a:pPr lvl="1" eaLnBrk="1" hangingPunct="1"/>
            <a:r>
              <a:rPr lang="en-US" smtClean="0"/>
              <a:t>If main memory is full then pages are stored on the hard disk</a:t>
            </a:r>
          </a:p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OS has a </a:t>
            </a:r>
            <a:r>
              <a:rPr lang="en-US" smtClean="0">
                <a:solidFill>
                  <a:srgbClr val="FF0000"/>
                </a:solidFill>
              </a:rPr>
              <a:t>Virtual Memory Manager</a:t>
            </a:r>
            <a:r>
              <a:rPr lang="en-US" smtClean="0"/>
              <a:t> (VMM)</a:t>
            </a:r>
          </a:p>
          <a:p>
            <a:pPr lvl="1" eaLnBrk="1" hangingPunct="1"/>
            <a:r>
              <a:rPr lang="en-US" smtClean="0"/>
              <a:t>Uses </a:t>
            </a:r>
            <a:r>
              <a:rPr lang="en-US" smtClean="0">
                <a:solidFill>
                  <a:srgbClr val="FF0000"/>
                </a:solidFill>
              </a:rPr>
              <a:t>page tables</a:t>
            </a:r>
            <a:r>
              <a:rPr lang="en-US" smtClean="0"/>
              <a:t> to map the pages of each running program</a:t>
            </a:r>
          </a:p>
          <a:p>
            <a:pPr lvl="1" eaLnBrk="1" hangingPunct="1"/>
            <a:r>
              <a:rPr lang="en-US" smtClean="0"/>
              <a:t>Manages the loading and unloading of pages</a:t>
            </a:r>
          </a:p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As a program is running, CPU does address translation</a:t>
            </a:r>
          </a:p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Page fault</a:t>
            </a:r>
            <a:r>
              <a:rPr lang="en-US" smtClean="0"/>
              <a:t>: issued by CPU when page is not in memory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Paging – cont’d</a:t>
            </a:r>
          </a:p>
        </p:txBody>
      </p:sp>
      <p:grpSp>
        <p:nvGrpSpPr>
          <p:cNvPr id="48131" name="Group 14"/>
          <p:cNvGrpSpPr>
            <a:grpSpLocks/>
          </p:cNvGrpSpPr>
          <p:nvPr/>
        </p:nvGrpSpPr>
        <p:grpSpPr bwMode="auto">
          <a:xfrm>
            <a:off x="6991350" y="1757363"/>
            <a:ext cx="1093788" cy="1727200"/>
            <a:chOff x="1066" y="1507"/>
            <a:chExt cx="1052" cy="1088"/>
          </a:xfrm>
        </p:grpSpPr>
        <p:sp>
          <p:nvSpPr>
            <p:cNvPr id="48166" name="Text Box 4"/>
            <p:cNvSpPr txBox="1">
              <a:spLocks noChangeArrowheads="1"/>
            </p:cNvSpPr>
            <p:nvPr/>
          </p:nvSpPr>
          <p:spPr bwMode="auto">
            <a:xfrm>
              <a:off x="1066" y="2378"/>
              <a:ext cx="1052" cy="21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Page 0</a:t>
              </a:r>
            </a:p>
          </p:txBody>
        </p:sp>
        <p:sp>
          <p:nvSpPr>
            <p:cNvPr id="48167" name="Text Box 5"/>
            <p:cNvSpPr txBox="1">
              <a:spLocks noChangeArrowheads="1"/>
            </p:cNvSpPr>
            <p:nvPr/>
          </p:nvSpPr>
          <p:spPr bwMode="auto">
            <a:xfrm>
              <a:off x="1066" y="2160"/>
              <a:ext cx="1052" cy="217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Page 1</a:t>
              </a:r>
            </a:p>
          </p:txBody>
        </p:sp>
        <p:sp>
          <p:nvSpPr>
            <p:cNvPr id="48168" name="Text Box 6"/>
            <p:cNvSpPr txBox="1">
              <a:spLocks noChangeArrowheads="1"/>
            </p:cNvSpPr>
            <p:nvPr/>
          </p:nvSpPr>
          <p:spPr bwMode="auto">
            <a:xfrm>
              <a:off x="1066" y="1943"/>
              <a:ext cx="1052" cy="217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Page 2</a:t>
              </a:r>
            </a:p>
          </p:txBody>
        </p:sp>
        <p:sp>
          <p:nvSpPr>
            <p:cNvPr id="48169" name="Text Box 7"/>
            <p:cNvSpPr txBox="1">
              <a:spLocks noChangeArrowheads="1"/>
            </p:cNvSpPr>
            <p:nvPr/>
          </p:nvSpPr>
          <p:spPr bwMode="auto">
            <a:xfrm>
              <a:off x="1066" y="1724"/>
              <a:ext cx="1052" cy="2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. . .</a:t>
              </a:r>
            </a:p>
          </p:txBody>
        </p:sp>
        <p:sp>
          <p:nvSpPr>
            <p:cNvPr id="48170" name="Text Box 8"/>
            <p:cNvSpPr txBox="1">
              <a:spLocks noChangeArrowheads="1"/>
            </p:cNvSpPr>
            <p:nvPr/>
          </p:nvSpPr>
          <p:spPr bwMode="auto">
            <a:xfrm>
              <a:off x="1066" y="1507"/>
              <a:ext cx="1052" cy="217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Page </a:t>
              </a:r>
              <a:r>
                <a:rPr lang="en-US" sz="1600" i="1"/>
                <a:t>n</a:t>
              </a:r>
            </a:p>
          </p:txBody>
        </p:sp>
      </p:grpSp>
      <p:grpSp>
        <p:nvGrpSpPr>
          <p:cNvPr id="48132" name="Group 15"/>
          <p:cNvGrpSpPr>
            <a:grpSpLocks/>
          </p:cNvGrpSpPr>
          <p:nvPr/>
        </p:nvGrpSpPr>
        <p:grpSpPr bwMode="auto">
          <a:xfrm>
            <a:off x="2959100" y="1757363"/>
            <a:ext cx="1093788" cy="1727200"/>
            <a:chOff x="1066" y="1507"/>
            <a:chExt cx="1052" cy="1088"/>
          </a:xfrm>
        </p:grpSpPr>
        <p:sp>
          <p:nvSpPr>
            <p:cNvPr id="48161" name="Text Box 16"/>
            <p:cNvSpPr txBox="1">
              <a:spLocks noChangeArrowheads="1"/>
            </p:cNvSpPr>
            <p:nvPr/>
          </p:nvSpPr>
          <p:spPr bwMode="auto">
            <a:xfrm>
              <a:off x="1066" y="2378"/>
              <a:ext cx="1052" cy="21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Page 0</a:t>
              </a:r>
            </a:p>
          </p:txBody>
        </p:sp>
        <p:sp>
          <p:nvSpPr>
            <p:cNvPr id="48162" name="Text Box 17"/>
            <p:cNvSpPr txBox="1">
              <a:spLocks noChangeArrowheads="1"/>
            </p:cNvSpPr>
            <p:nvPr/>
          </p:nvSpPr>
          <p:spPr bwMode="auto">
            <a:xfrm>
              <a:off x="1066" y="2160"/>
              <a:ext cx="1052" cy="217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Page 1</a:t>
              </a:r>
            </a:p>
          </p:txBody>
        </p:sp>
        <p:sp>
          <p:nvSpPr>
            <p:cNvPr id="48163" name="Text Box 18"/>
            <p:cNvSpPr txBox="1">
              <a:spLocks noChangeArrowheads="1"/>
            </p:cNvSpPr>
            <p:nvPr/>
          </p:nvSpPr>
          <p:spPr bwMode="auto">
            <a:xfrm>
              <a:off x="1066" y="1943"/>
              <a:ext cx="1052" cy="217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Page 2</a:t>
              </a:r>
            </a:p>
          </p:txBody>
        </p:sp>
        <p:sp>
          <p:nvSpPr>
            <p:cNvPr id="48164" name="Text Box 19"/>
            <p:cNvSpPr txBox="1">
              <a:spLocks noChangeArrowheads="1"/>
            </p:cNvSpPr>
            <p:nvPr/>
          </p:nvSpPr>
          <p:spPr bwMode="auto">
            <a:xfrm>
              <a:off x="1066" y="1724"/>
              <a:ext cx="1052" cy="2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. . .</a:t>
              </a:r>
            </a:p>
          </p:txBody>
        </p:sp>
        <p:sp>
          <p:nvSpPr>
            <p:cNvPr id="48165" name="Text Box 20"/>
            <p:cNvSpPr txBox="1">
              <a:spLocks noChangeArrowheads="1"/>
            </p:cNvSpPr>
            <p:nvPr/>
          </p:nvSpPr>
          <p:spPr bwMode="auto">
            <a:xfrm>
              <a:off x="1066" y="1507"/>
              <a:ext cx="1052" cy="217"/>
            </a:xfrm>
            <a:prstGeom prst="rect">
              <a:avLst/>
            </a:prstGeom>
            <a:solidFill>
              <a:srgbClr val="FFBA7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Page </a:t>
              </a:r>
              <a:r>
                <a:rPr lang="en-US" sz="1600" i="1"/>
                <a:t>m</a:t>
              </a:r>
            </a:p>
          </p:txBody>
        </p:sp>
      </p:grpSp>
      <p:sp>
        <p:nvSpPr>
          <p:cNvPr id="48133" name="Text Box 21"/>
          <p:cNvSpPr txBox="1">
            <a:spLocks noChangeArrowheads="1"/>
          </p:cNvSpPr>
          <p:nvPr/>
        </p:nvSpPr>
        <p:spPr bwMode="auto">
          <a:xfrm rot="-5400000">
            <a:off x="1662113" y="2363788"/>
            <a:ext cx="19589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rIns="72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linear virtual address space of </a:t>
            </a:r>
            <a:r>
              <a:rPr lang="en-US" sz="1400">
                <a:solidFill>
                  <a:srgbClr val="FF0000"/>
                </a:solidFill>
              </a:rPr>
              <a:t>Program 1</a:t>
            </a:r>
          </a:p>
        </p:txBody>
      </p:sp>
      <p:grpSp>
        <p:nvGrpSpPr>
          <p:cNvPr id="48134" name="Group 39"/>
          <p:cNvGrpSpPr>
            <a:grpSpLocks/>
          </p:cNvGrpSpPr>
          <p:nvPr/>
        </p:nvGrpSpPr>
        <p:grpSpPr bwMode="auto">
          <a:xfrm>
            <a:off x="4975225" y="1411288"/>
            <a:ext cx="1093788" cy="2071687"/>
            <a:chOff x="2372" y="1726"/>
            <a:chExt cx="689" cy="1305"/>
          </a:xfrm>
        </p:grpSpPr>
        <p:sp>
          <p:nvSpPr>
            <p:cNvPr id="48155" name="Text Box 27"/>
            <p:cNvSpPr txBox="1">
              <a:spLocks noChangeArrowheads="1"/>
            </p:cNvSpPr>
            <p:nvPr/>
          </p:nvSpPr>
          <p:spPr bwMode="auto">
            <a:xfrm>
              <a:off x="2372" y="2597"/>
              <a:ext cx="689" cy="217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1600" i="1"/>
            </a:p>
          </p:txBody>
        </p:sp>
        <p:sp>
          <p:nvSpPr>
            <p:cNvPr id="48156" name="Text Box 30"/>
            <p:cNvSpPr txBox="1">
              <a:spLocks noChangeArrowheads="1"/>
            </p:cNvSpPr>
            <p:nvPr/>
          </p:nvSpPr>
          <p:spPr bwMode="auto">
            <a:xfrm>
              <a:off x="2372" y="2814"/>
              <a:ext cx="689" cy="217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48157" name="Text Box 34"/>
            <p:cNvSpPr txBox="1">
              <a:spLocks noChangeArrowheads="1"/>
            </p:cNvSpPr>
            <p:nvPr/>
          </p:nvSpPr>
          <p:spPr bwMode="auto">
            <a:xfrm>
              <a:off x="2372" y="2379"/>
              <a:ext cx="689" cy="21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48158" name="Text Box 36"/>
            <p:cNvSpPr txBox="1">
              <a:spLocks noChangeArrowheads="1"/>
            </p:cNvSpPr>
            <p:nvPr/>
          </p:nvSpPr>
          <p:spPr bwMode="auto">
            <a:xfrm>
              <a:off x="2372" y="1726"/>
              <a:ext cx="689" cy="217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48159" name="Text Box 37"/>
            <p:cNvSpPr txBox="1">
              <a:spLocks noChangeArrowheads="1"/>
            </p:cNvSpPr>
            <p:nvPr/>
          </p:nvSpPr>
          <p:spPr bwMode="auto">
            <a:xfrm>
              <a:off x="2372" y="1943"/>
              <a:ext cx="689" cy="2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. . .</a:t>
              </a:r>
            </a:p>
          </p:txBody>
        </p:sp>
        <p:sp>
          <p:nvSpPr>
            <p:cNvPr id="48160" name="Text Box 38"/>
            <p:cNvSpPr txBox="1">
              <a:spLocks noChangeArrowheads="1"/>
            </p:cNvSpPr>
            <p:nvPr/>
          </p:nvSpPr>
          <p:spPr bwMode="auto">
            <a:xfrm>
              <a:off x="2372" y="2161"/>
              <a:ext cx="689" cy="217"/>
            </a:xfrm>
            <a:prstGeom prst="rect">
              <a:avLst/>
            </a:prstGeom>
            <a:solidFill>
              <a:srgbClr val="FFBA7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1600" i="1"/>
            </a:p>
          </p:txBody>
        </p:sp>
      </p:grpSp>
      <p:sp>
        <p:nvSpPr>
          <p:cNvPr id="48135" name="Line 40"/>
          <p:cNvSpPr>
            <a:spLocks noChangeShapeType="1"/>
          </p:cNvSpPr>
          <p:nvPr/>
        </p:nvSpPr>
        <p:spPr bwMode="auto">
          <a:xfrm flipV="1">
            <a:off x="4052888" y="1584325"/>
            <a:ext cx="922337" cy="979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36" name="Line 41"/>
          <p:cNvSpPr>
            <a:spLocks noChangeShapeType="1"/>
          </p:cNvSpPr>
          <p:nvPr/>
        </p:nvSpPr>
        <p:spPr bwMode="auto">
          <a:xfrm>
            <a:off x="4052888" y="1930400"/>
            <a:ext cx="922337" cy="344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37" name="Line 43"/>
          <p:cNvSpPr>
            <a:spLocks noChangeShapeType="1"/>
          </p:cNvSpPr>
          <p:nvPr/>
        </p:nvSpPr>
        <p:spPr bwMode="auto">
          <a:xfrm flipV="1">
            <a:off x="4052888" y="2620963"/>
            <a:ext cx="922337" cy="749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38" name="Line 44"/>
          <p:cNvSpPr>
            <a:spLocks noChangeShapeType="1"/>
          </p:cNvSpPr>
          <p:nvPr/>
        </p:nvSpPr>
        <p:spPr bwMode="auto">
          <a:xfrm flipV="1">
            <a:off x="6069013" y="1987550"/>
            <a:ext cx="922337" cy="979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9" name="Line 45"/>
          <p:cNvSpPr>
            <a:spLocks noChangeShapeType="1"/>
          </p:cNvSpPr>
          <p:nvPr/>
        </p:nvSpPr>
        <p:spPr bwMode="auto">
          <a:xfrm flipV="1">
            <a:off x="6069013" y="2620963"/>
            <a:ext cx="922337" cy="749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40" name="AutoShape 46"/>
          <p:cNvSpPr>
            <a:spLocks noChangeArrowheads="1"/>
          </p:cNvSpPr>
          <p:nvPr/>
        </p:nvSpPr>
        <p:spPr bwMode="auto">
          <a:xfrm>
            <a:off x="4859338" y="3714750"/>
            <a:ext cx="1439862" cy="1670050"/>
          </a:xfrm>
          <a:prstGeom prst="can">
            <a:avLst>
              <a:gd name="adj" fmla="val 2106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Text Box 23"/>
          <p:cNvSpPr txBox="1">
            <a:spLocks noChangeArrowheads="1"/>
          </p:cNvSpPr>
          <p:nvPr/>
        </p:nvSpPr>
        <p:spPr bwMode="auto">
          <a:xfrm>
            <a:off x="5032375" y="4521200"/>
            <a:ext cx="1093788" cy="3444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1600"/>
          </a:p>
        </p:txBody>
      </p:sp>
      <p:sp>
        <p:nvSpPr>
          <p:cNvPr id="48142" name="Text Box 24"/>
          <p:cNvSpPr txBox="1">
            <a:spLocks noChangeArrowheads="1"/>
          </p:cNvSpPr>
          <p:nvPr/>
        </p:nvSpPr>
        <p:spPr bwMode="auto">
          <a:xfrm>
            <a:off x="5032375" y="4865688"/>
            <a:ext cx="1093788" cy="344487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1600"/>
          </a:p>
        </p:txBody>
      </p:sp>
      <p:sp>
        <p:nvSpPr>
          <p:cNvPr id="48143" name="Text Box 35"/>
          <p:cNvSpPr txBox="1">
            <a:spLocks noChangeArrowheads="1"/>
          </p:cNvSpPr>
          <p:nvPr/>
        </p:nvSpPr>
        <p:spPr bwMode="auto">
          <a:xfrm>
            <a:off x="5032375" y="4175125"/>
            <a:ext cx="1093788" cy="344488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1600"/>
          </a:p>
        </p:txBody>
      </p:sp>
      <p:sp>
        <p:nvSpPr>
          <p:cNvPr id="48144" name="Text Box 47"/>
          <p:cNvSpPr txBox="1">
            <a:spLocks noChangeArrowheads="1"/>
          </p:cNvSpPr>
          <p:nvPr/>
        </p:nvSpPr>
        <p:spPr bwMode="auto">
          <a:xfrm>
            <a:off x="4973638" y="3716338"/>
            <a:ext cx="126682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ctr"/>
          <a:lstStyle/>
          <a:p>
            <a:pPr algn="ctr">
              <a:spcBef>
                <a:spcPct val="50000"/>
              </a:spcBef>
            </a:pPr>
            <a:r>
              <a:rPr lang="en-US" sz="1600"/>
              <a:t>Hard Disk</a:t>
            </a:r>
          </a:p>
        </p:txBody>
      </p:sp>
      <p:sp>
        <p:nvSpPr>
          <p:cNvPr id="48145" name="Line 50"/>
          <p:cNvSpPr>
            <a:spLocks noChangeShapeType="1"/>
          </p:cNvSpPr>
          <p:nvPr/>
        </p:nvSpPr>
        <p:spPr bwMode="auto">
          <a:xfrm flipV="1">
            <a:off x="6126163" y="3313113"/>
            <a:ext cx="865187" cy="1382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46" name="Line 51"/>
          <p:cNvSpPr>
            <a:spLocks noChangeShapeType="1"/>
          </p:cNvSpPr>
          <p:nvPr/>
        </p:nvSpPr>
        <p:spPr bwMode="auto">
          <a:xfrm flipV="1">
            <a:off x="6126163" y="2967038"/>
            <a:ext cx="865187" cy="2073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47" name="Line 52"/>
          <p:cNvSpPr>
            <a:spLocks noChangeShapeType="1"/>
          </p:cNvSpPr>
          <p:nvPr/>
        </p:nvSpPr>
        <p:spPr bwMode="auto">
          <a:xfrm>
            <a:off x="4052888" y="2967038"/>
            <a:ext cx="979487" cy="1382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48" name="Text Box 53"/>
          <p:cNvSpPr txBox="1">
            <a:spLocks noChangeArrowheads="1"/>
          </p:cNvSpPr>
          <p:nvPr/>
        </p:nvSpPr>
        <p:spPr bwMode="auto">
          <a:xfrm>
            <a:off x="4572000" y="1066800"/>
            <a:ext cx="190023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ctr"/>
          <a:lstStyle/>
          <a:p>
            <a:pPr algn="ctr">
              <a:spcBef>
                <a:spcPct val="50000"/>
              </a:spcBef>
            </a:pPr>
            <a:r>
              <a:rPr lang="en-US" sz="1600"/>
              <a:t>Main Memory</a:t>
            </a:r>
          </a:p>
        </p:txBody>
      </p:sp>
      <p:sp>
        <p:nvSpPr>
          <p:cNvPr id="48149" name="Text Box 55"/>
          <p:cNvSpPr txBox="1">
            <a:spLocks noChangeArrowheads="1"/>
          </p:cNvSpPr>
          <p:nvPr/>
        </p:nvSpPr>
        <p:spPr bwMode="auto">
          <a:xfrm>
            <a:off x="2498725" y="4003675"/>
            <a:ext cx="2073275" cy="120967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Pages that cannot fit in main memory are stored on the hard disk</a:t>
            </a:r>
          </a:p>
        </p:txBody>
      </p:sp>
      <p:sp>
        <p:nvSpPr>
          <p:cNvPr id="48150" name="Text Box 56"/>
          <p:cNvSpPr txBox="1">
            <a:spLocks noChangeArrowheads="1"/>
          </p:cNvSpPr>
          <p:nvPr/>
        </p:nvSpPr>
        <p:spPr bwMode="auto">
          <a:xfrm>
            <a:off x="539750" y="4003675"/>
            <a:ext cx="1727200" cy="120967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/>
              <a:t>Each running program has its own page table</a:t>
            </a:r>
          </a:p>
        </p:txBody>
      </p:sp>
      <p:sp>
        <p:nvSpPr>
          <p:cNvPr id="48151" name="Text Box 58"/>
          <p:cNvSpPr txBox="1">
            <a:spLocks noChangeArrowheads="1"/>
          </p:cNvSpPr>
          <p:nvPr/>
        </p:nvSpPr>
        <p:spPr bwMode="auto">
          <a:xfrm>
            <a:off x="539750" y="1296988"/>
            <a:ext cx="1727200" cy="253365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/>
              <a:t>The operating system uses </a:t>
            </a:r>
            <a:r>
              <a:rPr lang="en-US">
                <a:solidFill>
                  <a:srgbClr val="FF0000"/>
                </a:solidFill>
              </a:rPr>
              <a:t>page tables</a:t>
            </a:r>
            <a:r>
              <a:rPr lang="en-US"/>
              <a:t> to map the pages in the linear virtual address space onto main memory</a:t>
            </a:r>
          </a:p>
        </p:txBody>
      </p:sp>
      <p:sp>
        <p:nvSpPr>
          <p:cNvPr id="48152" name="Text Box 59"/>
          <p:cNvSpPr txBox="1">
            <a:spLocks noChangeArrowheads="1"/>
          </p:cNvSpPr>
          <p:nvPr/>
        </p:nvSpPr>
        <p:spPr bwMode="auto">
          <a:xfrm>
            <a:off x="539750" y="5502275"/>
            <a:ext cx="8121650" cy="7493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/>
              <a:t>As a program is running, the processor translates the </a:t>
            </a:r>
            <a:r>
              <a:rPr lang="en-US">
                <a:solidFill>
                  <a:srgbClr val="FF0000"/>
                </a:solidFill>
              </a:rPr>
              <a:t>linear</a:t>
            </a:r>
            <a:r>
              <a:rPr lang="en-US"/>
              <a:t> </a:t>
            </a:r>
            <a:r>
              <a:rPr lang="en-US">
                <a:solidFill>
                  <a:srgbClr val="FF0000"/>
                </a:solidFill>
              </a:rPr>
              <a:t>virtual</a:t>
            </a:r>
            <a:r>
              <a:rPr lang="en-US"/>
              <a:t> addresses onto </a:t>
            </a:r>
            <a:r>
              <a:rPr lang="en-US">
                <a:solidFill>
                  <a:srgbClr val="FF0000"/>
                </a:solidFill>
              </a:rPr>
              <a:t>real</a:t>
            </a:r>
            <a:r>
              <a:rPr lang="en-US"/>
              <a:t> memory (called also </a:t>
            </a:r>
            <a:r>
              <a:rPr lang="en-US">
                <a:solidFill>
                  <a:srgbClr val="FF0000"/>
                </a:solidFill>
              </a:rPr>
              <a:t>physical</a:t>
            </a:r>
            <a:r>
              <a:rPr lang="en-US"/>
              <a:t>) addresses</a:t>
            </a:r>
          </a:p>
        </p:txBody>
      </p:sp>
      <p:sp>
        <p:nvSpPr>
          <p:cNvPr id="48153" name="Text Box 60"/>
          <p:cNvSpPr txBox="1">
            <a:spLocks noChangeArrowheads="1"/>
          </p:cNvSpPr>
          <p:nvPr/>
        </p:nvSpPr>
        <p:spPr bwMode="auto">
          <a:xfrm>
            <a:off x="6530975" y="3830638"/>
            <a:ext cx="2130425" cy="1484312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The operating system swaps pages between memory and the hard disk</a:t>
            </a:r>
          </a:p>
        </p:txBody>
      </p:sp>
      <p:sp>
        <p:nvSpPr>
          <p:cNvPr id="48154" name="Text Box 61"/>
          <p:cNvSpPr txBox="1">
            <a:spLocks noChangeArrowheads="1"/>
          </p:cNvSpPr>
          <p:nvPr/>
        </p:nvSpPr>
        <p:spPr bwMode="auto">
          <a:xfrm rot="-5400000">
            <a:off x="7366000" y="2363788"/>
            <a:ext cx="19589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rIns="72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linear virtual address space of </a:t>
            </a:r>
            <a:r>
              <a:rPr lang="en-US" sz="1400">
                <a:solidFill>
                  <a:srgbClr val="FF0000"/>
                </a:solidFill>
              </a:rPr>
              <a:t>Program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Intel 80486 and Pentium Processors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mtClean="0"/>
              <a:t>80486 was introduced 1989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Improved version of Intel 80386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On-chip </a:t>
            </a:r>
            <a:r>
              <a:rPr lang="en-US" smtClean="0">
                <a:solidFill>
                  <a:srgbClr val="FF0000"/>
                </a:solidFill>
              </a:rPr>
              <a:t>Floating-Point unit </a:t>
            </a:r>
            <a:r>
              <a:rPr lang="en-US" smtClean="0"/>
              <a:t>(DX versions)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On-chip unified </a:t>
            </a:r>
            <a:r>
              <a:rPr lang="en-US" smtClean="0">
                <a:solidFill>
                  <a:srgbClr val="FF0000"/>
                </a:solidFill>
              </a:rPr>
              <a:t>Instruction/Data Cache</a:t>
            </a:r>
            <a:r>
              <a:rPr lang="en-US" smtClean="0"/>
              <a:t> (8 KB)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Uses </a:t>
            </a:r>
            <a:r>
              <a:rPr lang="en-US" smtClean="0">
                <a:solidFill>
                  <a:srgbClr val="FF0000"/>
                </a:solidFill>
              </a:rPr>
              <a:t>Pipelining</a:t>
            </a:r>
            <a:r>
              <a:rPr lang="en-US" smtClean="0"/>
              <a:t>: can execute up to 1 instruction per clock cycle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Pentium (80586) was introduced in 1993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Wider 64-bit data bus, but address bus is still 32 bits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Two execution pipelines: U-pipe and V-pipe</a:t>
            </a:r>
          </a:p>
          <a:p>
            <a:pPr lvl="2" eaLnBrk="1" hangingPunct="1">
              <a:spcBef>
                <a:spcPct val="50000"/>
              </a:spcBef>
            </a:pPr>
            <a:r>
              <a:rPr lang="en-US" sz="1800" smtClean="0">
                <a:solidFill>
                  <a:srgbClr val="FF0000"/>
                </a:solidFill>
              </a:rPr>
              <a:t>Superscalar</a:t>
            </a:r>
            <a:r>
              <a:rPr lang="en-US" sz="1800" smtClean="0"/>
              <a:t> performance: can execute 2 instructions per clock cycle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Separate 8 KB instruction and 8 KB data caches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>
                <a:solidFill>
                  <a:srgbClr val="FF0000"/>
                </a:solidFill>
              </a:rPr>
              <a:t>MMX instructions</a:t>
            </a:r>
            <a:r>
              <a:rPr lang="en-US" smtClean="0"/>
              <a:t> (later models) for multimedia applications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Intel P6 Processor Family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0" rIns="0"/>
          <a:lstStyle/>
          <a:p>
            <a:pPr eaLnBrk="1" hangingPunct="1"/>
            <a:r>
              <a:rPr lang="en-US" smtClean="0"/>
              <a:t>P6 Processor Family: Pentium Pro, Pentium II and III</a:t>
            </a:r>
          </a:p>
          <a:p>
            <a:pPr eaLnBrk="1" hangingPunct="1"/>
            <a:r>
              <a:rPr lang="en-US" smtClean="0"/>
              <a:t>Pentium Pro was introduced in 1995</a:t>
            </a:r>
          </a:p>
          <a:p>
            <a:pPr lvl="1" eaLnBrk="1" hangingPunct="1"/>
            <a:r>
              <a:rPr lang="en-US" smtClean="0">
                <a:solidFill>
                  <a:srgbClr val="FF0000"/>
                </a:solidFill>
              </a:rPr>
              <a:t>Three-way superscalar</a:t>
            </a:r>
            <a:r>
              <a:rPr lang="en-US" smtClean="0"/>
              <a:t>: can execute 3 instructions per clock cycle</a:t>
            </a:r>
          </a:p>
          <a:p>
            <a:pPr lvl="1" eaLnBrk="1" hangingPunct="1"/>
            <a:r>
              <a:rPr lang="en-US" smtClean="0"/>
              <a:t>36-bit address bus </a:t>
            </a:r>
            <a:r>
              <a:rPr lang="en-US" smtClean="0">
                <a:sym typeface="Symbol" pitchFamily="18" charset="2"/>
              </a:rPr>
              <a:t> up to </a:t>
            </a:r>
            <a:r>
              <a:rPr lang="en-US" smtClean="0"/>
              <a:t>64 GB of physical address space</a:t>
            </a:r>
          </a:p>
          <a:p>
            <a:pPr lvl="1" eaLnBrk="1" hangingPunct="1"/>
            <a:r>
              <a:rPr lang="en-US" smtClean="0"/>
              <a:t>Introduced dynamic execution</a:t>
            </a:r>
          </a:p>
          <a:p>
            <a:pPr lvl="2" eaLnBrk="1" hangingPunct="1"/>
            <a:r>
              <a:rPr lang="en-US" sz="1800" smtClean="0">
                <a:solidFill>
                  <a:srgbClr val="FF0000"/>
                </a:solidFill>
              </a:rPr>
              <a:t>Out-of-order</a:t>
            </a:r>
            <a:r>
              <a:rPr lang="en-US" sz="1800" smtClean="0"/>
              <a:t> and </a:t>
            </a:r>
            <a:r>
              <a:rPr lang="en-US" sz="1800" smtClean="0">
                <a:solidFill>
                  <a:srgbClr val="FF0000"/>
                </a:solidFill>
              </a:rPr>
              <a:t>speculative</a:t>
            </a:r>
            <a:r>
              <a:rPr lang="en-US" sz="1800" smtClean="0"/>
              <a:t> execution</a:t>
            </a:r>
          </a:p>
          <a:p>
            <a:pPr lvl="1" eaLnBrk="1" hangingPunct="1"/>
            <a:r>
              <a:rPr lang="en-US" smtClean="0"/>
              <a:t>Integrates a 256 KB second level </a:t>
            </a:r>
            <a:r>
              <a:rPr lang="en-US" smtClean="0">
                <a:solidFill>
                  <a:srgbClr val="FF0000"/>
                </a:solidFill>
              </a:rPr>
              <a:t>L2 cache</a:t>
            </a:r>
            <a:r>
              <a:rPr lang="en-US" smtClean="0"/>
              <a:t> on-chip</a:t>
            </a:r>
          </a:p>
          <a:p>
            <a:pPr eaLnBrk="1" hangingPunct="1"/>
            <a:r>
              <a:rPr lang="en-US" smtClean="0"/>
              <a:t>Pentium II was introduced in 1997</a:t>
            </a:r>
          </a:p>
          <a:p>
            <a:pPr lvl="1" eaLnBrk="1" hangingPunct="1"/>
            <a:r>
              <a:rPr lang="en-US" smtClean="0"/>
              <a:t>Added </a:t>
            </a:r>
            <a:r>
              <a:rPr lang="en-US" smtClean="0">
                <a:solidFill>
                  <a:srgbClr val="FF0000"/>
                </a:solidFill>
              </a:rPr>
              <a:t>MMX instructions</a:t>
            </a:r>
            <a:r>
              <a:rPr lang="en-US" smtClean="0"/>
              <a:t> (already introduced on Pentium MMX)</a:t>
            </a:r>
          </a:p>
          <a:p>
            <a:pPr eaLnBrk="1" hangingPunct="1"/>
            <a:r>
              <a:rPr lang="en-US" smtClean="0"/>
              <a:t>Pentium III was introduced in 1999</a:t>
            </a:r>
          </a:p>
          <a:p>
            <a:pPr lvl="1" eaLnBrk="1" hangingPunct="1"/>
            <a:r>
              <a:rPr lang="en-US" smtClean="0"/>
              <a:t>Added </a:t>
            </a:r>
            <a:r>
              <a:rPr lang="en-US" smtClean="0">
                <a:solidFill>
                  <a:srgbClr val="FF0000"/>
                </a:solidFill>
              </a:rPr>
              <a:t>SSE instructions</a:t>
            </a:r>
            <a:r>
              <a:rPr lang="en-US" smtClean="0"/>
              <a:t> and eight new 128-bit XMM registers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Pentium 4 and Xeon Family</a:t>
            </a:r>
            <a:endParaRPr lang="en-US" sz="28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066800"/>
            <a:ext cx="8178800" cy="5224463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mtClean="0"/>
              <a:t>Pentium 4 is a seventh-generation x86 architecture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Introduced in 2000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New micro-architecture design called Intel </a:t>
            </a:r>
            <a:r>
              <a:rPr lang="en-US" smtClean="0">
                <a:solidFill>
                  <a:srgbClr val="FF0000"/>
                </a:solidFill>
              </a:rPr>
              <a:t>Netburst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Very deep instruction pipeline, scaling to very high frequencies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Introduced the </a:t>
            </a:r>
            <a:r>
              <a:rPr lang="en-US" smtClean="0">
                <a:solidFill>
                  <a:srgbClr val="FF0000"/>
                </a:solidFill>
              </a:rPr>
              <a:t>SSE2 instruction set</a:t>
            </a:r>
            <a:r>
              <a:rPr lang="en-US" smtClean="0"/>
              <a:t> (extension to SSE)</a:t>
            </a:r>
          </a:p>
          <a:p>
            <a:pPr lvl="2" eaLnBrk="1" hangingPunct="1">
              <a:spcBef>
                <a:spcPct val="50000"/>
              </a:spcBef>
            </a:pPr>
            <a:r>
              <a:rPr lang="en-US" sz="1800" smtClean="0"/>
              <a:t>Tuned for multimedia and operating on the 128-bit XMM registers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In 2002, Intel introduced Hyper-Threading technology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Allowed 2 programs to run simultaneously, sharing resources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Xeon is Intel's name for its server-class microprocessors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Xeon chips generally have more cache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Support larger multiprocessor configurations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Pentium-M and EM64T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0" rIns="0"/>
          <a:lstStyle/>
          <a:p>
            <a:pPr eaLnBrk="1" hangingPunct="1">
              <a:spcBef>
                <a:spcPct val="35000"/>
              </a:spcBef>
            </a:pPr>
            <a:r>
              <a:rPr lang="en-US" smtClean="0"/>
              <a:t>Pentium M (</a:t>
            </a:r>
            <a:r>
              <a:rPr lang="en-US" smtClean="0">
                <a:solidFill>
                  <a:srgbClr val="FF0000"/>
                </a:solidFill>
              </a:rPr>
              <a:t>Mobile</a:t>
            </a:r>
            <a:r>
              <a:rPr lang="en-US" smtClean="0"/>
              <a:t>) was introduced in 2003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smtClean="0"/>
              <a:t>Designed for </a:t>
            </a:r>
            <a:r>
              <a:rPr lang="en-US" smtClean="0">
                <a:solidFill>
                  <a:srgbClr val="FF0000"/>
                </a:solidFill>
              </a:rPr>
              <a:t>low-power</a:t>
            </a:r>
            <a:r>
              <a:rPr lang="en-US" smtClean="0"/>
              <a:t> laptop computers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smtClean="0"/>
              <a:t>Modified version of Pentium III, optimized for power efficiency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smtClean="0"/>
              <a:t>Large second-level cache (2 MB on later models)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smtClean="0"/>
              <a:t>Runs at lower clock than Pentium 4, but with better performance</a:t>
            </a:r>
          </a:p>
          <a:p>
            <a:pPr eaLnBrk="1" hangingPunct="1">
              <a:spcBef>
                <a:spcPct val="35000"/>
              </a:spcBef>
            </a:pPr>
            <a:r>
              <a:rPr lang="en-US" smtClean="0"/>
              <a:t>Extended Memory 64-bit Technology (EM64T)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smtClean="0"/>
              <a:t>Introduced in 2004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smtClean="0"/>
              <a:t>64-bit superset of the IA-32 processor architecture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smtClean="0"/>
              <a:t>64-bit general-purpose registers and integer support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smtClean="0"/>
              <a:t>Number of general-purpose registers increased from 8 to 16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smtClean="0"/>
              <a:t>64-bit pointers and flat virtual address space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smtClean="0"/>
              <a:t>Large physical address space: up to 2</a:t>
            </a:r>
            <a:r>
              <a:rPr lang="en-US" baseline="30000" smtClean="0"/>
              <a:t>40</a:t>
            </a:r>
            <a:r>
              <a:rPr lang="en-US" smtClean="0"/>
              <a:t> = 1 Terabytes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Intel MicroArchitecture History</a:t>
            </a:r>
          </a:p>
        </p:txBody>
      </p:sp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713" y="1123950"/>
            <a:ext cx="8918575" cy="501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13985</TotalTime>
  <Words>2815</Words>
  <Application>Microsoft Office PowerPoint</Application>
  <PresentationFormat>On-screen Show (4:3)</PresentationFormat>
  <Paragraphs>544</Paragraphs>
  <Slides>45</Slides>
  <Notes>0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45</vt:i4>
      </vt:variant>
      <vt:variant>
        <vt:lpstr>Custom Shows</vt:lpstr>
      </vt:variant>
      <vt:variant>
        <vt:i4>1</vt:i4>
      </vt:variant>
    </vt:vector>
  </HeadingPairs>
  <TitlesOfParts>
    <vt:vector size="49" baseType="lpstr">
      <vt:lpstr>Default Design</vt:lpstr>
      <vt:lpstr>VISIO</vt:lpstr>
      <vt:lpstr>Package</vt:lpstr>
      <vt:lpstr>IA-32 Architecture</vt:lpstr>
      <vt:lpstr>Outline</vt:lpstr>
      <vt:lpstr>Intel Microprocessors</vt:lpstr>
      <vt:lpstr>Intel 80286 and 80386 Processors</vt:lpstr>
      <vt:lpstr>Intel 80486 and Pentium Processors</vt:lpstr>
      <vt:lpstr>Intel P6 Processor Family</vt:lpstr>
      <vt:lpstr>Pentium 4 and Xeon Family</vt:lpstr>
      <vt:lpstr>Pentium-M and EM64T</vt:lpstr>
      <vt:lpstr>Intel MicroArchitecture History</vt:lpstr>
      <vt:lpstr>Intel Core MicroArchitecture</vt:lpstr>
      <vt:lpstr>CISC and RISC</vt:lpstr>
      <vt:lpstr>Next ...</vt:lpstr>
      <vt:lpstr>Basic Program Execution Registers</vt:lpstr>
      <vt:lpstr>General-Purpose Registers</vt:lpstr>
      <vt:lpstr>Accessing Parts of Registers</vt:lpstr>
      <vt:lpstr>Accessing Parts of Registers</vt:lpstr>
      <vt:lpstr>Special-Purpose &amp; Segment Registers</vt:lpstr>
      <vt:lpstr>EFLAGS Register</vt:lpstr>
      <vt:lpstr>Status Flags</vt:lpstr>
      <vt:lpstr>Floating-Point, MMX, XMM Registers</vt:lpstr>
      <vt:lpstr>Registers in Intel Core Microarchitecture</vt:lpstr>
      <vt:lpstr>Next ...</vt:lpstr>
      <vt:lpstr>Fetch-Execute Cycle</vt:lpstr>
      <vt:lpstr>Instruction Execute Cycle</vt:lpstr>
      <vt:lpstr>Instruction Execution Cycle – cont'd</vt:lpstr>
      <vt:lpstr>Pipelined Execution</vt:lpstr>
      <vt:lpstr>Wasted Cycles (pipelined)</vt:lpstr>
      <vt:lpstr>Superscalar Architecture</vt:lpstr>
      <vt:lpstr>Next ...</vt:lpstr>
      <vt:lpstr>Modes of Operation</vt:lpstr>
      <vt:lpstr>Memory Segmentation </vt:lpstr>
      <vt:lpstr>Program Segments</vt:lpstr>
      <vt:lpstr>Real Address Mode</vt:lpstr>
      <vt:lpstr>Logical to Linear Address Translation</vt:lpstr>
      <vt:lpstr>Segment Overlap</vt:lpstr>
      <vt:lpstr>Your turn . . .</vt:lpstr>
      <vt:lpstr>Flat Memory Model</vt:lpstr>
      <vt:lpstr>Programmer View of Flat Memory</vt:lpstr>
      <vt:lpstr>Protected Mode Architecture</vt:lpstr>
      <vt:lpstr>Logical to Linear Address Translation</vt:lpstr>
      <vt:lpstr>Segment Descriptor Tables</vt:lpstr>
      <vt:lpstr>Segment Descriptor Details</vt:lpstr>
      <vt:lpstr>Segment Visible and Invisible Parts</vt:lpstr>
      <vt:lpstr>Paging</vt:lpstr>
      <vt:lpstr>Paging – cont’d</vt:lpstr>
      <vt:lpstr>Shl</vt:lpstr>
    </vt:vector>
  </TitlesOfParts>
  <Company>KFUPM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IA-32 Processor Architecture</dc:title>
  <dc:creator>Dr. Muhamed Mudawar</dc:creator>
  <cp:lastModifiedBy>Itc</cp:lastModifiedBy>
  <cp:revision>347</cp:revision>
  <dcterms:created xsi:type="dcterms:W3CDTF">2004-09-12T13:54:39Z</dcterms:created>
  <dcterms:modified xsi:type="dcterms:W3CDTF">2010-10-08T18:33:49Z</dcterms:modified>
</cp:coreProperties>
</file>