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2" r:id="rId3"/>
    <p:sldId id="344" r:id="rId4"/>
    <p:sldId id="345" r:id="rId5"/>
    <p:sldId id="282" r:id="rId6"/>
    <p:sldId id="283" r:id="rId7"/>
    <p:sldId id="284" r:id="rId8"/>
    <p:sldId id="346" r:id="rId9"/>
    <p:sldId id="347" r:id="rId10"/>
    <p:sldId id="287" r:id="rId11"/>
    <p:sldId id="288" r:id="rId12"/>
    <p:sldId id="348" r:id="rId13"/>
    <p:sldId id="289" r:id="rId14"/>
    <p:sldId id="291" r:id="rId15"/>
    <p:sldId id="286" r:id="rId16"/>
    <p:sldId id="285" r:id="rId17"/>
    <p:sldId id="292" r:id="rId18"/>
    <p:sldId id="339" r:id="rId19"/>
    <p:sldId id="340" r:id="rId20"/>
    <p:sldId id="295" r:id="rId21"/>
    <p:sldId id="294" r:id="rId22"/>
    <p:sldId id="338" r:id="rId23"/>
    <p:sldId id="343" r:id="rId24"/>
    <p:sldId id="349" r:id="rId25"/>
    <p:sldId id="296" r:id="rId26"/>
    <p:sldId id="293" r:id="rId27"/>
    <p:sldId id="298" r:id="rId28"/>
    <p:sldId id="341" r:id="rId29"/>
    <p:sldId id="342" r:id="rId30"/>
    <p:sldId id="299" r:id="rId31"/>
    <p:sldId id="336" r:id="rId32"/>
    <p:sldId id="337" r:id="rId33"/>
    <p:sldId id="350" r:id="rId34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000099"/>
    <a:srgbClr val="FF0000"/>
    <a:srgbClr val="FFCCFF"/>
    <a:srgbClr val="FFFF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301" autoAdjust="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Basic Concepts	                           COE 205 – Computer Organization and Assembly Language 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/>
              <a:t>Data Representation</a:t>
            </a:r>
            <a:endParaRPr lang="en-US" sz="2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COE 205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Computer Organization and Assembly Language</a:t>
            </a:r>
          </a:p>
          <a:p>
            <a:pPr>
              <a:lnSpc>
                <a:spcPct val="90000"/>
              </a:lnSpc>
            </a:pPr>
            <a:r>
              <a:rPr lang="en-US" sz="200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1600"/>
              <a:t>[Adapted from slides of Dr. Kip Irvine: Assembly Language for Intel-Based Computers]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Integers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Binary values are represented in hexadecimal.</a:t>
            </a:r>
          </a:p>
        </p:txBody>
      </p:sp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938" y="1700213"/>
            <a:ext cx="777557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Binary to Hexadecimal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916863" cy="5143500"/>
          </a:xfrm>
        </p:spPr>
        <p:txBody>
          <a:bodyPr/>
          <a:lstStyle/>
          <a:p>
            <a:r>
              <a:rPr lang="en-US" sz="2000"/>
              <a:t>Each hexadecimal digit corresponds to 4 binary bits.</a:t>
            </a:r>
          </a:p>
          <a:p>
            <a:r>
              <a:rPr lang="en-US" sz="2000"/>
              <a:t>Example: Translate the binary integer </a:t>
            </a:r>
            <a:r>
              <a:rPr lang="en-US" sz="2000">
                <a:solidFill>
                  <a:schemeClr val="accent2"/>
                </a:solidFill>
              </a:rPr>
              <a:t>000101101010011110010100</a:t>
            </a:r>
            <a:r>
              <a:rPr lang="en-US" sz="2000"/>
              <a:t>  to  hexadecimal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5825" y="2449513"/>
            <a:ext cx="7431088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2975" y="4062413"/>
            <a:ext cx="2667000" cy="1900237"/>
          </a:xfrm>
          <a:prstGeom prst="rect">
            <a:avLst/>
          </a:prstGeom>
          <a:noFill/>
        </p:spPr>
      </p:pic>
      <p:graphicFrame>
        <p:nvGraphicFramePr>
          <p:cNvPr id="12903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398963" y="4811713"/>
          <a:ext cx="638175" cy="485775"/>
        </p:xfrm>
        <a:graphic>
          <a:graphicData uri="http://schemas.openxmlformats.org/presentationml/2006/ole">
            <p:oleObj spid="_x0000_s129031" name="Package" r:id="rId5" imgW="63828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Hexadecimal to Binary 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Hexadecimal digit can be replaced by its 4-bit binary number to form the binary equivalent. </a:t>
            </a:r>
          </a:p>
        </p:txBody>
      </p:sp>
      <p:pic>
        <p:nvPicPr>
          <p:cNvPr id="266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162175"/>
            <a:ext cx="5241925" cy="3786188"/>
          </a:xfrm>
          <a:prstGeom prst="rect">
            <a:avLst/>
          </a:prstGeom>
          <a:noFill/>
        </p:spPr>
      </p:pic>
      <p:graphicFrame>
        <p:nvGraphicFramePr>
          <p:cNvPr id="266245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6877050" y="5157788"/>
          <a:ext cx="638175" cy="485775"/>
        </p:xfrm>
        <a:graphic>
          <a:graphicData uri="http://schemas.openxmlformats.org/presentationml/2006/ole">
            <p:oleObj spid="_x0000_s266245" name="Package" r:id="rId4" imgW="63828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Hexadecimal to Decimal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Multiply each digit by its corresponding power of 16: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000">
                <a:solidFill>
                  <a:srgbClr val="FF0000"/>
                </a:solidFill>
              </a:rPr>
              <a:t>Decimal = (d3 </a:t>
            </a:r>
            <a:r>
              <a:rPr lang="en-US" sz="200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>
                <a:solidFill>
                  <a:srgbClr val="FF0000"/>
                </a:solidFill>
              </a:rPr>
              <a:t> 16</a:t>
            </a:r>
            <a:r>
              <a:rPr lang="en-US" sz="2000" baseline="30000">
                <a:solidFill>
                  <a:srgbClr val="FF0000"/>
                </a:solidFill>
              </a:rPr>
              <a:t>3</a:t>
            </a:r>
            <a:r>
              <a:rPr lang="en-US" sz="2000">
                <a:solidFill>
                  <a:srgbClr val="FF0000"/>
                </a:solidFill>
              </a:rPr>
              <a:t>) + (d2 </a:t>
            </a:r>
            <a:r>
              <a:rPr lang="en-US" sz="200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>
                <a:solidFill>
                  <a:srgbClr val="FF0000"/>
                </a:solidFill>
              </a:rPr>
              <a:t> 16</a:t>
            </a:r>
            <a:r>
              <a:rPr lang="en-US" sz="2000" baseline="30000">
                <a:solidFill>
                  <a:srgbClr val="FF0000"/>
                </a:solidFill>
              </a:rPr>
              <a:t>2</a:t>
            </a:r>
            <a:r>
              <a:rPr lang="en-US" sz="2000">
                <a:solidFill>
                  <a:srgbClr val="FF0000"/>
                </a:solidFill>
              </a:rPr>
              <a:t>) + (d1 </a:t>
            </a:r>
            <a:r>
              <a:rPr lang="en-US" sz="200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>
                <a:solidFill>
                  <a:srgbClr val="FF0000"/>
                </a:solidFill>
              </a:rPr>
              <a:t> 16</a:t>
            </a:r>
            <a:r>
              <a:rPr lang="en-US" sz="2000" baseline="30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) + (d0 </a:t>
            </a:r>
            <a:r>
              <a:rPr lang="en-US" sz="200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000">
                <a:solidFill>
                  <a:srgbClr val="FF0000"/>
                </a:solidFill>
              </a:rPr>
              <a:t> 16</a:t>
            </a:r>
            <a:r>
              <a:rPr lang="en-US" sz="2000" baseline="30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000"/>
              <a:t>d = hexadecimal digit</a:t>
            </a:r>
          </a:p>
          <a:p>
            <a:r>
              <a:rPr lang="en-US">
                <a:solidFill>
                  <a:srgbClr val="FF0000"/>
                </a:solidFill>
              </a:rPr>
              <a:t>Examples:</a:t>
            </a:r>
          </a:p>
          <a:p>
            <a:pPr lvl="1"/>
            <a:r>
              <a:rPr lang="en-US"/>
              <a:t>Hex 1234 =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3</a:t>
            </a:r>
            <a:r>
              <a:rPr lang="en-US"/>
              <a:t>) + (2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2</a:t>
            </a:r>
            <a:r>
              <a:rPr lang="en-US"/>
              <a:t>) + (3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1</a:t>
            </a:r>
            <a:r>
              <a:rPr lang="en-US"/>
              <a:t>) + (4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0</a:t>
            </a:r>
            <a:r>
              <a:rPr lang="en-US"/>
              <a:t>) =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Decimal 4,660 </a:t>
            </a:r>
          </a:p>
          <a:p>
            <a:pPr lvl="1"/>
            <a:r>
              <a:rPr lang="en-US"/>
              <a:t>Hex 3BA4 = (3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3</a:t>
            </a:r>
            <a:r>
              <a:rPr lang="en-US"/>
              <a:t>) + (11 * 16</a:t>
            </a:r>
            <a:r>
              <a:rPr lang="en-US" baseline="30000"/>
              <a:t>2</a:t>
            </a:r>
            <a:r>
              <a:rPr lang="en-US"/>
              <a:t>) + (10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1</a:t>
            </a:r>
            <a:r>
              <a:rPr lang="en-US"/>
              <a:t>) + (4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16</a:t>
            </a:r>
            <a:r>
              <a:rPr lang="en-US" baseline="30000"/>
              <a:t>0</a:t>
            </a:r>
            <a:r>
              <a:rPr lang="en-US"/>
              <a:t>) =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Decimal 15,268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Decimal to Hexadecimal</a:t>
            </a: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825" y="2522538"/>
            <a:ext cx="4846638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905000" y="5600700"/>
            <a:ext cx="53340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/>
              <a:t>Decimal 422 = 1A6 hexadecimal</a:t>
            </a:r>
          </a:p>
        </p:txBody>
      </p: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3649663" y="4102100"/>
            <a:ext cx="2649537" cy="1101725"/>
            <a:chOff x="2299" y="2584"/>
            <a:chExt cx="1669" cy="694"/>
          </a:xfrm>
        </p:grpSpPr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807" y="2874"/>
              <a:ext cx="11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32102" name="Line 6"/>
            <p:cNvSpPr>
              <a:spLocks noChangeShapeType="1"/>
            </p:cNvSpPr>
            <p:nvPr/>
          </p:nvSpPr>
          <p:spPr bwMode="auto">
            <a:xfrm flipH="1" flipV="1">
              <a:off x="2299" y="2584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08" name="Group 12"/>
          <p:cNvGrpSpPr>
            <a:grpSpLocks/>
          </p:cNvGrpSpPr>
          <p:nvPr/>
        </p:nvGrpSpPr>
        <p:grpSpPr bwMode="auto">
          <a:xfrm>
            <a:off x="5262563" y="2986088"/>
            <a:ext cx="3398837" cy="366712"/>
            <a:chOff x="3315" y="1881"/>
            <a:chExt cx="2141" cy="231"/>
          </a:xfrm>
        </p:grpSpPr>
        <p:sp>
          <p:nvSpPr>
            <p:cNvPr id="132103" name="Line 7"/>
            <p:cNvSpPr>
              <a:spLocks noChangeShapeType="1"/>
            </p:cNvSpPr>
            <p:nvPr/>
          </p:nvSpPr>
          <p:spPr bwMode="auto">
            <a:xfrm flipH="1" flipV="1">
              <a:off x="3315" y="2004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Text Box 8"/>
            <p:cNvSpPr txBox="1">
              <a:spLocks noChangeArrowheads="1"/>
            </p:cNvSpPr>
            <p:nvPr/>
          </p:nvSpPr>
          <p:spPr bwMode="auto">
            <a:xfrm>
              <a:off x="3823" y="1881"/>
              <a:ext cx="1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least significant digit</a:t>
              </a:r>
            </a:p>
          </p:txBody>
        </p:sp>
      </p:grp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5262563" y="3851275"/>
            <a:ext cx="3398837" cy="366713"/>
            <a:chOff x="3315" y="2426"/>
            <a:chExt cx="2141" cy="231"/>
          </a:xfrm>
        </p:grpSpPr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H="1" flipV="1">
              <a:off x="3315" y="2548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6" name="Text Box 10"/>
            <p:cNvSpPr txBox="1">
              <a:spLocks noChangeArrowheads="1"/>
            </p:cNvSpPr>
            <p:nvPr/>
          </p:nvSpPr>
          <p:spPr bwMode="auto">
            <a:xfrm>
              <a:off x="3859" y="2426"/>
              <a:ext cx="15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most significant digit</a:t>
              </a:r>
            </a:p>
          </p:txBody>
        </p:sp>
      </p:grp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Repeatedly divide the decimal integer by 16. Each remainder is a hex digit in the translated value: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Integer Storage Sizes</a:t>
            </a:r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881438" y="1182688"/>
          <a:ext cx="3797300" cy="1481137"/>
        </p:xfrm>
        <a:graphic>
          <a:graphicData uri="http://schemas.openxmlformats.org/presentationml/2006/ole">
            <p:oleObj spid="_x0000_s126979" name="VISIO" r:id="rId3" imgW="2926800" imgH="892080" progId="Visio.Drawing.6">
              <p:embed/>
            </p:oleObj>
          </a:graphicData>
        </a:graphic>
      </p:graphicFrame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827088" y="5502275"/>
            <a:ext cx="7391400" cy="54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>
                <a:solidFill>
                  <a:srgbClr val="000099"/>
                </a:solidFill>
              </a:rPr>
              <a:t>What is the largest unsigned integer that may be stored in 20 bits?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752600" y="1509713"/>
            <a:ext cx="20701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/>
              <a:t>Standard sizes:</a:t>
            </a:r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" y="2738438"/>
            <a:ext cx="7835900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98663"/>
          </a:xfrm>
        </p:spPr>
        <p:txBody>
          <a:bodyPr/>
          <a:lstStyle/>
          <a:p>
            <a:r>
              <a:rPr lang="en-US"/>
              <a:t>Start with the least significant bit (rightmost bit)</a:t>
            </a:r>
          </a:p>
          <a:p>
            <a:r>
              <a:rPr lang="en-US"/>
              <a:t>Add each pair of bits</a:t>
            </a:r>
          </a:p>
          <a:p>
            <a:r>
              <a:rPr lang="en-US"/>
              <a:t>Include the carry in the addition, if present</a:t>
            </a:r>
          </a:p>
        </p:txBody>
      </p:sp>
      <p:grpSp>
        <p:nvGrpSpPr>
          <p:cNvPr id="126023" name="Group 71"/>
          <p:cNvGrpSpPr>
            <a:grpSpLocks/>
          </p:cNvGrpSpPr>
          <p:nvPr/>
        </p:nvGrpSpPr>
        <p:grpSpPr bwMode="auto">
          <a:xfrm>
            <a:off x="2286000" y="3335338"/>
            <a:ext cx="4648200" cy="2398712"/>
            <a:chOff x="1440" y="2101"/>
            <a:chExt cx="2928" cy="1511"/>
          </a:xfrm>
        </p:grpSpPr>
        <p:sp>
          <p:nvSpPr>
            <p:cNvPr id="12595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440" y="2101"/>
              <a:ext cx="2928" cy="15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/>
            </a:p>
          </p:txBody>
        </p:sp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4" name="Rectangle 42"/>
            <p:cNvSpPr>
              <a:spLocks noChangeArrowheads="1"/>
            </p:cNvSpPr>
            <p:nvPr/>
          </p:nvSpPr>
          <p:spPr bwMode="auto">
            <a:xfrm>
              <a:off x="2186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Rectangle 44"/>
            <p:cNvSpPr>
              <a:spLocks noChangeArrowheads="1"/>
            </p:cNvSpPr>
            <p:nvPr/>
          </p:nvSpPr>
          <p:spPr bwMode="auto">
            <a:xfrm>
              <a:off x="2403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2620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0" name="Rectangle 48"/>
            <p:cNvSpPr>
              <a:spLocks noChangeArrowheads="1"/>
            </p:cNvSpPr>
            <p:nvPr/>
          </p:nvSpPr>
          <p:spPr bwMode="auto">
            <a:xfrm>
              <a:off x="2837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2" name="Rectangle 50"/>
            <p:cNvSpPr>
              <a:spLocks noChangeArrowheads="1"/>
            </p:cNvSpPr>
            <p:nvPr/>
          </p:nvSpPr>
          <p:spPr bwMode="auto">
            <a:xfrm>
              <a:off x="3054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4" name="Rectangle 52"/>
            <p:cNvSpPr>
              <a:spLocks noChangeArrowheads="1"/>
            </p:cNvSpPr>
            <p:nvPr/>
          </p:nvSpPr>
          <p:spPr bwMode="auto">
            <a:xfrm>
              <a:off x="3271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6" name="Rectangle 54"/>
            <p:cNvSpPr>
              <a:spLocks noChangeArrowheads="1"/>
            </p:cNvSpPr>
            <p:nvPr/>
          </p:nvSpPr>
          <p:spPr bwMode="auto">
            <a:xfrm>
              <a:off x="3488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8" name="Rectangle 56"/>
            <p:cNvSpPr>
              <a:spLocks noChangeArrowheads="1"/>
            </p:cNvSpPr>
            <p:nvPr/>
          </p:nvSpPr>
          <p:spPr bwMode="auto">
            <a:xfrm>
              <a:off x="3705" y="3141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54" y="217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26010" name="Rectangle 58"/>
            <p:cNvSpPr>
              <a:spLocks noChangeArrowheads="1"/>
            </p:cNvSpPr>
            <p:nvPr/>
          </p:nvSpPr>
          <p:spPr bwMode="auto">
            <a:xfrm>
              <a:off x="4099" y="2407"/>
              <a:ext cx="1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(4)</a:t>
              </a:r>
              <a:endParaRPr lang="en-US"/>
            </a:p>
          </p:txBody>
        </p:sp>
        <p:sp>
          <p:nvSpPr>
            <p:cNvPr id="126011" name="Rectangle 59"/>
            <p:cNvSpPr>
              <a:spLocks noChangeArrowheads="1"/>
            </p:cNvSpPr>
            <p:nvPr/>
          </p:nvSpPr>
          <p:spPr bwMode="auto">
            <a:xfrm>
              <a:off x="4099" y="2706"/>
              <a:ext cx="1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(7)</a:t>
              </a:r>
              <a:endParaRPr lang="en-US"/>
            </a:p>
          </p:txBody>
        </p:sp>
        <p:sp>
          <p:nvSpPr>
            <p:cNvPr id="126012" name="Rectangle 60"/>
            <p:cNvSpPr>
              <a:spLocks noChangeArrowheads="1"/>
            </p:cNvSpPr>
            <p:nvPr/>
          </p:nvSpPr>
          <p:spPr bwMode="auto">
            <a:xfrm>
              <a:off x="4066" y="3169"/>
              <a:ext cx="21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(11)</a:t>
              </a:r>
              <a:endParaRPr lang="en-US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2688" y="2175"/>
              <a:ext cx="2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carry:</a:t>
              </a:r>
              <a:endParaRPr lang="en-US" b="1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Addition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7625"/>
            <a:ext cx="8229600" cy="6969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Divide the sum of two digits by the number base (16). The quotient becomes the carry value, and the remainder is the sum digit.</a:t>
            </a:r>
          </a:p>
        </p:txBody>
      </p:sp>
      <p:grpSp>
        <p:nvGrpSpPr>
          <p:cNvPr id="133132" name="Group 12"/>
          <p:cNvGrpSpPr>
            <a:grpSpLocks/>
          </p:cNvGrpSpPr>
          <p:nvPr/>
        </p:nvGrpSpPr>
        <p:grpSpPr bwMode="auto">
          <a:xfrm>
            <a:off x="2362200" y="2697163"/>
            <a:ext cx="4918075" cy="2171700"/>
            <a:chOff x="1488" y="1663"/>
            <a:chExt cx="3098" cy="1368"/>
          </a:xfrm>
        </p:grpSpPr>
        <p:grpSp>
          <p:nvGrpSpPr>
            <p:cNvPr id="133131" name="Group 11"/>
            <p:cNvGrpSpPr>
              <a:grpSpLocks/>
            </p:cNvGrpSpPr>
            <p:nvPr/>
          </p:nvGrpSpPr>
          <p:grpSpPr bwMode="auto">
            <a:xfrm>
              <a:off x="1488" y="1663"/>
              <a:ext cx="2448" cy="818"/>
              <a:chOff x="1488" y="1431"/>
              <a:chExt cx="2448" cy="818"/>
            </a:xfrm>
          </p:grpSpPr>
          <p:sp>
            <p:nvSpPr>
              <p:cNvPr id="133124" name="Text Box 4"/>
              <p:cNvSpPr txBox="1">
                <a:spLocks noChangeArrowheads="1"/>
              </p:cNvSpPr>
              <p:nvPr/>
            </p:nvSpPr>
            <p:spPr bwMode="auto">
              <a:xfrm>
                <a:off x="1488" y="1632"/>
                <a:ext cx="2448" cy="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2100"/>
                  <a:t>36	28	28	6A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2100"/>
                  <a:t>42	45	58	4B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2100"/>
                  <a:t>78	6D	80	B5</a:t>
                </a:r>
              </a:p>
            </p:txBody>
          </p:sp>
          <p:sp>
            <p:nvSpPr>
              <p:cNvPr id="133125" name="Line 5"/>
              <p:cNvSpPr>
                <a:spLocks noChangeShapeType="1"/>
              </p:cNvSpPr>
              <p:nvPr/>
            </p:nvSpPr>
            <p:spPr bwMode="auto">
              <a:xfrm flipV="1">
                <a:off x="1536" y="1986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126" name="Text Box 6"/>
              <p:cNvSpPr txBox="1">
                <a:spLocks noChangeArrowheads="1"/>
              </p:cNvSpPr>
              <p:nvPr/>
            </p:nvSpPr>
            <p:spPr bwMode="auto">
              <a:xfrm>
                <a:off x="3234" y="1431"/>
                <a:ext cx="178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b="1"/>
                  <a:t>1</a:t>
                </a:r>
              </a:p>
            </p:txBody>
          </p:sp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2652" y="1440"/>
                <a:ext cx="178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b="1"/>
                  <a:t>1</a:t>
                </a:r>
              </a:p>
            </p:txBody>
          </p:sp>
        </p:grpSp>
        <p:sp>
          <p:nvSpPr>
            <p:cNvPr id="133128" name="Line 8"/>
            <p:cNvSpPr>
              <a:spLocks noChangeShapeType="1"/>
            </p:cNvSpPr>
            <p:nvPr/>
          </p:nvSpPr>
          <p:spPr bwMode="auto">
            <a:xfrm flipH="1" flipV="1">
              <a:off x="3424" y="2444"/>
              <a:ext cx="2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sp>
          <p:nvSpPr>
            <p:cNvPr id="133129" name="Text Box 9"/>
            <p:cNvSpPr txBox="1">
              <a:spLocks noChangeArrowheads="1"/>
            </p:cNvSpPr>
            <p:nvPr/>
          </p:nvSpPr>
          <p:spPr bwMode="auto">
            <a:xfrm>
              <a:off x="2856" y="2695"/>
              <a:ext cx="173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137160" bIns="137160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sz="1500"/>
                <a:t>21 / 16 = 1, remainder 5</a:t>
              </a:r>
            </a:p>
          </p:txBody>
        </p:sp>
      </p:grp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762000" y="5181600"/>
            <a:ext cx="7391400" cy="8604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>
                <a:solidFill>
                  <a:schemeClr val="tx2"/>
                </a:solidFill>
              </a:rPr>
              <a:t>Important skill: Programmers frequently add and subtract the addresses of variables and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Signed Integers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Several ways to represent a signed number</a:t>
            </a:r>
          </a:p>
          <a:p>
            <a:pPr lvl="1"/>
            <a:r>
              <a:rPr lang="en-US"/>
              <a:t>Sign-Magnitude</a:t>
            </a:r>
          </a:p>
          <a:p>
            <a:pPr lvl="1"/>
            <a:r>
              <a:rPr lang="en-US"/>
              <a:t>1's complement</a:t>
            </a:r>
          </a:p>
          <a:p>
            <a:pPr lvl="1"/>
            <a:r>
              <a:rPr lang="en-US"/>
              <a:t>2's complement</a:t>
            </a:r>
          </a:p>
          <a:p>
            <a:r>
              <a:rPr lang="en-US"/>
              <a:t>Divide the range of values into 2 equal parts</a:t>
            </a:r>
          </a:p>
          <a:p>
            <a:pPr lvl="1"/>
            <a:r>
              <a:rPr lang="en-US"/>
              <a:t>First part corresponds to the positive numbers (≥ 0)</a:t>
            </a:r>
          </a:p>
          <a:p>
            <a:pPr lvl="1"/>
            <a:r>
              <a:rPr lang="en-US"/>
              <a:t>Second part correspond to the negative numbers (&lt; 0)</a:t>
            </a:r>
          </a:p>
          <a:p>
            <a:r>
              <a:rPr lang="en-US"/>
              <a:t>Focus will be on the 2's complement representation</a:t>
            </a:r>
          </a:p>
          <a:p>
            <a:pPr lvl="1"/>
            <a:r>
              <a:rPr lang="en-US"/>
              <a:t>Has many advantages over other representations</a:t>
            </a:r>
          </a:p>
          <a:p>
            <a:pPr lvl="1"/>
            <a:r>
              <a:rPr lang="en-US"/>
              <a:t>Used widely in processors to represent signed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Two's Complement Representation</a:t>
            </a:r>
          </a:p>
        </p:txBody>
      </p:sp>
      <p:graphicFrame>
        <p:nvGraphicFramePr>
          <p:cNvPr id="190661" name="Group 197"/>
          <p:cNvGraphicFramePr>
            <a:graphicFrameLocks noGrp="1"/>
          </p:cNvGraphicFramePr>
          <p:nvPr>
            <p:ph idx="1"/>
          </p:nvPr>
        </p:nvGraphicFramePr>
        <p:xfrm>
          <a:off x="5430838" y="1296988"/>
          <a:ext cx="3230562" cy="4747264"/>
        </p:xfrm>
        <a:graphic>
          <a:graphicData uri="http://schemas.openxmlformats.org/drawingml/2006/table">
            <a:tbl>
              <a:tblPr/>
              <a:tblGrid>
                <a:gridCol w="1211262"/>
                <a:gridCol w="1039813"/>
                <a:gridCol w="979487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8-bit 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78" name="Rectangle 114"/>
          <p:cNvSpPr>
            <a:spLocks noChangeArrowheads="1"/>
          </p:cNvSpPr>
          <p:nvPr/>
        </p:nvSpPr>
        <p:spPr bwMode="auto">
          <a:xfrm>
            <a:off x="457200" y="1143000"/>
            <a:ext cx="492125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Positive numbers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Signed value = Unsigned value</a:t>
            </a:r>
          </a:p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Negative numbers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Signed value = Unsigned value - 2</a:t>
            </a:r>
            <a:r>
              <a:rPr lang="en-US" sz="2000" i="1" baseline="30000"/>
              <a:t>n</a:t>
            </a:r>
            <a:endParaRPr lang="en-US" sz="2000"/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 i="1"/>
              <a:t>n</a:t>
            </a:r>
            <a:r>
              <a:rPr lang="en-US" sz="2000"/>
              <a:t> = number of bits</a:t>
            </a:r>
          </a:p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Negative weight for MSB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Another way to obtain the signed value is to assign a negative weight to most-significant bit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endParaRPr lang="en-US" sz="2000"/>
          </a:p>
          <a:p>
            <a:pPr marL="798513" lvl="1" indent="-336550">
              <a:spcBef>
                <a:spcPct val="40000"/>
              </a:spcBef>
              <a:buFont typeface="Wingdings" pitchFamily="2" charset="2"/>
              <a:buNone/>
            </a:pPr>
            <a:endParaRPr lang="en-US" sz="2000"/>
          </a:p>
          <a:p>
            <a:pPr marL="798513" lvl="1" indent="-336550">
              <a:spcBef>
                <a:spcPct val="40000"/>
              </a:spcBef>
              <a:buFont typeface="Wingdings" pitchFamily="2" charset="2"/>
              <a:buNone/>
            </a:pPr>
            <a:r>
              <a:rPr lang="en-US" sz="2000"/>
              <a:t>= -128 + 32 + 16 + 4 = -76</a:t>
            </a:r>
          </a:p>
        </p:txBody>
      </p:sp>
      <p:grpSp>
        <p:nvGrpSpPr>
          <p:cNvPr id="190717" name="Group 253"/>
          <p:cNvGrpSpPr>
            <a:grpSpLocks/>
          </p:cNvGrpSpPr>
          <p:nvPr/>
        </p:nvGrpSpPr>
        <p:grpSpPr bwMode="auto">
          <a:xfrm>
            <a:off x="1216025" y="5024438"/>
            <a:ext cx="2895600" cy="766762"/>
            <a:chOff x="812" y="2704"/>
            <a:chExt cx="1824" cy="483"/>
          </a:xfrm>
        </p:grpSpPr>
        <p:sp>
          <p:nvSpPr>
            <p:cNvPr id="19066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812" y="2704"/>
              <a:ext cx="1824" cy="48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69" name="Freeform 205"/>
            <p:cNvSpPr>
              <a:spLocks/>
            </p:cNvSpPr>
            <p:nvPr/>
          </p:nvSpPr>
          <p:spPr bwMode="auto">
            <a:xfrm>
              <a:off x="876" y="2926"/>
              <a:ext cx="243" cy="32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43" y="32"/>
                </a:cxn>
                <a:cxn ang="0">
                  <a:pos x="215" y="0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0" name="Freeform 206"/>
            <p:cNvSpPr>
              <a:spLocks/>
            </p:cNvSpPr>
            <p:nvPr/>
          </p:nvSpPr>
          <p:spPr bwMode="auto">
            <a:xfrm>
              <a:off x="1091" y="2779"/>
              <a:ext cx="28" cy="179"/>
            </a:xfrm>
            <a:custGeom>
              <a:avLst/>
              <a:gdLst/>
              <a:ahLst/>
              <a:cxnLst>
                <a:cxn ang="0">
                  <a:pos x="28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8" y="17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1" name="Rectangle 207"/>
            <p:cNvSpPr>
              <a:spLocks noChangeArrowheads="1"/>
            </p:cNvSpPr>
            <p:nvPr/>
          </p:nvSpPr>
          <p:spPr bwMode="auto">
            <a:xfrm>
              <a:off x="876" y="277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2" name="Rectangle 208"/>
            <p:cNvSpPr>
              <a:spLocks noChangeArrowheads="1"/>
            </p:cNvSpPr>
            <p:nvPr/>
          </p:nvSpPr>
          <p:spPr bwMode="auto">
            <a:xfrm>
              <a:off x="950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0673" name="Freeform 209"/>
            <p:cNvSpPr>
              <a:spLocks/>
            </p:cNvSpPr>
            <p:nvPr/>
          </p:nvSpPr>
          <p:spPr bwMode="auto">
            <a:xfrm>
              <a:off x="1083" y="2926"/>
              <a:ext cx="235" cy="32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35" y="32"/>
                </a:cxn>
                <a:cxn ang="0">
                  <a:pos x="208" y="0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4" name="Freeform 210"/>
            <p:cNvSpPr>
              <a:spLocks/>
            </p:cNvSpPr>
            <p:nvPr/>
          </p:nvSpPr>
          <p:spPr bwMode="auto">
            <a:xfrm>
              <a:off x="1291" y="2779"/>
              <a:ext cx="27" cy="179"/>
            </a:xfrm>
            <a:custGeom>
              <a:avLst/>
              <a:gdLst/>
              <a:ahLst/>
              <a:cxnLst>
                <a:cxn ang="0">
                  <a:pos x="27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7" y="32"/>
                </a:cxn>
                <a:cxn ang="0">
                  <a:pos x="27" y="17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5" name="Rectangle 211"/>
            <p:cNvSpPr>
              <a:spLocks noChangeArrowheads="1"/>
            </p:cNvSpPr>
            <p:nvPr/>
          </p:nvSpPr>
          <p:spPr bwMode="auto">
            <a:xfrm>
              <a:off x="108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6" name="Rectangle 212"/>
            <p:cNvSpPr>
              <a:spLocks noChangeArrowheads="1"/>
            </p:cNvSpPr>
            <p:nvPr/>
          </p:nvSpPr>
          <p:spPr bwMode="auto">
            <a:xfrm>
              <a:off x="1152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0677" name="Freeform 213"/>
            <p:cNvSpPr>
              <a:spLocks/>
            </p:cNvSpPr>
            <p:nvPr/>
          </p:nvSpPr>
          <p:spPr bwMode="auto">
            <a:xfrm>
              <a:off x="1291" y="2926"/>
              <a:ext cx="233" cy="32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0"/>
                </a:cxn>
                <a:cxn ang="0">
                  <a:pos x="27" y="32"/>
                </a:cxn>
                <a:cxn ang="0">
                  <a:pos x="233" y="32"/>
                </a:cxn>
                <a:cxn ang="0">
                  <a:pos x="207" y="0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8" name="Freeform 214"/>
            <p:cNvSpPr>
              <a:spLocks/>
            </p:cNvSpPr>
            <p:nvPr/>
          </p:nvSpPr>
          <p:spPr bwMode="auto">
            <a:xfrm>
              <a:off x="1498" y="2779"/>
              <a:ext cx="26" cy="179"/>
            </a:xfrm>
            <a:custGeom>
              <a:avLst/>
              <a:gdLst/>
              <a:ahLst/>
              <a:cxnLst>
                <a:cxn ang="0">
                  <a:pos x="26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6" y="32"/>
                </a:cxn>
                <a:cxn ang="0">
                  <a:pos x="26" y="17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9" name="Rectangle 215"/>
            <p:cNvSpPr>
              <a:spLocks noChangeArrowheads="1"/>
            </p:cNvSpPr>
            <p:nvPr/>
          </p:nvSpPr>
          <p:spPr bwMode="auto">
            <a:xfrm>
              <a:off x="129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0" name="Rectangle 216"/>
            <p:cNvSpPr>
              <a:spLocks noChangeArrowheads="1"/>
            </p:cNvSpPr>
            <p:nvPr/>
          </p:nvSpPr>
          <p:spPr bwMode="auto">
            <a:xfrm>
              <a:off x="1360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0681" name="Freeform 217"/>
            <p:cNvSpPr>
              <a:spLocks/>
            </p:cNvSpPr>
            <p:nvPr/>
          </p:nvSpPr>
          <p:spPr bwMode="auto">
            <a:xfrm>
              <a:off x="1498" y="2926"/>
              <a:ext cx="233" cy="32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0" y="0"/>
                </a:cxn>
                <a:cxn ang="0">
                  <a:pos x="26" y="32"/>
                </a:cxn>
                <a:cxn ang="0">
                  <a:pos x="233" y="32"/>
                </a:cxn>
                <a:cxn ang="0">
                  <a:pos x="205" y="0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2" name="Freeform 218"/>
            <p:cNvSpPr>
              <a:spLocks/>
            </p:cNvSpPr>
            <p:nvPr/>
          </p:nvSpPr>
          <p:spPr bwMode="auto">
            <a:xfrm>
              <a:off x="1703" y="2779"/>
              <a:ext cx="28" cy="179"/>
            </a:xfrm>
            <a:custGeom>
              <a:avLst/>
              <a:gdLst/>
              <a:ahLst/>
              <a:cxnLst>
                <a:cxn ang="0">
                  <a:pos x="28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8" y="17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3" name="Rectangle 219"/>
            <p:cNvSpPr>
              <a:spLocks noChangeArrowheads="1"/>
            </p:cNvSpPr>
            <p:nvPr/>
          </p:nvSpPr>
          <p:spPr bwMode="auto">
            <a:xfrm>
              <a:off x="1498" y="277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4" name="Rectangle 220"/>
            <p:cNvSpPr>
              <a:spLocks noChangeArrowheads="1"/>
            </p:cNvSpPr>
            <p:nvPr/>
          </p:nvSpPr>
          <p:spPr bwMode="auto">
            <a:xfrm>
              <a:off x="1567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0685" name="Freeform 221"/>
            <p:cNvSpPr>
              <a:spLocks/>
            </p:cNvSpPr>
            <p:nvPr/>
          </p:nvSpPr>
          <p:spPr bwMode="auto">
            <a:xfrm>
              <a:off x="1703" y="2926"/>
              <a:ext cx="236" cy="32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36" y="32"/>
                </a:cxn>
                <a:cxn ang="0">
                  <a:pos x="208" y="0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6" name="Freeform 222"/>
            <p:cNvSpPr>
              <a:spLocks/>
            </p:cNvSpPr>
            <p:nvPr/>
          </p:nvSpPr>
          <p:spPr bwMode="auto">
            <a:xfrm>
              <a:off x="1911" y="2779"/>
              <a:ext cx="28" cy="179"/>
            </a:xfrm>
            <a:custGeom>
              <a:avLst/>
              <a:gdLst/>
              <a:ahLst/>
              <a:cxnLst>
                <a:cxn ang="0">
                  <a:pos x="28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8" y="17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7" name="Rectangle 223"/>
            <p:cNvSpPr>
              <a:spLocks noChangeArrowheads="1"/>
            </p:cNvSpPr>
            <p:nvPr/>
          </p:nvSpPr>
          <p:spPr bwMode="auto">
            <a:xfrm>
              <a:off x="170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8" name="Rectangle 224"/>
            <p:cNvSpPr>
              <a:spLocks noChangeArrowheads="1"/>
            </p:cNvSpPr>
            <p:nvPr/>
          </p:nvSpPr>
          <p:spPr bwMode="auto">
            <a:xfrm>
              <a:off x="1772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0689" name="Freeform 225"/>
            <p:cNvSpPr>
              <a:spLocks/>
            </p:cNvSpPr>
            <p:nvPr/>
          </p:nvSpPr>
          <p:spPr bwMode="auto">
            <a:xfrm>
              <a:off x="1911" y="2926"/>
              <a:ext cx="233" cy="32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33" y="32"/>
                </a:cxn>
                <a:cxn ang="0">
                  <a:pos x="207" y="0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0" name="Freeform 226"/>
            <p:cNvSpPr>
              <a:spLocks/>
            </p:cNvSpPr>
            <p:nvPr/>
          </p:nvSpPr>
          <p:spPr bwMode="auto">
            <a:xfrm>
              <a:off x="2118" y="2779"/>
              <a:ext cx="26" cy="179"/>
            </a:xfrm>
            <a:custGeom>
              <a:avLst/>
              <a:gdLst/>
              <a:ahLst/>
              <a:cxnLst>
                <a:cxn ang="0">
                  <a:pos x="26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6" y="32"/>
                </a:cxn>
                <a:cxn ang="0">
                  <a:pos x="26" y="17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1" name="Rectangle 227"/>
            <p:cNvSpPr>
              <a:spLocks noChangeArrowheads="1"/>
            </p:cNvSpPr>
            <p:nvPr/>
          </p:nvSpPr>
          <p:spPr bwMode="auto">
            <a:xfrm>
              <a:off x="191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2" name="Rectangle 228"/>
            <p:cNvSpPr>
              <a:spLocks noChangeArrowheads="1"/>
            </p:cNvSpPr>
            <p:nvPr/>
          </p:nvSpPr>
          <p:spPr bwMode="auto">
            <a:xfrm>
              <a:off x="1980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0693" name="Freeform 229"/>
            <p:cNvSpPr>
              <a:spLocks/>
            </p:cNvSpPr>
            <p:nvPr/>
          </p:nvSpPr>
          <p:spPr bwMode="auto">
            <a:xfrm>
              <a:off x="2118" y="2926"/>
              <a:ext cx="233" cy="32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6" y="32"/>
                </a:cxn>
                <a:cxn ang="0">
                  <a:pos x="233" y="32"/>
                </a:cxn>
                <a:cxn ang="0">
                  <a:pos x="206" y="0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4" name="Freeform 230"/>
            <p:cNvSpPr>
              <a:spLocks/>
            </p:cNvSpPr>
            <p:nvPr/>
          </p:nvSpPr>
          <p:spPr bwMode="auto">
            <a:xfrm>
              <a:off x="2324" y="2779"/>
              <a:ext cx="27" cy="179"/>
            </a:xfrm>
            <a:custGeom>
              <a:avLst/>
              <a:gdLst/>
              <a:ahLst/>
              <a:cxnLst>
                <a:cxn ang="0">
                  <a:pos x="27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7" y="32"/>
                </a:cxn>
                <a:cxn ang="0">
                  <a:pos x="27" y="17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5" name="Rectangle 231"/>
            <p:cNvSpPr>
              <a:spLocks noChangeArrowheads="1"/>
            </p:cNvSpPr>
            <p:nvPr/>
          </p:nvSpPr>
          <p:spPr bwMode="auto">
            <a:xfrm>
              <a:off x="2118" y="277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6" name="Rectangle 232"/>
            <p:cNvSpPr>
              <a:spLocks noChangeArrowheads="1"/>
            </p:cNvSpPr>
            <p:nvPr/>
          </p:nvSpPr>
          <p:spPr bwMode="auto">
            <a:xfrm>
              <a:off x="2187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0697" name="Freeform 233"/>
            <p:cNvSpPr>
              <a:spLocks/>
            </p:cNvSpPr>
            <p:nvPr/>
          </p:nvSpPr>
          <p:spPr bwMode="auto">
            <a:xfrm>
              <a:off x="2324" y="2926"/>
              <a:ext cx="235" cy="32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0"/>
                </a:cxn>
                <a:cxn ang="0">
                  <a:pos x="27" y="32"/>
                </a:cxn>
                <a:cxn ang="0">
                  <a:pos x="235" y="32"/>
                </a:cxn>
                <a:cxn ang="0">
                  <a:pos x="207" y="0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8" name="Freeform 234"/>
            <p:cNvSpPr>
              <a:spLocks/>
            </p:cNvSpPr>
            <p:nvPr/>
          </p:nvSpPr>
          <p:spPr bwMode="auto">
            <a:xfrm>
              <a:off x="2531" y="2779"/>
              <a:ext cx="28" cy="179"/>
            </a:xfrm>
            <a:custGeom>
              <a:avLst/>
              <a:gdLst/>
              <a:ahLst/>
              <a:cxnLst>
                <a:cxn ang="0">
                  <a:pos x="28" y="179"/>
                </a:cxn>
                <a:cxn ang="0">
                  <a:pos x="0" y="147"/>
                </a:cxn>
                <a:cxn ang="0">
                  <a:pos x="0" y="0"/>
                </a:cxn>
                <a:cxn ang="0">
                  <a:pos x="28" y="32"/>
                </a:cxn>
                <a:cxn ang="0">
                  <a:pos x="28" y="17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9" name="Rectangle 235"/>
            <p:cNvSpPr>
              <a:spLocks noChangeArrowheads="1"/>
            </p:cNvSpPr>
            <p:nvPr/>
          </p:nvSpPr>
          <p:spPr bwMode="auto">
            <a:xfrm>
              <a:off x="2324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700" name="Rectangle 236"/>
            <p:cNvSpPr>
              <a:spLocks noChangeArrowheads="1"/>
            </p:cNvSpPr>
            <p:nvPr/>
          </p:nvSpPr>
          <p:spPr bwMode="auto">
            <a:xfrm>
              <a:off x="2394" y="2780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0701" name="Rectangle 237"/>
            <p:cNvSpPr>
              <a:spLocks noChangeArrowheads="1"/>
            </p:cNvSpPr>
            <p:nvPr/>
          </p:nvSpPr>
          <p:spPr bwMode="auto">
            <a:xfrm>
              <a:off x="875" y="3024"/>
              <a:ext cx="1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-128</a:t>
              </a:r>
              <a:endParaRPr lang="en-US"/>
            </a:p>
          </p:txBody>
        </p:sp>
        <p:sp>
          <p:nvSpPr>
            <p:cNvPr id="190703" name="Rectangle 239"/>
            <p:cNvSpPr>
              <a:spLocks noChangeArrowheads="1"/>
            </p:cNvSpPr>
            <p:nvPr/>
          </p:nvSpPr>
          <p:spPr bwMode="auto">
            <a:xfrm>
              <a:off x="1149" y="3024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64</a:t>
              </a:r>
              <a:endParaRPr lang="en-US"/>
            </a:p>
          </p:txBody>
        </p:sp>
        <p:sp>
          <p:nvSpPr>
            <p:cNvPr id="190705" name="Rectangle 241"/>
            <p:cNvSpPr>
              <a:spLocks noChangeArrowheads="1"/>
            </p:cNvSpPr>
            <p:nvPr/>
          </p:nvSpPr>
          <p:spPr bwMode="auto">
            <a:xfrm>
              <a:off x="1355" y="3024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32</a:t>
              </a:r>
              <a:endParaRPr lang="en-US"/>
            </a:p>
          </p:txBody>
        </p:sp>
        <p:sp>
          <p:nvSpPr>
            <p:cNvPr id="190707" name="Rectangle 243"/>
            <p:cNvSpPr>
              <a:spLocks noChangeArrowheads="1"/>
            </p:cNvSpPr>
            <p:nvPr/>
          </p:nvSpPr>
          <p:spPr bwMode="auto">
            <a:xfrm>
              <a:off x="1561" y="3024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16</a:t>
              </a:r>
              <a:endParaRPr lang="en-US"/>
            </a:p>
          </p:txBody>
        </p:sp>
        <p:sp>
          <p:nvSpPr>
            <p:cNvPr id="190709" name="Rectangle 245"/>
            <p:cNvSpPr>
              <a:spLocks noChangeArrowheads="1"/>
            </p:cNvSpPr>
            <p:nvPr/>
          </p:nvSpPr>
          <p:spPr bwMode="auto">
            <a:xfrm>
              <a:off x="1775" y="302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/>
            </a:p>
          </p:txBody>
        </p:sp>
        <p:sp>
          <p:nvSpPr>
            <p:cNvPr id="190711" name="Rectangle 247"/>
            <p:cNvSpPr>
              <a:spLocks noChangeArrowheads="1"/>
            </p:cNvSpPr>
            <p:nvPr/>
          </p:nvSpPr>
          <p:spPr bwMode="auto">
            <a:xfrm>
              <a:off x="1996" y="302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/>
            </a:p>
          </p:txBody>
        </p:sp>
        <p:sp>
          <p:nvSpPr>
            <p:cNvPr id="190713" name="Rectangle 249"/>
            <p:cNvSpPr>
              <a:spLocks noChangeArrowheads="1"/>
            </p:cNvSpPr>
            <p:nvPr/>
          </p:nvSpPr>
          <p:spPr bwMode="auto">
            <a:xfrm>
              <a:off x="2203" y="302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/>
            </a:p>
          </p:txBody>
        </p:sp>
        <p:sp>
          <p:nvSpPr>
            <p:cNvPr id="190715" name="Rectangle 251"/>
            <p:cNvSpPr>
              <a:spLocks noChangeArrowheads="1"/>
            </p:cNvSpPr>
            <p:nvPr/>
          </p:nvSpPr>
          <p:spPr bwMode="auto">
            <a:xfrm>
              <a:off x="2410" y="302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  <a:p>
            <a:r>
              <a:rPr lang="en-US"/>
              <a:t>Numbering Systems</a:t>
            </a:r>
          </a:p>
          <a:p>
            <a:r>
              <a:rPr lang="en-US"/>
              <a:t>Binary &amp; Hexadecimal Numbers</a:t>
            </a:r>
          </a:p>
          <a:p>
            <a:r>
              <a:rPr lang="en-US"/>
              <a:t>Base Conversions</a:t>
            </a:r>
          </a:p>
          <a:p>
            <a:r>
              <a:rPr lang="en-US"/>
              <a:t>Integer Storage Sizes</a:t>
            </a:r>
          </a:p>
          <a:p>
            <a:r>
              <a:rPr lang="en-US"/>
              <a:t>Binary and Hexadecimal Addition</a:t>
            </a:r>
          </a:p>
          <a:p>
            <a:r>
              <a:rPr lang="en-US"/>
              <a:t>Signed Integers and 2's Complement Notation</a:t>
            </a:r>
          </a:p>
          <a:p>
            <a:r>
              <a:rPr lang="en-US"/>
              <a:t>Binary and Hexadecimal subtraction</a:t>
            </a:r>
          </a:p>
          <a:p>
            <a:r>
              <a:rPr lang="en-US"/>
              <a:t>Carry and Overflow</a:t>
            </a:r>
          </a:p>
          <a:p>
            <a:r>
              <a:rPr lang="en-US"/>
              <a:t>Character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Forming the Two's Complement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09600" y="3429000"/>
            <a:ext cx="78803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Sum of an integer and its 2's complement must be zero:</a:t>
            </a:r>
          </a:p>
          <a:p>
            <a:pPr algn="ctr">
              <a:spcBef>
                <a:spcPct val="50000"/>
              </a:spcBef>
            </a:pPr>
            <a:r>
              <a:rPr lang="en-US" sz="2100"/>
              <a:t>00100100 + 11011100 = 00000000 (8-bit sum) </a:t>
            </a:r>
            <a:r>
              <a:rPr lang="en-US" sz="2100">
                <a:sym typeface="Symbol" pitchFamily="18" charset="2"/>
              </a:rPr>
              <a:t> Ignore Carry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1289050" y="4683125"/>
            <a:ext cx="6567488" cy="1511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sym typeface="Symbol" pitchFamily="18" charset="2"/>
              </a:rPr>
              <a:t>The easiest way to obtain the 2's complement of a binary number is by starting at the LSB, leaving all the 0s unchanged, look for the first occurrence of a 1. Leave this 1 unchanged and complement all the bits after it.</a:t>
            </a:r>
          </a:p>
        </p:txBody>
      </p:sp>
      <p:graphicFrame>
        <p:nvGraphicFramePr>
          <p:cNvPr id="136237" name="Group 45"/>
          <p:cNvGraphicFramePr>
            <a:graphicFrameLocks noGrp="1"/>
          </p:cNvGraphicFramePr>
          <p:nvPr>
            <p:ph sz="half" idx="2"/>
          </p:nvPr>
        </p:nvGraphicFramePr>
        <p:xfrm>
          <a:off x="482600" y="1296988"/>
          <a:ext cx="8178800" cy="2016126"/>
        </p:xfrm>
        <a:graphic>
          <a:graphicData uri="http://schemas.openxmlformats.org/drawingml/2006/table">
            <a:tbl>
              <a:tblPr/>
              <a:tblGrid>
                <a:gridCol w="5416550"/>
                <a:gridCol w="27622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starting value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00100100 = +36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step1: reverse the bits (1's complement)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11011011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 2: add 1 to the value from step 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     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 = 2's complement representation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11011100 = -36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 Bit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28000" cy="838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/>
              <a:t>Highest bit indicates the sign. 1 = negative, 0 = positive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2209800" y="1816100"/>
          <a:ext cx="4800600" cy="2286000"/>
        </p:xfrm>
        <a:graphic>
          <a:graphicData uri="http://schemas.openxmlformats.org/presentationml/2006/ole">
            <p:oleObj spid="_x0000_s135172" name="VISIO" r:id="rId3" imgW="2806200" imgH="1200240" progId="Visio.Drawing.6">
              <p:embed/>
            </p:oleObj>
          </a:graphicData>
        </a:graphic>
      </p:graphicFrame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4292600"/>
            <a:ext cx="7620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If highest digit of a hexadecimal is &gt; 7, the value is negative</a:t>
            </a:r>
          </a:p>
          <a:p>
            <a:pPr>
              <a:spcBef>
                <a:spcPct val="50000"/>
              </a:spcBef>
            </a:pPr>
            <a:r>
              <a:rPr lang="en-US" sz="2000"/>
              <a:t>Examples: 8A and C5 are negative bytes</a:t>
            </a:r>
          </a:p>
          <a:p>
            <a:pPr>
              <a:spcBef>
                <a:spcPct val="50000"/>
              </a:spcBef>
            </a:pPr>
            <a:r>
              <a:rPr lang="en-US" sz="2000"/>
              <a:t>A21F and 9D03 are negative words</a:t>
            </a:r>
          </a:p>
          <a:p>
            <a:pPr>
              <a:spcBef>
                <a:spcPct val="50000"/>
              </a:spcBef>
            </a:pPr>
            <a:r>
              <a:rPr lang="en-US" sz="2000"/>
              <a:t>B1C42A00 is a negative double-word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 Extension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Step 1: Move the number into the lower-significant bits</a:t>
            </a:r>
          </a:p>
          <a:p>
            <a:pPr>
              <a:buFont typeface="Wingdings" pitchFamily="2" charset="2"/>
              <a:buNone/>
            </a:pPr>
            <a:r>
              <a:rPr lang="en-US"/>
              <a:t>Step 2: Fill all the remaining higher bits with the sign bit</a:t>
            </a:r>
          </a:p>
          <a:p>
            <a:r>
              <a:rPr lang="en-US"/>
              <a:t>This will ensure that both magnitude and sign are correct</a:t>
            </a:r>
          </a:p>
          <a:p>
            <a:r>
              <a:rPr lang="en-US"/>
              <a:t>Examples</a:t>
            </a:r>
          </a:p>
          <a:p>
            <a:pPr lvl="1"/>
            <a:r>
              <a:rPr lang="en-US"/>
              <a:t>Sign-Extend 10110011 to 16 bits</a:t>
            </a:r>
          </a:p>
          <a:p>
            <a:pPr lvl="1"/>
            <a:endParaRPr lang="en-US"/>
          </a:p>
          <a:p>
            <a:pPr lvl="1"/>
            <a:r>
              <a:rPr lang="en-US"/>
              <a:t>Sign-Extend 01100010 to 16 bits</a:t>
            </a:r>
          </a:p>
          <a:p>
            <a:pPr lvl="1"/>
            <a:endParaRPr lang="en-US"/>
          </a:p>
          <a:p>
            <a:pPr>
              <a:spcBef>
                <a:spcPct val="60000"/>
              </a:spcBef>
            </a:pPr>
            <a:r>
              <a:rPr lang="en-US"/>
              <a:t>Infinite 0s can be added to the left of a positive number</a:t>
            </a:r>
          </a:p>
          <a:p>
            <a:r>
              <a:rPr lang="en-US"/>
              <a:t>Infinite 1s can be added to the left of a negative number</a:t>
            </a:r>
          </a:p>
          <a:p>
            <a:pPr lvl="1"/>
            <a:endParaRPr lang="en-US"/>
          </a:p>
        </p:txBody>
      </p: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1346200" y="3486150"/>
            <a:ext cx="7027863" cy="576263"/>
            <a:chOff x="485" y="2269"/>
            <a:chExt cx="4427" cy="363"/>
          </a:xfrm>
        </p:grpSpPr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10110011 = -77</a:t>
              </a:r>
            </a:p>
          </p:txBody>
        </p:sp>
        <p:sp>
          <p:nvSpPr>
            <p:cNvPr id="187396" name="Text Box 4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11111111 10110011 = -77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0" name="AutoShape 8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1" name="Arc 9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G0" fmla="+- 20624 0 0"/>
                <a:gd name="G1" fmla="+- 0 0 0"/>
                <a:gd name="G2" fmla="+- 21600 0 0"/>
                <a:gd name="T0" fmla="*/ 41694 w 41694"/>
                <a:gd name="T1" fmla="*/ 4757 h 21600"/>
                <a:gd name="T2" fmla="*/ 0 w 41694"/>
                <a:gd name="T3" fmla="*/ 6421 h 21600"/>
                <a:gd name="T4" fmla="*/ 20624 w 4169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3" name="AutoShape 11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05" name="Group 13"/>
          <p:cNvGrpSpPr>
            <a:grpSpLocks/>
          </p:cNvGrpSpPr>
          <p:nvPr/>
        </p:nvGrpSpPr>
        <p:grpSpPr bwMode="auto">
          <a:xfrm>
            <a:off x="1346200" y="4351338"/>
            <a:ext cx="7027863" cy="576262"/>
            <a:chOff x="485" y="2269"/>
            <a:chExt cx="4427" cy="363"/>
          </a:xfrm>
        </p:grpSpPr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01100010 = +98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00000000 01100010 = +98</a:t>
              </a:r>
            </a:p>
          </p:txBody>
        </p:sp>
        <p:sp>
          <p:nvSpPr>
            <p:cNvPr id="187408" name="Oval 1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9" name="AutoShape 17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0" name="Arc 18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G0" fmla="+- 20624 0 0"/>
                <a:gd name="G1" fmla="+- 0 0 0"/>
                <a:gd name="G2" fmla="+- 21600 0 0"/>
                <a:gd name="T0" fmla="*/ 41694 w 41694"/>
                <a:gd name="T1" fmla="*/ 4757 h 21600"/>
                <a:gd name="T2" fmla="*/ 0 w 41694"/>
                <a:gd name="T3" fmla="*/ 6421 h 21600"/>
                <a:gd name="T4" fmla="*/ 20624 w 4169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1" name="AutoShape 19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Two's Complement of a Hexadecimal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9838"/>
            <a:ext cx="8229600" cy="5046662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/>
              <a:t>To form the two's complement of a hexadecimal</a:t>
            </a:r>
          </a:p>
          <a:p>
            <a:pPr lvl="1">
              <a:spcBef>
                <a:spcPct val="60000"/>
              </a:spcBef>
            </a:pPr>
            <a:r>
              <a:rPr lang="en-US"/>
              <a:t>Subtract each hexadecimal digit from 15</a:t>
            </a:r>
          </a:p>
          <a:p>
            <a:pPr lvl="1">
              <a:spcBef>
                <a:spcPct val="60000"/>
              </a:spcBef>
            </a:pPr>
            <a:r>
              <a:rPr lang="en-US"/>
              <a:t>Add 1</a:t>
            </a:r>
          </a:p>
          <a:p>
            <a:pPr>
              <a:spcBef>
                <a:spcPct val="60000"/>
              </a:spcBef>
            </a:pPr>
            <a:r>
              <a:rPr lang="en-US">
                <a:solidFill>
                  <a:srgbClr val="FF0000"/>
                </a:solidFill>
              </a:rPr>
              <a:t>Examples:</a:t>
            </a:r>
          </a:p>
          <a:p>
            <a:pPr lvl="1">
              <a:spcBef>
                <a:spcPct val="60000"/>
              </a:spcBef>
            </a:pPr>
            <a:r>
              <a:rPr lang="en-US"/>
              <a:t>2's complement of </a:t>
            </a:r>
            <a:r>
              <a:rPr lang="en-US">
                <a:solidFill>
                  <a:srgbClr val="000099"/>
                </a:solidFill>
              </a:rPr>
              <a:t>6A3D</a:t>
            </a:r>
            <a:r>
              <a:rPr lang="en-US"/>
              <a:t> = 95C3</a:t>
            </a:r>
          </a:p>
          <a:p>
            <a:pPr lvl="1">
              <a:spcBef>
                <a:spcPct val="60000"/>
              </a:spcBef>
            </a:pPr>
            <a:r>
              <a:rPr lang="en-US"/>
              <a:t>2's complement of </a:t>
            </a:r>
            <a:r>
              <a:rPr lang="en-US">
                <a:solidFill>
                  <a:srgbClr val="000099"/>
                </a:solidFill>
              </a:rPr>
              <a:t>92F0</a:t>
            </a:r>
            <a:r>
              <a:rPr lang="en-US"/>
              <a:t>  = 6D10</a:t>
            </a:r>
          </a:p>
          <a:p>
            <a:pPr lvl="1">
              <a:spcBef>
                <a:spcPct val="60000"/>
              </a:spcBef>
            </a:pPr>
            <a:r>
              <a:rPr lang="en-US"/>
              <a:t>2's complement of </a:t>
            </a:r>
            <a:r>
              <a:rPr lang="en-US">
                <a:solidFill>
                  <a:srgbClr val="000099"/>
                </a:solidFill>
              </a:rPr>
              <a:t>FFFF</a:t>
            </a:r>
            <a:r>
              <a:rPr lang="en-US"/>
              <a:t> = 0001 </a:t>
            </a:r>
          </a:p>
          <a:p>
            <a:pPr>
              <a:spcBef>
                <a:spcPct val="60000"/>
              </a:spcBef>
            </a:pPr>
            <a:r>
              <a:rPr lang="en-US"/>
              <a:t>No need to convert hexadecimal to binary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Two's Complement of a Hexadecimal</a:t>
            </a: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Start at the least significant digit, leaving all the 0s unchanged, look for the first occurrence of a non-zero digit.</a:t>
            </a:r>
          </a:p>
          <a:p>
            <a:r>
              <a:rPr lang="en-US">
                <a:sym typeface="Symbol" pitchFamily="18" charset="2"/>
              </a:rPr>
              <a:t> Subtract this digit from 16.</a:t>
            </a:r>
          </a:p>
          <a:p>
            <a:r>
              <a:rPr lang="en-US">
                <a:sym typeface="Symbol" pitchFamily="18" charset="2"/>
              </a:rPr>
              <a:t>Then subtract all remaining digits from 15.</a:t>
            </a:r>
          </a:p>
          <a:p>
            <a:pPr>
              <a:spcBef>
                <a:spcPct val="60000"/>
              </a:spcBef>
            </a:pPr>
            <a:r>
              <a:rPr lang="en-US">
                <a:solidFill>
                  <a:srgbClr val="FF0000"/>
                </a:solidFill>
              </a:rPr>
              <a:t>Examples:</a:t>
            </a:r>
          </a:p>
          <a:p>
            <a:pPr lvl="1">
              <a:spcBef>
                <a:spcPct val="60000"/>
              </a:spcBef>
            </a:pPr>
            <a:r>
              <a:rPr lang="en-US"/>
              <a:t>2's complement of </a:t>
            </a:r>
            <a:r>
              <a:rPr lang="en-US">
                <a:solidFill>
                  <a:srgbClr val="000099"/>
                </a:solidFill>
              </a:rPr>
              <a:t>6A3D</a:t>
            </a:r>
            <a:r>
              <a:rPr lang="en-US"/>
              <a:t> = 95C3</a:t>
            </a:r>
          </a:p>
          <a:p>
            <a:pPr lvl="1">
              <a:spcBef>
                <a:spcPct val="60000"/>
              </a:spcBef>
            </a:pPr>
            <a:r>
              <a:rPr lang="en-US"/>
              <a:t>2's complement of </a:t>
            </a:r>
            <a:r>
              <a:rPr lang="en-US">
                <a:solidFill>
                  <a:srgbClr val="000099"/>
                </a:solidFill>
              </a:rPr>
              <a:t>92F0</a:t>
            </a:r>
            <a:r>
              <a:rPr lang="en-US"/>
              <a:t>  = 6D10</a:t>
            </a:r>
          </a:p>
          <a:p>
            <a:pPr lvl="1">
              <a:spcBef>
                <a:spcPct val="60000"/>
              </a:spcBef>
            </a:pPr>
            <a:r>
              <a:rPr lang="en-US"/>
              <a:t>2's complement of </a:t>
            </a:r>
            <a:r>
              <a:rPr lang="en-US">
                <a:solidFill>
                  <a:srgbClr val="000099"/>
                </a:solidFill>
              </a:rPr>
              <a:t>FFFF</a:t>
            </a:r>
            <a:r>
              <a:rPr lang="en-US"/>
              <a:t> = 0001</a:t>
            </a:r>
            <a:endParaRPr lang="en-US">
              <a:sym typeface="Symbol" pitchFamily="18" charset="2"/>
            </a:endParaRPr>
          </a:p>
          <a:p>
            <a:pPr lvl="1"/>
            <a:endParaRPr lang="en-US">
              <a:sym typeface="Symbol" pitchFamily="18" charset="2"/>
            </a:endParaRPr>
          </a:p>
          <a:p>
            <a:endParaRPr lang="en-US"/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5378450" y="4005263"/>
            <a:ext cx="127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</a:t>
            </a:r>
            <a:r>
              <a:rPr lang="en-US">
                <a:solidFill>
                  <a:srgbClr val="FF0000"/>
                </a:solidFill>
              </a:rPr>
              <a:t>F F F 16</a:t>
            </a:r>
          </a:p>
          <a:p>
            <a:pPr>
              <a:buFontTx/>
              <a:buChar char="-"/>
            </a:pPr>
            <a:r>
              <a:rPr lang="en-US"/>
              <a:t>  </a:t>
            </a:r>
            <a:r>
              <a:rPr lang="en-US">
                <a:solidFill>
                  <a:srgbClr val="000099"/>
                </a:solidFill>
              </a:rPr>
              <a:t>6 A 3   D</a:t>
            </a:r>
          </a:p>
          <a:p>
            <a:r>
              <a:rPr lang="en-US"/>
              <a:t>--------------</a:t>
            </a:r>
          </a:p>
          <a:p>
            <a:r>
              <a:rPr lang="en-US"/>
              <a:t>    9 5 C 3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7164388" y="4005263"/>
            <a:ext cx="125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</a:t>
            </a:r>
            <a:r>
              <a:rPr lang="en-US">
                <a:solidFill>
                  <a:srgbClr val="FF0000"/>
                </a:solidFill>
              </a:rPr>
              <a:t>F F 16</a:t>
            </a:r>
            <a:r>
              <a:rPr lang="en-US"/>
              <a:t> </a:t>
            </a:r>
          </a:p>
          <a:p>
            <a:pPr>
              <a:buFontTx/>
              <a:buChar char="-"/>
            </a:pPr>
            <a:r>
              <a:rPr lang="en-US"/>
              <a:t>  </a:t>
            </a:r>
            <a:r>
              <a:rPr lang="en-US">
                <a:solidFill>
                  <a:srgbClr val="000099"/>
                </a:solidFill>
              </a:rPr>
              <a:t>9 2   F 0</a:t>
            </a:r>
          </a:p>
          <a:p>
            <a:r>
              <a:rPr lang="en-US"/>
              <a:t>--------------</a:t>
            </a:r>
          </a:p>
          <a:p>
            <a:r>
              <a:rPr lang="en-US"/>
              <a:t>    6 D 1 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Subtraction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124325" algn="l"/>
              </a:tabLst>
            </a:pPr>
            <a:r>
              <a:rPr lang="en-US"/>
              <a:t>When subtracting A – B, convert B to its 2's complement</a:t>
            </a:r>
          </a:p>
          <a:p>
            <a:pPr>
              <a:tabLst>
                <a:tab pos="4124325" algn="l"/>
              </a:tabLst>
            </a:pPr>
            <a:r>
              <a:rPr lang="en-US"/>
              <a:t>Add A to (–B)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en-US"/>
              <a:t>	 0 0 0 0 1 1 0 0	0 0 0 0 1 1 0 0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en-US"/>
              <a:t>	 0 0 0 0 0 0 1 0	</a:t>
            </a:r>
            <a:r>
              <a:rPr lang="en-US">
                <a:solidFill>
                  <a:srgbClr val="FF0000"/>
                </a:solidFill>
              </a:rPr>
              <a:t>1 1 1 1 1 1 1 0</a:t>
            </a:r>
            <a:r>
              <a:rPr lang="en-US"/>
              <a:t>  </a:t>
            </a:r>
            <a:r>
              <a:rPr lang="en-US" sz="1800"/>
              <a:t>(2's complement)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en-US"/>
              <a:t>	 0 0 0 0 1 0 1 0	0 0 0 0 1 0 1 0  </a:t>
            </a:r>
            <a:r>
              <a:rPr lang="en-US" sz="1800"/>
              <a:t>(same result)</a:t>
            </a:r>
          </a:p>
          <a:p>
            <a:pPr>
              <a:tabLst>
                <a:tab pos="4124325" algn="l"/>
              </a:tabLst>
            </a:pPr>
            <a:r>
              <a:rPr lang="en-US"/>
              <a:t>Carry is ignored, because</a:t>
            </a:r>
          </a:p>
          <a:p>
            <a:pPr lvl="1">
              <a:tabLst>
                <a:tab pos="4124325" algn="l"/>
              </a:tabLst>
            </a:pPr>
            <a:r>
              <a:rPr lang="en-US"/>
              <a:t>Negative number is sign-extended with 1's</a:t>
            </a:r>
          </a:p>
          <a:p>
            <a:pPr lvl="1">
              <a:tabLst>
                <a:tab pos="4124325" algn="l"/>
              </a:tabLst>
            </a:pPr>
            <a:r>
              <a:rPr lang="en-US"/>
              <a:t>You can imagine infinite 1's to the left of a negative number</a:t>
            </a:r>
          </a:p>
          <a:p>
            <a:pPr lvl="1">
              <a:tabLst>
                <a:tab pos="4124325" algn="l"/>
              </a:tabLst>
            </a:pPr>
            <a:r>
              <a:rPr lang="en-US"/>
              <a:t>Adding the carry to the extended 1's produces extended zeros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885825" y="3141663"/>
            <a:ext cx="213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4572000" y="314166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1863725" y="5618163"/>
            <a:ext cx="5722938" cy="587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Practice: Subtract 00100101 from 01101001.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596900" y="23923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–</a:t>
            </a: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4284663" y="2449513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+</a:t>
            </a:r>
          </a:p>
        </p:txBody>
      </p:sp>
      <p:sp>
        <p:nvSpPr>
          <p:cNvPr id="137226" name="AutoShape 10"/>
          <p:cNvSpPr>
            <a:spLocks noChangeArrowheads="1"/>
          </p:cNvSpPr>
          <p:nvPr/>
        </p:nvSpPr>
        <p:spPr bwMode="auto">
          <a:xfrm>
            <a:off x="3362325" y="2508250"/>
            <a:ext cx="690563" cy="287338"/>
          </a:xfrm>
          <a:prstGeom prst="rightArrow">
            <a:avLst>
              <a:gd name="adj1" fmla="val 50000"/>
              <a:gd name="adj2" fmla="val 60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3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Subtraction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4588"/>
            <a:ext cx="7777163" cy="3840162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/>
              <a:t>When a borrow is required from the digit to the left, add 16 (decimal) to the current digit's value</a:t>
            </a:r>
          </a:p>
          <a:p>
            <a:pPr>
              <a:spcBef>
                <a:spcPct val="60000"/>
              </a:spcBef>
            </a:pPr>
            <a:endParaRPr lang="en-US"/>
          </a:p>
          <a:p>
            <a:pPr>
              <a:spcBef>
                <a:spcPct val="60000"/>
              </a:spcBef>
            </a:pPr>
            <a:endParaRPr lang="en-US"/>
          </a:p>
          <a:p>
            <a:pPr>
              <a:spcBef>
                <a:spcPct val="60000"/>
              </a:spcBef>
            </a:pPr>
            <a:endParaRPr lang="en-US"/>
          </a:p>
          <a:p>
            <a:pPr>
              <a:spcBef>
                <a:spcPct val="60000"/>
              </a:spcBef>
            </a:pPr>
            <a:endParaRPr lang="en-US"/>
          </a:p>
          <a:p>
            <a:pPr>
              <a:spcBef>
                <a:spcPct val="60000"/>
              </a:spcBef>
            </a:pPr>
            <a:r>
              <a:rPr lang="en-US"/>
              <a:t>Last Carry is ignored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885825" y="4984750"/>
            <a:ext cx="73914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Practice: The address of </a:t>
            </a:r>
            <a:r>
              <a:rPr lang="en-US" sz="2000" b="1">
                <a:solidFill>
                  <a:srgbClr val="000099"/>
                </a:solidFill>
              </a:rPr>
              <a:t>var1</a:t>
            </a:r>
            <a:r>
              <a:rPr lang="en-US" sz="2000">
                <a:solidFill>
                  <a:srgbClr val="000099"/>
                </a:solidFill>
              </a:rPr>
              <a:t> is 00400B20. The address of the next variable after var1 is 0040A06C. How many bytes are used by var1?</a:t>
            </a:r>
          </a:p>
        </p:txBody>
      </p:sp>
      <p:grpSp>
        <p:nvGrpSpPr>
          <p:cNvPr id="134176" name="Group 32"/>
          <p:cNvGrpSpPr>
            <a:grpSpLocks/>
          </p:cNvGrpSpPr>
          <p:nvPr/>
        </p:nvGrpSpPr>
        <p:grpSpPr bwMode="auto">
          <a:xfrm>
            <a:off x="1057275" y="2290763"/>
            <a:ext cx="6567488" cy="1887537"/>
            <a:chOff x="594" y="1942"/>
            <a:chExt cx="4137" cy="1189"/>
          </a:xfrm>
        </p:grpSpPr>
        <p:grpSp>
          <p:nvGrpSpPr>
            <p:cNvPr id="134166" name="Group 22"/>
            <p:cNvGrpSpPr>
              <a:grpSpLocks/>
            </p:cNvGrpSpPr>
            <p:nvPr/>
          </p:nvGrpSpPr>
          <p:grpSpPr bwMode="auto">
            <a:xfrm>
              <a:off x="594" y="1942"/>
              <a:ext cx="1125" cy="1189"/>
              <a:chOff x="594" y="1942"/>
              <a:chExt cx="1125" cy="1189"/>
            </a:xfrm>
          </p:grpSpPr>
          <p:sp>
            <p:nvSpPr>
              <p:cNvPr id="134151" name="Line 7"/>
              <p:cNvSpPr>
                <a:spLocks noChangeShapeType="1"/>
              </p:cNvSpPr>
              <p:nvPr/>
            </p:nvSpPr>
            <p:spPr bwMode="auto">
              <a:xfrm flipH="1">
                <a:off x="1247" y="2124"/>
                <a:ext cx="0" cy="2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148" name="Text Box 4"/>
              <p:cNvSpPr txBox="1">
                <a:spLocks noChangeArrowheads="1"/>
              </p:cNvSpPr>
              <p:nvPr/>
            </p:nvSpPr>
            <p:spPr bwMode="auto">
              <a:xfrm>
                <a:off x="794" y="2269"/>
                <a:ext cx="925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r>
                  <a:rPr lang="en-US" sz="2400" b="1">
                    <a:latin typeface="Courier New" pitchFamily="49" charset="0"/>
                    <a:cs typeface="Courier New" pitchFamily="49" charset="0"/>
                  </a:rPr>
                  <a:t>C675</a:t>
                </a:r>
              </a:p>
              <a:p>
                <a:r>
                  <a:rPr lang="en-US" sz="2400" b="1">
                    <a:latin typeface="Courier New" pitchFamily="49" charset="0"/>
                    <a:cs typeface="Courier New" pitchFamily="49" charset="0"/>
                  </a:rPr>
                  <a:t>A247</a:t>
                </a:r>
              </a:p>
              <a:p>
                <a:r>
                  <a:rPr lang="en-US" sz="2400" b="1">
                    <a:latin typeface="Courier New" pitchFamily="49" charset="0"/>
                    <a:cs typeface="Courier New" pitchFamily="49" charset="0"/>
                  </a:rPr>
                  <a:t>242E</a:t>
                </a:r>
              </a:p>
            </p:txBody>
          </p:sp>
          <p:sp>
            <p:nvSpPr>
              <p:cNvPr id="134149" name="Line 5"/>
              <p:cNvSpPr>
                <a:spLocks noChangeShapeType="1"/>
              </p:cNvSpPr>
              <p:nvPr/>
            </p:nvSpPr>
            <p:spPr bwMode="auto">
              <a:xfrm flipV="1">
                <a:off x="800" y="2813"/>
                <a:ext cx="5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150" name="Text Box 6"/>
              <p:cNvSpPr txBox="1">
                <a:spLocks noChangeArrowheads="1"/>
              </p:cNvSpPr>
              <p:nvPr/>
            </p:nvSpPr>
            <p:spPr bwMode="auto">
              <a:xfrm>
                <a:off x="1066" y="2233"/>
                <a:ext cx="14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-1</a:t>
                </a:r>
              </a:p>
            </p:txBody>
          </p:sp>
          <p:sp>
            <p:nvSpPr>
              <p:cNvPr id="134156" name="Text Box 12"/>
              <p:cNvSpPr txBox="1">
                <a:spLocks noChangeArrowheads="1"/>
              </p:cNvSpPr>
              <p:nvPr/>
            </p:nvSpPr>
            <p:spPr bwMode="auto">
              <a:xfrm>
                <a:off x="594" y="2378"/>
                <a:ext cx="191" cy="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-</a:t>
                </a:r>
              </a:p>
            </p:txBody>
          </p:sp>
          <p:sp>
            <p:nvSpPr>
              <p:cNvPr id="134152" name="Text Box 8"/>
              <p:cNvSpPr txBox="1">
                <a:spLocks noChangeArrowheads="1"/>
              </p:cNvSpPr>
              <p:nvPr/>
            </p:nvSpPr>
            <p:spPr bwMode="auto">
              <a:xfrm>
                <a:off x="848" y="1942"/>
                <a:ext cx="782" cy="21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tIns="36000" bIns="36000" anchor="ctr">
                <a:sp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 sz="1500"/>
                  <a:t>16 + 5 = 21</a:t>
                </a:r>
              </a:p>
            </p:txBody>
          </p:sp>
        </p:grpSp>
        <p:sp>
          <p:nvSpPr>
            <p:cNvPr id="134165" name="AutoShape 21"/>
            <p:cNvSpPr>
              <a:spLocks noChangeArrowheads="1"/>
            </p:cNvSpPr>
            <p:nvPr/>
          </p:nvSpPr>
          <p:spPr bwMode="auto">
            <a:xfrm>
              <a:off x="1828" y="2487"/>
              <a:ext cx="435" cy="181"/>
            </a:xfrm>
            <a:prstGeom prst="rightArrow">
              <a:avLst>
                <a:gd name="adj1" fmla="val 50000"/>
                <a:gd name="adj2" fmla="val 60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75" name="Group 31"/>
            <p:cNvGrpSpPr>
              <a:grpSpLocks/>
            </p:cNvGrpSpPr>
            <p:nvPr/>
          </p:nvGrpSpPr>
          <p:grpSpPr bwMode="auto">
            <a:xfrm>
              <a:off x="2699" y="2233"/>
              <a:ext cx="2032" cy="898"/>
              <a:chOff x="3134" y="2233"/>
              <a:chExt cx="2032" cy="898"/>
            </a:xfrm>
          </p:grpSpPr>
          <p:sp>
            <p:nvSpPr>
              <p:cNvPr id="134169" name="Text Box 25"/>
              <p:cNvSpPr txBox="1">
                <a:spLocks noChangeArrowheads="1"/>
              </p:cNvSpPr>
              <p:nvPr/>
            </p:nvSpPr>
            <p:spPr bwMode="auto">
              <a:xfrm>
                <a:off x="3334" y="2269"/>
                <a:ext cx="1832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r>
                  <a:rPr lang="en-US" sz="2400" b="1">
                    <a:latin typeface="Courier New" pitchFamily="49" charset="0"/>
                    <a:cs typeface="Courier New" pitchFamily="49" charset="0"/>
                  </a:rPr>
                  <a:t>C675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5DB9</a:t>
                </a:r>
                <a:r>
                  <a:rPr lang="en-US" sz="2400" b="1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/>
                  <a:t>(2's complement)</a:t>
                </a:r>
                <a:endParaRPr lang="en-US" sz="2400" b="1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sz="2400" b="1">
                    <a:latin typeface="Courier New" pitchFamily="49" charset="0"/>
                    <a:cs typeface="Courier New" pitchFamily="49" charset="0"/>
                  </a:rPr>
                  <a:t>242E </a:t>
                </a:r>
                <a:r>
                  <a:rPr lang="en-US"/>
                  <a:t>(same result)</a:t>
                </a:r>
              </a:p>
            </p:txBody>
          </p:sp>
          <p:sp>
            <p:nvSpPr>
              <p:cNvPr id="134170" name="Line 26"/>
              <p:cNvSpPr>
                <a:spLocks noChangeShapeType="1"/>
              </p:cNvSpPr>
              <p:nvPr/>
            </p:nvSpPr>
            <p:spPr bwMode="auto">
              <a:xfrm flipV="1">
                <a:off x="3340" y="2813"/>
                <a:ext cx="5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171" name="Text Box 27"/>
              <p:cNvSpPr txBox="1">
                <a:spLocks noChangeArrowheads="1"/>
              </p:cNvSpPr>
              <p:nvPr/>
            </p:nvSpPr>
            <p:spPr bwMode="auto">
              <a:xfrm>
                <a:off x="3497" y="2233"/>
                <a:ext cx="14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34172" name="Text Box 28"/>
              <p:cNvSpPr txBox="1">
                <a:spLocks noChangeArrowheads="1"/>
              </p:cNvSpPr>
              <p:nvPr/>
            </p:nvSpPr>
            <p:spPr bwMode="auto">
              <a:xfrm>
                <a:off x="3134" y="2378"/>
                <a:ext cx="191" cy="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bIns="13716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+</a:t>
                </a:r>
              </a:p>
            </p:txBody>
          </p:sp>
          <p:sp>
            <p:nvSpPr>
              <p:cNvPr id="134174" name="Text Box 30"/>
              <p:cNvSpPr txBox="1">
                <a:spLocks noChangeArrowheads="1"/>
              </p:cNvSpPr>
              <p:nvPr/>
            </p:nvSpPr>
            <p:spPr bwMode="auto">
              <a:xfrm>
                <a:off x="3388" y="2233"/>
                <a:ext cx="14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Ranges of Signed Integers</a:t>
            </a:r>
          </a:p>
        </p:txBody>
      </p:sp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19325"/>
            <a:ext cx="8153400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/>
              <a:t>The unsigned range is divided into two signed ranges for positive and negative numbers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66775" y="5249863"/>
            <a:ext cx="7391400" cy="892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Practice: What is the range of signed values that may be stored in 20 bits?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 and Overflow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Carry is important when …</a:t>
            </a:r>
          </a:p>
          <a:p>
            <a:pPr lvl="1"/>
            <a:r>
              <a:rPr lang="en-US"/>
              <a:t>Adding or subtracting </a:t>
            </a:r>
            <a:r>
              <a:rPr lang="en-US">
                <a:solidFill>
                  <a:srgbClr val="FF0000"/>
                </a:solidFill>
              </a:rPr>
              <a:t>unsigned integers</a:t>
            </a:r>
          </a:p>
          <a:p>
            <a:pPr lvl="1"/>
            <a:r>
              <a:rPr lang="en-US"/>
              <a:t>Indicates that the </a:t>
            </a:r>
            <a:r>
              <a:rPr lang="en-US">
                <a:solidFill>
                  <a:srgbClr val="FF0000"/>
                </a:solidFill>
              </a:rPr>
              <a:t>unsigned sum</a:t>
            </a:r>
            <a:r>
              <a:rPr lang="en-US"/>
              <a:t> is out of range</a:t>
            </a:r>
          </a:p>
          <a:p>
            <a:pPr lvl="1"/>
            <a:r>
              <a:rPr lang="en-US"/>
              <a:t>Either &lt; 0 or &gt; maximum unsigned </a:t>
            </a:r>
            <a:r>
              <a:rPr lang="en-US" i="1"/>
              <a:t>n</a:t>
            </a:r>
            <a:r>
              <a:rPr lang="en-US"/>
              <a:t>-bit value</a:t>
            </a:r>
          </a:p>
          <a:p>
            <a:r>
              <a:rPr lang="en-US"/>
              <a:t>Overflow is important when …</a:t>
            </a:r>
          </a:p>
          <a:p>
            <a:pPr lvl="1"/>
            <a:r>
              <a:rPr lang="en-US"/>
              <a:t>Adding or subtracting </a:t>
            </a:r>
            <a:r>
              <a:rPr lang="en-US">
                <a:solidFill>
                  <a:srgbClr val="FF0000"/>
                </a:solidFill>
              </a:rPr>
              <a:t>signed integers</a:t>
            </a:r>
          </a:p>
          <a:p>
            <a:pPr lvl="1"/>
            <a:r>
              <a:rPr lang="en-US"/>
              <a:t>Indicates that the </a:t>
            </a:r>
            <a:r>
              <a:rPr lang="en-US">
                <a:solidFill>
                  <a:srgbClr val="FF0000"/>
                </a:solidFill>
              </a:rPr>
              <a:t>signed sum</a:t>
            </a:r>
            <a:r>
              <a:rPr lang="en-US"/>
              <a:t> is out of range</a:t>
            </a:r>
          </a:p>
          <a:p>
            <a:r>
              <a:rPr lang="en-US"/>
              <a:t>Overflow occurs when</a:t>
            </a:r>
          </a:p>
          <a:p>
            <a:pPr lvl="1"/>
            <a:r>
              <a:rPr lang="en-US"/>
              <a:t>Adding two positive numbers and the sum is negative</a:t>
            </a:r>
          </a:p>
          <a:p>
            <a:pPr lvl="1"/>
            <a:r>
              <a:rPr lang="en-US"/>
              <a:t>Adding two negative numbers and the sum is positive</a:t>
            </a:r>
          </a:p>
          <a:p>
            <a:pPr lvl="1"/>
            <a:r>
              <a:rPr lang="en-US"/>
              <a:t>Can happen because of the fixed number of sum bits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948" name="Group 340"/>
          <p:cNvGrpSpPr>
            <a:grpSpLocks/>
          </p:cNvGrpSpPr>
          <p:nvPr/>
        </p:nvGrpSpPr>
        <p:grpSpPr bwMode="auto">
          <a:xfrm>
            <a:off x="482600" y="4235450"/>
            <a:ext cx="4032250" cy="2016125"/>
            <a:chOff x="2953" y="1398"/>
            <a:chExt cx="2540" cy="1270"/>
          </a:xfrm>
        </p:grpSpPr>
        <p:sp>
          <p:nvSpPr>
            <p:cNvPr id="196949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0" name="Rectangle 342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1" name="Rectangle 343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52" name="Rectangle 344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3" name="Rectangle 345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54" name="Rectangle 346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5" name="Rectangle 347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56" name="Rectangle 348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7" name="Rectangle 349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58" name="Rectangle 350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9" name="Rectangle 351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60" name="Rectangle 352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1" name="Rectangle 353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62" name="Rectangle 354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3" name="Rectangle 355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64" name="Rectangle 356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5" name="Rectangle 357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66" name="Rectangle 358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7" name="Rectangle 359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68" name="Rectangle 360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9" name="Rectangle 361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70" name="Rectangle 362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1" name="Rectangle 363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72" name="Rectangle 364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3" name="Rectangle 365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74" name="Rectangle 366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5" name="Rectangle 367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76" name="Rectangle 368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7" name="Rectangle 369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78" name="Rectangle 370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9" name="Rectangle 371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80" name="Rectangle 372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1" name="Rectangle 373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82" name="Line 374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3" name="Rectangle 375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/>
            </a:p>
          </p:txBody>
        </p:sp>
        <p:sp>
          <p:nvSpPr>
            <p:cNvPr id="196984" name="Rectangle 376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5" name="Rectangle 377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86" name="Rectangle 378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7" name="Rectangle 379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88" name="Rectangle 380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9" name="Rectangle 381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90" name="Rectangle 382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1" name="Rectangle 383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92" name="Rectangle 384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3" name="Rectangle 385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94" name="Rectangle 386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5" name="Rectangle 387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96" name="Rectangle 388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7" name="Rectangle 389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98" name="Rectangle 390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9" name="Rectangle 391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00" name="Rectangle 392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01" name="Rectangle 393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79</a:t>
              </a:r>
              <a:endParaRPr lang="en-US"/>
            </a:p>
          </p:txBody>
        </p:sp>
        <p:sp>
          <p:nvSpPr>
            <p:cNvPr id="197002" name="Rectangle 394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64</a:t>
              </a:r>
              <a:endParaRPr lang="en-US"/>
            </a:p>
          </p:txBody>
        </p:sp>
        <p:sp>
          <p:nvSpPr>
            <p:cNvPr id="197003" name="Rectangle 395"/>
            <p:cNvSpPr>
              <a:spLocks noChangeArrowheads="1"/>
            </p:cNvSpPr>
            <p:nvPr/>
          </p:nvSpPr>
          <p:spPr bwMode="auto">
            <a:xfrm>
              <a:off x="4913" y="2198"/>
              <a:ext cx="5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143</a:t>
              </a:r>
            </a:p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(-113)</a:t>
              </a:r>
              <a:endParaRPr lang="en-US"/>
            </a:p>
          </p:txBody>
        </p:sp>
        <p:sp>
          <p:nvSpPr>
            <p:cNvPr id="197004" name="Rectangle 396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Helvetica" pitchFamily="34" charset="0"/>
                </a:rPr>
                <a:t>Carry = 0    Overflow = 1</a:t>
              </a:r>
              <a:endParaRPr lang="en-US" sz="1600"/>
            </a:p>
          </p:txBody>
        </p:sp>
        <p:sp>
          <p:nvSpPr>
            <p:cNvPr id="197005" name="Rectangle 397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06" name="Rectangle 398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07" name="Rectangle 399"/>
            <p:cNvSpPr>
              <a:spLocks noChangeArrowheads="1"/>
            </p:cNvSpPr>
            <p:nvPr/>
          </p:nvSpPr>
          <p:spPr bwMode="auto">
            <a:xfrm>
              <a:off x="3880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08" name="Rectangle 400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7009" name="Rectangle 401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7010" name="Rectangle 402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  <p:sp>
          <p:nvSpPr>
            <p:cNvPr id="197011" name="Rectangle 403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</p:grpSp>
      <p:grpSp>
        <p:nvGrpSpPr>
          <p:cNvPr id="196884" name="Group 276"/>
          <p:cNvGrpSpPr>
            <a:grpSpLocks/>
          </p:cNvGrpSpPr>
          <p:nvPr/>
        </p:nvGrpSpPr>
        <p:grpSpPr bwMode="auto">
          <a:xfrm>
            <a:off x="4629150" y="4235450"/>
            <a:ext cx="4032250" cy="2016125"/>
            <a:chOff x="2953" y="1398"/>
            <a:chExt cx="2540" cy="1270"/>
          </a:xfrm>
        </p:grpSpPr>
        <p:sp>
          <p:nvSpPr>
            <p:cNvPr id="196885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6" name="Rectangle 27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7" name="Rectangle 27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88" name="Rectangle 28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9" name="Rectangle 28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890" name="Rectangle 28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1" name="Rectangle 28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892" name="Rectangle 28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3" name="Rectangle 28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94" name="Rectangle 28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5" name="Rectangle 28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96" name="Rectangle 28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7" name="Rectangle 28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98" name="Rectangle 29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9" name="Rectangle 29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00" name="Rectangle 29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1" name="Rectangle 29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02" name="Rectangle 29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3" name="Rectangle 29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04" name="Rectangle 29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5" name="Rectangle 29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06" name="Rectangle 29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7" name="Rectangle 29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08" name="Rectangle 30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9" name="Rectangle 30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10" name="Rectangle 30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1" name="Rectangle 30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12" name="Rectangle 30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3" name="Rectangle 30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14" name="Rectangle 30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5" name="Rectangle 30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16" name="Rectangle 30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7" name="Rectangle 30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18" name="Line 31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9" name="Rectangle 31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/>
            </a:p>
          </p:txBody>
        </p:sp>
        <p:sp>
          <p:nvSpPr>
            <p:cNvPr id="196920" name="Rectangle 31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1" name="Rectangle 31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22" name="Rectangle 31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3" name="Rectangle 31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24" name="Rectangle 31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5" name="Rectangle 31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26" name="Rectangle 31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7" name="Rectangle 31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28" name="Rectangle 32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9" name="Rectangle 32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930" name="Rectangle 32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1" name="Rectangle 32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32" name="Rectangle 32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3" name="Rectangle 32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34" name="Rectangle 32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5" name="Rectangle 32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936" name="Rectangle 32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6937" name="Rectangle 32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218 (-38)</a:t>
              </a:r>
              <a:endParaRPr lang="en-US"/>
            </a:p>
          </p:txBody>
        </p:sp>
        <p:sp>
          <p:nvSpPr>
            <p:cNvPr id="196938" name="Rectangle 33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157 (-99)</a:t>
              </a:r>
              <a:endParaRPr lang="en-US"/>
            </a:p>
          </p:txBody>
        </p:sp>
        <p:sp>
          <p:nvSpPr>
            <p:cNvPr id="196939" name="Rectangle 33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119</a:t>
              </a:r>
              <a:endParaRPr lang="en-US"/>
            </a:p>
          </p:txBody>
        </p:sp>
        <p:sp>
          <p:nvSpPr>
            <p:cNvPr id="196940" name="Rectangle 33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Helvetica" pitchFamily="34" charset="0"/>
                </a:rPr>
                <a:t>Carry = 1    Overflow = 1</a:t>
              </a:r>
              <a:endParaRPr lang="en-US" sz="1600"/>
            </a:p>
          </p:txBody>
        </p:sp>
        <p:sp>
          <p:nvSpPr>
            <p:cNvPr id="196941" name="Rectangle 33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6942" name="Rectangle 33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6943" name="Rectangle 33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96944" name="Rectangle 33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  <p:sp>
          <p:nvSpPr>
            <p:cNvPr id="196945" name="Rectangle 337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6946" name="Rectangle 338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6947" name="Rectangle 33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</p:grp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 and Overflow Examples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03288"/>
          </a:xfrm>
          <a:noFill/>
          <a:ln/>
        </p:spPr>
        <p:txBody>
          <a:bodyPr lIns="0" rIns="0"/>
          <a:lstStyle/>
          <a:p>
            <a:pPr>
              <a:lnSpc>
                <a:spcPct val="90000"/>
              </a:lnSpc>
            </a:pPr>
            <a:r>
              <a:rPr lang="en-US"/>
              <a:t>We can have carry without overflow and vice-versa</a:t>
            </a:r>
          </a:p>
          <a:p>
            <a:pPr>
              <a:lnSpc>
                <a:spcPct val="90000"/>
              </a:lnSpc>
            </a:pPr>
            <a:r>
              <a:rPr lang="en-US"/>
              <a:t>Four cases are possible</a:t>
            </a:r>
          </a:p>
        </p:txBody>
      </p:sp>
      <p:grpSp>
        <p:nvGrpSpPr>
          <p:cNvPr id="196819" name="Group 211"/>
          <p:cNvGrpSpPr>
            <a:grpSpLocks/>
          </p:cNvGrpSpPr>
          <p:nvPr/>
        </p:nvGrpSpPr>
        <p:grpSpPr bwMode="auto">
          <a:xfrm>
            <a:off x="4629150" y="2103438"/>
            <a:ext cx="4032250" cy="2016125"/>
            <a:chOff x="2953" y="1398"/>
            <a:chExt cx="2540" cy="1270"/>
          </a:xfrm>
        </p:grpSpPr>
        <p:sp>
          <p:nvSpPr>
            <p:cNvPr id="196755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6" name="Rectangle 14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7" name="Rectangle 14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58" name="Rectangle 15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9" name="Rectangle 15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60" name="Rectangle 15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1" name="Rectangle 15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62" name="Rectangle 15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3" name="Rectangle 15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64" name="Rectangle 15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5" name="Rectangle 15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66" name="Rectangle 15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7" name="Rectangle 15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68" name="Rectangle 16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9" name="Rectangle 16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70" name="Rectangle 16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1" name="Rectangle 16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72" name="Rectangle 16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3" name="Rectangle 16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74" name="Rectangle 16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5" name="Rectangle 16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76" name="Rectangle 16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7" name="Rectangle 16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78" name="Rectangle 17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9" name="Rectangle 17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80" name="Rectangle 17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1" name="Rectangle 17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82" name="Rectangle 17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3" name="Rectangle 17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84" name="Rectangle 17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5" name="Rectangle 17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86" name="Rectangle 17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7" name="Rectangle 17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788" name="Line 18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9" name="Rectangle 18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/>
            </a:p>
          </p:txBody>
        </p:sp>
        <p:sp>
          <p:nvSpPr>
            <p:cNvPr id="196790" name="Rectangle 18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1" name="Rectangle 18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92" name="Rectangle 18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3" name="Rectangle 18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94" name="Rectangle 18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5" name="Rectangle 18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96" name="Rectangle 18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7" name="Rectangle 18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798" name="Rectangle 19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9" name="Rectangle 19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6800" name="Rectangle 19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1" name="Rectangle 19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02" name="Rectangle 19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3" name="Rectangle 19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04" name="Rectangle 19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5" name="Rectangle 19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6806" name="Rectangle 19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6807" name="Rectangle 19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15</a:t>
              </a:r>
              <a:endParaRPr lang="en-US"/>
            </a:p>
          </p:txBody>
        </p:sp>
        <p:sp>
          <p:nvSpPr>
            <p:cNvPr id="196808" name="Rectangle 20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245 (-8)</a:t>
              </a:r>
              <a:endParaRPr lang="en-US"/>
            </a:p>
          </p:txBody>
        </p:sp>
        <p:sp>
          <p:nvSpPr>
            <p:cNvPr id="196809" name="Rectangle 20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/>
            </a:p>
          </p:txBody>
        </p:sp>
        <p:sp>
          <p:nvSpPr>
            <p:cNvPr id="196810" name="Rectangle 20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Helvetica" pitchFamily="34" charset="0"/>
                </a:rPr>
                <a:t>Carry = 1    Overflow = 0</a:t>
              </a:r>
              <a:endParaRPr lang="en-US" sz="1600"/>
            </a:p>
          </p:txBody>
        </p:sp>
        <p:sp>
          <p:nvSpPr>
            <p:cNvPr id="196811" name="Rectangle 20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6812" name="Rectangle 20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6813" name="Rectangle 20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96814" name="Rectangle 20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  <p:sp>
          <p:nvSpPr>
            <p:cNvPr id="196815" name="Rectangle 207"/>
            <p:cNvSpPr>
              <a:spLocks noChangeArrowheads="1"/>
            </p:cNvSpPr>
            <p:nvPr/>
          </p:nvSpPr>
          <p:spPr bwMode="auto">
            <a:xfrm>
              <a:off x="3444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  <p:sp>
          <p:nvSpPr>
            <p:cNvPr id="196816" name="Rectangle 208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  <p:sp>
          <p:nvSpPr>
            <p:cNvPr id="196817" name="Rectangle 20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/>
                <a:t>1</a:t>
              </a:r>
            </a:p>
          </p:txBody>
        </p:sp>
      </p:grpSp>
      <p:grpSp>
        <p:nvGrpSpPr>
          <p:cNvPr id="197012" name="Group 404"/>
          <p:cNvGrpSpPr>
            <a:grpSpLocks/>
          </p:cNvGrpSpPr>
          <p:nvPr/>
        </p:nvGrpSpPr>
        <p:grpSpPr bwMode="auto">
          <a:xfrm>
            <a:off x="482600" y="2103438"/>
            <a:ext cx="4032250" cy="2016125"/>
            <a:chOff x="2953" y="1398"/>
            <a:chExt cx="2540" cy="1270"/>
          </a:xfrm>
        </p:grpSpPr>
        <p:sp>
          <p:nvSpPr>
            <p:cNvPr id="197013" name="AutoShape 405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4" name="Rectangle 406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5" name="Rectangle 407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16" name="Rectangle 408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7" name="Rectangle 409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18" name="Rectangle 410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9" name="Rectangle 411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20" name="Rectangle 412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1" name="Rectangle 413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22" name="Rectangle 414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3" name="Rectangle 415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24" name="Rectangle 416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5" name="Rectangle 417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26" name="Rectangle 418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7" name="Rectangle 419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28" name="Rectangle 420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9" name="Rectangle 421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30" name="Rectangle 422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1" name="Rectangle 423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32" name="Rectangle 424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3" name="Rectangle 425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34" name="Rectangle 426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5" name="Rectangle 427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36" name="Rectangle 428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7" name="Rectangle 429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38" name="Rectangle 430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9" name="Rectangle 431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40" name="Rectangle 432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1" name="Rectangle 433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42" name="Rectangle 434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3" name="Rectangle 435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44" name="Rectangle 436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5" name="Rectangle 437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46" name="Line 438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7" name="Rectangle 439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/>
            </a:p>
          </p:txBody>
        </p:sp>
        <p:sp>
          <p:nvSpPr>
            <p:cNvPr id="197048" name="Rectangle 440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9" name="Rectangle 441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50" name="Rectangle 442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1" name="Rectangle 443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52" name="Rectangle 444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3" name="Rectangle 445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54" name="Rectangle 446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5" name="Rectangle 447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56" name="Rectangle 448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7" name="Rectangle 449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/>
            </a:p>
          </p:txBody>
        </p:sp>
        <p:sp>
          <p:nvSpPr>
            <p:cNvPr id="197058" name="Rectangle 450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9" name="Rectangle 451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60" name="Rectangle 452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1" name="Rectangle 453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62" name="Rectangle 454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3" name="Rectangle 455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197064" name="Rectangle 456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65" name="Rectangle 457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15</a:t>
              </a:r>
              <a:endParaRPr lang="en-US"/>
            </a:p>
          </p:txBody>
        </p:sp>
        <p:sp>
          <p:nvSpPr>
            <p:cNvPr id="197066" name="Rectangle 458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/>
            </a:p>
          </p:txBody>
        </p:sp>
        <p:sp>
          <p:nvSpPr>
            <p:cNvPr id="197067" name="Rectangle 459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23</a:t>
              </a:r>
              <a:endParaRPr lang="en-US"/>
            </a:p>
          </p:txBody>
        </p:sp>
        <p:sp>
          <p:nvSpPr>
            <p:cNvPr id="197068" name="Rectangle 460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Helvetica" pitchFamily="34" charset="0"/>
                </a:rPr>
                <a:t>Carry = 0    Overflow = 0</a:t>
              </a:r>
              <a:endParaRPr lang="en-US" sz="1600"/>
            </a:p>
          </p:txBody>
        </p:sp>
        <p:sp>
          <p:nvSpPr>
            <p:cNvPr id="197069" name="Rectangle 461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70" name="Rectangle 462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/>
            </a:p>
          </p:txBody>
        </p:sp>
        <p:sp>
          <p:nvSpPr>
            <p:cNvPr id="197071" name="Rectangle 463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b="1"/>
            </a:p>
          </p:txBody>
        </p:sp>
        <p:sp>
          <p:nvSpPr>
            <p:cNvPr id="197072" name="Rectangle 464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7073" name="Rectangle 465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7074" name="Rectangle 466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  <p:sp>
          <p:nvSpPr>
            <p:cNvPr id="197075" name="Rectangle 467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200" b="1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Computers only deal with binary data </a:t>
            </a:r>
            <a:r>
              <a:rPr lang="en-US" sz="2000">
                <a:solidFill>
                  <a:srgbClr val="FF0000"/>
                </a:solidFill>
              </a:rPr>
              <a:t>(0s and 1s)</a:t>
            </a:r>
            <a:r>
              <a:rPr lang="en-US" sz="2000"/>
              <a:t>, hence all data manipulated by computers must be represented in binary format. </a:t>
            </a:r>
          </a:p>
          <a:p>
            <a:r>
              <a:rPr lang="en-US" sz="2000"/>
              <a:t>Machine instructions manipulate many different forms of data:</a:t>
            </a:r>
          </a:p>
          <a:p>
            <a:pPr lvl="1"/>
            <a:r>
              <a:rPr lang="en-US" sz="1800"/>
              <a:t>Numbers: </a:t>
            </a:r>
          </a:p>
          <a:p>
            <a:pPr lvl="2"/>
            <a:r>
              <a:rPr lang="en-US" sz="1600"/>
              <a:t>Integers: 33, +128, -2827</a:t>
            </a:r>
          </a:p>
          <a:p>
            <a:pPr lvl="2"/>
            <a:r>
              <a:rPr lang="en-US" sz="1600"/>
              <a:t>Real numbers: 1.33, +9.55609, -6.76E12, +4.33E-03 </a:t>
            </a:r>
          </a:p>
          <a:p>
            <a:pPr lvl="1"/>
            <a:r>
              <a:rPr lang="en-US" sz="1800"/>
              <a:t>Alphanumeric characters (letters, numbers, signs, control characters): examples: A, a, c, 1 ,3, ", +, Ctrl, Shift, etc. </a:t>
            </a:r>
            <a:endParaRPr lang="ar-SA" sz="1800"/>
          </a:p>
          <a:p>
            <a:pPr lvl="1"/>
            <a:r>
              <a:rPr lang="en-US" sz="1800"/>
              <a:t>Images (still or moving): Usually represented by numbers representing the Red, Green and Blue (RGB) colors of each pixel in an image, </a:t>
            </a:r>
          </a:p>
          <a:p>
            <a:pPr lvl="1"/>
            <a:r>
              <a:rPr lang="en-US" sz="1800"/>
              <a:t>Sounds: Numbers representing sound amplitudes sampled at a certain rate (usually 20kHz). </a:t>
            </a:r>
          </a:p>
          <a:p>
            <a:r>
              <a:rPr lang="en-US" sz="2000"/>
              <a:t>So in general we have two major data types that need to be represented in computers; numbers and characters.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 Storage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43000"/>
            <a:ext cx="8237537" cy="5143500"/>
          </a:xfrm>
        </p:spPr>
        <p:txBody>
          <a:bodyPr/>
          <a:lstStyle/>
          <a:p>
            <a:r>
              <a:rPr lang="en-US"/>
              <a:t>Character sets</a:t>
            </a:r>
          </a:p>
          <a:p>
            <a:pPr lvl="1"/>
            <a:r>
              <a:rPr lang="en-US"/>
              <a:t>Standard ASCII: 7-bit character codes (0 – 127)</a:t>
            </a:r>
          </a:p>
          <a:p>
            <a:pPr lvl="1"/>
            <a:r>
              <a:rPr lang="en-US"/>
              <a:t>Extended ASCII: 8-bit character codes (0 – 255)</a:t>
            </a:r>
          </a:p>
          <a:p>
            <a:pPr lvl="1"/>
            <a:r>
              <a:rPr lang="en-US"/>
              <a:t>Unicode: 16-bit character codes (0 – 65,535)</a:t>
            </a:r>
          </a:p>
          <a:p>
            <a:pPr lvl="1"/>
            <a:r>
              <a:rPr lang="en-US"/>
              <a:t>Unicode standard represents a universal character set</a:t>
            </a:r>
          </a:p>
          <a:p>
            <a:pPr lvl="2"/>
            <a:r>
              <a:rPr lang="en-US"/>
              <a:t>Defines codes for characters used in all major languages</a:t>
            </a:r>
          </a:p>
          <a:p>
            <a:pPr lvl="2"/>
            <a:r>
              <a:rPr lang="en-US"/>
              <a:t>Used in Windows-XP: each character is encoded as 16 bits</a:t>
            </a:r>
          </a:p>
          <a:p>
            <a:pPr lvl="1"/>
            <a:r>
              <a:rPr lang="en-US"/>
              <a:t>UTF-8: variable-length encoding used in HTML</a:t>
            </a:r>
          </a:p>
          <a:p>
            <a:pPr lvl="2"/>
            <a:r>
              <a:rPr lang="en-US"/>
              <a:t>Encodes all Unicode characters</a:t>
            </a:r>
          </a:p>
          <a:p>
            <a:pPr lvl="2"/>
            <a:r>
              <a:rPr lang="en-US"/>
              <a:t>Uses 1 byte for ASCII, but multiple bytes for other characters</a:t>
            </a:r>
          </a:p>
          <a:p>
            <a:r>
              <a:rPr lang="en-US"/>
              <a:t>Null-terminated String</a:t>
            </a:r>
          </a:p>
          <a:p>
            <a:pPr lvl="1"/>
            <a:r>
              <a:rPr lang="en-US"/>
              <a:t>Array of characters followed by a NULL character</a:t>
            </a:r>
            <a:endParaRPr lang="en-US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3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Codes</a:t>
            </a:r>
          </a:p>
        </p:txBody>
      </p:sp>
      <p:sp>
        <p:nvSpPr>
          <p:cNvPr id="181537" name="Rectangle 289"/>
          <p:cNvSpPr>
            <a:spLocks noChangeArrowheads="1"/>
          </p:cNvSpPr>
          <p:nvPr/>
        </p:nvSpPr>
        <p:spPr bwMode="auto">
          <a:xfrm>
            <a:off x="457200" y="4522788"/>
            <a:ext cx="8229600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Examples: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ASCII code for space character = 20 (hex) = 32 (decimal)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ASCII code for ‘A' = 41 (hex) = 65 (decimal)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ASCII code for 'a' = 61 (hex) = 97 (decimal)</a:t>
            </a:r>
          </a:p>
        </p:txBody>
      </p:sp>
      <p:pic>
        <p:nvPicPr>
          <p:cNvPr id="181539" name="Picture 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1182688"/>
            <a:ext cx="8296275" cy="316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Characters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>
              <a:spcBef>
                <a:spcPct val="30000"/>
              </a:spcBef>
            </a:pPr>
            <a:r>
              <a:rPr lang="en-US"/>
              <a:t>The first 32 characters of ASCII table are used for control</a:t>
            </a:r>
          </a:p>
          <a:p>
            <a:pPr>
              <a:spcBef>
                <a:spcPct val="30000"/>
              </a:spcBef>
            </a:pPr>
            <a:r>
              <a:rPr lang="en-US"/>
              <a:t>Control character codes = 00 to 1F (hex)</a:t>
            </a:r>
          </a:p>
          <a:p>
            <a:pPr>
              <a:spcBef>
                <a:spcPct val="30000"/>
              </a:spcBef>
            </a:pPr>
            <a:r>
              <a:rPr lang="en-US"/>
              <a:t>Examples of Control Characters</a:t>
            </a:r>
          </a:p>
          <a:p>
            <a:pPr lvl="1">
              <a:spcBef>
                <a:spcPct val="30000"/>
              </a:spcBef>
            </a:pPr>
            <a:r>
              <a:rPr lang="en-US"/>
              <a:t>Character 0 is the </a:t>
            </a:r>
            <a:r>
              <a:rPr lang="en-US">
                <a:solidFill>
                  <a:srgbClr val="FF0000"/>
                </a:solidFill>
              </a:rPr>
              <a:t>NULL</a:t>
            </a:r>
            <a:r>
              <a:rPr lang="en-US"/>
              <a:t> character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 used to terminate a string</a:t>
            </a:r>
          </a:p>
          <a:p>
            <a:pPr lvl="1">
              <a:spcBef>
                <a:spcPct val="30000"/>
              </a:spcBef>
            </a:pPr>
            <a:r>
              <a:rPr lang="en-US"/>
              <a:t>Character 9 is the </a:t>
            </a:r>
            <a:r>
              <a:rPr lang="en-US">
                <a:solidFill>
                  <a:srgbClr val="FF0000"/>
                </a:solidFill>
              </a:rPr>
              <a:t>Horizontal Tab (HT)</a:t>
            </a:r>
            <a:r>
              <a:rPr lang="en-US"/>
              <a:t> character</a:t>
            </a:r>
          </a:p>
          <a:p>
            <a:pPr lvl="1">
              <a:spcBef>
                <a:spcPct val="30000"/>
              </a:spcBef>
            </a:pPr>
            <a:r>
              <a:rPr lang="en-US"/>
              <a:t>Character 0A (hex) = 10 (decimal) is the </a:t>
            </a:r>
            <a:r>
              <a:rPr lang="en-US">
                <a:solidFill>
                  <a:srgbClr val="FF0000"/>
                </a:solidFill>
              </a:rPr>
              <a:t>Line Feed (LF)</a:t>
            </a:r>
          </a:p>
          <a:p>
            <a:pPr lvl="1">
              <a:spcBef>
                <a:spcPct val="30000"/>
              </a:spcBef>
            </a:pPr>
            <a:r>
              <a:rPr lang="en-US"/>
              <a:t>Character 0D (hex) = 13 (decimal) is the </a:t>
            </a:r>
            <a:r>
              <a:rPr lang="en-US">
                <a:solidFill>
                  <a:srgbClr val="FF0000"/>
                </a:solidFill>
              </a:rPr>
              <a:t>Carriage Return (CR)</a:t>
            </a:r>
          </a:p>
          <a:p>
            <a:pPr lvl="1">
              <a:spcBef>
                <a:spcPct val="30000"/>
              </a:spcBef>
            </a:pPr>
            <a:r>
              <a:rPr lang="en-US"/>
              <a:t>The LF and CR characters are used together</a:t>
            </a:r>
          </a:p>
          <a:p>
            <a:pPr lvl="2">
              <a:spcBef>
                <a:spcPct val="30000"/>
              </a:spcBef>
            </a:pPr>
            <a:r>
              <a:rPr lang="en-US"/>
              <a:t>They advance the cursor to the beginning of next line</a:t>
            </a:r>
          </a:p>
          <a:p>
            <a:pPr>
              <a:spcBef>
                <a:spcPct val="30000"/>
              </a:spcBef>
            </a:pPr>
            <a:r>
              <a:rPr lang="en-US"/>
              <a:t>One control character appears at end of ASCII table</a:t>
            </a:r>
          </a:p>
          <a:p>
            <a:pPr lvl="1">
              <a:spcBef>
                <a:spcPct val="30000"/>
              </a:spcBef>
            </a:pPr>
            <a:r>
              <a:rPr lang="en-US"/>
              <a:t>Character 7F (hex) is the </a:t>
            </a:r>
            <a:r>
              <a:rPr lang="en-US">
                <a:solidFill>
                  <a:srgbClr val="FF0000"/>
                </a:solidFill>
              </a:rPr>
              <a:t>Delete (DEL)</a:t>
            </a:r>
            <a:r>
              <a:rPr lang="en-US"/>
              <a:t> character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 Bit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errors can occur during data transmission or storage/retrieval. </a:t>
            </a:r>
          </a:p>
          <a:p>
            <a:r>
              <a:rPr lang="en-US"/>
              <a:t>The 8th bit in the ASCII code is used for error checking. </a:t>
            </a:r>
          </a:p>
          <a:p>
            <a:r>
              <a:rPr lang="en-US"/>
              <a:t>This bit is usually referred to as the </a:t>
            </a:r>
            <a:r>
              <a:rPr lang="en-US">
                <a:solidFill>
                  <a:srgbClr val="FF0000"/>
                </a:solidFill>
              </a:rPr>
              <a:t>parity bit</a:t>
            </a:r>
            <a:r>
              <a:rPr lang="en-US"/>
              <a:t>. </a:t>
            </a:r>
          </a:p>
          <a:p>
            <a:r>
              <a:rPr lang="en-US"/>
              <a:t>There are two ways for error checking: 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Even Parity</a:t>
            </a:r>
            <a:r>
              <a:rPr lang="en-US" b="1"/>
              <a:t>:</a:t>
            </a:r>
            <a:r>
              <a:rPr lang="en-US"/>
              <a:t> Where the 8th bit is set such that the total number of 1s in the 8-bit code word is even. 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>
                <a:solidFill>
                  <a:srgbClr val="FF0000"/>
                </a:solidFill>
              </a:rPr>
              <a:t>Odd Parity</a:t>
            </a:r>
            <a:r>
              <a:rPr lang="en-US" b="1"/>
              <a:t>:</a:t>
            </a:r>
            <a:r>
              <a:rPr lang="en-US"/>
              <a:t> The 8th bit is set such that the total number of 1s in the 8-bit code word is odd. </a:t>
            </a:r>
            <a:br>
              <a:rPr lang="en-US"/>
            </a:br>
            <a:endParaRPr lang="en-US"/>
          </a:p>
        </p:txBody>
      </p:sp>
      <p:pic>
        <p:nvPicPr>
          <p:cNvPr id="270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948113"/>
            <a:ext cx="2246313" cy="717550"/>
          </a:xfrm>
          <a:prstGeom prst="rect">
            <a:avLst/>
          </a:prstGeom>
          <a:noFill/>
        </p:spPr>
      </p:pic>
      <p:pic>
        <p:nvPicPr>
          <p:cNvPr id="270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5214938"/>
            <a:ext cx="2305050" cy="63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Numbering Systems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Numbering systems are characterized by their base number. </a:t>
            </a:r>
          </a:p>
          <a:p>
            <a:r>
              <a:rPr lang="en-US"/>
              <a:t>In general a numbering system with a </a:t>
            </a:r>
            <a:r>
              <a:rPr lang="en-US">
                <a:solidFill>
                  <a:srgbClr val="FF0000"/>
                </a:solidFill>
              </a:rPr>
              <a:t>base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/>
              <a:t> will have </a:t>
            </a:r>
            <a:r>
              <a:rPr lang="en-US" i="1"/>
              <a:t>r</a:t>
            </a:r>
            <a:r>
              <a:rPr lang="en-US"/>
              <a:t> different digits (including the 0) in its number set. These digits will range from </a:t>
            </a:r>
            <a:r>
              <a:rPr lang="en-US">
                <a:solidFill>
                  <a:srgbClr val="FF0000"/>
                </a:solidFill>
              </a:rPr>
              <a:t>0 to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-1</a:t>
            </a:r>
          </a:p>
          <a:p>
            <a:r>
              <a:rPr lang="en-US"/>
              <a:t>The most widely used numbering systems are listed in the table below: </a:t>
            </a:r>
            <a:br>
              <a:rPr lang="en-US"/>
            </a:br>
            <a:r>
              <a:rPr lang="en-US"/>
              <a:t> </a:t>
            </a:r>
          </a:p>
        </p:txBody>
      </p:sp>
      <p:pic>
        <p:nvPicPr>
          <p:cNvPr id="262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2463" y="4235450"/>
            <a:ext cx="5414962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Numbers</a:t>
            </a:r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digit (bit) is either 1 or 0</a:t>
            </a:r>
          </a:p>
          <a:p>
            <a:r>
              <a:rPr lang="en-US"/>
              <a:t>Each bit represents a power of 2</a:t>
            </a:r>
          </a:p>
          <a:p>
            <a:r>
              <a:rPr lang="en-US"/>
              <a:t>Every binary number is a sum of powers of 2</a:t>
            </a:r>
          </a:p>
          <a:p>
            <a:endParaRPr lang="en-US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5551488" y="1182688"/>
          <a:ext cx="2895600" cy="920750"/>
        </p:xfrm>
        <a:graphic>
          <a:graphicData uri="http://schemas.openxmlformats.org/presentationml/2006/ole">
            <p:oleObj spid="_x0000_s122884" name="VISIO" r:id="rId3" imgW="1791000" imgH="450360" progId="Visio.Drawing.6">
              <p:embed/>
            </p:oleObj>
          </a:graphicData>
        </a:graphic>
      </p:graphicFrame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5" y="2681288"/>
            <a:ext cx="70866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Binary to Decimal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71600"/>
            <a:ext cx="8153400" cy="4114800"/>
          </a:xfrm>
        </p:spPr>
        <p:txBody>
          <a:bodyPr/>
          <a:lstStyle/>
          <a:p>
            <a:pPr marL="114300" indent="0">
              <a:spcBef>
                <a:spcPts val="600"/>
              </a:spcBef>
              <a:spcAft>
                <a:spcPts val="600"/>
              </a:spcAft>
            </a:pPr>
            <a:r>
              <a:rPr lang="en-US"/>
              <a:t> Weighted positional notation shows how to calculate the decimal value of each binary bit:</a:t>
            </a:r>
            <a:endParaRPr lang="en-US" i="1"/>
          </a:p>
          <a:p>
            <a:pPr marL="11430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Decimal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=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n-1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i="1" baseline="30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n-2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i="1" baseline="30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-2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...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i="1" baseline="-25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binary digit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</a:pPr>
            <a:r>
              <a:rPr lang="en-US"/>
              <a:t> binary 10101001 = decimal 169: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/>
              <a:t>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7</a:t>
            </a:r>
            <a:r>
              <a:rPr lang="en-US"/>
              <a:t>) +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5</a:t>
            </a:r>
            <a:r>
              <a:rPr lang="en-US"/>
              <a:t>) +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3</a:t>
            </a:r>
            <a:r>
              <a:rPr lang="en-US"/>
              <a:t>) + (1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2</a:t>
            </a:r>
            <a:r>
              <a:rPr lang="en-US" baseline="30000"/>
              <a:t>0</a:t>
            </a:r>
            <a:r>
              <a:rPr lang="en-US"/>
              <a:t>) = 128+32+8+1=169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Unsigned Decimal to Binary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r>
              <a:rPr lang="en-US"/>
              <a:t>Repeatedly divide the decimal integer by 2. Each remainder is a binary digit in the translated value: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850900" y="2133600"/>
            <a:ext cx="5257800" cy="3257550"/>
            <a:chOff x="1008" y="1344"/>
            <a:chExt cx="3312" cy="2052"/>
          </a:xfrm>
        </p:grpSpPr>
        <p:pic>
          <p:nvPicPr>
            <p:cNvPr id="12493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208"/>
              <a:ext cx="3312" cy="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493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8" y="1344"/>
              <a:ext cx="3312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541463" y="5562600"/>
            <a:ext cx="2209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/>
              <a:t>37 = 100101</a:t>
            </a:r>
          </a:p>
        </p:txBody>
      </p:sp>
      <p:grpSp>
        <p:nvGrpSpPr>
          <p:cNvPr id="124947" name="Group 19"/>
          <p:cNvGrpSpPr>
            <a:grpSpLocks/>
          </p:cNvGrpSpPr>
          <p:nvPr/>
        </p:nvGrpSpPr>
        <p:grpSpPr bwMode="auto">
          <a:xfrm>
            <a:off x="3765550" y="5099050"/>
            <a:ext cx="2706688" cy="1044575"/>
            <a:chOff x="2372" y="3212"/>
            <a:chExt cx="1705" cy="658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2916" y="3466"/>
              <a:ext cx="11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24940" name="Line 12"/>
            <p:cNvSpPr>
              <a:spLocks noChangeShapeType="1"/>
            </p:cNvSpPr>
            <p:nvPr/>
          </p:nvSpPr>
          <p:spPr bwMode="auto">
            <a:xfrm flipH="1" flipV="1">
              <a:off x="2372" y="3212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5378450" y="2679700"/>
            <a:ext cx="3455988" cy="366713"/>
            <a:chOff x="3388" y="1688"/>
            <a:chExt cx="2177" cy="231"/>
          </a:xfrm>
        </p:grpSpPr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H="1" flipV="1">
              <a:off x="3388" y="1833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3787" y="1688"/>
              <a:ext cx="1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least significant bit</a:t>
              </a: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378450" y="4811713"/>
            <a:ext cx="3455988" cy="366712"/>
            <a:chOff x="3388" y="3031"/>
            <a:chExt cx="2177" cy="231"/>
          </a:xfrm>
        </p:grpSpPr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H="1" flipV="1">
              <a:off x="3388" y="3176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3787" y="3031"/>
              <a:ext cx="1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most significant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Another Procedure for Converting from Decimal to Binary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with a binary representation of all 0’s</a:t>
            </a:r>
          </a:p>
          <a:p>
            <a:r>
              <a:rPr lang="en-US"/>
              <a:t>Determine the highest possible power of two that is less or equal to the number. </a:t>
            </a:r>
          </a:p>
          <a:p>
            <a:r>
              <a:rPr lang="en-US"/>
              <a:t>Put a 1 in the bit position corresponding to the highest power of two found above. </a:t>
            </a:r>
          </a:p>
          <a:p>
            <a:r>
              <a:rPr lang="en-US"/>
              <a:t>Subtract the highest power of two found above from the number. </a:t>
            </a:r>
          </a:p>
          <a:p>
            <a:r>
              <a:rPr lang="en-US"/>
              <a:t>Repeat the process for the remaining number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Another Procedure for Converting from Decimal to Binary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Example: Converting 76d to Binary </a:t>
            </a:r>
          </a:p>
          <a:p>
            <a:pPr lvl="1"/>
            <a:r>
              <a:rPr lang="en-US"/>
              <a:t>The highest power of 2 less or equal to 76 is 64, hence the </a:t>
            </a:r>
            <a:r>
              <a:rPr lang="en-US">
                <a:solidFill>
                  <a:srgbClr val="FF0000"/>
                </a:solidFill>
              </a:rPr>
              <a:t>seventh (MSB)</a:t>
            </a:r>
            <a:r>
              <a:rPr lang="en-US"/>
              <a:t> bit is 1</a:t>
            </a:r>
          </a:p>
          <a:p>
            <a:pPr lvl="1"/>
            <a:r>
              <a:rPr lang="en-US"/>
              <a:t>Subtracting 64 from 76 we get 12. </a:t>
            </a:r>
          </a:p>
          <a:p>
            <a:pPr lvl="1"/>
            <a:r>
              <a:rPr lang="en-US"/>
              <a:t>The highest power of 2 less or equal to 12 is 8, hence the </a:t>
            </a:r>
            <a:r>
              <a:rPr lang="en-US">
                <a:solidFill>
                  <a:srgbClr val="FF0000"/>
                </a:solidFill>
              </a:rPr>
              <a:t>fourth</a:t>
            </a:r>
            <a:r>
              <a:rPr lang="en-US"/>
              <a:t> bit position is 1</a:t>
            </a:r>
          </a:p>
          <a:p>
            <a:pPr lvl="1"/>
            <a:r>
              <a:rPr lang="en-US"/>
              <a:t>We subtract 8 from 12 and get 4.</a:t>
            </a:r>
          </a:p>
          <a:p>
            <a:pPr lvl="1"/>
            <a:r>
              <a:rPr lang="en-US"/>
              <a:t>The highest power of 2 less or equal to 4 is 4, hence the </a:t>
            </a:r>
            <a:r>
              <a:rPr lang="en-US">
                <a:solidFill>
                  <a:srgbClr val="FF0000"/>
                </a:solidFill>
              </a:rPr>
              <a:t>third</a:t>
            </a:r>
            <a:r>
              <a:rPr lang="en-US"/>
              <a:t> bit position is 1</a:t>
            </a:r>
          </a:p>
          <a:p>
            <a:pPr lvl="1"/>
            <a:r>
              <a:rPr lang="en-US"/>
              <a:t>Subtracting 4 from 4 yield a zero, hence all the left bits are set to 0 to yield the final answer </a:t>
            </a:r>
          </a:p>
        </p:txBody>
      </p:sp>
      <p:pic>
        <p:nvPicPr>
          <p:cNvPr id="264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5788" y="2103438"/>
            <a:ext cx="2247900" cy="361950"/>
          </a:xfrm>
          <a:prstGeom prst="rect">
            <a:avLst/>
          </a:prstGeom>
          <a:noFill/>
        </p:spPr>
      </p:pic>
      <p:pic>
        <p:nvPicPr>
          <p:cNvPr id="264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5788" y="3198813"/>
            <a:ext cx="2247900" cy="360362"/>
          </a:xfrm>
          <a:prstGeom prst="rect">
            <a:avLst/>
          </a:prstGeom>
          <a:noFill/>
        </p:spPr>
      </p:pic>
      <p:pic>
        <p:nvPicPr>
          <p:cNvPr id="264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5788" y="5445125"/>
            <a:ext cx="2247900" cy="346075"/>
          </a:xfrm>
          <a:prstGeom prst="rect">
            <a:avLst/>
          </a:prstGeom>
          <a:noFill/>
        </p:spPr>
      </p:pic>
      <p:pic>
        <p:nvPicPr>
          <p:cNvPr id="264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65788" y="4351338"/>
            <a:ext cx="2247900" cy="347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10825</TotalTime>
  <Words>2220</Words>
  <Application>Microsoft Office PowerPoint</Application>
  <PresentationFormat>On-screen Show (4:3)</PresentationFormat>
  <Paragraphs>491</Paragraphs>
  <Slides>33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  <vt:variant>
        <vt:lpstr>Custom Shows</vt:lpstr>
      </vt:variant>
      <vt:variant>
        <vt:i4>1</vt:i4>
      </vt:variant>
    </vt:vector>
  </HeadingPairs>
  <TitlesOfParts>
    <vt:vector size="44" baseType="lpstr">
      <vt:lpstr>Arial</vt:lpstr>
      <vt:lpstr>Comic Sans MS</vt:lpstr>
      <vt:lpstr>Wingdings</vt:lpstr>
      <vt:lpstr>Times New Roman</vt:lpstr>
      <vt:lpstr>Symbol</vt:lpstr>
      <vt:lpstr>Helvetica</vt:lpstr>
      <vt:lpstr>Courier New</vt:lpstr>
      <vt:lpstr>Default Design</vt:lpstr>
      <vt:lpstr>Microsoft Visio Drawing</vt:lpstr>
      <vt:lpstr>Package</vt:lpstr>
      <vt:lpstr>Data Representation</vt:lpstr>
      <vt:lpstr>Outline</vt:lpstr>
      <vt:lpstr>Introduction</vt:lpstr>
      <vt:lpstr>Numbering Systems</vt:lpstr>
      <vt:lpstr>Binary Numbers</vt:lpstr>
      <vt:lpstr>Converting Binary to Decimal</vt:lpstr>
      <vt:lpstr>Convert Unsigned Decimal to Binary</vt:lpstr>
      <vt:lpstr>Another Procedure for Converting from Decimal to Binary </vt:lpstr>
      <vt:lpstr>Another Procedure for Converting from Decimal to Binary</vt:lpstr>
      <vt:lpstr>Hexadecimal Integers</vt:lpstr>
      <vt:lpstr>Converting Binary to Hexadecimal</vt:lpstr>
      <vt:lpstr>Converting Hexadecimal to Binary </vt:lpstr>
      <vt:lpstr>Converting Hexadecimal to Decimal</vt:lpstr>
      <vt:lpstr>Converting Decimal to Hexadecimal</vt:lpstr>
      <vt:lpstr>Integer Storage Sizes</vt:lpstr>
      <vt:lpstr>Binary Addition</vt:lpstr>
      <vt:lpstr>Hexadecimal Addition</vt:lpstr>
      <vt:lpstr>Signed Integers</vt:lpstr>
      <vt:lpstr>Two's Complement Representation</vt:lpstr>
      <vt:lpstr>Forming the Two's Complement</vt:lpstr>
      <vt:lpstr>Sign Bit</vt:lpstr>
      <vt:lpstr>Sign Extension</vt:lpstr>
      <vt:lpstr>Two's Complement of a Hexadecimal</vt:lpstr>
      <vt:lpstr>Two's Complement of a Hexadecimal</vt:lpstr>
      <vt:lpstr>Binary Subtraction</vt:lpstr>
      <vt:lpstr>Hexadecimal Subtraction</vt:lpstr>
      <vt:lpstr>Ranges of Signed Integers</vt:lpstr>
      <vt:lpstr>Carry and Overflow</vt:lpstr>
      <vt:lpstr>Carry and Overflow Examples</vt:lpstr>
      <vt:lpstr>Character Storage</vt:lpstr>
      <vt:lpstr>ASCII Codes</vt:lpstr>
      <vt:lpstr>Control Characters</vt:lpstr>
      <vt:lpstr>Parity Bit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Aiman</cp:lastModifiedBy>
  <cp:revision>294</cp:revision>
  <dcterms:created xsi:type="dcterms:W3CDTF">2004-09-12T13:54:39Z</dcterms:created>
  <dcterms:modified xsi:type="dcterms:W3CDTF">2009-11-14T06:22:49Z</dcterms:modified>
</cp:coreProperties>
</file>